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2" r:id="rId2"/>
  </p:sldMasterIdLst>
  <p:notesMasterIdLst>
    <p:notesMasterId r:id="rId8"/>
  </p:notesMasterIdLst>
  <p:sldIdLst>
    <p:sldId id="464" r:id="rId3"/>
    <p:sldId id="465" r:id="rId4"/>
    <p:sldId id="456" r:id="rId5"/>
    <p:sldId id="463" r:id="rId6"/>
    <p:sldId id="462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3" autoAdjust="0"/>
    <p:restoredTop sz="93467" autoAdjust="0"/>
  </p:normalViewPr>
  <p:slideViewPr>
    <p:cSldViewPr snapToGrid="0">
      <p:cViewPr varScale="1">
        <p:scale>
          <a:sx n="69" d="100"/>
          <a:sy n="69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peland, Jackie" userId="53043828-9259-4d82-acf9-261a4b234397" providerId="ADAL" clId="{F22DD12F-6449-4EED-A323-145D1B0C87E0}"/>
    <pc:docChg chg="modSld">
      <pc:chgData name="Copeland, Jackie" userId="53043828-9259-4d82-acf9-261a4b234397" providerId="ADAL" clId="{F22DD12F-6449-4EED-A323-145D1B0C87E0}" dt="2025-03-24T14:43:35.338" v="1" actId="20577"/>
      <pc:docMkLst>
        <pc:docMk/>
      </pc:docMkLst>
      <pc:sldChg chg="modSp mod">
        <pc:chgData name="Copeland, Jackie" userId="53043828-9259-4d82-acf9-261a4b234397" providerId="ADAL" clId="{F22DD12F-6449-4EED-A323-145D1B0C87E0}" dt="2025-03-24T14:43:35.338" v="1" actId="20577"/>
        <pc:sldMkLst>
          <pc:docMk/>
          <pc:sldMk cId="1767112806" sldId="463"/>
        </pc:sldMkLst>
        <pc:spChg chg="mod">
          <ac:chgData name="Copeland, Jackie" userId="53043828-9259-4d82-acf9-261a4b234397" providerId="ADAL" clId="{F22DD12F-6449-4EED-A323-145D1B0C87E0}" dt="2025-03-24T14:43:31.168" v="0" actId="20577"/>
          <ac:spMkLst>
            <pc:docMk/>
            <pc:sldMk cId="1767112806" sldId="463"/>
            <ac:spMk id="5" creationId="{82BFB324-1450-C9E2-047C-68A4D1C1957F}"/>
          </ac:spMkLst>
        </pc:spChg>
        <pc:spChg chg="mod">
          <ac:chgData name="Copeland, Jackie" userId="53043828-9259-4d82-acf9-261a4b234397" providerId="ADAL" clId="{F22DD12F-6449-4EED-A323-145D1B0C87E0}" dt="2025-03-24T14:43:35.338" v="1" actId="20577"/>
          <ac:spMkLst>
            <pc:docMk/>
            <pc:sldMk cId="1767112806" sldId="463"/>
            <ac:spMk id="7" creationId="{F01670AD-62A6-9878-72A3-0639E0C5AE1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92BC4-B991-4D9C-9ED8-AC8221CA817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70148-6ADC-40F6-A8FC-13D902D73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1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84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84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63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86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88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1783C-B2EF-8848-A85D-B4A77396D6E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93772" y="1122363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40A042-DA84-E248-BB14-31FF8DE5A0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552450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PRESENTER NAME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FC033-CFB3-714F-A191-7374C37F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39560-935B-C34D-B0BC-43023671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AEE54-94FF-244B-AC45-95E7845E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9F84EC8-3BBD-0746-810E-87CED9B3C04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1557" y="4144170"/>
            <a:ext cx="9144000" cy="711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6900080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l - 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36459-6500-F74A-A031-3A47510D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47A9-2438-954B-B26D-E4257248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0D4EC-D5FA-934A-97A0-7995AB97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082A8C-83B4-D441-9289-7537A5A65D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F57ABE5-AF3B-EF4F-BB11-B79EA8843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DB7C6F-7F97-0B43-9321-8B71A45E3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1042851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16DFFC-4F22-D043-9E29-352B0592A660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748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al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ACC69-DA2A-8840-971A-1F680F22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3172-C1A0-DC48-B902-8F7AAF04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498203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FE13-7953-BA4A-B4C4-38A81D2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D94D6-8847-1340-BECF-95006B8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DEF0-D404-3C45-A592-9BFC70C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CCF8E5-BCB7-3743-BFF2-24F9E6F08237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0E9315-9A3F-BD4C-B9B2-BAFDF7F9ECC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4686" y="1825625"/>
            <a:ext cx="498203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4BC2C6-4038-DF45-96D3-AC584861B6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0982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5C0783-18D0-0349-AB71-670B289DCBD0}"/>
              </a:ext>
            </a:extLst>
          </p:cNvPr>
          <p:cNvSpPr/>
          <p:nvPr userDrawn="1"/>
        </p:nvSpPr>
        <p:spPr>
          <a:xfrm>
            <a:off x="0" y="2286000"/>
            <a:ext cx="12192000" cy="457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0D6580-1DA7-8140-B7CC-E56DFF5CF9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C069062-4F71-0944-826C-6E856E4FBD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49805C7-FCDD-7548-8E48-2AB7AFF39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81746B-23B1-6D45-BAF7-8D61830D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3345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- 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EF02B22-4D38-294A-8E24-C8E34B8A74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41C9D-F941-FA4B-B048-F72FFBF4B3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36459-6500-F74A-A031-3A47510D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47A9-2438-954B-B26D-E4257248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0D4EC-D5FA-934A-97A0-7995AB97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F57ABE5-AF3B-EF4F-BB11-B79EA8843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DB7C6F-7F97-0B43-9321-8B71A45E3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10428516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16DFFC-4F22-D043-9E29-352B0592A660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8673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19B52B-89C0-9749-9A91-96441FB384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ACC69-DA2A-8840-971A-1F680F22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3172-C1A0-DC48-B902-8F7AAF04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4982030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FE13-7953-BA4A-B4C4-38A81D2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D94D6-8847-1340-BECF-95006B8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DEF0-D404-3C45-A592-9BFC70C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CCF8E5-BCB7-3743-BFF2-24F9E6F08237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0E9315-9A3F-BD4C-B9B2-BAFDF7F9ECC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4686" y="1825625"/>
            <a:ext cx="4982030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A966525-45DC-5242-B8F4-65837E82E7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5524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eal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71B4D-05CF-8744-B3E4-AD937A36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04DF0-417E-9940-838B-373E2547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E1335-9E89-6940-A650-7A2852AC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C14A51-73C9-7246-B365-34F2EC7E9A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84296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F2531E-2543-FE44-9E3D-ECDC6E1E5B8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71B4D-05CF-8744-B3E4-AD937A36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04DF0-417E-9940-838B-373E2547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E1335-9E89-6940-A650-7A2852AC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3F9229-9A88-414F-B266-E1DB4DDB94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68908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Only - Teal 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92217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 - White 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89E746-CA58-7241-B348-299A8B8094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375A3-6754-A643-BE7D-1492105DD2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13948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CFF32D7-1D5C-9144-8C4D-CDCFE914D02C}"/>
              </a:ext>
            </a:extLst>
          </p:cNvPr>
          <p:cNvSpPr/>
          <p:nvPr userDrawn="1"/>
        </p:nvSpPr>
        <p:spPr>
          <a:xfrm>
            <a:off x="9595556" y="248356"/>
            <a:ext cx="2257777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4038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4D1CD-586E-7C48-92C6-8793726A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5055-CA4B-3D43-9B2F-26AA67FD8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7E479-61C3-2149-B5A0-3B2086B79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89671-746A-4E4B-8079-FC9BE81B7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23441-2CD5-C840-BEEE-593A1896F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25166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89E746-CA58-7241-B348-299A8B8094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4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6001" y="3"/>
            <a:ext cx="6096000" cy="55919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39266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FCB7-C750-6943-A8ED-245816970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A21F4-090C-914C-82C8-8716C1B90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068AE-138D-9C43-BED9-A7270C042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27567-3B8F-3143-8294-2EEFDDCA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E6301-EDF4-6F48-9533-E04807C6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349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2CEA3-E800-6845-80F4-A78B84948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16156-3D2F-C042-903B-55E185B7A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7C3CF-A7FD-6444-AB59-4DE27725C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F28E9-8A82-CC47-9913-E2333970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AA419F-321D-0E4A-A330-C0EB7C5A9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E8588-1679-9F49-B145-D674B1D44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91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77C1-7405-F44F-86AD-0BD950D99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0E1DF-8CBF-5343-9B41-05C6ECABE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238BE-7CDD-794D-A239-745A636E0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0C4FD2-DFEB-344B-AC3F-7941DBE24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C8ED6-ADE9-DA49-8979-A6087F140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5FFEF4-3078-7E43-81B2-E9CDC72C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16CE2F-F11D-3445-95D6-6A4FCFA7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9F9FAE-C504-104E-BD61-B247BE5E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7285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F649-86C8-9347-9881-AAB48D45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134DA9-A91B-A949-95BE-B57068B08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C7AC46-89B2-0A46-99CF-914E6AA12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21D2EF-C1F4-A24E-9B64-2197F947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0810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8A13B5-DD4C-F14C-B362-7AFEBC616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CDAF84-D6EE-7C46-85A3-5ABB0B76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62EEF-0741-494E-A63A-5F09084F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4240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37AA-B9BE-A043-B5B2-46FDC685B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76042-1391-9244-9396-F13FF1713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A4CD8-4F07-8A48-9559-4575737C6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CC10A-D76D-AE4D-BADC-FED72667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25C1E-0F6E-5647-82B0-B05689A0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18EF2-CF86-D94F-9279-BE3320560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0779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A1ACD-8E73-DB4A-BE41-BDB21C48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F70DA-F950-A744-82FC-BB48FFFDC2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DB23B-276E-6346-BDE9-BF1F96274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60606-CA11-2243-B2D5-B8D4EBE7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54265-5405-AC45-8EE4-F3A37C48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DAFF3-979F-8A4C-857A-C7DB5994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7459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ackground pattern&#10;&#10;Description automatically generated">
            <a:extLst>
              <a:ext uri="{FF2B5EF4-FFF2-40B4-BE49-F238E27FC236}">
                <a16:creationId xmlns:a16="http://schemas.microsoft.com/office/drawing/2014/main" id="{49D40AC5-996B-E94A-A0F1-4601020D2A4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571051-9440-0E40-A428-F4747DF9F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E516B-3CA4-064D-A205-440FE137B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261A3-1EFA-CE4C-A9CA-CD8B4AA64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9B258-4F34-2248-8672-EFA3F63E6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01807-F305-794E-8BFB-1E56927B2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9A7D979-96A4-CC40-9E2E-03E4112B8C3E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0031388" y="370621"/>
            <a:ext cx="1702486" cy="32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56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F33515-0D52-DE4A-8DEC-EE5C7E123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2" y="365125"/>
            <a:ext cx="1039585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EEAE7-999B-454D-A099-6A62C9521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7942" y="1825625"/>
            <a:ext cx="103958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EA12-ED44-C241-BB32-611F1AB5C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49FC-EE39-194E-AD0E-8E6921FEDA79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90AB7-7E0B-C946-825C-51442F4C0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58575-E8B4-944D-A323-71CA59F57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109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5" r:id="rId12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8364508-4D67-5F32-939B-57A15A3CF5B0}"/>
              </a:ext>
            </a:extLst>
          </p:cNvPr>
          <p:cNvGrpSpPr/>
          <p:nvPr/>
        </p:nvGrpSpPr>
        <p:grpSpPr>
          <a:xfrm>
            <a:off x="1798606" y="0"/>
            <a:ext cx="10393395" cy="6858000"/>
            <a:chOff x="1798606" y="0"/>
            <a:chExt cx="10393395" cy="6858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3F28A3A-EAC4-0C23-844B-8E431BF5682C}"/>
                </a:ext>
              </a:extLst>
            </p:cNvPr>
            <p:cNvSpPr/>
            <p:nvPr/>
          </p:nvSpPr>
          <p:spPr>
            <a:xfrm>
              <a:off x="6096001" y="0"/>
              <a:ext cx="609600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3" name="Picture 2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030843F-984B-F590-EA30-7F01E2787D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8606" y="3179169"/>
              <a:ext cx="2592745" cy="498997"/>
            </a:xfrm>
            <a:prstGeom prst="rect">
              <a:avLst/>
            </a:prstGeom>
          </p:spPr>
        </p:pic>
        <p:pic>
          <p:nvPicPr>
            <p:cNvPr id="8" name="Picture 7" descr="Logo&#10;&#10;Description automatically generated">
              <a:extLst>
                <a:ext uri="{FF2B5EF4-FFF2-40B4-BE49-F238E27FC236}">
                  <a16:creationId xmlns:a16="http://schemas.microsoft.com/office/drawing/2014/main" id="{C753557E-E4B6-DF53-8BD7-FA96526A6A4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610" r="11831" b="24392"/>
            <a:stretch>
              <a:fillRect/>
            </a:stretch>
          </p:blipFill>
          <p:spPr>
            <a:xfrm>
              <a:off x="7442396" y="3195928"/>
              <a:ext cx="3403210" cy="4654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421550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C0C4F-27E7-3E17-E8FB-A6FB72B829DE}"/>
              </a:ext>
            </a:extLst>
          </p:cNvPr>
          <p:cNvSpPr txBox="1"/>
          <p:nvPr/>
        </p:nvSpPr>
        <p:spPr>
          <a:xfrm>
            <a:off x="1009104" y="1685107"/>
            <a:ext cx="10448887" cy="8309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4800" b="0" i="0" u="none" strike="noStrike">
                <a:latin typeface="Segoe UI Semibold"/>
                <a:cs typeface="Segoe UI Semibold"/>
              </a:rPr>
              <a:t>Programme de démonstration Microsoft Surface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35FF7D2-857B-1A9C-39FB-F5DF3EFAF0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0" y="5363509"/>
            <a:ext cx="2165685" cy="416806"/>
          </a:xfrm>
          <a:prstGeom prst="rect">
            <a:avLst/>
          </a:prstGeom>
        </p:spPr>
      </p:pic>
      <p:pic>
        <p:nvPicPr>
          <p:cNvPr id="10" name="Picture 9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6F56E71-49F8-E711-9230-119DC499BA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2" r="11045" b="24510"/>
          <a:stretch>
            <a:fillRect/>
          </a:stretch>
        </p:blipFill>
        <p:spPr>
          <a:xfrm>
            <a:off x="4091315" y="5362733"/>
            <a:ext cx="2787948" cy="3761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78C23CB-68D5-4B61-FAC8-9A8EE09C16C3}"/>
              </a:ext>
            </a:extLst>
          </p:cNvPr>
          <p:cNvSpPr txBox="1"/>
          <p:nvPr/>
        </p:nvSpPr>
        <p:spPr>
          <a:xfrm>
            <a:off x="1080150" y="3510900"/>
            <a:ext cx="7780302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rtl="0"/>
            <a:r>
              <a:rPr lang="fr-CA" sz="1400" b="0" i="0" u="none" strike="noStrike">
                <a:latin typeface="Segoe UI Semilight"/>
                <a:cs typeface="Segoe UI Semilight"/>
              </a:rPr>
              <a:t>Présenté par :</a:t>
            </a:r>
          </a:p>
          <a:p>
            <a:pPr rtl="0"/>
            <a:r>
              <a:rPr lang="fr-CA" sz="2200" b="0" i="0" u="none" strike="noStrike">
                <a:solidFill>
                  <a:srgbClr val="13C1D8"/>
                </a:solidFill>
                <a:latin typeface="Segoe UI"/>
                <a:cs typeface="Segoe UI"/>
              </a:rPr>
              <a:t>Mahvish Khan </a:t>
            </a:r>
            <a:endParaRPr lang="en-US" sz="140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rtl="0"/>
            <a:r>
              <a:rPr lang="fr-CA" sz="1200" b="0" i="0" u="none" strike="noStrike">
                <a:latin typeface="Segoe UI Semilight"/>
                <a:cs typeface="Segoe UI Semilight"/>
              </a:rPr>
              <a:t>Superviseur du développement des affaires – Appareils Surface, hubs et MTR</a:t>
            </a:r>
            <a:endParaRPr lang="en-US" sz="2200">
              <a:solidFill>
                <a:srgbClr val="13C1D8"/>
              </a:solidFill>
              <a:latin typeface="Segoe UI"/>
              <a:cs typeface="Segoe UI"/>
            </a:endParaRPr>
          </a:p>
          <a:p>
            <a:pPr rtl="0"/>
            <a:r>
              <a:rPr lang="fr-CA" sz="1200" b="0" i="0" u="none" strike="noStrike">
                <a:latin typeface="Segoe UI Semilight"/>
                <a:cs typeface="Segoe UI Semilight"/>
              </a:rPr>
              <a:t>TD SYNNEX Canada </a:t>
            </a:r>
          </a:p>
          <a:p>
            <a:pPr rtl="0"/>
            <a:r>
              <a:rPr lang="fr-CA" sz="2200" b="0" i="0" u="none" strike="noStrike">
                <a:solidFill>
                  <a:srgbClr val="13C1D8"/>
                </a:solidFill>
                <a:latin typeface="Segoe UI"/>
                <a:cs typeface="Segoe UI"/>
              </a:rPr>
              <a:t>Gurbir Singh</a:t>
            </a:r>
          </a:p>
          <a:p>
            <a:pPr rtl="0"/>
            <a:r>
              <a:rPr lang="fr-CA" sz="1200" b="0" i="0" u="none" strike="noStrike">
                <a:solidFill>
                  <a:srgbClr val="FFFFFF"/>
                </a:solidFill>
                <a:latin typeface="Segoe UI Semilight"/>
                <a:cs typeface="Segoe UI Semilight"/>
              </a:rPr>
              <a:t>Gestionnaire du développement des affaires – Appareils Surface et hubs</a:t>
            </a:r>
          </a:p>
          <a:p>
            <a:pPr rtl="0"/>
            <a:r>
              <a:rPr lang="fr-CA" sz="1200" b="0" i="0" u="none" strike="noStrike">
                <a:solidFill>
                  <a:srgbClr val="FFFFFF"/>
                </a:solidFill>
                <a:latin typeface="Segoe UI Semilight"/>
                <a:cs typeface="Segoe UI Semilight"/>
              </a:rPr>
              <a:t>TD SYNNEX Canada </a:t>
            </a:r>
          </a:p>
          <a:p>
            <a:endParaRPr lang="en-US" sz="1200">
              <a:solidFill>
                <a:srgbClr val="FFFFFF"/>
              </a:solidFill>
              <a:latin typeface="Segoe UI Semilight"/>
              <a:cs typeface="Segoe UI Semilight"/>
            </a:endParaRPr>
          </a:p>
          <a:p>
            <a:endParaRPr lang="en-US" sz="2200">
              <a:solidFill>
                <a:srgbClr val="13C1D8"/>
              </a:solidFill>
              <a:latin typeface="Segoe UI"/>
              <a:cs typeface="Segoe UI"/>
            </a:endParaRPr>
          </a:p>
          <a:p>
            <a:endParaRPr lang="en-US" sz="2200">
              <a:solidFill>
                <a:srgbClr val="13C1D8"/>
              </a:solidFill>
              <a:latin typeface="Segoe UI"/>
              <a:cs typeface="Segoe U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A2C514-1DEF-39B9-9D38-2758003897D5}"/>
              </a:ext>
            </a:extLst>
          </p:cNvPr>
          <p:cNvSpPr txBox="1"/>
          <p:nvPr/>
        </p:nvSpPr>
        <p:spPr>
          <a:xfrm>
            <a:off x="1019738" y="1126383"/>
            <a:ext cx="9594244" cy="5232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2800" b="0" i="0" u="none" strike="noStrike">
                <a:solidFill>
                  <a:srgbClr val="13C1D8"/>
                </a:solidFill>
                <a:latin typeface="Segoe UI"/>
                <a:cs typeface="Segoe UI"/>
              </a:rPr>
              <a:t>Série Surface :</a:t>
            </a:r>
            <a:endParaRPr lang="en-US" sz="2800">
              <a:solidFill>
                <a:srgbClr val="13C1D8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74899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8B8A5C-7EDB-121C-BA68-8DB0B763C6E8}"/>
              </a:ext>
            </a:extLst>
          </p:cNvPr>
          <p:cNvSpPr/>
          <p:nvPr/>
        </p:nvSpPr>
        <p:spPr>
          <a:xfrm>
            <a:off x="3116912" y="0"/>
            <a:ext cx="90750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3A98C01-558F-A83F-08A4-FFBD31869379}"/>
              </a:ext>
            </a:extLst>
          </p:cNvPr>
          <p:cNvGrpSpPr/>
          <p:nvPr/>
        </p:nvGrpSpPr>
        <p:grpSpPr>
          <a:xfrm>
            <a:off x="674408" y="1151341"/>
            <a:ext cx="10636445" cy="523220"/>
            <a:chOff x="694164" y="1094191"/>
            <a:chExt cx="10636445" cy="52322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7E63CC5-8D1F-09B7-920B-DC6DABC9B639}"/>
                </a:ext>
              </a:extLst>
            </p:cNvPr>
            <p:cNvSpPr txBox="1"/>
            <p:nvPr/>
          </p:nvSpPr>
          <p:spPr>
            <a:xfrm>
              <a:off x="694164" y="1094191"/>
              <a:ext cx="2334162" cy="52322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2800" b="0" i="0" u="none" strike="noStrike">
                  <a:latin typeface="Segoe UI Semibold"/>
                  <a:cs typeface="Segoe UI Semibold"/>
                </a:rPr>
                <a:t>Définition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77D7107-B232-8297-2A5B-1F026A6B50E3}"/>
                </a:ext>
              </a:extLst>
            </p:cNvPr>
            <p:cNvSpPr txBox="1"/>
            <p:nvPr/>
          </p:nvSpPr>
          <p:spPr>
            <a:xfrm>
              <a:off x="3861563" y="1109580"/>
              <a:ext cx="7469046" cy="49244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Le Programme de démonstration Surface offre un </a:t>
              </a:r>
              <a:r>
                <a:rPr lang="fr-CA" sz="1300" b="0" i="0" u="none" strike="noStrike">
                  <a:solidFill>
                    <a:srgbClr val="005758"/>
                  </a:solidFill>
                  <a:latin typeface="Segoe UI Semibold"/>
                  <a:cs typeface="Segoe UI Semibold"/>
                </a:rPr>
                <a:t>rabais de 50 %</a:t>
              </a: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 sur certains appareils et accessoires Surface et un </a:t>
              </a:r>
              <a:r>
                <a:rPr lang="fr-CA" sz="1300" b="0" i="0" u="none" strike="noStrike">
                  <a:solidFill>
                    <a:srgbClr val="005758"/>
                  </a:solidFill>
                  <a:latin typeface="Segoe UI Semibold"/>
                  <a:cs typeface="Segoe UI Semibold"/>
                </a:rPr>
                <a:t>rabais de 40 %</a:t>
              </a: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 sur les Surface Hubs pour les commandes </a:t>
              </a:r>
              <a:r>
                <a:rPr lang="fr-CA" sz="1300" b="0" i="0" u="none" strike="noStrike">
                  <a:solidFill>
                    <a:srgbClr val="005758"/>
                  </a:solidFill>
                  <a:latin typeface="Segoe UI Semibold"/>
                  <a:cs typeface="Segoe UI Semibold"/>
                </a:rPr>
                <a:t>admissibles</a:t>
              </a: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 provenant des revendeurs ADR et DMP.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FC593B0-2522-50BA-4B9B-0D400CFA8702}"/>
              </a:ext>
            </a:extLst>
          </p:cNvPr>
          <p:cNvGrpSpPr/>
          <p:nvPr/>
        </p:nvGrpSpPr>
        <p:grpSpPr>
          <a:xfrm>
            <a:off x="674408" y="1975044"/>
            <a:ext cx="10947701" cy="692497"/>
            <a:chOff x="694164" y="1917894"/>
            <a:chExt cx="10947701" cy="69249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AC3A2DA-3C55-7BA4-DDEF-A7AFC37E5F2B}"/>
                </a:ext>
              </a:extLst>
            </p:cNvPr>
            <p:cNvSpPr txBox="1"/>
            <p:nvPr/>
          </p:nvSpPr>
          <p:spPr>
            <a:xfrm>
              <a:off x="694164" y="2002532"/>
              <a:ext cx="2334162" cy="52322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2800" b="0" i="0" u="none" strike="noStrike">
                  <a:latin typeface="Segoe UI Semibold"/>
                  <a:cs typeface="Segoe UI Semibold"/>
                </a:rPr>
                <a:t>Objectif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C29B5B9-4FF8-8C6F-6666-F37E9DB06791}"/>
                </a:ext>
              </a:extLst>
            </p:cNvPr>
            <p:cNvSpPr txBox="1"/>
            <p:nvPr/>
          </p:nvSpPr>
          <p:spPr>
            <a:xfrm>
              <a:off x="3861563" y="1917894"/>
              <a:ext cx="7780302" cy="69249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Ce programme ne peut s’appliquer qu’aux cas d’utilisation ci-dessous :</a:t>
              </a:r>
            </a:p>
            <a:p>
              <a:pPr marL="228600" indent="-228600" rtl="0">
                <a:buFont typeface="+mj-lt"/>
                <a:buAutoNum type="arabicPeriod"/>
              </a:pP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À titre d'unité d’essai pour les utilisateurs finaux avec </a:t>
              </a:r>
              <a:r>
                <a:rPr lang="fr-CA" sz="1300" b="0" i="0" u="none" strike="noStrike">
                  <a:solidFill>
                    <a:srgbClr val="005758"/>
                  </a:solidFill>
                  <a:latin typeface="Segoe UI Semibold"/>
                  <a:cs typeface="Segoe UI Semibold"/>
                </a:rPr>
                <a:t>un enregistrement de transaction approuvé et valide</a:t>
              </a: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.</a:t>
              </a:r>
            </a:p>
            <a:p>
              <a:pPr marL="228600" indent="-228600" rtl="0">
                <a:buFont typeface="+mj-lt"/>
                <a:buAutoNum type="arabicPeriod"/>
              </a:pPr>
              <a:r>
                <a:rPr lang="fr-CA" sz="1300" b="0" i="0" u="none" strike="noStrike">
                  <a:solidFill>
                    <a:srgbClr val="005758"/>
                  </a:solidFill>
                  <a:latin typeface="Segoe UI Semibold"/>
                  <a:cs typeface="Segoe UI Semibold"/>
                </a:rPr>
                <a:t>Utilisation interne</a:t>
              </a: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 par le revendeur (formations, tests, démonstrations, présentations ou marketing)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0AAAC26-EA3E-D73B-379E-5F876B3DCD83}"/>
              </a:ext>
            </a:extLst>
          </p:cNvPr>
          <p:cNvGrpSpPr/>
          <p:nvPr/>
        </p:nvGrpSpPr>
        <p:grpSpPr>
          <a:xfrm>
            <a:off x="674408" y="3052662"/>
            <a:ext cx="10731860" cy="1092607"/>
            <a:chOff x="694164" y="3031324"/>
            <a:chExt cx="10731860" cy="1092607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7B2123D-1CC2-C130-E8C3-4DDD495469E6}"/>
                </a:ext>
              </a:extLst>
            </p:cNvPr>
            <p:cNvSpPr txBox="1"/>
            <p:nvPr/>
          </p:nvSpPr>
          <p:spPr>
            <a:xfrm>
              <a:off x="694164" y="3416045"/>
              <a:ext cx="2334162" cy="52322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2800" b="0" i="0" u="none" strike="noStrike">
                  <a:latin typeface="Segoe UI Semibold"/>
                  <a:cs typeface="Segoe UI Semibold"/>
                </a:rPr>
                <a:t>Éligibilité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9CBAD4E-DCEB-9195-CE61-91FEC345E2AE}"/>
                </a:ext>
              </a:extLst>
            </p:cNvPr>
            <p:cNvSpPr txBox="1"/>
            <p:nvPr/>
          </p:nvSpPr>
          <p:spPr>
            <a:xfrm>
              <a:off x="3861563" y="3031324"/>
              <a:ext cx="7564461" cy="109260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noAutofit/>
            </a:bodyPr>
            <a:lstStyle/>
            <a:p>
              <a:pPr rtl="0"/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Pour</a:t>
              </a:r>
              <a:r>
                <a:rPr lang="fr-CA" sz="1300" b="0" i="0" u="none" strike="noStrike">
                  <a:solidFill>
                    <a:srgbClr val="005758"/>
                  </a:solidFill>
                  <a:latin typeface="Segoe UI Semibold"/>
                  <a:cs typeface="Segoe UI Semibold"/>
                </a:rPr>
                <a:t> les </a:t>
              </a: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besoins</a:t>
              </a:r>
              <a:r>
                <a:rPr lang="fr-CA" sz="1300" b="0" i="0" u="none" strike="noStrike">
                  <a:solidFill>
                    <a:srgbClr val="005758"/>
                  </a:solidFill>
                  <a:latin typeface="Segoe UI Semibold"/>
                  <a:cs typeface="Segoe UI Semibold"/>
                </a:rPr>
                <a:t> de l’enregistrement de la transaction :</a:t>
              </a:r>
            </a:p>
            <a:p>
              <a:pPr marL="285750" indent="-285750" rtl="0">
                <a:buFont typeface="Wingdings" panose="05000000000000000000" pitchFamily="2" charset="2"/>
                <a:buChar char="ü"/>
              </a:pP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Le revendeur doit fournir le numéro d’identification CAS pour l’enregistrement de la transaction</a:t>
              </a:r>
            </a:p>
            <a:p>
              <a:pPr rtl="0"/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À des fins d’</a:t>
              </a:r>
              <a:r>
                <a:rPr lang="fr-CA" sz="1300" b="0" i="0" u="none" strike="noStrike">
                  <a:solidFill>
                    <a:srgbClr val="005758"/>
                  </a:solidFill>
                  <a:latin typeface="Segoe UI Semibold"/>
                  <a:cs typeface="Segoe UI Semibold"/>
                </a:rPr>
                <a:t>utilisation interne</a:t>
              </a: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 :</a:t>
              </a:r>
            </a:p>
            <a:p>
              <a:pPr marL="285750" indent="-285750" rtl="0">
                <a:buFont typeface="Wingdings" panose="05000000000000000000" pitchFamily="2" charset="2"/>
                <a:buChar char="ü"/>
              </a:pP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Les partenaires ADR doivent fournir une approbation par courriel de leur PDM Microsoft.</a:t>
              </a:r>
            </a:p>
            <a:p>
              <a:pPr marL="285750" indent="-285750" rtl="0">
                <a:buFont typeface="Wingdings" panose="05000000000000000000" pitchFamily="2" charset="2"/>
                <a:buChar char="ü"/>
              </a:pP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Les revendeurs DMP seront éligibles en fonction de leur niveau dans le programme Elite.</a:t>
              </a:r>
              <a:endParaRPr lang="en-US" sz="130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endParaRPr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849DDED8-B523-3E1B-0CDD-A17ADF785A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8066" y="447038"/>
            <a:ext cx="1797407" cy="346325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9624698B-C170-3CF9-BEF8-317E2EA5BD69}"/>
              </a:ext>
            </a:extLst>
          </p:cNvPr>
          <p:cNvGrpSpPr/>
          <p:nvPr/>
        </p:nvGrpSpPr>
        <p:grpSpPr>
          <a:xfrm>
            <a:off x="674408" y="4730445"/>
            <a:ext cx="10843183" cy="892552"/>
            <a:chOff x="694164" y="4883417"/>
            <a:chExt cx="10843183" cy="89255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12519C2-9617-CB6B-8526-F83CE06846E9}"/>
                </a:ext>
              </a:extLst>
            </p:cNvPr>
            <p:cNvSpPr txBox="1"/>
            <p:nvPr/>
          </p:nvSpPr>
          <p:spPr>
            <a:xfrm>
              <a:off x="694164" y="5168110"/>
              <a:ext cx="2334162" cy="52322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2800" b="0" i="0" u="none" strike="noStrike">
                  <a:latin typeface="Segoe UI Semibold"/>
                  <a:cs typeface="Segoe UI Semibold"/>
                </a:rPr>
                <a:t>Limites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4A7CA15-C803-C801-EB99-C3EFABA21FC9}"/>
                </a:ext>
              </a:extLst>
            </p:cNvPr>
            <p:cNvSpPr txBox="1"/>
            <p:nvPr/>
          </p:nvSpPr>
          <p:spPr>
            <a:xfrm>
              <a:off x="3861563" y="4883417"/>
              <a:ext cx="7675784" cy="89255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noAutofit/>
            </a:bodyPr>
            <a:lstStyle/>
            <a:p>
              <a:pPr rtl="0"/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Les unités de démonstration de surface ne sont pas :</a:t>
              </a:r>
            </a:p>
            <a:p>
              <a:pPr marL="228600" indent="-228600" rtl="0">
                <a:buFont typeface="+mj-lt"/>
                <a:buAutoNum type="arabicPeriod"/>
              </a:pP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éligibles aux extensions de garantie;</a:t>
              </a:r>
            </a:p>
            <a:p>
              <a:pPr marL="228600" indent="-228600" rtl="0">
                <a:buFont typeface="+mj-lt"/>
                <a:buAutoNum type="arabicPeriod"/>
              </a:pP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autorisées à la publication ou la revente sur le site web du revendeur;</a:t>
              </a:r>
            </a:p>
            <a:p>
              <a:pPr marL="228600" indent="-228600" rtl="0">
                <a:buFont typeface="+mj-lt"/>
                <a:buAutoNum type="arabicPeriod"/>
              </a:pPr>
              <a:r>
                <a:rPr lang="fr-CA" sz="13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éligibles à une promotion, un enregistrement une offre ou de toute autre réduction.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534808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C784B5-B3CD-4735-2332-F4925304B89F}"/>
              </a:ext>
            </a:extLst>
          </p:cNvPr>
          <p:cNvSpPr/>
          <p:nvPr/>
        </p:nvSpPr>
        <p:spPr>
          <a:xfrm>
            <a:off x="0" y="0"/>
            <a:ext cx="12192000" cy="12404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FA32FF-8EDA-58BC-F272-C829353444DC}"/>
              </a:ext>
            </a:extLst>
          </p:cNvPr>
          <p:cNvSpPr txBox="1"/>
          <p:nvPr/>
        </p:nvSpPr>
        <p:spPr>
          <a:xfrm>
            <a:off x="582192" y="297034"/>
            <a:ext cx="8903714" cy="6463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3600" b="0" i="0" u="none" strike="noStrike">
                <a:latin typeface="Segoe UI Semibold"/>
                <a:cs typeface="Segoe UI Semibold"/>
              </a:rPr>
              <a:t>Offre d’enregistrement des transactions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8E40B1A-C3D4-4F5B-C341-6653478C4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7033" y="447038"/>
            <a:ext cx="1799474" cy="346325"/>
          </a:xfrm>
          <a:prstGeom prst="rect">
            <a:avLst/>
          </a:prstGeom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E43AECC9-1AE9-D8F4-F0B4-ED4CE5A239BF}"/>
              </a:ext>
            </a:extLst>
          </p:cNvPr>
          <p:cNvGrpSpPr/>
          <p:nvPr/>
        </p:nvGrpSpPr>
        <p:grpSpPr>
          <a:xfrm>
            <a:off x="622337" y="1713496"/>
            <a:ext cx="11002858" cy="760216"/>
            <a:chOff x="622337" y="1746151"/>
            <a:chExt cx="11002858" cy="760216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DCCCB15-4EE4-0269-D240-81E9377F6B90}"/>
                </a:ext>
              </a:extLst>
            </p:cNvPr>
            <p:cNvSpPr txBox="1"/>
            <p:nvPr/>
          </p:nvSpPr>
          <p:spPr>
            <a:xfrm>
              <a:off x="650103" y="1746151"/>
              <a:ext cx="4009358" cy="33855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1600" b="0" i="0" u="none" strike="noStrike">
                  <a:solidFill>
                    <a:srgbClr val="005758"/>
                  </a:solidFill>
                  <a:latin typeface="Segoe UI Semilight"/>
                  <a:cs typeface="Segoe UI Semilight"/>
                </a:rPr>
                <a:t>Période du programme :</a:t>
              </a:r>
              <a:endParaRPr lang="en-US" sz="1400">
                <a:solidFill>
                  <a:srgbClr val="005758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B1E2C26-4D87-23C4-924D-96898CB9F3C9}"/>
                </a:ext>
              </a:extLst>
            </p:cNvPr>
            <p:cNvCxnSpPr/>
            <p:nvPr/>
          </p:nvCxnSpPr>
          <p:spPr>
            <a:xfrm>
              <a:off x="622337" y="2506367"/>
              <a:ext cx="110028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7405A31-B774-BD6C-5B25-F452B4414769}"/>
                </a:ext>
              </a:extLst>
            </p:cNvPr>
            <p:cNvSpPr txBox="1"/>
            <p:nvPr/>
          </p:nvSpPr>
          <p:spPr>
            <a:xfrm>
              <a:off x="650103" y="2093174"/>
              <a:ext cx="10934947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12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Le revendeur doit acheter et revendre l’unité de démonstration à l’utilisateur final au cours de la période d’enregistrement approuvée. 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4EDBD3B-987A-84D6-8B6C-B0F49785B943}"/>
              </a:ext>
            </a:extLst>
          </p:cNvPr>
          <p:cNvGrpSpPr/>
          <p:nvPr/>
        </p:nvGrpSpPr>
        <p:grpSpPr>
          <a:xfrm>
            <a:off x="594571" y="2692617"/>
            <a:ext cx="11016740" cy="772996"/>
            <a:chOff x="636220" y="2990531"/>
            <a:chExt cx="11016740" cy="772996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DAD769F-6A8D-90E4-AA0B-8625BC6EDC7F}"/>
                </a:ext>
              </a:extLst>
            </p:cNvPr>
            <p:cNvSpPr txBox="1"/>
            <p:nvPr/>
          </p:nvSpPr>
          <p:spPr>
            <a:xfrm>
              <a:off x="650103" y="2990531"/>
              <a:ext cx="4009358" cy="33855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1600" b="0" i="0" u="none" strike="noStrike">
                  <a:solidFill>
                    <a:srgbClr val="005758"/>
                  </a:solidFill>
                  <a:latin typeface="Segoe UI Semilight"/>
                  <a:cs typeface="Segoe UI Semilight"/>
                </a:rPr>
                <a:t>Conditions d’éligibilité :</a:t>
              </a:r>
              <a:endParaRPr lang="en-US" sz="1400">
                <a:solidFill>
                  <a:srgbClr val="005758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endParaRP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4F170F6-DC67-BE46-4832-D72C73B5D6DC}"/>
                </a:ext>
              </a:extLst>
            </p:cNvPr>
            <p:cNvCxnSpPr/>
            <p:nvPr/>
          </p:nvCxnSpPr>
          <p:spPr>
            <a:xfrm>
              <a:off x="636220" y="3763527"/>
              <a:ext cx="110028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179D97E-44F1-FDEC-4863-02B5A7B5DAD5}"/>
                </a:ext>
              </a:extLst>
            </p:cNvPr>
            <p:cNvSpPr txBox="1"/>
            <p:nvPr/>
          </p:nvSpPr>
          <p:spPr>
            <a:xfrm>
              <a:off x="650103" y="3337554"/>
              <a:ext cx="11002857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rtl="0"/>
              <a:r>
                <a:rPr lang="fr-CA" sz="1200" b="0" i="0" u="none" strike="noStrike">
                  <a:solidFill>
                    <a:srgbClr val="000000"/>
                  </a:solidFill>
                  <a:latin typeface="Segoe UI Semilight"/>
                  <a:cs typeface="Segoe UI Semilight"/>
                </a:rPr>
                <a:t>Le revendeur doit fournir un numéro d’identification CAS d’enregistrement de transaction approuvé et valide pour être éligible.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A866DE62-812A-B57D-D9BC-699335BAF607}"/>
              </a:ext>
            </a:extLst>
          </p:cNvPr>
          <p:cNvSpPr txBox="1"/>
          <p:nvPr/>
        </p:nvSpPr>
        <p:spPr>
          <a:xfrm>
            <a:off x="650103" y="3659868"/>
            <a:ext cx="4009358" cy="3385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600" b="0" i="0" u="none" strike="noStrike">
                <a:solidFill>
                  <a:srgbClr val="005758"/>
                </a:solidFill>
                <a:latin typeface="Segoe UI Semilight"/>
                <a:cs typeface="Segoe UI Semilight"/>
              </a:rPr>
              <a:t>Seuil de quantité :</a:t>
            </a:r>
            <a:endParaRPr lang="en-US" sz="1400">
              <a:solidFill>
                <a:srgbClr val="005758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29673C7-B69B-B996-1617-8DBE78A4C62E}"/>
              </a:ext>
            </a:extLst>
          </p:cNvPr>
          <p:cNvCxnSpPr/>
          <p:nvPr/>
        </p:nvCxnSpPr>
        <p:spPr>
          <a:xfrm>
            <a:off x="594571" y="4652681"/>
            <a:ext cx="110028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346F7E9F-95F6-C51B-16A5-5DDD0FB78A57}"/>
              </a:ext>
            </a:extLst>
          </p:cNvPr>
          <p:cNvSpPr txBox="1"/>
          <p:nvPr/>
        </p:nvSpPr>
        <p:spPr>
          <a:xfrm>
            <a:off x="622337" y="4187052"/>
            <a:ext cx="2661331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1 unité de démonstration</a:t>
            </a:r>
            <a:r>
              <a:rPr lang="fr-CA" sz="1200" b="0" i="0" u="none" strike="noStrike">
                <a:solidFill>
                  <a:srgbClr val="000000"/>
                </a:solidFill>
                <a:latin typeface="Segoe UI Semilight"/>
                <a:cs typeface="Segoe UI Semilight"/>
              </a:rPr>
              <a:t> &gt; transaction de 50 à 99 unités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54C5FA7-C099-7E29-8866-6AA7FF3E17A3}"/>
              </a:ext>
            </a:extLst>
          </p:cNvPr>
          <p:cNvSpPr txBox="1"/>
          <p:nvPr/>
        </p:nvSpPr>
        <p:spPr>
          <a:xfrm>
            <a:off x="580688" y="4874023"/>
            <a:ext cx="4009358" cy="3385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600" b="0" i="0" u="none" strike="noStrike">
                <a:solidFill>
                  <a:srgbClr val="005758"/>
                </a:solidFill>
                <a:latin typeface="Segoe UI Semilight"/>
                <a:cs typeface="Segoe UI Semilight"/>
              </a:rPr>
              <a:t>Utilisation autorisée :</a:t>
            </a:r>
            <a:endParaRPr lang="en-US" sz="1400">
              <a:solidFill>
                <a:srgbClr val="005758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FE611FD-C254-03F8-3833-11437FB4657B}"/>
              </a:ext>
            </a:extLst>
          </p:cNvPr>
          <p:cNvSpPr txBox="1"/>
          <p:nvPr/>
        </p:nvSpPr>
        <p:spPr>
          <a:xfrm>
            <a:off x="580688" y="5221046"/>
            <a:ext cx="11002857" cy="4616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200" b="0" i="0" u="none" strike="noStrike">
                <a:solidFill>
                  <a:srgbClr val="000000"/>
                </a:solidFill>
                <a:latin typeface="Segoe UI Semilight"/>
                <a:cs typeface="Segoe UI Semilight"/>
              </a:rPr>
              <a:t>Les revendeurs peuvent acheter un nombre limité d’unités de démonstration au distributeur pour les vendre à des clients commerciaux, gouvernementaux et éducatifs dans le cadre d’un dossier d’enregistrement approuvé. L’utilisateur final peut utiliser le dispositif de démonstration à des fins d’essai et de test.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BFB324-1450-C9E2-047C-68A4D1C1957F}"/>
              </a:ext>
            </a:extLst>
          </p:cNvPr>
          <p:cNvSpPr txBox="1"/>
          <p:nvPr/>
        </p:nvSpPr>
        <p:spPr>
          <a:xfrm>
            <a:off x="3287146" y="4189418"/>
            <a:ext cx="3081849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200" b="0" i="0" u="none" strike="noStrike" dirty="0">
                <a:solidFill>
                  <a:srgbClr val="000000"/>
                </a:solidFill>
                <a:latin typeface="Segoe UI Semibold"/>
                <a:cs typeface="Segoe UI Semibold"/>
              </a:rPr>
              <a:t>2 unités de démonstration</a:t>
            </a:r>
            <a:r>
              <a:rPr lang="fr-CA" sz="1200" b="0" i="0" u="none" strike="noStrike" dirty="0">
                <a:solidFill>
                  <a:srgbClr val="000000"/>
                </a:solidFill>
                <a:latin typeface="Segoe UI Semilight"/>
                <a:cs typeface="Segoe UI Semilight"/>
              </a:rPr>
              <a:t> &gt;</a:t>
            </a:r>
            <a:br>
              <a:rPr lang="fr-CA" sz="1200" b="0" i="0" u="none" strike="noStrike" dirty="0">
                <a:solidFill>
                  <a:srgbClr val="000000"/>
                </a:solidFill>
                <a:latin typeface="Segoe UI Semilight"/>
                <a:cs typeface="Segoe UI Semilight"/>
              </a:rPr>
            </a:br>
            <a:r>
              <a:rPr lang="fr-CA" sz="1200" b="0" i="0" u="none" strike="noStrike" dirty="0">
                <a:solidFill>
                  <a:srgbClr val="000000"/>
                </a:solidFill>
                <a:latin typeface="Segoe UI Semilight"/>
                <a:cs typeface="Segoe UI Semilight"/>
              </a:rPr>
              <a:t> transaction de 100 à 249 unités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1670AD-62A6-9878-72A3-0639E0C5AE1B}"/>
              </a:ext>
            </a:extLst>
          </p:cNvPr>
          <p:cNvSpPr txBox="1"/>
          <p:nvPr/>
        </p:nvSpPr>
        <p:spPr>
          <a:xfrm>
            <a:off x="6136719" y="4187051"/>
            <a:ext cx="3081849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200" b="0" i="0" u="none" strike="noStrike" dirty="0">
                <a:solidFill>
                  <a:srgbClr val="000000"/>
                </a:solidFill>
                <a:latin typeface="Segoe UI Semibold"/>
                <a:cs typeface="Segoe UI Semibold"/>
              </a:rPr>
              <a:t>3 unités de démonstration</a:t>
            </a:r>
            <a:r>
              <a:rPr lang="fr-CA" sz="1200" b="0" i="0" u="none" strike="noStrike" dirty="0">
                <a:solidFill>
                  <a:srgbClr val="000000"/>
                </a:solidFill>
                <a:latin typeface="Segoe UI Semilight"/>
                <a:cs typeface="Segoe UI Semilight"/>
              </a:rPr>
              <a:t> &gt;</a:t>
            </a:r>
            <a:br>
              <a:rPr lang="fr-CA" sz="1200" b="0" i="0" u="none" strike="noStrike" dirty="0">
                <a:solidFill>
                  <a:srgbClr val="000000"/>
                </a:solidFill>
                <a:latin typeface="Segoe UI Semilight"/>
                <a:cs typeface="Segoe UI Semilight"/>
              </a:rPr>
            </a:br>
            <a:r>
              <a:rPr lang="fr-CA" sz="1200" b="0" i="0" u="none" strike="noStrike" dirty="0">
                <a:solidFill>
                  <a:srgbClr val="000000"/>
                </a:solidFill>
                <a:latin typeface="Segoe UI Semilight"/>
                <a:cs typeface="Segoe UI Semilight"/>
              </a:rPr>
              <a:t> transaction de 250 à 499 unités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43530E-648E-5112-D4AC-A2E90E9FE6F7}"/>
              </a:ext>
            </a:extLst>
          </p:cNvPr>
          <p:cNvSpPr txBox="1"/>
          <p:nvPr/>
        </p:nvSpPr>
        <p:spPr>
          <a:xfrm>
            <a:off x="9032878" y="4184684"/>
            <a:ext cx="2564551" cy="27699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1200" b="0" i="0" u="none" strike="noStrike">
                <a:solidFill>
                  <a:srgbClr val="000000"/>
                </a:solidFill>
                <a:latin typeface="Segoe UI Semibold"/>
                <a:cs typeface="Segoe UI Semibold"/>
              </a:rPr>
              <a:t>4 unités de démonstration</a:t>
            </a:r>
            <a:r>
              <a:rPr lang="fr-CA" sz="1200" b="0" i="0" u="none" strike="noStrike">
                <a:solidFill>
                  <a:srgbClr val="000000"/>
                </a:solidFill>
                <a:latin typeface="Segoe UI Semilight"/>
                <a:cs typeface="Segoe UI Semilight"/>
              </a:rPr>
              <a:t> &gt; transaction de plus de 500 unités</a:t>
            </a:r>
          </a:p>
        </p:txBody>
      </p:sp>
    </p:spTree>
    <p:extLst>
      <p:ext uri="{BB962C8B-B14F-4D97-AF65-F5344CB8AC3E}">
        <p14:creationId xmlns:p14="http://schemas.microsoft.com/office/powerpoint/2010/main" val="176711280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C0C4F-27E7-3E17-E8FB-A6FB72B829DE}"/>
              </a:ext>
            </a:extLst>
          </p:cNvPr>
          <p:cNvSpPr txBox="1"/>
          <p:nvPr/>
        </p:nvSpPr>
        <p:spPr>
          <a:xfrm>
            <a:off x="1080150" y="1877785"/>
            <a:ext cx="10134602" cy="113877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/>
            <a:r>
              <a:rPr lang="fr-CA" sz="4000" b="0" i="0" u="none" strike="noStrike">
                <a:latin typeface="Segoe UI Semibold"/>
                <a:cs typeface="Segoe UI Semibold"/>
              </a:rPr>
              <a:t>Des questions? Envoyez-nous un courriel à</a:t>
            </a:r>
            <a:endParaRPr lang="en-US" sz="4000">
              <a:latin typeface="Segoe UI Semilight" panose="020B0402040204020203" pitchFamily="34" charset="0"/>
              <a:cs typeface="Segoe UI Semilight" panose="020B0402040204020203" pitchFamily="34" charset="0"/>
              <a:sym typeface="Wingdings" panose="05000000000000000000" pitchFamily="2" charset="2"/>
            </a:endParaRPr>
          </a:p>
          <a:p>
            <a:pPr rtl="0"/>
            <a:r>
              <a:rPr lang="fr-CA" sz="2800" b="0" i="0" u="none" strike="noStrike">
                <a:latin typeface="Segoe UI Semilight"/>
                <a:cs typeface="Segoe UI Semilight"/>
                <a:sym typeface="Wingdings"/>
              </a:rPr>
              <a:t>MicrosoftSurfaceCA@tdsynnex.com</a:t>
            </a:r>
            <a:endParaRPr lang="en-US" sz="280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0FC9E7B-010D-F140-3523-328A0D887C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0" y="5363509"/>
            <a:ext cx="2165685" cy="416806"/>
          </a:xfrm>
          <a:prstGeom prst="rect">
            <a:avLst/>
          </a:prstGeom>
        </p:spPr>
      </p:pic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C37908AA-5DB6-CD27-B1C3-7490C1E338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2" r="11045" b="24510"/>
          <a:stretch>
            <a:fillRect/>
          </a:stretch>
        </p:blipFill>
        <p:spPr>
          <a:xfrm>
            <a:off x="4091315" y="5362733"/>
            <a:ext cx="2787948" cy="376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2450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7"/>
  <p:tag name="AS_OS" val="Unix 5.10.228.219"/>
  <p:tag name="AS_RELEASE_DATE" val="2024.11.14"/>
  <p:tag name="AS_TITLE" val="Aspose.Slides for .NET6"/>
  <p:tag name="AS_VERSION" val="24.1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Dark Theme">
  <a:themeElements>
    <a:clrScheme name="TD Synnexccd814">
      <a:dk1>
        <a:srgbClr val="005758"/>
      </a:dk1>
      <a:lt1>
        <a:srgbClr val="FFFFFF"/>
      </a:lt1>
      <a:dk2>
        <a:srgbClr val="000000"/>
      </a:dk2>
      <a:lt2>
        <a:srgbClr val="06BDD4"/>
      </a:lt2>
      <a:accent1>
        <a:srgbClr val="616469"/>
      </a:accent1>
      <a:accent2>
        <a:srgbClr val="CCD814"/>
      </a:accent2>
      <a:accent3>
        <a:srgbClr val="003030"/>
      </a:accent3>
      <a:accent4>
        <a:srgbClr val="FEFFFF"/>
      </a:accent4>
      <a:accent5>
        <a:srgbClr val="FEFFFF"/>
      </a:accent5>
      <a:accent6>
        <a:srgbClr val="FEFFFF"/>
      </a:accent6>
      <a:hlink>
        <a:srgbClr val="06BDD4"/>
      </a:hlink>
      <a:folHlink>
        <a:srgbClr val="06BDD4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D SYNNEX Corporate Theme">
  <a:themeElements>
    <a:clrScheme name="TD SYNNEX Color Palette">
      <a:dk1>
        <a:srgbClr val="005758"/>
      </a:dk1>
      <a:lt1>
        <a:srgbClr val="FFFFFF"/>
      </a:lt1>
      <a:dk2>
        <a:srgbClr val="003030"/>
      </a:dk2>
      <a:lt2>
        <a:srgbClr val="00C1D3"/>
      </a:lt2>
      <a:accent1>
        <a:srgbClr val="005758"/>
      </a:accent1>
      <a:accent2>
        <a:srgbClr val="CCD814"/>
      </a:accent2>
      <a:accent3>
        <a:srgbClr val="00C1D3"/>
      </a:accent3>
      <a:accent4>
        <a:srgbClr val="888B8D"/>
      </a:accent4>
      <a:accent5>
        <a:srgbClr val="636669"/>
      </a:accent5>
      <a:accent6>
        <a:srgbClr val="003030"/>
      </a:accent6>
      <a:hlink>
        <a:srgbClr val="CCD814"/>
      </a:hlink>
      <a:folHlink>
        <a:srgbClr val="888B8D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DSYNNEXPowerpointTemplate" id="{36894E8A-3883-8441-A1E7-E5D71D278C60}" vid="{61752F37-9637-0149-9ED0-31E719606C4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2872</TotalTime>
  <Words>398</Words>
  <Application>Microsoft Office PowerPoint</Application>
  <PresentationFormat>Widescreen</PresentationFormat>
  <Paragraphs>46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Segoe UI</vt:lpstr>
      <vt:lpstr>Segoe UI Semibold</vt:lpstr>
      <vt:lpstr>Segoe UI Semilight</vt:lpstr>
      <vt:lpstr>Wingdings</vt:lpstr>
      <vt:lpstr>Dark Theme</vt:lpstr>
      <vt:lpstr>TD SYNNEX Corporate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Surface Demo Program</dc:title>
  <dc:creator>Ken.Ramos@tdsynnex.com</dc:creator>
  <cp:lastModifiedBy>Copeland, Jackie</cp:lastModifiedBy>
  <cp:revision>67</cp:revision>
  <dcterms:created xsi:type="dcterms:W3CDTF">2022-03-30T14:00:13Z</dcterms:created>
  <dcterms:modified xsi:type="dcterms:W3CDTF">2025-03-24T14:43:40Z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3c400-78e7-4d42-982d-273adef68ef9_ActionId">
    <vt:lpwstr>d7a7b2d2-d583-4434-908e-0755e6fcd0e7</vt:lpwstr>
  </property>
  <property fmtid="{D5CDD505-2E9C-101B-9397-08002B2CF9AE}" pid="3" name="MSIP_Label_3a23c400-78e7-4d42-982d-273adef68ef9_ContentBits">
    <vt:lpwstr>0</vt:lpwstr>
  </property>
  <property fmtid="{D5CDD505-2E9C-101B-9397-08002B2CF9AE}" pid="4" name="MSIP_Label_3a23c400-78e7-4d42-982d-273adef68ef9_Enabled">
    <vt:lpwstr>true</vt:lpwstr>
  </property>
  <property fmtid="{D5CDD505-2E9C-101B-9397-08002B2CF9AE}" pid="5" name="MSIP_Label_3a23c400-78e7-4d42-982d-273adef68ef9_Method">
    <vt:lpwstr>Standard</vt:lpwstr>
  </property>
  <property fmtid="{D5CDD505-2E9C-101B-9397-08002B2CF9AE}" pid="6" name="MSIP_Label_3a23c400-78e7-4d42-982d-273adef68ef9_Name">
    <vt:lpwstr>3a23c400-78e7-4d42-982d-273adef68ef9</vt:lpwstr>
  </property>
  <property fmtid="{D5CDD505-2E9C-101B-9397-08002B2CF9AE}" pid="7" name="MSIP_Label_3a23c400-78e7-4d42-982d-273adef68ef9_SetDate">
    <vt:lpwstr>2022-08-23T13:51:55Z</vt:lpwstr>
  </property>
  <property fmtid="{D5CDD505-2E9C-101B-9397-08002B2CF9AE}" pid="8" name="MSIP_Label_3a23c400-78e7-4d42-982d-273adef68ef9_SiteId">
    <vt:lpwstr>7fe14ab6-8f5d-4139-84bf-cd8aed0ee6b9</vt:lpwstr>
  </property>
</Properties>
</file>