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2" r:id="rId2"/>
  </p:sldMasterIdLst>
  <p:notesMasterIdLst>
    <p:notesMasterId r:id="rId8"/>
  </p:notesMasterIdLst>
  <p:sldIdLst>
    <p:sldId id="463" r:id="rId3"/>
    <p:sldId id="464" r:id="rId4"/>
    <p:sldId id="456" r:id="rId5"/>
    <p:sldId id="458" r:id="rId6"/>
    <p:sldId id="466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3" autoAdjust="0"/>
    <p:restoredTop sz="93467" autoAdjust="0"/>
  </p:normalViewPr>
  <p:slideViewPr>
    <p:cSldViewPr snapToGrid="0">
      <p:cViewPr varScale="1">
        <p:scale>
          <a:sx n="69" d="100"/>
          <a:sy n="69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92BC4-B991-4D9C-9ED8-AC8221CA817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70148-6ADC-40F6-A8FC-13D902D73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1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84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84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63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54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88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1783C-B2EF-8848-A85D-B4A77396D6E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93772" y="1122363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0A042-DA84-E248-BB14-31FF8DE5A0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552450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PRESENTER NAME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FC033-CFB3-714F-A191-7374C37F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39560-935B-C34D-B0BC-43023671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AEE54-94FF-244B-AC45-95E7845E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9F84EC8-3BBD-0746-810E-87CED9B3C04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1557" y="4144170"/>
            <a:ext cx="914400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6900080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l -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459-6500-F74A-A031-3A47510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47A9-2438-954B-B26D-E4257248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0D4EC-D5FA-934A-97A0-7995AB97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082A8C-83B4-D441-9289-7537A5A65D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F57ABE5-AF3B-EF4F-BB11-B79EA884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DB7C6F-7F97-0B43-9321-8B71A45E3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1042851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6DFFC-4F22-D043-9E29-352B0592A660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748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al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ACC69-DA2A-8840-971A-1F680F22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172-C1A0-DC48-B902-8F7AAF04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498203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FE13-7953-BA4A-B4C4-38A81D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D94D6-8847-1340-BECF-95006B8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DEF0-D404-3C45-A592-9BFC70C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CCF8E5-BCB7-3743-BFF2-24F9E6F08237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0E9315-9A3F-BD4C-B9B2-BAFDF7F9ECC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4686" y="1825625"/>
            <a:ext cx="498203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4BC2C6-4038-DF45-96D3-AC584861B6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098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5C0783-18D0-0349-AB71-670B289DCBD0}"/>
              </a:ext>
            </a:extLst>
          </p:cNvPr>
          <p:cNvSpPr/>
          <p:nvPr userDrawn="1"/>
        </p:nvSpPr>
        <p:spPr>
          <a:xfrm>
            <a:off x="0" y="2286000"/>
            <a:ext cx="12192000" cy="457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0D6580-1DA7-8140-B7CC-E56DFF5CF9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C069062-4F71-0944-826C-6E856E4FBD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49805C7-FCDD-7548-8E48-2AB7AFF39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81746B-23B1-6D45-BAF7-8D61830D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3345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-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EF02B22-4D38-294A-8E24-C8E34B8A74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41C9D-F941-FA4B-B048-F72FFBF4B3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459-6500-F74A-A031-3A47510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47A9-2438-954B-B26D-E4257248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0D4EC-D5FA-934A-97A0-7995AB97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F57ABE5-AF3B-EF4F-BB11-B79EA884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DB7C6F-7F97-0B43-9321-8B71A45E3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10428516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6DFFC-4F22-D043-9E29-352B0592A660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8673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19B52B-89C0-9749-9A91-96441FB384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ACC69-DA2A-8840-971A-1F680F22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172-C1A0-DC48-B902-8F7AAF04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4982030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FE13-7953-BA4A-B4C4-38A81D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D94D6-8847-1340-BECF-95006B8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DEF0-D404-3C45-A592-9BFC70C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CCF8E5-BCB7-3743-BFF2-24F9E6F08237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0E9315-9A3F-BD4C-B9B2-BAFDF7F9ECC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4686" y="1825625"/>
            <a:ext cx="4982030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A966525-45DC-5242-B8F4-65837E82E7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5524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al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71B4D-05CF-8744-B3E4-AD937A36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04DF0-417E-9940-838B-373E2547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E1335-9E89-6940-A650-7A2852AC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C14A51-73C9-7246-B365-34F2EC7E9A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84296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F2531E-2543-FE44-9E3D-ECDC6E1E5B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71B4D-05CF-8744-B3E4-AD937A36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04DF0-417E-9940-838B-373E2547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E1335-9E89-6940-A650-7A2852AC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3F9229-9A88-414F-B266-E1DB4DDB94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68908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Only - Teal 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92217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 - White 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89E746-CA58-7241-B348-299A8B8094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375A3-6754-A643-BE7D-1492105DD2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13948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CFF32D7-1D5C-9144-8C4D-CDCFE914D02C}"/>
              </a:ext>
            </a:extLst>
          </p:cNvPr>
          <p:cNvSpPr/>
          <p:nvPr userDrawn="1"/>
        </p:nvSpPr>
        <p:spPr>
          <a:xfrm>
            <a:off x="9595556" y="248356"/>
            <a:ext cx="2257777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4038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D1CD-586E-7C48-92C6-8793726A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5055-CA4B-3D43-9B2F-26AA67FD8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E479-61C3-2149-B5A0-3B2086B79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89671-746A-4E4B-8079-FC9BE81B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23441-2CD5-C840-BEEE-593A1896F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2516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89E746-CA58-7241-B348-299A8B8094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4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6001" y="3"/>
            <a:ext cx="6096000" cy="55919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39266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FCB7-C750-6943-A8ED-245816970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A21F4-090C-914C-82C8-8716C1B90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068AE-138D-9C43-BED9-A7270C04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27567-3B8F-3143-8294-2EEFDDCA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E6301-EDF4-6F48-9533-E04807C6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349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2CEA3-E800-6845-80F4-A78B84948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6156-3D2F-C042-903B-55E185B7A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7C3CF-A7FD-6444-AB59-4DE27725C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F28E9-8A82-CC47-9913-E2333970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A419F-321D-0E4A-A330-C0EB7C5A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E8588-1679-9F49-B145-D674B1D44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91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77C1-7405-F44F-86AD-0BD950D99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0E1DF-8CBF-5343-9B41-05C6ECABE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238BE-7CDD-794D-A239-745A636E0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0C4FD2-DFEB-344B-AC3F-7941DBE24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C8ED6-ADE9-DA49-8979-A6087F140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5FFEF4-3078-7E43-81B2-E9CDC72C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16CE2F-F11D-3445-95D6-6A4FCFA7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9F9FAE-C504-104E-BD61-B247BE5E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7285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F649-86C8-9347-9881-AAB48D45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134DA9-A91B-A949-95BE-B57068B08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C7AC46-89B2-0A46-99CF-914E6AA12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21D2EF-C1F4-A24E-9B64-2197F947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0810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8A13B5-DD4C-F14C-B362-7AFEBC61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CDAF84-D6EE-7C46-85A3-5ABB0B76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62EEF-0741-494E-A63A-5F09084F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4240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37AA-B9BE-A043-B5B2-46FDC685B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76042-1391-9244-9396-F13FF1713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A4CD8-4F07-8A48-9559-4575737C6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CC10A-D76D-AE4D-BADC-FED72667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25C1E-0F6E-5647-82B0-B05689A0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18EF2-CF86-D94F-9279-BE332056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0779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A1ACD-8E73-DB4A-BE41-BDB21C48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F70DA-F950-A744-82FC-BB48FFFDC2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DB23B-276E-6346-BDE9-BF1F96274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60606-CA11-2243-B2D5-B8D4EBE7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54265-5405-AC45-8EE4-F3A37C48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DAFF3-979F-8A4C-857A-C7DB5994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7459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ckground pattern&#10;&#10;Description automatically generated">
            <a:extLst>
              <a:ext uri="{FF2B5EF4-FFF2-40B4-BE49-F238E27FC236}">
                <a16:creationId xmlns:a16="http://schemas.microsoft.com/office/drawing/2014/main" id="{49D40AC5-996B-E94A-A0F1-4601020D2A4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571051-9440-0E40-A428-F4747DF9F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E516B-3CA4-064D-A205-440FE137B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261A3-1EFA-CE4C-A9CA-CD8B4AA64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9B258-4F34-2248-8672-EFA3F63E6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01807-F305-794E-8BFB-1E56927B2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9A7D979-96A4-CC40-9E2E-03E4112B8C3E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0031388" y="370621"/>
            <a:ext cx="1702486" cy="32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56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F33515-0D52-DE4A-8DEC-EE5C7E12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2" y="365125"/>
            <a:ext cx="1039585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EEAE7-999B-454D-A099-6A62C9521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7942" y="1825625"/>
            <a:ext cx="103958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EA12-ED44-C241-BB32-611F1AB5C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90AB7-7E0B-C946-825C-51442F4C0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58575-E8B4-944D-A323-71CA59F57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109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5" r:id="rId12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5" Type="http://schemas.openxmlformats.org/officeDocument/2006/relationships/hyperlink" Target="mailto:partnerlifecycle@microsoft.com" TargetMode="External"/><Relationship Id="rId4" Type="http://schemas.openxmlformats.org/officeDocument/2006/relationships/hyperlink" Target="https://reseller.microsoftcrmportals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8364508-4D67-5F32-939B-57A15A3CF5B0}"/>
              </a:ext>
            </a:extLst>
          </p:cNvPr>
          <p:cNvGrpSpPr/>
          <p:nvPr/>
        </p:nvGrpSpPr>
        <p:grpSpPr>
          <a:xfrm>
            <a:off x="1798606" y="0"/>
            <a:ext cx="10393395" cy="6858000"/>
            <a:chOff x="1798606" y="0"/>
            <a:chExt cx="10393395" cy="685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3F28A3A-EAC4-0C23-844B-8E431BF5682C}"/>
                </a:ext>
              </a:extLst>
            </p:cNvPr>
            <p:cNvSpPr/>
            <p:nvPr/>
          </p:nvSpPr>
          <p:spPr>
            <a:xfrm>
              <a:off x="6096001" y="0"/>
              <a:ext cx="609600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3" name="Picture 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030843F-984B-F590-EA30-7F01E2787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8606" y="3179169"/>
              <a:ext cx="2592745" cy="498997"/>
            </a:xfrm>
            <a:prstGeom prst="rect">
              <a:avLst/>
            </a:prstGeom>
          </p:spPr>
        </p:pic>
        <p:pic>
          <p:nvPicPr>
            <p:cNvPr id="8" name="Picture 7" descr="Logo&#10;&#10;Description automatically generated">
              <a:extLst>
                <a:ext uri="{FF2B5EF4-FFF2-40B4-BE49-F238E27FC236}">
                  <a16:creationId xmlns:a16="http://schemas.microsoft.com/office/drawing/2014/main" id="{C753557E-E4B6-DF53-8BD7-FA96526A6A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610" r="11831" b="24392"/>
            <a:stretch>
              <a:fillRect/>
            </a:stretch>
          </p:blipFill>
          <p:spPr>
            <a:xfrm>
              <a:off x="7442396" y="3195928"/>
              <a:ext cx="3403210" cy="4654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421550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C0C4F-27E7-3E17-E8FB-A6FB72B829DE}"/>
              </a:ext>
            </a:extLst>
          </p:cNvPr>
          <p:cNvSpPr txBox="1"/>
          <p:nvPr/>
        </p:nvSpPr>
        <p:spPr>
          <a:xfrm>
            <a:off x="1009105" y="1685107"/>
            <a:ext cx="9594244" cy="8309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4800" b="0" i="0" u="none" strike="noStrike">
                <a:latin typeface="Segoe UI Semibold"/>
                <a:cs typeface="Segoe UI Semibold"/>
              </a:rPr>
              <a:t>Programme d’expansion pour revendeurs </a:t>
            </a:r>
            <a:endParaRPr lang="en-US" sz="480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35FF7D2-857B-1A9C-39FB-F5DF3EFAF0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0" y="5363509"/>
            <a:ext cx="2165685" cy="416806"/>
          </a:xfrm>
          <a:prstGeom prst="rect">
            <a:avLst/>
          </a:prstGeom>
        </p:spPr>
      </p:pic>
      <p:pic>
        <p:nvPicPr>
          <p:cNvPr id="10" name="Picture 9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6F56E71-49F8-E711-9230-119DC499BA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2" r="11045" b="24510"/>
          <a:stretch>
            <a:fillRect/>
          </a:stretch>
        </p:blipFill>
        <p:spPr>
          <a:xfrm>
            <a:off x="4091315" y="5362733"/>
            <a:ext cx="2787948" cy="3761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A2C514-1DEF-39B9-9D38-2758003897D5}"/>
              </a:ext>
            </a:extLst>
          </p:cNvPr>
          <p:cNvSpPr txBox="1"/>
          <p:nvPr/>
        </p:nvSpPr>
        <p:spPr>
          <a:xfrm>
            <a:off x="1019738" y="1126383"/>
            <a:ext cx="9594244" cy="5232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2800" b="0" i="0" u="none" strike="noStrike">
                <a:solidFill>
                  <a:srgbClr val="13C1D8"/>
                </a:solidFill>
                <a:latin typeface="Segoe UI"/>
                <a:cs typeface="Segoe UI"/>
              </a:rPr>
              <a:t>Série Surface :</a:t>
            </a:r>
            <a:endParaRPr lang="en-US" sz="2800">
              <a:solidFill>
                <a:srgbClr val="13C1D8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6F0659-A50F-B409-3054-E3E3B3BD246F}"/>
              </a:ext>
            </a:extLst>
          </p:cNvPr>
          <p:cNvSpPr txBox="1"/>
          <p:nvPr/>
        </p:nvSpPr>
        <p:spPr>
          <a:xfrm>
            <a:off x="1009105" y="3303732"/>
            <a:ext cx="7780302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rtl="0"/>
            <a:r>
              <a:rPr lang="fr-CA" sz="1400" b="0" i="0" u="none" strike="noStrike">
                <a:latin typeface="Segoe UI Semilight"/>
                <a:cs typeface="Segoe UI Semilight"/>
              </a:rPr>
              <a:t>Présenté par :</a:t>
            </a:r>
            <a:endParaRPr lang="en-US" sz="140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rtl="0"/>
            <a:r>
              <a:rPr lang="fr-CA" sz="2200" b="0" i="0" u="none" strike="noStrike">
                <a:solidFill>
                  <a:srgbClr val="13C1D8"/>
                </a:solidFill>
                <a:latin typeface="Segoe UI"/>
                <a:cs typeface="Segoe UI"/>
              </a:rPr>
              <a:t>Mahvish Khan </a:t>
            </a:r>
            <a:endParaRPr lang="en-US" sz="2200">
              <a:latin typeface="Segoe UI"/>
              <a:cs typeface="Segoe UI"/>
            </a:endParaRPr>
          </a:p>
          <a:p>
            <a:pPr rtl="0"/>
            <a:r>
              <a:rPr lang="fr-CA" sz="1200" b="0" i="0" u="none" strike="noStrike">
                <a:latin typeface="Segoe UI Semilight"/>
                <a:cs typeface="Segoe UI Semilight"/>
              </a:rPr>
              <a:t>Superviseur du développement des affaires - Appareils Surface, Hubs et MTR</a:t>
            </a:r>
          </a:p>
          <a:p>
            <a:pPr rtl="0"/>
            <a:r>
              <a:rPr lang="fr-CA" sz="1200" b="0" i="0" u="none" strike="noStrike">
                <a:latin typeface="Segoe UI Semilight"/>
                <a:cs typeface="Segoe UI Semilight"/>
              </a:rPr>
              <a:t>TD SYNNEX Canada </a:t>
            </a:r>
          </a:p>
          <a:p>
            <a:pPr rtl="0"/>
            <a:r>
              <a:rPr lang="fr-CA" sz="2200" b="0" i="0" u="none" strike="noStrike">
                <a:solidFill>
                  <a:srgbClr val="13C1D8"/>
                </a:solidFill>
                <a:latin typeface="Segoe UI"/>
                <a:cs typeface="Segoe UI"/>
              </a:rPr>
              <a:t>Gurbir Singh</a:t>
            </a:r>
            <a:endParaRPr lang="en-US" sz="2200">
              <a:latin typeface="Segoe UI"/>
              <a:cs typeface="Segoe UI"/>
            </a:endParaRPr>
          </a:p>
          <a:p>
            <a:pPr rtl="0"/>
            <a:r>
              <a:rPr lang="fr-CA" sz="1200" b="0" i="0" u="none" strike="noStrike">
                <a:latin typeface="Segoe UI Semilight"/>
                <a:cs typeface="Segoe UI Semilight"/>
              </a:rPr>
              <a:t>Gestionnaire du développement des affaires – Appareils Surface et hubs</a:t>
            </a:r>
          </a:p>
          <a:p>
            <a:pPr rtl="0"/>
            <a:r>
              <a:rPr lang="fr-CA" sz="1200" b="0" i="0" u="none" strike="noStrike">
                <a:latin typeface="Segoe UI Semilight"/>
                <a:cs typeface="Segoe UI Semilight"/>
              </a:rPr>
              <a:t>TD SYNNEX Canada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111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8B8A5C-7EDB-121C-BA68-8DB0B763C6E8}"/>
              </a:ext>
            </a:extLst>
          </p:cNvPr>
          <p:cNvSpPr/>
          <p:nvPr/>
        </p:nvSpPr>
        <p:spPr>
          <a:xfrm>
            <a:off x="3086" y="4316819"/>
            <a:ext cx="12188914" cy="26181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2519C2-9617-CB6B-8526-F83CE06846E9}"/>
              </a:ext>
            </a:extLst>
          </p:cNvPr>
          <p:cNvSpPr txBox="1"/>
          <p:nvPr/>
        </p:nvSpPr>
        <p:spPr>
          <a:xfrm>
            <a:off x="713713" y="786027"/>
            <a:ext cx="2334162" cy="4308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2200" b="0" i="0" u="none" strike="noStrike" dirty="0">
                <a:latin typeface="Segoe UI Semibold"/>
                <a:cs typeface="Segoe UI Semibold"/>
              </a:rPr>
              <a:t>Vue d’ensemble :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7F1C9D0-AC95-0C37-2BD9-AEDF9F4D7E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7033" y="447038"/>
            <a:ext cx="1799474" cy="346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0CEE55-0791-B066-B29B-F445F1A42C53}"/>
              </a:ext>
            </a:extLst>
          </p:cNvPr>
          <p:cNvSpPr txBox="1"/>
          <p:nvPr/>
        </p:nvSpPr>
        <p:spPr>
          <a:xfrm>
            <a:off x="713713" y="1227167"/>
            <a:ext cx="10473772" cy="4924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rtl="0"/>
            <a:r>
              <a:rPr lang="fr-CA" sz="1300" b="0" i="0" u="none" strike="noStrike" dirty="0">
                <a:latin typeface="Segoe UI Semilight"/>
                <a:cs typeface="Segoe UI Semilight"/>
              </a:rPr>
              <a:t>En juillet 2023, Microsoft Corp. a annoncé le programme d’expansion pour revendeurs Surface, qui permet à tous les revendeurs au Canada d’accéder aux appareils, hubs et accessoires Surface pour entreprise et de les acheter auprès des distributeurs, </a:t>
            </a:r>
            <a:r>
              <a:rPr lang="fr-CA" sz="1300" b="0" i="0" u="none" strike="noStrike" dirty="0">
                <a:solidFill>
                  <a:srgbClr val="13C1D8"/>
                </a:solidFill>
                <a:latin typeface="Segoe UI Semilight"/>
                <a:cs typeface="Segoe UI Semilight"/>
              </a:rPr>
              <a:t>sans obligation d’autorisation préalable</a:t>
            </a:r>
            <a:r>
              <a:rPr lang="fr-CA" sz="1300" b="0" i="0" u="none" strike="noStrike" dirty="0">
                <a:latin typeface="Segoe UI Semilight"/>
                <a:cs typeface="Segoe UI Semilight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101908-6020-AC46-F4F5-13D4F6248AE9}"/>
              </a:ext>
            </a:extLst>
          </p:cNvPr>
          <p:cNvSpPr txBox="1"/>
          <p:nvPr/>
        </p:nvSpPr>
        <p:spPr>
          <a:xfrm>
            <a:off x="713713" y="1888403"/>
            <a:ext cx="2334162" cy="4308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2200" b="0" i="0" u="none" strike="noStrike">
                <a:latin typeface="Segoe UI Semibold"/>
                <a:cs typeface="Segoe UI Semibold"/>
              </a:rPr>
              <a:t>Limites 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05B56-2197-008B-10AA-D2D081A5ED38}"/>
              </a:ext>
            </a:extLst>
          </p:cNvPr>
          <p:cNvSpPr txBox="1"/>
          <p:nvPr/>
        </p:nvSpPr>
        <p:spPr>
          <a:xfrm>
            <a:off x="713712" y="2348015"/>
            <a:ext cx="10879289" cy="4924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300" b="0" i="0" u="none" strike="noStrike">
                <a:latin typeface="Segoe UI Semilight"/>
                <a:cs typeface="Segoe UI Semilight"/>
              </a:rPr>
              <a:t>Les revendeurs non autorisés ne sont pas autorisés à acheter et à vendre des plans de garantie Surface, à soumettre des enregistrements d’affaires et ne peuvent pas participer au programme de démonstration Surface.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28B081-9C60-3B4F-3BA7-A3BB0409244C}"/>
              </a:ext>
            </a:extLst>
          </p:cNvPr>
          <p:cNvSpPr txBox="1"/>
          <p:nvPr/>
        </p:nvSpPr>
        <p:spPr>
          <a:xfrm>
            <a:off x="713712" y="2991359"/>
            <a:ext cx="3921897" cy="4308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2200" b="0" i="0" u="none" strike="noStrike">
                <a:latin typeface="Segoe UI Semibold"/>
                <a:cs typeface="Segoe UI Semibold"/>
              </a:rPr>
              <a:t>Partenaires revendeurs 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12A4CD-9E05-1851-FA35-3EF3E1B030D2}"/>
              </a:ext>
            </a:extLst>
          </p:cNvPr>
          <p:cNvSpPr txBox="1"/>
          <p:nvPr/>
        </p:nvSpPr>
        <p:spPr>
          <a:xfrm>
            <a:off x="713713" y="3450971"/>
            <a:ext cx="10473772" cy="4924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300" b="0" i="0" u="none" strike="noStrike">
                <a:latin typeface="Segoe UI Semilight"/>
                <a:cs typeface="Segoe UI Semilight"/>
              </a:rPr>
              <a:t>Partenaires Surface </a:t>
            </a:r>
            <a:r>
              <a:rPr lang="fr-CA" sz="1300" b="0" i="0" u="none" strike="noStrike">
                <a:solidFill>
                  <a:srgbClr val="13C1D8"/>
                </a:solidFill>
                <a:latin typeface="Segoe UI Semilight"/>
                <a:cs typeface="Segoe UI Semilight"/>
              </a:rPr>
              <a:t>Breadth</a:t>
            </a:r>
            <a:r>
              <a:rPr lang="fr-CA" sz="1300" b="0" i="0" u="none" strike="noStrike">
                <a:latin typeface="Segoe UI Semilight"/>
                <a:cs typeface="Segoe UI Semilight"/>
              </a:rPr>
              <a:t> : Revendeurs d’appareils non agréés (accès limité) </a:t>
            </a:r>
          </a:p>
          <a:p>
            <a:pPr rtl="0"/>
            <a:r>
              <a:rPr lang="fr-CA" sz="1300" b="0" i="0" u="none" strike="noStrike">
                <a:latin typeface="Segoe UI Semilight"/>
                <a:cs typeface="Segoe UI Semilight"/>
              </a:rPr>
              <a:t>Partenaires Surface </a:t>
            </a:r>
            <a:r>
              <a:rPr lang="fr-CA" sz="1300" b="0" i="0" u="none" strike="noStrike">
                <a:solidFill>
                  <a:srgbClr val="13C1D8"/>
                </a:solidFill>
                <a:latin typeface="Segoe UI Semilight"/>
                <a:cs typeface="Segoe UI Semilight"/>
              </a:rPr>
              <a:t>DMP</a:t>
            </a:r>
            <a:r>
              <a:rPr lang="fr-CA" sz="1300" b="0" i="0" u="none" strike="noStrike">
                <a:latin typeface="Segoe UI Semilight"/>
                <a:cs typeface="Segoe UI Semilight"/>
              </a:rPr>
              <a:t> : Revendeurs d’appareils autorisés gérés par des distributeurs (accès complet)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9D52E57-ADC0-FCEC-494D-C1BC2D791732}"/>
              </a:ext>
            </a:extLst>
          </p:cNvPr>
          <p:cNvCxnSpPr/>
          <p:nvPr/>
        </p:nvCxnSpPr>
        <p:spPr>
          <a:xfrm>
            <a:off x="787180" y="5417049"/>
            <a:ext cx="106428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BC9DD64-8F3F-C918-8CC2-443EE2DCEB8C}"/>
              </a:ext>
            </a:extLst>
          </p:cNvPr>
          <p:cNvGrpSpPr/>
          <p:nvPr/>
        </p:nvGrpSpPr>
        <p:grpSpPr>
          <a:xfrm>
            <a:off x="3214739" y="4782678"/>
            <a:ext cx="1205783" cy="1422059"/>
            <a:chOff x="2902183" y="4674101"/>
            <a:chExt cx="1205783" cy="142205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774A974-A3D1-CEA3-9BC9-9867D3B17207}"/>
                </a:ext>
              </a:extLst>
            </p:cNvPr>
            <p:cNvSpPr/>
            <p:nvPr/>
          </p:nvSpPr>
          <p:spPr>
            <a:xfrm>
              <a:off x="2955915" y="4674101"/>
              <a:ext cx="1098317" cy="1422059"/>
            </a:xfrm>
            <a:prstGeom prst="rect">
              <a:avLst/>
            </a:prstGeom>
            <a:solidFill>
              <a:srgbClr val="005758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D44156C-0BCF-3D58-E724-B67BF85ED3EA}"/>
                </a:ext>
              </a:extLst>
            </p:cNvPr>
            <p:cNvSpPr txBox="1"/>
            <p:nvPr/>
          </p:nvSpPr>
          <p:spPr>
            <a:xfrm>
              <a:off x="2902183" y="4740090"/>
              <a:ext cx="1205783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rtl="0"/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Utiliser 5 pour</a:t>
              </a:r>
              <a:b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</a:br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 5 rabais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1B9DCD0-6AA3-DDB7-B50D-F0FCF33CB7E2}"/>
              </a:ext>
            </a:extLst>
          </p:cNvPr>
          <p:cNvGrpSpPr/>
          <p:nvPr/>
        </p:nvGrpSpPr>
        <p:grpSpPr>
          <a:xfrm>
            <a:off x="4366788" y="4782678"/>
            <a:ext cx="1205783" cy="1422059"/>
            <a:chOff x="2902183" y="4674101"/>
            <a:chExt cx="1205783" cy="142205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EFEF812-C5F9-B292-9630-AC547869F8CF}"/>
                </a:ext>
              </a:extLst>
            </p:cNvPr>
            <p:cNvSpPr/>
            <p:nvPr/>
          </p:nvSpPr>
          <p:spPr>
            <a:xfrm>
              <a:off x="2955915" y="4674101"/>
              <a:ext cx="1098317" cy="1422059"/>
            </a:xfrm>
            <a:prstGeom prst="rect">
              <a:avLst/>
            </a:prstGeom>
            <a:solidFill>
              <a:srgbClr val="005758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sz="12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9EABCBF-FE70-CCA7-5B7E-367950C8BC46}"/>
                </a:ext>
              </a:extLst>
            </p:cNvPr>
            <p:cNvSpPr txBox="1"/>
            <p:nvPr/>
          </p:nvSpPr>
          <p:spPr>
            <a:xfrm>
              <a:off x="2902183" y="4740090"/>
              <a:ext cx="1205783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rtl="0"/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Vendre des appareils Surface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FF1C7CF-79B8-829B-8763-F78FAC28168F}"/>
              </a:ext>
            </a:extLst>
          </p:cNvPr>
          <p:cNvGrpSpPr/>
          <p:nvPr/>
        </p:nvGrpSpPr>
        <p:grpSpPr>
          <a:xfrm>
            <a:off x="5518837" y="4782678"/>
            <a:ext cx="1205783" cy="1422059"/>
            <a:chOff x="2902183" y="4674101"/>
            <a:chExt cx="1205783" cy="1422059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3E4F217-1893-E64D-9301-81D91836B6AA}"/>
                </a:ext>
              </a:extLst>
            </p:cNvPr>
            <p:cNvSpPr/>
            <p:nvPr/>
          </p:nvSpPr>
          <p:spPr>
            <a:xfrm>
              <a:off x="2955915" y="4674101"/>
              <a:ext cx="1098317" cy="1422059"/>
            </a:xfrm>
            <a:prstGeom prst="rect">
              <a:avLst/>
            </a:prstGeom>
            <a:solidFill>
              <a:srgbClr val="005758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72119C-2EA0-29D7-5F65-898A71C60EA3}"/>
                </a:ext>
              </a:extLst>
            </p:cNvPr>
            <p:cNvSpPr txBox="1"/>
            <p:nvPr/>
          </p:nvSpPr>
          <p:spPr>
            <a:xfrm>
              <a:off x="2902183" y="4740090"/>
              <a:ext cx="1205783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rtl="0"/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Vendre des hubs Surface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CF58B94-B1F1-CE01-3BC6-ABFD68B45570}"/>
              </a:ext>
            </a:extLst>
          </p:cNvPr>
          <p:cNvGrpSpPr/>
          <p:nvPr/>
        </p:nvGrpSpPr>
        <p:grpSpPr>
          <a:xfrm>
            <a:off x="6669404" y="4782679"/>
            <a:ext cx="1205783" cy="1422058"/>
            <a:chOff x="2902183" y="4674102"/>
            <a:chExt cx="1205783" cy="1422058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1404C74-CFF5-1553-DB16-A58311FF067C}"/>
                </a:ext>
              </a:extLst>
            </p:cNvPr>
            <p:cNvSpPr/>
            <p:nvPr/>
          </p:nvSpPr>
          <p:spPr>
            <a:xfrm>
              <a:off x="2955915" y="4674102"/>
              <a:ext cx="1098317" cy="1422058"/>
            </a:xfrm>
            <a:prstGeom prst="rect">
              <a:avLst/>
            </a:prstGeom>
            <a:solidFill>
              <a:srgbClr val="005758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D219A93-16FC-127C-CA76-69BA5D730BB1}"/>
                </a:ext>
              </a:extLst>
            </p:cNvPr>
            <p:cNvSpPr txBox="1"/>
            <p:nvPr/>
          </p:nvSpPr>
          <p:spPr>
            <a:xfrm>
              <a:off x="2902183" y="4740090"/>
              <a:ext cx="1205783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rtl="0"/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Vendre des accessoires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44A4F81-7149-D27F-8F8F-DF2CFA24C005}"/>
              </a:ext>
            </a:extLst>
          </p:cNvPr>
          <p:cNvGrpSpPr/>
          <p:nvPr/>
        </p:nvGrpSpPr>
        <p:grpSpPr>
          <a:xfrm>
            <a:off x="7821453" y="4782679"/>
            <a:ext cx="1205783" cy="1422058"/>
            <a:chOff x="2902183" y="4674102"/>
            <a:chExt cx="1205783" cy="1422058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D90C1D9-11F6-C722-BA40-C684952BB7A1}"/>
                </a:ext>
              </a:extLst>
            </p:cNvPr>
            <p:cNvSpPr/>
            <p:nvPr/>
          </p:nvSpPr>
          <p:spPr>
            <a:xfrm>
              <a:off x="2955915" y="4674102"/>
              <a:ext cx="1098317" cy="1422058"/>
            </a:xfrm>
            <a:prstGeom prst="rect">
              <a:avLst/>
            </a:prstGeom>
            <a:solidFill>
              <a:srgbClr val="005758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533ACD6-CDCB-ECE6-191E-A9E60A05B25B}"/>
                </a:ext>
              </a:extLst>
            </p:cNvPr>
            <p:cNvSpPr txBox="1"/>
            <p:nvPr/>
          </p:nvSpPr>
          <p:spPr>
            <a:xfrm>
              <a:off x="2902183" y="4740090"/>
              <a:ext cx="1205783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rtl="0"/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Vendre des protections de garantie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CDD739C-5A7D-6CFA-688A-B4A73CF0B49E}"/>
              </a:ext>
            </a:extLst>
          </p:cNvPr>
          <p:cNvGrpSpPr/>
          <p:nvPr/>
        </p:nvGrpSpPr>
        <p:grpSpPr>
          <a:xfrm>
            <a:off x="8973502" y="4782679"/>
            <a:ext cx="1205783" cy="1422058"/>
            <a:chOff x="2902183" y="4674102"/>
            <a:chExt cx="1205783" cy="1422058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1C030BF-DA96-C278-1AD5-91C491D6AC35}"/>
                </a:ext>
              </a:extLst>
            </p:cNvPr>
            <p:cNvSpPr/>
            <p:nvPr/>
          </p:nvSpPr>
          <p:spPr>
            <a:xfrm>
              <a:off x="2955915" y="4674102"/>
              <a:ext cx="1098317" cy="1422058"/>
            </a:xfrm>
            <a:prstGeom prst="rect">
              <a:avLst/>
            </a:prstGeom>
            <a:solidFill>
              <a:srgbClr val="005758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88D8EB3-2C29-2017-2740-2569BDE8FB66}"/>
                </a:ext>
              </a:extLst>
            </p:cNvPr>
            <p:cNvSpPr txBox="1"/>
            <p:nvPr/>
          </p:nvSpPr>
          <p:spPr>
            <a:xfrm>
              <a:off x="2902183" y="4740090"/>
              <a:ext cx="1205783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rtl="0"/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Accéder au programme de démonstration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AA9769F-2F4A-C5ED-3728-B14AD4053DC1}"/>
              </a:ext>
            </a:extLst>
          </p:cNvPr>
          <p:cNvGrpSpPr/>
          <p:nvPr/>
        </p:nvGrpSpPr>
        <p:grpSpPr>
          <a:xfrm>
            <a:off x="10064026" y="4782679"/>
            <a:ext cx="1310558" cy="1422058"/>
            <a:chOff x="2846767" y="4674102"/>
            <a:chExt cx="1310558" cy="1422058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E50C508-02A4-3973-3355-6897FFD0D4F5}"/>
                </a:ext>
              </a:extLst>
            </p:cNvPr>
            <p:cNvSpPr/>
            <p:nvPr/>
          </p:nvSpPr>
          <p:spPr>
            <a:xfrm>
              <a:off x="2955915" y="4674102"/>
              <a:ext cx="1098317" cy="1422058"/>
            </a:xfrm>
            <a:prstGeom prst="rect">
              <a:avLst/>
            </a:prstGeom>
            <a:solidFill>
              <a:srgbClr val="005758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789493B-0AF5-B073-B210-66A7B5425791}"/>
                </a:ext>
              </a:extLst>
            </p:cNvPr>
            <p:cNvSpPr txBox="1"/>
            <p:nvPr/>
          </p:nvSpPr>
          <p:spPr>
            <a:xfrm>
              <a:off x="2846767" y="4703146"/>
              <a:ext cx="1310558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rtl="0"/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Soumettre les enregistrements de transactions</a:t>
              </a: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8FEA0780-F32C-4132-5C0F-DEADA9249981}"/>
              </a:ext>
            </a:extLst>
          </p:cNvPr>
          <p:cNvSpPr txBox="1"/>
          <p:nvPr/>
        </p:nvSpPr>
        <p:spPr>
          <a:xfrm>
            <a:off x="866775" y="4846422"/>
            <a:ext cx="1909459" cy="4308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2200" b="0" i="0" u="none" strike="noStrike">
                <a:solidFill>
                  <a:srgbClr val="005758"/>
                </a:solidFill>
                <a:latin typeface="Segoe UI Semibold"/>
                <a:cs typeface="Segoe UI Semibold"/>
              </a:rPr>
              <a:t>Niveau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85B21F0-27FF-E500-B99E-9A61C985ED0D}"/>
              </a:ext>
            </a:extLst>
          </p:cNvPr>
          <p:cNvSpPr txBox="1"/>
          <p:nvPr/>
        </p:nvSpPr>
        <p:spPr>
          <a:xfrm>
            <a:off x="866774" y="5466128"/>
            <a:ext cx="1909459" cy="3385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600" b="0" i="0" u="none" strike="noStrike">
                <a:solidFill>
                  <a:srgbClr val="005758"/>
                </a:solidFill>
                <a:latin typeface="Segoe UI"/>
                <a:cs typeface="Segoe UI"/>
              </a:rPr>
              <a:t>Breadth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62893B5-4E0E-ED39-9BD0-EB3D8CA7FE30}"/>
              </a:ext>
            </a:extLst>
          </p:cNvPr>
          <p:cNvSpPr txBox="1"/>
          <p:nvPr/>
        </p:nvSpPr>
        <p:spPr>
          <a:xfrm>
            <a:off x="866775" y="5775146"/>
            <a:ext cx="1909459" cy="3385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600" b="0" i="0" u="none" strike="noStrike">
                <a:solidFill>
                  <a:srgbClr val="005758"/>
                </a:solidFill>
                <a:latin typeface="Segoe UI"/>
                <a:cs typeface="Segoe UI"/>
              </a:rPr>
              <a:t>DMP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6D93E5B-0307-B234-C5CE-5DAD702F50D9}"/>
              </a:ext>
            </a:extLst>
          </p:cNvPr>
          <p:cNvSpPr txBox="1"/>
          <p:nvPr/>
        </p:nvSpPr>
        <p:spPr>
          <a:xfrm>
            <a:off x="3268469" y="5495606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5639683-6E58-CA57-9C6C-8744C64E6175}"/>
              </a:ext>
            </a:extLst>
          </p:cNvPr>
          <p:cNvSpPr txBox="1"/>
          <p:nvPr/>
        </p:nvSpPr>
        <p:spPr>
          <a:xfrm>
            <a:off x="3268467" y="5768331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7D97E13-358E-1149-ADEC-2CE004E35F50}"/>
              </a:ext>
            </a:extLst>
          </p:cNvPr>
          <p:cNvSpPr txBox="1"/>
          <p:nvPr/>
        </p:nvSpPr>
        <p:spPr>
          <a:xfrm>
            <a:off x="4414407" y="5769711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0015473-7BF3-303B-E0AB-574DD0AF136E}"/>
              </a:ext>
            </a:extLst>
          </p:cNvPr>
          <p:cNvSpPr txBox="1"/>
          <p:nvPr/>
        </p:nvSpPr>
        <p:spPr>
          <a:xfrm>
            <a:off x="5571087" y="5758740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D37533-E90B-0C49-D6BA-3EB98A74356D}"/>
              </a:ext>
            </a:extLst>
          </p:cNvPr>
          <p:cNvSpPr txBox="1"/>
          <p:nvPr/>
        </p:nvSpPr>
        <p:spPr>
          <a:xfrm>
            <a:off x="6723134" y="5752708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1088612-6845-7F66-DE89-C5DD413A5F27}"/>
              </a:ext>
            </a:extLst>
          </p:cNvPr>
          <p:cNvSpPr txBox="1"/>
          <p:nvPr/>
        </p:nvSpPr>
        <p:spPr>
          <a:xfrm>
            <a:off x="7875183" y="5729203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41FFDCC-7F69-3501-E36B-026102922C1A}"/>
              </a:ext>
            </a:extLst>
          </p:cNvPr>
          <p:cNvSpPr txBox="1"/>
          <p:nvPr/>
        </p:nvSpPr>
        <p:spPr>
          <a:xfrm>
            <a:off x="9028178" y="5752708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78D487D-BC4E-DC20-CA2C-95EE84A65C22}"/>
              </a:ext>
            </a:extLst>
          </p:cNvPr>
          <p:cNvGrpSpPr/>
          <p:nvPr/>
        </p:nvGrpSpPr>
        <p:grpSpPr>
          <a:xfrm>
            <a:off x="2070231" y="4783097"/>
            <a:ext cx="1205783" cy="1422058"/>
            <a:chOff x="2902183" y="4674102"/>
            <a:chExt cx="1205783" cy="1422058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F38923A1-23C0-D2C5-F4F9-B46DF14651FD}"/>
                </a:ext>
              </a:extLst>
            </p:cNvPr>
            <p:cNvSpPr/>
            <p:nvPr/>
          </p:nvSpPr>
          <p:spPr>
            <a:xfrm>
              <a:off x="2955915" y="4674102"/>
              <a:ext cx="1098317" cy="1422058"/>
            </a:xfrm>
            <a:prstGeom prst="rect">
              <a:avLst/>
            </a:prstGeom>
            <a:solidFill>
              <a:srgbClr val="005758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14466DA-79C2-2763-BB47-3C9905E2319B}"/>
                </a:ext>
              </a:extLst>
            </p:cNvPr>
            <p:cNvSpPr txBox="1"/>
            <p:nvPr/>
          </p:nvSpPr>
          <p:spPr>
            <a:xfrm>
              <a:off x="2902183" y="4740090"/>
              <a:ext cx="1205783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rtl="0"/>
              <a:r>
                <a:rPr lang="fr-CA" sz="1100" b="0" i="0" u="none" strike="noStrike" dirty="0">
                  <a:solidFill>
                    <a:srgbClr val="000000"/>
                  </a:solidFill>
                  <a:latin typeface="Segoe UI Semibold"/>
                  <a:cs typeface="Segoe UI Semibold"/>
                </a:rPr>
                <a:t>Utiliser les promotions locales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7733F9C4-04F7-08E2-34F4-3ED727D15E2B}"/>
              </a:ext>
            </a:extLst>
          </p:cNvPr>
          <p:cNvSpPr txBox="1"/>
          <p:nvPr/>
        </p:nvSpPr>
        <p:spPr>
          <a:xfrm>
            <a:off x="2123961" y="5496024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5F3D331-ACE9-9BAD-C4CE-212D4F788D97}"/>
              </a:ext>
            </a:extLst>
          </p:cNvPr>
          <p:cNvSpPr txBox="1"/>
          <p:nvPr/>
        </p:nvSpPr>
        <p:spPr>
          <a:xfrm>
            <a:off x="2123959" y="5768749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01A6CFB-F6DD-7C27-AC05-987964A1D180}"/>
              </a:ext>
            </a:extLst>
          </p:cNvPr>
          <p:cNvSpPr txBox="1"/>
          <p:nvPr/>
        </p:nvSpPr>
        <p:spPr>
          <a:xfrm>
            <a:off x="4412624" y="5488688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EB4059F-2931-D214-6F06-1C75E8B4CF3D}"/>
              </a:ext>
            </a:extLst>
          </p:cNvPr>
          <p:cNvSpPr txBox="1"/>
          <p:nvPr/>
        </p:nvSpPr>
        <p:spPr>
          <a:xfrm>
            <a:off x="5588204" y="5479982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33B1B8-2D06-1405-B24E-D28751692678}"/>
              </a:ext>
            </a:extLst>
          </p:cNvPr>
          <p:cNvSpPr txBox="1"/>
          <p:nvPr/>
        </p:nvSpPr>
        <p:spPr>
          <a:xfrm>
            <a:off x="6723133" y="5467402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75BAFD-3E74-9BF0-4BD7-500DC119C9D1}"/>
              </a:ext>
            </a:extLst>
          </p:cNvPr>
          <p:cNvSpPr txBox="1"/>
          <p:nvPr/>
        </p:nvSpPr>
        <p:spPr>
          <a:xfrm>
            <a:off x="10172230" y="5765687"/>
            <a:ext cx="109831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53534808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C784B5-B3CD-4735-2332-F4925304B89F}"/>
              </a:ext>
            </a:extLst>
          </p:cNvPr>
          <p:cNvSpPr/>
          <p:nvPr/>
        </p:nvSpPr>
        <p:spPr>
          <a:xfrm>
            <a:off x="0" y="0"/>
            <a:ext cx="12192000" cy="12404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FA32FF-8EDA-58BC-F272-C829353444DC}"/>
              </a:ext>
            </a:extLst>
          </p:cNvPr>
          <p:cNvSpPr txBox="1"/>
          <p:nvPr/>
        </p:nvSpPr>
        <p:spPr>
          <a:xfrm>
            <a:off x="582192" y="297034"/>
            <a:ext cx="8903714" cy="6463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3600" b="0" i="0" u="none" strike="noStrike">
                <a:latin typeface="Segoe UI Semibold"/>
                <a:cs typeface="Segoe UI Semibold"/>
              </a:rPr>
              <a:t>Être un partenaire DMP de Surface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8E40B1A-C3D4-4F5B-C341-6653478C4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7033" y="447038"/>
            <a:ext cx="1799474" cy="346325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E43AECC9-1AE9-D8F4-F0B4-ED4CE5A239BF}"/>
              </a:ext>
            </a:extLst>
          </p:cNvPr>
          <p:cNvGrpSpPr/>
          <p:nvPr/>
        </p:nvGrpSpPr>
        <p:grpSpPr>
          <a:xfrm>
            <a:off x="622337" y="1648844"/>
            <a:ext cx="11002858" cy="824868"/>
            <a:chOff x="622337" y="1681499"/>
            <a:chExt cx="11002858" cy="82486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DCCCB15-4EE4-0269-D240-81E9377F6B90}"/>
                </a:ext>
              </a:extLst>
            </p:cNvPr>
            <p:cNvSpPr txBox="1"/>
            <p:nvPr/>
          </p:nvSpPr>
          <p:spPr>
            <a:xfrm>
              <a:off x="650103" y="1681499"/>
              <a:ext cx="10961208" cy="58477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1600" b="0" i="0" u="none" strike="noStrike" dirty="0">
                  <a:solidFill>
                    <a:srgbClr val="000000"/>
                  </a:solidFill>
                  <a:latin typeface="Segoe UI Semilight"/>
                  <a:cs typeface="Segoe UI Semilight"/>
                </a:rPr>
                <a:t>Pour bénéficier d’un accès complet à la gamme de produits Surface for entreprise, participer à des offres, s’inscrire et se qualifier pour le programme de démonstration Surface, les partenaires </a:t>
              </a:r>
              <a:r>
                <a:rPr lang="fr-CA" sz="1600" b="0" i="0" u="none" strike="noStrike" dirty="0" err="1">
                  <a:solidFill>
                    <a:srgbClr val="000000"/>
                  </a:solidFill>
                  <a:latin typeface="Segoe UI Semilight"/>
                  <a:cs typeface="Segoe UI Semilight"/>
                </a:rPr>
                <a:t>Breadth</a:t>
              </a:r>
              <a:r>
                <a:rPr lang="fr-CA" sz="1600" b="0" i="0" u="none" strike="noStrike" dirty="0">
                  <a:solidFill>
                    <a:srgbClr val="000000"/>
                  </a:solidFill>
                  <a:latin typeface="Segoe UI Semilight"/>
                  <a:cs typeface="Segoe UI Semilight"/>
                </a:rPr>
                <a:t> doivent suivre le processus d’intégration DMP et obtenir une autorisation. </a:t>
              </a:r>
              <a:endParaRPr lang="en-US" sz="1400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B1E2C26-4D87-23C4-924D-96898CB9F3C9}"/>
                </a:ext>
              </a:extLst>
            </p:cNvPr>
            <p:cNvCxnSpPr/>
            <p:nvPr/>
          </p:nvCxnSpPr>
          <p:spPr>
            <a:xfrm>
              <a:off x="622337" y="2506367"/>
              <a:ext cx="110028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954C5FA7-C099-7E29-8866-6AA7FF3E17A3}"/>
              </a:ext>
            </a:extLst>
          </p:cNvPr>
          <p:cNvSpPr txBox="1"/>
          <p:nvPr/>
        </p:nvSpPr>
        <p:spPr>
          <a:xfrm>
            <a:off x="580688" y="4919510"/>
            <a:ext cx="4009358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800" b="0" i="0" u="none" strike="noStrike">
                <a:solidFill>
                  <a:srgbClr val="005758"/>
                </a:solidFill>
                <a:latin typeface="Segoe UI Semilight"/>
                <a:cs typeface="Segoe UI Semilight"/>
              </a:rPr>
              <a:t>Pour toute question relative au portail</a:t>
            </a:r>
            <a:endParaRPr lang="en-US" sz="1600">
              <a:solidFill>
                <a:srgbClr val="005758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9797F88-9798-831C-BC9A-F07689C9E11B}"/>
              </a:ext>
            </a:extLst>
          </p:cNvPr>
          <p:cNvGrpSpPr/>
          <p:nvPr/>
        </p:nvGrpSpPr>
        <p:grpSpPr>
          <a:xfrm>
            <a:off x="1251551" y="2917991"/>
            <a:ext cx="9688898" cy="1416755"/>
            <a:chOff x="1069974" y="2917991"/>
            <a:chExt cx="9688898" cy="1416755"/>
          </a:xfrm>
        </p:grpSpPr>
        <p:sp>
          <p:nvSpPr>
            <p:cNvPr id="5" name="Arrow: Chevron 4">
              <a:extLst>
                <a:ext uri="{FF2B5EF4-FFF2-40B4-BE49-F238E27FC236}">
                  <a16:creationId xmlns:a16="http://schemas.microsoft.com/office/drawing/2014/main" id="{5015230B-B524-5F8A-05D4-23EBF5D44EC8}"/>
                </a:ext>
              </a:extLst>
            </p:cNvPr>
            <p:cNvSpPr/>
            <p:nvPr/>
          </p:nvSpPr>
          <p:spPr>
            <a:xfrm>
              <a:off x="1069974" y="2917991"/>
              <a:ext cx="2545933" cy="1407519"/>
            </a:xfrm>
            <a:prstGeom prst="chevron">
              <a:avLst>
                <a:gd name="adj" fmla="val 21732"/>
              </a:avLst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A669F382-E24D-136F-3363-11EF85C0EA66}"/>
                </a:ext>
              </a:extLst>
            </p:cNvPr>
            <p:cNvSpPr/>
            <p:nvPr/>
          </p:nvSpPr>
          <p:spPr>
            <a:xfrm>
              <a:off x="3448739" y="2927227"/>
              <a:ext cx="2545933" cy="1407519"/>
            </a:xfrm>
            <a:prstGeom prst="chevron">
              <a:avLst>
                <a:gd name="adj" fmla="val 21732"/>
              </a:avLst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48ED02F1-804C-82C9-946E-688ED8CCA7E6}"/>
                </a:ext>
              </a:extLst>
            </p:cNvPr>
            <p:cNvSpPr/>
            <p:nvPr/>
          </p:nvSpPr>
          <p:spPr>
            <a:xfrm>
              <a:off x="5834174" y="2917991"/>
              <a:ext cx="2545933" cy="1407519"/>
            </a:xfrm>
            <a:prstGeom prst="chevron">
              <a:avLst>
                <a:gd name="adj" fmla="val 21732"/>
              </a:avLst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124552B0-11C5-7F6C-75D0-DA67F842C6CF}"/>
                </a:ext>
              </a:extLst>
            </p:cNvPr>
            <p:cNvSpPr/>
            <p:nvPr/>
          </p:nvSpPr>
          <p:spPr>
            <a:xfrm>
              <a:off x="8212939" y="2917991"/>
              <a:ext cx="2545933" cy="1407519"/>
            </a:xfrm>
            <a:prstGeom prst="chevron">
              <a:avLst>
                <a:gd name="adj" fmla="val 21732"/>
              </a:avLst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891CA705-57F9-6C62-34DF-E8E09DA3E7CB}"/>
              </a:ext>
            </a:extLst>
          </p:cNvPr>
          <p:cNvSpPr txBox="1"/>
          <p:nvPr/>
        </p:nvSpPr>
        <p:spPr>
          <a:xfrm>
            <a:off x="1699569" y="3205329"/>
            <a:ext cx="1937417" cy="738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400" b="0" i="0" u="none" strike="noStrike" dirty="0">
                <a:latin typeface="Segoe UI Semilight"/>
                <a:cs typeface="Segoe UI Semilight"/>
              </a:rPr>
              <a:t>Visitez ce </a:t>
            </a:r>
            <a:r>
              <a:rPr lang="fr-CA" sz="1400" b="0" i="0" u="none" strike="noStrike" dirty="0">
                <a:solidFill>
                  <a:srgbClr val="13C1D8"/>
                </a:solidFill>
                <a:latin typeface="Segoe UI Semilight"/>
                <a:cs typeface="Segoe UI Semiligh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lien</a:t>
            </a:r>
            <a:r>
              <a:rPr lang="fr-CA" sz="1400" b="0" i="0" u="none" strike="noStrike" dirty="0">
                <a:latin typeface="Segoe UI Semilight"/>
                <a:cs typeface="Segoe UI Semilight"/>
              </a:rPr>
              <a:t> et connectez-vous avec votre compte professionnel.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5AE707-1B53-FD51-A78F-79DA39C0BCA4}"/>
              </a:ext>
            </a:extLst>
          </p:cNvPr>
          <p:cNvSpPr txBox="1"/>
          <p:nvPr/>
        </p:nvSpPr>
        <p:spPr>
          <a:xfrm>
            <a:off x="4021183" y="3202795"/>
            <a:ext cx="2091245" cy="738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400" b="0" i="0" u="none" strike="noStrike" dirty="0">
                <a:latin typeface="Segoe UI Semilight"/>
                <a:cs typeface="Segoe UI Semilight"/>
              </a:rPr>
              <a:t>Fournissez tous les renseignements requis sur l’entreprise et les coordonnées.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F4B540-9E83-4593-3BF8-2ED2B5A1D0BB}"/>
              </a:ext>
            </a:extLst>
          </p:cNvPr>
          <p:cNvSpPr txBox="1"/>
          <p:nvPr/>
        </p:nvSpPr>
        <p:spPr>
          <a:xfrm>
            <a:off x="6623647" y="3266871"/>
            <a:ext cx="1707048" cy="5232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400" b="0" i="0" u="none" strike="noStrike" dirty="0">
                <a:latin typeface="Segoe UI Semilight"/>
                <a:cs typeface="Segoe UI Semilight"/>
              </a:rPr>
              <a:t>Accepter les conditions générales.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4C4E05-3462-0415-C226-B0DEB8FDE630}"/>
              </a:ext>
            </a:extLst>
          </p:cNvPr>
          <p:cNvSpPr txBox="1"/>
          <p:nvPr/>
        </p:nvSpPr>
        <p:spPr>
          <a:xfrm>
            <a:off x="8753782" y="2901107"/>
            <a:ext cx="1994568" cy="95410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400" b="0" i="0" u="none" strike="noStrike" dirty="0">
                <a:latin typeface="Segoe UI Semilight"/>
                <a:cs typeface="Segoe UI Semilight"/>
              </a:rPr>
              <a:t>Associez votre inscription à l’héritage de SYNNEX afin que nous puissions approuver votre demande.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001F3F-426F-5628-EF77-CA77E5775D52}"/>
              </a:ext>
            </a:extLst>
          </p:cNvPr>
          <p:cNvSpPr txBox="1"/>
          <p:nvPr/>
        </p:nvSpPr>
        <p:spPr>
          <a:xfrm>
            <a:off x="580688" y="5354692"/>
            <a:ext cx="1096120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rtl="0"/>
            <a:r>
              <a:rPr lang="fr-CA" sz="1600" b="0" i="0" u="none" strike="noStrike">
                <a:solidFill>
                  <a:srgbClr val="000000"/>
                </a:solidFill>
                <a:latin typeface="Segoe UI Semilight"/>
                <a:cs typeface="Segoe UI Semilight"/>
              </a:rPr>
              <a:t>Envoyez un courriel à Partner Lifecycle &lt;</a:t>
            </a:r>
            <a:r>
              <a:rPr lang="fr-CA" sz="1600" b="0" i="0" u="none" strike="noStrike">
                <a:solidFill>
                  <a:srgbClr val="000000"/>
                </a:solidFill>
                <a:latin typeface="Segoe UI Semilight"/>
                <a:cs typeface="Segoe UI Semilight"/>
                <a:hlinkClick r:id="rId5"/>
              </a:rPr>
              <a:t>partnerlifecycle@microsoft.com</a:t>
            </a:r>
            <a:r>
              <a:rPr lang="fr-CA" sz="1600" b="0" i="0" u="none" strike="noStrike">
                <a:solidFill>
                  <a:srgbClr val="000000"/>
                </a:solidFill>
                <a:latin typeface="Segoe UI Semilight"/>
                <a:cs typeface="Segoe UI Semilight"/>
              </a:rPr>
              <a:t>&gt; et fournissez une copie du message d’erreur. Vous pouvez également nous contacter et nous vous aiderons à prendre contact avec le service d’assistance de Microsoft. </a:t>
            </a:r>
            <a:endParaRPr lang="en-US" sz="140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09893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C0C4F-27E7-3E17-E8FB-A6FB72B829DE}"/>
              </a:ext>
            </a:extLst>
          </p:cNvPr>
          <p:cNvSpPr txBox="1"/>
          <p:nvPr/>
        </p:nvSpPr>
        <p:spPr>
          <a:xfrm>
            <a:off x="1080150" y="1877785"/>
            <a:ext cx="10134602" cy="11387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4000" b="0" i="0" u="none" strike="noStrike">
                <a:latin typeface="Segoe UI Semibold"/>
                <a:cs typeface="Segoe UI Semibold"/>
              </a:rPr>
              <a:t>Des questions? Envoyez-nous un courriel à</a:t>
            </a:r>
            <a:endParaRPr lang="en-US" sz="4000">
              <a:latin typeface="Segoe UI Semilight" panose="020B0402040204020203" pitchFamily="34" charset="0"/>
              <a:cs typeface="Segoe UI Semilight" panose="020B0402040204020203" pitchFamily="34" charset="0"/>
              <a:sym typeface="Wingdings" panose="05000000000000000000" pitchFamily="2" charset="2"/>
            </a:endParaRPr>
          </a:p>
          <a:p>
            <a:pPr rtl="0"/>
            <a:r>
              <a:rPr lang="fr-CA" sz="2800" b="0" i="0" u="none" strike="noStrike">
                <a:latin typeface="Segoe UI Semilight"/>
                <a:cs typeface="Segoe UI Semilight"/>
                <a:sym typeface="Wingdings"/>
              </a:rPr>
              <a:t>MicrosoftSurfaceCA@tdsynnex.com</a:t>
            </a:r>
            <a:endParaRPr lang="en-US" sz="280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0FC9E7B-010D-F140-3523-328A0D887C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0" y="5363509"/>
            <a:ext cx="2165685" cy="416806"/>
          </a:xfrm>
          <a:prstGeom prst="rect">
            <a:avLst/>
          </a:prstGeom>
        </p:spPr>
      </p:pic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C37908AA-5DB6-CD27-B1C3-7490C1E338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2" r="11045" b="24510"/>
          <a:stretch>
            <a:fillRect/>
          </a:stretch>
        </p:blipFill>
        <p:spPr>
          <a:xfrm>
            <a:off x="4091315" y="5362733"/>
            <a:ext cx="2787948" cy="37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03364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7"/>
  <p:tag name="AS_OS" val="Unix 5.10.228.219"/>
  <p:tag name="AS_RELEASE_DATE" val="2024.11.14"/>
  <p:tag name="AS_TITLE" val="Aspose.Slides for .NET6"/>
  <p:tag name="AS_VERSION" val="24.1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Dark Theme">
  <a:themeElements>
    <a:clrScheme name="TD Synnexccd814">
      <a:dk1>
        <a:srgbClr val="005758"/>
      </a:dk1>
      <a:lt1>
        <a:srgbClr val="FFFFFF"/>
      </a:lt1>
      <a:dk2>
        <a:srgbClr val="000000"/>
      </a:dk2>
      <a:lt2>
        <a:srgbClr val="06BDD4"/>
      </a:lt2>
      <a:accent1>
        <a:srgbClr val="616469"/>
      </a:accent1>
      <a:accent2>
        <a:srgbClr val="CCD814"/>
      </a:accent2>
      <a:accent3>
        <a:srgbClr val="003030"/>
      </a:accent3>
      <a:accent4>
        <a:srgbClr val="FEFFFF"/>
      </a:accent4>
      <a:accent5>
        <a:srgbClr val="FEFFFF"/>
      </a:accent5>
      <a:accent6>
        <a:srgbClr val="FEFFFF"/>
      </a:accent6>
      <a:hlink>
        <a:srgbClr val="06BDD4"/>
      </a:hlink>
      <a:folHlink>
        <a:srgbClr val="06BDD4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D SYNNEX Corporate Theme">
  <a:themeElements>
    <a:clrScheme name="TD SYNNEX Color Palette">
      <a:dk1>
        <a:srgbClr val="005758"/>
      </a:dk1>
      <a:lt1>
        <a:srgbClr val="FFFFFF"/>
      </a:lt1>
      <a:dk2>
        <a:srgbClr val="003030"/>
      </a:dk2>
      <a:lt2>
        <a:srgbClr val="00C1D3"/>
      </a:lt2>
      <a:accent1>
        <a:srgbClr val="005758"/>
      </a:accent1>
      <a:accent2>
        <a:srgbClr val="CCD814"/>
      </a:accent2>
      <a:accent3>
        <a:srgbClr val="00C1D3"/>
      </a:accent3>
      <a:accent4>
        <a:srgbClr val="888B8D"/>
      </a:accent4>
      <a:accent5>
        <a:srgbClr val="636669"/>
      </a:accent5>
      <a:accent6>
        <a:srgbClr val="003030"/>
      </a:accent6>
      <a:hlink>
        <a:srgbClr val="CCD814"/>
      </a:hlink>
      <a:folHlink>
        <a:srgbClr val="888B8D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DSYNNEXPowerpointTemplate" id="{36894E8A-3883-8441-A1E7-E5D71D278C60}" vid="{61752F37-9637-0149-9ED0-31E719606C4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3054</TotalTime>
  <Words>366</Words>
  <Application>Microsoft Office PowerPoint</Application>
  <PresentationFormat>Widescreen</PresentationFormat>
  <Paragraphs>55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Segoe UI</vt:lpstr>
      <vt:lpstr>Segoe UI Semibold</vt:lpstr>
      <vt:lpstr>Segoe UI Semilight</vt:lpstr>
      <vt:lpstr>Dark Theme</vt:lpstr>
      <vt:lpstr>TD SYNNEX Corporate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Surface Reseller Expansion</dc:title>
  <dc:creator>Ken.Ramos@tdsynnex.com</dc:creator>
  <cp:lastModifiedBy>Copeland, Jackie</cp:lastModifiedBy>
  <cp:revision>62</cp:revision>
  <dcterms:created xsi:type="dcterms:W3CDTF">2022-03-30T14:00:13Z</dcterms:created>
  <dcterms:modified xsi:type="dcterms:W3CDTF">2025-03-24T14:41:36Z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3c400-78e7-4d42-982d-273adef68ef9_ActionId">
    <vt:lpwstr>d7a7b2d2-d583-4434-908e-0755e6fcd0e7</vt:lpwstr>
  </property>
  <property fmtid="{D5CDD505-2E9C-101B-9397-08002B2CF9AE}" pid="3" name="MSIP_Label_3a23c400-78e7-4d42-982d-273adef68ef9_ContentBits">
    <vt:lpwstr>0</vt:lpwstr>
  </property>
  <property fmtid="{D5CDD505-2E9C-101B-9397-08002B2CF9AE}" pid="4" name="MSIP_Label_3a23c400-78e7-4d42-982d-273adef68ef9_Enabled">
    <vt:lpwstr>true</vt:lpwstr>
  </property>
  <property fmtid="{D5CDD505-2E9C-101B-9397-08002B2CF9AE}" pid="5" name="MSIP_Label_3a23c400-78e7-4d42-982d-273adef68ef9_Method">
    <vt:lpwstr>Standard</vt:lpwstr>
  </property>
  <property fmtid="{D5CDD505-2E9C-101B-9397-08002B2CF9AE}" pid="6" name="MSIP_Label_3a23c400-78e7-4d42-982d-273adef68ef9_Name">
    <vt:lpwstr>3a23c400-78e7-4d42-982d-273adef68ef9</vt:lpwstr>
  </property>
  <property fmtid="{D5CDD505-2E9C-101B-9397-08002B2CF9AE}" pid="7" name="MSIP_Label_3a23c400-78e7-4d42-982d-273adef68ef9_SetDate">
    <vt:lpwstr>2022-08-23T13:51:55Z</vt:lpwstr>
  </property>
  <property fmtid="{D5CDD505-2E9C-101B-9397-08002B2CF9AE}" pid="8" name="MSIP_Label_3a23c400-78e7-4d42-982d-273adef68ef9_SiteId">
    <vt:lpwstr>7fe14ab6-8f5d-4139-84bf-cd8aed0ee6b9</vt:lpwstr>
  </property>
</Properties>
</file>