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9"/>
  </p:notesMasterIdLst>
  <p:sldIdLst>
    <p:sldId id="463" r:id="rId3"/>
    <p:sldId id="469" r:id="rId4"/>
    <p:sldId id="468" r:id="rId5"/>
    <p:sldId id="471" r:id="rId6"/>
    <p:sldId id="472" r:id="rId7"/>
    <p:sldId id="46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3" autoAdjust="0"/>
    <p:restoredTop sz="93467" autoAdjust="0"/>
  </p:normalViewPr>
  <p:slideViewPr>
    <p:cSldViewPr snapToGrid="0">
      <p:cViewPr varScale="1">
        <p:scale>
          <a:sx n="69" d="100"/>
          <a:sy n="69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2BC4-B991-4D9C-9ED8-AC8221CA817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70148-6ADC-40F6-A8FC-13D902D73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0148-6ADC-40F6-A8FC-13D902D73A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70148-6ADC-40F6-A8FC-13D902D73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9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0148-6ADC-40F6-A8FC-13D902D73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783C-B2EF-8848-A85D-B4A77396D6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77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A042-DA84-E248-BB14-31FF8DE5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5245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C033-CFB3-714F-A191-7374C37F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9560-935B-C34D-B0BC-43023671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E54-94FF-244B-AC45-95E7845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F84EC8-3BBD-0746-810E-87CED9B3C0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557" y="4144170"/>
            <a:ext cx="9144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90008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82A8C-83B4-D441-9289-7537A5A65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4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BC2C6-4038-DF45-96D3-AC584861B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C0783-18D0-0349-AB71-670B289DCBD0}"/>
              </a:ext>
            </a:extLst>
          </p:cNvPr>
          <p:cNvSpPr/>
          <p:nvPr userDrawn="1"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D6580-1DA7-8140-B7CC-E56DFF5CF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69062-4F71-0944-826C-6E856E4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9805C7-FCDD-7548-8E48-2AB7AFF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1746B-23B1-6D45-BAF7-8D61830D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34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F02B22-4D38-294A-8E24-C8E34B8A74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41C9D-F941-FA4B-B048-F72FFBF4B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67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19B52B-89C0-9749-9A91-96441FB384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966525-45DC-5242-B8F4-65837E82E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2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l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14A51-73C9-7246-B365-34F2EC7E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29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F2531E-2543-FE44-9E3D-ECDC6E1E5B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F9229-9A88-414F-B266-E1DB4DDB9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0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 - Teal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22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White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375A3-6754-A643-BE7D-1492105DD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39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F32D7-1D5C-9144-8C4D-CDCFE914D02C}"/>
              </a:ext>
            </a:extLst>
          </p:cNvPr>
          <p:cNvSpPr/>
          <p:nvPr userDrawn="1"/>
        </p:nvSpPr>
        <p:spPr>
          <a:xfrm>
            <a:off x="9595556" y="248356"/>
            <a:ext cx="2257777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03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D1CD-586E-7C48-92C6-8793726A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5055-CA4B-3D43-9B2F-26AA67FD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E479-61C3-2149-B5A0-3B2086B7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9671-746A-4E4B-8079-FC9BE81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3441-2CD5-C840-BEEE-593A1896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51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3"/>
            <a:ext cx="6096000" cy="5591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92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CB7-C750-6943-A8ED-2458169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A21F4-090C-914C-82C8-8716C1B9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68AE-138D-9C43-BED9-A7270C0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567-3B8F-3143-8294-2EEFDDCA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6301-EDF4-6F48-9533-E04807C6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49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CEA3-E800-6845-80F4-A78B849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6156-3D2F-C042-903B-55E185B7A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7C3CF-A7FD-6444-AB59-4DE2772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F28E9-8A82-CC47-9913-E2333970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419F-321D-0E4A-A330-C0EB7C5A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8588-1679-9F49-B145-D674B1D4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7C1-7405-F44F-86AD-0BD950D9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E1DF-8CBF-5343-9B41-05C6ECAB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38BE-7CDD-794D-A239-745A636E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C4FD2-DFEB-344B-AC3F-7941DBE24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C8ED6-ADE9-DA49-8979-A6087F14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FFEF4-3078-7E43-81B2-E9CDC72C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CE2F-F11D-3445-95D6-6A4FCFA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F9FAE-C504-104E-BD61-B247BE5E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28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649-86C8-9347-9881-AAB48D45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34DA9-A91B-A949-95BE-B57068B0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7AC46-89B2-0A46-99CF-914E6AA1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1D2EF-C1F4-A24E-9B64-2197F94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81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13B5-DD4C-F14C-B362-7AFEBC6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84-D6EE-7C46-85A3-5ABB0B76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2EEF-0741-494E-A63A-5F09084F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2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37AA-B9BE-A043-B5B2-46FDC685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6042-1391-9244-9396-F13FF171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4CD8-4F07-8A48-9559-4575737C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C10A-D76D-AE4D-BADC-FED72667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5C1E-0F6E-5647-82B0-B05689A0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18EF2-CF86-D94F-9279-BE33205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7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1ACD-8E73-DB4A-BE41-BDB21C4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F70DA-F950-A744-82FC-BB48FFFD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B23B-276E-6346-BDE9-BF1F96274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60606-CA11-2243-B2D5-B8D4EBE7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4265-5405-AC45-8EE4-F3A37C4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AFF3-979F-8A4C-857A-C7DB5994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45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9D40AC5-996B-E94A-A0F1-4601020D2A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1051-9440-0E40-A428-F4747DF9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516B-3CA4-064D-A205-440FE137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61A3-1EFA-CE4C-A9CA-CD8B4AA6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B258-4F34-2248-8672-EFA3F63E6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1807-F305-794E-8BFB-1E56927B2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7D979-96A4-CC40-9E2E-03E4112B8C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31388" y="370621"/>
            <a:ext cx="1702486" cy="3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33515-0D52-DE4A-8DEC-EE5C7E12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365125"/>
            <a:ext cx="10395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EAE7-999B-454D-A099-6A62C952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2" y="1825625"/>
            <a:ext cx="10395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EA12-ED44-C241-BB32-611F1AB5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49FC-EE39-194E-AD0E-8E6921FEDA7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0AB7-7E0B-C946-825C-51442F4C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8575-E8B4-944D-A323-71CA59F57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8364508-4D67-5F32-939B-57A15A3CF5B0}"/>
              </a:ext>
            </a:extLst>
          </p:cNvPr>
          <p:cNvGrpSpPr/>
          <p:nvPr/>
        </p:nvGrpSpPr>
        <p:grpSpPr>
          <a:xfrm>
            <a:off x="1798606" y="0"/>
            <a:ext cx="10393395" cy="6858000"/>
            <a:chOff x="1798606" y="0"/>
            <a:chExt cx="10393395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F28A3A-EAC4-0C23-844B-8E431BF5682C}"/>
                </a:ext>
              </a:extLst>
            </p:cNvPr>
            <p:cNvSpPr/>
            <p:nvPr/>
          </p:nvSpPr>
          <p:spPr>
            <a:xfrm>
              <a:off x="6096001" y="0"/>
              <a:ext cx="6096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030843F-984B-F590-EA30-7F01E2787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606" y="3179169"/>
              <a:ext cx="2592745" cy="498997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C753557E-E4B6-DF53-8BD7-FA96526A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0" r="11831" b="24392"/>
            <a:stretch>
              <a:fillRect/>
            </a:stretch>
          </p:blipFill>
          <p:spPr>
            <a:xfrm>
              <a:off x="7442396" y="3195928"/>
              <a:ext cx="3403210" cy="46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2155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C0C4F-27E7-3E17-E8FB-A6FB72B829DE}"/>
              </a:ext>
            </a:extLst>
          </p:cNvPr>
          <p:cNvSpPr txBox="1"/>
          <p:nvPr/>
        </p:nvSpPr>
        <p:spPr>
          <a:xfrm>
            <a:off x="1009105" y="1685107"/>
            <a:ext cx="9594244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egoe UI Semibold"/>
                <a:ea typeface="+mn-ea"/>
                <a:cs typeface="Segoe UI Semibold"/>
              </a:rPr>
              <a:t>Garantie Microsoft Surface </a:t>
            </a:r>
            <a:r>
              <a:rPr kumimoji="0" lang="fr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egoe UI Semibold"/>
                <a:ea typeface="+mn-ea"/>
                <a:cs typeface="Segoe UI Semibold"/>
              </a:rPr>
              <a:t>et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egoe UI Semibold"/>
                <a:ea typeface="+mn-ea"/>
                <a:cs typeface="Segoe UI Semibold"/>
              </a:rPr>
              <a:t>options de garantie TD SYNNEX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5FF7D2-857B-1A9C-39FB-F5DF3EFAF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" y="5363509"/>
            <a:ext cx="2165685" cy="41680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6F56E71-49F8-E711-9230-119DC499B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r="11045" b="24510"/>
          <a:stretch>
            <a:fillRect/>
          </a:stretch>
        </p:blipFill>
        <p:spPr>
          <a:xfrm>
            <a:off x="4091315" y="5362733"/>
            <a:ext cx="2787948" cy="376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2C514-1DEF-39B9-9D38-2758003897D5}"/>
              </a:ext>
            </a:extLst>
          </p:cNvPr>
          <p:cNvSpPr txBox="1"/>
          <p:nvPr/>
        </p:nvSpPr>
        <p:spPr>
          <a:xfrm>
            <a:off x="1019738" y="1126383"/>
            <a:ext cx="959424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rgbClr val="13C1D8"/>
                </a:solidFill>
                <a:uLnTx/>
                <a:uFillTx/>
                <a:latin typeface="Segoe UI"/>
                <a:ea typeface="+mn-ea"/>
                <a:cs typeface="Segoe UI"/>
              </a:rPr>
              <a:t>Série Surface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13994-C8B9-2FE5-73E7-93E946F094F1}"/>
              </a:ext>
            </a:extLst>
          </p:cNvPr>
          <p:cNvSpPr txBox="1"/>
          <p:nvPr/>
        </p:nvSpPr>
        <p:spPr>
          <a:xfrm>
            <a:off x="1080150" y="3510900"/>
            <a:ext cx="778030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rtl="0"/>
            <a:r>
              <a:rPr lang="fr-CA" sz="1400" b="0" i="0" u="none" strike="noStrike">
                <a:latin typeface="Segoe UI Semilight"/>
                <a:cs typeface="Segoe UI Semilight"/>
              </a:rPr>
              <a:t>Présenté par :</a:t>
            </a:r>
          </a:p>
          <a:p>
            <a:pPr rtl="0"/>
            <a:r>
              <a:rPr lang="fr-CA" sz="2200" b="0" i="0" u="none" strike="noStrike">
                <a:solidFill>
                  <a:srgbClr val="13C1D8"/>
                </a:solidFill>
                <a:latin typeface="Segoe UI"/>
                <a:cs typeface="Segoe UI"/>
              </a:rPr>
              <a:t>Mahvish Khan </a:t>
            </a:r>
            <a:endParaRPr lang="en-US" sz="140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rtl="0"/>
            <a:r>
              <a:rPr lang="fr-CA" sz="1200" b="0" i="0" u="none" strike="noStrike">
                <a:latin typeface="Segoe UI Semilight"/>
                <a:cs typeface="Segoe UI Semilight"/>
              </a:rPr>
              <a:t>Superviseur du développement des affaires – Appareils Surface, hubs et MTR</a:t>
            </a:r>
            <a:endParaRPr lang="en-US" sz="2200">
              <a:solidFill>
                <a:srgbClr val="13C1D8"/>
              </a:solidFill>
              <a:latin typeface="Segoe UI"/>
              <a:cs typeface="Segoe UI"/>
            </a:endParaRPr>
          </a:p>
          <a:p>
            <a:pPr rtl="0"/>
            <a:r>
              <a:rPr lang="fr-CA" sz="1200" b="0" i="0" u="none" strike="noStrike">
                <a:latin typeface="Segoe UI Semilight"/>
                <a:cs typeface="Segoe UI Semilight"/>
              </a:rPr>
              <a:t>TD SYNNEX Canada </a:t>
            </a:r>
          </a:p>
          <a:p>
            <a:pPr rtl="0"/>
            <a:r>
              <a:rPr lang="fr-CA" sz="2200" b="0" i="0" u="none" strike="noStrike">
                <a:solidFill>
                  <a:srgbClr val="13C1D8"/>
                </a:solidFill>
                <a:latin typeface="Segoe UI"/>
                <a:cs typeface="Segoe UI"/>
              </a:rPr>
              <a:t>Gurbir Singh</a:t>
            </a:r>
          </a:p>
          <a:p>
            <a:pPr rtl="0"/>
            <a:r>
              <a:rPr lang="fr-CA" sz="1200" b="0" i="0" u="none" strike="noStrike">
                <a:solidFill>
                  <a:srgbClr val="FFFFFF"/>
                </a:solidFill>
                <a:latin typeface="Segoe UI Semilight"/>
                <a:cs typeface="Segoe UI Semilight"/>
              </a:rPr>
              <a:t>Gestionnaire du développement des affaires – Appareils Surface et hubs</a:t>
            </a:r>
          </a:p>
          <a:p>
            <a:pPr rtl="0"/>
            <a:r>
              <a:rPr lang="fr-CA" sz="1200" b="0" i="0" u="none" strike="noStrike">
                <a:solidFill>
                  <a:srgbClr val="FFFFFF"/>
                </a:solidFill>
                <a:latin typeface="Segoe UI Semilight"/>
                <a:cs typeface="Segoe UI Semilight"/>
              </a:rPr>
              <a:t>TD SYNNEX Canada </a:t>
            </a:r>
          </a:p>
          <a:p>
            <a:endParaRPr lang="en-US" sz="120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endParaRPr lang="en-US" sz="2200">
              <a:solidFill>
                <a:srgbClr val="13C1D8"/>
              </a:solidFill>
              <a:latin typeface="Segoe UI"/>
              <a:cs typeface="Segoe UI"/>
            </a:endParaRPr>
          </a:p>
          <a:p>
            <a:endParaRPr lang="en-US" sz="2200">
              <a:solidFill>
                <a:srgbClr val="13C1D8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342354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E366F-BCC4-1642-362B-B3D419C622B3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0"/>
            <a:r>
              <a:rPr lang="fr-CA" sz="4000" b="0" i="0" u="none" strike="noStrike">
                <a:solidFill>
                  <a:srgbClr val="005758"/>
                </a:solidFill>
                <a:latin typeface="Segoe UI Semibold"/>
                <a:cs typeface="Segoe UI Semibold"/>
              </a:rPr>
              <a:t>Garanties Microsoft Surface </a:t>
            </a:r>
            <a:endParaRPr lang="en-US" sz="4000">
              <a:solidFill>
                <a:srgbClr val="00575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780F1-36A1-7ADD-5CEC-04A90052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8" y="1537047"/>
            <a:ext cx="11014927" cy="3938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280FB-1778-077B-660C-7C0F6FC53DD6}"/>
              </a:ext>
            </a:extLst>
          </p:cNvPr>
          <p:cNvSpPr txBox="1"/>
          <p:nvPr/>
        </p:nvSpPr>
        <p:spPr>
          <a:xfrm>
            <a:off x="864229" y="5677756"/>
            <a:ext cx="7362456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CA" sz="1000" b="1" i="0" u="none" strike="noStrike" cap="all">
                <a:solidFill>
                  <a:srgbClr val="000000"/>
                </a:solidFill>
                <a:latin typeface="Arial"/>
              </a:rPr>
              <a:t>rappels :</a:t>
            </a:r>
            <a:endParaRPr lang="en-US" sz="1000"/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ea typeface="+mn-lt"/>
                <a:cs typeface="+mn-lt"/>
              </a:rPr>
              <a:t>Les revendeurs qui n’ont pas suivi le processus d’intégration ne sont pas autorisés à vendre des plans de protection de la garantie Surface.</a:t>
            </a:r>
            <a:endParaRPr lang="en-GB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ea typeface="+mn-lt"/>
                <a:cs typeface="+mn-lt"/>
              </a:rPr>
              <a:t>Un plan de protection de la garantie pour un appareil Surface doit être vendu dans les </a:t>
            </a:r>
            <a:r>
              <a:rPr lang="fr-CA" sz="800" b="0" i="0" u="none" strike="noStrike">
                <a:solidFill>
                  <a:srgbClr val="000000"/>
                </a:solidFill>
                <a:latin typeface="Lucida Console"/>
                <a:cs typeface="Arial"/>
              </a:rPr>
              <a:t>45 jours calendaires</a:t>
            </a:r>
            <a:r>
              <a:rPr lang="fr-CA" sz="800" b="0" i="0" u="none" strike="noStrike">
                <a:solidFill>
                  <a:srgbClr val="000000"/>
                </a:solidFill>
                <a:latin typeface="Arial"/>
                <a:ea typeface="+mn-lt"/>
                <a:cs typeface="+mn-lt"/>
              </a:rPr>
              <a:t> suivant la date de facturation du distributeur de l’appareil.</a:t>
            </a:r>
            <a:endParaRPr lang="en-GB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ea typeface="+mn-lt"/>
                <a:cs typeface="+mn-lt"/>
              </a:rPr>
              <a:t>L’adresse courriel de l’utilisateur final est requis pour toutes les commandes de garantie; les adresses courriel des revendeurs ne peuvent pas être utilisées au nom de l’utilisateur final.</a:t>
            </a:r>
            <a:endParaRPr lang="en-GB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ea typeface="+mn-lt"/>
                <a:cs typeface="+mn-lt"/>
              </a:rPr>
              <a:t>Microsoft applique strictement ces règles et refusera toute commande passée après la période autorisée ou toute information manquante concernant l’utilisateur final.</a:t>
            </a:r>
            <a:endParaRPr lang="en-GB">
              <a:cs typeface="Arial"/>
            </a:endParaRP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34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E366F-BCC4-1642-362B-B3D419C622B3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0"/>
            <a:r>
              <a:rPr lang="fr-CA" sz="4000" b="0" i="0" u="none" strike="noStrike">
                <a:solidFill>
                  <a:srgbClr val="005758"/>
                </a:solidFill>
                <a:latin typeface="Segoe UI Semibold"/>
                <a:cs typeface="Segoe UI Semibold"/>
              </a:rPr>
              <a:t>Garanties Microsoft Surface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178021-BA46-8665-FE56-558B63DF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5" y="1489350"/>
            <a:ext cx="11454781" cy="4170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3955B-8CBC-EA18-39B4-BC5CA39A3961}"/>
              </a:ext>
            </a:extLst>
          </p:cNvPr>
          <p:cNvSpPr txBox="1"/>
          <p:nvPr/>
        </p:nvSpPr>
        <p:spPr>
          <a:xfrm>
            <a:off x="668541" y="5861848"/>
            <a:ext cx="77984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CA" sz="1000" b="1" i="0" u="none" strike="noStrike" cap="all">
                <a:solidFill>
                  <a:srgbClr val="000000"/>
                </a:solidFill>
                <a:latin typeface="Arial"/>
                <a:cs typeface="Arial"/>
              </a:rPr>
              <a:t>rappels :</a:t>
            </a:r>
            <a:endParaRPr lang="en-US" sz="1000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cs typeface="Arial"/>
              </a:rPr>
              <a:t>Les revendeurs qui n’ont pas suivi le processus d’intégration ne sont pas autorisés à vendre des plans de protection de la garantie Surface.</a:t>
            </a:r>
            <a:endParaRPr lang="en-GB" sz="800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cs typeface="Arial"/>
              </a:rPr>
              <a:t>Un plan de protection de la garantie pour un appareil Surface doit être vendu dans les </a:t>
            </a:r>
            <a:r>
              <a:rPr lang="fr-CA" sz="800" b="0" i="0" u="none" strike="noStrike">
                <a:solidFill>
                  <a:srgbClr val="000000"/>
                </a:solidFill>
                <a:latin typeface="Lucida Console"/>
              </a:rPr>
              <a:t>45 jours calendaires</a:t>
            </a:r>
            <a:r>
              <a:rPr lang="fr-CA" sz="800" b="0" i="0" u="none" strike="noStrike">
                <a:solidFill>
                  <a:srgbClr val="000000"/>
                </a:solidFill>
                <a:latin typeface="Arial"/>
                <a:cs typeface="Arial"/>
              </a:rPr>
              <a:t> suivant la date de facturation du distributeur de l’appareil.</a:t>
            </a:r>
            <a:endParaRPr lang="en-GB" sz="800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cs typeface="Arial"/>
              </a:rPr>
              <a:t>L’adresse courriel de l’utilisateur final est requis pour toutes les commandes de garantie; les adresses courriel des revendeurs ne peuvent pas être utilisées au nom de l’utilisateur final.</a:t>
            </a:r>
            <a:endParaRPr lang="en-GB" sz="800">
              <a:cs typeface="Arial"/>
            </a:endParaRPr>
          </a:p>
          <a:p>
            <a:pPr marL="171450" indent="-171450" rtl="0">
              <a:buFont typeface="Arial"/>
              <a:buChar char="•"/>
            </a:pPr>
            <a:r>
              <a:rPr lang="fr-CA" sz="800" b="0" i="0" u="none" strike="noStrike">
                <a:solidFill>
                  <a:srgbClr val="000000"/>
                </a:solidFill>
                <a:latin typeface="Arial"/>
                <a:cs typeface="Arial"/>
              </a:rPr>
              <a:t>Microsoft applique strictement ces règles et refusera toute commande passée après la période autorisée ou toute information manquante concernant l’utilisateur final.</a:t>
            </a:r>
            <a:endParaRPr lang="en-GB" sz="800">
              <a:cs typeface="Arial"/>
            </a:endParaRPr>
          </a:p>
          <a:p>
            <a:br>
              <a:rPr lang="en-US">
                <a:cs typeface="Arial"/>
              </a:rPr>
            </a:br>
            <a:endParaRPr lang="en-US">
              <a:cs typeface="Arial"/>
            </a:endParaRPr>
          </a:p>
          <a:p>
            <a:pPr algn="l"/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8509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7884-99BC-87A0-69DD-1B7B5007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77C56C-A6F7-9368-90A2-5DA3F35FD95B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0"/>
            <a:r>
              <a:rPr lang="fr-CA" sz="4000" b="0" i="0" u="none" strike="noStrike">
                <a:solidFill>
                  <a:srgbClr val="005758"/>
                </a:solidFill>
                <a:latin typeface="Segoe UI Semibold"/>
                <a:cs typeface="Segoe UI Semibold"/>
              </a:rPr>
              <a:t>Comparaison des plans de garantie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C67A70-AD6E-5564-64ED-0FF1C994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5" y="2531235"/>
            <a:ext cx="11653025" cy="18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7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FC9E7B-010D-F140-3523-328A0D887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" y="5363509"/>
            <a:ext cx="2165685" cy="416806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37908AA-5DB6-CD27-B1C3-7490C1E33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r="11045" b="24510"/>
          <a:stretch>
            <a:fillRect/>
          </a:stretch>
        </p:blipFill>
        <p:spPr>
          <a:xfrm>
            <a:off x="4091315" y="5362733"/>
            <a:ext cx="2787948" cy="376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491F6-5315-207E-5F84-59728E6E5F44}"/>
              </a:ext>
            </a:extLst>
          </p:cNvPr>
          <p:cNvSpPr txBox="1"/>
          <p:nvPr/>
        </p:nvSpPr>
        <p:spPr>
          <a:xfrm>
            <a:off x="1080150" y="1877785"/>
            <a:ext cx="10134602" cy="1138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fr-CA" sz="4000" b="0" i="0" u="none" strike="noStrike">
                <a:latin typeface="Segoe UI Semibold"/>
                <a:cs typeface="Segoe UI Semibold"/>
              </a:rPr>
              <a:t>Des questions? Envoyez-nous un courriel à</a:t>
            </a:r>
            <a:endParaRPr lang="en-US" sz="4000">
              <a:latin typeface="Segoe UI Semilight" panose="020B0402040204020203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 rtl="0"/>
            <a:r>
              <a:rPr lang="fr-CA" sz="2800" b="0" i="0" u="none" strike="noStrike">
                <a:latin typeface="Segoe UI Semilight"/>
                <a:cs typeface="Segoe UI Semilight"/>
                <a:sym typeface="Wingdings"/>
              </a:rPr>
              <a:t>MicrosoftSurfaceCA@tdsynnex.com</a:t>
            </a: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3364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7"/>
  <p:tag name="AS_OS" val="Unix 5.10.228.219"/>
  <p:tag name="AS_RELEASE_DATE" val="2024.11.14"/>
  <p:tag name="AS_TITLE" val="Aspose.Slides for .NET6"/>
  <p:tag name="AS_VERSION" val="24.1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rk Theme">
  <a:themeElements>
    <a:clrScheme name="TD Synnexccd814">
      <a:dk1>
        <a:srgbClr val="005758"/>
      </a:dk1>
      <a:lt1>
        <a:srgbClr val="FFFFFF"/>
      </a:lt1>
      <a:dk2>
        <a:srgbClr val="000000"/>
      </a:dk2>
      <a:lt2>
        <a:srgbClr val="06BDD4"/>
      </a:lt2>
      <a:accent1>
        <a:srgbClr val="616469"/>
      </a:accent1>
      <a:accent2>
        <a:srgbClr val="CCD814"/>
      </a:accent2>
      <a:accent3>
        <a:srgbClr val="003030"/>
      </a:accent3>
      <a:accent4>
        <a:srgbClr val="FEFFFF"/>
      </a:accent4>
      <a:accent5>
        <a:srgbClr val="FEFFFF"/>
      </a:accent5>
      <a:accent6>
        <a:srgbClr val="FEFFFF"/>
      </a:accent6>
      <a:hlink>
        <a:srgbClr val="06BDD4"/>
      </a:hlink>
      <a:folHlink>
        <a:srgbClr val="06BDD4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D SYNNEX Corporate Theme">
  <a:themeElements>
    <a:clrScheme name="TD SYNNEX Color Palette">
      <a:dk1>
        <a:srgbClr val="005758"/>
      </a:dk1>
      <a:lt1>
        <a:srgbClr val="FFFFFF"/>
      </a:lt1>
      <a:dk2>
        <a:srgbClr val="003030"/>
      </a:dk2>
      <a:lt2>
        <a:srgbClr val="00C1D3"/>
      </a:lt2>
      <a:accent1>
        <a:srgbClr val="005758"/>
      </a:accent1>
      <a:accent2>
        <a:srgbClr val="CCD814"/>
      </a:accent2>
      <a:accent3>
        <a:srgbClr val="00C1D3"/>
      </a:accent3>
      <a:accent4>
        <a:srgbClr val="888B8D"/>
      </a:accent4>
      <a:accent5>
        <a:srgbClr val="636669"/>
      </a:accent5>
      <a:accent6>
        <a:srgbClr val="003030"/>
      </a:accent6>
      <a:hlink>
        <a:srgbClr val="CCD814"/>
      </a:hlink>
      <a:folHlink>
        <a:srgbClr val="888B8D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SYNNEXPowerpointTemplate" id="{36894E8A-3883-8441-A1E7-E5D71D278C60}" vid="{61752F37-9637-0149-9ED0-31E719606C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289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Console</vt:lpstr>
      <vt:lpstr>Segoe UI</vt:lpstr>
      <vt:lpstr>Segoe UI Semibold</vt:lpstr>
      <vt:lpstr>Segoe UI Semilight</vt:lpstr>
      <vt:lpstr>Dark Theme</vt:lpstr>
      <vt:lpstr>TD SYNNEX Corporate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Cheat Sheet Demo</dc:title>
  <dc:creator>Ken.Ramos@tdsynnex.com</dc:creator>
  <cp:lastModifiedBy>Copeland, Jackie</cp:lastModifiedBy>
  <cp:revision>96</cp:revision>
  <dcterms:created xsi:type="dcterms:W3CDTF">2022-03-30T14:00:13Z</dcterms:created>
  <dcterms:modified xsi:type="dcterms:W3CDTF">2025-03-24T14:31:53Z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ActionId">
    <vt:lpwstr>d7a7b2d2-d583-4434-908e-0755e6fcd0e7</vt:lpwstr>
  </property>
  <property fmtid="{D5CDD505-2E9C-101B-9397-08002B2CF9AE}" pid="3" name="MSIP_Label_3a23c400-78e7-4d42-982d-273adef68ef9_ContentBits">
    <vt:lpwstr>0</vt:lpwstr>
  </property>
  <property fmtid="{D5CDD505-2E9C-101B-9397-08002B2CF9AE}" pid="4" name="MSIP_Label_3a23c400-78e7-4d42-982d-273adef68ef9_Enabled">
    <vt:lpwstr>true</vt:lpwstr>
  </property>
  <property fmtid="{D5CDD505-2E9C-101B-9397-08002B2CF9AE}" pid="5" name="MSIP_Label_3a23c400-78e7-4d42-982d-273adef68ef9_Method">
    <vt:lpwstr>Standard</vt:lpwstr>
  </property>
  <property fmtid="{D5CDD505-2E9C-101B-9397-08002B2CF9AE}" pid="6" name="MSIP_Label_3a23c400-78e7-4d42-982d-273adef68ef9_Name">
    <vt:lpwstr>3a23c400-78e7-4d42-982d-273adef68ef9</vt:lpwstr>
  </property>
  <property fmtid="{D5CDD505-2E9C-101B-9397-08002B2CF9AE}" pid="7" name="MSIP_Label_3a23c400-78e7-4d42-982d-273adef68ef9_SetDate">
    <vt:lpwstr>2022-08-23T13:51:55Z</vt:lpwstr>
  </property>
  <property fmtid="{D5CDD505-2E9C-101B-9397-08002B2CF9AE}" pid="8" name="MSIP_Label_3a23c400-78e7-4d42-982d-273adef68ef9_SiteId">
    <vt:lpwstr>7fe14ab6-8f5d-4139-84bf-cd8aed0ee6b9</vt:lpwstr>
  </property>
</Properties>
</file>