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62" r:id="rId4"/>
    <p:sldId id="264" r:id="rId5"/>
    <p:sldId id="263" r:id="rId6"/>
    <p:sldId id="265" r:id="rId7"/>
    <p:sldId id="266"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37445-02DB-4689-8496-A19A4EB84B28}" v="3" dt="2023-03-24T15:59:52.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9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9BDB2-5E46-4CE3-8D58-A61193414AB7}"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FE9C4-8702-44A5-A4C6-8FB6D0C45552}" type="slidenum">
              <a:rPr lang="en-US" smtClean="0"/>
              <a:t>‹#›</a:t>
            </a:fld>
            <a:endParaRPr lang="en-US"/>
          </a:p>
        </p:txBody>
      </p:sp>
    </p:spTree>
    <p:extLst>
      <p:ext uri="{BB962C8B-B14F-4D97-AF65-F5344CB8AC3E}">
        <p14:creationId xmlns:p14="http://schemas.microsoft.com/office/powerpoint/2010/main" val="361800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1</a:t>
            </a:fld>
            <a:endParaRPr lang="en-US"/>
          </a:p>
        </p:txBody>
      </p:sp>
    </p:spTree>
    <p:extLst>
      <p:ext uri="{BB962C8B-B14F-4D97-AF65-F5344CB8AC3E}">
        <p14:creationId xmlns:p14="http://schemas.microsoft.com/office/powerpoint/2010/main" val="151321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10</a:t>
            </a:fld>
            <a:endParaRPr lang="en-US"/>
          </a:p>
        </p:txBody>
      </p:sp>
    </p:spTree>
    <p:extLst>
      <p:ext uri="{BB962C8B-B14F-4D97-AF65-F5344CB8AC3E}">
        <p14:creationId xmlns:p14="http://schemas.microsoft.com/office/powerpoint/2010/main" val="105066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11</a:t>
            </a:fld>
            <a:endParaRPr lang="en-US"/>
          </a:p>
        </p:txBody>
      </p:sp>
    </p:spTree>
    <p:extLst>
      <p:ext uri="{BB962C8B-B14F-4D97-AF65-F5344CB8AC3E}">
        <p14:creationId xmlns:p14="http://schemas.microsoft.com/office/powerpoint/2010/main" val="244658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2</a:t>
            </a:fld>
            <a:endParaRPr lang="en-US"/>
          </a:p>
        </p:txBody>
      </p:sp>
    </p:spTree>
    <p:extLst>
      <p:ext uri="{BB962C8B-B14F-4D97-AF65-F5344CB8AC3E}">
        <p14:creationId xmlns:p14="http://schemas.microsoft.com/office/powerpoint/2010/main" val="112368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3</a:t>
            </a:fld>
            <a:endParaRPr lang="en-US"/>
          </a:p>
        </p:txBody>
      </p:sp>
    </p:spTree>
    <p:extLst>
      <p:ext uri="{BB962C8B-B14F-4D97-AF65-F5344CB8AC3E}">
        <p14:creationId xmlns:p14="http://schemas.microsoft.com/office/powerpoint/2010/main" val="248751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4</a:t>
            </a:fld>
            <a:endParaRPr lang="en-US"/>
          </a:p>
        </p:txBody>
      </p:sp>
    </p:spTree>
    <p:extLst>
      <p:ext uri="{BB962C8B-B14F-4D97-AF65-F5344CB8AC3E}">
        <p14:creationId xmlns:p14="http://schemas.microsoft.com/office/powerpoint/2010/main" val="70964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5</a:t>
            </a:fld>
            <a:endParaRPr lang="en-US"/>
          </a:p>
        </p:txBody>
      </p:sp>
    </p:spTree>
    <p:extLst>
      <p:ext uri="{BB962C8B-B14F-4D97-AF65-F5344CB8AC3E}">
        <p14:creationId xmlns:p14="http://schemas.microsoft.com/office/powerpoint/2010/main" val="286826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6</a:t>
            </a:fld>
            <a:endParaRPr lang="en-US"/>
          </a:p>
        </p:txBody>
      </p:sp>
    </p:spTree>
    <p:extLst>
      <p:ext uri="{BB962C8B-B14F-4D97-AF65-F5344CB8AC3E}">
        <p14:creationId xmlns:p14="http://schemas.microsoft.com/office/powerpoint/2010/main" val="203300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7</a:t>
            </a:fld>
            <a:endParaRPr lang="en-US"/>
          </a:p>
        </p:txBody>
      </p:sp>
    </p:spTree>
    <p:extLst>
      <p:ext uri="{BB962C8B-B14F-4D97-AF65-F5344CB8AC3E}">
        <p14:creationId xmlns:p14="http://schemas.microsoft.com/office/powerpoint/2010/main" val="359342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8</a:t>
            </a:fld>
            <a:endParaRPr lang="en-US"/>
          </a:p>
        </p:txBody>
      </p:sp>
    </p:spTree>
    <p:extLst>
      <p:ext uri="{BB962C8B-B14F-4D97-AF65-F5344CB8AC3E}">
        <p14:creationId xmlns:p14="http://schemas.microsoft.com/office/powerpoint/2010/main" val="146784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Partner Packages: IBM direct discounted demo packages. A group of like licenses that you can use for demo and training. </a:t>
            </a:r>
          </a:p>
          <a:p>
            <a:r>
              <a:rPr lang="en-US" dirty="0"/>
              <a:t>IBM </a:t>
            </a:r>
            <a:r>
              <a:rPr lang="en-US" dirty="0" err="1"/>
              <a:t>PartnerWorld</a:t>
            </a:r>
            <a:r>
              <a:rPr lang="en-US" dirty="0"/>
              <a:t> Competences: Can be used in leu of certs/badges</a:t>
            </a:r>
          </a:p>
          <a:p>
            <a:endParaRPr lang="en-US" dirty="0"/>
          </a:p>
        </p:txBody>
      </p:sp>
      <p:sp>
        <p:nvSpPr>
          <p:cNvPr id="4" name="Slide Number Placeholder 3"/>
          <p:cNvSpPr>
            <a:spLocks noGrp="1"/>
          </p:cNvSpPr>
          <p:nvPr>
            <p:ph type="sldNum" sz="quarter" idx="5"/>
          </p:nvPr>
        </p:nvSpPr>
        <p:spPr/>
        <p:txBody>
          <a:bodyPr/>
          <a:lstStyle/>
          <a:p>
            <a:fld id="{FD66A182-EC03-244E-A785-6C874310E694}" type="slidenum">
              <a:rPr lang="en-US" smtClean="0"/>
              <a:t>9</a:t>
            </a:fld>
            <a:endParaRPr lang="en-US"/>
          </a:p>
        </p:txBody>
      </p:sp>
    </p:spTree>
    <p:extLst>
      <p:ext uri="{BB962C8B-B14F-4D97-AF65-F5344CB8AC3E}">
        <p14:creationId xmlns:p14="http://schemas.microsoft.com/office/powerpoint/2010/main" val="119590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D9AF-D23D-48F3-49F3-3AD7184AD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84F73-C030-027B-1551-019409BD4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82CEEB-1FF6-EA9F-91D5-CB765BDBBEE5}"/>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5" name="Footer Placeholder 4">
            <a:extLst>
              <a:ext uri="{FF2B5EF4-FFF2-40B4-BE49-F238E27FC236}">
                <a16:creationId xmlns:a16="http://schemas.microsoft.com/office/drawing/2014/main" id="{492B411C-8662-EB9C-200A-C4C2ECF99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9907F-7942-0C90-E90D-33BC7B87D555}"/>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220751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1DD3-778F-3DD3-0675-D372740E5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A273B-0187-8693-8EA8-13E59D8436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42A11-E23F-423B-F890-CB1B1F64F107}"/>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5" name="Footer Placeholder 4">
            <a:extLst>
              <a:ext uri="{FF2B5EF4-FFF2-40B4-BE49-F238E27FC236}">
                <a16:creationId xmlns:a16="http://schemas.microsoft.com/office/drawing/2014/main" id="{B76ADA30-E02E-7816-3EDF-7083BAB6A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A0BFA-4F65-9C05-7FCA-A705E9FAC361}"/>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106048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34E3B-BBC2-4588-F195-401F349474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7861D-B122-4960-7BF4-7BC6DCFAC7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5305F-F2DE-1698-7766-DC9BB4C89001}"/>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5" name="Footer Placeholder 4">
            <a:extLst>
              <a:ext uri="{FF2B5EF4-FFF2-40B4-BE49-F238E27FC236}">
                <a16:creationId xmlns:a16="http://schemas.microsoft.com/office/drawing/2014/main" id="{5EC674AB-8938-9A65-AA1C-9BE34156F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5A57-8870-BD4F-A0EB-B5F3264515B4}"/>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395811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02C97E2F-89C2-BB4C-B1F7-AF82BA6DAE9B}"/>
              </a:ext>
            </a:extLst>
          </p:cNvPr>
          <p:cNvPicPr>
            <a:picLocks noChangeAspect="1"/>
          </p:cNvPicPr>
          <p:nvPr userDrawn="1"/>
        </p:nvPicPr>
        <p:blipFill>
          <a:blip r:embed="rId2"/>
          <a:stretch>
            <a:fillRect/>
          </a:stretch>
        </p:blipFill>
        <p:spPr>
          <a:xfrm flipH="1">
            <a:off x="0" y="3150"/>
            <a:ext cx="12192000" cy="6854850"/>
          </a:xfrm>
          <a:prstGeom prst="rect">
            <a:avLst/>
          </a:prstGeom>
        </p:spPr>
      </p:pic>
      <p:pic>
        <p:nvPicPr>
          <p:cNvPr id="12" name="Picture 11">
            <a:extLst>
              <a:ext uri="{FF2B5EF4-FFF2-40B4-BE49-F238E27FC236}">
                <a16:creationId xmlns:a16="http://schemas.microsoft.com/office/drawing/2014/main" id="{4A6D5A84-5821-C74D-92C5-F212162549C2}"/>
              </a:ext>
            </a:extLst>
          </p:cNvPr>
          <p:cNvPicPr>
            <a:picLocks noChangeAspect="1"/>
          </p:cNvPicPr>
          <p:nvPr userDrawn="1"/>
        </p:nvPicPr>
        <p:blipFill>
          <a:blip r:embed="rId3"/>
          <a:stretch>
            <a:fillRect/>
          </a:stretch>
        </p:blipFill>
        <p:spPr>
          <a:xfrm>
            <a:off x="649941" y="295835"/>
            <a:ext cx="1957045" cy="376519"/>
          </a:xfrm>
          <a:prstGeom prst="rect">
            <a:avLst/>
          </a:prstGeom>
        </p:spPr>
      </p:pic>
    </p:spTree>
    <p:extLst>
      <p:ext uri="{BB962C8B-B14F-4D97-AF65-F5344CB8AC3E}">
        <p14:creationId xmlns:p14="http://schemas.microsoft.com/office/powerpoint/2010/main" val="27924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52E0-9CFF-76A1-00AF-1BF33C785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48D48-92E3-C847-C5D5-4829950EE3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88373-040B-F0B6-F700-FE870B1F3A4C}"/>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5" name="Footer Placeholder 4">
            <a:extLst>
              <a:ext uri="{FF2B5EF4-FFF2-40B4-BE49-F238E27FC236}">
                <a16:creationId xmlns:a16="http://schemas.microsoft.com/office/drawing/2014/main" id="{E73807AA-775A-CFF3-31AB-992C2434E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EF45F-A0B1-69A5-2C76-E71423F37381}"/>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261584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499D-D009-9F8C-8BE6-76489F4A5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F359B9-23DC-D4EA-1684-45CB41E181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AED7A-C777-8D91-63C6-A9742B77DA25}"/>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5" name="Footer Placeholder 4">
            <a:extLst>
              <a:ext uri="{FF2B5EF4-FFF2-40B4-BE49-F238E27FC236}">
                <a16:creationId xmlns:a16="http://schemas.microsoft.com/office/drawing/2014/main" id="{1E3691BE-383D-7931-07F5-14AFB68B8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BBB9F-2770-E6C2-5953-09E6D18FFA61}"/>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363947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8A65-8F64-2AC8-9895-E68C959AF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A8441A-72B8-9D54-3779-7E260C75AC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5FF23-63E5-BC26-5ABB-F6592C969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9089BD-0301-48A9-3F16-DA139125DE3E}"/>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6" name="Footer Placeholder 5">
            <a:extLst>
              <a:ext uri="{FF2B5EF4-FFF2-40B4-BE49-F238E27FC236}">
                <a16:creationId xmlns:a16="http://schemas.microsoft.com/office/drawing/2014/main" id="{6886D00D-F7DD-A332-E4F1-BC8509B1D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CD7D7-A121-2422-08A9-864BE307FF26}"/>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130436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F843-E31F-B649-56BB-7378E0C49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44E4EC-96E9-5E1F-CD9E-A4B98002B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D50D-0E72-1FC2-8441-AE6A4203B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A0919-1AF1-FEBB-FA5F-F2DC13C8B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78134C-796E-06EB-CC49-1C7DF4E3B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509612-0F52-C728-03F7-11C8DDFD7925}"/>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8" name="Footer Placeholder 7">
            <a:extLst>
              <a:ext uri="{FF2B5EF4-FFF2-40B4-BE49-F238E27FC236}">
                <a16:creationId xmlns:a16="http://schemas.microsoft.com/office/drawing/2014/main" id="{D981A509-4D7A-1F0C-1257-750005B40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FCFA91-F28D-A3E4-BBBC-38B6E89B70BE}"/>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163516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2BE7-F70F-259D-887E-858428A181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48312B-DE1E-66A9-E5DC-629F3B77FF18}"/>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4" name="Footer Placeholder 3">
            <a:extLst>
              <a:ext uri="{FF2B5EF4-FFF2-40B4-BE49-F238E27FC236}">
                <a16:creationId xmlns:a16="http://schemas.microsoft.com/office/drawing/2014/main" id="{342368A3-5724-7C42-0E1F-EBB77AED6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496890-8D3B-9231-51FF-E73D50948072}"/>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424001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22684-F88A-2F3C-7CFA-CF58211A4174}"/>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3" name="Footer Placeholder 2">
            <a:extLst>
              <a:ext uri="{FF2B5EF4-FFF2-40B4-BE49-F238E27FC236}">
                <a16:creationId xmlns:a16="http://schemas.microsoft.com/office/drawing/2014/main" id="{F58A691F-7DA5-21C4-3C53-209432B9B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35BEDA-718E-C53B-A672-9C8DCD2EC519}"/>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62975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1BB-6E5F-2315-EC8F-DE7060AD3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838D51-87A5-F383-F7CF-24A8930B5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C7B21-0F71-BF3E-354D-94FCCD4B6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4DA37A-9994-2190-F6B6-40E4E6250215}"/>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6" name="Footer Placeholder 5">
            <a:extLst>
              <a:ext uri="{FF2B5EF4-FFF2-40B4-BE49-F238E27FC236}">
                <a16:creationId xmlns:a16="http://schemas.microsoft.com/office/drawing/2014/main" id="{76FFF83A-68D1-3C0E-EDDE-2FC7661D4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57959-8F4A-CB44-F5CB-A3F07E05269E}"/>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89262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2576-48A9-373E-E08D-2F8FE7116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CF18D-0343-7875-9A77-7B2B5E446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A2DD9-4576-7C82-6ABE-508140E13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68657-46C7-2D91-1D6F-C570E0EA7AA0}"/>
              </a:ext>
            </a:extLst>
          </p:cNvPr>
          <p:cNvSpPr>
            <a:spLocks noGrp="1"/>
          </p:cNvSpPr>
          <p:nvPr>
            <p:ph type="dt" sz="half" idx="10"/>
          </p:nvPr>
        </p:nvSpPr>
        <p:spPr/>
        <p:txBody>
          <a:bodyPr/>
          <a:lstStyle/>
          <a:p>
            <a:fld id="{21B8B8F0-0791-4FC4-85B9-9C01565B6C8E}" type="datetimeFigureOut">
              <a:rPr lang="en-US" smtClean="0"/>
              <a:t>5/2/2024</a:t>
            </a:fld>
            <a:endParaRPr lang="en-US"/>
          </a:p>
        </p:txBody>
      </p:sp>
      <p:sp>
        <p:nvSpPr>
          <p:cNvPr id="6" name="Footer Placeholder 5">
            <a:extLst>
              <a:ext uri="{FF2B5EF4-FFF2-40B4-BE49-F238E27FC236}">
                <a16:creationId xmlns:a16="http://schemas.microsoft.com/office/drawing/2014/main" id="{C5388594-A89F-D622-FFC9-B1421A53F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86695-8743-1516-02F9-B262D3FBA081}"/>
              </a:ext>
            </a:extLst>
          </p:cNvPr>
          <p:cNvSpPr>
            <a:spLocks noGrp="1"/>
          </p:cNvSpPr>
          <p:nvPr>
            <p:ph type="sldNum" sz="quarter" idx="12"/>
          </p:nvPr>
        </p:nvSpPr>
        <p:spPr/>
        <p:txBody>
          <a:bodyPr/>
          <a:lstStyle/>
          <a:p>
            <a:fld id="{E68CDFEE-8F34-4ED4-8497-F6FD70796E8D}" type="slidenum">
              <a:rPr lang="en-US" smtClean="0"/>
              <a:t>‹#›</a:t>
            </a:fld>
            <a:endParaRPr lang="en-US"/>
          </a:p>
        </p:txBody>
      </p:sp>
    </p:spTree>
    <p:extLst>
      <p:ext uri="{BB962C8B-B14F-4D97-AF65-F5344CB8AC3E}">
        <p14:creationId xmlns:p14="http://schemas.microsoft.com/office/powerpoint/2010/main" val="59201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27366-E257-2742-F073-894F9DBCE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AAC2A-F6EC-32AF-C2F3-5FF63E7E3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12A4F-AD00-9EE9-9022-1BE5FD6B0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8B8F0-0791-4FC4-85B9-9C01565B6C8E}" type="datetimeFigureOut">
              <a:rPr lang="en-US" smtClean="0"/>
              <a:t>5/2/2024</a:t>
            </a:fld>
            <a:endParaRPr lang="en-US"/>
          </a:p>
        </p:txBody>
      </p:sp>
      <p:sp>
        <p:nvSpPr>
          <p:cNvPr id="5" name="Footer Placeholder 4">
            <a:extLst>
              <a:ext uri="{FF2B5EF4-FFF2-40B4-BE49-F238E27FC236}">
                <a16:creationId xmlns:a16="http://schemas.microsoft.com/office/drawing/2014/main" id="{7D08C5C7-9DEF-069B-5DC8-7C828446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FF310D-D62E-36B2-BE83-E678F2210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CDFEE-8F34-4ED4-8497-F6FD70796E8D}" type="slidenum">
              <a:rPr lang="en-US" smtClean="0"/>
              <a:t>‹#›</a:t>
            </a:fld>
            <a:endParaRPr lang="en-US"/>
          </a:p>
        </p:txBody>
      </p:sp>
    </p:spTree>
    <p:extLst>
      <p:ext uri="{BB962C8B-B14F-4D97-AF65-F5344CB8AC3E}">
        <p14:creationId xmlns:p14="http://schemas.microsoft.com/office/powerpoint/2010/main" val="185413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9886F-C899-A556-D00E-5C85EDE63AEE}"/>
              </a:ext>
            </a:extLst>
          </p:cNvPr>
          <p:cNvPicPr>
            <a:picLocks noChangeAspect="1"/>
          </p:cNvPicPr>
          <p:nvPr/>
        </p:nvPicPr>
        <p:blipFill rotWithShape="1">
          <a:blip r:embed="rId3">
            <a:extLst>
              <a:ext uri="{28A0092B-C50C-407E-A947-70E740481C1C}">
                <a14:useLocalDpi xmlns:a14="http://schemas.microsoft.com/office/drawing/2010/main" val="0"/>
              </a:ext>
            </a:extLst>
          </a:blip>
          <a:srcRect l="18192"/>
          <a:stretch/>
        </p:blipFill>
        <p:spPr>
          <a:xfrm>
            <a:off x="3152775" y="758483"/>
            <a:ext cx="8836846" cy="5318487"/>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116654" y="781030"/>
            <a:ext cx="2950396" cy="923330"/>
          </a:xfrm>
          <a:prstGeom prst="rect">
            <a:avLst/>
          </a:prstGeom>
          <a:noFill/>
          <a:ln w="38100">
            <a:solidFill>
              <a:srgbClr val="FF0000"/>
            </a:solidFill>
          </a:ln>
        </p:spPr>
        <p:txBody>
          <a:bodyPr wrap="square" rtlCol="0">
            <a:spAutoFit/>
          </a:bodyPr>
          <a:lstStyle/>
          <a:p>
            <a:r>
              <a:rPr lang="en-US" dirty="0"/>
              <a:t>1. Select “Request Quote” in the top left from within your approved Deal Registration </a:t>
            </a:r>
          </a:p>
        </p:txBody>
      </p:sp>
      <p:sp>
        <p:nvSpPr>
          <p:cNvPr id="6" name="Oval 5">
            <a:extLst>
              <a:ext uri="{FF2B5EF4-FFF2-40B4-BE49-F238E27FC236}">
                <a16:creationId xmlns:a16="http://schemas.microsoft.com/office/drawing/2014/main" id="{82C4E5AB-A5DD-5FDF-F3A1-EF378FF393EE}"/>
              </a:ext>
            </a:extLst>
          </p:cNvPr>
          <p:cNvSpPr/>
          <p:nvPr/>
        </p:nvSpPr>
        <p:spPr>
          <a:xfrm>
            <a:off x="9763125" y="1248703"/>
            <a:ext cx="1116459" cy="781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3067050" y="1704360"/>
            <a:ext cx="66103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BF9ED-A706-E6B4-E0E1-FD0911E0C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2147887"/>
            <a:ext cx="10839450" cy="417195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206731" y="721062"/>
            <a:ext cx="9118244" cy="1200329"/>
          </a:xfrm>
          <a:prstGeom prst="rect">
            <a:avLst/>
          </a:prstGeom>
          <a:noFill/>
          <a:ln w="38100">
            <a:solidFill>
              <a:srgbClr val="FF0000"/>
            </a:solidFill>
          </a:ln>
        </p:spPr>
        <p:txBody>
          <a:bodyPr wrap="square" rtlCol="0">
            <a:spAutoFit/>
          </a:bodyPr>
          <a:lstStyle/>
          <a:p>
            <a:r>
              <a:rPr lang="en-US" dirty="0"/>
              <a:t>10. In this example, the increased quantity amount to 10 caused a higher discount and a “MEP (maximum end user price) to populate). MEP is the highest amount a BP can sell the product for. This is a good way to further boost front end margins. </a:t>
            </a:r>
            <a:r>
              <a:rPr lang="en-US" b="1" dirty="0"/>
              <a:t>Please note: </a:t>
            </a:r>
            <a:r>
              <a:rPr lang="en-US" dirty="0"/>
              <a:t>not all quotes will qualify for an MEP. </a:t>
            </a:r>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2867025" y="1921391"/>
            <a:ext cx="1000125" cy="1002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8151B03-67E2-5995-C76E-549D2D29B3C0}"/>
              </a:ext>
            </a:extLst>
          </p:cNvPr>
          <p:cNvSpPr/>
          <p:nvPr/>
        </p:nvSpPr>
        <p:spPr>
          <a:xfrm>
            <a:off x="9943807" y="4890531"/>
            <a:ext cx="1286315"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CFDCB7-3B47-D42C-6C73-01628339400C}"/>
              </a:ext>
            </a:extLst>
          </p:cNvPr>
          <p:cNvSpPr/>
          <p:nvPr/>
        </p:nvSpPr>
        <p:spPr>
          <a:xfrm>
            <a:off x="9943807" y="2924175"/>
            <a:ext cx="1371893"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0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18A1BC-14E9-7A43-97A0-0F8632F6B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575" y="2096531"/>
            <a:ext cx="8991600" cy="327025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206731" y="968711"/>
            <a:ext cx="2222144" cy="1477328"/>
          </a:xfrm>
          <a:prstGeom prst="rect">
            <a:avLst/>
          </a:prstGeom>
          <a:noFill/>
          <a:ln w="38100">
            <a:solidFill>
              <a:srgbClr val="FF0000"/>
            </a:solidFill>
          </a:ln>
        </p:spPr>
        <p:txBody>
          <a:bodyPr wrap="square" rtlCol="0">
            <a:spAutoFit/>
          </a:bodyPr>
          <a:lstStyle/>
          <a:p>
            <a:r>
              <a:rPr lang="en-US" dirty="0"/>
              <a:t>11. When finished, scroll down and select “Submit” under the “Quote Actions” section. </a:t>
            </a:r>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2428875" y="2446039"/>
            <a:ext cx="657225" cy="20688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D5BC0CD-4350-7122-46D9-536C371D3105}"/>
              </a:ext>
            </a:extLst>
          </p:cNvPr>
          <p:cNvSpPr txBox="1"/>
          <p:nvPr/>
        </p:nvSpPr>
        <p:spPr>
          <a:xfrm>
            <a:off x="206731" y="3037522"/>
            <a:ext cx="2222144" cy="2862322"/>
          </a:xfrm>
          <a:prstGeom prst="rect">
            <a:avLst/>
          </a:prstGeom>
          <a:noFill/>
          <a:ln w="38100">
            <a:solidFill>
              <a:srgbClr val="FF0000"/>
            </a:solidFill>
          </a:ln>
        </p:spPr>
        <p:txBody>
          <a:bodyPr wrap="square" rtlCol="0">
            <a:spAutoFit/>
          </a:bodyPr>
          <a:lstStyle/>
          <a:p>
            <a:r>
              <a:rPr lang="en-US" b="1" dirty="0"/>
              <a:t>Please note: </a:t>
            </a:r>
            <a:r>
              <a:rPr lang="en-US" dirty="0"/>
              <a:t>Once submitted the quote will be sent to your VSR to be generated into a TD SYNNEX quote. Your VSR will then email you the final TD SYNNEX quote to send to your end user. </a:t>
            </a:r>
            <a:endParaRPr lang="en-US" b="1" dirty="0"/>
          </a:p>
        </p:txBody>
      </p:sp>
    </p:spTree>
    <p:extLst>
      <p:ext uri="{BB962C8B-B14F-4D97-AF65-F5344CB8AC3E}">
        <p14:creationId xmlns:p14="http://schemas.microsoft.com/office/powerpoint/2010/main" val="314805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5C9A0-BC43-F37B-D798-2CAE82340011}"/>
              </a:ext>
            </a:extLst>
          </p:cNvPr>
          <p:cNvPicPr>
            <a:picLocks noChangeAspect="1"/>
          </p:cNvPicPr>
          <p:nvPr/>
        </p:nvPicPr>
        <p:blipFill rotWithShape="1">
          <a:blip r:embed="rId3">
            <a:extLst>
              <a:ext uri="{28A0092B-C50C-407E-A947-70E740481C1C}">
                <a14:useLocalDpi xmlns:a14="http://schemas.microsoft.com/office/drawing/2010/main" val="0"/>
              </a:ext>
            </a:extLst>
          </a:blip>
          <a:srcRect l="16807"/>
          <a:stretch/>
        </p:blipFill>
        <p:spPr>
          <a:xfrm>
            <a:off x="2048696" y="622300"/>
            <a:ext cx="10026650" cy="601345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116654" y="781030"/>
            <a:ext cx="1846317" cy="1200329"/>
          </a:xfrm>
          <a:prstGeom prst="rect">
            <a:avLst/>
          </a:prstGeom>
          <a:noFill/>
          <a:ln w="38100">
            <a:solidFill>
              <a:srgbClr val="FF0000"/>
            </a:solidFill>
          </a:ln>
        </p:spPr>
        <p:txBody>
          <a:bodyPr wrap="square" rtlCol="0">
            <a:spAutoFit/>
          </a:bodyPr>
          <a:lstStyle/>
          <a:p>
            <a:r>
              <a:rPr lang="en-US" dirty="0"/>
              <a:t>2. Select “PAUN – Passport Advantage” then select “Next”. </a:t>
            </a:r>
          </a:p>
        </p:txBody>
      </p:sp>
      <p:sp>
        <p:nvSpPr>
          <p:cNvPr id="6" name="Oval 5">
            <a:extLst>
              <a:ext uri="{FF2B5EF4-FFF2-40B4-BE49-F238E27FC236}">
                <a16:creationId xmlns:a16="http://schemas.microsoft.com/office/drawing/2014/main" id="{82C4E5AB-A5DD-5FDF-F3A1-EF378FF393EE}"/>
              </a:ext>
            </a:extLst>
          </p:cNvPr>
          <p:cNvSpPr/>
          <p:nvPr/>
        </p:nvSpPr>
        <p:spPr>
          <a:xfrm>
            <a:off x="6981825" y="3868079"/>
            <a:ext cx="809625" cy="4562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1876425" y="1980744"/>
            <a:ext cx="1866900" cy="914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2DAEB4-15A8-D9F2-B1EC-91C34A3A544E}"/>
              </a:ext>
            </a:extLst>
          </p:cNvPr>
          <p:cNvPicPr>
            <a:picLocks noChangeAspect="1"/>
          </p:cNvPicPr>
          <p:nvPr/>
        </p:nvPicPr>
        <p:blipFill rotWithShape="1">
          <a:blip r:embed="rId3">
            <a:extLst>
              <a:ext uri="{28A0092B-C50C-407E-A947-70E740481C1C}">
                <a14:useLocalDpi xmlns:a14="http://schemas.microsoft.com/office/drawing/2010/main" val="0"/>
              </a:ext>
            </a:extLst>
          </a:blip>
          <a:srcRect l="6573" t="4612" r="26596"/>
          <a:stretch/>
        </p:blipFill>
        <p:spPr>
          <a:xfrm>
            <a:off x="3331396" y="736600"/>
            <a:ext cx="7812854" cy="538480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190499" y="5036727"/>
            <a:ext cx="2819399" cy="1754326"/>
          </a:xfrm>
          <a:prstGeom prst="rect">
            <a:avLst/>
          </a:prstGeom>
          <a:noFill/>
          <a:ln w="38100">
            <a:solidFill>
              <a:srgbClr val="FF0000"/>
            </a:solidFill>
          </a:ln>
        </p:spPr>
        <p:txBody>
          <a:bodyPr wrap="square" rtlCol="0">
            <a:spAutoFit/>
          </a:bodyPr>
          <a:lstStyle/>
          <a:p>
            <a:r>
              <a:rPr lang="en-US" dirty="0"/>
              <a:t>3. Select the quote expiration date. We recommend choosing a date at the end of the quarter to give yourself plenty of time.  </a:t>
            </a:r>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flipV="1">
            <a:off x="3009898" y="1821273"/>
            <a:ext cx="2943227" cy="32154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6DE96C8-1289-219D-C5A1-B0A16FC9C025}"/>
              </a:ext>
            </a:extLst>
          </p:cNvPr>
          <p:cNvSpPr txBox="1"/>
          <p:nvPr/>
        </p:nvSpPr>
        <p:spPr>
          <a:xfrm>
            <a:off x="190500" y="1048223"/>
            <a:ext cx="2819400" cy="3693319"/>
          </a:xfrm>
          <a:prstGeom prst="rect">
            <a:avLst/>
          </a:prstGeom>
          <a:noFill/>
          <a:ln w="38100">
            <a:solidFill>
              <a:srgbClr val="FF0000"/>
            </a:solidFill>
          </a:ln>
        </p:spPr>
        <p:txBody>
          <a:bodyPr wrap="square" rtlCol="0">
            <a:spAutoFit/>
          </a:bodyPr>
          <a:lstStyle/>
          <a:p>
            <a:r>
              <a:rPr lang="en-US" b="1" dirty="0"/>
              <a:t>Please note: </a:t>
            </a:r>
            <a:r>
              <a:rPr lang="en-US" dirty="0"/>
              <a:t>The system should pull your customer information directly from your approved Deal Registration and start you on the “Parts and Pricing” tab. In some cases however, the BP is still prompted to input their customer info. If that happens, copy the customer number from your Deal Registration to locate your customer. </a:t>
            </a:r>
            <a:endParaRPr lang="en-US" b="1" dirty="0"/>
          </a:p>
        </p:txBody>
      </p:sp>
    </p:spTree>
    <p:extLst>
      <p:ext uri="{BB962C8B-B14F-4D97-AF65-F5344CB8AC3E}">
        <p14:creationId xmlns:p14="http://schemas.microsoft.com/office/powerpoint/2010/main" val="55961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2DAEB4-15A8-D9F2-B1EC-91C34A3A544E}"/>
              </a:ext>
            </a:extLst>
          </p:cNvPr>
          <p:cNvPicPr>
            <a:picLocks noChangeAspect="1"/>
          </p:cNvPicPr>
          <p:nvPr/>
        </p:nvPicPr>
        <p:blipFill rotWithShape="1">
          <a:blip r:embed="rId3">
            <a:extLst>
              <a:ext uri="{28A0092B-C50C-407E-A947-70E740481C1C}">
                <a14:useLocalDpi xmlns:a14="http://schemas.microsoft.com/office/drawing/2010/main" val="0"/>
              </a:ext>
            </a:extLst>
          </a:blip>
          <a:srcRect l="6573" t="4612" r="26596"/>
          <a:stretch/>
        </p:blipFill>
        <p:spPr>
          <a:xfrm>
            <a:off x="3331396" y="736600"/>
            <a:ext cx="7812854" cy="538480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190499" y="1674674"/>
            <a:ext cx="2819399" cy="923330"/>
          </a:xfrm>
          <a:prstGeom prst="rect">
            <a:avLst/>
          </a:prstGeom>
          <a:noFill/>
          <a:ln w="38100">
            <a:solidFill>
              <a:srgbClr val="FF0000"/>
            </a:solidFill>
          </a:ln>
        </p:spPr>
        <p:txBody>
          <a:bodyPr wrap="square" rtlCol="0">
            <a:spAutoFit/>
          </a:bodyPr>
          <a:lstStyle/>
          <a:p>
            <a:r>
              <a:rPr lang="en-US" dirty="0"/>
              <a:t>4. Select “Find parts” to search for your product by part number. </a:t>
            </a:r>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3009898" y="2598004"/>
            <a:ext cx="409577" cy="15263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29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93A5B5-04C1-43F7-53A7-3312CA1960B9}"/>
              </a:ext>
            </a:extLst>
          </p:cNvPr>
          <p:cNvPicPr>
            <a:picLocks noChangeAspect="1"/>
          </p:cNvPicPr>
          <p:nvPr/>
        </p:nvPicPr>
        <p:blipFill rotWithShape="1">
          <a:blip r:embed="rId3">
            <a:extLst>
              <a:ext uri="{28A0092B-C50C-407E-A947-70E740481C1C}">
                <a14:useLocalDpi xmlns:a14="http://schemas.microsoft.com/office/drawing/2010/main" val="0"/>
              </a:ext>
            </a:extLst>
          </a:blip>
          <a:srcRect r="18597"/>
          <a:stretch/>
        </p:blipFill>
        <p:spPr>
          <a:xfrm>
            <a:off x="2805112" y="1054100"/>
            <a:ext cx="8901113" cy="492125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116654" y="781030"/>
            <a:ext cx="1846317" cy="2585323"/>
          </a:xfrm>
          <a:prstGeom prst="rect">
            <a:avLst/>
          </a:prstGeom>
          <a:noFill/>
          <a:ln w="38100">
            <a:solidFill>
              <a:srgbClr val="FF0000"/>
            </a:solidFill>
          </a:ln>
        </p:spPr>
        <p:txBody>
          <a:bodyPr wrap="square" rtlCol="0">
            <a:spAutoFit/>
          </a:bodyPr>
          <a:lstStyle/>
          <a:p>
            <a:r>
              <a:rPr lang="en-US" dirty="0"/>
              <a:t>5. Type in the part number and click “Find by part number”. For multiple part numbers, simply separate by a comma or new line. </a:t>
            </a:r>
          </a:p>
        </p:txBody>
      </p:sp>
      <p:sp>
        <p:nvSpPr>
          <p:cNvPr id="6" name="Oval 5">
            <a:extLst>
              <a:ext uri="{FF2B5EF4-FFF2-40B4-BE49-F238E27FC236}">
                <a16:creationId xmlns:a16="http://schemas.microsoft.com/office/drawing/2014/main" id="{82C4E5AB-A5DD-5FDF-F3A1-EF378FF393EE}"/>
              </a:ext>
            </a:extLst>
          </p:cNvPr>
          <p:cNvSpPr/>
          <p:nvPr/>
        </p:nvSpPr>
        <p:spPr>
          <a:xfrm>
            <a:off x="3028950" y="5575764"/>
            <a:ext cx="1571625" cy="5773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1962971" y="1981359"/>
            <a:ext cx="2532829" cy="2762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97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92A06-49CA-9730-6E48-8B779D4D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5" y="1057354"/>
            <a:ext cx="9316578" cy="461010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206731" y="2295505"/>
            <a:ext cx="1846317" cy="1754326"/>
          </a:xfrm>
          <a:prstGeom prst="rect">
            <a:avLst/>
          </a:prstGeom>
          <a:noFill/>
          <a:ln w="38100">
            <a:solidFill>
              <a:srgbClr val="FF0000"/>
            </a:solidFill>
          </a:ln>
        </p:spPr>
        <p:txBody>
          <a:bodyPr wrap="square" rtlCol="0">
            <a:spAutoFit/>
          </a:bodyPr>
          <a:lstStyle/>
          <a:p>
            <a:r>
              <a:rPr lang="en-US" dirty="0"/>
              <a:t>6. Check the box next to your part number then click “Add selected part to draft quote”</a:t>
            </a:r>
          </a:p>
        </p:txBody>
      </p:sp>
      <p:sp>
        <p:nvSpPr>
          <p:cNvPr id="6" name="Oval 5">
            <a:extLst>
              <a:ext uri="{FF2B5EF4-FFF2-40B4-BE49-F238E27FC236}">
                <a16:creationId xmlns:a16="http://schemas.microsoft.com/office/drawing/2014/main" id="{82C4E5AB-A5DD-5FDF-F3A1-EF378FF393EE}"/>
              </a:ext>
            </a:extLst>
          </p:cNvPr>
          <p:cNvSpPr/>
          <p:nvPr/>
        </p:nvSpPr>
        <p:spPr>
          <a:xfrm>
            <a:off x="2302874" y="5251835"/>
            <a:ext cx="2021476" cy="548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2053048" y="4049831"/>
            <a:ext cx="499652" cy="5507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13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BB64E6-4030-A258-9174-B6492785B533}"/>
              </a:ext>
            </a:extLst>
          </p:cNvPr>
          <p:cNvPicPr>
            <a:picLocks noChangeAspect="1"/>
          </p:cNvPicPr>
          <p:nvPr/>
        </p:nvPicPr>
        <p:blipFill rotWithShape="1">
          <a:blip r:embed="rId3">
            <a:extLst>
              <a:ext uri="{28A0092B-C50C-407E-A947-70E740481C1C}">
                <a14:useLocalDpi xmlns:a14="http://schemas.microsoft.com/office/drawing/2010/main" val="0"/>
              </a:ext>
            </a:extLst>
          </a:blip>
          <a:srcRect t="334" r="18045" b="-334"/>
          <a:stretch/>
        </p:blipFill>
        <p:spPr>
          <a:xfrm>
            <a:off x="2622550" y="785068"/>
            <a:ext cx="8940800" cy="477520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206731" y="1285855"/>
            <a:ext cx="1846317" cy="2031325"/>
          </a:xfrm>
          <a:prstGeom prst="rect">
            <a:avLst/>
          </a:prstGeom>
          <a:noFill/>
          <a:ln w="38100">
            <a:solidFill>
              <a:srgbClr val="FF0000"/>
            </a:solidFill>
          </a:ln>
        </p:spPr>
        <p:txBody>
          <a:bodyPr wrap="square" rtlCol="0">
            <a:spAutoFit/>
          </a:bodyPr>
          <a:lstStyle/>
          <a:p>
            <a:r>
              <a:rPr lang="en-US" dirty="0"/>
              <a:t>7. Your part number(s) should now populate below. </a:t>
            </a:r>
          </a:p>
          <a:p>
            <a:endParaRPr lang="en-US" dirty="0"/>
          </a:p>
          <a:p>
            <a:r>
              <a:rPr lang="en-US" dirty="0"/>
              <a:t>Select “Return to draft quote”</a:t>
            </a:r>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a:off x="2053048" y="1932186"/>
            <a:ext cx="7329077" cy="9634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8151B03-67E2-5995-C76E-549D2D29B3C0}"/>
              </a:ext>
            </a:extLst>
          </p:cNvPr>
          <p:cNvSpPr/>
          <p:nvPr/>
        </p:nvSpPr>
        <p:spPr>
          <a:xfrm>
            <a:off x="2622550" y="3962401"/>
            <a:ext cx="2021476" cy="548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72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30749-5FB9-7117-A2BA-85A3299C3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736725"/>
            <a:ext cx="11049000" cy="479425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206731" y="721062"/>
            <a:ext cx="5574944" cy="923330"/>
          </a:xfrm>
          <a:prstGeom prst="rect">
            <a:avLst/>
          </a:prstGeom>
          <a:noFill/>
          <a:ln w="38100">
            <a:solidFill>
              <a:srgbClr val="FF0000"/>
            </a:solidFill>
          </a:ln>
        </p:spPr>
        <p:txBody>
          <a:bodyPr wrap="square" rtlCol="0">
            <a:spAutoFit/>
          </a:bodyPr>
          <a:lstStyle/>
          <a:p>
            <a:r>
              <a:rPr lang="en-US" dirty="0"/>
              <a:t>8. In the “Parts and Pricing” tab your quote price will populate. If you have approved deal registration, “preferred pricing” will show and approved discount.</a:t>
            </a:r>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flipH="1">
            <a:off x="4476165" y="1644392"/>
            <a:ext cx="1305510" cy="2787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8151B03-67E2-5995-C76E-549D2D29B3C0}"/>
              </a:ext>
            </a:extLst>
          </p:cNvPr>
          <p:cNvSpPr/>
          <p:nvPr/>
        </p:nvSpPr>
        <p:spPr>
          <a:xfrm>
            <a:off x="10314990" y="3699074"/>
            <a:ext cx="1305510" cy="8695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12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950E2A-542A-CFE3-6CD2-443C3CE8D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5" y="1730375"/>
            <a:ext cx="10979150" cy="4806950"/>
          </a:xfrm>
          <a:prstGeom prst="rect">
            <a:avLst/>
          </a:prstGeom>
        </p:spPr>
      </p:pic>
      <p:sp>
        <p:nvSpPr>
          <p:cNvPr id="5" name="TextBox 4">
            <a:extLst>
              <a:ext uri="{FF2B5EF4-FFF2-40B4-BE49-F238E27FC236}">
                <a16:creationId xmlns:a16="http://schemas.microsoft.com/office/drawing/2014/main" id="{5C05712B-6609-A8A5-D3CB-43CFE9A5FB7D}"/>
              </a:ext>
            </a:extLst>
          </p:cNvPr>
          <p:cNvSpPr txBox="1"/>
          <p:nvPr/>
        </p:nvSpPr>
        <p:spPr>
          <a:xfrm>
            <a:off x="206731" y="721062"/>
            <a:ext cx="9118244" cy="923330"/>
          </a:xfrm>
          <a:prstGeom prst="rect">
            <a:avLst/>
          </a:prstGeom>
          <a:noFill/>
          <a:ln w="38100">
            <a:solidFill>
              <a:srgbClr val="FF0000"/>
            </a:solidFill>
          </a:ln>
        </p:spPr>
        <p:txBody>
          <a:bodyPr wrap="square" rtlCol="0">
            <a:spAutoFit/>
          </a:bodyPr>
          <a:lstStyle/>
          <a:p>
            <a:r>
              <a:rPr lang="en-US" dirty="0"/>
              <a:t>9. </a:t>
            </a:r>
            <a:r>
              <a:rPr lang="en-US" b="1" dirty="0"/>
              <a:t>Please note: </a:t>
            </a:r>
            <a:r>
              <a:rPr lang="en-US" dirty="0"/>
              <a:t>The pricing A.I. considers 20+ different factors when calculating a preferred pricing discount. One of the factors is the quantity of part numbers. When adjusting quantities make sure you click “Recalculate quote”.</a:t>
            </a:r>
          </a:p>
        </p:txBody>
      </p:sp>
      <p:cxnSp>
        <p:nvCxnSpPr>
          <p:cNvPr id="8" name="Straight Arrow Connector 7">
            <a:extLst>
              <a:ext uri="{FF2B5EF4-FFF2-40B4-BE49-F238E27FC236}">
                <a16:creationId xmlns:a16="http://schemas.microsoft.com/office/drawing/2014/main" id="{7A17E231-57C0-C781-4E8B-2603F25D6F22}"/>
              </a:ext>
            </a:extLst>
          </p:cNvPr>
          <p:cNvCxnSpPr>
            <a:cxnSpLocks/>
          </p:cNvCxnSpPr>
          <p:nvPr/>
        </p:nvCxnSpPr>
        <p:spPr>
          <a:xfrm flipH="1">
            <a:off x="3743325" y="1644392"/>
            <a:ext cx="2038350" cy="2222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8151B03-67E2-5995-C76E-549D2D29B3C0}"/>
              </a:ext>
            </a:extLst>
          </p:cNvPr>
          <p:cNvSpPr/>
          <p:nvPr/>
        </p:nvSpPr>
        <p:spPr>
          <a:xfrm>
            <a:off x="742364" y="6010275"/>
            <a:ext cx="1734135"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518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9FBD8117A1C24390DA4C95C54D8FED" ma:contentTypeVersion="12" ma:contentTypeDescription="Create a new document." ma:contentTypeScope="" ma:versionID="0d54ecf67cb3ed88ad2151c6944759f1">
  <xsd:schema xmlns:xsd="http://www.w3.org/2001/XMLSchema" xmlns:xs="http://www.w3.org/2001/XMLSchema" xmlns:p="http://schemas.microsoft.com/office/2006/metadata/properties" xmlns:ns2="e58fdb76-a02d-4589-a1c3-67944968b14d" xmlns:ns3="2900e012-0202-49be-80a8-e965c349c90a" targetNamespace="http://schemas.microsoft.com/office/2006/metadata/properties" ma:root="true" ma:fieldsID="97bf27a235950116fec1ebf4b7e11016" ns2:_="" ns3:_="">
    <xsd:import namespace="e58fdb76-a02d-4589-a1c3-67944968b14d"/>
    <xsd:import namespace="2900e012-0202-49be-80a8-e965c349c9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fdb76-a02d-4589-a1c3-67944968b1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f7b148-ca8e-42c9-920e-52e5e6763c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0e012-0202-49be-80a8-e965c349c9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4d3b36f-fc48-4c0a-9e24-02e7c2bd922f}" ma:internalName="TaxCatchAll" ma:showField="CatchAllData" ma:web="2900e012-0202-49be-80a8-e965c349c9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00e012-0202-49be-80a8-e965c349c90a" xsi:nil="true"/>
    <lcf76f155ced4ddcb4097134ff3c332f xmlns="e58fdb76-a02d-4589-a1c3-67944968b1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41404B-7077-417C-B9A1-BB4340C21C37}"/>
</file>

<file path=customXml/itemProps2.xml><?xml version="1.0" encoding="utf-8"?>
<ds:datastoreItem xmlns:ds="http://schemas.openxmlformats.org/officeDocument/2006/customXml" ds:itemID="{63BD1FDC-C632-408F-8CA4-5602FF8CB054}"/>
</file>

<file path=customXml/itemProps3.xml><?xml version="1.0" encoding="utf-8"?>
<ds:datastoreItem xmlns:ds="http://schemas.openxmlformats.org/officeDocument/2006/customXml" ds:itemID="{3CDBEC1D-0E86-4B0C-BB78-89D0E3F71A44}"/>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Widescreen</PresentationFormat>
  <Paragraphs>48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Ryan</dc:creator>
  <cp:lastModifiedBy>Klobuchar, Joseph</cp:lastModifiedBy>
  <cp:revision>8</cp:revision>
  <dcterms:created xsi:type="dcterms:W3CDTF">2022-08-05T15:16:18Z</dcterms:created>
  <dcterms:modified xsi:type="dcterms:W3CDTF">2024-05-02T19:39:32Z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Enabled">
    <vt:lpwstr>true</vt:lpwstr>
  </property>
  <property fmtid="{D5CDD505-2E9C-101B-9397-08002B2CF9AE}" pid="3" name="MSIP_Label_3a23c400-78e7-4d42-982d-273adef68ef9_SetDate">
    <vt:lpwstr>2022-08-05T15:16:18Z</vt:lpwstr>
  </property>
  <property fmtid="{D5CDD505-2E9C-101B-9397-08002B2CF9AE}" pid="4" name="MSIP_Label_3a23c400-78e7-4d42-982d-273adef68ef9_Method">
    <vt:lpwstr>Standard</vt:lpwstr>
  </property>
  <property fmtid="{D5CDD505-2E9C-101B-9397-08002B2CF9AE}" pid="5" name="MSIP_Label_3a23c400-78e7-4d42-982d-273adef68ef9_Name">
    <vt:lpwstr>3a23c400-78e7-4d42-982d-273adef68ef9</vt:lpwstr>
  </property>
  <property fmtid="{D5CDD505-2E9C-101B-9397-08002B2CF9AE}" pid="6" name="MSIP_Label_3a23c400-78e7-4d42-982d-273adef68ef9_SiteId">
    <vt:lpwstr>7fe14ab6-8f5d-4139-84bf-cd8aed0ee6b9</vt:lpwstr>
  </property>
  <property fmtid="{D5CDD505-2E9C-101B-9397-08002B2CF9AE}" pid="7" name="MSIP_Label_3a23c400-78e7-4d42-982d-273adef68ef9_ActionId">
    <vt:lpwstr>0f1640cf-e81f-401a-b0b5-db888e295622</vt:lpwstr>
  </property>
  <property fmtid="{D5CDD505-2E9C-101B-9397-08002B2CF9AE}" pid="8" name="MSIP_Label_3a23c400-78e7-4d42-982d-273adef68ef9_ContentBits">
    <vt:lpwstr>0</vt:lpwstr>
  </property>
  <property fmtid="{D5CDD505-2E9C-101B-9397-08002B2CF9AE}" pid="9" name="ContentTypeId">
    <vt:lpwstr>0x0101004B9FBD8117A1C24390DA4C95C54D8FED</vt:lpwstr>
  </property>
</Properties>
</file>