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593"/>
  </p:normalViewPr>
  <p:slideViewPr>
    <p:cSldViewPr snapToGrid="0">
      <p:cViewPr varScale="1">
        <p:scale>
          <a:sx n="53" d="100"/>
          <a:sy n="53" d="100"/>
        </p:scale>
        <p:origin x="3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9.2012899999999995E-2"/>
          <c:y val="3.81173E-2"/>
          <c:w val="0.90298699999999998"/>
          <c:h val="0.894546999999999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Units</c:v>
                </c:pt>
              </c:strCache>
            </c:strRef>
          </c:tx>
          <c:spPr>
            <a:solidFill>
              <a:srgbClr val="5497C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590" b="0" i="0" u="none" strike="noStrike">
                    <a:solidFill>
                      <a:srgbClr val="FFFFFF"/>
                    </a:solidFill>
                    <a:latin typeface="SF Hello Regular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iPhone</c:v>
                </c:pt>
                <c:pt idx="1">
                  <c:v>Mac</c:v>
                </c:pt>
                <c:pt idx="2">
                  <c:v>iPad</c:v>
                </c:pt>
                <c:pt idx="3">
                  <c:v>Accessories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50000</c:v>
                </c:pt>
                <c:pt idx="1">
                  <c:v>450000</c:v>
                </c:pt>
                <c:pt idx="2">
                  <c:v>200000</c:v>
                </c:pt>
                <c:pt idx="3">
                  <c:v>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53-FB4B-AC5A-94205E097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9525" cap="flat">
            <a:solidFill>
              <a:srgbClr val="6F7980"/>
            </a:solidFill>
            <a:prstDash val="solid"/>
            <a:miter lim="400000"/>
          </a:ln>
        </c:spPr>
        <c:txPr>
          <a:bodyPr rot="0"/>
          <a:lstStyle/>
          <a:p>
            <a:pPr>
              <a:defRPr sz="2110" b="0" i="0" u="none" strike="noStrike">
                <a:solidFill>
                  <a:srgbClr val="87939D"/>
                </a:solidFill>
                <a:latin typeface="SF Hello Regular"/>
              </a:defRPr>
            </a:pPr>
            <a:endParaRPr lang="en-U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500000"/>
        </c:scaling>
        <c:delete val="0"/>
        <c:axPos val="l"/>
        <c:majorGridlines>
          <c:spPr>
            <a:ln w="12700" cap="flat">
              <a:solidFill>
                <a:srgbClr val="94A8B2"/>
              </a:solidFill>
              <a:custDash>
                <a:ds d="100000" sp="200000"/>
              </a:custDash>
              <a:miter lim="400000"/>
            </a:ln>
          </c:spPr>
        </c:majorGridlines>
        <c:numFmt formatCode="&quot;$&quot;#,##0" sourceLinked="0"/>
        <c:majorTickMark val="none"/>
        <c:minorTickMark val="none"/>
        <c:tickLblPos val="nextTo"/>
        <c:spPr>
          <a:ln w="9525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110" b="0" i="0" u="none" strike="noStrike">
                <a:solidFill>
                  <a:srgbClr val="87939D"/>
                </a:solidFill>
                <a:latin typeface="SF Hello Regular"/>
              </a:defRPr>
            </a:pPr>
            <a:endParaRPr lang="en-US"/>
          </a:p>
        </c:txPr>
        <c:crossAx val="2094734552"/>
        <c:crosses val="autoZero"/>
        <c:crossBetween val="between"/>
        <c:majorUnit val="100000"/>
        <c:minorUnit val="5000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4" name="Shape 25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7" name="Shape 29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This should be a partner’s own view on their Apple Business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4" name="Shape 30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5" name="Shape 33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1" name="Shape 34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This should be a partner’s own view on their Apple Business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8" name="Shape 34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  <a:p>
            <a:pPr>
              <a:lnSpc>
                <a:spcPct val="100000"/>
              </a:lnSpc>
              <a:defRPr sz="3000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with salmon cakes, salad, a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of pappardelle pasta with parsley butter, roasted hazelnuts, and shaved parmesan chees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"/>
          <p:cNvSpPr txBox="1">
            <a:spLocks noGrp="1"/>
          </p:cNvSpPr>
          <p:nvPr>
            <p:ph type="body" sz="quarter" idx="21"/>
          </p:nvPr>
        </p:nvSpPr>
        <p:spPr>
          <a:xfrm>
            <a:off x="95210163" y="58293000"/>
            <a:ext cx="22072601" cy="10033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6800"/>
              </a:spcBef>
              <a:buSzTx/>
              <a:buNone/>
              <a:defRPr sz="6000">
                <a:solidFill>
                  <a:srgbClr val="94A8B2"/>
                </a:solidFill>
                <a:latin typeface="SF Hello Bold"/>
                <a:ea typeface="SF Hello Bold"/>
                <a:cs typeface="SF Hello Bold"/>
                <a:sym typeface="SF Hello Bold"/>
              </a:defRPr>
            </a:lvl1pPr>
          </a:lstStyle>
          <a:p>
            <a:r>
              <a:t> </a:t>
            </a:r>
          </a:p>
        </p:txBody>
      </p:sp>
      <p:sp>
        <p:nvSpPr>
          <p:cNvPr id="170" name="Text"/>
          <p:cNvSpPr txBox="1">
            <a:spLocks noGrp="1"/>
          </p:cNvSpPr>
          <p:nvPr>
            <p:ph type="body" sz="quarter" idx="22"/>
          </p:nvPr>
        </p:nvSpPr>
        <p:spPr>
          <a:xfrm>
            <a:off x="95211900" y="59423300"/>
            <a:ext cx="19291300" cy="2413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1600" spc="-8">
                <a:solidFill>
                  <a:srgbClr val="94A8B2"/>
                </a:solidFill>
                <a:latin typeface="SF Hello Light"/>
                <a:ea typeface="SF Hello Light"/>
                <a:cs typeface="SF Hello Light"/>
                <a:sym typeface="SF Hello Light"/>
              </a:defRPr>
            </a:lvl1pPr>
          </a:lstStyle>
          <a:p>
            <a:r>
              <a:t> </a:t>
            </a:r>
          </a:p>
        </p:txBody>
      </p:sp>
      <p:sp>
        <p:nvSpPr>
          <p:cNvPr id="171" name="Title Text"/>
          <p:cNvSpPr txBox="1">
            <a:spLocks noGrp="1"/>
          </p:cNvSpPr>
          <p:nvPr>
            <p:ph type="title"/>
          </p:nvPr>
        </p:nvSpPr>
        <p:spPr>
          <a:xfrm>
            <a:off x="1143000" y="0"/>
            <a:ext cx="22098001" cy="2057400"/>
          </a:xfrm>
          <a:prstGeom prst="rect">
            <a:avLst/>
          </a:prstGeom>
        </p:spPr>
        <p:txBody>
          <a:bodyPr anchor="b"/>
          <a:lstStyle>
            <a:lvl1pPr defTabSz="9144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2" name="Body Level One…"/>
          <p:cNvSpPr txBox="1">
            <a:spLocks noGrp="1"/>
          </p:cNvSpPr>
          <p:nvPr>
            <p:ph type="body" idx="1"/>
          </p:nvPr>
        </p:nvSpPr>
        <p:spPr>
          <a:xfrm>
            <a:off x="1143000" y="2743559"/>
            <a:ext cx="22098001" cy="9601201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defTabSz="825500">
              <a:lnSpc>
                <a:spcPct val="100000"/>
              </a:lnSpc>
              <a:spcBef>
                <a:spcPts val="1000"/>
              </a:spcBef>
              <a:buClr>
                <a:srgbClr val="FFFFFF">
                  <a:alpha val="0"/>
                </a:srgbClr>
              </a:buClr>
              <a:buSzPct val="25000"/>
              <a:defRPr sz="6800" spc="-136">
                <a:latin typeface="SF Hello Regular"/>
                <a:ea typeface="SF Hello Regular"/>
                <a:cs typeface="SF Hello Regular"/>
                <a:sym typeface="SF Hello Regular"/>
              </a:defRPr>
            </a:lvl1pPr>
            <a:lvl2pPr marL="0" indent="0" defTabSz="825500">
              <a:lnSpc>
                <a:spcPct val="100000"/>
              </a:lnSpc>
              <a:spcBef>
                <a:spcPts val="1000"/>
              </a:spcBef>
              <a:buClr>
                <a:srgbClr val="FFFFFF">
                  <a:alpha val="0"/>
                </a:srgbClr>
              </a:buClr>
              <a:buSzPct val="25000"/>
              <a:defRPr sz="6800" spc="-136">
                <a:solidFill>
                  <a:srgbClr val="C3C8C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2pPr>
            <a:lvl3pPr marL="596900" indent="0" defTabSz="825500">
              <a:lnSpc>
                <a:spcPct val="100000"/>
              </a:lnSpc>
              <a:spcBef>
                <a:spcPts val="1000"/>
              </a:spcBef>
              <a:buClr>
                <a:srgbClr val="FFFFFF">
                  <a:alpha val="0"/>
                </a:srgbClr>
              </a:buClr>
              <a:buSzPct val="25000"/>
              <a:defRPr sz="6800" spc="-136">
                <a:latin typeface="SF Hello Regular"/>
                <a:ea typeface="SF Hello Regular"/>
                <a:cs typeface="SF Hello Regular"/>
                <a:sym typeface="SF Hello Regular"/>
              </a:defRPr>
            </a:lvl3pPr>
            <a:lvl4pPr marL="596900" indent="0" defTabSz="825500">
              <a:lnSpc>
                <a:spcPct val="100000"/>
              </a:lnSpc>
              <a:spcBef>
                <a:spcPts val="1000"/>
              </a:spcBef>
              <a:buClr>
                <a:srgbClr val="FFFFFF">
                  <a:alpha val="0"/>
                </a:srgbClr>
              </a:buClr>
              <a:buSzPct val="25000"/>
              <a:defRPr sz="6800" spc="-136">
                <a:solidFill>
                  <a:srgbClr val="C3C8C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4pPr>
            <a:lvl5pPr marL="1333500" indent="0" defTabSz="825500">
              <a:lnSpc>
                <a:spcPct val="100000"/>
              </a:lnSpc>
              <a:spcBef>
                <a:spcPts val="1000"/>
              </a:spcBef>
              <a:buClr>
                <a:srgbClr val="FFFFFF">
                  <a:alpha val="0"/>
                </a:srgbClr>
              </a:buClr>
              <a:buSzPct val="25000"/>
              <a:defRPr sz="6800" spc="-136">
                <a:solidFill>
                  <a:srgbClr val="C3C8C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3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sp>
        <p:nvSpPr>
          <p:cNvPr id="1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971832" y="13042900"/>
            <a:ext cx="318196" cy="330200"/>
          </a:xfrm>
          <a:prstGeom prst="rect">
            <a:avLst/>
          </a:prstGeom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"/>
          <p:cNvSpPr txBox="1">
            <a:spLocks noGrp="1"/>
          </p:cNvSpPr>
          <p:nvPr>
            <p:ph type="body" sz="quarter" idx="21"/>
          </p:nvPr>
        </p:nvSpPr>
        <p:spPr>
          <a:xfrm>
            <a:off x="214165" y="13373100"/>
            <a:ext cx="19291301" cy="2286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marL="0" indent="0" defTabSz="914400">
              <a:lnSpc>
                <a:spcPct val="100000"/>
              </a:lnSpc>
              <a:spcBef>
                <a:spcPts val="0"/>
              </a:spcBef>
              <a:buSzTx/>
              <a:buNone/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182" name="Text"/>
          <p:cNvSpPr txBox="1">
            <a:spLocks noGrp="1"/>
          </p:cNvSpPr>
          <p:nvPr>
            <p:ph type="body" sz="quarter" idx="22"/>
          </p:nvPr>
        </p:nvSpPr>
        <p:spPr>
          <a:xfrm>
            <a:off x="1143000" y="2057400"/>
            <a:ext cx="22098001" cy="1130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defTabSz="825500">
              <a:spcBef>
                <a:spcPts val="0"/>
              </a:spcBef>
              <a:buSzTx/>
              <a:buNone/>
              <a:defRPr sz="6800" spc="-136"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183" name="Title Text"/>
          <p:cNvSpPr txBox="1">
            <a:spLocks noGrp="1"/>
          </p:cNvSpPr>
          <p:nvPr>
            <p:ph type="title"/>
          </p:nvPr>
        </p:nvSpPr>
        <p:spPr>
          <a:xfrm>
            <a:off x="1143000" y="0"/>
            <a:ext cx="22098000" cy="2057400"/>
          </a:xfrm>
          <a:prstGeom prst="rect">
            <a:avLst/>
          </a:prstGeom>
        </p:spPr>
        <p:txBody>
          <a:bodyPr anchor="b">
            <a:noAutofit/>
          </a:bodyPr>
          <a:lstStyle>
            <a:lvl1pPr defTabSz="8255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184" name="Body Level One…"/>
          <p:cNvSpPr txBox="1">
            <a:spLocks noGrp="1"/>
          </p:cNvSpPr>
          <p:nvPr>
            <p:ph type="body" idx="1"/>
          </p:nvPr>
        </p:nvSpPr>
        <p:spPr>
          <a:xfrm>
            <a:off x="1153965" y="3911600"/>
            <a:ext cx="22098001" cy="9118600"/>
          </a:xfrm>
          <a:prstGeom prst="rect">
            <a:avLst/>
          </a:prstGeom>
        </p:spPr>
        <p:txBody>
          <a:bodyPr>
            <a:noAutofit/>
          </a:bodyPr>
          <a:lstStyle>
            <a:lvl1pPr marL="317500" indent="-317500" defTabSz="914400">
              <a:lnSpc>
                <a:spcPct val="100000"/>
              </a:lnSpc>
              <a:spcBef>
                <a:spcPts val="2800"/>
              </a:spcBef>
              <a:buSzPct val="90000"/>
              <a:defRPr spc="-48">
                <a:latin typeface="SF Hello Regular"/>
                <a:ea typeface="SF Hello Regular"/>
                <a:cs typeface="SF Hello Regular"/>
                <a:sym typeface="SF Hello Regular"/>
              </a:defRPr>
            </a:lvl1pPr>
            <a:lvl2pPr marL="635000" indent="-304800" defTabSz="914400">
              <a:lnSpc>
                <a:spcPct val="100000"/>
              </a:lnSpc>
              <a:spcBef>
                <a:spcPts val="2500"/>
              </a:spcBef>
              <a:buSzPct val="80000"/>
              <a:buChar char="-"/>
              <a:defRPr spc="-48">
                <a:latin typeface="SF Hello Regular"/>
                <a:ea typeface="SF Hello Regular"/>
                <a:cs typeface="SF Hello Regular"/>
                <a:sym typeface="SF Hello Regular"/>
              </a:defRPr>
            </a:lvl2pPr>
            <a:lvl3pPr marL="947419" indent="-299719" defTabSz="914400">
              <a:lnSpc>
                <a:spcPct val="100000"/>
              </a:lnSpc>
              <a:spcBef>
                <a:spcPts val="2200"/>
              </a:spcBef>
              <a:buSzPct val="80000"/>
              <a:buChar char="-"/>
              <a:defRPr spc="-48">
                <a:latin typeface="SF Hello Regular"/>
                <a:ea typeface="SF Hello Regular"/>
                <a:cs typeface="SF Hello Regular"/>
                <a:sym typeface="SF Hello Regular"/>
              </a:defRPr>
            </a:lvl3pPr>
            <a:lvl4pPr marL="1252219" indent="-287019" defTabSz="914400">
              <a:lnSpc>
                <a:spcPct val="100000"/>
              </a:lnSpc>
              <a:spcBef>
                <a:spcPts val="2200"/>
              </a:spcBef>
              <a:buSzPct val="80000"/>
              <a:buChar char="-"/>
              <a:defRPr spc="-48">
                <a:latin typeface="SF Hello Regular"/>
                <a:ea typeface="SF Hello Regular"/>
                <a:cs typeface="SF Hello Regular"/>
                <a:sym typeface="SF Hello Regular"/>
              </a:defRPr>
            </a:lvl4pPr>
            <a:lvl5pPr marL="1550669" indent="-280669" defTabSz="914400">
              <a:lnSpc>
                <a:spcPct val="100000"/>
              </a:lnSpc>
              <a:spcBef>
                <a:spcPts val="2200"/>
              </a:spcBef>
              <a:buSzPct val="80000"/>
              <a:buChar char="-"/>
              <a:defRPr spc="-48">
                <a:latin typeface="SF Hello Regular"/>
                <a:ea typeface="SF Hello Regular"/>
                <a:cs typeface="SF Hello Regular"/>
                <a:sym typeface="SF Hello Regular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5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sp>
        <p:nvSpPr>
          <p:cNvPr id="1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971832" y="13042900"/>
            <a:ext cx="318196" cy="330200"/>
          </a:xfrm>
          <a:prstGeom prst="rect">
            <a:avLst/>
          </a:prstGeom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s-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Managed-AAR Quarterly Business Plan"/>
          <p:cNvSpPr txBox="1">
            <a:spLocks noGrp="1"/>
          </p:cNvSpPr>
          <p:nvPr>
            <p:ph type="body" sz="quarter" idx="21"/>
          </p:nvPr>
        </p:nvSpPr>
        <p:spPr>
          <a:xfrm>
            <a:off x="214165" y="13373100"/>
            <a:ext cx="19291301" cy="2286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SzTx/>
              <a:buNone/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Managed-AAR Quarterly Business Plan</a:t>
            </a:r>
          </a:p>
        </p:txBody>
      </p:sp>
      <p:sp>
        <p:nvSpPr>
          <p:cNvPr id="194" name="Text"/>
          <p:cNvSpPr txBox="1">
            <a:spLocks noGrp="1"/>
          </p:cNvSpPr>
          <p:nvPr>
            <p:ph type="body" sz="quarter" idx="22"/>
          </p:nvPr>
        </p:nvSpPr>
        <p:spPr>
          <a:xfrm>
            <a:off x="1143000" y="2057400"/>
            <a:ext cx="22098001" cy="863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defTabSz="825500">
              <a:spcBef>
                <a:spcPts val="0"/>
              </a:spcBef>
              <a:buSzTx/>
              <a:buNone/>
              <a:defRPr sz="5000" spc="-100">
                <a:solidFill>
                  <a:srgbClr val="999999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195" name="Title Text"/>
          <p:cNvSpPr txBox="1">
            <a:spLocks noGrp="1"/>
          </p:cNvSpPr>
          <p:nvPr>
            <p:ph type="title"/>
          </p:nvPr>
        </p:nvSpPr>
        <p:spPr>
          <a:xfrm>
            <a:off x="1143000" y="0"/>
            <a:ext cx="22098000" cy="2057400"/>
          </a:xfrm>
          <a:prstGeom prst="rect">
            <a:avLst/>
          </a:prstGeom>
        </p:spPr>
        <p:txBody>
          <a:bodyPr anchor="b">
            <a:noAutofit/>
          </a:bodyPr>
          <a:lstStyle>
            <a:lvl1pPr defTabSz="8255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196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sp>
        <p:nvSpPr>
          <p:cNvPr id="19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971832" y="13042900"/>
            <a:ext cx="318196" cy="330200"/>
          </a:xfrm>
          <a:prstGeom prst="rect">
            <a:avLst/>
          </a:prstGeom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"/>
          <p:cNvSpPr txBox="1">
            <a:spLocks noGrp="1"/>
          </p:cNvSpPr>
          <p:nvPr>
            <p:ph type="body" sz="quarter" idx="21"/>
          </p:nvPr>
        </p:nvSpPr>
        <p:spPr>
          <a:xfrm>
            <a:off x="214165" y="13373100"/>
            <a:ext cx="19291301" cy="2286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marL="0" indent="0" defTabSz="914400">
              <a:lnSpc>
                <a:spcPct val="100000"/>
              </a:lnSpc>
              <a:spcBef>
                <a:spcPts val="0"/>
              </a:spcBef>
              <a:buSzTx/>
              <a:buNone/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216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sp>
        <p:nvSpPr>
          <p:cNvPr id="2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971832" y="13042900"/>
            <a:ext cx="318196" cy="330200"/>
          </a:xfrm>
          <a:prstGeom prst="rect">
            <a:avLst/>
          </a:prstGeom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"/>
          <p:cNvSpPr txBox="1">
            <a:spLocks noGrp="1"/>
          </p:cNvSpPr>
          <p:nvPr>
            <p:ph type="body" sz="quarter" idx="21"/>
          </p:nvPr>
        </p:nvSpPr>
        <p:spPr>
          <a:xfrm>
            <a:off x="214489" y="13373100"/>
            <a:ext cx="19291301" cy="2286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marL="0" indent="0" defTabSz="914400">
              <a:lnSpc>
                <a:spcPct val="100000"/>
              </a:lnSpc>
              <a:spcBef>
                <a:spcPts val="0"/>
              </a:spcBef>
              <a:buSzTx/>
              <a:buNone/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225" name="Text"/>
          <p:cNvSpPr txBox="1">
            <a:spLocks noGrp="1"/>
          </p:cNvSpPr>
          <p:nvPr>
            <p:ph type="body" sz="quarter" idx="22"/>
          </p:nvPr>
        </p:nvSpPr>
        <p:spPr>
          <a:xfrm>
            <a:off x="94867263" y="58166000"/>
            <a:ext cx="22072601" cy="10033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6800"/>
              </a:spcBef>
              <a:buSzTx/>
              <a:buNone/>
              <a:defRPr sz="6000">
                <a:solidFill>
                  <a:srgbClr val="94A8B2"/>
                </a:solidFill>
                <a:latin typeface="SF Hello Bold"/>
                <a:ea typeface="SF Hello Bold"/>
                <a:cs typeface="SF Hello Bold"/>
                <a:sym typeface="SF Hello Bold"/>
              </a:defRPr>
            </a:lvl1pPr>
          </a:lstStyle>
          <a:p>
            <a:r>
              <a:t> </a:t>
            </a:r>
          </a:p>
        </p:txBody>
      </p:sp>
      <p:sp>
        <p:nvSpPr>
          <p:cNvPr id="226" name="Title Text"/>
          <p:cNvSpPr txBox="1">
            <a:spLocks noGrp="1"/>
          </p:cNvSpPr>
          <p:nvPr>
            <p:ph type="title"/>
          </p:nvPr>
        </p:nvSpPr>
        <p:spPr>
          <a:xfrm>
            <a:off x="1143000" y="2743200"/>
            <a:ext cx="22098000" cy="8229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>
              <a:lnSpc>
                <a:spcPct val="100000"/>
              </a:lnSpc>
              <a:defRPr sz="10000" b="0" spc="-2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Title Text</a:t>
            </a:r>
          </a:p>
        </p:txBody>
      </p:sp>
      <p:sp>
        <p:nvSpPr>
          <p:cNvPr id="227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sp>
        <p:nvSpPr>
          <p:cNvPr id="2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971832" y="13042900"/>
            <a:ext cx="318196" cy="330200"/>
          </a:xfrm>
          <a:prstGeom prst="rect">
            <a:avLst/>
          </a:prstGeom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sp>
        <p:nvSpPr>
          <p:cNvPr id="236" name="Text"/>
          <p:cNvSpPr txBox="1">
            <a:spLocks noGrp="1"/>
          </p:cNvSpPr>
          <p:nvPr>
            <p:ph type="body" sz="quarter" idx="21"/>
          </p:nvPr>
        </p:nvSpPr>
        <p:spPr>
          <a:xfrm>
            <a:off x="95095863" y="58293000"/>
            <a:ext cx="22072601" cy="10033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6800"/>
              </a:spcBef>
              <a:buSzTx/>
              <a:buNone/>
              <a:defRPr sz="6000">
                <a:solidFill>
                  <a:srgbClr val="94A8B2"/>
                </a:solidFill>
                <a:latin typeface="SF Hello Bold"/>
                <a:ea typeface="SF Hello Bold"/>
                <a:cs typeface="SF Hello Bold"/>
                <a:sym typeface="SF Hello Bold"/>
              </a:defRPr>
            </a:lvl1pPr>
          </a:lstStyle>
          <a:p>
            <a:r>
              <a:t> </a:t>
            </a:r>
          </a:p>
        </p:txBody>
      </p:sp>
      <p:sp>
        <p:nvSpPr>
          <p:cNvPr id="237" name="Text"/>
          <p:cNvSpPr txBox="1">
            <a:spLocks noGrp="1"/>
          </p:cNvSpPr>
          <p:nvPr>
            <p:ph type="body" sz="quarter" idx="22"/>
          </p:nvPr>
        </p:nvSpPr>
        <p:spPr>
          <a:xfrm>
            <a:off x="95097600" y="59423300"/>
            <a:ext cx="19291300" cy="2413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1600" spc="-8">
                <a:solidFill>
                  <a:srgbClr val="94A8B2"/>
                </a:solidFill>
                <a:latin typeface="SF Hello Light"/>
                <a:ea typeface="SF Hello Light"/>
                <a:cs typeface="SF Hello Light"/>
                <a:sym typeface="SF Hello Light"/>
              </a:defRPr>
            </a:lvl1pPr>
          </a:lstStyle>
          <a:p>
            <a:r>
              <a:t> </a:t>
            </a:r>
          </a:p>
        </p:txBody>
      </p:sp>
      <p:sp>
        <p:nvSpPr>
          <p:cNvPr id="238" name="Title Text"/>
          <p:cNvSpPr txBox="1">
            <a:spLocks noGrp="1"/>
          </p:cNvSpPr>
          <p:nvPr>
            <p:ph type="title"/>
          </p:nvPr>
        </p:nvSpPr>
        <p:spPr>
          <a:xfrm>
            <a:off x="1142999" y="10972800"/>
            <a:ext cx="22098001" cy="1384300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825500">
              <a:lnSpc>
                <a:spcPct val="100000"/>
              </a:lnSpc>
              <a:spcBef>
                <a:spcPts val="300"/>
              </a:spcBef>
              <a:defRPr sz="3600" b="0" spc="-72"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Title Text</a:t>
            </a:r>
          </a:p>
        </p:txBody>
      </p:sp>
      <p:sp>
        <p:nvSpPr>
          <p:cNvPr id="239" name="Body Level One…"/>
          <p:cNvSpPr txBox="1">
            <a:spLocks noGrp="1"/>
          </p:cNvSpPr>
          <p:nvPr>
            <p:ph type="body" idx="1"/>
          </p:nvPr>
        </p:nvSpPr>
        <p:spPr>
          <a:xfrm>
            <a:off x="1142999" y="2743200"/>
            <a:ext cx="22098001" cy="82296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Clr>
                <a:srgbClr val="FFFFFF">
                  <a:alpha val="0"/>
                </a:srgbClr>
              </a:buClr>
              <a:buSzPct val="25000"/>
              <a:defRPr sz="10000" spc="-200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  <a:lvl2pPr marL="0" indent="0" defTabSz="825500">
              <a:lnSpc>
                <a:spcPct val="100000"/>
              </a:lnSpc>
              <a:spcBef>
                <a:spcPts val="1000"/>
              </a:spcBef>
              <a:buClr>
                <a:srgbClr val="FFFFFF">
                  <a:alpha val="0"/>
                </a:srgbClr>
              </a:buClr>
              <a:buSzPct val="25000"/>
              <a:defRPr sz="10000" spc="-200">
                <a:latin typeface="SF Hello Regular"/>
                <a:ea typeface="SF Hello Regular"/>
                <a:cs typeface="SF Hello Regular"/>
                <a:sym typeface="SF Hello Regular"/>
              </a:defRPr>
            </a:lvl2pPr>
            <a:lvl3pPr marL="76200" indent="-76200" defTabSz="825500">
              <a:lnSpc>
                <a:spcPct val="100000"/>
              </a:lnSpc>
              <a:spcBef>
                <a:spcPts val="300"/>
              </a:spcBef>
              <a:buClr>
                <a:srgbClr val="FFFFFF">
                  <a:alpha val="0"/>
                </a:srgbClr>
              </a:buClr>
              <a:buSzPct val="25000"/>
              <a:defRPr sz="3200" spc="-64">
                <a:latin typeface="SF Hello Regular"/>
                <a:ea typeface="SF Hello Regular"/>
                <a:cs typeface="SF Hello Regular"/>
                <a:sym typeface="SF Hello Regular"/>
              </a:defRPr>
            </a:lvl3pPr>
            <a:lvl4pPr marL="76200" indent="-76200" defTabSz="825500">
              <a:lnSpc>
                <a:spcPct val="100000"/>
              </a:lnSpc>
              <a:spcBef>
                <a:spcPts val="300"/>
              </a:spcBef>
              <a:buClr>
                <a:srgbClr val="FFFFFF">
                  <a:alpha val="0"/>
                </a:srgbClr>
              </a:buClr>
              <a:buSzPct val="25000"/>
              <a:defRPr sz="3200" spc="-64">
                <a:latin typeface="SF Hello Regular"/>
                <a:ea typeface="SF Hello Regular"/>
                <a:cs typeface="SF Hello Regular"/>
                <a:sym typeface="SF Hello Regular"/>
              </a:defRPr>
            </a:lvl4pPr>
            <a:lvl5pPr marL="76200" indent="-76200" defTabSz="825500">
              <a:lnSpc>
                <a:spcPct val="100000"/>
              </a:lnSpc>
              <a:spcBef>
                <a:spcPts val="300"/>
              </a:spcBef>
              <a:buClr>
                <a:srgbClr val="FFFFFF">
                  <a:alpha val="0"/>
                </a:srgbClr>
              </a:buClr>
              <a:buSzPct val="25000"/>
              <a:defRPr sz="3200" spc="-64">
                <a:latin typeface="SF Hello Regular"/>
                <a:ea typeface="SF Hello Regular"/>
                <a:cs typeface="SF Hello Regular"/>
                <a:sym typeface="SF Hello Regular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974211" y="13042900"/>
            <a:ext cx="318195" cy="330200"/>
          </a:xfrm>
          <a:prstGeom prst="rect">
            <a:avLst/>
          </a:prstGeom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wl of pappardelle pasta with parsley butter, roasted hazelnuts, and shaved parmesan cheese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70" r:id="rId21"/>
    <p:sldLayoutId id="2147483671" r:id="rId22"/>
    <p:sldLayoutId id="2147483672" r:id="rId2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</a:defRPr>
            </a:lvl1pPr>
          </a:lstStyle>
          <a:p>
            <a:r>
              <a:t> </a:t>
            </a:r>
          </a:p>
        </p:txBody>
      </p:sp>
      <p:sp>
        <p:nvSpPr>
          <p:cNvPr id="250" name="Text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 </a:t>
            </a:r>
          </a:p>
        </p:txBody>
      </p:sp>
      <p:sp>
        <p:nvSpPr>
          <p:cNvPr id="251" name="Reseller nam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Reseller name</a:t>
            </a:r>
          </a:p>
          <a:p>
            <a:pPr lvl="1"/>
            <a:r>
              <a:rPr sz="6000" spc="-119"/>
              <a:t>Apple Business Plan</a:t>
            </a:r>
            <a:r>
              <a:t> </a:t>
            </a:r>
          </a:p>
        </p:txBody>
      </p:sp>
      <p:sp>
        <p:nvSpPr>
          <p:cNvPr id="252" name="Rectangle"/>
          <p:cNvSpPr/>
          <p:nvPr/>
        </p:nvSpPr>
        <p:spPr>
          <a:xfrm rot="16200000">
            <a:off x="5314661" y="2708926"/>
            <a:ext cx="130346" cy="8298148"/>
          </a:xfrm>
          <a:prstGeom prst="rect">
            <a:avLst/>
          </a:prstGeom>
          <a:gradFill>
            <a:gsLst>
              <a:gs pos="0">
                <a:srgbClr val="DA846C"/>
              </a:gs>
              <a:gs pos="33860">
                <a:srgbClr val="C25BB0"/>
              </a:gs>
              <a:gs pos="71452">
                <a:srgbClr val="8840D1"/>
              </a:gs>
              <a:gs pos="99523">
                <a:srgbClr val="612BE5"/>
              </a:gs>
            </a:gsLst>
            <a:lin ang="9695999"/>
          </a:gradFill>
          <a:ln w="12700">
            <a:miter lim="400000"/>
          </a:ln>
        </p:spPr>
        <p:txBody>
          <a:bodyPr lIns="63500" tIns="63500" rIns="63500" bIns="63500" anchor="ctr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rowth Strategy 2"/>
          <p:cNvSpPr txBox="1">
            <a:spLocks noGrp="1"/>
          </p:cNvSpPr>
          <p:nvPr>
            <p:ph type="title"/>
          </p:nvPr>
        </p:nvSpPr>
        <p:spPr>
          <a:xfrm>
            <a:off x="1143000" y="645208"/>
            <a:ext cx="22098000" cy="1455413"/>
          </a:xfrm>
          <a:prstGeom prst="rect">
            <a:avLst/>
          </a:prstGeom>
        </p:spPr>
        <p:txBody>
          <a:bodyPr/>
          <a:lstStyle/>
          <a:p>
            <a:r>
              <a:t>Growth Strategy 2</a:t>
            </a:r>
          </a:p>
        </p:txBody>
      </p:sp>
      <p:sp>
        <p:nvSpPr>
          <p:cNvPr id="31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24002342" y="13042900"/>
            <a:ext cx="287686" cy="3302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rPr/>
              <a:t>10</a:t>
            </a:fld>
            <a:endParaRPr/>
          </a:p>
        </p:txBody>
      </p:sp>
      <p:sp>
        <p:nvSpPr>
          <p:cNvPr id="316" name="Rounded Rectangle"/>
          <p:cNvSpPr/>
          <p:nvPr/>
        </p:nvSpPr>
        <p:spPr>
          <a:xfrm>
            <a:off x="369192" y="3657600"/>
            <a:ext cx="6270991" cy="9144000"/>
          </a:xfrm>
          <a:prstGeom prst="roundRect">
            <a:avLst>
              <a:gd name="adj" fmla="val 3234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317" name="Table 1"/>
          <p:cNvGraphicFramePr/>
          <p:nvPr/>
        </p:nvGraphicFramePr>
        <p:xfrm>
          <a:off x="769302" y="3934277"/>
          <a:ext cx="5470769" cy="823186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470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4380">
                <a:tc>
                  <a:txBody>
                    <a:bodyPr/>
                    <a:lstStyle/>
                    <a:p>
                      <a:pPr defTabSz="914400">
                        <a:lnSpc>
                          <a:spcPts val="4300"/>
                        </a:lnSpc>
                        <a:tabLst>
                          <a:tab pos="1651000" algn="l"/>
                        </a:tabLst>
                      </a:pPr>
                      <a:r>
                        <a:rPr sz="3600">
                          <a:solidFill>
                            <a:srgbClr val="D865B6"/>
                          </a:soli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Key Metrics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15357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9576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US$ X mil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Expected revenue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Incremental Mac / iPad / iPhone units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Potential customers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X %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Contribution to Apple growth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MM/YY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Expected delivery timing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8" name="Rounded Rectangle"/>
          <p:cNvSpPr/>
          <p:nvPr/>
        </p:nvSpPr>
        <p:spPr>
          <a:xfrm>
            <a:off x="6950099" y="3657600"/>
            <a:ext cx="16563140" cy="9144000"/>
          </a:xfrm>
          <a:prstGeom prst="roundRect">
            <a:avLst>
              <a:gd name="adj" fmla="val 2218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319" name="E.g. Switch Intel-based Mac customers to Apple Silicon"/>
          <p:cNvSpPr txBox="1"/>
          <p:nvPr/>
        </p:nvSpPr>
        <p:spPr>
          <a:xfrm>
            <a:off x="1143000" y="2057400"/>
            <a:ext cx="22098001" cy="673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 indent="0" defTabSz="825500">
              <a:spcBef>
                <a:spcPts val="0"/>
              </a:spcBef>
              <a:defRPr sz="3800" i="1" spc="-76">
                <a:latin typeface="SF Hello Regular"/>
                <a:ea typeface="SF Hello Regular"/>
                <a:cs typeface="SF Hello Regular"/>
                <a:sym typeface="SF Hello Regular"/>
              </a:defRPr>
            </a:pPr>
            <a:r>
              <a:t>E.g. Switch Intel-based Mac customers to Apple Silicon </a:t>
            </a:r>
          </a:p>
        </p:txBody>
      </p:sp>
      <p:graphicFrame>
        <p:nvGraphicFramePr>
          <p:cNvPr id="320" name="Table 1-1"/>
          <p:cNvGraphicFramePr/>
          <p:nvPr/>
        </p:nvGraphicFramePr>
        <p:xfrm>
          <a:off x="7383750" y="3937452"/>
          <a:ext cx="14687776" cy="823186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52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35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4075">
                <a:tc gridSpan="2">
                  <a:txBody>
                    <a:bodyPr/>
                    <a:lstStyle/>
                    <a:p>
                      <a:pPr defTabSz="914400">
                        <a:lnSpc>
                          <a:spcPts val="4300"/>
                        </a:lnSpc>
                        <a:tabLst>
                          <a:tab pos="1651000" algn="l"/>
                        </a:tabLst>
                      </a:pPr>
                      <a:r>
                        <a:rPr sz="3600">
                          <a:solidFill>
                            <a:srgbClr val="D865B6"/>
                          </a:soli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Opportunity &amp; Market Dynamics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7050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Target Customers/Segment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all industries, any customer we know uses Mac, even if they buy from someone else.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Marketing Plan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run customer webinar to promote our offerings alongside the power of Apple Silicon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Customer Offer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create custom one-pager promoting partner + Apple SIlicon + lifecycle management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Seller Enablement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 train sellers on Apple Business Manager and Apple Silicon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Seller Incentives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spiffs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Anticipated Outcomes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drive awareness, create demand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rowth Strategy 3 (optional)"/>
          <p:cNvSpPr txBox="1">
            <a:spLocks noGrp="1"/>
          </p:cNvSpPr>
          <p:nvPr>
            <p:ph type="title"/>
          </p:nvPr>
        </p:nvSpPr>
        <p:spPr>
          <a:xfrm>
            <a:off x="1143000" y="645208"/>
            <a:ext cx="22098000" cy="1455413"/>
          </a:xfrm>
          <a:prstGeom prst="rect">
            <a:avLst/>
          </a:prstGeom>
        </p:spPr>
        <p:txBody>
          <a:bodyPr/>
          <a:lstStyle/>
          <a:p>
            <a:r>
              <a:t>Growth Strategy 3 (optional)</a:t>
            </a:r>
          </a:p>
        </p:txBody>
      </p:sp>
      <p:sp>
        <p:nvSpPr>
          <p:cNvPr id="323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23977413" y="13042900"/>
            <a:ext cx="312615" cy="3302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rPr/>
              <a:t>11</a:t>
            </a:fld>
            <a:endParaRPr/>
          </a:p>
        </p:txBody>
      </p:sp>
      <p:sp>
        <p:nvSpPr>
          <p:cNvPr id="324" name="Rounded Rectangle"/>
          <p:cNvSpPr/>
          <p:nvPr/>
        </p:nvSpPr>
        <p:spPr>
          <a:xfrm>
            <a:off x="369192" y="3657600"/>
            <a:ext cx="6270991" cy="9144000"/>
          </a:xfrm>
          <a:prstGeom prst="roundRect">
            <a:avLst>
              <a:gd name="adj" fmla="val 3234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325" name="Table 1"/>
          <p:cNvGraphicFramePr/>
          <p:nvPr/>
        </p:nvGraphicFramePr>
        <p:xfrm>
          <a:off x="769302" y="3934277"/>
          <a:ext cx="5470769" cy="823186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470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4380">
                <a:tc>
                  <a:txBody>
                    <a:bodyPr/>
                    <a:lstStyle/>
                    <a:p>
                      <a:pPr defTabSz="914400">
                        <a:lnSpc>
                          <a:spcPts val="4300"/>
                        </a:lnSpc>
                        <a:tabLst>
                          <a:tab pos="1651000" algn="l"/>
                        </a:tabLst>
                      </a:pPr>
                      <a:r>
                        <a:rPr sz="3600">
                          <a:solidFill>
                            <a:srgbClr val="EF8964"/>
                          </a:soli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Key Metrics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15357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9576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US$ X mil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Expected revenue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Incremental Mac / iPad / iPhone units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Potential customers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X %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Contribution to Apple growth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MM/YY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Expected delivery timing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26" name="Rounded Rectangle"/>
          <p:cNvSpPr/>
          <p:nvPr/>
        </p:nvSpPr>
        <p:spPr>
          <a:xfrm>
            <a:off x="6950099" y="3657600"/>
            <a:ext cx="16563140" cy="9144000"/>
          </a:xfrm>
          <a:prstGeom prst="roundRect">
            <a:avLst>
              <a:gd name="adj" fmla="val 2218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327" name="E.g. Switch Intel-based Mac customers to Apple Silicon"/>
          <p:cNvSpPr txBox="1"/>
          <p:nvPr/>
        </p:nvSpPr>
        <p:spPr>
          <a:xfrm>
            <a:off x="1143000" y="2057400"/>
            <a:ext cx="22098001" cy="673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 indent="0" defTabSz="825500">
              <a:spcBef>
                <a:spcPts val="0"/>
              </a:spcBef>
              <a:defRPr sz="3800" i="1" spc="-76">
                <a:latin typeface="SF Hello Regular"/>
                <a:ea typeface="SF Hello Regular"/>
                <a:cs typeface="SF Hello Regular"/>
                <a:sym typeface="SF Hello Regular"/>
              </a:defRPr>
            </a:pPr>
            <a:r>
              <a:t>E.g. Switch Intel-based Mac customers to Apple Silicon </a:t>
            </a:r>
          </a:p>
        </p:txBody>
      </p:sp>
      <p:graphicFrame>
        <p:nvGraphicFramePr>
          <p:cNvPr id="328" name="Table 1-1"/>
          <p:cNvGraphicFramePr/>
          <p:nvPr/>
        </p:nvGraphicFramePr>
        <p:xfrm>
          <a:off x="7383750" y="3937452"/>
          <a:ext cx="14687776" cy="823186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52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35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4075">
                <a:tc gridSpan="2">
                  <a:txBody>
                    <a:bodyPr/>
                    <a:lstStyle/>
                    <a:p>
                      <a:pPr defTabSz="914400">
                        <a:lnSpc>
                          <a:spcPts val="4300"/>
                        </a:lnSpc>
                        <a:tabLst>
                          <a:tab pos="1651000" algn="l"/>
                        </a:tabLst>
                      </a:pPr>
                      <a:r>
                        <a:rPr sz="3600">
                          <a:solidFill>
                            <a:srgbClr val="EF8964"/>
                          </a:soli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Opportunity &amp; Market Dynamics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7050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Target Customers/Segment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all industries, any customer we know uses Mac, even if they buy from someone else.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Marketing Plan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run customer webinar to promote our offerings alongside the power of Apple Silicon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Customer Offer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create custom one-pager promoting partner + Apple SIlicon + lifecycle management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Seller Enablement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 train sellers on Apple Business Manager and Apple Silicon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Seller Incentives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spiffs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Anticipated Outcomes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drive awareness, create demand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</a:defRPr>
            </a:lvl1pPr>
          </a:lstStyle>
          <a:p>
            <a:r>
              <a:t> </a:t>
            </a:r>
          </a:p>
        </p:txBody>
      </p:sp>
      <p:sp>
        <p:nvSpPr>
          <p:cNvPr id="331" name="Text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 </a:t>
            </a:r>
          </a:p>
        </p:txBody>
      </p:sp>
      <p:sp>
        <p:nvSpPr>
          <p:cNvPr id="332" name="What support do I need from Apple?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support do I need from Apple?</a:t>
            </a:r>
          </a:p>
        </p:txBody>
      </p:sp>
      <p:sp>
        <p:nvSpPr>
          <p:cNvPr id="333" name="Rectangle"/>
          <p:cNvSpPr/>
          <p:nvPr/>
        </p:nvSpPr>
        <p:spPr>
          <a:xfrm rot="16200000">
            <a:off x="5424389" y="3513598"/>
            <a:ext cx="130346" cy="8298148"/>
          </a:xfrm>
          <a:prstGeom prst="rect">
            <a:avLst/>
          </a:prstGeom>
          <a:gradFill>
            <a:gsLst>
              <a:gs pos="0">
                <a:srgbClr val="DA846C"/>
              </a:gs>
              <a:gs pos="33860">
                <a:srgbClr val="C25BB0"/>
              </a:gs>
              <a:gs pos="71452">
                <a:srgbClr val="8840D1"/>
              </a:gs>
              <a:gs pos="99523">
                <a:srgbClr val="612BE5"/>
              </a:gs>
            </a:gsLst>
            <a:lin ang="9695999"/>
          </a:gradFill>
          <a:ln w="12700">
            <a:miter lim="400000"/>
          </a:ln>
        </p:spPr>
        <p:txBody>
          <a:bodyPr lIns="63500" tIns="63500" rIns="63500" bIns="63500" anchor="ctr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" name="Table 1"/>
          <p:cNvGraphicFramePr/>
          <p:nvPr/>
        </p:nvGraphicFramePr>
        <p:xfrm>
          <a:off x="804604" y="3330888"/>
          <a:ext cx="22357878" cy="979827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5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7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79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75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82243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sz="3000">
                          <a:solidFill>
                            <a:srgbClr val="FFFFFF"/>
                          </a:solidFill>
                          <a:latin typeface="SF Hello Bold"/>
                          <a:ea typeface="SF Hello Bold"/>
                          <a:cs typeface="SF Hello Bold"/>
                          <a:sym typeface="SF Hello Bold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T w="1270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Support needed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Inspired Action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Potential Impact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859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24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iPhone Authorization 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24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create an internal incentive for Sellers to switch non-Apple mobility customers to iPhone.  Take authorization to all our Retail customers in first 2 months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24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believe we can sell &gt;5,000 iPhone in first year 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4582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7154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5439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8" name="Support from Apple"/>
          <p:cNvSpPr txBox="1">
            <a:spLocks noGrp="1"/>
          </p:cNvSpPr>
          <p:nvPr>
            <p:ph type="title" idx="4294967295"/>
          </p:nvPr>
        </p:nvSpPr>
        <p:spPr>
          <a:xfrm>
            <a:off x="1143000" y="645208"/>
            <a:ext cx="22098000" cy="1455413"/>
          </a:xfrm>
          <a:prstGeom prst="rect">
            <a:avLst/>
          </a:prstGeom>
        </p:spPr>
        <p:txBody>
          <a:bodyPr anchor="b">
            <a:noAutofit/>
          </a:bodyPr>
          <a:lstStyle>
            <a:lvl1pPr defTabSz="8255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Support from Apple </a:t>
            </a:r>
          </a:p>
        </p:txBody>
      </p:sp>
      <p:sp>
        <p:nvSpPr>
          <p:cNvPr id="339" name="How can Apple help you grow your business"/>
          <p:cNvSpPr txBox="1"/>
          <p:nvPr/>
        </p:nvSpPr>
        <p:spPr>
          <a:xfrm>
            <a:off x="1249952" y="1434519"/>
            <a:ext cx="8722923" cy="1248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/>
          <a:lstStyle>
            <a:lvl1pPr defTabSz="825500">
              <a:lnSpc>
                <a:spcPts val="3100"/>
              </a:lnSpc>
              <a:spcBef>
                <a:spcPts val="0"/>
              </a:spcBef>
              <a:defRPr sz="3300" spc="-66">
                <a:solidFill>
                  <a:srgbClr val="8C8C8C"/>
                </a:solidFill>
                <a:latin typeface="SF Hello Light"/>
                <a:ea typeface="SF Hello Light"/>
                <a:cs typeface="SF Hello Light"/>
                <a:sym typeface="SF Hello Light"/>
              </a:defRPr>
            </a:lvl1pPr>
          </a:lstStyle>
          <a:p>
            <a:r>
              <a:t>How can Apple help you grow your business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Text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</a:defRPr>
            </a:lvl1pPr>
          </a:lstStyle>
          <a:p>
            <a:r>
              <a:t> </a:t>
            </a:r>
          </a:p>
        </p:txBody>
      </p:sp>
      <p:sp>
        <p:nvSpPr>
          <p:cNvPr id="344" name="Text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 </a:t>
            </a:r>
          </a:p>
        </p:txBody>
      </p:sp>
      <p:sp>
        <p:nvSpPr>
          <p:cNvPr id="345" name="Thank you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  <p:sp>
        <p:nvSpPr>
          <p:cNvPr id="346" name="Rectangle"/>
          <p:cNvSpPr/>
          <p:nvPr/>
        </p:nvSpPr>
        <p:spPr>
          <a:xfrm rot="16200000">
            <a:off x="5479253" y="3477022"/>
            <a:ext cx="130346" cy="8298148"/>
          </a:xfrm>
          <a:prstGeom prst="rect">
            <a:avLst/>
          </a:prstGeom>
          <a:gradFill>
            <a:gsLst>
              <a:gs pos="0">
                <a:srgbClr val="DA846C"/>
              </a:gs>
              <a:gs pos="33860">
                <a:srgbClr val="C25BB0"/>
              </a:gs>
              <a:gs pos="71452">
                <a:srgbClr val="8840D1"/>
              </a:gs>
              <a:gs pos="99523">
                <a:srgbClr val="612BE5"/>
              </a:gs>
            </a:gsLst>
            <a:lin ang="9695999"/>
          </a:gradFill>
          <a:ln w="12700">
            <a:miter lim="400000"/>
          </a:ln>
        </p:spPr>
        <p:txBody>
          <a:bodyPr lIns="63500" tIns="63500" rIns="63500" bIns="63500" anchor="ctr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ext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</a:defRPr>
            </a:lvl1pPr>
          </a:lstStyle>
          <a:p>
            <a:r>
              <a:t> </a:t>
            </a:r>
          </a:p>
        </p:txBody>
      </p:sp>
      <p:sp>
        <p:nvSpPr>
          <p:cNvPr id="261" name="Text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 </a:t>
            </a:r>
          </a:p>
        </p:txBody>
      </p:sp>
      <p:sp>
        <p:nvSpPr>
          <p:cNvPr id="262" name="Partner Profile &amp; Performance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Partner Profile &amp; Performance</a:t>
            </a:r>
          </a:p>
        </p:txBody>
      </p:sp>
      <p:sp>
        <p:nvSpPr>
          <p:cNvPr id="263" name="Rectangle"/>
          <p:cNvSpPr/>
          <p:nvPr/>
        </p:nvSpPr>
        <p:spPr>
          <a:xfrm rot="16200000">
            <a:off x="5515829" y="3659902"/>
            <a:ext cx="130346" cy="8298148"/>
          </a:xfrm>
          <a:prstGeom prst="rect">
            <a:avLst/>
          </a:prstGeom>
          <a:gradFill>
            <a:gsLst>
              <a:gs pos="0">
                <a:srgbClr val="DA846C"/>
              </a:gs>
              <a:gs pos="33860">
                <a:srgbClr val="C25BB0"/>
              </a:gs>
              <a:gs pos="71452">
                <a:srgbClr val="8840D1"/>
              </a:gs>
              <a:gs pos="99523">
                <a:srgbClr val="612BE5"/>
              </a:gs>
            </a:gsLst>
            <a:lin ang="9695999"/>
          </a:gradFill>
          <a:ln w="12700">
            <a:miter lim="400000"/>
          </a:ln>
        </p:spPr>
        <p:txBody>
          <a:bodyPr lIns="63500" tIns="63500" rIns="63500" bIns="63500" anchor="ctr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Highlights"/>
          <p:cNvSpPr txBox="1">
            <a:spLocks noGrp="1"/>
          </p:cNvSpPr>
          <p:nvPr>
            <p:ph type="title"/>
          </p:nvPr>
        </p:nvSpPr>
        <p:spPr>
          <a:xfrm>
            <a:off x="486507" y="611468"/>
            <a:ext cx="22098001" cy="1455413"/>
          </a:xfrm>
          <a:prstGeom prst="rect">
            <a:avLst/>
          </a:prstGeom>
        </p:spPr>
        <p:txBody>
          <a:bodyPr/>
          <a:lstStyle/>
          <a:p>
            <a:r>
              <a:t>Highlights</a:t>
            </a:r>
          </a:p>
        </p:txBody>
      </p:sp>
      <p:sp>
        <p:nvSpPr>
          <p:cNvPr id="268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24056571" y="13042900"/>
            <a:ext cx="233457" cy="3302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269" name="Rounded Rectangle"/>
          <p:cNvSpPr/>
          <p:nvPr/>
        </p:nvSpPr>
        <p:spPr>
          <a:xfrm>
            <a:off x="435591" y="2757379"/>
            <a:ext cx="7416868" cy="9972896"/>
          </a:xfrm>
          <a:prstGeom prst="roundRect">
            <a:avLst>
              <a:gd name="adj" fmla="val 2734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270" name="Table 1"/>
          <p:cNvGraphicFramePr/>
          <p:nvPr>
            <p:extLst>
              <p:ext uri="{D42A27DB-BD31-4B8C-83A1-F6EECF244321}">
                <p14:modId xmlns:p14="http://schemas.microsoft.com/office/powerpoint/2010/main" val="3981509978"/>
              </p:ext>
            </p:extLst>
          </p:nvPr>
        </p:nvGraphicFramePr>
        <p:xfrm>
          <a:off x="658395" y="3041994"/>
          <a:ext cx="6684430" cy="949169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684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3505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3500" dirty="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Key Metrics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9180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US$ X mil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Annual company revenue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659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US$ X mil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Annual company device revenue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659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Active customers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9180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Full-time Sales staff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6634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 dirty="0"/>
                        <a:t>#X</a:t>
                      </a:r>
                      <a:br>
                        <a:rPr sz="4500" dirty="0"/>
                      </a:br>
                      <a:r>
                        <a:rPr dirty="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Full-time Technical staff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1" name="Rounded Rectangle"/>
          <p:cNvSpPr/>
          <p:nvPr/>
        </p:nvSpPr>
        <p:spPr>
          <a:xfrm>
            <a:off x="8483566" y="2709705"/>
            <a:ext cx="7416868" cy="9972896"/>
          </a:xfrm>
          <a:prstGeom prst="roundRect">
            <a:avLst>
              <a:gd name="adj" fmla="val 2982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272" name="Table 1-1"/>
          <p:cNvGraphicFramePr/>
          <p:nvPr>
            <p:extLst>
              <p:ext uri="{D42A27DB-BD31-4B8C-83A1-F6EECF244321}">
                <p14:modId xmlns:p14="http://schemas.microsoft.com/office/powerpoint/2010/main" val="604489464"/>
              </p:ext>
            </p:extLst>
          </p:nvPr>
        </p:nvGraphicFramePr>
        <p:xfrm>
          <a:off x="8874927" y="3038819"/>
          <a:ext cx="6810623" cy="823186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716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3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0544"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35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defRPr>
                      </a:pPr>
                      <a:r>
                        <a:rPr dirty="0"/>
                        <a:t>Growth drivers &amp; achievements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15357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7976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1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Describe key growth driver/achievement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698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2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Describe key growth driver/achievement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6360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3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dirty="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Describe key growth driver/achievement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3" name="Rounded Rectangle"/>
          <p:cNvSpPr/>
          <p:nvPr/>
        </p:nvSpPr>
        <p:spPr>
          <a:xfrm>
            <a:off x="16531541" y="2709705"/>
            <a:ext cx="7416867" cy="9972896"/>
          </a:xfrm>
          <a:prstGeom prst="roundRect">
            <a:avLst>
              <a:gd name="adj" fmla="val 2850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274" name="Table 1-1-1"/>
          <p:cNvGraphicFramePr/>
          <p:nvPr/>
        </p:nvGraphicFramePr>
        <p:xfrm>
          <a:off x="16815648" y="3198717"/>
          <a:ext cx="6347868" cy="823186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668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9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7902">
                <a:tc gridSpan="2"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35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defRPr>
                      </a:pPr>
                      <a:r>
                        <a:t>Key  objectives &amp; priorities [next 12 months]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15357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335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1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Describe key objective/priority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3086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2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Describe key objective/priority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5544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3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Describe key objective/priority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er Opportunities"/>
          <p:cNvSpPr txBox="1">
            <a:spLocks noGrp="1"/>
          </p:cNvSpPr>
          <p:nvPr>
            <p:ph type="title"/>
          </p:nvPr>
        </p:nvSpPr>
        <p:spPr>
          <a:xfrm>
            <a:off x="1144016" y="1617"/>
            <a:ext cx="22098001" cy="2057401"/>
          </a:xfrm>
          <a:prstGeom prst="rect">
            <a:avLst/>
          </a:prstGeom>
        </p:spPr>
        <p:txBody>
          <a:bodyPr/>
          <a:lstStyle/>
          <a:p>
            <a:r>
              <a:t>Customer Opportunities</a:t>
            </a:r>
          </a:p>
        </p:txBody>
      </p:sp>
      <p:sp>
        <p:nvSpPr>
          <p:cNvPr id="277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24060850" y="13042900"/>
            <a:ext cx="229178" cy="3302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278" name="Rounded Rectangle"/>
          <p:cNvSpPr/>
          <p:nvPr/>
        </p:nvSpPr>
        <p:spPr>
          <a:xfrm>
            <a:off x="789823" y="2667838"/>
            <a:ext cx="21757741" cy="9742193"/>
          </a:xfrm>
          <a:prstGeom prst="roundRect">
            <a:avLst>
              <a:gd name="adj" fmla="val 1189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279" name="Top 3 Apple wins last year"/>
          <p:cNvGraphicFramePr/>
          <p:nvPr/>
        </p:nvGraphicFramePr>
        <p:xfrm>
          <a:off x="1046171" y="3904869"/>
          <a:ext cx="21114647" cy="7622377"/>
        </p:xfrm>
        <a:graphic>
          <a:graphicData uri="http://schemas.openxmlformats.org/drawingml/2006/table">
            <a:tbl>
              <a:tblPr firstRow="1">
                <a:tableStyleId>{4C3C2611-4C71-4FC5-86AE-919BDF0F9419}</a:tableStyleId>
              </a:tblPr>
              <a:tblGrid>
                <a:gridCol w="527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7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1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74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1613">
                <a:tc>
                  <a:txBody>
                    <a:bodyPr/>
                    <a:lstStyle/>
                    <a:p>
                      <a:pPr algn="l" defTabSz="914400">
                        <a:lnSpc>
                          <a:spcPts val="24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Customer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ts val="24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Qty Forecast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ts val="24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Revenue Forecast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ts val="24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Please provide the assumptions that were made to create this forecast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9154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Customer 1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xx iPads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$xx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013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Customer 2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xx Mac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$xx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036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Customer 3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xx iPads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</a:pPr>
                      <a:r>
                        <a: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$xx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036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036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036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000">
                          <a:solidFill>
                            <a:srgbClr val="515357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0" name="Top Apple prospects"/>
          <p:cNvSpPr txBox="1"/>
          <p:nvPr/>
        </p:nvSpPr>
        <p:spPr>
          <a:xfrm>
            <a:off x="1046171" y="3049711"/>
            <a:ext cx="5744952" cy="5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457200">
              <a:lnSpc>
                <a:spcPct val="100000"/>
              </a:lnSpc>
              <a:spcBef>
                <a:spcPts val="0"/>
              </a:spcBef>
              <a:defRPr sz="2800">
                <a:gradFill flip="none" rotWithShape="1">
                  <a:gsLst>
                    <a:gs pos="0">
                      <a:srgbClr val="EF8964"/>
                    </a:gs>
                    <a:gs pos="33787">
                      <a:srgbClr val="E85CBA"/>
                    </a:gs>
                    <a:gs pos="65655">
                      <a:srgbClr val="A546E9"/>
                    </a:gs>
                    <a:gs pos="100000">
                      <a:srgbClr val="7533FF"/>
                    </a:gs>
                  </a:gsLst>
                  <a:lin ang="899999" scaled="0"/>
                </a:gradFill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Top Apple prospects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12 Month Forecast - Revenue"/>
          <p:cNvSpPr txBox="1">
            <a:spLocks noGrp="1"/>
          </p:cNvSpPr>
          <p:nvPr>
            <p:ph type="title" idx="4294967295"/>
          </p:nvPr>
        </p:nvSpPr>
        <p:spPr>
          <a:xfrm>
            <a:off x="1143000" y="0"/>
            <a:ext cx="22098000" cy="2057400"/>
          </a:xfrm>
          <a:prstGeom prst="rect">
            <a:avLst/>
          </a:prstGeom>
        </p:spPr>
        <p:txBody>
          <a:bodyPr anchor="b">
            <a:noAutofit/>
          </a:bodyPr>
          <a:lstStyle>
            <a:lvl1pPr defTabSz="8255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12 Month Forecast - Revenue</a:t>
            </a:r>
          </a:p>
        </p:txBody>
      </p:sp>
      <p:sp>
        <p:nvSpPr>
          <p:cNvPr id="283" name="30 k"/>
          <p:cNvSpPr txBox="1"/>
          <p:nvPr/>
        </p:nvSpPr>
        <p:spPr>
          <a:xfrm rot="16200000">
            <a:off x="13009787" y="9127807"/>
            <a:ext cx="808672" cy="505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8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30 k</a:t>
            </a:r>
          </a:p>
        </p:txBody>
      </p:sp>
      <p:sp>
        <p:nvSpPr>
          <p:cNvPr id="284" name="30 k"/>
          <p:cNvSpPr txBox="1"/>
          <p:nvPr/>
        </p:nvSpPr>
        <p:spPr>
          <a:xfrm rot="16200000">
            <a:off x="14468008" y="9127807"/>
            <a:ext cx="808672" cy="505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8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30 k</a:t>
            </a:r>
          </a:p>
        </p:txBody>
      </p:sp>
      <p:sp>
        <p:nvSpPr>
          <p:cNvPr id="285" name="15 k"/>
          <p:cNvSpPr txBox="1"/>
          <p:nvPr/>
        </p:nvSpPr>
        <p:spPr>
          <a:xfrm rot="16200000">
            <a:off x="15951629" y="9127807"/>
            <a:ext cx="808672" cy="505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8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15 k</a:t>
            </a:r>
          </a:p>
        </p:txBody>
      </p:sp>
      <p:sp>
        <p:nvSpPr>
          <p:cNvPr id="286" name="Apple Confidential–Internal Use Only"/>
          <p:cNvSpPr txBox="1"/>
          <p:nvPr/>
        </p:nvSpPr>
        <p:spPr>
          <a:xfrm>
            <a:off x="21128948" y="13373100"/>
            <a:ext cx="3138278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r>
              <a:t>Apple Confidential–Internal Use Only</a:t>
            </a:r>
          </a:p>
        </p:txBody>
      </p:sp>
      <p:graphicFrame>
        <p:nvGraphicFramePr>
          <p:cNvPr id="287" name="2D Stacked Column Chart"/>
          <p:cNvGraphicFramePr/>
          <p:nvPr/>
        </p:nvGraphicFramePr>
        <p:xfrm>
          <a:off x="4197410" y="3006121"/>
          <a:ext cx="15823401" cy="8329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8" name="Revenue Sales Forecast"/>
          <p:cNvSpPr txBox="1"/>
          <p:nvPr/>
        </p:nvSpPr>
        <p:spPr>
          <a:xfrm>
            <a:off x="10614145" y="11779205"/>
            <a:ext cx="5205649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tabLst>
                <a:tab pos="1651000" algn="l"/>
              </a:tabLst>
              <a:defRPr sz="3500">
                <a:solidFill>
                  <a:srgbClr val="8C8C8C"/>
                </a:solidFill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pPr defTabSz="914400"/>
            <a:r>
              <a:t>Revenue Sales Forecast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0" name="Table 1"/>
          <p:cNvGraphicFramePr/>
          <p:nvPr/>
        </p:nvGraphicFramePr>
        <p:xfrm>
          <a:off x="1001066" y="2783971"/>
          <a:ext cx="22381868" cy="9732855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5595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5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5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5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3457">
                <a:tc>
                  <a:txBody>
                    <a:bodyPr/>
                    <a:lstStyle/>
                    <a:p>
                      <a:pPr defTabSz="914400">
                        <a:lnSpc>
                          <a:spcPts val="31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Role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ts val="31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Name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ts val="31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Title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ts val="3100"/>
                        </a:lnSpc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Email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25400">
                      <a:solidFill>
                        <a:srgbClr val="6F798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2009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Executive Sponsor (required)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254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Apple Business Lead (required)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Apple Technical Lead (required)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Apple Sales Lead (required)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Apple Technical Resource (optional)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Apple Seller (optional)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Apple Seller (optional)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89627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b="0"/>
                      </a:pPr>
                      <a:r>
                        <a:rPr sz="2600">
                          <a:latin typeface="SF Hello Medium"/>
                          <a:ea typeface="SF Hello Medium"/>
                          <a:cs typeface="SF Hello Medium"/>
                          <a:sym typeface="SF Hello Medium"/>
                        </a:rPr>
                        <a:t>Key Contributor (optional)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254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name here) </a:t>
                      </a:r>
                    </a:p>
                  </a:txBody>
                  <a:tcPr marL="76200" marR="76200" marT="76200" marB="76200" anchor="ctr" horzOverflow="overflow">
                    <a:lnL w="254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job title here) 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454D52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2600" i="1">
                          <a:latin typeface="SF Hello Light"/>
                          <a:ea typeface="SF Hello Light"/>
                          <a:cs typeface="SF Hello Light"/>
                          <a:sym typeface="SF Hello Light"/>
                        </a:rPr>
                        <a:t>(Insert email here)</a:t>
                      </a:r>
                    </a:p>
                  </a:txBody>
                  <a:tcPr marL="76200" marR="76200" marT="76200" marB="76200" anchor="ctr" horzOverflow="overflow">
                    <a:lnL w="12700">
                      <a:solidFill>
                        <a:srgbClr val="454D52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91" name="Apple Key Contacts"/>
          <p:cNvSpPr txBox="1">
            <a:spLocks noGrp="1"/>
          </p:cNvSpPr>
          <p:nvPr>
            <p:ph type="title" idx="4294967295"/>
          </p:nvPr>
        </p:nvSpPr>
        <p:spPr>
          <a:xfrm>
            <a:off x="1143000" y="645208"/>
            <a:ext cx="22098000" cy="1455413"/>
          </a:xfrm>
          <a:prstGeom prst="rect">
            <a:avLst/>
          </a:prstGeom>
        </p:spPr>
        <p:txBody>
          <a:bodyPr anchor="b">
            <a:noAutofit/>
          </a:bodyPr>
          <a:lstStyle>
            <a:lvl1pPr defTabSz="8255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Apple Key Contacts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Table 1"/>
          <p:cNvGraphicFramePr/>
          <p:nvPr/>
        </p:nvGraphicFramePr>
        <p:xfrm>
          <a:off x="804604" y="3330888"/>
          <a:ext cx="22357878" cy="979827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78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7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62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065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82243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  <a:defRPr sz="3000">
                          <a:solidFill>
                            <a:srgbClr val="FFFFFF"/>
                          </a:solidFill>
                          <a:latin typeface="SF Hello Bold"/>
                          <a:ea typeface="SF Hello Bold"/>
                          <a:cs typeface="SF Hello Bold"/>
                          <a:sym typeface="SF Hello Bold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Strengths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Weaknesses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Opportunities 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</a:pPr>
                      <a:r>
                        <a:rPr sz="3000">
                          <a:gradFill flip="none" rotWithShape="1">
                            <a:gsLst>
                              <a:gs pos="0">
                                <a:srgbClr val="EF8964"/>
                              </a:gs>
                              <a:gs pos="33787">
                                <a:srgbClr val="E85CBA"/>
                              </a:gs>
                              <a:gs pos="65655">
                                <a:srgbClr val="A546E9"/>
                              </a:gs>
                              <a:gs pos="100000">
                                <a:srgbClr val="7533FF"/>
                              </a:gs>
                            </a:gsLst>
                            <a:lin ang="899999" scaled="0"/>
                          </a:gra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Threats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859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defTabSz="914400">
                        <a:tabLst>
                          <a:tab pos="1651000" algn="l"/>
                        </a:tabLst>
                        <a:defRPr sz="24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6F7980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4582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7154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BEBEBE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5439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17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indent="25400" algn="l" defTabSz="914400">
                        <a:tabLst>
                          <a:tab pos="1651000" algn="l"/>
                        </a:tabLst>
                        <a:defRPr sz="2400">
                          <a:solidFill>
                            <a:srgbClr val="FFFFFF"/>
                          </a:solidFill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12700">
                      <a:solidFill>
                        <a:srgbClr val="6F7980"/>
                      </a:solidFill>
                      <a:miter lim="400000"/>
                    </a:lnL>
                    <a:lnR w="12700">
                      <a:solidFill>
                        <a:srgbClr val="6F7980"/>
                      </a:solidFill>
                      <a:miter lim="400000"/>
                    </a:lnR>
                    <a:lnT w="12700">
                      <a:solidFill>
                        <a:srgbClr val="BEBEBE"/>
                      </a:solidFill>
                      <a:miter lim="400000"/>
                    </a:lnT>
                    <a:lnB w="12700">
                      <a:solidFill>
                        <a:srgbClr val="6F798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4" name="SWOT Analysis"/>
          <p:cNvSpPr txBox="1">
            <a:spLocks noGrp="1"/>
          </p:cNvSpPr>
          <p:nvPr>
            <p:ph type="title" idx="4294967295"/>
          </p:nvPr>
        </p:nvSpPr>
        <p:spPr>
          <a:xfrm>
            <a:off x="1143000" y="645208"/>
            <a:ext cx="22098000" cy="1455413"/>
          </a:xfrm>
          <a:prstGeom prst="rect">
            <a:avLst/>
          </a:prstGeom>
        </p:spPr>
        <p:txBody>
          <a:bodyPr anchor="b">
            <a:noAutofit/>
          </a:bodyPr>
          <a:lstStyle>
            <a:lvl1pPr defTabSz="825500">
              <a:lnSpc>
                <a:spcPts val="7300"/>
              </a:lnSpc>
              <a:defRPr sz="6800" b="0" spc="-136">
                <a:latin typeface="SF Hello Semibold"/>
                <a:ea typeface="SF Hello Semibold"/>
                <a:cs typeface="SF Hello Semibold"/>
                <a:sym typeface="SF Hello Semibold"/>
              </a:defRPr>
            </a:lvl1pPr>
          </a:lstStyle>
          <a:p>
            <a:r>
              <a:t>SWOT Analysis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</a:defRPr>
            </a:lvl1pPr>
          </a:lstStyle>
          <a:p>
            <a:r>
              <a:t> </a:t>
            </a:r>
          </a:p>
        </p:txBody>
      </p:sp>
      <p:sp>
        <p:nvSpPr>
          <p:cNvPr id="300" name="Text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r>
              <a:t> </a:t>
            </a:r>
          </a:p>
        </p:txBody>
      </p:sp>
      <p:sp>
        <p:nvSpPr>
          <p:cNvPr id="301" name="Strategic Planning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Strategic Planning</a:t>
            </a:r>
          </a:p>
        </p:txBody>
      </p:sp>
      <p:sp>
        <p:nvSpPr>
          <p:cNvPr id="302" name="Rectangle"/>
          <p:cNvSpPr/>
          <p:nvPr/>
        </p:nvSpPr>
        <p:spPr>
          <a:xfrm rot="16200000">
            <a:off x="5314661" y="2708926"/>
            <a:ext cx="130346" cy="8298148"/>
          </a:xfrm>
          <a:prstGeom prst="rect">
            <a:avLst/>
          </a:prstGeom>
          <a:gradFill>
            <a:gsLst>
              <a:gs pos="0">
                <a:srgbClr val="DA846C"/>
              </a:gs>
              <a:gs pos="33860">
                <a:srgbClr val="C25BB0"/>
              </a:gs>
              <a:gs pos="71452">
                <a:srgbClr val="8840D1"/>
              </a:gs>
              <a:gs pos="99523">
                <a:srgbClr val="612BE5"/>
              </a:gs>
            </a:gsLst>
            <a:lin ang="9695999"/>
          </a:gradFill>
          <a:ln w="12700">
            <a:miter lim="400000"/>
          </a:ln>
        </p:spPr>
        <p:txBody>
          <a:bodyPr lIns="63500" tIns="63500" rIns="63500" bIns="63500" anchor="ctr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rowth Strategy 1 - E.g. Upgrade Mac"/>
          <p:cNvSpPr txBox="1">
            <a:spLocks noGrp="1"/>
          </p:cNvSpPr>
          <p:nvPr>
            <p:ph type="title"/>
          </p:nvPr>
        </p:nvSpPr>
        <p:spPr>
          <a:xfrm>
            <a:off x="1143000" y="645208"/>
            <a:ext cx="22098000" cy="1455413"/>
          </a:xfrm>
          <a:prstGeom prst="rect">
            <a:avLst/>
          </a:prstGeom>
        </p:spPr>
        <p:txBody>
          <a:bodyPr/>
          <a:lstStyle/>
          <a:p>
            <a:r>
              <a:t>Growth Strategy 1 - E.g. Upgrade Mac</a:t>
            </a:r>
          </a:p>
        </p:txBody>
      </p:sp>
      <p:sp>
        <p:nvSpPr>
          <p:cNvPr id="307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23970902" y="13042900"/>
            <a:ext cx="319126" cy="3302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anchor="t"/>
          <a:lstStyle>
            <a:lvl1pPr algn="r">
              <a:tabLst>
                <a:tab pos="914400" algn="l"/>
              </a:tabLst>
              <a:defRPr sz="1500">
                <a:solidFill>
                  <a:srgbClr val="87939D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lvl1pPr>
          </a:lstStyle>
          <a:p>
            <a:pPr defTabSz="914400"/>
            <a:fld id="{86CB4B4D-7CA3-9044-876B-883B54F8677D}" type="slidenum">
              <a:rPr/>
              <a:t>9</a:t>
            </a:fld>
            <a:endParaRPr/>
          </a:p>
        </p:txBody>
      </p:sp>
      <p:sp>
        <p:nvSpPr>
          <p:cNvPr id="308" name="Rounded Rectangle"/>
          <p:cNvSpPr/>
          <p:nvPr/>
        </p:nvSpPr>
        <p:spPr>
          <a:xfrm>
            <a:off x="369192" y="3657600"/>
            <a:ext cx="6270991" cy="9144000"/>
          </a:xfrm>
          <a:prstGeom prst="roundRect">
            <a:avLst>
              <a:gd name="adj" fmla="val 3234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graphicFrame>
        <p:nvGraphicFramePr>
          <p:cNvPr id="309" name="Table 1"/>
          <p:cNvGraphicFramePr/>
          <p:nvPr/>
        </p:nvGraphicFramePr>
        <p:xfrm>
          <a:off x="769302" y="3934277"/>
          <a:ext cx="5470769" cy="823186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470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4380">
                <a:tc>
                  <a:txBody>
                    <a:bodyPr/>
                    <a:lstStyle/>
                    <a:p>
                      <a:pPr defTabSz="914400">
                        <a:lnSpc>
                          <a:spcPts val="4300"/>
                        </a:lnSpc>
                        <a:tabLst>
                          <a:tab pos="1651000" algn="l"/>
                        </a:tabLst>
                      </a:pPr>
                      <a:r>
                        <a:rPr sz="3600">
                          <a:solidFill>
                            <a:srgbClr val="9D52E0"/>
                          </a:soli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Key Metrics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15357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9576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US$ X mil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Expected revenue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Incremental Mac / iPad / iPhone units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#X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Potential customers 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X %</a:t>
                      </a:r>
                      <a:br/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Contribution to Apple growth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978">
                <a:tc>
                  <a:txBody>
                    <a:bodyPr/>
                    <a:lstStyle/>
                    <a:p>
                      <a:pPr algn="l" defTabSz="914400">
                        <a:tabLst>
                          <a:tab pos="1651000" algn="l"/>
                        </a:tabLst>
                        <a:defRPr sz="25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rPr sz="4000"/>
                        <a:t>MM/YY</a:t>
                      </a:r>
                      <a:br>
                        <a:rPr sz="4500"/>
                      </a:br>
                      <a:r>
                        <a:rPr>
                          <a:latin typeface="SF Hello Thin"/>
                          <a:ea typeface="SF Hello Thin"/>
                          <a:cs typeface="SF Hello Thin"/>
                          <a:sym typeface="SF Hello Thin"/>
                        </a:rPr>
                        <a:t>Expected timing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0" name="Rounded Rectangle"/>
          <p:cNvSpPr/>
          <p:nvPr/>
        </p:nvSpPr>
        <p:spPr>
          <a:xfrm>
            <a:off x="6950099" y="3657600"/>
            <a:ext cx="16563140" cy="9144000"/>
          </a:xfrm>
          <a:prstGeom prst="roundRect">
            <a:avLst>
              <a:gd name="adj" fmla="val 2218"/>
            </a:avLst>
          </a:prstGeom>
          <a:solidFill>
            <a:srgbClr val="F1F1F4"/>
          </a:solidFill>
          <a:ln w="12700">
            <a:miter lim="400000"/>
          </a:ln>
        </p:spPr>
        <p:txBody>
          <a:bodyPr lIns="63500" tIns="63500" rIns="63500" bIns="63500" anchor="ctr"/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sz="2600">
                <a:solidFill>
                  <a:srgbClr val="FFFFFF"/>
                </a:solidFill>
                <a:latin typeface="SF Hello Regular"/>
                <a:ea typeface="SF Hello Regular"/>
                <a:cs typeface="SF Hello Regular"/>
                <a:sym typeface="SF Hello Regular"/>
              </a:defRPr>
            </a:pPr>
            <a:endParaRPr/>
          </a:p>
        </p:txBody>
      </p:sp>
      <p:sp>
        <p:nvSpPr>
          <p:cNvPr id="311" name="E.g. Switch Intel-based Mac customers to Apple Silicon"/>
          <p:cNvSpPr txBox="1"/>
          <p:nvPr/>
        </p:nvSpPr>
        <p:spPr>
          <a:xfrm>
            <a:off x="1143000" y="2057400"/>
            <a:ext cx="22098001" cy="673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 indent="0" defTabSz="825500">
              <a:spcBef>
                <a:spcPts val="0"/>
              </a:spcBef>
              <a:defRPr sz="3800" i="1" spc="-76">
                <a:latin typeface="SF Hello Regular"/>
                <a:ea typeface="SF Hello Regular"/>
                <a:cs typeface="SF Hello Regular"/>
                <a:sym typeface="SF Hello Regular"/>
              </a:defRPr>
            </a:pPr>
            <a:r>
              <a:t>E.g. Switch Intel-based Mac customers to Apple Silicon </a:t>
            </a:r>
          </a:p>
        </p:txBody>
      </p:sp>
      <p:graphicFrame>
        <p:nvGraphicFramePr>
          <p:cNvPr id="312" name="Table 1-1"/>
          <p:cNvGraphicFramePr/>
          <p:nvPr/>
        </p:nvGraphicFramePr>
        <p:xfrm>
          <a:off x="7383750" y="3937452"/>
          <a:ext cx="14687776" cy="823186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52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35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4075">
                <a:tc gridSpan="2">
                  <a:txBody>
                    <a:bodyPr/>
                    <a:lstStyle/>
                    <a:p>
                      <a:pPr defTabSz="914400">
                        <a:lnSpc>
                          <a:spcPts val="4300"/>
                        </a:lnSpc>
                        <a:tabLst>
                          <a:tab pos="1651000" algn="l"/>
                        </a:tabLst>
                      </a:pPr>
                      <a:r>
                        <a:rPr sz="3600">
                          <a:solidFill>
                            <a:srgbClr val="9D52E0"/>
                          </a:solidFill>
                          <a:latin typeface="SF Hello Semibold"/>
                          <a:ea typeface="SF Hello Semibold"/>
                          <a:cs typeface="SF Hello Semibold"/>
                          <a:sym typeface="SF Hello Semibold"/>
                        </a:rPr>
                        <a:t>Opportunity &amp; Market Dynamics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515357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7050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Target Customers/Segment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all industries, any customer we know uses Mac, even if they buy from someone else.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515357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Marketing Plan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run customer webinar to promote our offerings alongside the power of Apple Silicon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spcBef>
                          <a:spcPts val="2800"/>
                        </a:spcBef>
                        <a:defRPr sz="3000" spc="239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defRPr>
                      </a:pPr>
                      <a:r>
                        <a:t>Customer Offer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create custom one-pager promoting partner + Apple SIlicon + lifecycle management 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Seller Enablement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 train sellers on Apple Business Manager and Apple Silicon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Seller Incentives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spiffs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4148">
                <a:tc>
                  <a:txBody>
                    <a:bodyPr/>
                    <a:lstStyle/>
                    <a:p>
                      <a:pPr defTabSz="914400">
                        <a:tabLst>
                          <a:tab pos="1651000" algn="l"/>
                        </a:tabLst>
                      </a:pPr>
                      <a:r>
                        <a:rPr sz="3000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Anticipated Outcomes</a:t>
                      </a:r>
                    </a:p>
                  </a:txBody>
                  <a:tcPr marL="76200" marR="76200" marT="76200" marB="76200" anchor="ctr" horzOverflow="overflow">
                    <a:lnL w="1270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63500" marR="63500" algn="l" defTabSz="914400">
                        <a:tabLst>
                          <a:tab pos="1651000" algn="l"/>
                        </a:tabLst>
                      </a:pPr>
                      <a:r>
                        <a:rPr sz="2500" i="1">
                          <a:latin typeface="SF Hello Regular"/>
                          <a:ea typeface="SF Hello Regular"/>
                          <a:cs typeface="SF Hello Regular"/>
                          <a:sym typeface="SF Hello Regular"/>
                        </a:rPr>
                        <a:t>e.g. drive awareness, create demand</a:t>
                      </a:r>
                    </a:p>
                  </a:txBody>
                  <a:tcPr marL="76200" marR="76200" marT="76200" marB="762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DCDCDC"/>
                      </a:solidFill>
                      <a:miter lim="400000"/>
                    </a:lnT>
                    <a:lnB w="12700">
                      <a:solidFill>
                        <a:srgbClr val="DCDCDC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Metadata/LabelInfo.xml><?xml version="1.0" encoding="utf-8"?>
<clbl:labelList xmlns:clbl="http://schemas.microsoft.com/office/2020/mipLabelMetadata">
  <clbl:label id="{3a23c400-78e7-4d42-982d-273adef68ef9}" enabled="1" method="Privileged" siteId="{7fe14ab6-8f5d-4139-84bf-cd8aed0ee6b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918</Words>
  <Application>Microsoft Office PowerPoint</Application>
  <PresentationFormat>Custom</PresentationFormat>
  <Paragraphs>183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Helvetica Neue</vt:lpstr>
      <vt:lpstr>Helvetica Neue Medium</vt:lpstr>
      <vt:lpstr>SF Hello Bold</vt:lpstr>
      <vt:lpstr>SF Hello Light</vt:lpstr>
      <vt:lpstr>SF Hello Medium</vt:lpstr>
      <vt:lpstr>SF Hello Regular</vt:lpstr>
      <vt:lpstr>SF Hello Semibold</vt:lpstr>
      <vt:lpstr>SF Hello Thin</vt:lpstr>
      <vt:lpstr>21_BasicWhite</vt:lpstr>
      <vt:lpstr>PowerPoint Presentation</vt:lpstr>
      <vt:lpstr>PowerPoint Presentation</vt:lpstr>
      <vt:lpstr>Highlights</vt:lpstr>
      <vt:lpstr>Customer Opportunities</vt:lpstr>
      <vt:lpstr>12 Month Forecast - Revenue</vt:lpstr>
      <vt:lpstr>Apple Key Contacts </vt:lpstr>
      <vt:lpstr>SWOT Analysis</vt:lpstr>
      <vt:lpstr>PowerPoint Presentation</vt:lpstr>
      <vt:lpstr>Growth Strategy 1 - E.g. Upgrade Mac</vt:lpstr>
      <vt:lpstr>Growth Strategy 2</vt:lpstr>
      <vt:lpstr>Growth Strategy 3 (optional)</vt:lpstr>
      <vt:lpstr>PowerPoint Presentation</vt:lpstr>
      <vt:lpstr>Support from Apple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Rocks, Jenn</dc:creator>
  <cp:lastModifiedBy>Rocks, Jenn</cp:lastModifiedBy>
  <cp:revision>4</cp:revision>
  <dcterms:modified xsi:type="dcterms:W3CDTF">2026-02-03T15:36:15Z</dcterms:modified>
</cp:coreProperties>
</file>