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0761371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00"/>
    <a:srgbClr val="0066CC"/>
    <a:srgbClr val="99009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447" autoAdjust="0"/>
  </p:normalViewPr>
  <p:slideViewPr>
    <p:cSldViewPr snapToGrid="0">
      <p:cViewPr>
        <p:scale>
          <a:sx n="70" d="100"/>
          <a:sy n="70" d="100"/>
        </p:scale>
        <p:origin x="8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9BB4B-5DCC-4B6B-830D-00CB7343E11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F64B3-0583-483D-8B08-EB750D96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9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A41D09-636B-4320-AB50-7CA41BF7393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96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FC033-CFB3-714F-A191-7374C37F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39560-935B-C34D-B0BC-43023671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E54-94FF-244B-AC45-95E7845E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AE2958-C25D-2840-9D47-D3A9109D10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93772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15CEE1B-C713-584B-8C7C-DA95698E22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55245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A22A2F7-72ED-DB4C-9E06-5D7A875E10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1557" y="4144170"/>
            <a:ext cx="9144000" cy="711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11056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5382"/>
            <a:ext cx="609600" cy="45719"/>
          </a:xfrm>
          <a:prstGeom prst="rect">
            <a:avLst/>
          </a:prstGeom>
          <a:gradFill flip="none" rotWithShape="1">
            <a:gsLst>
              <a:gs pos="2000">
                <a:schemeClr val="tx2"/>
              </a:gs>
              <a:gs pos="98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2961" y="377011"/>
            <a:ext cx="10538460" cy="508179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887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  <p15:guide id="5" orient="horz" pos="2304">
          <p15:clr>
            <a:srgbClr val="FBAE40"/>
          </p15:clr>
        </p15:guide>
        <p15:guide id="6" pos="2208">
          <p15:clr>
            <a:srgbClr val="FBAE40"/>
          </p15:clr>
        </p15:guide>
        <p15:guide id="7" pos="131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D1CD-586E-7C48-92C6-8793726A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75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5055-CA4B-3D43-9B2F-26AA67FD8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7E479-61C3-2149-B5A0-3B2086B7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89671-746A-4E4B-8079-FC9BE81B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23441-2CD5-C840-BEEE-593A1896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FCB7-C750-6943-A8ED-24581697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57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A21F4-090C-914C-82C8-8716C1B90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068AE-138D-9C43-BED9-A7270C04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27567-3B8F-3143-8294-2EEFDDCA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E6301-EDF4-6F48-9533-E04807C6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1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2CEA3-E800-6845-80F4-A78B8494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7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16156-3D2F-C042-903B-55E185B7A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7C3CF-A7FD-6444-AB59-4DE27725C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F28E9-8A82-CC47-9913-E23339704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A419F-321D-0E4A-A330-C0EB7C5A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E8588-1679-9F49-B145-D674B1D4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0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77C1-7405-F44F-86AD-0BD950D99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575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0E1DF-8CBF-5343-9B41-05C6ECABE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238BE-7CDD-794D-A239-745A636E0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0C4FD2-DFEB-344B-AC3F-7941DBE24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C8ED6-ADE9-DA49-8979-A6087F140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5FFEF4-3078-7E43-81B2-E9CDC72C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6CE2F-F11D-3445-95D6-6A4FCFA7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9F9FAE-C504-104E-BD61-B247BE5E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F649-86C8-9347-9881-AAB48D45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7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34DA9-A91B-A949-95BE-B57068B0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7AC46-89B2-0A46-99CF-914E6AA1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1D2EF-C1F4-A24E-9B64-2197F947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5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A13B5-DD4C-F14C-B362-7AFEBC61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DAF84-D6EE-7C46-85A3-5ABB0B76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62EEF-0741-494E-A63A-5F09084F6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7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37AA-B9BE-A043-B5B2-46FDC685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7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6042-1391-9244-9396-F13FF171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A4CD8-4F07-8A48-9559-4575737C6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CC10A-D76D-AE4D-BADC-FED72667F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25C1E-0F6E-5647-82B0-B05689A0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18EF2-CF86-D94F-9279-BE332056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2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A1ACD-8E73-DB4A-BE41-BDB21C48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7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EF70DA-F950-A744-82FC-BB48FFFDC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DB23B-276E-6346-BDE9-BF1F96274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60606-CA11-2243-B2D5-B8D4EBE7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54265-5405-AC45-8EE4-F3A37C48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DAFF3-979F-8A4C-857A-C7DB5994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640B66AD-7D63-3842-9CD3-D95AB5C1C00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71051-9440-0E40-A428-F4747DF9F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E516B-3CA4-064D-A205-440FE137B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261A3-1EFA-CE4C-A9CA-CD8B4AA64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0AB49FC-EE39-194E-AD0E-8E6921FEDA7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9B258-4F34-2248-8672-EFA3F63E6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01807-F305-794E-8BFB-1E56927B2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7E800A-E293-9941-94CA-DD949A49F9E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10031388" y="147993"/>
            <a:ext cx="1702486" cy="32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2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lla-Marie.Brixey@tdsynnex.com" TargetMode="External"/><Relationship Id="rId13" Type="http://schemas.openxmlformats.org/officeDocument/2006/relationships/hyperlink" Target="mailto:Warren.Bond@techdata.com" TargetMode="External"/><Relationship Id="rId3" Type="http://schemas.openxmlformats.org/officeDocument/2006/relationships/hyperlink" Target="mailto:Chad.Halfpop@tdsynnex.com" TargetMode="External"/><Relationship Id="rId7" Type="http://schemas.openxmlformats.org/officeDocument/2006/relationships/image" Target="../media/image3.png"/><Relationship Id="rId12" Type="http://schemas.openxmlformats.org/officeDocument/2006/relationships/hyperlink" Target="mailto:Michael.Graham@techdata.com" TargetMode="External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hyperlink" Target="mailto:christee.tedesco@techdata.com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Andrea.Mattson@tdsynnex.com" TargetMode="External"/><Relationship Id="rId11" Type="http://schemas.openxmlformats.org/officeDocument/2006/relationships/hyperlink" Target="mailto:Amelia.Bush@tdsynnex.com" TargetMode="External"/><Relationship Id="rId5" Type="http://schemas.openxmlformats.org/officeDocument/2006/relationships/hyperlink" Target="mailto:Christee.Tedesco@tdsynnex.com" TargetMode="External"/><Relationship Id="rId15" Type="http://schemas.openxmlformats.org/officeDocument/2006/relationships/hyperlink" Target="mailto:Jim.Monaghan@tdsynnex.com" TargetMode="External"/><Relationship Id="rId10" Type="http://schemas.openxmlformats.org/officeDocument/2006/relationships/hyperlink" Target="mailto:Gregory.Krukonis@techdata.com" TargetMode="External"/><Relationship Id="rId4" Type="http://schemas.openxmlformats.org/officeDocument/2006/relationships/hyperlink" Target="mailto:Kurt.Waibel@tdsynnex.com" TargetMode="External"/><Relationship Id="rId9" Type="http://schemas.openxmlformats.org/officeDocument/2006/relationships/hyperlink" Target="mailto:Phillip.Privett@tdsynnex.com" TargetMode="External"/><Relationship Id="rId14" Type="http://schemas.openxmlformats.org/officeDocument/2006/relationships/hyperlink" Target="mailto:Maritza.Marin@tdsynne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Box 247">
            <a:extLst>
              <a:ext uri="{FF2B5EF4-FFF2-40B4-BE49-F238E27FC236}">
                <a16:creationId xmlns:a16="http://schemas.microsoft.com/office/drawing/2014/main" id="{F62656EE-0DEA-48DB-8057-F9E0C6153495}"/>
              </a:ext>
            </a:extLst>
          </p:cNvPr>
          <p:cNvSpPr txBox="1"/>
          <p:nvPr/>
        </p:nvSpPr>
        <p:spPr>
          <a:xfrm>
            <a:off x="2403274" y="51176"/>
            <a:ext cx="6936058" cy="461665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TD SYNNEX Cohesity Team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855393F1-F7F6-41B5-B878-55DA4D0ECE73}"/>
              </a:ext>
            </a:extLst>
          </p:cNvPr>
          <p:cNvSpPr/>
          <p:nvPr/>
        </p:nvSpPr>
        <p:spPr>
          <a:xfrm>
            <a:off x="85283" y="1867034"/>
            <a:ext cx="3293366" cy="3077766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Strategic Business Management:</a:t>
            </a: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C00000"/>
              </a:solidFill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Chad Halfpop – 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SBM West </a:t>
            </a:r>
          </a:p>
          <a:p>
            <a:pPr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Chad.Halfpop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0066CC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Natalie Heath –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SBM Central A</a:t>
            </a:r>
          </a:p>
          <a:p>
            <a:pPr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Natalie.Heath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990099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Christee Tedesco -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SBM Central B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Christee.Tedesco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Andrea Mattson –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SBM </a:t>
            </a:r>
            <a:r>
              <a:rPr lang="en-US" sz="1000" dirty="0">
                <a:solidFill>
                  <a:srgbClr val="FF9900"/>
                </a:solidFill>
                <a:latin typeface="Arial"/>
                <a:cs typeface="Arial"/>
              </a:rPr>
              <a:t>East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Andrea.Mattson@tdsynnex.com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Sam Melant –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SBM Nationals</a:t>
            </a:r>
          </a:p>
          <a:p>
            <a:pPr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Sam.Melant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Cody Williams –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SBM F</a:t>
            </a:r>
            <a:r>
              <a:rPr lang="en-US" sz="10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ederal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SLED</a:t>
            </a:r>
          </a:p>
          <a:p>
            <a:pPr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Cody.Williams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B4076BA4-C9BB-4A10-87CC-FFCB1B2AA82F}"/>
              </a:ext>
            </a:extLst>
          </p:cNvPr>
          <p:cNvSpPr/>
          <p:nvPr/>
        </p:nvSpPr>
        <p:spPr>
          <a:xfrm>
            <a:off x="8813351" y="1729692"/>
            <a:ext cx="3293366" cy="101566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Inside Sales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 Kilpatrick – 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BDR I</a:t>
            </a:r>
          </a:p>
          <a:p>
            <a:pPr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April.Kilpatrick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solidFill>
                <a:srgbClr val="1F2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TBH (2)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BDR I</a:t>
            </a:r>
          </a:p>
        </p:txBody>
      </p:sp>
      <p:pic>
        <p:nvPicPr>
          <p:cNvPr id="255" name="Picture 254">
            <a:extLst>
              <a:ext uri="{FF2B5EF4-FFF2-40B4-BE49-F238E27FC236}">
                <a16:creationId xmlns:a16="http://schemas.microsoft.com/office/drawing/2014/main" id="{83AD67B2-1210-BC5E-BE13-45CD30D5C4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3245" y="83843"/>
            <a:ext cx="1368121" cy="392415"/>
          </a:xfrm>
          <a:prstGeom prst="rect">
            <a:avLst/>
          </a:prstGeom>
        </p:spPr>
      </p:pic>
      <p:sp>
        <p:nvSpPr>
          <p:cNvPr id="257" name="TextBox 256">
            <a:extLst>
              <a:ext uri="{FF2B5EF4-FFF2-40B4-BE49-F238E27FC236}">
                <a16:creationId xmlns:a16="http://schemas.microsoft.com/office/drawing/2014/main" id="{CFFCDEE8-FE63-04C1-CA24-65C4245966F1}"/>
              </a:ext>
            </a:extLst>
          </p:cNvPr>
          <p:cNvSpPr txBox="1"/>
          <p:nvPr/>
        </p:nvSpPr>
        <p:spPr>
          <a:xfrm>
            <a:off x="3500360" y="4194248"/>
            <a:ext cx="2965753" cy="86177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Ella-Marie Brixey, 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Sr. Vendor Marketing Mgr </a:t>
            </a: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Ella-Marie.Brixey@tdsynnex.com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(210) 944-6159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5DF5A404-ED90-62F6-BED8-6645506B5D61}"/>
              </a:ext>
            </a:extLst>
          </p:cNvPr>
          <p:cNvSpPr txBox="1"/>
          <p:nvPr/>
        </p:nvSpPr>
        <p:spPr>
          <a:xfrm>
            <a:off x="42981" y="1010930"/>
            <a:ext cx="2082621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Phillip Privett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Sr. Vice President, Vendor Solutions 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57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9"/>
              </a:rPr>
              <a:t>Phillip.Privett@tdsynnex.com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480-215-4381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39C3B7F-F812-FCA0-03DD-32EEE6613358}"/>
              </a:ext>
            </a:extLst>
          </p:cNvPr>
          <p:cNvSpPr txBox="1"/>
          <p:nvPr/>
        </p:nvSpPr>
        <p:spPr>
          <a:xfrm>
            <a:off x="2124371" y="1014313"/>
            <a:ext cx="1943161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Greg Krukonis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Sr. Director, Vendor Solutions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0"/>
              </a:rPr>
              <a:t>Gregory.Krukonis@tdsynnex.com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727-251-9613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9E8FA352-ADDA-E3BB-97A9-56055A3672EF}"/>
              </a:ext>
            </a:extLst>
          </p:cNvPr>
          <p:cNvSpPr txBox="1"/>
          <p:nvPr/>
        </p:nvSpPr>
        <p:spPr>
          <a:xfrm>
            <a:off x="4109282" y="1010466"/>
            <a:ext cx="1762021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Amy Bush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Sr. Manager, Vendor Solutions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1"/>
              </a:rPr>
              <a:t>Amelia.Bush@tdsynnex.com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303-248-0535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99109FB9-CAF7-4FE7-B729-B4850419124C}"/>
              </a:ext>
            </a:extLst>
          </p:cNvPr>
          <p:cNvSpPr txBox="1"/>
          <p:nvPr/>
        </p:nvSpPr>
        <p:spPr>
          <a:xfrm>
            <a:off x="6033488" y="1010466"/>
            <a:ext cx="1955985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Michael Graham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Manager, Vendor Solutions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/>
              <a:ea typeface="Calibri" panose="020F050202020403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12"/>
              </a:rPr>
              <a:t>Michael.Graham@tdsynnex.com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  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5758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480-936-2786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7CBA756A-BFA0-F467-C7DE-E0200FD7D7C2}"/>
              </a:ext>
            </a:extLst>
          </p:cNvPr>
          <p:cNvSpPr txBox="1"/>
          <p:nvPr/>
        </p:nvSpPr>
        <p:spPr>
          <a:xfrm>
            <a:off x="8237806" y="1007083"/>
            <a:ext cx="1725152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Warren Bond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Manager, Solution Architects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3"/>
              </a:rPr>
              <a:t>Warren.Bond@tdsynnex.com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(727) 510-5020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4ABC660D-1B15-92E8-9A3A-2DD2342CDB51}"/>
              </a:ext>
            </a:extLst>
          </p:cNvPr>
          <p:cNvSpPr txBox="1"/>
          <p:nvPr/>
        </p:nvSpPr>
        <p:spPr>
          <a:xfrm>
            <a:off x="10211291" y="966411"/>
            <a:ext cx="1794081" cy="700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Maritza Marin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Manager, Vendor Marketing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4"/>
              </a:rPr>
              <a:t>Maritza.Marin@tdsyn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4"/>
              </a:rPr>
              <a:t>nex.com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(905) 286-6800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575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F01F51BA-A36A-144F-15E5-F58975D619EB}"/>
              </a:ext>
            </a:extLst>
          </p:cNvPr>
          <p:cNvSpPr txBox="1"/>
          <p:nvPr/>
        </p:nvSpPr>
        <p:spPr>
          <a:xfrm>
            <a:off x="5147044" y="762092"/>
            <a:ext cx="1111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F88CEB7-63AA-490C-C96C-C08EBCA806A2}"/>
              </a:ext>
            </a:extLst>
          </p:cNvPr>
          <p:cNvSpPr txBox="1"/>
          <p:nvPr/>
        </p:nvSpPr>
        <p:spPr>
          <a:xfrm>
            <a:off x="8813351" y="2961236"/>
            <a:ext cx="3298274" cy="12926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Sales Operations – Quotes &amp; Orders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Cohesity-Orders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Cohesity-Quotes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Lisa Johnson–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Sales Operations Team Lead</a:t>
            </a:r>
          </a:p>
          <a:p>
            <a:pPr>
              <a:defRPr/>
            </a:pPr>
            <a:r>
              <a:rPr lang="en-US" sz="900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Lisa.Johnson2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1F2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additional team members – 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Quotes &amp; orders </a:t>
            </a: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2DCE7C27-D122-000E-5F93-FD62F92BACC7}"/>
              </a:ext>
            </a:extLst>
          </p:cNvPr>
          <p:cNvSpPr/>
          <p:nvPr/>
        </p:nvSpPr>
        <p:spPr>
          <a:xfrm>
            <a:off x="3500361" y="5165937"/>
            <a:ext cx="2965753" cy="156966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Specialty Sales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Jim Monaghan</a:t>
            </a:r>
            <a:r>
              <a:rPr lang="en-US" sz="1000" b="1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 Sector Specialist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5"/>
              </a:rPr>
              <a:t>Jim.Monaghan@tdsynnex.com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(781) 820-5428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LeighAnn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Hranka</a:t>
            </a:r>
            <a:r>
              <a:rPr lang="en-US" sz="1000" b="1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Field Account Executive, CDW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6"/>
              </a:rPr>
              <a:t>LeighAnn.Hranka@tdsynnex.com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(815) 520-5758 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6EA52E3C-4345-7715-EABA-A54E26821A51}"/>
              </a:ext>
            </a:extLst>
          </p:cNvPr>
          <p:cNvSpPr txBox="1"/>
          <p:nvPr/>
        </p:nvSpPr>
        <p:spPr>
          <a:xfrm>
            <a:off x="80375" y="5128106"/>
            <a:ext cx="3298274" cy="14311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Technical Resources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Kurt Waibel-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Solutions Architect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Kurt.Waibel@tdsynnex.com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480-201-1254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Terrence Willis-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Solutions Architect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Terrence.Willis@tdsynnex.com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703-283-7242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CB39F4-7EFD-0767-FBE7-097CC52B9F8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242908" y="1685458"/>
            <a:ext cx="3435623" cy="23988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F171FE9-E360-B6B3-9826-F310640FAD5F}"/>
              </a:ext>
            </a:extLst>
          </p:cNvPr>
          <p:cNvSpPr/>
          <p:nvPr/>
        </p:nvSpPr>
        <p:spPr>
          <a:xfrm>
            <a:off x="6587824" y="4837621"/>
            <a:ext cx="1884787" cy="141577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Vendor </a:t>
            </a:r>
            <a:r>
              <a:rPr kumimoji="0" lang="en-US" sz="1200" b="1" i="0" u="sng" strike="noStrike" kern="1200" cap="none" spc="0" normalizeH="0" baseline="0" noProof="0" dirty="0" err="1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Mgmt</a:t>
            </a: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Rhannon Hartz – </a:t>
            </a:r>
            <a:r>
              <a:rPr lang="en-US" sz="900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SBM III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Rhannon.Hartz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5"/>
              </a:rPr>
              <a:t>@tdsynnex.com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Everhart -  </a:t>
            </a:r>
            <a:r>
              <a:rPr lang="en-US" sz="1000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VBM III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Victoria.Everhart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F2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6"/>
              </a:rPr>
              <a:t>@tdsynnex.com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1F2A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33604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Theme">
  <a:themeElements>
    <a:clrScheme name="TD Synnexccd814">
      <a:dk1>
        <a:srgbClr val="005758"/>
      </a:dk1>
      <a:lt1>
        <a:srgbClr val="FFFFFF"/>
      </a:lt1>
      <a:dk2>
        <a:srgbClr val="000000"/>
      </a:dk2>
      <a:lt2>
        <a:srgbClr val="06BDD4"/>
      </a:lt2>
      <a:accent1>
        <a:srgbClr val="616469"/>
      </a:accent1>
      <a:accent2>
        <a:srgbClr val="CCD814"/>
      </a:accent2>
      <a:accent3>
        <a:srgbClr val="003030"/>
      </a:accent3>
      <a:accent4>
        <a:srgbClr val="FEFFFF"/>
      </a:accent4>
      <a:accent5>
        <a:srgbClr val="FEFFFF"/>
      </a:accent5>
      <a:accent6>
        <a:srgbClr val="FEFFFF"/>
      </a:accent6>
      <a:hlink>
        <a:srgbClr val="06BDD4"/>
      </a:hlink>
      <a:folHlink>
        <a:srgbClr val="06BDD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355</Words>
  <Application>Microsoft Office PowerPoint</Application>
  <PresentationFormat>Widescreen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Light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Krukonis, Gregory</dc:creator>
  <cp:lastModifiedBy>Graham, Michael</cp:lastModifiedBy>
  <cp:revision>5</cp:revision>
  <dcterms:created xsi:type="dcterms:W3CDTF">2024-01-09T21:55:16Z</dcterms:created>
  <dcterms:modified xsi:type="dcterms:W3CDTF">2024-03-21T16:04:47Z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3c400-78e7-4d42-982d-273adef68ef9_Enabled">
    <vt:lpwstr>true</vt:lpwstr>
  </property>
  <property fmtid="{D5CDD505-2E9C-101B-9397-08002B2CF9AE}" pid="3" name="MSIP_Label_3a23c400-78e7-4d42-982d-273adef68ef9_SetDate">
    <vt:lpwstr>2024-01-09T21:55:58Z</vt:lpwstr>
  </property>
  <property fmtid="{D5CDD505-2E9C-101B-9397-08002B2CF9AE}" pid="4" name="MSIP_Label_3a23c400-78e7-4d42-982d-273adef68ef9_Method">
    <vt:lpwstr>Standard</vt:lpwstr>
  </property>
  <property fmtid="{D5CDD505-2E9C-101B-9397-08002B2CF9AE}" pid="5" name="MSIP_Label_3a23c400-78e7-4d42-982d-273adef68ef9_Name">
    <vt:lpwstr>3a23c400-78e7-4d42-982d-273adef68ef9</vt:lpwstr>
  </property>
  <property fmtid="{D5CDD505-2E9C-101B-9397-08002B2CF9AE}" pid="6" name="MSIP_Label_3a23c400-78e7-4d42-982d-273adef68ef9_SiteId">
    <vt:lpwstr>7fe14ab6-8f5d-4139-84bf-cd8aed0ee6b9</vt:lpwstr>
  </property>
  <property fmtid="{D5CDD505-2E9C-101B-9397-08002B2CF9AE}" pid="7" name="MSIP_Label_3a23c400-78e7-4d42-982d-273adef68ef9_ActionId">
    <vt:lpwstr>77dcc6d6-99df-41fb-906b-1f98774bd7d9</vt:lpwstr>
  </property>
  <property fmtid="{D5CDD505-2E9C-101B-9397-08002B2CF9AE}" pid="8" name="MSIP_Label_3a23c400-78e7-4d42-982d-273adef68ef9_ContentBits">
    <vt:lpwstr>0</vt:lpwstr>
  </property>
</Properties>
</file>