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0761371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0000"/>
    <a:srgbClr val="0066CC"/>
    <a:srgbClr val="990099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C1A7F4-96CC-4269-BFD1-A3379B28F4D9}" v="2" dt="2024-08-26T14:13:01.6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96" autoAdjust="0"/>
    <p:restoredTop sz="93152" autoAdjust="0"/>
  </p:normalViewPr>
  <p:slideViewPr>
    <p:cSldViewPr snapToGrid="0">
      <p:cViewPr varScale="1">
        <p:scale>
          <a:sx n="91" d="100"/>
          <a:sy n="91" d="100"/>
        </p:scale>
        <p:origin x="448" y="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9BB4B-5DCC-4B6B-830D-00CB7343E116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F64B3-0583-483D-8B08-EB750D9636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798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A41D09-636B-4320-AB50-7CA41BF7393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7968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FC033-CFB3-714F-A191-7374C37F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560-935B-C34D-B0BC-43023671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EE54-94FF-244B-AC45-95E7845E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DAE2958-C25D-2840-9D47-D3A9109D106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3772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15CEE1B-C713-584B-8C7C-DA95698E22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5245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22A2F7-72ED-DB4C-9E06-5D7A875E10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1557" y="4144170"/>
            <a:ext cx="914400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1110566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85382"/>
            <a:ext cx="609600" cy="45719"/>
          </a:xfrm>
          <a:prstGeom prst="rect">
            <a:avLst/>
          </a:prstGeom>
          <a:gradFill flip="none" rotWithShape="1">
            <a:gsLst>
              <a:gs pos="2000">
                <a:schemeClr val="tx2"/>
              </a:gs>
              <a:gs pos="98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80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2961" y="377011"/>
            <a:ext cx="10538460" cy="508179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90887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  <p:extLst>
    <p:ext uri="{DCECCB84-F9BA-43D5-87BE-67443E8EF086}">
      <p15:sldGuideLst xmlns:p15="http://schemas.microsoft.com/office/powerpoint/2012/main">
        <p15:guide id="1" pos="1056">
          <p15:clr>
            <a:srgbClr val="FBAE40"/>
          </p15:clr>
        </p15:guide>
        <p15:guide id="2" pos="14304">
          <p15:clr>
            <a:srgbClr val="FBAE40"/>
          </p15:clr>
        </p15:guide>
        <p15:guide id="3" orient="horz" pos="7920">
          <p15:clr>
            <a:srgbClr val="FBAE40"/>
          </p15:clr>
        </p15:guide>
        <p15:guide id="4" orient="horz" pos="504">
          <p15:clr>
            <a:srgbClr val="FBAE40"/>
          </p15:clr>
        </p15:guide>
        <p15:guide id="5" orient="horz" pos="2304">
          <p15:clr>
            <a:srgbClr val="FBAE40"/>
          </p15:clr>
        </p15:guide>
        <p15:guide id="6" pos="2208">
          <p15:clr>
            <a:srgbClr val="FBAE40"/>
          </p15:clr>
        </p15:guide>
        <p15:guide id="7" pos="131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D1CD-586E-7C48-92C6-8793726A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5055-CA4B-3D43-9B2F-26AA67FD8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E479-61C3-2149-B5A0-3B2086B7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89671-746A-4E4B-8079-FC9BE81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3441-2CD5-C840-BEEE-593A1896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81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FCB7-C750-6943-A8ED-24581697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21F4-090C-914C-82C8-8716C1B9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68AE-138D-9C43-BED9-A7270C0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7567-3B8F-3143-8294-2EEFDDC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6301-EDF4-6F48-9533-E04807C6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1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CEA3-E800-6845-80F4-A78B849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6156-3D2F-C042-903B-55E185B7A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7C3CF-A7FD-6444-AB59-4DE27725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F28E9-8A82-CC47-9913-E2333970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A419F-321D-0E4A-A330-C0EB7C5A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8588-1679-9F49-B145-D674B1D4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00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77C1-7405-F44F-86AD-0BD950D9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0E1DF-8CBF-5343-9B41-05C6ECABE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238BE-7CDD-794D-A239-745A636E0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C4FD2-DFEB-344B-AC3F-7941DBE24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C8ED6-ADE9-DA49-8979-A6087F140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FFEF4-3078-7E43-81B2-E9CDC72C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CE2F-F11D-3445-95D6-6A4FCFA7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F9FAE-C504-104E-BD61-B247BE5E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652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F649-86C8-9347-9881-AAB48D45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34DA9-A91B-A949-95BE-B57068B0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7AC46-89B2-0A46-99CF-914E6AA1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1D2EF-C1F4-A24E-9B64-2197F947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35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A13B5-DD4C-F14C-B362-7AFEBC61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DAF84-D6EE-7C46-85A3-5ABB0B7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62EEF-0741-494E-A63A-5F09084F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7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37AA-B9BE-A043-B5B2-46FDC685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76042-1391-9244-9396-F13FF171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A4CD8-4F07-8A48-9559-4575737C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CC10A-D76D-AE4D-BADC-FED72667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5C1E-0F6E-5647-82B0-B05689A0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18EF2-CF86-D94F-9279-BE332056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27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ACD-8E73-DB4A-BE41-BDB21C48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57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70DA-F950-A744-82FC-BB48FFFDC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DB23B-276E-6346-BDE9-BF1F962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60606-CA11-2243-B2D5-B8D4EBE7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t>9/3/2024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54265-5405-AC45-8EE4-F3A37C48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DAFF3-979F-8A4C-857A-C7DB5994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8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 descr="Shape&#10;&#10;Description automatically generated with low confidence">
            <a:extLst>
              <a:ext uri="{FF2B5EF4-FFF2-40B4-BE49-F238E27FC236}">
                <a16:creationId xmlns:a16="http://schemas.microsoft.com/office/drawing/2014/main" id="{640B66AD-7D63-3842-9CD3-D95AB5C1C00F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71051-9440-0E40-A428-F4747DF9F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516B-3CA4-064D-A205-440FE137B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61A3-1EFA-CE4C-A9CA-CD8B4AA64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9/3/2024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9B258-4F34-2248-8672-EFA3F63E6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1807-F305-794E-8BFB-1E56927B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7E800A-E293-9941-94CA-DD949A49F9E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0031388" y="147993"/>
            <a:ext cx="1702486" cy="327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2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Michael.Vitagliano@tdsynnex.com" TargetMode="External"/><Relationship Id="rId13" Type="http://schemas.openxmlformats.org/officeDocument/2006/relationships/hyperlink" Target="mailto:Mike.Heintzelman@tdsynnex.com" TargetMode="External"/><Relationship Id="rId18" Type="http://schemas.openxmlformats.org/officeDocument/2006/relationships/hyperlink" Target="mailto:Maritza.Marin@tdsynnex.com" TargetMode="External"/><Relationship Id="rId3" Type="http://schemas.openxmlformats.org/officeDocument/2006/relationships/image" Target="../media/image3.png"/><Relationship Id="rId21" Type="http://schemas.openxmlformats.org/officeDocument/2006/relationships/image" Target="../media/image4.png"/><Relationship Id="rId7" Type="http://schemas.openxmlformats.org/officeDocument/2006/relationships/hyperlink" Target="mailto:Rob.Ciganek@tdsynnex.com" TargetMode="External"/><Relationship Id="rId12" Type="http://schemas.openxmlformats.org/officeDocument/2006/relationships/hyperlink" Target="mailto:Thomas.Stasney@tdsynnex.com" TargetMode="External"/><Relationship Id="rId17" Type="http://schemas.openxmlformats.org/officeDocument/2006/relationships/hyperlink" Target="mailto:Allbert.Lehocky@tdsynnex.com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mailto:Thomas.Will@tdsynnex.com" TargetMode="External"/><Relationship Id="rId20" Type="http://schemas.openxmlformats.org/officeDocument/2006/relationships/hyperlink" Target="mailto:ExtremePM@TDSYNNEX.com" TargetMode="External"/><Relationship Id="rId1" Type="http://schemas.openxmlformats.org/officeDocument/2006/relationships/slideLayout" Target="../slideLayouts/slideLayout10.xml"/><Relationship Id="rId6" Type="http://schemas.openxmlformats.org/officeDocument/2006/relationships/hyperlink" Target="mailto:ExtremeMajors@tdsynnex.com" TargetMode="External"/><Relationship Id="rId11" Type="http://schemas.openxmlformats.org/officeDocument/2006/relationships/hyperlink" Target="mailto:terry.smith@tdsynnex.com" TargetMode="External"/><Relationship Id="rId5" Type="http://schemas.openxmlformats.org/officeDocument/2006/relationships/hyperlink" Target="mailto:ExtremeCenWest@tdsynnex.com" TargetMode="External"/><Relationship Id="rId15" Type="http://schemas.openxmlformats.org/officeDocument/2006/relationships/hyperlink" Target="mailto:Matt.Upson@tdysnnex.com" TargetMode="External"/><Relationship Id="rId10" Type="http://schemas.openxmlformats.org/officeDocument/2006/relationships/hyperlink" Target="mailto:Michael.Turner@tdsynnex.com" TargetMode="External"/><Relationship Id="rId19" Type="http://schemas.openxmlformats.org/officeDocument/2006/relationships/hyperlink" Target="mailto:ExtremePM@tdsynnex.com" TargetMode="External"/><Relationship Id="rId4" Type="http://schemas.openxmlformats.org/officeDocument/2006/relationships/hyperlink" Target="mailto:ExtremeEast@tdsynnex.com" TargetMode="External"/><Relationship Id="rId9" Type="http://schemas.openxmlformats.org/officeDocument/2006/relationships/hyperlink" Target="mailto:Mike.Diamond@tdsynnex.com" TargetMode="External"/><Relationship Id="rId14" Type="http://schemas.openxmlformats.org/officeDocument/2006/relationships/hyperlink" Target="mailto:John.Maillis@tdsynnex.com" TargetMode="External"/><Relationship Id="rId22" Type="http://schemas.openxmlformats.org/officeDocument/2006/relationships/hyperlink" Target="mailto:Charlie.Will@tdsynnex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A799B3-0AF2-CED2-EE89-ADE0F38DC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9306" y="1543500"/>
            <a:ext cx="5682231" cy="2905027"/>
          </a:xfrm>
          <a:prstGeom prst="rect">
            <a:avLst/>
          </a:prstGeom>
        </p:spPr>
      </p:pic>
      <p:sp>
        <p:nvSpPr>
          <p:cNvPr id="248" name="TextBox 247">
            <a:extLst>
              <a:ext uri="{FF2B5EF4-FFF2-40B4-BE49-F238E27FC236}">
                <a16:creationId xmlns:a16="http://schemas.microsoft.com/office/drawing/2014/main" id="{F62656EE-0DEA-48DB-8057-F9E0C6153495}"/>
              </a:ext>
            </a:extLst>
          </p:cNvPr>
          <p:cNvSpPr txBox="1"/>
          <p:nvPr/>
        </p:nvSpPr>
        <p:spPr>
          <a:xfrm>
            <a:off x="2403274" y="51176"/>
            <a:ext cx="6936058" cy="461665"/>
          </a:xfrm>
          <a:prstGeom prst="rect">
            <a:avLst/>
          </a:prstGeom>
          <a:noFill/>
          <a:ln w="158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303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TD SYNNEX Extreme Team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855393F1-F7F6-41B5-B878-55DA4D0ECE73}"/>
              </a:ext>
            </a:extLst>
          </p:cNvPr>
          <p:cNvSpPr/>
          <p:nvPr/>
        </p:nvSpPr>
        <p:spPr>
          <a:xfrm>
            <a:off x="42981" y="1556910"/>
            <a:ext cx="3293366" cy="5255285"/>
          </a:xfrm>
          <a:prstGeom prst="rect">
            <a:avLst/>
          </a:prstGeom>
          <a:solidFill>
            <a:srgbClr val="FFFFFF"/>
          </a:solidFill>
          <a:ln w="19050"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Business Development Contacts: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100" b="1" u="sng" dirty="0">
              <a:solidFill>
                <a:srgbClr val="1F2A44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dirty="0">
                <a:solidFill>
                  <a:srgbClr val="1F2A44"/>
                </a:solidFill>
                <a:latin typeface="Arial"/>
                <a:cs typeface="Arial"/>
              </a:rPr>
              <a:t>Team East: </a:t>
            </a:r>
            <a:r>
              <a:rPr lang="en-US" sz="1050" dirty="0">
                <a:solidFill>
                  <a:srgbClr val="1F2A44"/>
                </a:solidFill>
                <a:latin typeface="Arial"/>
                <a:cs typeface="Arial"/>
                <a:hlinkClick r:id="rId4"/>
              </a:rPr>
              <a:t>ExtremeEast@tdsynnex.com</a:t>
            </a:r>
            <a:endParaRPr lang="en-US" sz="1050" dirty="0">
              <a:solidFill>
                <a:srgbClr val="1F2A44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CenWest</a:t>
            </a:r>
            <a:r>
              <a:rPr kumimoji="0" lang="en-US" sz="1050" i="0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: </a:t>
            </a:r>
            <a:r>
              <a:rPr kumimoji="0" lang="en-US" sz="1050" i="0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5"/>
              </a:rPr>
              <a:t>ExtremeCenWest@tdsynnex.com</a:t>
            </a:r>
            <a:endParaRPr kumimoji="0" lang="en-US" sz="1050" i="0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b="1" dirty="0">
                <a:solidFill>
                  <a:srgbClr val="1F2A44"/>
                </a:solidFill>
                <a:latin typeface="Arial"/>
                <a:cs typeface="Arial"/>
              </a:rPr>
              <a:t>Team Majors</a:t>
            </a:r>
            <a:r>
              <a:rPr lang="en-US" sz="1050" dirty="0">
                <a:solidFill>
                  <a:srgbClr val="1F2A44"/>
                </a:solidFill>
                <a:latin typeface="Arial"/>
                <a:cs typeface="Arial"/>
              </a:rPr>
              <a:t>: </a:t>
            </a:r>
            <a:r>
              <a:rPr lang="en-US" sz="1050" dirty="0">
                <a:solidFill>
                  <a:srgbClr val="1F2A44"/>
                </a:solidFill>
                <a:latin typeface="Arial"/>
                <a:cs typeface="Arial"/>
                <a:hlinkClick r:id="rId6"/>
              </a:rPr>
              <a:t>ExtremeMajors@tdsynnex.com</a:t>
            </a:r>
            <a:r>
              <a:rPr lang="en-US" sz="1050" dirty="0">
                <a:solidFill>
                  <a:srgbClr val="1F2A44"/>
                </a:solidFill>
                <a:latin typeface="Arial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i="1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Team Majors, all Extreme D</a:t>
            </a:r>
            <a:r>
              <a:rPr lang="en-US" sz="1050" i="1" dirty="0">
                <a:solidFill>
                  <a:srgbClr val="1F2A44"/>
                </a:solidFill>
                <a:latin typeface="Arial"/>
                <a:cs typeface="Arial"/>
              </a:rPr>
              <a:t>IAMOND Accounts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i="1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Not </a:t>
            </a:r>
            <a:r>
              <a:rPr lang="en-US" sz="1050" i="1" dirty="0">
                <a:solidFill>
                  <a:srgbClr val="1F2A44"/>
                </a:solidFill>
                <a:latin typeface="Arial"/>
                <a:cs typeface="Arial"/>
              </a:rPr>
              <a:t>sure</a:t>
            </a:r>
            <a:r>
              <a:rPr kumimoji="0" lang="en-US" sz="1050" i="1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partner level? Ask any team!</a:t>
            </a:r>
            <a:endParaRPr kumimoji="0" lang="en-US" sz="1100" i="1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 dirty="0">
              <a:solidFill>
                <a:srgbClr val="C00000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Katelyn Federico–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BDR Central West 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ExtremeCenWest@tdsynnex.com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 dirty="0">
              <a:solidFill>
                <a:srgbClr val="0066CC"/>
              </a:solidFill>
              <a:latin typeface="Arial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0066CC"/>
                </a:solidFill>
                <a:latin typeface="Arial"/>
                <a:cs typeface="Arial"/>
              </a:rPr>
              <a:t>Rob Ciganek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BDE Central West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Rob.Ciganek@tdsynnex.com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b="1" dirty="0">
              <a:solidFill>
                <a:srgbClr val="990099"/>
              </a:solidFill>
              <a:latin typeface="Arial"/>
              <a:cs typeface="Arial"/>
            </a:endParaRPr>
          </a:p>
          <a:p>
            <a:pPr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Michael Meister -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BDR East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4"/>
              </a:rPr>
              <a:t>ExtremeEast@tdsynnex.com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Mike Vitagliano 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BDE East</a:t>
            </a:r>
            <a:endParaRPr kumimoji="0" lang="en-US" sz="100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Michael.Vitagliano@tdsynnex.com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highlight>
                <a:srgbClr val="FFFF00"/>
              </a:highligh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Steven Zewicky –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BDR Major Accounts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ExtremeMajors@tdsynnex.com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Mike Diamond 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BDE Extreme CDW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Mike.Diamond@tdsynnex.com</a:t>
            </a:r>
            <a:endParaRPr lang="en-US" sz="9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9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Mike Turner </a:t>
            </a: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Extreme Public Sector BDE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M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ichael.Turner@tdsynnex.com</a:t>
            </a:r>
            <a:endParaRPr lang="en-US" sz="9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Terry Smith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Extreme Public Sector BDR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1"/>
              </a:rPr>
              <a:t>erry.Smith@tdsynnex.com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Thomas Stasney </a:t>
            </a: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Partner Enablement Manager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homas.Stasney@tdsynnex.com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5DF5A404-ED90-62F6-BED8-6645506B5D61}"/>
              </a:ext>
            </a:extLst>
          </p:cNvPr>
          <p:cNvSpPr txBox="1"/>
          <p:nvPr/>
        </p:nvSpPr>
        <p:spPr>
          <a:xfrm>
            <a:off x="42981" y="1010930"/>
            <a:ext cx="1930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Mike Heintzelman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Sr. Vice President, Vendor Teams</a:t>
            </a:r>
            <a:b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57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3"/>
              </a:rPr>
              <a:t>Mike.Heintzelman@tdsynnex.com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139C3B7F-F812-FCA0-03DD-32EEE6613358}"/>
              </a:ext>
            </a:extLst>
          </p:cNvPr>
          <p:cNvSpPr txBox="1"/>
          <p:nvPr/>
        </p:nvSpPr>
        <p:spPr>
          <a:xfrm>
            <a:off x="1932491" y="1017095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John Maillis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Director, Vendor Teams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4"/>
              </a:rPr>
              <a:t>John.Maillis@tdsynnex.com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9E8FA352-ADDA-E3BB-97A9-56055A3672EF}"/>
              </a:ext>
            </a:extLst>
          </p:cNvPr>
          <p:cNvSpPr txBox="1"/>
          <p:nvPr/>
        </p:nvSpPr>
        <p:spPr>
          <a:xfrm>
            <a:off x="3580699" y="1019037"/>
            <a:ext cx="1603324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Matt Upson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Sr. Director, Field Sales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5"/>
              </a:rPr>
              <a:t>Matt.Upson@tdysnnex.com</a:t>
            </a:r>
            <a:b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99109FB9-CAF7-4FE7-B729-B4850419124C}"/>
              </a:ext>
            </a:extLst>
          </p:cNvPr>
          <p:cNvSpPr txBox="1"/>
          <p:nvPr/>
        </p:nvSpPr>
        <p:spPr>
          <a:xfrm>
            <a:off x="5184023" y="1010930"/>
            <a:ext cx="1648208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Thomas Will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Manager, Vendor Teams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Calibri" panose="020F050202020403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16"/>
              </a:rPr>
              <a:t>Thomas.Will@tdsynnex.com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005758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7CBA756A-BFA0-F467-C7DE-E0200FD7D7C2}"/>
              </a:ext>
            </a:extLst>
          </p:cNvPr>
          <p:cNvSpPr txBox="1"/>
          <p:nvPr/>
        </p:nvSpPr>
        <p:spPr>
          <a:xfrm>
            <a:off x="8527824" y="978376"/>
            <a:ext cx="1941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Lehocky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Manager, Field Solution Architects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7"/>
              </a:rPr>
              <a:t>Allbert.Lehocky@tdsynnex.com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4ABC660D-1B15-92E8-9A3A-2DD2342CDB51}"/>
              </a:ext>
            </a:extLst>
          </p:cNvPr>
          <p:cNvSpPr txBox="1"/>
          <p:nvPr/>
        </p:nvSpPr>
        <p:spPr>
          <a:xfrm>
            <a:off x="10402846" y="947598"/>
            <a:ext cx="1826141" cy="5386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Maritza Marin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Sr. Manager, Vendor Marketing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8"/>
              </a:rPr>
              <a:t>Maritza.Marin@tdsyn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18"/>
              </a:rPr>
              <a:t>nex.com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F01F51BA-A36A-144F-15E5-F58975D619EB}"/>
              </a:ext>
            </a:extLst>
          </p:cNvPr>
          <p:cNvSpPr txBox="1"/>
          <p:nvPr/>
        </p:nvSpPr>
        <p:spPr>
          <a:xfrm>
            <a:off x="5128979" y="595691"/>
            <a:ext cx="11119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303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Leadership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BF88CEB7-63AA-490C-C96C-C08EBCA806A2}"/>
              </a:ext>
            </a:extLst>
          </p:cNvPr>
          <p:cNvSpPr txBox="1"/>
          <p:nvPr/>
        </p:nvSpPr>
        <p:spPr>
          <a:xfrm>
            <a:off x="8753709" y="4333983"/>
            <a:ext cx="3298274" cy="115416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Sales Operations – Quotes &amp; Orders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ExtremePM@tdsynnex.com</a:t>
            </a: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Andrew Zimmerman – Operations Escalations</a:t>
            </a:r>
          </a:p>
          <a:p>
            <a:pPr>
              <a:defRPr/>
            </a:pP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ExtremePM@tdsynnex.com</a:t>
            </a:r>
            <a:r>
              <a:rPr lang="en-US" sz="9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000" b="1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+11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additional team members 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Quotes &amp; orders </a:t>
            </a:r>
            <a:endParaRPr kumimoji="0" lang="en-US" sz="100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6EA52E3C-4345-7715-EABA-A54E26821A51}"/>
              </a:ext>
            </a:extLst>
          </p:cNvPr>
          <p:cNvSpPr txBox="1"/>
          <p:nvPr/>
        </p:nvSpPr>
        <p:spPr>
          <a:xfrm>
            <a:off x="8753709" y="5643917"/>
            <a:ext cx="3298274" cy="1138773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Technical Resources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Armaghan Afzal 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Field Solutions Architect</a:t>
            </a:r>
            <a:endParaRPr kumimoji="0" lang="en-US" sz="1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Extremese-box@tdsynnex.com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Lucas Bendus –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Systems Engineer</a:t>
            </a:r>
            <a:endParaRPr kumimoji="0" lang="en-US" sz="10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Extremese-box@tdsynnex.com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6F9DFC-09FA-2350-5107-DA05E4BAB523}"/>
              </a:ext>
            </a:extLst>
          </p:cNvPr>
          <p:cNvSpPr txBox="1"/>
          <p:nvPr/>
        </p:nvSpPr>
        <p:spPr>
          <a:xfrm>
            <a:off x="3573750" y="4342288"/>
            <a:ext cx="5044500" cy="2400657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u="sng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</a:t>
            </a:r>
            <a:r>
              <a:rPr kumimoji="0" 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FAQ’s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level of engagement – </a:t>
            </a:r>
            <a:r>
              <a:rPr lang="en-US" sz="14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ExtremePM@TDSYNNEX.com</a:t>
            </a:r>
            <a:r>
              <a:rPr lang="en-US" sz="14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8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SLAs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PM Team: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Standard SLA: 4 Hours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 Boxes </a:t>
            </a: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(Business Development: 4 Hours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00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Operational support: </a:t>
            </a: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SPAs, DA Quote Status, Returns, Order Help – </a:t>
            </a:r>
            <a:r>
              <a:rPr lang="en-US" sz="10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20"/>
              </a:rPr>
              <a:t>ExtremePM@TDSYNNEX.com</a:t>
            </a:r>
            <a:endParaRPr lang="en-US" sz="10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Any Business Development support: </a:t>
            </a: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Buddy calls, Partner Onboarding, Extreme Partner Program Support, Extreme Vendor AE account mapping: Team Pod Email Boxes (top of box to the left).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100" dirty="0">
              <a:solidFill>
                <a:srgbClr val="1F2A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sure where to go? Start with </a:t>
            </a:r>
            <a:r>
              <a:rPr lang="en-US" sz="11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ExtremePM@tdsynnex.com</a:t>
            </a:r>
            <a:r>
              <a:rPr lang="en-US" sz="1100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guide you.</a:t>
            </a:r>
          </a:p>
        </p:txBody>
      </p:sp>
      <p:pic>
        <p:nvPicPr>
          <p:cNvPr id="6" name="Picture 5" descr="A close-up of a logo&#10;&#10;Description automatically generated with low confidence">
            <a:extLst>
              <a:ext uri="{FF2B5EF4-FFF2-40B4-BE49-F238E27FC236}">
                <a16:creationId xmlns:a16="http://schemas.microsoft.com/office/drawing/2014/main" id="{58E5917F-E7D7-392D-C754-0A3C0903D1E9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" y="0"/>
            <a:ext cx="1725152" cy="8086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D9927BE-ADF6-BB79-5DC5-72ED899A788D}"/>
              </a:ext>
            </a:extLst>
          </p:cNvPr>
          <p:cNvSpPr txBox="1"/>
          <p:nvPr/>
        </p:nvSpPr>
        <p:spPr>
          <a:xfrm>
            <a:off x="6820675" y="1017095"/>
            <a:ext cx="15969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rgbClr val="1F2A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Charlie Will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Manager, Technical Design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1F2A4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22"/>
              </a:rPr>
              <a:t>Charlie.Will@tdsynnex.com</a:t>
            </a: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1F2A4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DB7E72-2748-2235-0C9F-56BC8A67C033}"/>
              </a:ext>
            </a:extLst>
          </p:cNvPr>
          <p:cNvSpPr txBox="1"/>
          <p:nvPr/>
        </p:nvSpPr>
        <p:spPr>
          <a:xfrm>
            <a:off x="3993578" y="2405998"/>
            <a:ext cx="11904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CenWest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4F2166-17DD-7672-1033-3F5182124B2D}"/>
              </a:ext>
            </a:extLst>
          </p:cNvPr>
          <p:cNvSpPr txBox="1"/>
          <p:nvPr/>
        </p:nvSpPr>
        <p:spPr>
          <a:xfrm>
            <a:off x="9339332" y="3303324"/>
            <a:ext cx="119044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East</a:t>
            </a:r>
          </a:p>
        </p:txBody>
      </p:sp>
    </p:spTree>
    <p:extLst>
      <p:ext uri="{BB962C8B-B14F-4D97-AF65-F5344CB8AC3E}">
        <p14:creationId xmlns:p14="http://schemas.microsoft.com/office/powerpoint/2010/main" val="2362133604"/>
      </p:ext>
    </p:extLst>
  </p:cSld>
  <p:clrMapOvr>
    <a:masterClrMapping/>
  </p:clrMapOvr>
</p:sld>
</file>

<file path=ppt/theme/theme1.xml><?xml version="1.0" encoding="utf-8"?>
<a:theme xmlns:a="http://schemas.openxmlformats.org/drawingml/2006/main" name="Light Theme">
  <a:themeElements>
    <a:clrScheme name="TD Synnexccd814">
      <a:dk1>
        <a:srgbClr val="005758"/>
      </a:dk1>
      <a:lt1>
        <a:srgbClr val="FFFFFF"/>
      </a:lt1>
      <a:dk2>
        <a:srgbClr val="000000"/>
      </a:dk2>
      <a:lt2>
        <a:srgbClr val="06BDD4"/>
      </a:lt2>
      <a:accent1>
        <a:srgbClr val="616469"/>
      </a:accent1>
      <a:accent2>
        <a:srgbClr val="CCD814"/>
      </a:accent2>
      <a:accent3>
        <a:srgbClr val="003030"/>
      </a:accent3>
      <a:accent4>
        <a:srgbClr val="FEFFFF"/>
      </a:accent4>
      <a:accent5>
        <a:srgbClr val="FEFFFF"/>
      </a:accent5>
      <a:accent6>
        <a:srgbClr val="FEFFFF"/>
      </a:accent6>
      <a:hlink>
        <a:srgbClr val="06BDD4"/>
      </a:hlink>
      <a:folHlink>
        <a:srgbClr val="06BDD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3A9EE89E3A5049BEB46B9451E971E0" ma:contentTypeVersion="22" ma:contentTypeDescription="Create a new document." ma:contentTypeScope="" ma:versionID="4ce873ab07f60a61831159fc1f5d8148">
  <xsd:schema xmlns:xsd="http://www.w3.org/2001/XMLSchema" xmlns:xs="http://www.w3.org/2001/XMLSchema" xmlns:p="http://schemas.microsoft.com/office/2006/metadata/properties" xmlns:ns2="76a1b97e-0c4a-41eb-8577-a46a249439b8" xmlns:ns3="a806f1d8-a5e9-4cab-b6ab-1b6c32c70414" targetNamespace="http://schemas.microsoft.com/office/2006/metadata/properties" ma:root="true" ma:fieldsID="d23c1422be3350b7a9612a2cf787d0fa" ns2:_="" ns3:_="">
    <xsd:import namespace="76a1b97e-0c4a-41eb-8577-a46a249439b8"/>
    <xsd:import namespace="a806f1d8-a5e9-4cab-b6ab-1b6c32c70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a1b97e-0c4a-41eb-8577-a46a249439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10f7b148-ca8e-42c9-920e-52e5e6763c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06f1d8-a5e9-4cab-b6ab-1b6c32c70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c6b353f-087d-4e65-928b-3350e983613d}" ma:internalName="TaxCatchAll" ma:showField="CatchAllData" ma:web="a806f1d8-a5e9-4cab-b6ab-1b6c32c70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694C72-2066-4687-AE6E-426AEB692B29}"/>
</file>

<file path=customXml/itemProps2.xml><?xml version="1.0" encoding="utf-8"?>
<ds:datastoreItem xmlns:ds="http://schemas.openxmlformats.org/officeDocument/2006/customXml" ds:itemID="{751B44D4-9240-4E86-886C-D1682CC4530B}"/>
</file>

<file path=docProps/app.xml><?xml version="1.0" encoding="utf-8"?>
<Properties xmlns="http://schemas.openxmlformats.org/officeDocument/2006/extended-properties" xmlns:vt="http://schemas.openxmlformats.org/officeDocument/2006/docPropsVTypes">
  <TotalTime>7543</TotalTime>
  <Words>417</Words>
  <Application>Microsoft Office PowerPoint</Application>
  <PresentationFormat>Widescreen</PresentationFormat>
  <Paragraphs>84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Light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Krukonis, Gregory</dc:creator>
  <cp:lastModifiedBy>Stasney, Thomas</cp:lastModifiedBy>
  <cp:revision>14</cp:revision>
  <dcterms:created xsi:type="dcterms:W3CDTF">2024-01-09T21:55:16Z</dcterms:created>
  <dcterms:modified xsi:type="dcterms:W3CDTF">2024-09-03T16:09:29Z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Enabled">
    <vt:lpwstr>true</vt:lpwstr>
  </property>
  <property fmtid="{D5CDD505-2E9C-101B-9397-08002B2CF9AE}" pid="3" name="MSIP_Label_3a23c400-78e7-4d42-982d-273adef68ef9_SetDate">
    <vt:lpwstr>2024-01-09T21:55:58Z</vt:lpwstr>
  </property>
  <property fmtid="{D5CDD505-2E9C-101B-9397-08002B2CF9AE}" pid="4" name="MSIP_Label_3a23c400-78e7-4d42-982d-273adef68ef9_Method">
    <vt:lpwstr>Standard</vt:lpwstr>
  </property>
  <property fmtid="{D5CDD505-2E9C-101B-9397-08002B2CF9AE}" pid="5" name="MSIP_Label_3a23c400-78e7-4d42-982d-273adef68ef9_Name">
    <vt:lpwstr>3a23c400-78e7-4d42-982d-273adef68ef9</vt:lpwstr>
  </property>
  <property fmtid="{D5CDD505-2E9C-101B-9397-08002B2CF9AE}" pid="6" name="MSIP_Label_3a23c400-78e7-4d42-982d-273adef68ef9_SiteId">
    <vt:lpwstr>7fe14ab6-8f5d-4139-84bf-cd8aed0ee6b9</vt:lpwstr>
  </property>
  <property fmtid="{D5CDD505-2E9C-101B-9397-08002B2CF9AE}" pid="7" name="MSIP_Label_3a23c400-78e7-4d42-982d-273adef68ef9_ActionId">
    <vt:lpwstr>77dcc6d6-99df-41fb-906b-1f98774bd7d9</vt:lpwstr>
  </property>
  <property fmtid="{D5CDD505-2E9C-101B-9397-08002B2CF9AE}" pid="8" name="MSIP_Label_3a23c400-78e7-4d42-982d-273adef68ef9_ContentBits">
    <vt:lpwstr>0</vt:lpwstr>
  </property>
</Properties>
</file>