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409" r:id="rId5"/>
    <p:sldId id="408" r:id="rId6"/>
    <p:sldId id="405" r:id="rId7"/>
    <p:sldId id="410" r:id="rId8"/>
    <p:sldId id="413" r:id="rId9"/>
    <p:sldId id="414" r:id="rId10"/>
    <p:sldId id="415" r:id="rId11"/>
    <p:sldId id="416" r:id="rId12"/>
    <p:sldId id="435"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 id="430" r:id="rId26"/>
    <p:sldId id="431" r:id="rId27"/>
    <p:sldId id="432" r:id="rId28"/>
    <p:sldId id="433" r:id="rId2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Options" id="{ADC20FD6-7929-44A3-A074-A97D9B17B0BE}">
          <p14:sldIdLst>
            <p14:sldId id="409"/>
          </p14:sldIdLst>
        </p14:section>
        <p14:section name="Battle Card" id="{2714BA57-ED01-4952-B291-E55ACF11E8C1}">
          <p14:sldIdLst>
            <p14:sldId id="408"/>
            <p14:sldId id="405"/>
            <p14:sldId id="410"/>
            <p14:sldId id="413"/>
            <p14:sldId id="414"/>
            <p14:sldId id="415"/>
            <p14:sldId id="416"/>
            <p14:sldId id="435"/>
            <p14:sldId id="418"/>
            <p14:sldId id="419"/>
            <p14:sldId id="420"/>
            <p14:sldId id="421"/>
            <p14:sldId id="422"/>
            <p14:sldId id="423"/>
            <p14:sldId id="424"/>
            <p14:sldId id="425"/>
            <p14:sldId id="426"/>
            <p14:sldId id="427"/>
            <p14:sldId id="428"/>
            <p14:sldId id="429"/>
            <p14:sldId id="430"/>
            <p14:sldId id="431"/>
            <p14:sldId id="432"/>
            <p14:sldId id="433"/>
          </p14:sldIdLst>
        </p14:section>
      </p14:sectionLst>
    </p:ext>
    <p:ext uri="{EFAFB233-063F-42B5-8137-9DF3F51BA10A}">
      <p15:sldGuideLst xmlns:p15="http://schemas.microsoft.com/office/powerpoint/2012/main">
        <p15:guide id="1" orient="horz" pos="482" userDrawn="1">
          <p15:clr>
            <a:srgbClr val="A4A3A4"/>
          </p15:clr>
        </p15:guide>
        <p15:guide id="2" orient="horz" pos="4212">
          <p15:clr>
            <a:srgbClr val="A4A3A4"/>
          </p15:clr>
        </p15:guide>
        <p15:guide id="3" orient="horz" pos="3861" userDrawn="1">
          <p15:clr>
            <a:srgbClr val="A4A3A4"/>
          </p15:clr>
        </p15:guide>
        <p15:guide id="4" pos="1231" userDrawn="1">
          <p15:clr>
            <a:srgbClr val="A4A3A4"/>
          </p15:clr>
        </p15:guide>
        <p15:guide id="5" pos="324" userDrawn="1">
          <p15:clr>
            <a:srgbClr val="A4A3A4"/>
          </p15:clr>
        </p15:guide>
        <p15:guide id="6" pos="5495" userDrawn="1">
          <p15:clr>
            <a:srgbClr val="A4A3A4"/>
          </p15:clr>
        </p15:guide>
        <p15:guide id="7" pos="61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4EF84A-9A83-A464-A1C3-59DA81F4FA23}" name="Guest User" initials="GU" userId="S::urn:spo:anon#16f4ed853114acf30be7195b4bc6c331fc3a1215570d62c55ec05f2f05cb328f::" providerId="AD"/>
  <p188:author id="{F65154B6-6E5A-EF72-856C-3CD527DD1A79}" name="Arun Kirupa" initials="AK" userId="Arun Kirupa" providerId="None"/>
  <p188:author id="{95F983BE-272D-8686-C8CC-E2FD9E7CD5EE}" name="Hannah Morgan2" initials="HM" userId="S::hmorgan2@lenovo.com::17df2fed-bd87-41a8-8306-a9d64b206896" providerId="AD"/>
  <p188:author id="{A929F0D4-0C3E-2D1A-553B-87AFEDEDE06C}" name="Arun Kirupa" initials="AK" userId="0c7ffd91304de353" providerId="Windows Live"/>
  <p188:author id="{F858A5F9-A06A-C937-4504-4A11A92FF3BB}" name="Hannah Morgan2" initials="HM" userId="S::hmorgan2@Lenovo.com::17df2fed-bd87-41a8-8306-a9d64b206896" providerId="AD"/>
  <p188:author id="{1A1CB8FB-AAA7-80EF-4E0E-72ED140290EC}" name="Guest User" initials="GU" userId="S::urn:spo:anon#ff7a8072b4c287a74a60102a65b5306c74bb008ed3419d7218597b10c121ab4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ah Morgan2" initials="HM" lastIdx="13" clrIdx="0">
    <p:extLst>
      <p:ext uri="{19B8F6BF-5375-455C-9EA6-DF929625EA0E}">
        <p15:presenceInfo xmlns:p15="http://schemas.microsoft.com/office/powerpoint/2012/main" userId="S::hmorgan2@Lenovo.com::17df2fed-bd87-41a8-8306-a9d64b2068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131F"/>
    <a:srgbClr val="4C171F"/>
    <a:srgbClr val="4B2040"/>
    <a:srgbClr val="2E4161"/>
    <a:srgbClr val="59131F"/>
    <a:srgbClr val="D2772C"/>
    <a:srgbClr val="7F2938"/>
    <a:srgbClr val="333F5F"/>
    <a:srgbClr val="801F4F"/>
    <a:srgbClr val="B528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21942C-54CA-4F48-82C1-5C48FFE0B829}" v="126" dt="2022-09-22T18:34:17.316"/>
    <p1510:client id="{BEF9045A-5F85-E00D-A0B3-A227EDE65EA7}" v="589" dt="2022-09-22T17:17:27.419"/>
    <p1510:client id="{DD72AF7B-E48D-48B2-B2AB-7D6D2B0A8B97}" v="120" dt="2022-09-22T15:24:02.442"/>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868" y="60"/>
      </p:cViewPr>
      <p:guideLst>
        <p:guide orient="horz" pos="482"/>
        <p:guide orient="horz" pos="4212"/>
        <p:guide orient="horz" pos="3861"/>
        <p:guide pos="1231"/>
        <p:guide pos="324"/>
        <p:guide pos="5495"/>
        <p:guide pos="618"/>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0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1C0EDC-3B04-4D43-AC98-A606493C474D}" type="datetimeFigureOut">
              <a:rPr lang="en-US" sz="1000" smtClean="0">
                <a:latin typeface="Arial" pitchFamily="34" charset="0"/>
                <a:cs typeface="Arial" pitchFamily="34" charset="0"/>
              </a:rPr>
              <a:pPr/>
              <a:t>1/18/2023</a:t>
            </a:fld>
            <a:endParaRPr lang="en-US" sz="100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lvl="0"/>
            <a:r>
              <a:rPr lang="en-US" sz="800" cap="all">
                <a:solidFill>
                  <a:srgbClr val="939598"/>
                </a:solidFill>
                <a:latin typeface="Arial" pitchFamily="34" charset="0"/>
                <a:cs typeface="Arial" pitchFamily="34" charset="0"/>
              </a:rPr>
              <a:t>2011 LENOVO CONFIDENTIAL. All rights reserved.</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7F3538-DD9D-4F25-8311-592750C50641}" type="slidenum">
              <a:rPr lang="en-US" sz="800" smtClean="0">
                <a:latin typeface="Arial" pitchFamily="34" charset="0"/>
                <a:cs typeface="Arial" pitchFamily="34" charset="0"/>
              </a:rPr>
              <a:pPr/>
              <a:t>‹#›</a:t>
            </a:fld>
            <a:endParaRPr lang="en-US" sz="800">
              <a:latin typeface="Arial" pitchFamily="34" charset="0"/>
              <a:cs typeface="Arial" pitchFamily="34" charset="0"/>
            </a:endParaRPr>
          </a:p>
        </p:txBody>
      </p:sp>
    </p:spTree>
    <p:extLst>
      <p:ext uri="{BB962C8B-B14F-4D97-AF65-F5344CB8AC3E}">
        <p14:creationId xmlns:p14="http://schemas.microsoft.com/office/powerpoint/2010/main" val="2529155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Arial" pitchFamily="34" charset="0"/>
                <a:cs typeface="Arial"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Arial" pitchFamily="34" charset="0"/>
                <a:cs typeface="Arial" pitchFamily="34" charset="0"/>
              </a:defRPr>
            </a:lvl1pPr>
          </a:lstStyle>
          <a:p>
            <a:fld id="{F23CF275-28B3-497F-9AED-85D5F023BA5C}" type="datetimeFigureOut">
              <a:rPr lang="en-US" smtClean="0"/>
              <a:pPr/>
              <a:t>1/18/2023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Arial" pitchFamily="34" charset="0"/>
                <a:cs typeface="Arial" pitchFamily="34" charset="0"/>
              </a:defRPr>
            </a:lvl1pPr>
          </a:lstStyle>
          <a:p>
            <a:r>
              <a:rPr lang="en-US" sz="800" cap="all">
                <a:solidFill>
                  <a:srgbClr val="939598"/>
                </a:solidFill>
              </a:rPr>
              <a:t>2011 LENOVO CONFIDENTIAL. All rights reserved.</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4AED87EB-65D7-4500-873C-410831173A82}" type="slidenum">
              <a:rPr lang="en-US" smtClean="0"/>
              <a:pPr/>
              <a:t>‹#›</a:t>
            </a:fld>
            <a:endParaRPr lang="en-US"/>
          </a:p>
        </p:txBody>
      </p:sp>
    </p:spTree>
    <p:extLst>
      <p:ext uri="{BB962C8B-B14F-4D97-AF65-F5344CB8AC3E}">
        <p14:creationId xmlns:p14="http://schemas.microsoft.com/office/powerpoint/2010/main" val="369331368"/>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AED87EB-65D7-4500-873C-410831173A82}" type="slidenum">
              <a:rPr lang="en-US" smtClean="0"/>
              <a:pPr/>
              <a:t>2</a:t>
            </a:fld>
            <a:endParaRPr lang="en-US"/>
          </a:p>
        </p:txBody>
      </p:sp>
    </p:spTree>
    <p:extLst>
      <p:ext uri="{BB962C8B-B14F-4D97-AF65-F5344CB8AC3E}">
        <p14:creationId xmlns:p14="http://schemas.microsoft.com/office/powerpoint/2010/main" val="306276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AED87EB-65D7-4500-873C-410831173A82}" type="slidenum">
              <a:rPr lang="en-US" smtClean="0"/>
              <a:pPr/>
              <a:t>4</a:t>
            </a:fld>
            <a:endParaRPr lang="en-US"/>
          </a:p>
        </p:txBody>
      </p:sp>
    </p:spTree>
    <p:extLst>
      <p:ext uri="{BB962C8B-B14F-4D97-AF65-F5344CB8AC3E}">
        <p14:creationId xmlns:p14="http://schemas.microsoft.com/office/powerpoint/2010/main" val="176060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87EB-65D7-4500-873C-410831173A82}" type="slidenum">
              <a:rPr lang="en-US" smtClean="0"/>
              <a:pPr/>
              <a:t>6</a:t>
            </a:fld>
            <a:endParaRPr lang="en-US"/>
          </a:p>
        </p:txBody>
      </p:sp>
    </p:spTree>
    <p:extLst>
      <p:ext uri="{BB962C8B-B14F-4D97-AF65-F5344CB8AC3E}">
        <p14:creationId xmlns:p14="http://schemas.microsoft.com/office/powerpoint/2010/main" val="394706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87EB-65D7-4500-873C-410831173A82}" type="slidenum">
              <a:rPr lang="en-US" smtClean="0"/>
              <a:pPr/>
              <a:t>8</a:t>
            </a:fld>
            <a:endParaRPr lang="en-US"/>
          </a:p>
        </p:txBody>
      </p:sp>
    </p:spTree>
    <p:extLst>
      <p:ext uri="{BB962C8B-B14F-4D97-AF65-F5344CB8AC3E}">
        <p14:creationId xmlns:p14="http://schemas.microsoft.com/office/powerpoint/2010/main" val="2271546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AED87EB-65D7-4500-873C-410831173A82}" type="slidenum">
              <a:rPr lang="en-US" smtClean="0"/>
              <a:pPr/>
              <a:t>10</a:t>
            </a:fld>
            <a:endParaRPr lang="en-US"/>
          </a:p>
        </p:txBody>
      </p:sp>
    </p:spTree>
    <p:extLst>
      <p:ext uri="{BB962C8B-B14F-4D97-AF65-F5344CB8AC3E}">
        <p14:creationId xmlns:p14="http://schemas.microsoft.com/office/powerpoint/2010/main" val="16004485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44ABAD0-A62D-4523-B6AA-A8403FBD19FB}"/>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95000"/>
                  </a:schemeClr>
                </a:solidFill>
                <a:latin typeface="Arial" pitchFamily="34" charset="0"/>
                <a:cs typeface="Arial" pitchFamily="34" charset="0"/>
              </a:rPr>
              <a:t>2022 Lenovo Internal. All rights reserved.</a:t>
            </a:r>
          </a:p>
        </p:txBody>
      </p:sp>
      <p:sp>
        <p:nvSpPr>
          <p:cNvPr id="33" name="Title 16">
            <a:extLst>
              <a:ext uri="{FF2B5EF4-FFF2-40B4-BE49-F238E27FC236}">
                <a16:creationId xmlns:a16="http://schemas.microsoft.com/office/drawing/2014/main" id="{2D269149-7B1F-46DF-961E-8C5F97724055}"/>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br>
              <a:rPr lang="en-US"/>
            </a:br>
            <a:r>
              <a:rPr lang="en-US"/>
              <a:t>three lines</a:t>
            </a:r>
          </a:p>
        </p:txBody>
      </p:sp>
      <p:sp>
        <p:nvSpPr>
          <p:cNvPr id="34" name="Subtitle 2">
            <a:extLst>
              <a:ext uri="{FF2B5EF4-FFF2-40B4-BE49-F238E27FC236}">
                <a16:creationId xmlns:a16="http://schemas.microsoft.com/office/drawing/2014/main" id="{6B4F2AAA-E2FF-4510-964E-D173D6B44858}"/>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
        <p:nvSpPr>
          <p:cNvPr id="36" name="Freeform 5">
            <a:extLst>
              <a:ext uri="{FF2B5EF4-FFF2-40B4-BE49-F238E27FC236}">
                <a16:creationId xmlns:a16="http://schemas.microsoft.com/office/drawing/2014/main" id="{96B761E1-FA67-4150-B7B8-B943F0A8578D}"/>
              </a:ext>
            </a:extLst>
          </p:cNvPr>
          <p:cNvSpPr>
            <a:spLocks noChangeAspect="1" noEditPoints="1"/>
          </p:cNvSpPr>
          <p:nvPr userDrawn="1"/>
        </p:nvSpPr>
        <p:spPr bwMode="auto">
          <a:xfrm>
            <a:off x="1022255" y="857165"/>
            <a:ext cx="3051265" cy="258764"/>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1" name="Group 20">
            <a:extLst>
              <a:ext uri="{FF2B5EF4-FFF2-40B4-BE49-F238E27FC236}">
                <a16:creationId xmlns:a16="http://schemas.microsoft.com/office/drawing/2014/main" id="{FA08B442-1C3E-7EDC-D81D-A198D39CF800}"/>
              </a:ext>
            </a:extLst>
          </p:cNvPr>
          <p:cNvGrpSpPr/>
          <p:nvPr userDrawn="1"/>
        </p:nvGrpSpPr>
        <p:grpSpPr>
          <a:xfrm rot="16200000">
            <a:off x="9853618" y="2022721"/>
            <a:ext cx="3499233" cy="1167472"/>
            <a:chOff x="547688" y="952500"/>
            <a:chExt cx="12190413" cy="4067175"/>
          </a:xfrm>
        </p:grpSpPr>
        <p:sp>
          <p:nvSpPr>
            <p:cNvPr id="22" name="Rectangle 21">
              <a:extLst>
                <a:ext uri="{FF2B5EF4-FFF2-40B4-BE49-F238E27FC236}">
                  <a16:creationId xmlns:a16="http://schemas.microsoft.com/office/drawing/2014/main" id="{F5DB64CC-1107-3E23-4205-0020166739CD}"/>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4BB705C1-9E63-00DB-DB96-6599E3B186E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8A5C85EB-031E-5E51-B6D5-125887602893}"/>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E7E789FF-D9CC-D5E6-5202-2A67592E9527}"/>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A81E1825-59F6-92C4-8B8A-2D8457A23E7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
              <a:extLst>
                <a:ext uri="{FF2B5EF4-FFF2-40B4-BE49-F238E27FC236}">
                  <a16:creationId xmlns:a16="http://schemas.microsoft.com/office/drawing/2014/main" id="{E0692522-163E-02DC-6363-55ABF9C5075E}"/>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1">
              <a:extLst>
                <a:ext uri="{FF2B5EF4-FFF2-40B4-BE49-F238E27FC236}">
                  <a16:creationId xmlns:a16="http://schemas.microsoft.com/office/drawing/2014/main" id="{29713A5F-542D-4696-F439-35E4FF4EB70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3509139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EA184D-1BA8-43BA-9A9F-711F3C21735F}"/>
              </a:ext>
            </a:extLst>
          </p:cNvPr>
          <p:cNvPicPr>
            <a:picLocks noChangeAspect="1"/>
          </p:cNvPicPr>
          <p:nvPr userDrawn="1"/>
        </p:nvPicPr>
        <p:blipFill>
          <a:blip r:embed="rId3"/>
          <a:stretch>
            <a:fillRect/>
          </a:stretch>
        </p:blipFill>
        <p:spPr>
          <a:xfrm rot="16200000">
            <a:off x="9858240" y="2019947"/>
            <a:ext cx="3493695" cy="1167475"/>
          </a:xfrm>
          <a:prstGeom prst="rect">
            <a:avLst/>
          </a:prstGeom>
        </p:spPr>
      </p:pic>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Section header</a:t>
            </a:r>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Section Sub-header</a:t>
            </a:r>
          </a:p>
        </p:txBody>
      </p:sp>
      <p:sp>
        <p:nvSpPr>
          <p:cNvPr id="7" name="TextBox 6">
            <a:extLst>
              <a:ext uri="{FF2B5EF4-FFF2-40B4-BE49-F238E27FC236}">
                <a16:creationId xmlns:a16="http://schemas.microsoft.com/office/drawing/2014/main" id="{C9E59B38-B6EB-4759-860F-9EE55D27FFF6}"/>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solidFill>
                <a:latin typeface="Arial" pitchFamily="34" charset="0"/>
                <a:cs typeface="Arial" pitchFamily="34" charset="0"/>
              </a:rPr>
              <a:t>2022 Lenovo Internal. All rights reserved.</a:t>
            </a:r>
          </a:p>
        </p:txBody>
      </p:sp>
    </p:spTree>
    <p:extLst>
      <p:ext uri="{BB962C8B-B14F-4D97-AF65-F5344CB8AC3E}">
        <p14:creationId xmlns:p14="http://schemas.microsoft.com/office/powerpoint/2010/main" val="132658848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2CBFA14C-170B-4C01-9921-40881CE5B610}"/>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95000"/>
                  </a:schemeClr>
                </a:solidFill>
                <a:latin typeface="Arial" pitchFamily="34" charset="0"/>
                <a:cs typeface="Arial" pitchFamily="34" charset="0"/>
              </a:rPr>
              <a:t>2022 Lenovo Internal. All rights reserved.</a:t>
            </a:r>
          </a:p>
        </p:txBody>
      </p:sp>
      <p:pic>
        <p:nvPicPr>
          <p:cNvPr id="15" name="Picture 14">
            <a:extLst>
              <a:ext uri="{FF2B5EF4-FFF2-40B4-BE49-F238E27FC236}">
                <a16:creationId xmlns:a16="http://schemas.microsoft.com/office/drawing/2014/main" id="{44A49219-6994-468A-9BC3-E3709B7F39AA}"/>
              </a:ext>
            </a:extLst>
          </p:cNvPr>
          <p:cNvPicPr>
            <a:picLocks noChangeAspect="1"/>
          </p:cNvPicPr>
          <p:nvPr userDrawn="1"/>
        </p:nvPicPr>
        <p:blipFill>
          <a:blip r:embed="rId3"/>
          <a:stretch>
            <a:fillRect/>
          </a:stretch>
        </p:blipFill>
        <p:spPr>
          <a:xfrm rot="16200000">
            <a:off x="9858240" y="2019947"/>
            <a:ext cx="3493695" cy="1167475"/>
          </a:xfrm>
          <a:prstGeom prst="rect">
            <a:avLst/>
          </a:prstGeom>
        </p:spPr>
      </p:pic>
      <p:sp>
        <p:nvSpPr>
          <p:cNvPr id="16" name="Title 16">
            <a:extLst>
              <a:ext uri="{FF2B5EF4-FFF2-40B4-BE49-F238E27FC236}">
                <a16:creationId xmlns:a16="http://schemas.microsoft.com/office/drawing/2014/main" id="{678E485C-1D7C-4A7A-9FC8-CBA031C75C9E}"/>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Section header</a:t>
            </a:r>
          </a:p>
        </p:txBody>
      </p:sp>
      <p:sp>
        <p:nvSpPr>
          <p:cNvPr id="17" name="Subtitle 2">
            <a:extLst>
              <a:ext uri="{FF2B5EF4-FFF2-40B4-BE49-F238E27FC236}">
                <a16:creationId xmlns:a16="http://schemas.microsoft.com/office/drawing/2014/main" id="{4943DCE0-CAE7-4BFA-B99C-23353ABA69BB}"/>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Section Sub-header</a:t>
            </a:r>
          </a:p>
        </p:txBody>
      </p:sp>
    </p:spTree>
    <p:extLst>
      <p:ext uri="{BB962C8B-B14F-4D97-AF65-F5344CB8AC3E}">
        <p14:creationId xmlns:p14="http://schemas.microsoft.com/office/powerpoint/2010/main" val="147138199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9" name="TextBox 48"/>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solidFill>
                <a:latin typeface="Arial" pitchFamily="34" charset="0"/>
                <a:cs typeface="Arial" pitchFamily="34" charset="0"/>
              </a:rPr>
              <a:t>2022 Lenovo Internal. All rights reserved.</a:t>
            </a:r>
          </a:p>
        </p:txBody>
      </p:sp>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Section header</a:t>
            </a:r>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Section Sub-header</a:t>
            </a:r>
          </a:p>
        </p:txBody>
      </p:sp>
      <p:pic>
        <p:nvPicPr>
          <p:cNvPr id="14" name="Picture 13">
            <a:extLst>
              <a:ext uri="{FF2B5EF4-FFF2-40B4-BE49-F238E27FC236}">
                <a16:creationId xmlns:a16="http://schemas.microsoft.com/office/drawing/2014/main" id="{9AF3629E-8180-4C40-91F1-6AD2E527DAD3}"/>
              </a:ext>
            </a:extLst>
          </p:cNvPr>
          <p:cNvPicPr>
            <a:picLocks noChangeAspect="1"/>
          </p:cNvPicPr>
          <p:nvPr userDrawn="1"/>
        </p:nvPicPr>
        <p:blipFill>
          <a:blip r:embed="rId3"/>
          <a:stretch>
            <a:fillRect/>
          </a:stretch>
        </p:blipFill>
        <p:spPr>
          <a:xfrm rot="16200000">
            <a:off x="9854545" y="2021794"/>
            <a:ext cx="3499234" cy="1169326"/>
          </a:xfrm>
          <a:prstGeom prst="rect">
            <a:avLst/>
          </a:prstGeom>
        </p:spPr>
      </p:pic>
    </p:spTree>
    <p:extLst>
      <p:ext uri="{BB962C8B-B14F-4D97-AF65-F5344CB8AC3E}">
        <p14:creationId xmlns:p14="http://schemas.microsoft.com/office/powerpoint/2010/main" val="25379639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all Out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5CED76-92BB-428A-AF45-108EA8577BC3}"/>
              </a:ext>
            </a:extLst>
          </p:cNvPr>
          <p:cNvSpPr>
            <a:spLocks noGrp="1"/>
          </p:cNvSpPr>
          <p:nvPr>
            <p:ph type="pic" sz="quarter" idx="10"/>
          </p:nvPr>
        </p:nvSpPr>
        <p:spPr>
          <a:xfrm>
            <a:off x="6094413" y="0"/>
            <a:ext cx="6094412" cy="6858000"/>
          </a:xfrm>
          <a:prstGeom prst="rect">
            <a:avLst/>
          </a:prstGeom>
        </p:spPr>
        <p:txBody>
          <a:bodyPr/>
          <a:lstStyle/>
          <a:p>
            <a:endParaRPr lang="en-CA"/>
          </a:p>
        </p:txBody>
      </p:sp>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1023985" y="1178560"/>
            <a:ext cx="4396412" cy="1726256"/>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r>
              <a:rPr lang="da-DK"/>
              <a:t>Lorem ipsum dolor sit amet </a:t>
            </a:r>
            <a:r>
              <a:rPr lang="en-CA" err="1"/>
              <a:t>adipiscing</a:t>
            </a:r>
            <a:endParaRPr lang="en-US"/>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1023985" y="3221665"/>
            <a:ext cx="4396412" cy="2041215"/>
          </a:xfrm>
          <a:prstGeom prst="rect">
            <a:avLst/>
          </a:prstGeom>
        </p:spPr>
        <p:txBody>
          <a:bodyPr lIns="0" tIns="0" rIns="0" bIns="0" anchor="t" anchorCtr="0"/>
          <a:lstStyle>
            <a:lvl1pPr marL="0" indent="0" algn="l" defTabSz="1218987" rtl="0" eaLnBrk="1" latinLnBrk="0" hangingPunct="1">
              <a:lnSpc>
                <a:spcPct val="100000"/>
              </a:lnSpc>
              <a:spcBef>
                <a:spcPct val="0"/>
              </a:spcBef>
              <a:buNone/>
              <a:defRPr lang="en-US" sz="1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labore et dolore magna </a:t>
            </a:r>
            <a:r>
              <a:rPr lang="en-CA" err="1"/>
              <a:t>aliqua</a:t>
            </a:r>
            <a:r>
              <a:rPr lang="en-CA"/>
              <a:t>. Ut </a:t>
            </a:r>
            <a:r>
              <a:rPr lang="en-CA" err="1"/>
              <a:t>enim</a:t>
            </a:r>
            <a:r>
              <a:rPr lang="en-CA"/>
              <a:t> ad minim </a:t>
            </a:r>
            <a:r>
              <a:rPr lang="en-CA" err="1"/>
              <a:t>veniam</a:t>
            </a:r>
            <a:r>
              <a:rPr lang="en-CA"/>
              <a:t>.</a:t>
            </a:r>
            <a:endParaRPr lang="en-US"/>
          </a:p>
        </p:txBody>
      </p:sp>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15159655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all Out + Pho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5CED76-92BB-428A-AF45-108EA8577BC3}"/>
              </a:ext>
            </a:extLst>
          </p:cNvPr>
          <p:cNvSpPr>
            <a:spLocks noGrp="1"/>
          </p:cNvSpPr>
          <p:nvPr>
            <p:ph type="pic" sz="quarter" idx="10"/>
          </p:nvPr>
        </p:nvSpPr>
        <p:spPr>
          <a:xfrm>
            <a:off x="6094413" y="0"/>
            <a:ext cx="6094412" cy="6858000"/>
          </a:xfrm>
          <a:prstGeom prst="rect">
            <a:avLst/>
          </a:prstGeom>
        </p:spPr>
        <p:txBody>
          <a:bodyPr/>
          <a:lstStyle/>
          <a:p>
            <a:endParaRPr lang="en-CA"/>
          </a:p>
        </p:txBody>
      </p:sp>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1023985" y="1178560"/>
            <a:ext cx="4396412" cy="1726256"/>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r>
              <a:rPr lang="da-DK"/>
              <a:t>Lorem ipsum dolor sit amet </a:t>
            </a:r>
            <a:r>
              <a:rPr lang="en-CA" err="1"/>
              <a:t>adipiscing</a:t>
            </a:r>
            <a:endParaRPr lang="en-US"/>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1023985" y="3221665"/>
            <a:ext cx="4396412" cy="2041215"/>
          </a:xfrm>
          <a:prstGeom prst="rect">
            <a:avLst/>
          </a:prstGeom>
        </p:spPr>
        <p:txBody>
          <a:bodyPr lIns="0" tIns="0" rIns="0" bIns="0" anchor="t" anchorCtr="0"/>
          <a:lstStyle>
            <a:lvl1pPr marL="0" indent="0" algn="l" defTabSz="1218987" rtl="0" eaLnBrk="1" latinLnBrk="0" hangingPunct="1">
              <a:lnSpc>
                <a:spcPct val="100000"/>
              </a:lnSpc>
              <a:spcBef>
                <a:spcPct val="0"/>
              </a:spcBef>
              <a:buNone/>
              <a:defRPr lang="en-US" sz="1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labore et dolore magna </a:t>
            </a:r>
            <a:r>
              <a:rPr lang="en-CA" err="1"/>
              <a:t>aliqua</a:t>
            </a:r>
            <a:r>
              <a:rPr lang="en-CA"/>
              <a:t>. Ut </a:t>
            </a:r>
            <a:r>
              <a:rPr lang="en-CA" err="1"/>
              <a:t>enim</a:t>
            </a:r>
            <a:r>
              <a:rPr lang="en-CA"/>
              <a:t> ad minim </a:t>
            </a:r>
            <a:r>
              <a:rPr lang="en-CA" err="1"/>
              <a:t>veniam</a:t>
            </a:r>
            <a:r>
              <a:rPr lang="en-CA"/>
              <a:t>.</a:t>
            </a:r>
            <a:endParaRPr lang="en-US"/>
          </a:p>
        </p:txBody>
      </p:sp>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12505664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all Out + Pho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5CED76-92BB-428A-AF45-108EA8577BC3}"/>
              </a:ext>
            </a:extLst>
          </p:cNvPr>
          <p:cNvSpPr>
            <a:spLocks noGrp="1"/>
          </p:cNvSpPr>
          <p:nvPr>
            <p:ph type="pic" sz="quarter" idx="10"/>
          </p:nvPr>
        </p:nvSpPr>
        <p:spPr>
          <a:xfrm>
            <a:off x="6094413" y="0"/>
            <a:ext cx="6094412" cy="6858000"/>
          </a:xfrm>
          <a:prstGeom prst="rect">
            <a:avLst/>
          </a:prstGeom>
        </p:spPr>
        <p:txBody>
          <a:bodyPr/>
          <a:lstStyle/>
          <a:p>
            <a:endParaRPr lang="en-CA"/>
          </a:p>
        </p:txBody>
      </p:sp>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1023985" y="1178560"/>
            <a:ext cx="4396412" cy="1726256"/>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r>
              <a:rPr lang="da-DK"/>
              <a:t>Lorem ipsum dolor sit amet </a:t>
            </a:r>
            <a:r>
              <a:rPr lang="en-CA" err="1"/>
              <a:t>adipiscing</a:t>
            </a:r>
            <a:endParaRPr lang="en-US"/>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1023985" y="3221665"/>
            <a:ext cx="4396412" cy="2041215"/>
          </a:xfrm>
          <a:prstGeom prst="rect">
            <a:avLst/>
          </a:prstGeom>
        </p:spPr>
        <p:txBody>
          <a:bodyPr lIns="0" tIns="0" rIns="0" bIns="0" anchor="t" anchorCtr="0"/>
          <a:lstStyle>
            <a:lvl1pPr marL="0" indent="0" algn="l" defTabSz="1218987" rtl="0" eaLnBrk="1" latinLnBrk="0" hangingPunct="1">
              <a:lnSpc>
                <a:spcPct val="100000"/>
              </a:lnSpc>
              <a:spcBef>
                <a:spcPct val="0"/>
              </a:spcBef>
              <a:buNone/>
              <a:defRPr lang="en-US" sz="1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labore et dolore magna </a:t>
            </a:r>
            <a:r>
              <a:rPr lang="en-CA" err="1"/>
              <a:t>aliqua</a:t>
            </a:r>
            <a:r>
              <a:rPr lang="en-CA"/>
              <a:t>. Ut </a:t>
            </a:r>
            <a:r>
              <a:rPr lang="en-CA" err="1"/>
              <a:t>enim</a:t>
            </a:r>
            <a:r>
              <a:rPr lang="en-CA"/>
              <a:t> ad minim </a:t>
            </a:r>
            <a:r>
              <a:rPr lang="en-CA" err="1"/>
              <a:t>veniam</a:t>
            </a:r>
            <a:r>
              <a:rPr lang="en-CA"/>
              <a:t>.</a:t>
            </a:r>
            <a:endParaRPr lang="en-US"/>
          </a:p>
        </p:txBody>
      </p:sp>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30793162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all Out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5CED76-92BB-428A-AF45-108EA8577BC3}"/>
              </a:ext>
            </a:extLst>
          </p:cNvPr>
          <p:cNvSpPr>
            <a:spLocks noGrp="1"/>
          </p:cNvSpPr>
          <p:nvPr>
            <p:ph type="pic" sz="quarter" idx="10"/>
          </p:nvPr>
        </p:nvSpPr>
        <p:spPr>
          <a:xfrm>
            <a:off x="1" y="0"/>
            <a:ext cx="6094412" cy="6858000"/>
          </a:xfrm>
          <a:prstGeom prst="rect">
            <a:avLst/>
          </a:prstGeom>
        </p:spPr>
        <p:txBody>
          <a:bodyPr/>
          <a:lstStyle/>
          <a:p>
            <a:endParaRPr lang="en-CA"/>
          </a:p>
        </p:txBody>
      </p:sp>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6849051" y="1178560"/>
            <a:ext cx="4396412" cy="1726256"/>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r>
              <a:rPr lang="da-DK"/>
              <a:t>Lorem ipsum dolor sit amet </a:t>
            </a:r>
            <a:r>
              <a:rPr lang="en-CA" err="1"/>
              <a:t>adipiscing</a:t>
            </a:r>
            <a:endParaRPr lang="en-US"/>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6849051" y="3221665"/>
            <a:ext cx="4396412" cy="2041215"/>
          </a:xfrm>
          <a:prstGeom prst="rect">
            <a:avLst/>
          </a:prstGeom>
        </p:spPr>
        <p:txBody>
          <a:bodyPr lIns="0" tIns="0" rIns="0" bIns="0" anchor="t" anchorCtr="0"/>
          <a:lstStyle>
            <a:lvl1pPr marL="0" indent="0" algn="l" defTabSz="1218987" rtl="0" eaLnBrk="1" latinLnBrk="0" hangingPunct="1">
              <a:lnSpc>
                <a:spcPct val="100000"/>
              </a:lnSpc>
              <a:spcBef>
                <a:spcPct val="0"/>
              </a:spcBef>
              <a:buNone/>
              <a:defRPr lang="en-US" sz="1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labore et dolore magna </a:t>
            </a:r>
            <a:r>
              <a:rPr lang="en-CA" err="1"/>
              <a:t>aliqua</a:t>
            </a:r>
            <a:r>
              <a:rPr lang="en-CA"/>
              <a:t>. Ut </a:t>
            </a:r>
            <a:r>
              <a:rPr lang="en-CA" err="1"/>
              <a:t>enim</a:t>
            </a:r>
            <a:r>
              <a:rPr lang="en-CA"/>
              <a:t> ad minim </a:t>
            </a:r>
            <a:r>
              <a:rPr lang="en-CA" err="1"/>
              <a:t>veniam</a:t>
            </a:r>
            <a:r>
              <a:rPr lang="en-CA"/>
              <a:t>.</a:t>
            </a:r>
            <a:endParaRPr lang="en-US"/>
          </a:p>
        </p:txBody>
      </p:sp>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04388268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all Out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5CED76-92BB-428A-AF45-108EA8577BC3}"/>
              </a:ext>
            </a:extLst>
          </p:cNvPr>
          <p:cNvSpPr>
            <a:spLocks noGrp="1"/>
          </p:cNvSpPr>
          <p:nvPr>
            <p:ph type="pic" sz="quarter" idx="10"/>
          </p:nvPr>
        </p:nvSpPr>
        <p:spPr>
          <a:xfrm>
            <a:off x="1" y="0"/>
            <a:ext cx="6094412" cy="6858000"/>
          </a:xfrm>
          <a:prstGeom prst="rect">
            <a:avLst/>
          </a:prstGeom>
        </p:spPr>
        <p:txBody>
          <a:bodyPr/>
          <a:lstStyle/>
          <a:p>
            <a:endParaRPr lang="en-CA"/>
          </a:p>
        </p:txBody>
      </p:sp>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6849051" y="1178560"/>
            <a:ext cx="4396412" cy="1726256"/>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r>
              <a:rPr lang="da-DK"/>
              <a:t>Lorem ipsum dolor sit amet </a:t>
            </a:r>
            <a:r>
              <a:rPr lang="en-CA" err="1"/>
              <a:t>adipiscing</a:t>
            </a:r>
            <a:endParaRPr lang="en-US"/>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6849051" y="3221665"/>
            <a:ext cx="4396412" cy="2041215"/>
          </a:xfrm>
          <a:prstGeom prst="rect">
            <a:avLst/>
          </a:prstGeom>
        </p:spPr>
        <p:txBody>
          <a:bodyPr lIns="0" tIns="0" rIns="0" bIns="0" anchor="t" anchorCtr="0"/>
          <a:lstStyle>
            <a:lvl1pPr marL="0" indent="0" algn="l" defTabSz="1218987" rtl="0" eaLnBrk="1" latinLnBrk="0" hangingPunct="1">
              <a:lnSpc>
                <a:spcPct val="100000"/>
              </a:lnSpc>
              <a:spcBef>
                <a:spcPct val="0"/>
              </a:spcBef>
              <a:buNone/>
              <a:defRPr lang="en-US" sz="1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labore et dolore magna </a:t>
            </a:r>
            <a:r>
              <a:rPr lang="en-CA" err="1"/>
              <a:t>aliqua</a:t>
            </a:r>
            <a:r>
              <a:rPr lang="en-CA"/>
              <a:t>. Ut </a:t>
            </a:r>
            <a:r>
              <a:rPr lang="en-CA" err="1"/>
              <a:t>enim</a:t>
            </a:r>
            <a:r>
              <a:rPr lang="en-CA"/>
              <a:t> ad minim </a:t>
            </a:r>
            <a:r>
              <a:rPr lang="en-CA" err="1"/>
              <a:t>veniam</a:t>
            </a:r>
            <a:r>
              <a:rPr lang="en-CA"/>
              <a:t>.</a:t>
            </a:r>
            <a:endParaRPr lang="en-US"/>
          </a:p>
        </p:txBody>
      </p:sp>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72901061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Call Out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5CED76-92BB-428A-AF45-108EA8577BC3}"/>
              </a:ext>
            </a:extLst>
          </p:cNvPr>
          <p:cNvSpPr>
            <a:spLocks noGrp="1"/>
          </p:cNvSpPr>
          <p:nvPr>
            <p:ph type="pic" sz="quarter" idx="10"/>
          </p:nvPr>
        </p:nvSpPr>
        <p:spPr>
          <a:xfrm>
            <a:off x="1" y="0"/>
            <a:ext cx="6094412" cy="6858000"/>
          </a:xfrm>
          <a:prstGeom prst="rect">
            <a:avLst/>
          </a:prstGeom>
        </p:spPr>
        <p:txBody>
          <a:bodyPr/>
          <a:lstStyle/>
          <a:p>
            <a:endParaRPr lang="en-CA"/>
          </a:p>
        </p:txBody>
      </p:sp>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6849051" y="1178560"/>
            <a:ext cx="4396412" cy="1726256"/>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r>
              <a:rPr lang="da-DK"/>
              <a:t>Lorem ipsum dolor sit amet </a:t>
            </a:r>
            <a:r>
              <a:rPr lang="en-CA" err="1"/>
              <a:t>adipiscing</a:t>
            </a:r>
            <a:endParaRPr lang="en-US"/>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6849051" y="3221665"/>
            <a:ext cx="4396412" cy="2041215"/>
          </a:xfrm>
          <a:prstGeom prst="rect">
            <a:avLst/>
          </a:prstGeom>
        </p:spPr>
        <p:txBody>
          <a:bodyPr lIns="0" tIns="0" rIns="0" bIns="0" anchor="t" anchorCtr="0"/>
          <a:lstStyle>
            <a:lvl1pPr marL="0" indent="0" algn="l" defTabSz="1218987" rtl="0" eaLnBrk="1" latinLnBrk="0" hangingPunct="1">
              <a:lnSpc>
                <a:spcPct val="100000"/>
              </a:lnSpc>
              <a:spcBef>
                <a:spcPct val="0"/>
              </a:spcBef>
              <a:buNone/>
              <a:defRPr lang="en-US" sz="16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labore et dolore magna </a:t>
            </a:r>
            <a:r>
              <a:rPr lang="en-CA" err="1"/>
              <a:t>aliqua</a:t>
            </a:r>
            <a:r>
              <a:rPr lang="en-CA"/>
              <a:t>. Ut </a:t>
            </a:r>
            <a:r>
              <a:rPr lang="en-CA" err="1"/>
              <a:t>enim</a:t>
            </a:r>
            <a:r>
              <a:rPr lang="en-CA"/>
              <a:t> ad minim </a:t>
            </a:r>
            <a:r>
              <a:rPr lang="en-CA" err="1"/>
              <a:t>veniam</a:t>
            </a:r>
            <a:r>
              <a:rPr lang="en-CA"/>
              <a:t>.</a:t>
            </a:r>
            <a:endParaRPr lang="en-US"/>
          </a:p>
        </p:txBody>
      </p:sp>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23679133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Call Out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795F5D-4071-C721-2031-B4F86F4DDC7C}"/>
              </a:ext>
            </a:extLst>
          </p:cNvPr>
          <p:cNvPicPr>
            <a:picLocks noChangeAspect="1"/>
          </p:cNvPicPr>
          <p:nvPr userDrawn="1"/>
        </p:nvPicPr>
        <p:blipFill>
          <a:blip r:embed="rId3"/>
          <a:stretch>
            <a:fillRect/>
          </a:stretch>
        </p:blipFill>
        <p:spPr>
          <a:xfrm rot="16200000">
            <a:off x="2665413" y="-2665413"/>
            <a:ext cx="6858000" cy="12188826"/>
          </a:xfrm>
          <a:prstGeom prst="rect">
            <a:avLst/>
          </a:prstGeom>
        </p:spPr>
      </p:pic>
      <p:sp>
        <p:nvSpPr>
          <p:cNvPr id="2" name="Rectangle 1">
            <a:extLst>
              <a:ext uri="{FF2B5EF4-FFF2-40B4-BE49-F238E27FC236}">
                <a16:creationId xmlns:a16="http://schemas.microsoft.com/office/drawing/2014/main" id="{DD8F20E4-AD6F-F71F-6F2C-0D729A49F5D2}"/>
              </a:ext>
            </a:extLst>
          </p:cNvPr>
          <p:cNvSpPr/>
          <p:nvPr userDrawn="1"/>
        </p:nvSpPr>
        <p:spPr>
          <a:xfrm>
            <a:off x="3359217" y="0"/>
            <a:ext cx="8829607"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endParaRPr>
          </a:p>
        </p:txBody>
      </p:sp>
    </p:spTree>
    <p:extLst>
      <p:ext uri="{BB962C8B-B14F-4D97-AF65-F5344CB8AC3E}">
        <p14:creationId xmlns:p14="http://schemas.microsoft.com/office/powerpoint/2010/main" val="15922067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losing Slide_Black">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tx1"/>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62">
            <a:extLst>
              <a:ext uri="{FF2B5EF4-FFF2-40B4-BE49-F238E27FC236}">
                <a16:creationId xmlns:a16="http://schemas.microsoft.com/office/drawing/2014/main" id="{D816DCC7-3BA8-AE04-2ED6-58C05B7FAEB9}"/>
              </a:ext>
            </a:extLst>
          </p:cNvPr>
          <p:cNvGrpSpPr/>
          <p:nvPr userDrawn="1"/>
        </p:nvGrpSpPr>
        <p:grpSpPr>
          <a:xfrm rot="16200000">
            <a:off x="10933837" y="1467483"/>
            <a:ext cx="1879274" cy="626994"/>
            <a:chOff x="547688" y="952500"/>
            <a:chExt cx="12190413" cy="4067175"/>
          </a:xfrm>
        </p:grpSpPr>
        <p:sp>
          <p:nvSpPr>
            <p:cNvPr id="64" name="Rectangle 63">
              <a:extLst>
                <a:ext uri="{FF2B5EF4-FFF2-40B4-BE49-F238E27FC236}">
                  <a16:creationId xmlns:a16="http://schemas.microsoft.com/office/drawing/2014/main" id="{E8013FE9-E97B-3E4A-122C-CEDAC03DF1B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84BAFE3F-DC9E-93AE-E010-A4C6DF4B3F0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8">
              <a:extLst>
                <a:ext uri="{FF2B5EF4-FFF2-40B4-BE49-F238E27FC236}">
                  <a16:creationId xmlns:a16="http://schemas.microsoft.com/office/drawing/2014/main" id="{CCF4CB71-5C05-3732-D2F2-5A8CC6EC5E5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9">
              <a:extLst>
                <a:ext uri="{FF2B5EF4-FFF2-40B4-BE49-F238E27FC236}">
                  <a16:creationId xmlns:a16="http://schemas.microsoft.com/office/drawing/2014/main" id="{6BEB4DA8-3354-214E-012B-2D547761528C}"/>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0">
              <a:extLst>
                <a:ext uri="{FF2B5EF4-FFF2-40B4-BE49-F238E27FC236}">
                  <a16:creationId xmlns:a16="http://schemas.microsoft.com/office/drawing/2014/main" id="{6CC72872-9C7D-80C8-6ECF-C6CFE57537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
              <a:extLst>
                <a:ext uri="{FF2B5EF4-FFF2-40B4-BE49-F238E27FC236}">
                  <a16:creationId xmlns:a16="http://schemas.microsoft.com/office/drawing/2014/main" id="{E03FBEEB-EEBF-D9FF-8A06-BBA44A26015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1">
              <a:extLst>
                <a:ext uri="{FF2B5EF4-FFF2-40B4-BE49-F238E27FC236}">
                  <a16:creationId xmlns:a16="http://schemas.microsoft.com/office/drawing/2014/main" id="{B010BBF3-B6D4-4599-9944-70F3D6D4DEE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1" name="Title 16">
            <a:extLst>
              <a:ext uri="{FF2B5EF4-FFF2-40B4-BE49-F238E27FC236}">
                <a16:creationId xmlns:a16="http://schemas.microsoft.com/office/drawing/2014/main" id="{B9E65FB5-24A6-6536-74CE-FEB777DF11F0}"/>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gradFill>
                  <a:gsLst>
                    <a:gs pos="0">
                      <a:srgbClr val="BC542C"/>
                    </a:gs>
                    <a:gs pos="33000">
                      <a:srgbClr val="C44229"/>
                    </a:gs>
                    <a:gs pos="66000">
                      <a:srgbClr val="7F2938"/>
                    </a:gs>
                    <a:gs pos="100000">
                      <a:srgbClr val="333F5F"/>
                    </a:gs>
                  </a:gsLst>
                  <a:lin ang="18900000" scaled="1"/>
                </a:gradFill>
                <a:latin typeface="Arial" pitchFamily="34" charset="0"/>
                <a:ea typeface="+mn-ea"/>
                <a:cs typeface="Arial" pitchFamily="34" charset="0"/>
              </a:defRPr>
            </a:lvl1pPr>
          </a:lstStyle>
          <a:p>
            <a:r>
              <a:rPr lang="en-US"/>
              <a:t>Presentation</a:t>
            </a:r>
            <a:br>
              <a:rPr lang="en-US"/>
            </a:br>
            <a:r>
              <a:rPr lang="en-US"/>
              <a:t>title here</a:t>
            </a:r>
            <a:br>
              <a:rPr lang="en-US"/>
            </a:br>
            <a:r>
              <a:rPr lang="en-US"/>
              <a:t>three lines</a:t>
            </a:r>
          </a:p>
        </p:txBody>
      </p:sp>
      <p:sp>
        <p:nvSpPr>
          <p:cNvPr id="72" name="Subtitle 2">
            <a:extLst>
              <a:ext uri="{FF2B5EF4-FFF2-40B4-BE49-F238E27FC236}">
                <a16:creationId xmlns:a16="http://schemas.microsoft.com/office/drawing/2014/main" id="{356D125C-AC9D-F88D-42C1-727BF787DC80}"/>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tx1">
                    <a:lumMod val="50000"/>
                    <a:lumOff val="50000"/>
                  </a:schemeClr>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
        <p:nvSpPr>
          <p:cNvPr id="75" name="TextBox 74">
            <a:extLst>
              <a:ext uri="{FF2B5EF4-FFF2-40B4-BE49-F238E27FC236}">
                <a16:creationId xmlns:a16="http://schemas.microsoft.com/office/drawing/2014/main" id="{E0ECD8CD-BEE8-4F6B-101D-F4CBC5F88D67}"/>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85000"/>
                  </a:schemeClr>
                </a:solidFill>
                <a:latin typeface="Arial" pitchFamily="34" charset="0"/>
                <a:cs typeface="Arial" pitchFamily="34" charset="0"/>
              </a:rPr>
              <a:t>2022 Lenovo Internal. All rights reserved.</a:t>
            </a:r>
          </a:p>
        </p:txBody>
      </p:sp>
    </p:spTree>
    <p:extLst>
      <p:ext uri="{BB962C8B-B14F-4D97-AF65-F5344CB8AC3E}">
        <p14:creationId xmlns:p14="http://schemas.microsoft.com/office/powerpoint/2010/main" val="2485311643"/>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Call Out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CCF6A3-8CAB-234B-ABD7-2FC2FB85490F}"/>
              </a:ext>
            </a:extLst>
          </p:cNvPr>
          <p:cNvPicPr>
            <a:picLocks noChangeAspect="1"/>
          </p:cNvPicPr>
          <p:nvPr userDrawn="1"/>
        </p:nvPicPr>
        <p:blipFill>
          <a:blip r:embed="rId3"/>
          <a:stretch>
            <a:fillRect/>
          </a:stretch>
        </p:blipFill>
        <p:spPr>
          <a:xfrm rot="16200000">
            <a:off x="2665413" y="-2665413"/>
            <a:ext cx="6858000" cy="12188826"/>
          </a:xfrm>
          <a:prstGeom prst="rect">
            <a:avLst/>
          </a:prstGeom>
        </p:spPr>
      </p:pic>
    </p:spTree>
    <p:extLst>
      <p:ext uri="{BB962C8B-B14F-4D97-AF65-F5344CB8AC3E}">
        <p14:creationId xmlns:p14="http://schemas.microsoft.com/office/powerpoint/2010/main" val="400617751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6_Call Out +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40D921-897C-B8F2-3B86-7DE7BC7E41AC}"/>
              </a:ext>
            </a:extLst>
          </p:cNvPr>
          <p:cNvPicPr>
            <a:picLocks noChangeAspect="1"/>
          </p:cNvPicPr>
          <p:nvPr userDrawn="1"/>
        </p:nvPicPr>
        <p:blipFill>
          <a:blip r:embed="rId3"/>
          <a:stretch>
            <a:fillRect/>
          </a:stretch>
        </p:blipFill>
        <p:spPr>
          <a:xfrm rot="16200000">
            <a:off x="2665413" y="-2665413"/>
            <a:ext cx="6858000" cy="12188826"/>
          </a:xfrm>
          <a:prstGeom prst="rect">
            <a:avLst/>
          </a:prstGeom>
        </p:spPr>
      </p:pic>
    </p:spTree>
    <p:extLst>
      <p:ext uri="{BB962C8B-B14F-4D97-AF65-F5344CB8AC3E}">
        <p14:creationId xmlns:p14="http://schemas.microsoft.com/office/powerpoint/2010/main" val="78883188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Call Out + Photo 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F5CED76-92BB-428A-AF45-108EA8577BC3}"/>
              </a:ext>
            </a:extLst>
          </p:cNvPr>
          <p:cNvSpPr>
            <a:spLocks noGrp="1"/>
          </p:cNvSpPr>
          <p:nvPr>
            <p:ph type="pic" sz="quarter" idx="10"/>
          </p:nvPr>
        </p:nvSpPr>
        <p:spPr>
          <a:xfrm>
            <a:off x="6094413" y="0"/>
            <a:ext cx="6094412" cy="6858000"/>
          </a:xfrm>
          <a:prstGeom prst="rect">
            <a:avLst/>
          </a:prstGeom>
        </p:spPr>
        <p:txBody>
          <a:bodyPr/>
          <a:lstStyle/>
          <a:p>
            <a:endParaRPr lang="en-CA"/>
          </a:p>
        </p:txBody>
      </p:sp>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1023985" y="1178560"/>
            <a:ext cx="4396412" cy="1726256"/>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400" b="1" kern="1200" cap="none" spc="-150" baseline="0" dirty="0">
                <a:solidFill>
                  <a:schemeClr val="accent3"/>
                </a:solidFill>
                <a:latin typeface="Arial" pitchFamily="34" charset="0"/>
                <a:ea typeface="+mn-ea"/>
                <a:cs typeface="Arial" pitchFamily="34" charset="0"/>
              </a:defRPr>
            </a:lvl1pPr>
          </a:lstStyle>
          <a:p>
            <a:r>
              <a:rPr lang="da-DK"/>
              <a:t>Lorem ipsum dolor sit amet </a:t>
            </a:r>
            <a:r>
              <a:rPr lang="en-CA" err="1"/>
              <a:t>adipiscing</a:t>
            </a:r>
            <a:endParaRPr lang="en-US"/>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1023985" y="3221665"/>
            <a:ext cx="4396412" cy="2041215"/>
          </a:xfrm>
          <a:prstGeom prst="rect">
            <a:avLst/>
          </a:prstGeom>
        </p:spPr>
        <p:txBody>
          <a:bodyPr lIns="0" tIns="0" rIns="0" bIns="0" anchor="t" anchorCtr="0"/>
          <a:lstStyle>
            <a:lvl1pPr marL="0" indent="0" algn="l" defTabSz="1218987" rtl="0" eaLnBrk="1" latinLnBrk="0" hangingPunct="1">
              <a:lnSpc>
                <a:spcPct val="100000"/>
              </a:lnSpc>
              <a:spcBef>
                <a:spcPct val="0"/>
              </a:spcBef>
              <a:buNone/>
              <a:defRPr lang="en-US" sz="1600" b="0" kern="1200" cap="none" spc="0" baseline="0" dirty="0">
                <a:solidFill>
                  <a:schemeClr val="bg2"/>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labore et dolore magna </a:t>
            </a:r>
            <a:r>
              <a:rPr lang="en-CA" err="1"/>
              <a:t>aliqua</a:t>
            </a:r>
            <a:r>
              <a:rPr lang="en-CA"/>
              <a:t>. Ut </a:t>
            </a:r>
            <a:r>
              <a:rPr lang="en-CA" err="1"/>
              <a:t>enim</a:t>
            </a:r>
            <a:r>
              <a:rPr lang="en-CA"/>
              <a:t> ad minim </a:t>
            </a:r>
            <a:r>
              <a:rPr lang="en-CA" err="1"/>
              <a:t>veniam</a:t>
            </a:r>
            <a:r>
              <a:rPr lang="en-CA"/>
              <a:t>.</a:t>
            </a:r>
            <a:endParaRPr lang="en-US"/>
          </a:p>
        </p:txBody>
      </p:sp>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7" name="TextBox 6">
            <a:extLst>
              <a:ext uri="{FF2B5EF4-FFF2-40B4-BE49-F238E27FC236}">
                <a16:creationId xmlns:a16="http://schemas.microsoft.com/office/drawing/2014/main" id="{C9E59B38-B6EB-4759-860F-9EE55D27FFF6}"/>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solidFill>
                <a:latin typeface="Arial" pitchFamily="34" charset="0"/>
                <a:cs typeface="Arial" pitchFamily="34" charset="0"/>
              </a:rPr>
              <a:t>2022 Lenovo Internal. All rights reserved.</a:t>
            </a:r>
          </a:p>
        </p:txBody>
      </p:sp>
    </p:spTree>
    <p:extLst>
      <p:ext uri="{BB962C8B-B14F-4D97-AF65-F5344CB8AC3E}">
        <p14:creationId xmlns:p14="http://schemas.microsoft.com/office/powerpoint/2010/main" val="405919839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sic Titl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7" name="Title 16">
            <a:extLst>
              <a:ext uri="{FF2B5EF4-FFF2-40B4-BE49-F238E27FC236}">
                <a16:creationId xmlns:a16="http://schemas.microsoft.com/office/drawing/2014/main" id="{C566A6A1-D045-4D77-8544-05DEE5675823}"/>
              </a:ext>
            </a:extLst>
          </p:cNvPr>
          <p:cNvSpPr>
            <a:spLocks noGrp="1"/>
          </p:cNvSpPr>
          <p:nvPr>
            <p:ph type="title"/>
          </p:nvPr>
        </p:nvSpPr>
        <p:spPr bwMode="gray">
          <a:xfrm>
            <a:off x="1023985" y="846666"/>
            <a:ext cx="10368762"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endParaRPr lang="en-US"/>
          </a:p>
        </p:txBody>
      </p:sp>
      <p:sp>
        <p:nvSpPr>
          <p:cNvPr id="18" name="Slide Number Placeholder 5">
            <a:extLst>
              <a:ext uri="{FF2B5EF4-FFF2-40B4-BE49-F238E27FC236}">
                <a16:creationId xmlns:a16="http://schemas.microsoft.com/office/drawing/2014/main" id="{8CD1CD6B-BAF7-4209-B4E3-3CD787AB68EF}"/>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62082408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ic Title Lite">
    <p:spTree>
      <p:nvGrpSpPr>
        <p:cNvPr id="1" name=""/>
        <p:cNvGrpSpPr/>
        <p:nvPr/>
      </p:nvGrpSpPr>
      <p:grpSpPr>
        <a:xfrm>
          <a:off x="0" y="0"/>
          <a:ext cx="0" cy="0"/>
          <a:chOff x="0" y="0"/>
          <a:chExt cx="0" cy="0"/>
        </a:xfrm>
      </p:grpSpPr>
      <p:sp>
        <p:nvSpPr>
          <p:cNvPr id="14" name="Slide Number Placeholder 5"/>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4" name="Title 16">
            <a:extLst>
              <a:ext uri="{FF2B5EF4-FFF2-40B4-BE49-F238E27FC236}">
                <a16:creationId xmlns:a16="http://schemas.microsoft.com/office/drawing/2014/main" id="{0585189E-46B5-47DA-B566-35BCFB4EF86A}"/>
              </a:ext>
            </a:extLst>
          </p:cNvPr>
          <p:cNvSpPr>
            <a:spLocks noGrp="1"/>
          </p:cNvSpPr>
          <p:nvPr>
            <p:ph type="title"/>
          </p:nvPr>
        </p:nvSpPr>
        <p:spPr bwMode="gray">
          <a:xfrm>
            <a:off x="1023985" y="846666"/>
            <a:ext cx="10368762"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tx1"/>
                </a:solidFill>
                <a:latin typeface="Arial" pitchFamily="34" charset="0"/>
                <a:ea typeface="+mn-ea"/>
                <a:cs typeface="Arial" pitchFamily="34" charset="0"/>
              </a:defRPr>
            </a:lvl1pPr>
          </a:lstStyle>
          <a:p>
            <a:endParaRPr lang="en-US"/>
          </a:p>
        </p:txBody>
      </p:sp>
    </p:spTree>
    <p:extLst>
      <p:ext uri="{BB962C8B-B14F-4D97-AF65-F5344CB8AC3E}">
        <p14:creationId xmlns:p14="http://schemas.microsoft.com/office/powerpoint/2010/main" val="80939585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asic Title + Body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7" name="Title 16">
            <a:extLst>
              <a:ext uri="{FF2B5EF4-FFF2-40B4-BE49-F238E27FC236}">
                <a16:creationId xmlns:a16="http://schemas.microsoft.com/office/drawing/2014/main" id="{C566A6A1-D045-4D77-8544-05DEE5675823}"/>
              </a:ext>
            </a:extLst>
          </p:cNvPr>
          <p:cNvSpPr>
            <a:spLocks noGrp="1"/>
          </p:cNvSpPr>
          <p:nvPr>
            <p:ph type="title"/>
          </p:nvPr>
        </p:nvSpPr>
        <p:spPr bwMode="gray">
          <a:xfrm>
            <a:off x="1023985" y="846666"/>
            <a:ext cx="10368762"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endParaRPr lang="en-US"/>
          </a:p>
        </p:txBody>
      </p:sp>
      <p:sp>
        <p:nvSpPr>
          <p:cNvPr id="18" name="Text Placeholder 2">
            <a:extLst>
              <a:ext uri="{FF2B5EF4-FFF2-40B4-BE49-F238E27FC236}">
                <a16:creationId xmlns:a16="http://schemas.microsoft.com/office/drawing/2014/main" id="{98F0845D-01A5-4B6B-9D6C-9D1C869AF38F}"/>
              </a:ext>
            </a:extLst>
          </p:cNvPr>
          <p:cNvSpPr>
            <a:spLocks noGrp="1"/>
          </p:cNvSpPr>
          <p:nvPr>
            <p:ph type="body" idx="10" hasCustomPrompt="1"/>
          </p:nvPr>
        </p:nvSpPr>
        <p:spPr bwMode="gray">
          <a:xfrm>
            <a:off x="1023985" y="1519258"/>
            <a:ext cx="10372778" cy="245008"/>
          </a:xfrm>
          <a:prstGeom prst="rect">
            <a:avLst/>
          </a:prstGeom>
        </p:spPr>
        <p:txBody>
          <a:bodyPr lIns="0" tIns="0" rIns="0" bIns="0" anchor="ctr" anchorCtr="0">
            <a:noAutofit/>
          </a:bodyPr>
          <a:lstStyle>
            <a:lvl1pPr marL="0" indent="0">
              <a:lnSpc>
                <a:spcPts val="2200"/>
              </a:lnSpc>
              <a:spcBef>
                <a:spcPts val="0"/>
              </a:spcBef>
              <a:buNone/>
              <a:defRPr sz="22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9" name="Slide Number Placeholder 5">
            <a:extLst>
              <a:ext uri="{FF2B5EF4-FFF2-40B4-BE49-F238E27FC236}">
                <a16:creationId xmlns:a16="http://schemas.microsoft.com/office/drawing/2014/main" id="{12F0B93B-95D7-45BF-B88D-1CEEC0780B0D}"/>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57660740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sic Title + Body  Lite">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618CF4E-4372-4DFA-8C21-C8355A4D9010}"/>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8" name="Title 16">
            <a:extLst>
              <a:ext uri="{FF2B5EF4-FFF2-40B4-BE49-F238E27FC236}">
                <a16:creationId xmlns:a16="http://schemas.microsoft.com/office/drawing/2014/main" id="{6B4D6D11-FC1B-4649-8D5F-3ED83BBEC255}"/>
              </a:ext>
            </a:extLst>
          </p:cNvPr>
          <p:cNvSpPr>
            <a:spLocks noGrp="1"/>
          </p:cNvSpPr>
          <p:nvPr>
            <p:ph type="title"/>
          </p:nvPr>
        </p:nvSpPr>
        <p:spPr bwMode="gray">
          <a:xfrm>
            <a:off x="1023985" y="846666"/>
            <a:ext cx="10368762"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tx1"/>
                </a:solidFill>
                <a:latin typeface="Arial" pitchFamily="34" charset="0"/>
                <a:ea typeface="+mn-ea"/>
                <a:cs typeface="Arial" pitchFamily="34" charset="0"/>
              </a:defRPr>
            </a:lvl1pPr>
          </a:lstStyle>
          <a:p>
            <a:endParaRPr lang="en-US"/>
          </a:p>
        </p:txBody>
      </p:sp>
      <p:sp>
        <p:nvSpPr>
          <p:cNvPr id="9" name="Text Placeholder 2">
            <a:extLst>
              <a:ext uri="{FF2B5EF4-FFF2-40B4-BE49-F238E27FC236}">
                <a16:creationId xmlns:a16="http://schemas.microsoft.com/office/drawing/2014/main" id="{68AB26DA-0D85-4CDA-93A4-9FD8D14DE469}"/>
              </a:ext>
            </a:extLst>
          </p:cNvPr>
          <p:cNvSpPr>
            <a:spLocks noGrp="1"/>
          </p:cNvSpPr>
          <p:nvPr>
            <p:ph type="body" idx="10" hasCustomPrompt="1"/>
          </p:nvPr>
        </p:nvSpPr>
        <p:spPr bwMode="gray">
          <a:xfrm>
            <a:off x="1023985" y="1519258"/>
            <a:ext cx="10372778" cy="245008"/>
          </a:xfrm>
          <a:prstGeom prst="rect">
            <a:avLst/>
          </a:prstGeom>
        </p:spPr>
        <p:txBody>
          <a:bodyPr lIns="0" tIns="0" rIns="0" bIns="0" anchor="ctr" anchorCtr="0">
            <a:noAutofit/>
          </a:bodyPr>
          <a:lstStyle>
            <a:lvl1pPr marL="0" indent="0">
              <a:lnSpc>
                <a:spcPts val="2200"/>
              </a:lnSpc>
              <a:spcBef>
                <a:spcPts val="0"/>
              </a:spcBef>
              <a:buNone/>
              <a:defRPr sz="2200" b="0">
                <a:solidFill>
                  <a:schemeClr val="bg2"/>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Tree>
    <p:extLst>
      <p:ext uri="{BB962C8B-B14F-4D97-AF65-F5344CB8AC3E}">
        <p14:creationId xmlns:p14="http://schemas.microsoft.com/office/powerpoint/2010/main" val="295763348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entered Basic Title + Body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7" name="Title 16">
            <a:extLst>
              <a:ext uri="{FF2B5EF4-FFF2-40B4-BE49-F238E27FC236}">
                <a16:creationId xmlns:a16="http://schemas.microsoft.com/office/drawing/2014/main" id="{C566A6A1-D045-4D77-8544-05DEE5675823}"/>
              </a:ext>
            </a:extLst>
          </p:cNvPr>
          <p:cNvSpPr>
            <a:spLocks noGrp="1"/>
          </p:cNvSpPr>
          <p:nvPr>
            <p:ph type="title"/>
          </p:nvPr>
        </p:nvSpPr>
        <p:spPr bwMode="gray">
          <a:xfrm>
            <a:off x="1023985" y="846666"/>
            <a:ext cx="10145242" cy="487680"/>
          </a:xfrm>
          <a:prstGeom prst="rect">
            <a:avLst/>
          </a:prstGeom>
        </p:spPr>
        <p:txBody>
          <a:bodyPr wrap="square" lIns="0" tIns="0" rIns="121899" bIns="0" anchor="t" anchorCtr="0"/>
          <a:lstStyle>
            <a:lvl1pPr marL="0" algn="ctr"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endParaRPr lang="en-US"/>
          </a:p>
        </p:txBody>
      </p:sp>
      <p:sp>
        <p:nvSpPr>
          <p:cNvPr id="18" name="Text Placeholder 2">
            <a:extLst>
              <a:ext uri="{FF2B5EF4-FFF2-40B4-BE49-F238E27FC236}">
                <a16:creationId xmlns:a16="http://schemas.microsoft.com/office/drawing/2014/main" id="{98F0845D-01A5-4B6B-9D6C-9D1C869AF38F}"/>
              </a:ext>
            </a:extLst>
          </p:cNvPr>
          <p:cNvSpPr>
            <a:spLocks noGrp="1"/>
          </p:cNvSpPr>
          <p:nvPr>
            <p:ph type="body" idx="10" hasCustomPrompt="1"/>
          </p:nvPr>
        </p:nvSpPr>
        <p:spPr bwMode="gray">
          <a:xfrm>
            <a:off x="1023985" y="1519258"/>
            <a:ext cx="10149171" cy="245008"/>
          </a:xfrm>
          <a:prstGeom prst="rect">
            <a:avLst/>
          </a:prstGeom>
        </p:spPr>
        <p:txBody>
          <a:bodyPr lIns="0" tIns="0" rIns="0" bIns="0" anchor="ctr" anchorCtr="0">
            <a:noAutofit/>
          </a:bodyPr>
          <a:lstStyle>
            <a:lvl1pPr marL="0" indent="0" algn="ctr">
              <a:lnSpc>
                <a:spcPts val="2200"/>
              </a:lnSpc>
              <a:spcBef>
                <a:spcPts val="0"/>
              </a:spcBef>
              <a:buNone/>
              <a:defRPr sz="2200" b="0">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9" name="Slide Number Placeholder 5">
            <a:extLst>
              <a:ext uri="{FF2B5EF4-FFF2-40B4-BE49-F238E27FC236}">
                <a16:creationId xmlns:a16="http://schemas.microsoft.com/office/drawing/2014/main" id="{12F0B93B-95D7-45BF-B88D-1CEEC0780B0D}"/>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82859251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entered Basic Title + Body  Lite">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618CF4E-4372-4DFA-8C21-C8355A4D9010}"/>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8" name="Title 16">
            <a:extLst>
              <a:ext uri="{FF2B5EF4-FFF2-40B4-BE49-F238E27FC236}">
                <a16:creationId xmlns:a16="http://schemas.microsoft.com/office/drawing/2014/main" id="{6B4D6D11-FC1B-4649-8D5F-3ED83BBEC255}"/>
              </a:ext>
            </a:extLst>
          </p:cNvPr>
          <p:cNvSpPr>
            <a:spLocks noGrp="1"/>
          </p:cNvSpPr>
          <p:nvPr>
            <p:ph type="title"/>
          </p:nvPr>
        </p:nvSpPr>
        <p:spPr bwMode="gray">
          <a:xfrm>
            <a:off x="1023985" y="846666"/>
            <a:ext cx="10152015" cy="487680"/>
          </a:xfrm>
          <a:prstGeom prst="rect">
            <a:avLst/>
          </a:prstGeom>
        </p:spPr>
        <p:txBody>
          <a:bodyPr wrap="square" lIns="0" tIns="0" rIns="121899" bIns="0" anchor="t" anchorCtr="0"/>
          <a:lstStyle>
            <a:lvl1pPr marL="0" algn="ctr" defTabSz="1218987" rtl="0" eaLnBrk="1" latinLnBrk="0" hangingPunct="1">
              <a:lnSpc>
                <a:spcPct val="80000"/>
              </a:lnSpc>
              <a:spcBef>
                <a:spcPct val="0"/>
              </a:spcBef>
              <a:buNone/>
              <a:defRPr lang="en-US" sz="4400" b="1" kern="1200" cap="none" spc="-150" baseline="0" dirty="0">
                <a:solidFill>
                  <a:schemeClr val="tx1"/>
                </a:solidFill>
                <a:latin typeface="Arial" pitchFamily="34" charset="0"/>
                <a:ea typeface="+mn-ea"/>
                <a:cs typeface="Arial" pitchFamily="34" charset="0"/>
              </a:defRPr>
            </a:lvl1pPr>
          </a:lstStyle>
          <a:p>
            <a:endParaRPr lang="en-US"/>
          </a:p>
        </p:txBody>
      </p:sp>
      <p:sp>
        <p:nvSpPr>
          <p:cNvPr id="9" name="Text Placeholder 2">
            <a:extLst>
              <a:ext uri="{FF2B5EF4-FFF2-40B4-BE49-F238E27FC236}">
                <a16:creationId xmlns:a16="http://schemas.microsoft.com/office/drawing/2014/main" id="{68AB26DA-0D85-4CDA-93A4-9FD8D14DE469}"/>
              </a:ext>
            </a:extLst>
          </p:cNvPr>
          <p:cNvSpPr>
            <a:spLocks noGrp="1"/>
          </p:cNvSpPr>
          <p:nvPr>
            <p:ph type="body" idx="10" hasCustomPrompt="1"/>
          </p:nvPr>
        </p:nvSpPr>
        <p:spPr bwMode="gray">
          <a:xfrm>
            <a:off x="1023985" y="1519258"/>
            <a:ext cx="10152015" cy="245008"/>
          </a:xfrm>
          <a:prstGeom prst="rect">
            <a:avLst/>
          </a:prstGeom>
        </p:spPr>
        <p:txBody>
          <a:bodyPr lIns="0" tIns="0" rIns="0" bIns="0" anchor="ctr" anchorCtr="0">
            <a:noAutofit/>
          </a:bodyPr>
          <a:lstStyle>
            <a:lvl1pPr marL="0" indent="0" algn="ctr">
              <a:lnSpc>
                <a:spcPts val="2200"/>
              </a:lnSpc>
              <a:spcBef>
                <a:spcPts val="0"/>
              </a:spcBef>
              <a:buNone/>
              <a:defRPr sz="2200" b="0">
                <a:solidFill>
                  <a:schemeClr val="bg2"/>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Tree>
    <p:extLst>
      <p:ext uri="{BB962C8B-B14F-4D97-AF65-F5344CB8AC3E}">
        <p14:creationId xmlns:p14="http://schemas.microsoft.com/office/powerpoint/2010/main" val="24392295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asic Title +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77B29A-DFD8-44F3-9A37-F5E2EADDCC70}"/>
              </a:ext>
            </a:extLst>
          </p:cNvPr>
          <p:cNvGrpSpPr/>
          <p:nvPr userDrawn="1"/>
        </p:nvGrpSpPr>
        <p:grpSpPr>
          <a:xfrm>
            <a:off x="554338" y="6421482"/>
            <a:ext cx="4956676" cy="245008"/>
            <a:chOff x="554338" y="6421482"/>
            <a:chExt cx="4956676" cy="245008"/>
          </a:xfrm>
        </p:grpSpPr>
        <p:sp>
          <p:nvSpPr>
            <p:cNvPr id="8" name="TextBox 7">
              <a:extLst>
                <a:ext uri="{FF2B5EF4-FFF2-40B4-BE49-F238E27FC236}">
                  <a16:creationId xmlns:a16="http://schemas.microsoft.com/office/drawing/2014/main" id="{4F995693-2EB7-4CCD-AD53-B4335072C632}"/>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9" name="Group 8">
              <a:extLst>
                <a:ext uri="{FF2B5EF4-FFF2-40B4-BE49-F238E27FC236}">
                  <a16:creationId xmlns:a16="http://schemas.microsoft.com/office/drawing/2014/main" id="{74A7B758-254D-496C-BD9D-618DED59DE5D}"/>
                </a:ext>
              </a:extLst>
            </p:cNvPr>
            <p:cNvGrpSpPr/>
            <p:nvPr userDrawn="1"/>
          </p:nvGrpSpPr>
          <p:grpSpPr>
            <a:xfrm>
              <a:off x="554338" y="6421482"/>
              <a:ext cx="734356" cy="245008"/>
              <a:chOff x="547688" y="952500"/>
              <a:chExt cx="12190413" cy="4067175"/>
            </a:xfrm>
          </p:grpSpPr>
          <p:sp>
            <p:nvSpPr>
              <p:cNvPr id="10" name="Rectangle 9">
                <a:extLst>
                  <a:ext uri="{FF2B5EF4-FFF2-40B4-BE49-F238E27FC236}">
                    <a16:creationId xmlns:a16="http://schemas.microsoft.com/office/drawing/2014/main" id="{93352359-032A-4458-A1E0-E0122C74ED7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773A020F-79EC-47C6-8DB9-5242D495565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B4E88F9E-63F9-4808-B0A4-FB0655D34D32}"/>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CC545C-85C5-4D4D-B867-D599C674AC59}"/>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66666C03-F3B6-48C4-B425-36A3C217F83C}"/>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5CF17205-2FE3-41F0-A52F-6177627E18A1}"/>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a:extLst>
                  <a:ext uri="{FF2B5EF4-FFF2-40B4-BE49-F238E27FC236}">
                    <a16:creationId xmlns:a16="http://schemas.microsoft.com/office/drawing/2014/main" id="{4D94FDC4-35A5-499A-9EF8-4ABB63893FE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9" name="Slide Number Placeholder 5">
            <a:extLst>
              <a:ext uri="{FF2B5EF4-FFF2-40B4-BE49-F238E27FC236}">
                <a16:creationId xmlns:a16="http://schemas.microsoft.com/office/drawing/2014/main" id="{12F0B93B-95D7-45BF-B88D-1CEEC0780B0D}"/>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20" name="Content Placeholder 2">
            <a:extLst>
              <a:ext uri="{FF2B5EF4-FFF2-40B4-BE49-F238E27FC236}">
                <a16:creationId xmlns:a16="http://schemas.microsoft.com/office/drawing/2014/main" id="{DCE658C8-20E7-4B2E-9AD6-8BCF9BD00122}"/>
              </a:ext>
            </a:extLst>
          </p:cNvPr>
          <p:cNvSpPr>
            <a:spLocks noGrp="1"/>
          </p:cNvSpPr>
          <p:nvPr>
            <p:ph sz="half" idx="1"/>
          </p:nvPr>
        </p:nvSpPr>
        <p:spPr bwMode="gray">
          <a:xfrm>
            <a:off x="1023985" y="1519258"/>
            <a:ext cx="10111375"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800">
                <a:solidFill>
                  <a:schemeClr val="bg1"/>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6">
            <a:extLst>
              <a:ext uri="{FF2B5EF4-FFF2-40B4-BE49-F238E27FC236}">
                <a16:creationId xmlns:a16="http://schemas.microsoft.com/office/drawing/2014/main" id="{5A05005A-F65F-433A-ADEB-AB774B444F18}"/>
              </a:ext>
            </a:extLst>
          </p:cNvPr>
          <p:cNvSpPr>
            <a:spLocks noGrp="1"/>
          </p:cNvSpPr>
          <p:nvPr>
            <p:ph type="title"/>
          </p:nvPr>
        </p:nvSpPr>
        <p:spPr bwMode="gray">
          <a:xfrm>
            <a:off x="1023985" y="846666"/>
            <a:ext cx="10111375"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endParaRPr lang="en-US"/>
          </a:p>
        </p:txBody>
      </p:sp>
    </p:spTree>
    <p:extLst>
      <p:ext uri="{BB962C8B-B14F-4D97-AF65-F5344CB8AC3E}">
        <p14:creationId xmlns:p14="http://schemas.microsoft.com/office/powerpoint/2010/main" val="389027542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losing Slide_Black">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EB0304-D865-FCBD-B3BA-5795B0661A60}"/>
              </a:ext>
            </a:extLst>
          </p:cNvPr>
          <p:cNvPicPr>
            <a:picLocks noChangeAspect="1"/>
          </p:cNvPicPr>
          <p:nvPr userDrawn="1"/>
        </p:nvPicPr>
        <p:blipFill>
          <a:blip r:embed="rId2"/>
          <a:stretch>
            <a:fillRect/>
          </a:stretch>
        </p:blipFill>
        <p:spPr>
          <a:xfrm>
            <a:off x="5330825" y="0"/>
            <a:ext cx="6858000" cy="6858000"/>
          </a:xfrm>
          <a:prstGeom prst="rect">
            <a:avLst/>
          </a:prstGeom>
        </p:spPr>
      </p:pic>
      <p:sp>
        <p:nvSpPr>
          <p:cNvPr id="4" name="Rectangle 3">
            <a:extLst>
              <a:ext uri="{FF2B5EF4-FFF2-40B4-BE49-F238E27FC236}">
                <a16:creationId xmlns:a16="http://schemas.microsoft.com/office/drawing/2014/main" id="{319A5226-D9AE-F84E-7AA7-110ADF10C19C}"/>
              </a:ext>
            </a:extLst>
          </p:cNvPr>
          <p:cNvSpPr/>
          <p:nvPr userDrawn="1"/>
        </p:nvSpPr>
        <p:spPr>
          <a:xfrm>
            <a:off x="0" y="1"/>
            <a:ext cx="814684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endParaRPr>
          </a:p>
        </p:txBody>
      </p:sp>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bg1"/>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3" name="Group 62">
            <a:extLst>
              <a:ext uri="{FF2B5EF4-FFF2-40B4-BE49-F238E27FC236}">
                <a16:creationId xmlns:a16="http://schemas.microsoft.com/office/drawing/2014/main" id="{D816DCC7-3BA8-AE04-2ED6-58C05B7FAEB9}"/>
              </a:ext>
            </a:extLst>
          </p:cNvPr>
          <p:cNvGrpSpPr/>
          <p:nvPr userDrawn="1"/>
        </p:nvGrpSpPr>
        <p:grpSpPr>
          <a:xfrm rot="16200000">
            <a:off x="10933837" y="1467483"/>
            <a:ext cx="1879274" cy="626994"/>
            <a:chOff x="547688" y="952500"/>
            <a:chExt cx="12190413" cy="4067175"/>
          </a:xfrm>
        </p:grpSpPr>
        <p:sp>
          <p:nvSpPr>
            <p:cNvPr id="64" name="Rectangle 63">
              <a:extLst>
                <a:ext uri="{FF2B5EF4-FFF2-40B4-BE49-F238E27FC236}">
                  <a16:creationId xmlns:a16="http://schemas.microsoft.com/office/drawing/2014/main" id="{E8013FE9-E97B-3E4A-122C-CEDAC03DF1B1}"/>
                </a:ext>
              </a:extLst>
            </p:cNvPr>
            <p:cNvSpPr>
              <a:spLocks noChangeArrowheads="1"/>
            </p:cNvSpPr>
            <p:nvPr userDrawn="1"/>
          </p:nvSpPr>
          <p:spPr bwMode="auto">
            <a:xfrm>
              <a:off x="547688" y="952500"/>
              <a:ext cx="12190413" cy="4067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7">
              <a:extLst>
                <a:ext uri="{FF2B5EF4-FFF2-40B4-BE49-F238E27FC236}">
                  <a16:creationId xmlns:a16="http://schemas.microsoft.com/office/drawing/2014/main" id="{84BAFE3F-DC9E-93AE-E010-A4C6DF4B3F0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8">
              <a:extLst>
                <a:ext uri="{FF2B5EF4-FFF2-40B4-BE49-F238E27FC236}">
                  <a16:creationId xmlns:a16="http://schemas.microsoft.com/office/drawing/2014/main" id="{CCF4CB71-5C05-3732-D2F2-5A8CC6EC5E5C}"/>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9">
              <a:extLst>
                <a:ext uri="{FF2B5EF4-FFF2-40B4-BE49-F238E27FC236}">
                  <a16:creationId xmlns:a16="http://schemas.microsoft.com/office/drawing/2014/main" id="{6BEB4DA8-3354-214E-012B-2D547761528C}"/>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0">
              <a:extLst>
                <a:ext uri="{FF2B5EF4-FFF2-40B4-BE49-F238E27FC236}">
                  <a16:creationId xmlns:a16="http://schemas.microsoft.com/office/drawing/2014/main" id="{6CC72872-9C7D-80C8-6ECF-C6CFE575370D}"/>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
              <a:extLst>
                <a:ext uri="{FF2B5EF4-FFF2-40B4-BE49-F238E27FC236}">
                  <a16:creationId xmlns:a16="http://schemas.microsoft.com/office/drawing/2014/main" id="{E03FBEEB-EEBF-D9FF-8A06-BBA44A26015F}"/>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1">
              <a:extLst>
                <a:ext uri="{FF2B5EF4-FFF2-40B4-BE49-F238E27FC236}">
                  <a16:creationId xmlns:a16="http://schemas.microsoft.com/office/drawing/2014/main" id="{B010BBF3-B6D4-4599-9944-70F3D6D4DEED}"/>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1" name="Title 16">
            <a:extLst>
              <a:ext uri="{FF2B5EF4-FFF2-40B4-BE49-F238E27FC236}">
                <a16:creationId xmlns:a16="http://schemas.microsoft.com/office/drawing/2014/main" id="{B9E65FB5-24A6-6536-74CE-FEB777DF11F0}"/>
              </a:ext>
            </a:extLst>
          </p:cNvPr>
          <p:cNvSpPr>
            <a:spLocks noGrp="1"/>
          </p:cNvSpPr>
          <p:nvPr>
            <p:ph type="title" hasCustomPrompt="1"/>
          </p:nvPr>
        </p:nvSpPr>
        <p:spPr bwMode="gray">
          <a:xfrm>
            <a:off x="1022255" y="2086187"/>
            <a:ext cx="613796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gradFill>
                  <a:gsLst>
                    <a:gs pos="0">
                      <a:srgbClr val="BC542C"/>
                    </a:gs>
                    <a:gs pos="33000">
                      <a:srgbClr val="C44229"/>
                    </a:gs>
                    <a:gs pos="66000">
                      <a:srgbClr val="7F2938"/>
                    </a:gs>
                    <a:gs pos="100000">
                      <a:srgbClr val="333F5F"/>
                    </a:gs>
                  </a:gsLst>
                  <a:lin ang="18900000" scaled="1"/>
                </a:gradFill>
                <a:latin typeface="Arial" pitchFamily="34" charset="0"/>
                <a:ea typeface="+mn-ea"/>
                <a:cs typeface="Arial" pitchFamily="34" charset="0"/>
              </a:defRPr>
            </a:lvl1pPr>
          </a:lstStyle>
          <a:p>
            <a:r>
              <a:rPr lang="en-US"/>
              <a:t>Presentation</a:t>
            </a:r>
            <a:br>
              <a:rPr lang="en-US"/>
            </a:br>
            <a:r>
              <a:rPr lang="en-US"/>
              <a:t>title here</a:t>
            </a:r>
            <a:br>
              <a:rPr lang="en-US"/>
            </a:br>
            <a:r>
              <a:rPr lang="en-US"/>
              <a:t>three lines</a:t>
            </a:r>
          </a:p>
        </p:txBody>
      </p:sp>
      <p:sp>
        <p:nvSpPr>
          <p:cNvPr id="72" name="Subtitle 2">
            <a:extLst>
              <a:ext uri="{FF2B5EF4-FFF2-40B4-BE49-F238E27FC236}">
                <a16:creationId xmlns:a16="http://schemas.microsoft.com/office/drawing/2014/main" id="{356D125C-AC9D-F88D-42C1-727BF787DC80}"/>
              </a:ext>
            </a:extLst>
          </p:cNvPr>
          <p:cNvSpPr>
            <a:spLocks noGrp="1"/>
          </p:cNvSpPr>
          <p:nvPr>
            <p:ph type="subTitle" idx="1" hasCustomPrompt="1"/>
          </p:nvPr>
        </p:nvSpPr>
        <p:spPr bwMode="gray">
          <a:xfrm>
            <a:off x="1022255" y="4176954"/>
            <a:ext cx="613796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tx1">
                    <a:lumMod val="50000"/>
                    <a:lumOff val="50000"/>
                  </a:schemeClr>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
        <p:nvSpPr>
          <p:cNvPr id="75" name="TextBox 74">
            <a:extLst>
              <a:ext uri="{FF2B5EF4-FFF2-40B4-BE49-F238E27FC236}">
                <a16:creationId xmlns:a16="http://schemas.microsoft.com/office/drawing/2014/main" id="{E0ECD8CD-BEE8-4F6B-101D-F4CBC5F88D67}"/>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85000"/>
                  </a:schemeClr>
                </a:solidFill>
                <a:latin typeface="Arial" pitchFamily="34" charset="0"/>
                <a:cs typeface="Arial" pitchFamily="34" charset="0"/>
              </a:rPr>
              <a:t>2022 Lenovo Internal. All rights reserved.</a:t>
            </a:r>
          </a:p>
        </p:txBody>
      </p:sp>
    </p:spTree>
    <p:extLst>
      <p:ext uri="{BB962C8B-B14F-4D97-AF65-F5344CB8AC3E}">
        <p14:creationId xmlns:p14="http://schemas.microsoft.com/office/powerpoint/2010/main" val="182298331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sic Title + Content  Lite">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1023985" y="1519258"/>
            <a:ext cx="10111375"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2"/>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800">
                <a:solidFill>
                  <a:schemeClr val="bg2"/>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800">
                <a:solidFill>
                  <a:schemeClr val="bg2"/>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800">
                <a:solidFill>
                  <a:schemeClr val="bg2"/>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800">
                <a:solidFill>
                  <a:schemeClr val="bg2"/>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6">
            <a:extLst>
              <a:ext uri="{FF2B5EF4-FFF2-40B4-BE49-F238E27FC236}">
                <a16:creationId xmlns:a16="http://schemas.microsoft.com/office/drawing/2014/main" id="{17EF5EE5-9911-485A-B5C2-BC36EC69F448}"/>
              </a:ext>
            </a:extLst>
          </p:cNvPr>
          <p:cNvSpPr>
            <a:spLocks noGrp="1"/>
          </p:cNvSpPr>
          <p:nvPr>
            <p:ph type="title"/>
          </p:nvPr>
        </p:nvSpPr>
        <p:spPr bwMode="gray">
          <a:xfrm>
            <a:off x="1023985" y="846666"/>
            <a:ext cx="10111375"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tx1"/>
                </a:solidFill>
                <a:latin typeface="Arial" pitchFamily="34" charset="0"/>
                <a:ea typeface="+mn-ea"/>
                <a:cs typeface="Arial" pitchFamily="34" charset="0"/>
              </a:defRPr>
            </a:lvl1pPr>
          </a:lstStyle>
          <a:p>
            <a:endParaRPr lang="en-US"/>
          </a:p>
        </p:txBody>
      </p:sp>
      <p:sp>
        <p:nvSpPr>
          <p:cNvPr id="7" name="Slide Number Placeholder 5">
            <a:extLst>
              <a:ext uri="{FF2B5EF4-FFF2-40B4-BE49-F238E27FC236}">
                <a16:creationId xmlns:a16="http://schemas.microsoft.com/office/drawing/2014/main" id="{D764F5B0-B8AD-4C0A-A0B9-C114AB3D395E}"/>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424306174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56064FB9-7E0C-423F-88E8-DBF523453064}"/>
              </a:ext>
            </a:extLst>
          </p:cNvPr>
          <p:cNvSpPr>
            <a:spLocks noGrp="1"/>
          </p:cNvSpPr>
          <p:nvPr>
            <p:ph sz="half" idx="1"/>
          </p:nvPr>
        </p:nvSpPr>
        <p:spPr bwMode="gray">
          <a:xfrm>
            <a:off x="1023985" y="2338832"/>
            <a:ext cx="10111375"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800">
                <a:solidFill>
                  <a:schemeClr val="bg1"/>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6">
            <a:extLst>
              <a:ext uri="{FF2B5EF4-FFF2-40B4-BE49-F238E27FC236}">
                <a16:creationId xmlns:a16="http://schemas.microsoft.com/office/drawing/2014/main" id="{6B5D74BD-6FDE-4AB7-A4EE-00B3BD0F2EEB}"/>
              </a:ext>
            </a:extLst>
          </p:cNvPr>
          <p:cNvSpPr>
            <a:spLocks noGrp="1"/>
          </p:cNvSpPr>
          <p:nvPr>
            <p:ph type="title"/>
          </p:nvPr>
        </p:nvSpPr>
        <p:spPr bwMode="gray">
          <a:xfrm>
            <a:off x="1023985" y="846666"/>
            <a:ext cx="10111375"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endParaRPr lang="en-US"/>
          </a:p>
        </p:txBody>
      </p:sp>
      <p:sp>
        <p:nvSpPr>
          <p:cNvPr id="17" name="Text Placeholder 2">
            <a:extLst>
              <a:ext uri="{FF2B5EF4-FFF2-40B4-BE49-F238E27FC236}">
                <a16:creationId xmlns:a16="http://schemas.microsoft.com/office/drawing/2014/main" id="{3D801603-F4CF-4FE6-A859-8A25BF6BD62B}"/>
              </a:ext>
            </a:extLst>
          </p:cNvPr>
          <p:cNvSpPr>
            <a:spLocks noGrp="1"/>
          </p:cNvSpPr>
          <p:nvPr>
            <p:ph type="body" idx="10"/>
          </p:nvPr>
        </p:nvSpPr>
        <p:spPr bwMode="gray">
          <a:xfrm>
            <a:off x="1023985" y="1881245"/>
            <a:ext cx="10111375" cy="292608"/>
          </a:xfrm>
          <a:prstGeom prst="rect">
            <a:avLst/>
          </a:prstGeom>
        </p:spPr>
        <p:txBody>
          <a:bodyPr lIns="0" tIns="0" rIns="0" bIns="0" anchor="ctr" anchorCtr="0">
            <a:noAutofit/>
          </a:bodyPr>
          <a:lstStyle>
            <a:lvl1pPr marL="0" indent="0">
              <a:lnSpc>
                <a:spcPts val="2200"/>
              </a:lnSpc>
              <a:spcBef>
                <a:spcPts val="0"/>
              </a:spcBef>
              <a:buNone/>
              <a:defRPr sz="2200" b="1">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grpSp>
        <p:nvGrpSpPr>
          <p:cNvPr id="30" name="Group 29">
            <a:extLst>
              <a:ext uri="{FF2B5EF4-FFF2-40B4-BE49-F238E27FC236}">
                <a16:creationId xmlns:a16="http://schemas.microsoft.com/office/drawing/2014/main" id="{4253B6A0-49E9-49B0-8382-7CBB28B54353}"/>
              </a:ext>
            </a:extLst>
          </p:cNvPr>
          <p:cNvGrpSpPr/>
          <p:nvPr userDrawn="1"/>
        </p:nvGrpSpPr>
        <p:grpSpPr>
          <a:xfrm>
            <a:off x="554338" y="6421482"/>
            <a:ext cx="4956676" cy="245008"/>
            <a:chOff x="554338" y="6421482"/>
            <a:chExt cx="4956676" cy="245008"/>
          </a:xfrm>
        </p:grpSpPr>
        <p:sp>
          <p:nvSpPr>
            <p:cNvPr id="31" name="TextBox 30">
              <a:extLst>
                <a:ext uri="{FF2B5EF4-FFF2-40B4-BE49-F238E27FC236}">
                  <a16:creationId xmlns:a16="http://schemas.microsoft.com/office/drawing/2014/main" id="{F4233BCA-E44A-4B77-83E4-A9A7D1F0A754}"/>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32" name="Group 31">
              <a:extLst>
                <a:ext uri="{FF2B5EF4-FFF2-40B4-BE49-F238E27FC236}">
                  <a16:creationId xmlns:a16="http://schemas.microsoft.com/office/drawing/2014/main" id="{7C0BD5A0-F42C-4EF4-81A7-3F995672A976}"/>
                </a:ext>
              </a:extLst>
            </p:cNvPr>
            <p:cNvGrpSpPr/>
            <p:nvPr userDrawn="1"/>
          </p:nvGrpSpPr>
          <p:grpSpPr>
            <a:xfrm>
              <a:off x="554338" y="6421482"/>
              <a:ext cx="734356" cy="245008"/>
              <a:chOff x="547688" y="952500"/>
              <a:chExt cx="12190413" cy="4067175"/>
            </a:xfrm>
          </p:grpSpPr>
          <p:sp>
            <p:nvSpPr>
              <p:cNvPr id="33" name="Rectangle 32">
                <a:extLst>
                  <a:ext uri="{FF2B5EF4-FFF2-40B4-BE49-F238E27FC236}">
                    <a16:creationId xmlns:a16="http://schemas.microsoft.com/office/drawing/2014/main" id="{060CB5EA-54D9-4A3E-84DD-8D09BD740BD7}"/>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ABEC54F1-28D4-4E7D-A8F7-89858F58CBA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18C62137-5BEA-4861-B773-0933AAC0899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AC6A2A31-DEC5-43B9-BE4A-FE727D2178F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427858AB-4681-487A-B2F6-2E32C86A929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
                <a:extLst>
                  <a:ext uri="{FF2B5EF4-FFF2-40B4-BE49-F238E27FC236}">
                    <a16:creationId xmlns:a16="http://schemas.microsoft.com/office/drawing/2014/main" id="{EEB274A6-9242-447D-A401-A207F080A0B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1">
                <a:extLst>
                  <a:ext uri="{FF2B5EF4-FFF2-40B4-BE49-F238E27FC236}">
                    <a16:creationId xmlns:a16="http://schemas.microsoft.com/office/drawing/2014/main" id="{15E00723-CA9C-48D1-A53C-23F7D191A44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0" name="Slide Number Placeholder 5">
            <a:extLst>
              <a:ext uri="{FF2B5EF4-FFF2-40B4-BE49-F238E27FC236}">
                <a16:creationId xmlns:a16="http://schemas.microsoft.com/office/drawing/2014/main" id="{846B13EE-A3DF-4D83-9965-546F69AE03F1}"/>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41659453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Subtitle Content Lite">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1023985" y="2338832"/>
            <a:ext cx="10111375"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2"/>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800">
                <a:solidFill>
                  <a:schemeClr val="bg2"/>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800">
                <a:solidFill>
                  <a:schemeClr val="bg2"/>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800">
                <a:solidFill>
                  <a:schemeClr val="bg2"/>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800">
                <a:solidFill>
                  <a:schemeClr val="bg2"/>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6">
            <a:extLst>
              <a:ext uri="{FF2B5EF4-FFF2-40B4-BE49-F238E27FC236}">
                <a16:creationId xmlns:a16="http://schemas.microsoft.com/office/drawing/2014/main" id="{17EF5EE5-9911-485A-B5C2-BC36EC69F448}"/>
              </a:ext>
            </a:extLst>
          </p:cNvPr>
          <p:cNvSpPr>
            <a:spLocks noGrp="1"/>
          </p:cNvSpPr>
          <p:nvPr>
            <p:ph type="title"/>
          </p:nvPr>
        </p:nvSpPr>
        <p:spPr bwMode="gray">
          <a:xfrm>
            <a:off x="1023985" y="846666"/>
            <a:ext cx="10111375"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tx1"/>
                </a:solidFill>
                <a:latin typeface="Arial" pitchFamily="34" charset="0"/>
                <a:ea typeface="+mn-ea"/>
                <a:cs typeface="Arial" pitchFamily="34" charset="0"/>
              </a:defRPr>
            </a:lvl1pPr>
          </a:lstStyle>
          <a:p>
            <a:endParaRPr lang="en-US"/>
          </a:p>
        </p:txBody>
      </p:sp>
      <p:sp>
        <p:nvSpPr>
          <p:cNvPr id="7" name="Slide Number Placeholder 5">
            <a:extLst>
              <a:ext uri="{FF2B5EF4-FFF2-40B4-BE49-F238E27FC236}">
                <a16:creationId xmlns:a16="http://schemas.microsoft.com/office/drawing/2014/main" id="{D764F5B0-B8AD-4C0A-A0B9-C114AB3D395E}"/>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8" name="Text Placeholder 2">
            <a:extLst>
              <a:ext uri="{FF2B5EF4-FFF2-40B4-BE49-F238E27FC236}">
                <a16:creationId xmlns:a16="http://schemas.microsoft.com/office/drawing/2014/main" id="{6B379400-5DC8-48B4-8F6F-A3D1BA0CBC47}"/>
              </a:ext>
            </a:extLst>
          </p:cNvPr>
          <p:cNvSpPr>
            <a:spLocks noGrp="1"/>
          </p:cNvSpPr>
          <p:nvPr>
            <p:ph type="body" idx="10"/>
          </p:nvPr>
        </p:nvSpPr>
        <p:spPr bwMode="gray">
          <a:xfrm>
            <a:off x="1023985" y="1881245"/>
            <a:ext cx="10111375" cy="292608"/>
          </a:xfrm>
          <a:prstGeom prst="rect">
            <a:avLst/>
          </a:prstGeom>
        </p:spPr>
        <p:txBody>
          <a:bodyPr lIns="0" tIns="0" rIns="0" bIns="0" anchor="ctr" anchorCtr="0">
            <a:noAutofit/>
          </a:bodyPr>
          <a:lstStyle>
            <a:lvl1pPr marL="0" indent="0">
              <a:lnSpc>
                <a:spcPts val="2200"/>
              </a:lnSpc>
              <a:spcBef>
                <a:spcPts val="0"/>
              </a:spcBef>
              <a:buNone/>
              <a:defRPr sz="2200" b="1">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Tree>
    <p:extLst>
      <p:ext uri="{BB962C8B-B14F-4D97-AF65-F5344CB8AC3E}">
        <p14:creationId xmlns:p14="http://schemas.microsoft.com/office/powerpoint/2010/main" val="654927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ent x 2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6">
            <a:extLst>
              <a:ext uri="{FF2B5EF4-FFF2-40B4-BE49-F238E27FC236}">
                <a16:creationId xmlns:a16="http://schemas.microsoft.com/office/drawing/2014/main" id="{6B5D74BD-6FDE-4AB7-A4EE-00B3BD0F2EEB}"/>
              </a:ext>
            </a:extLst>
          </p:cNvPr>
          <p:cNvSpPr>
            <a:spLocks noGrp="1"/>
          </p:cNvSpPr>
          <p:nvPr>
            <p:ph type="title"/>
          </p:nvPr>
        </p:nvSpPr>
        <p:spPr bwMode="gray">
          <a:xfrm>
            <a:off x="1023985" y="846666"/>
            <a:ext cx="10111375"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endParaRPr lang="en-US"/>
          </a:p>
        </p:txBody>
      </p:sp>
      <p:sp>
        <p:nvSpPr>
          <p:cNvPr id="17" name="Text Placeholder 2">
            <a:extLst>
              <a:ext uri="{FF2B5EF4-FFF2-40B4-BE49-F238E27FC236}">
                <a16:creationId xmlns:a16="http://schemas.microsoft.com/office/drawing/2014/main" id="{3D801603-F4CF-4FE6-A859-8A25BF6BD62B}"/>
              </a:ext>
            </a:extLst>
          </p:cNvPr>
          <p:cNvSpPr>
            <a:spLocks noGrp="1"/>
          </p:cNvSpPr>
          <p:nvPr>
            <p:ph type="body" idx="10"/>
          </p:nvPr>
        </p:nvSpPr>
        <p:spPr bwMode="gray">
          <a:xfrm>
            <a:off x="1023985" y="1881245"/>
            <a:ext cx="10111375" cy="292608"/>
          </a:xfrm>
          <a:prstGeom prst="rect">
            <a:avLst/>
          </a:prstGeom>
        </p:spPr>
        <p:txBody>
          <a:bodyPr lIns="0" tIns="0" rIns="0" bIns="0" anchor="ctr" anchorCtr="0">
            <a:noAutofit/>
          </a:bodyPr>
          <a:lstStyle>
            <a:lvl1pPr marL="0" indent="0">
              <a:lnSpc>
                <a:spcPts val="2200"/>
              </a:lnSpc>
              <a:spcBef>
                <a:spcPts val="0"/>
              </a:spcBef>
              <a:buNone/>
              <a:defRPr sz="2200" b="1">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grpSp>
        <p:nvGrpSpPr>
          <p:cNvPr id="30" name="Group 29">
            <a:extLst>
              <a:ext uri="{FF2B5EF4-FFF2-40B4-BE49-F238E27FC236}">
                <a16:creationId xmlns:a16="http://schemas.microsoft.com/office/drawing/2014/main" id="{4253B6A0-49E9-49B0-8382-7CBB28B54353}"/>
              </a:ext>
            </a:extLst>
          </p:cNvPr>
          <p:cNvGrpSpPr/>
          <p:nvPr userDrawn="1"/>
        </p:nvGrpSpPr>
        <p:grpSpPr>
          <a:xfrm>
            <a:off x="554338" y="6421482"/>
            <a:ext cx="4956676" cy="245008"/>
            <a:chOff x="554338" y="6421482"/>
            <a:chExt cx="4956676" cy="245008"/>
          </a:xfrm>
        </p:grpSpPr>
        <p:sp>
          <p:nvSpPr>
            <p:cNvPr id="31" name="TextBox 30">
              <a:extLst>
                <a:ext uri="{FF2B5EF4-FFF2-40B4-BE49-F238E27FC236}">
                  <a16:creationId xmlns:a16="http://schemas.microsoft.com/office/drawing/2014/main" id="{F4233BCA-E44A-4B77-83E4-A9A7D1F0A754}"/>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32" name="Group 31">
              <a:extLst>
                <a:ext uri="{FF2B5EF4-FFF2-40B4-BE49-F238E27FC236}">
                  <a16:creationId xmlns:a16="http://schemas.microsoft.com/office/drawing/2014/main" id="{7C0BD5A0-F42C-4EF4-81A7-3F995672A976}"/>
                </a:ext>
              </a:extLst>
            </p:cNvPr>
            <p:cNvGrpSpPr/>
            <p:nvPr userDrawn="1"/>
          </p:nvGrpSpPr>
          <p:grpSpPr>
            <a:xfrm>
              <a:off x="554338" y="6421482"/>
              <a:ext cx="734356" cy="245008"/>
              <a:chOff x="547688" y="952500"/>
              <a:chExt cx="12190413" cy="4067175"/>
            </a:xfrm>
          </p:grpSpPr>
          <p:sp>
            <p:nvSpPr>
              <p:cNvPr id="33" name="Rectangle 32">
                <a:extLst>
                  <a:ext uri="{FF2B5EF4-FFF2-40B4-BE49-F238E27FC236}">
                    <a16:creationId xmlns:a16="http://schemas.microsoft.com/office/drawing/2014/main" id="{060CB5EA-54D9-4A3E-84DD-8D09BD740BD7}"/>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ABEC54F1-28D4-4E7D-A8F7-89858F58CBA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18C62137-5BEA-4861-B773-0933AAC0899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AC6A2A31-DEC5-43B9-BE4A-FE727D2178F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427858AB-4681-487A-B2F6-2E32C86A929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
                <a:extLst>
                  <a:ext uri="{FF2B5EF4-FFF2-40B4-BE49-F238E27FC236}">
                    <a16:creationId xmlns:a16="http://schemas.microsoft.com/office/drawing/2014/main" id="{EEB274A6-9242-447D-A401-A207F080A0B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1">
                <a:extLst>
                  <a:ext uri="{FF2B5EF4-FFF2-40B4-BE49-F238E27FC236}">
                    <a16:creationId xmlns:a16="http://schemas.microsoft.com/office/drawing/2014/main" id="{15E00723-CA9C-48D1-A53C-23F7D191A44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0" name="Slide Number Placeholder 5">
            <a:extLst>
              <a:ext uri="{FF2B5EF4-FFF2-40B4-BE49-F238E27FC236}">
                <a16:creationId xmlns:a16="http://schemas.microsoft.com/office/drawing/2014/main" id="{846B13EE-A3DF-4D83-9965-546F69AE03F1}"/>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18" name="Content Placeholder 2">
            <a:extLst>
              <a:ext uri="{FF2B5EF4-FFF2-40B4-BE49-F238E27FC236}">
                <a16:creationId xmlns:a16="http://schemas.microsoft.com/office/drawing/2014/main" id="{C83AD2A3-E096-489D-BB6D-5E0A180E97D2}"/>
              </a:ext>
            </a:extLst>
          </p:cNvPr>
          <p:cNvSpPr>
            <a:spLocks noGrp="1"/>
          </p:cNvSpPr>
          <p:nvPr>
            <p:ph sz="half" idx="1"/>
          </p:nvPr>
        </p:nvSpPr>
        <p:spPr bwMode="gray">
          <a:xfrm>
            <a:off x="1023985" y="2338832"/>
            <a:ext cx="4340495"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800">
                <a:solidFill>
                  <a:schemeClr val="bg1"/>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206F57D3-EA43-40AD-B5F1-D3B67EE3320D}"/>
              </a:ext>
            </a:extLst>
          </p:cNvPr>
          <p:cNvSpPr>
            <a:spLocks noGrp="1"/>
          </p:cNvSpPr>
          <p:nvPr>
            <p:ph sz="half" idx="11"/>
          </p:nvPr>
        </p:nvSpPr>
        <p:spPr bwMode="gray">
          <a:xfrm>
            <a:off x="6094412" y="2330704"/>
            <a:ext cx="4340495"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1"/>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800">
                <a:solidFill>
                  <a:schemeClr val="bg1"/>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800">
                <a:solidFill>
                  <a:schemeClr val="bg1"/>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8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92952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Content x 2 Lite">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1023985" y="2338832"/>
            <a:ext cx="4340495"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2"/>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800">
                <a:solidFill>
                  <a:schemeClr val="bg2"/>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800">
                <a:solidFill>
                  <a:schemeClr val="bg2"/>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800">
                <a:solidFill>
                  <a:schemeClr val="bg2"/>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800">
                <a:solidFill>
                  <a:schemeClr val="bg2"/>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6">
            <a:extLst>
              <a:ext uri="{FF2B5EF4-FFF2-40B4-BE49-F238E27FC236}">
                <a16:creationId xmlns:a16="http://schemas.microsoft.com/office/drawing/2014/main" id="{17EF5EE5-9911-485A-B5C2-BC36EC69F448}"/>
              </a:ext>
            </a:extLst>
          </p:cNvPr>
          <p:cNvSpPr>
            <a:spLocks noGrp="1"/>
          </p:cNvSpPr>
          <p:nvPr>
            <p:ph type="title"/>
          </p:nvPr>
        </p:nvSpPr>
        <p:spPr bwMode="gray">
          <a:xfrm>
            <a:off x="1023985" y="846666"/>
            <a:ext cx="10111375"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tx1"/>
                </a:solidFill>
                <a:latin typeface="Arial" pitchFamily="34" charset="0"/>
                <a:ea typeface="+mn-ea"/>
                <a:cs typeface="Arial" pitchFamily="34" charset="0"/>
              </a:defRPr>
            </a:lvl1pPr>
          </a:lstStyle>
          <a:p>
            <a:endParaRPr lang="en-US"/>
          </a:p>
        </p:txBody>
      </p:sp>
      <p:sp>
        <p:nvSpPr>
          <p:cNvPr id="7" name="Slide Number Placeholder 5">
            <a:extLst>
              <a:ext uri="{FF2B5EF4-FFF2-40B4-BE49-F238E27FC236}">
                <a16:creationId xmlns:a16="http://schemas.microsoft.com/office/drawing/2014/main" id="{D764F5B0-B8AD-4C0A-A0B9-C114AB3D395E}"/>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8" name="Text Placeholder 2">
            <a:extLst>
              <a:ext uri="{FF2B5EF4-FFF2-40B4-BE49-F238E27FC236}">
                <a16:creationId xmlns:a16="http://schemas.microsoft.com/office/drawing/2014/main" id="{6B379400-5DC8-48B4-8F6F-A3D1BA0CBC47}"/>
              </a:ext>
            </a:extLst>
          </p:cNvPr>
          <p:cNvSpPr>
            <a:spLocks noGrp="1"/>
          </p:cNvSpPr>
          <p:nvPr>
            <p:ph type="body" idx="10"/>
          </p:nvPr>
        </p:nvSpPr>
        <p:spPr bwMode="gray">
          <a:xfrm>
            <a:off x="1023985" y="1881245"/>
            <a:ext cx="10111375" cy="292608"/>
          </a:xfrm>
          <a:prstGeom prst="rect">
            <a:avLst/>
          </a:prstGeom>
        </p:spPr>
        <p:txBody>
          <a:bodyPr lIns="0" tIns="0" rIns="0" bIns="0" anchor="ctr" anchorCtr="0">
            <a:noAutofit/>
          </a:bodyPr>
          <a:lstStyle>
            <a:lvl1pPr marL="0" indent="0">
              <a:lnSpc>
                <a:spcPts val="2200"/>
              </a:lnSpc>
              <a:spcBef>
                <a:spcPts val="0"/>
              </a:spcBef>
              <a:buNone/>
              <a:defRPr sz="2200" b="1">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9" name="Content Placeholder 2">
            <a:extLst>
              <a:ext uri="{FF2B5EF4-FFF2-40B4-BE49-F238E27FC236}">
                <a16:creationId xmlns:a16="http://schemas.microsoft.com/office/drawing/2014/main" id="{13B4C8C9-AAF8-46BA-8474-BA154F5A0F91}"/>
              </a:ext>
            </a:extLst>
          </p:cNvPr>
          <p:cNvSpPr>
            <a:spLocks noGrp="1"/>
          </p:cNvSpPr>
          <p:nvPr>
            <p:ph sz="half" idx="11"/>
          </p:nvPr>
        </p:nvSpPr>
        <p:spPr bwMode="gray">
          <a:xfrm>
            <a:off x="6094412" y="2330704"/>
            <a:ext cx="4340495"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2000">
                <a:solidFill>
                  <a:schemeClr val="bg2"/>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800">
                <a:solidFill>
                  <a:schemeClr val="bg2"/>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800">
                <a:solidFill>
                  <a:schemeClr val="bg2"/>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800">
                <a:solidFill>
                  <a:schemeClr val="bg2"/>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800">
                <a:solidFill>
                  <a:schemeClr val="bg2"/>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364965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ubtitle Content x 3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4253B6A0-49E9-49B0-8382-7CBB28B54353}"/>
              </a:ext>
            </a:extLst>
          </p:cNvPr>
          <p:cNvGrpSpPr/>
          <p:nvPr userDrawn="1"/>
        </p:nvGrpSpPr>
        <p:grpSpPr>
          <a:xfrm>
            <a:off x="554338" y="6421482"/>
            <a:ext cx="4956676" cy="245008"/>
            <a:chOff x="554338" y="6421482"/>
            <a:chExt cx="4956676" cy="245008"/>
          </a:xfrm>
        </p:grpSpPr>
        <p:sp>
          <p:nvSpPr>
            <p:cNvPr id="31" name="TextBox 30">
              <a:extLst>
                <a:ext uri="{FF2B5EF4-FFF2-40B4-BE49-F238E27FC236}">
                  <a16:creationId xmlns:a16="http://schemas.microsoft.com/office/drawing/2014/main" id="{F4233BCA-E44A-4B77-83E4-A9A7D1F0A754}"/>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32" name="Group 31">
              <a:extLst>
                <a:ext uri="{FF2B5EF4-FFF2-40B4-BE49-F238E27FC236}">
                  <a16:creationId xmlns:a16="http://schemas.microsoft.com/office/drawing/2014/main" id="{7C0BD5A0-F42C-4EF4-81A7-3F995672A976}"/>
                </a:ext>
              </a:extLst>
            </p:cNvPr>
            <p:cNvGrpSpPr/>
            <p:nvPr userDrawn="1"/>
          </p:nvGrpSpPr>
          <p:grpSpPr>
            <a:xfrm>
              <a:off x="554338" y="6421482"/>
              <a:ext cx="734356" cy="245008"/>
              <a:chOff x="547688" y="952500"/>
              <a:chExt cx="12190413" cy="4067175"/>
            </a:xfrm>
          </p:grpSpPr>
          <p:sp>
            <p:nvSpPr>
              <p:cNvPr id="33" name="Rectangle 32">
                <a:extLst>
                  <a:ext uri="{FF2B5EF4-FFF2-40B4-BE49-F238E27FC236}">
                    <a16:creationId xmlns:a16="http://schemas.microsoft.com/office/drawing/2014/main" id="{060CB5EA-54D9-4A3E-84DD-8D09BD740BD7}"/>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ABEC54F1-28D4-4E7D-A8F7-89858F58CBA3}"/>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18C62137-5BEA-4861-B773-0933AAC0899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AC6A2A31-DEC5-43B9-BE4A-FE727D2178F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427858AB-4681-487A-B2F6-2E32C86A929E}"/>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
                <a:extLst>
                  <a:ext uri="{FF2B5EF4-FFF2-40B4-BE49-F238E27FC236}">
                    <a16:creationId xmlns:a16="http://schemas.microsoft.com/office/drawing/2014/main" id="{EEB274A6-9242-447D-A401-A207F080A0B5}"/>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1">
                <a:extLst>
                  <a:ext uri="{FF2B5EF4-FFF2-40B4-BE49-F238E27FC236}">
                    <a16:creationId xmlns:a16="http://schemas.microsoft.com/office/drawing/2014/main" id="{15E00723-CA9C-48D1-A53C-23F7D191A44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0" name="Slide Number Placeholder 5">
            <a:extLst>
              <a:ext uri="{FF2B5EF4-FFF2-40B4-BE49-F238E27FC236}">
                <a16:creationId xmlns:a16="http://schemas.microsoft.com/office/drawing/2014/main" id="{846B13EE-A3DF-4D83-9965-546F69AE03F1}"/>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20" name="Content Placeholder 2">
            <a:extLst>
              <a:ext uri="{FF2B5EF4-FFF2-40B4-BE49-F238E27FC236}">
                <a16:creationId xmlns:a16="http://schemas.microsoft.com/office/drawing/2014/main" id="{9006A7A2-0532-4481-82B6-B991DD9DAFCE}"/>
              </a:ext>
            </a:extLst>
          </p:cNvPr>
          <p:cNvSpPr>
            <a:spLocks noGrp="1"/>
          </p:cNvSpPr>
          <p:nvPr>
            <p:ph sz="half" idx="1"/>
          </p:nvPr>
        </p:nvSpPr>
        <p:spPr bwMode="gray">
          <a:xfrm>
            <a:off x="1023986" y="2338832"/>
            <a:ext cx="3134842"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1600">
                <a:solidFill>
                  <a:schemeClr val="bg1"/>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400">
                <a:solidFill>
                  <a:schemeClr val="bg1"/>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400">
                <a:solidFill>
                  <a:schemeClr val="bg1"/>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400">
                <a:solidFill>
                  <a:schemeClr val="bg1"/>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4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6">
            <a:extLst>
              <a:ext uri="{FF2B5EF4-FFF2-40B4-BE49-F238E27FC236}">
                <a16:creationId xmlns:a16="http://schemas.microsoft.com/office/drawing/2014/main" id="{C2E12B24-DE86-4CA7-95AA-C56A84A95211}"/>
              </a:ext>
            </a:extLst>
          </p:cNvPr>
          <p:cNvSpPr>
            <a:spLocks noGrp="1"/>
          </p:cNvSpPr>
          <p:nvPr>
            <p:ph type="title"/>
          </p:nvPr>
        </p:nvSpPr>
        <p:spPr bwMode="gray">
          <a:xfrm>
            <a:off x="1023985" y="846666"/>
            <a:ext cx="9955589"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bg1"/>
                </a:solidFill>
                <a:latin typeface="Arial" pitchFamily="34" charset="0"/>
                <a:ea typeface="+mn-ea"/>
                <a:cs typeface="Arial" pitchFamily="34" charset="0"/>
              </a:defRPr>
            </a:lvl1pPr>
          </a:lstStyle>
          <a:p>
            <a:endParaRPr lang="en-US"/>
          </a:p>
        </p:txBody>
      </p:sp>
      <p:sp>
        <p:nvSpPr>
          <p:cNvPr id="22" name="Text Placeholder 2">
            <a:extLst>
              <a:ext uri="{FF2B5EF4-FFF2-40B4-BE49-F238E27FC236}">
                <a16:creationId xmlns:a16="http://schemas.microsoft.com/office/drawing/2014/main" id="{CCA78665-0D8D-44D1-B4C1-C30490A59FBE}"/>
              </a:ext>
            </a:extLst>
          </p:cNvPr>
          <p:cNvSpPr>
            <a:spLocks noGrp="1"/>
          </p:cNvSpPr>
          <p:nvPr>
            <p:ph type="body" idx="10"/>
          </p:nvPr>
        </p:nvSpPr>
        <p:spPr bwMode="gray">
          <a:xfrm>
            <a:off x="1023985" y="1881245"/>
            <a:ext cx="9955589" cy="292608"/>
          </a:xfrm>
          <a:prstGeom prst="rect">
            <a:avLst/>
          </a:prstGeom>
        </p:spPr>
        <p:txBody>
          <a:bodyPr lIns="0" tIns="0" rIns="0" bIns="0" anchor="ctr" anchorCtr="0">
            <a:noAutofit/>
          </a:bodyPr>
          <a:lstStyle>
            <a:lvl1pPr marL="0" indent="0">
              <a:lnSpc>
                <a:spcPts val="2200"/>
              </a:lnSpc>
              <a:spcBef>
                <a:spcPts val="0"/>
              </a:spcBef>
              <a:buNone/>
              <a:defRPr sz="2200" b="1">
                <a:solidFill>
                  <a:schemeClr val="bg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23" name="Content Placeholder 2">
            <a:extLst>
              <a:ext uri="{FF2B5EF4-FFF2-40B4-BE49-F238E27FC236}">
                <a16:creationId xmlns:a16="http://schemas.microsoft.com/office/drawing/2014/main" id="{53531162-3B42-4BD4-9789-411943496A20}"/>
              </a:ext>
            </a:extLst>
          </p:cNvPr>
          <p:cNvSpPr>
            <a:spLocks noGrp="1"/>
          </p:cNvSpPr>
          <p:nvPr>
            <p:ph sz="half" idx="11"/>
          </p:nvPr>
        </p:nvSpPr>
        <p:spPr bwMode="gray">
          <a:xfrm>
            <a:off x="4434359" y="2344251"/>
            <a:ext cx="3134842"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1600">
                <a:solidFill>
                  <a:schemeClr val="bg1"/>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400">
                <a:solidFill>
                  <a:schemeClr val="bg1"/>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400">
                <a:solidFill>
                  <a:schemeClr val="bg1"/>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400">
                <a:solidFill>
                  <a:schemeClr val="bg1"/>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4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a:extLst>
              <a:ext uri="{FF2B5EF4-FFF2-40B4-BE49-F238E27FC236}">
                <a16:creationId xmlns:a16="http://schemas.microsoft.com/office/drawing/2014/main" id="{D8026C01-FBD2-46C5-A69B-18147DF4DFE2}"/>
              </a:ext>
            </a:extLst>
          </p:cNvPr>
          <p:cNvSpPr>
            <a:spLocks noGrp="1"/>
          </p:cNvSpPr>
          <p:nvPr>
            <p:ph sz="half" idx="12"/>
          </p:nvPr>
        </p:nvSpPr>
        <p:spPr bwMode="gray">
          <a:xfrm>
            <a:off x="7844732" y="2356443"/>
            <a:ext cx="3134842"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1600">
                <a:solidFill>
                  <a:schemeClr val="bg1"/>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400">
                <a:solidFill>
                  <a:schemeClr val="bg1"/>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400">
                <a:solidFill>
                  <a:schemeClr val="bg1"/>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400">
                <a:solidFill>
                  <a:schemeClr val="bg1"/>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400">
                <a:solidFill>
                  <a:schemeClr val="bg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82246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Content x 3 Lite">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1023986" y="2338832"/>
            <a:ext cx="3134842"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1600">
                <a:solidFill>
                  <a:schemeClr val="bg2"/>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400">
                <a:solidFill>
                  <a:schemeClr val="bg2"/>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400">
                <a:solidFill>
                  <a:schemeClr val="bg2"/>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400">
                <a:solidFill>
                  <a:schemeClr val="bg2"/>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400">
                <a:solidFill>
                  <a:schemeClr val="bg2"/>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6">
            <a:extLst>
              <a:ext uri="{FF2B5EF4-FFF2-40B4-BE49-F238E27FC236}">
                <a16:creationId xmlns:a16="http://schemas.microsoft.com/office/drawing/2014/main" id="{17EF5EE5-9911-485A-B5C2-BC36EC69F448}"/>
              </a:ext>
            </a:extLst>
          </p:cNvPr>
          <p:cNvSpPr>
            <a:spLocks noGrp="1"/>
          </p:cNvSpPr>
          <p:nvPr>
            <p:ph type="title"/>
          </p:nvPr>
        </p:nvSpPr>
        <p:spPr bwMode="gray">
          <a:xfrm>
            <a:off x="1023985" y="846666"/>
            <a:ext cx="9955589" cy="487680"/>
          </a:xfrm>
          <a:prstGeom prst="rect">
            <a:avLst/>
          </a:prstGeom>
        </p:spPr>
        <p:txBody>
          <a:bodyPr wrap="square" lIns="0" tIns="0" rIns="121899" bIns="0" anchor="t" anchorCtr="0"/>
          <a:lstStyle>
            <a:lvl1pPr marL="0" algn="l" defTabSz="1218987" rtl="0" eaLnBrk="1" latinLnBrk="0" hangingPunct="1">
              <a:lnSpc>
                <a:spcPct val="80000"/>
              </a:lnSpc>
              <a:spcBef>
                <a:spcPct val="0"/>
              </a:spcBef>
              <a:buNone/>
              <a:defRPr lang="en-US" sz="4400" b="1" kern="1200" cap="none" spc="-150" baseline="0" dirty="0">
                <a:solidFill>
                  <a:schemeClr val="tx1"/>
                </a:solidFill>
                <a:latin typeface="Arial" pitchFamily="34" charset="0"/>
                <a:ea typeface="+mn-ea"/>
                <a:cs typeface="Arial" pitchFamily="34" charset="0"/>
              </a:defRPr>
            </a:lvl1pPr>
          </a:lstStyle>
          <a:p>
            <a:endParaRPr lang="en-US"/>
          </a:p>
        </p:txBody>
      </p:sp>
      <p:sp>
        <p:nvSpPr>
          <p:cNvPr id="7" name="Slide Number Placeholder 5">
            <a:extLst>
              <a:ext uri="{FF2B5EF4-FFF2-40B4-BE49-F238E27FC236}">
                <a16:creationId xmlns:a16="http://schemas.microsoft.com/office/drawing/2014/main" id="{D764F5B0-B8AD-4C0A-A0B9-C114AB3D395E}"/>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
        <p:nvSpPr>
          <p:cNvPr id="8" name="Text Placeholder 2">
            <a:extLst>
              <a:ext uri="{FF2B5EF4-FFF2-40B4-BE49-F238E27FC236}">
                <a16:creationId xmlns:a16="http://schemas.microsoft.com/office/drawing/2014/main" id="{6B379400-5DC8-48B4-8F6F-A3D1BA0CBC47}"/>
              </a:ext>
            </a:extLst>
          </p:cNvPr>
          <p:cNvSpPr>
            <a:spLocks noGrp="1"/>
          </p:cNvSpPr>
          <p:nvPr>
            <p:ph type="body" idx="10"/>
          </p:nvPr>
        </p:nvSpPr>
        <p:spPr bwMode="gray">
          <a:xfrm>
            <a:off x="1023985" y="1881245"/>
            <a:ext cx="9955589" cy="292608"/>
          </a:xfrm>
          <a:prstGeom prst="rect">
            <a:avLst/>
          </a:prstGeom>
        </p:spPr>
        <p:txBody>
          <a:bodyPr lIns="0" tIns="0" rIns="0" bIns="0" anchor="ctr" anchorCtr="0">
            <a:noAutofit/>
          </a:bodyPr>
          <a:lstStyle>
            <a:lvl1pPr marL="0" indent="0">
              <a:lnSpc>
                <a:spcPts val="2200"/>
              </a:lnSpc>
              <a:spcBef>
                <a:spcPts val="0"/>
              </a:spcBef>
              <a:buNone/>
              <a:defRPr sz="2200" b="1">
                <a:solidFill>
                  <a:schemeClr val="tx1"/>
                </a:solidFill>
                <a:latin typeface="Arial" pitchFamily="34" charset="0"/>
                <a:cs typeface="Arial" pitchFamily="34" charset="0"/>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10" name="Content Placeholder 2">
            <a:extLst>
              <a:ext uri="{FF2B5EF4-FFF2-40B4-BE49-F238E27FC236}">
                <a16:creationId xmlns:a16="http://schemas.microsoft.com/office/drawing/2014/main" id="{6D54A7E0-52EF-4218-907D-B1E2905DB9A9}"/>
              </a:ext>
            </a:extLst>
          </p:cNvPr>
          <p:cNvSpPr>
            <a:spLocks noGrp="1"/>
          </p:cNvSpPr>
          <p:nvPr>
            <p:ph sz="half" idx="11"/>
          </p:nvPr>
        </p:nvSpPr>
        <p:spPr bwMode="gray">
          <a:xfrm>
            <a:off x="4434359" y="2344251"/>
            <a:ext cx="3134842"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1600">
                <a:solidFill>
                  <a:schemeClr val="bg2"/>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400">
                <a:solidFill>
                  <a:schemeClr val="bg2"/>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400">
                <a:solidFill>
                  <a:schemeClr val="bg2"/>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400">
                <a:solidFill>
                  <a:schemeClr val="bg2"/>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400">
                <a:solidFill>
                  <a:schemeClr val="bg2"/>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774FEB2-EB65-4C9B-9DA0-F71F6918141B}"/>
              </a:ext>
            </a:extLst>
          </p:cNvPr>
          <p:cNvSpPr>
            <a:spLocks noGrp="1"/>
          </p:cNvSpPr>
          <p:nvPr>
            <p:ph sz="half" idx="12"/>
          </p:nvPr>
        </p:nvSpPr>
        <p:spPr bwMode="gray">
          <a:xfrm>
            <a:off x="7844732" y="2356443"/>
            <a:ext cx="3134842" cy="3589868"/>
          </a:xfrm>
          <a:prstGeom prst="rect">
            <a:avLst/>
          </a:prstGeom>
        </p:spPr>
        <p:txBody>
          <a:bodyPr lIns="0" tIns="0" rIns="0" bIns="0"/>
          <a:lstStyle>
            <a:lvl1pPr marL="171450" indent="-171450">
              <a:lnSpc>
                <a:spcPct val="90000"/>
              </a:lnSpc>
              <a:spcBef>
                <a:spcPts val="500"/>
              </a:spcBef>
              <a:buClrTx/>
              <a:buFont typeface="Arial" panose="020B0604020202020204" pitchFamily="34" charset="0"/>
              <a:buChar char="•"/>
              <a:defRPr sz="1600">
                <a:solidFill>
                  <a:schemeClr val="bg2"/>
                </a:solidFill>
                <a:latin typeface="Arial" pitchFamily="34" charset="0"/>
                <a:cs typeface="Arial" pitchFamily="34" charset="0"/>
              </a:defRPr>
            </a:lvl1pPr>
            <a:lvl2pPr marL="358775" indent="-182563">
              <a:lnSpc>
                <a:spcPct val="90000"/>
              </a:lnSpc>
              <a:spcBef>
                <a:spcPts val="500"/>
              </a:spcBef>
              <a:buClrTx/>
              <a:buFont typeface="Arial" panose="020B0604020202020204" pitchFamily="34" charset="0"/>
              <a:buChar char="•"/>
              <a:defRPr sz="1400">
                <a:solidFill>
                  <a:schemeClr val="bg2"/>
                </a:solidFill>
                <a:latin typeface="Arial" pitchFamily="34" charset="0"/>
                <a:cs typeface="Arial" pitchFamily="34" charset="0"/>
              </a:defRPr>
            </a:lvl2pPr>
            <a:lvl3pPr marL="534988" indent="-176213">
              <a:lnSpc>
                <a:spcPct val="90000"/>
              </a:lnSpc>
              <a:spcBef>
                <a:spcPts val="500"/>
              </a:spcBef>
              <a:buClrTx/>
              <a:buFont typeface="Arial" panose="020B0604020202020204" pitchFamily="34" charset="0"/>
              <a:buChar char="•"/>
              <a:defRPr sz="1400">
                <a:solidFill>
                  <a:schemeClr val="bg2"/>
                </a:solidFill>
                <a:latin typeface="Arial" pitchFamily="34" charset="0"/>
                <a:cs typeface="Arial" pitchFamily="34" charset="0"/>
              </a:defRPr>
            </a:lvl3pPr>
            <a:lvl4pPr marL="717550" indent="-182563">
              <a:lnSpc>
                <a:spcPct val="90000"/>
              </a:lnSpc>
              <a:spcBef>
                <a:spcPts val="500"/>
              </a:spcBef>
              <a:buClrTx/>
              <a:buFont typeface="Arial" panose="020B0604020202020204" pitchFamily="34" charset="0"/>
              <a:buChar char="•"/>
              <a:tabLst>
                <a:tab pos="1524000" algn="l"/>
              </a:tabLst>
              <a:defRPr sz="1400">
                <a:solidFill>
                  <a:schemeClr val="bg2"/>
                </a:solidFill>
                <a:latin typeface="Arial" pitchFamily="34" charset="0"/>
                <a:cs typeface="Arial" pitchFamily="34" charset="0"/>
              </a:defRPr>
            </a:lvl4pPr>
            <a:lvl5pPr marL="893763" indent="-176213">
              <a:lnSpc>
                <a:spcPct val="90000"/>
              </a:lnSpc>
              <a:spcBef>
                <a:spcPts val="500"/>
              </a:spcBef>
              <a:buClrTx/>
              <a:buFont typeface="Arial" panose="020B0604020202020204" pitchFamily="34" charset="0"/>
              <a:buChar char="•"/>
              <a:tabLst>
                <a:tab pos="1524000" algn="l"/>
              </a:tabLst>
              <a:defRPr sz="1400">
                <a:solidFill>
                  <a:schemeClr val="bg2"/>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608689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Layout_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107"/>
          <p:cNvSpPr>
            <a:spLocks noGrp="1"/>
          </p:cNvSpPr>
          <p:nvPr>
            <p:ph type="body" sz="quarter" idx="18" hasCustomPrompt="1"/>
          </p:nvPr>
        </p:nvSpPr>
        <p:spPr bwMode="white">
          <a:xfrm>
            <a:off x="1086802" y="1530773"/>
            <a:ext cx="9626918" cy="2988217"/>
          </a:xfrm>
          <a:prstGeom prst="rect">
            <a:avLst/>
          </a:prstGeom>
        </p:spPr>
        <p:txBody>
          <a:bodyPr lIns="0" anchor="t">
            <a:normAutofit/>
          </a:bodyPr>
          <a:lstStyle>
            <a:lvl1pPr marL="0" indent="0" algn="l">
              <a:lnSpc>
                <a:spcPct val="100000"/>
              </a:lnSpc>
              <a:buNone/>
              <a:defRPr sz="4400" b="1" i="0" spc="-150">
                <a:solidFill>
                  <a:schemeClr val="accent5"/>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a:t>Click to edit quote</a:t>
            </a:r>
          </a:p>
        </p:txBody>
      </p:sp>
      <p:sp>
        <p:nvSpPr>
          <p:cNvPr id="17" name="Text Placeholder 110"/>
          <p:cNvSpPr>
            <a:spLocks noGrp="1"/>
          </p:cNvSpPr>
          <p:nvPr>
            <p:ph type="body" sz="quarter" idx="19" hasCustomPrompt="1"/>
          </p:nvPr>
        </p:nvSpPr>
        <p:spPr>
          <a:xfrm>
            <a:off x="1086802" y="4623890"/>
            <a:ext cx="9626918" cy="876300"/>
          </a:xfrm>
          <a:prstGeom prst="rect">
            <a:avLst/>
          </a:prstGeom>
        </p:spPr>
        <p:txBody>
          <a:bodyPr lIns="0"/>
          <a:lstStyle>
            <a:lvl1pPr marL="0" indent="0" algn="l">
              <a:buNone/>
              <a:defRPr sz="2400" b="1" spc="-150" baseline="0">
                <a:solidFill>
                  <a:schemeClr val="bg1"/>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quote source</a:t>
            </a:r>
          </a:p>
        </p:txBody>
      </p:sp>
      <p:grpSp>
        <p:nvGrpSpPr>
          <p:cNvPr id="22" name="Group 21">
            <a:extLst>
              <a:ext uri="{FF2B5EF4-FFF2-40B4-BE49-F238E27FC236}">
                <a16:creationId xmlns:a16="http://schemas.microsoft.com/office/drawing/2014/main" id="{99371872-34E0-4E87-A880-855C986DEFEB}"/>
              </a:ext>
            </a:extLst>
          </p:cNvPr>
          <p:cNvGrpSpPr/>
          <p:nvPr userDrawn="1"/>
        </p:nvGrpSpPr>
        <p:grpSpPr>
          <a:xfrm>
            <a:off x="1086802" y="541336"/>
            <a:ext cx="990600" cy="735013"/>
            <a:chOff x="657226" y="398463"/>
            <a:chExt cx="990600" cy="735013"/>
          </a:xfrm>
          <a:gradFill>
            <a:gsLst>
              <a:gs pos="0">
                <a:srgbClr val="7C55A3"/>
              </a:gs>
              <a:gs pos="33000">
                <a:srgbClr val="4C8AC8"/>
              </a:gs>
              <a:gs pos="67000">
                <a:srgbClr val="47B98E"/>
              </a:gs>
              <a:gs pos="100000">
                <a:srgbClr val="64B951"/>
              </a:gs>
            </a:gsLst>
            <a:lin ang="13500000" scaled="1"/>
          </a:gradFill>
        </p:grpSpPr>
        <p:sp>
          <p:nvSpPr>
            <p:cNvPr id="23" name="Freeform 5">
              <a:extLst>
                <a:ext uri="{FF2B5EF4-FFF2-40B4-BE49-F238E27FC236}">
                  <a16:creationId xmlns:a16="http://schemas.microsoft.com/office/drawing/2014/main" id="{CA59E31A-C52B-4474-A5A0-530DF770A454}"/>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a:extLst>
                <a:ext uri="{FF2B5EF4-FFF2-40B4-BE49-F238E27FC236}">
                  <a16:creationId xmlns:a16="http://schemas.microsoft.com/office/drawing/2014/main" id="{123B3F17-34EE-4FBA-8852-7ED07762D8EB}"/>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a:extLst>
              <a:ext uri="{FF2B5EF4-FFF2-40B4-BE49-F238E27FC236}">
                <a16:creationId xmlns:a16="http://schemas.microsoft.com/office/drawing/2014/main" id="{F3D53C51-CC55-4C3C-A1CE-F5E8D45A8360}"/>
              </a:ext>
            </a:extLst>
          </p:cNvPr>
          <p:cNvGrpSpPr/>
          <p:nvPr userDrawn="1"/>
        </p:nvGrpSpPr>
        <p:grpSpPr>
          <a:xfrm>
            <a:off x="554338" y="6421482"/>
            <a:ext cx="4956676" cy="245008"/>
            <a:chOff x="554338" y="6421482"/>
            <a:chExt cx="4956676" cy="245008"/>
          </a:xfrm>
        </p:grpSpPr>
        <p:sp>
          <p:nvSpPr>
            <p:cNvPr id="19" name="TextBox 18">
              <a:extLst>
                <a:ext uri="{FF2B5EF4-FFF2-40B4-BE49-F238E27FC236}">
                  <a16:creationId xmlns:a16="http://schemas.microsoft.com/office/drawing/2014/main" id="{E856436F-653C-408C-9C7D-DCC4315AE9CA}"/>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2022 Lenovo Internal. All rights reserved.</a:t>
              </a:r>
            </a:p>
          </p:txBody>
        </p:sp>
        <p:grpSp>
          <p:nvGrpSpPr>
            <p:cNvPr id="20" name="Group 19">
              <a:extLst>
                <a:ext uri="{FF2B5EF4-FFF2-40B4-BE49-F238E27FC236}">
                  <a16:creationId xmlns:a16="http://schemas.microsoft.com/office/drawing/2014/main" id="{35A47A04-FB56-4B9C-B544-906852557882}"/>
                </a:ext>
              </a:extLst>
            </p:cNvPr>
            <p:cNvGrpSpPr/>
            <p:nvPr userDrawn="1"/>
          </p:nvGrpSpPr>
          <p:grpSpPr>
            <a:xfrm>
              <a:off x="554338" y="6421482"/>
              <a:ext cx="734356" cy="245008"/>
              <a:chOff x="547688" y="952500"/>
              <a:chExt cx="12190413" cy="4067175"/>
            </a:xfrm>
          </p:grpSpPr>
          <p:sp>
            <p:nvSpPr>
              <p:cNvPr id="21" name="Rectangle 20">
                <a:extLst>
                  <a:ext uri="{FF2B5EF4-FFF2-40B4-BE49-F238E27FC236}">
                    <a16:creationId xmlns:a16="http://schemas.microsoft.com/office/drawing/2014/main" id="{1C878A13-96F5-4027-9201-86CA90DCD7B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
                <a:extLst>
                  <a:ext uri="{FF2B5EF4-FFF2-40B4-BE49-F238E27FC236}">
                    <a16:creationId xmlns:a16="http://schemas.microsoft.com/office/drawing/2014/main" id="{A66DF22D-CBAC-499F-94DE-14660C7C988D}"/>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8">
                <a:extLst>
                  <a:ext uri="{FF2B5EF4-FFF2-40B4-BE49-F238E27FC236}">
                    <a16:creationId xmlns:a16="http://schemas.microsoft.com/office/drawing/2014/main" id="{10CCE63D-D162-4962-8D00-A96AB3495570}"/>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9">
                <a:extLst>
                  <a:ext uri="{FF2B5EF4-FFF2-40B4-BE49-F238E27FC236}">
                    <a16:creationId xmlns:a16="http://schemas.microsoft.com/office/drawing/2014/main" id="{4F2D117C-E04D-456E-A4CF-1D9C404BAA9E}"/>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
                <a:extLst>
                  <a:ext uri="{FF2B5EF4-FFF2-40B4-BE49-F238E27FC236}">
                    <a16:creationId xmlns:a16="http://schemas.microsoft.com/office/drawing/2014/main" id="{298B64AD-9748-4D7E-B4B1-9E8FCDFD2D61}"/>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a:extLst>
                  <a:ext uri="{FF2B5EF4-FFF2-40B4-BE49-F238E27FC236}">
                    <a16:creationId xmlns:a16="http://schemas.microsoft.com/office/drawing/2014/main" id="{FA893E2A-E7CA-4A15-9F50-C6CD65E3B73D}"/>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1">
                <a:extLst>
                  <a:ext uri="{FF2B5EF4-FFF2-40B4-BE49-F238E27FC236}">
                    <a16:creationId xmlns:a16="http://schemas.microsoft.com/office/drawing/2014/main" id="{67BC2C7D-9398-4DF7-93A6-C0CDB432DA62}"/>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1" name="Slide Number Placeholder 5">
            <a:extLst>
              <a:ext uri="{FF2B5EF4-FFF2-40B4-BE49-F238E27FC236}">
                <a16:creationId xmlns:a16="http://schemas.microsoft.com/office/drawing/2014/main" id="{E5849361-1FF6-41DD-90C7-83BE5EB647C7}"/>
              </a:ext>
            </a:extLst>
          </p:cNvPr>
          <p:cNvSpPr>
            <a:spLocks noGrp="1"/>
          </p:cNvSpPr>
          <p:nvPr>
            <p:ph type="sldNum" sz="quarter" idx="4"/>
          </p:nvPr>
        </p:nvSpPr>
        <p:spPr>
          <a:xfrm>
            <a:off x="11669431"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20065404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Layout">
    <p:bg>
      <p:bgPr>
        <a:solidFill>
          <a:schemeClr val="bg1"/>
        </a:solidFill>
        <a:effectLst/>
      </p:bgPr>
    </p:bg>
    <p:spTree>
      <p:nvGrpSpPr>
        <p:cNvPr id="1" name=""/>
        <p:cNvGrpSpPr/>
        <p:nvPr/>
      </p:nvGrpSpPr>
      <p:grpSpPr>
        <a:xfrm>
          <a:off x="0" y="0"/>
          <a:ext cx="0" cy="0"/>
          <a:chOff x="0" y="0"/>
          <a:chExt cx="0" cy="0"/>
        </a:xfrm>
      </p:grpSpPr>
      <p:sp>
        <p:nvSpPr>
          <p:cNvPr id="10" name="Text Placeholder 107">
            <a:extLst>
              <a:ext uri="{FF2B5EF4-FFF2-40B4-BE49-F238E27FC236}">
                <a16:creationId xmlns:a16="http://schemas.microsoft.com/office/drawing/2014/main" id="{CA75D8DC-B4BB-406E-B0E1-4EF10A8C4231}"/>
              </a:ext>
            </a:extLst>
          </p:cNvPr>
          <p:cNvSpPr>
            <a:spLocks noGrp="1"/>
          </p:cNvSpPr>
          <p:nvPr>
            <p:ph type="body" sz="quarter" idx="18" hasCustomPrompt="1"/>
          </p:nvPr>
        </p:nvSpPr>
        <p:spPr bwMode="white">
          <a:xfrm>
            <a:off x="1086802" y="1530773"/>
            <a:ext cx="9626918" cy="2988217"/>
          </a:xfrm>
          <a:prstGeom prst="rect">
            <a:avLst/>
          </a:prstGeom>
        </p:spPr>
        <p:txBody>
          <a:bodyPr lIns="0" anchor="t">
            <a:normAutofit/>
          </a:bodyPr>
          <a:lstStyle>
            <a:lvl1pPr marL="0" indent="0" algn="l">
              <a:lnSpc>
                <a:spcPct val="100000"/>
              </a:lnSpc>
              <a:buNone/>
              <a:defRPr sz="4400" b="1" i="0" spc="-150">
                <a:solidFill>
                  <a:schemeClr val="accent5"/>
                </a:solidFill>
              </a:defRPr>
            </a:lvl1pPr>
            <a:lvl2pPr marL="341313" indent="0" algn="ctr">
              <a:buNone/>
              <a:defRPr>
                <a:solidFill>
                  <a:schemeClr val="bg1"/>
                </a:solidFill>
              </a:defRPr>
            </a:lvl2pPr>
            <a:lvl3pPr marL="679450" indent="0" algn="ctr">
              <a:buNone/>
              <a:defRPr>
                <a:solidFill>
                  <a:schemeClr val="bg1"/>
                </a:solidFill>
              </a:defRPr>
            </a:lvl3pPr>
            <a:lvl4pPr marL="966787" indent="0" algn="ctr">
              <a:buNone/>
              <a:defRPr>
                <a:solidFill>
                  <a:schemeClr val="bg1"/>
                </a:solidFill>
              </a:defRPr>
            </a:lvl4pPr>
            <a:lvl5pPr marL="1146175" indent="0" algn="ctr">
              <a:buNone/>
              <a:defRPr>
                <a:solidFill>
                  <a:schemeClr val="bg1"/>
                </a:solidFill>
              </a:defRPr>
            </a:lvl5pPr>
          </a:lstStyle>
          <a:p>
            <a:pPr lvl="0"/>
            <a:r>
              <a:rPr lang="en-US"/>
              <a:t>Click to edit quote</a:t>
            </a:r>
          </a:p>
        </p:txBody>
      </p:sp>
      <p:sp>
        <p:nvSpPr>
          <p:cNvPr id="11" name="Text Placeholder 110">
            <a:extLst>
              <a:ext uri="{FF2B5EF4-FFF2-40B4-BE49-F238E27FC236}">
                <a16:creationId xmlns:a16="http://schemas.microsoft.com/office/drawing/2014/main" id="{062B911D-DB9D-4A73-AAF5-C8A7EAC722F1}"/>
              </a:ext>
            </a:extLst>
          </p:cNvPr>
          <p:cNvSpPr>
            <a:spLocks noGrp="1"/>
          </p:cNvSpPr>
          <p:nvPr>
            <p:ph type="body" sz="quarter" idx="19" hasCustomPrompt="1"/>
          </p:nvPr>
        </p:nvSpPr>
        <p:spPr>
          <a:xfrm>
            <a:off x="1086802" y="4623890"/>
            <a:ext cx="9626918" cy="876300"/>
          </a:xfrm>
          <a:prstGeom prst="rect">
            <a:avLst/>
          </a:prstGeom>
        </p:spPr>
        <p:txBody>
          <a:bodyPr lIns="0"/>
          <a:lstStyle>
            <a:lvl1pPr marL="0" indent="0" algn="l">
              <a:buNone/>
              <a:defRPr sz="2400" b="1" spc="-150" baseline="0">
                <a:solidFill>
                  <a:schemeClr val="bg2"/>
                </a:solidFill>
              </a:defRPr>
            </a:lvl1pPr>
            <a:lvl2pPr marL="341313" indent="0">
              <a:buNone/>
              <a:defRPr/>
            </a:lvl2pPr>
            <a:lvl3pPr marL="679450" indent="0">
              <a:buNone/>
              <a:defRPr/>
            </a:lvl3pPr>
            <a:lvl4pPr marL="966787" indent="0">
              <a:buNone/>
              <a:defRPr/>
            </a:lvl4pPr>
            <a:lvl5pPr marL="1146175" indent="0">
              <a:buNone/>
              <a:defRPr/>
            </a:lvl5pPr>
          </a:lstStyle>
          <a:p>
            <a:pPr lvl="0"/>
            <a:r>
              <a:rPr lang="en-US"/>
              <a:t>Click to edit quote source</a:t>
            </a:r>
          </a:p>
        </p:txBody>
      </p:sp>
      <p:grpSp>
        <p:nvGrpSpPr>
          <p:cNvPr id="13" name="Group 12">
            <a:extLst>
              <a:ext uri="{FF2B5EF4-FFF2-40B4-BE49-F238E27FC236}">
                <a16:creationId xmlns:a16="http://schemas.microsoft.com/office/drawing/2014/main" id="{A8FCCA17-0296-4AEF-879F-1FAA45BFE513}"/>
              </a:ext>
            </a:extLst>
          </p:cNvPr>
          <p:cNvGrpSpPr/>
          <p:nvPr userDrawn="1"/>
        </p:nvGrpSpPr>
        <p:grpSpPr>
          <a:xfrm>
            <a:off x="1086802" y="541336"/>
            <a:ext cx="990600" cy="735013"/>
            <a:chOff x="657226" y="398463"/>
            <a:chExt cx="990600" cy="735013"/>
          </a:xfrm>
          <a:gradFill>
            <a:gsLst>
              <a:gs pos="0">
                <a:srgbClr val="7C55A3"/>
              </a:gs>
              <a:gs pos="33000">
                <a:srgbClr val="4C8AC8"/>
              </a:gs>
              <a:gs pos="67000">
                <a:srgbClr val="47B98E"/>
              </a:gs>
              <a:gs pos="100000">
                <a:srgbClr val="64B951"/>
              </a:gs>
            </a:gsLst>
            <a:lin ang="13500000" scaled="1"/>
          </a:gradFill>
        </p:grpSpPr>
        <p:sp>
          <p:nvSpPr>
            <p:cNvPr id="14" name="Freeform 5">
              <a:extLst>
                <a:ext uri="{FF2B5EF4-FFF2-40B4-BE49-F238E27FC236}">
                  <a16:creationId xmlns:a16="http://schemas.microsoft.com/office/drawing/2014/main" id="{242DB1D0-99DA-469C-8266-B45301CB133D}"/>
                </a:ext>
              </a:extLst>
            </p:cNvPr>
            <p:cNvSpPr>
              <a:spLocks/>
            </p:cNvSpPr>
            <p:nvPr userDrawn="1"/>
          </p:nvSpPr>
          <p:spPr bwMode="auto">
            <a:xfrm>
              <a:off x="657226"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3DB7678B-F205-42A2-BCCC-736CC389D599}"/>
                </a:ext>
              </a:extLst>
            </p:cNvPr>
            <p:cNvSpPr>
              <a:spLocks/>
            </p:cNvSpPr>
            <p:nvPr userDrawn="1"/>
          </p:nvSpPr>
          <p:spPr bwMode="auto">
            <a:xfrm>
              <a:off x="1195388" y="398463"/>
              <a:ext cx="452438" cy="735013"/>
            </a:xfrm>
            <a:custGeom>
              <a:avLst/>
              <a:gdLst>
                <a:gd name="T0" fmla="*/ 0 w 452"/>
                <a:gd name="T1" fmla="*/ 428 h 736"/>
                <a:gd name="T2" fmla="*/ 422 w 452"/>
                <a:gd name="T3" fmla="*/ 0 h 736"/>
                <a:gd name="T4" fmla="*/ 452 w 452"/>
                <a:gd name="T5" fmla="*/ 144 h 736"/>
                <a:gd name="T6" fmla="*/ 228 w 452"/>
                <a:gd name="T7" fmla="*/ 370 h 736"/>
                <a:gd name="T8" fmla="*/ 370 w 452"/>
                <a:gd name="T9" fmla="*/ 370 h 736"/>
                <a:gd name="T10" fmla="*/ 370 w 452"/>
                <a:gd name="T11" fmla="*/ 736 h 736"/>
                <a:gd name="T12" fmla="*/ 0 w 452"/>
                <a:gd name="T13" fmla="*/ 736 h 736"/>
                <a:gd name="T14" fmla="*/ 0 w 452"/>
                <a:gd name="T15" fmla="*/ 428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 h="736">
                  <a:moveTo>
                    <a:pt x="0" y="428"/>
                  </a:moveTo>
                  <a:cubicBezTo>
                    <a:pt x="0" y="126"/>
                    <a:pt x="151" y="5"/>
                    <a:pt x="422" y="0"/>
                  </a:cubicBezTo>
                  <a:cubicBezTo>
                    <a:pt x="452" y="144"/>
                    <a:pt x="452" y="144"/>
                    <a:pt x="452" y="144"/>
                  </a:cubicBezTo>
                  <a:cubicBezTo>
                    <a:pt x="294" y="160"/>
                    <a:pt x="217" y="240"/>
                    <a:pt x="228" y="370"/>
                  </a:cubicBezTo>
                  <a:cubicBezTo>
                    <a:pt x="370" y="370"/>
                    <a:pt x="370" y="370"/>
                    <a:pt x="370" y="370"/>
                  </a:cubicBezTo>
                  <a:cubicBezTo>
                    <a:pt x="370" y="736"/>
                    <a:pt x="370" y="736"/>
                    <a:pt x="370" y="736"/>
                  </a:cubicBezTo>
                  <a:cubicBezTo>
                    <a:pt x="0" y="736"/>
                    <a:pt x="0" y="736"/>
                    <a:pt x="0" y="736"/>
                  </a:cubicBezTo>
                  <a:lnTo>
                    <a:pt x="0"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Slide Number Placeholder 5">
            <a:extLst>
              <a:ext uri="{FF2B5EF4-FFF2-40B4-BE49-F238E27FC236}">
                <a16:creationId xmlns:a16="http://schemas.microsoft.com/office/drawing/2014/main" id="{9CBC771F-ABA0-4DE3-846F-9126FF024EB1}"/>
              </a:ext>
            </a:extLst>
          </p:cNvPr>
          <p:cNvSpPr>
            <a:spLocks noGrp="1"/>
          </p:cNvSpPr>
          <p:nvPr>
            <p:ph type="sldNum" sz="quarter" idx="4"/>
          </p:nvPr>
        </p:nvSpPr>
        <p:spPr>
          <a:xfrm>
            <a:off x="11573807" y="6479371"/>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73860165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17548D94-6D1A-48E3-893C-CA8CD3922D98}"/>
              </a:ext>
            </a:extLst>
          </p:cNvPr>
          <p:cNvSpPr>
            <a:spLocks noGrp="1"/>
          </p:cNvSpPr>
          <p:nvPr>
            <p:ph type="sldNum" sz="quarter" idx="4"/>
          </p:nvPr>
        </p:nvSpPr>
        <p:spPr>
          <a:xfrm>
            <a:off x="11573807" y="6479371"/>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46383593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AA4A2C-815E-4499-A8A1-80B7B65F9860}"/>
              </a:ext>
            </a:extLst>
          </p:cNvPr>
          <p:cNvSpPr/>
          <p:nvPr userDrawn="1"/>
        </p:nvSpPr>
        <p:spPr>
          <a:xfrm>
            <a:off x="1"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sp>
        <p:nvSpPr>
          <p:cNvPr id="23" name="TextBox 22">
            <a:extLst>
              <a:ext uri="{FF2B5EF4-FFF2-40B4-BE49-F238E27FC236}">
                <a16:creationId xmlns:a16="http://schemas.microsoft.com/office/drawing/2014/main" id="{E44ABAD0-A62D-4523-B6AA-A8403FBD19FB}"/>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95000"/>
                  </a:schemeClr>
                </a:solidFill>
                <a:latin typeface="Arial" pitchFamily="34" charset="0"/>
                <a:cs typeface="Arial" pitchFamily="34" charset="0"/>
              </a:rPr>
              <a:t>2022 Lenovo Internal. All rights reserved.</a:t>
            </a:r>
          </a:p>
        </p:txBody>
      </p:sp>
      <p:grpSp>
        <p:nvGrpSpPr>
          <p:cNvPr id="8" name="Group 7">
            <a:extLst>
              <a:ext uri="{FF2B5EF4-FFF2-40B4-BE49-F238E27FC236}">
                <a16:creationId xmlns:a16="http://schemas.microsoft.com/office/drawing/2014/main" id="{1D31F6FD-B139-4D10-AC2F-F87CEBB9BEAB}"/>
              </a:ext>
            </a:extLst>
          </p:cNvPr>
          <p:cNvGrpSpPr>
            <a:grpSpLocks noChangeAspect="1"/>
          </p:cNvGrpSpPr>
          <p:nvPr userDrawn="1"/>
        </p:nvGrpSpPr>
        <p:grpSpPr>
          <a:xfrm rot="16200000">
            <a:off x="9855789" y="2022719"/>
            <a:ext cx="3499235" cy="1167474"/>
            <a:chOff x="547688" y="952500"/>
            <a:chExt cx="12190413" cy="4067175"/>
          </a:xfrm>
        </p:grpSpPr>
        <p:sp>
          <p:nvSpPr>
            <p:cNvPr id="9" name="Rectangle 8">
              <a:extLst>
                <a:ext uri="{FF2B5EF4-FFF2-40B4-BE49-F238E27FC236}">
                  <a16:creationId xmlns:a16="http://schemas.microsoft.com/office/drawing/2014/main" id="{513291FE-0003-4CD7-A404-1368DCC933A5}"/>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DDAEFE6F-8D4E-4633-A49E-06714676BFFF}"/>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DBCF657A-EC47-4795-BA05-B3B2A984C14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FA83333E-53B7-47F7-9966-2CEAF0C207EA}"/>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E180AD2D-C0C4-4EAC-9621-817ED1F8DD53}"/>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F1D21DFE-D70D-4FD9-AF10-4AD9A30F94EE}"/>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0A6288D7-7B35-43A6-A1F5-3AC2CA6B1DCF}"/>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 name="Title 16">
            <a:extLst>
              <a:ext uri="{FF2B5EF4-FFF2-40B4-BE49-F238E27FC236}">
                <a16:creationId xmlns:a16="http://schemas.microsoft.com/office/drawing/2014/main" id="{1DC77E98-AA5A-485A-839B-811847B552F9}"/>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br>
              <a:rPr lang="en-US"/>
            </a:br>
            <a:r>
              <a:rPr lang="en-US"/>
              <a:t>three lines</a:t>
            </a:r>
          </a:p>
        </p:txBody>
      </p:sp>
      <p:sp>
        <p:nvSpPr>
          <p:cNvPr id="18" name="Subtitle 2">
            <a:extLst>
              <a:ext uri="{FF2B5EF4-FFF2-40B4-BE49-F238E27FC236}">
                <a16:creationId xmlns:a16="http://schemas.microsoft.com/office/drawing/2014/main" id="{D9DC829B-DA84-4B34-A0C3-253114D6FA3A}"/>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
        <p:nvSpPr>
          <p:cNvPr id="19" name="Freeform 5">
            <a:extLst>
              <a:ext uri="{FF2B5EF4-FFF2-40B4-BE49-F238E27FC236}">
                <a16:creationId xmlns:a16="http://schemas.microsoft.com/office/drawing/2014/main" id="{F8B1B5CC-421E-48AD-BA00-1AB2B76548C3}"/>
              </a:ext>
            </a:extLst>
          </p:cNvPr>
          <p:cNvSpPr>
            <a:spLocks noChangeAspect="1" noEditPoints="1"/>
          </p:cNvSpPr>
          <p:nvPr userDrawn="1"/>
        </p:nvSpPr>
        <p:spPr bwMode="auto">
          <a:xfrm>
            <a:off x="1022255" y="857165"/>
            <a:ext cx="3051265" cy="258764"/>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3313377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ank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7CF0E8-E966-4591-9E57-7DD16EFFCD5C}"/>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2021 Lenovo Internal. All rights reserved.</a:t>
            </a:r>
          </a:p>
        </p:txBody>
      </p:sp>
      <p:grpSp>
        <p:nvGrpSpPr>
          <p:cNvPr id="5" name="Group 4">
            <a:extLst>
              <a:ext uri="{FF2B5EF4-FFF2-40B4-BE49-F238E27FC236}">
                <a16:creationId xmlns:a16="http://schemas.microsoft.com/office/drawing/2014/main" id="{E3AEDEDB-DCC1-47E9-B1F1-16DA903EB0EB}"/>
              </a:ext>
            </a:extLst>
          </p:cNvPr>
          <p:cNvGrpSpPr/>
          <p:nvPr userDrawn="1"/>
        </p:nvGrpSpPr>
        <p:grpSpPr>
          <a:xfrm>
            <a:off x="554338" y="6421482"/>
            <a:ext cx="734356" cy="245008"/>
            <a:chOff x="547688" y="952500"/>
            <a:chExt cx="12190413" cy="4067175"/>
          </a:xfrm>
        </p:grpSpPr>
        <p:sp>
          <p:nvSpPr>
            <p:cNvPr id="6" name="Rectangle 5">
              <a:extLst>
                <a:ext uri="{FF2B5EF4-FFF2-40B4-BE49-F238E27FC236}">
                  <a16:creationId xmlns:a16="http://schemas.microsoft.com/office/drawing/2014/main" id="{883D4234-EEFE-478A-A9C6-DF02EB4FE9D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DC5B2D99-B96F-4F0F-8DFF-6F60E32D3F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8C0B316E-5FB2-4A3D-8CDA-3F086D7B31A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0060BBA8-6882-4F5B-8E98-2280602A4F1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B3EBC7A6-A894-4D1E-AC52-96E88585B3B7}"/>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D13EBC3A-286E-4B70-BCBB-C694B3A24F4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C1BE2565-0C9C-41DA-B38A-1772AB0EA4B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Slide Number Placeholder 5">
            <a:extLst>
              <a:ext uri="{FF2B5EF4-FFF2-40B4-BE49-F238E27FC236}">
                <a16:creationId xmlns:a16="http://schemas.microsoft.com/office/drawing/2014/main" id="{D4C2DCA3-9986-4884-B65F-DC0EF845CA39}"/>
              </a:ext>
            </a:extLst>
          </p:cNvPr>
          <p:cNvSpPr>
            <a:spLocks noGrp="1"/>
          </p:cNvSpPr>
          <p:nvPr>
            <p:ph type="sldNum" sz="quarter" idx="4"/>
          </p:nvPr>
        </p:nvSpPr>
        <p:spPr>
          <a:xfrm>
            <a:off x="11573807"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29862785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lank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7CF0E8-E966-4591-9E57-7DD16EFFCD5C}"/>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2021 Lenovo Internal. All rights reserved.</a:t>
            </a:r>
          </a:p>
        </p:txBody>
      </p:sp>
      <p:grpSp>
        <p:nvGrpSpPr>
          <p:cNvPr id="5" name="Group 4">
            <a:extLst>
              <a:ext uri="{FF2B5EF4-FFF2-40B4-BE49-F238E27FC236}">
                <a16:creationId xmlns:a16="http://schemas.microsoft.com/office/drawing/2014/main" id="{E3AEDEDB-DCC1-47E9-B1F1-16DA903EB0EB}"/>
              </a:ext>
            </a:extLst>
          </p:cNvPr>
          <p:cNvGrpSpPr/>
          <p:nvPr userDrawn="1"/>
        </p:nvGrpSpPr>
        <p:grpSpPr>
          <a:xfrm>
            <a:off x="554338" y="6421482"/>
            <a:ext cx="734356" cy="245008"/>
            <a:chOff x="547688" y="952500"/>
            <a:chExt cx="12190413" cy="4067175"/>
          </a:xfrm>
        </p:grpSpPr>
        <p:sp>
          <p:nvSpPr>
            <p:cNvPr id="6" name="Rectangle 5">
              <a:extLst>
                <a:ext uri="{FF2B5EF4-FFF2-40B4-BE49-F238E27FC236}">
                  <a16:creationId xmlns:a16="http://schemas.microsoft.com/office/drawing/2014/main" id="{883D4234-EEFE-478A-A9C6-DF02EB4FE9D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DC5B2D99-B96F-4F0F-8DFF-6F60E32D3F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8C0B316E-5FB2-4A3D-8CDA-3F086D7B31A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0060BBA8-6882-4F5B-8E98-2280602A4F1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B3EBC7A6-A894-4D1E-AC52-96E88585B3B7}"/>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D13EBC3A-286E-4B70-BCBB-C694B3A24F4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C1BE2565-0C9C-41DA-B38A-1772AB0EA4B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Slide Number Placeholder 5">
            <a:extLst>
              <a:ext uri="{FF2B5EF4-FFF2-40B4-BE49-F238E27FC236}">
                <a16:creationId xmlns:a16="http://schemas.microsoft.com/office/drawing/2014/main" id="{D4C2DCA3-9986-4884-B65F-DC0EF845CA39}"/>
              </a:ext>
            </a:extLst>
          </p:cNvPr>
          <p:cNvSpPr>
            <a:spLocks noGrp="1"/>
          </p:cNvSpPr>
          <p:nvPr>
            <p:ph type="sldNum" sz="quarter" idx="4"/>
          </p:nvPr>
        </p:nvSpPr>
        <p:spPr>
          <a:xfrm>
            <a:off x="11573807"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99213832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7CF0E8-E966-4591-9E57-7DD16EFFCD5C}"/>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2021 Lenovo Internal. All rights reserved.</a:t>
            </a:r>
          </a:p>
        </p:txBody>
      </p:sp>
      <p:grpSp>
        <p:nvGrpSpPr>
          <p:cNvPr id="5" name="Group 4">
            <a:extLst>
              <a:ext uri="{FF2B5EF4-FFF2-40B4-BE49-F238E27FC236}">
                <a16:creationId xmlns:a16="http://schemas.microsoft.com/office/drawing/2014/main" id="{E3AEDEDB-DCC1-47E9-B1F1-16DA903EB0EB}"/>
              </a:ext>
            </a:extLst>
          </p:cNvPr>
          <p:cNvGrpSpPr/>
          <p:nvPr userDrawn="1"/>
        </p:nvGrpSpPr>
        <p:grpSpPr>
          <a:xfrm>
            <a:off x="554338" y="6421482"/>
            <a:ext cx="734356" cy="245008"/>
            <a:chOff x="547688" y="952500"/>
            <a:chExt cx="12190413" cy="4067175"/>
          </a:xfrm>
        </p:grpSpPr>
        <p:sp>
          <p:nvSpPr>
            <p:cNvPr id="6" name="Rectangle 5">
              <a:extLst>
                <a:ext uri="{FF2B5EF4-FFF2-40B4-BE49-F238E27FC236}">
                  <a16:creationId xmlns:a16="http://schemas.microsoft.com/office/drawing/2014/main" id="{883D4234-EEFE-478A-A9C6-DF02EB4FE9D1}"/>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DC5B2D99-B96F-4F0F-8DFF-6F60E32D3F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8C0B316E-5FB2-4A3D-8CDA-3F086D7B31A9}"/>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0060BBA8-6882-4F5B-8E98-2280602A4F1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B3EBC7A6-A894-4D1E-AC52-96E88585B3B7}"/>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D13EBC3A-286E-4B70-BCBB-C694B3A24F40}"/>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C1BE2565-0C9C-41DA-B38A-1772AB0EA4B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Slide Number Placeholder 5">
            <a:extLst>
              <a:ext uri="{FF2B5EF4-FFF2-40B4-BE49-F238E27FC236}">
                <a16:creationId xmlns:a16="http://schemas.microsoft.com/office/drawing/2014/main" id="{D4C2DCA3-9986-4884-B65F-DC0EF845CA39}"/>
              </a:ext>
            </a:extLst>
          </p:cNvPr>
          <p:cNvSpPr>
            <a:spLocks noGrp="1"/>
          </p:cNvSpPr>
          <p:nvPr>
            <p:ph type="sldNum" sz="quarter" idx="4"/>
          </p:nvPr>
        </p:nvSpPr>
        <p:spPr>
          <a:xfrm>
            <a:off x="11573807" y="6479371"/>
            <a:ext cx="438912" cy="155448"/>
          </a:xfrm>
          <a:prstGeom prst="rect">
            <a:avLst/>
          </a:prstGeom>
        </p:spPr>
        <p:txBody>
          <a:bodyPr vert="horz" lIns="0" tIns="0" rIns="0" bIns="0" rtlCol="0" anchor="ctr"/>
          <a:lstStyle>
            <a:lvl1pPr algn="ctr">
              <a:defRPr sz="900">
                <a:solidFill>
                  <a:schemeClr val="bg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69927103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Slide_Black">
    <p:bg>
      <p:bgPr>
        <a:solidFill>
          <a:schemeClr val="bg1"/>
        </a:solid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CE2334C2-F5FE-4B99-A143-0306226BA9A0}"/>
              </a:ext>
            </a:extLst>
          </p:cNvPr>
          <p:cNvPicPr>
            <a:picLocks noChangeAspect="1"/>
          </p:cNvPicPr>
          <p:nvPr userDrawn="1"/>
        </p:nvPicPr>
        <p:blipFill>
          <a:blip r:embed="rId2"/>
          <a:stretch>
            <a:fillRect/>
          </a:stretch>
        </p:blipFill>
        <p:spPr>
          <a:xfrm rot="16200000">
            <a:off x="10935195" y="1469254"/>
            <a:ext cx="1879273" cy="627990"/>
          </a:xfrm>
          <a:prstGeom prst="rect">
            <a:avLst/>
          </a:prstGeom>
        </p:spPr>
      </p:pic>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tx1"/>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4">
            <a:extLst>
              <a:ext uri="{FF2B5EF4-FFF2-40B4-BE49-F238E27FC236}">
                <a16:creationId xmlns:a16="http://schemas.microsoft.com/office/drawing/2014/main" id="{28BEE63C-C3F8-4C38-9BE5-7F464ABA10A0}"/>
              </a:ext>
            </a:extLst>
          </p:cNvPr>
          <p:cNvGrpSpPr/>
          <p:nvPr userDrawn="1"/>
        </p:nvGrpSpPr>
        <p:grpSpPr>
          <a:xfrm>
            <a:off x="11701122" y="1007069"/>
            <a:ext cx="321494" cy="1552800"/>
            <a:chOff x="7313961" y="501936"/>
            <a:chExt cx="323594" cy="1566108"/>
          </a:xfrm>
        </p:grpSpPr>
        <p:sp>
          <p:nvSpPr>
            <p:cNvPr id="38" name="Freeform 29">
              <a:extLst>
                <a:ext uri="{FF2B5EF4-FFF2-40B4-BE49-F238E27FC236}">
                  <a16:creationId xmlns:a16="http://schemas.microsoft.com/office/drawing/2014/main" id="{0F6D2C1F-123F-4FC5-A8AF-9FD924E3768C}"/>
                </a:ext>
              </a:extLst>
            </p:cNvPr>
            <p:cNvSpPr>
              <a:spLocks/>
            </p:cNvSpPr>
            <p:nvPr userDrawn="1"/>
          </p:nvSpPr>
          <p:spPr bwMode="auto">
            <a:xfrm>
              <a:off x="7383556" y="1311808"/>
              <a:ext cx="249567" cy="247350"/>
            </a:xfrm>
            <a:custGeom>
              <a:avLst/>
              <a:gdLst>
                <a:gd name="T0" fmla="*/ 0 w 574"/>
                <a:gd name="T1" fmla="*/ 229 h 569"/>
                <a:gd name="T2" fmla="*/ 90 w 574"/>
                <a:gd name="T3" fmla="*/ 413 h 569"/>
                <a:gd name="T4" fmla="*/ 90 w 574"/>
                <a:gd name="T5" fmla="*/ 413 h 569"/>
                <a:gd name="T6" fmla="*/ 90 w 574"/>
                <a:gd name="T7" fmla="*/ 413 h 569"/>
                <a:gd name="T8" fmla="*/ 9 w 574"/>
                <a:gd name="T9" fmla="*/ 413 h 569"/>
                <a:gd name="T10" fmla="*/ 9 w 574"/>
                <a:gd name="T11" fmla="*/ 569 h 569"/>
                <a:gd name="T12" fmla="*/ 574 w 574"/>
                <a:gd name="T13" fmla="*/ 569 h 569"/>
                <a:gd name="T14" fmla="*/ 574 w 574"/>
                <a:gd name="T15" fmla="*/ 413 h 569"/>
                <a:gd name="T16" fmla="*/ 253 w 574"/>
                <a:gd name="T17" fmla="*/ 413 h 569"/>
                <a:gd name="T18" fmla="*/ 133 w 574"/>
                <a:gd name="T19" fmla="*/ 286 h 569"/>
                <a:gd name="T20" fmla="*/ 253 w 574"/>
                <a:gd name="T21" fmla="*/ 155 h 569"/>
                <a:gd name="T22" fmla="*/ 574 w 574"/>
                <a:gd name="T23" fmla="*/ 155 h 569"/>
                <a:gd name="T24" fmla="*/ 574 w 574"/>
                <a:gd name="T25" fmla="*/ 0 h 569"/>
                <a:gd name="T26" fmla="*/ 224 w 574"/>
                <a:gd name="T27" fmla="*/ 0 h 569"/>
                <a:gd name="T28" fmla="*/ 0 w 574"/>
                <a:gd name="T29" fmla="*/ 229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569">
                  <a:moveTo>
                    <a:pt x="0" y="229"/>
                  </a:moveTo>
                  <a:cubicBezTo>
                    <a:pt x="0" y="294"/>
                    <a:pt x="30" y="368"/>
                    <a:pt x="90" y="413"/>
                  </a:cubicBezTo>
                  <a:cubicBezTo>
                    <a:pt x="90" y="413"/>
                    <a:pt x="90" y="413"/>
                    <a:pt x="90" y="413"/>
                  </a:cubicBezTo>
                  <a:cubicBezTo>
                    <a:pt x="90" y="413"/>
                    <a:pt x="90" y="413"/>
                    <a:pt x="90" y="413"/>
                  </a:cubicBezTo>
                  <a:cubicBezTo>
                    <a:pt x="9" y="413"/>
                    <a:pt x="9" y="413"/>
                    <a:pt x="9" y="413"/>
                  </a:cubicBezTo>
                  <a:cubicBezTo>
                    <a:pt x="9" y="569"/>
                    <a:pt x="9" y="569"/>
                    <a:pt x="9" y="569"/>
                  </a:cubicBezTo>
                  <a:cubicBezTo>
                    <a:pt x="574" y="569"/>
                    <a:pt x="574" y="569"/>
                    <a:pt x="574" y="569"/>
                  </a:cubicBezTo>
                  <a:cubicBezTo>
                    <a:pt x="574" y="413"/>
                    <a:pt x="574" y="413"/>
                    <a:pt x="574" y="413"/>
                  </a:cubicBezTo>
                  <a:cubicBezTo>
                    <a:pt x="253" y="413"/>
                    <a:pt x="253" y="413"/>
                    <a:pt x="253" y="413"/>
                  </a:cubicBezTo>
                  <a:cubicBezTo>
                    <a:pt x="195" y="413"/>
                    <a:pt x="133" y="369"/>
                    <a:pt x="133" y="286"/>
                  </a:cubicBezTo>
                  <a:cubicBezTo>
                    <a:pt x="133" y="221"/>
                    <a:pt x="178" y="155"/>
                    <a:pt x="253" y="155"/>
                  </a:cubicBezTo>
                  <a:cubicBezTo>
                    <a:pt x="574" y="155"/>
                    <a:pt x="574" y="155"/>
                    <a:pt x="574" y="155"/>
                  </a:cubicBezTo>
                  <a:cubicBezTo>
                    <a:pt x="574" y="0"/>
                    <a:pt x="574" y="0"/>
                    <a:pt x="574" y="0"/>
                  </a:cubicBezTo>
                  <a:cubicBezTo>
                    <a:pt x="224" y="0"/>
                    <a:pt x="224" y="0"/>
                    <a:pt x="224" y="0"/>
                  </a:cubicBezTo>
                  <a:cubicBezTo>
                    <a:pt x="94" y="0"/>
                    <a:pt x="0" y="93"/>
                    <a:pt x="0" y="2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a:extLst>
                <a:ext uri="{FF2B5EF4-FFF2-40B4-BE49-F238E27FC236}">
                  <a16:creationId xmlns:a16="http://schemas.microsoft.com/office/drawing/2014/main" id="{2EA5A2F2-AE15-4FA5-85A9-F7373F32518B}"/>
                </a:ext>
              </a:extLst>
            </p:cNvPr>
            <p:cNvSpPr>
              <a:spLocks/>
            </p:cNvSpPr>
            <p:nvPr userDrawn="1"/>
          </p:nvSpPr>
          <p:spPr bwMode="auto">
            <a:xfrm>
              <a:off x="7387546" y="755049"/>
              <a:ext cx="245577" cy="276163"/>
            </a:xfrm>
            <a:custGeom>
              <a:avLst/>
              <a:gdLst>
                <a:gd name="T0" fmla="*/ 0 w 554"/>
                <a:gd name="T1" fmla="*/ 174 h 623"/>
                <a:gd name="T2" fmla="*/ 377 w 554"/>
                <a:gd name="T3" fmla="*/ 311 h 623"/>
                <a:gd name="T4" fmla="*/ 0 w 554"/>
                <a:gd name="T5" fmla="*/ 450 h 623"/>
                <a:gd name="T6" fmla="*/ 0 w 554"/>
                <a:gd name="T7" fmla="*/ 623 h 623"/>
                <a:gd name="T8" fmla="*/ 554 w 554"/>
                <a:gd name="T9" fmla="*/ 395 h 623"/>
                <a:gd name="T10" fmla="*/ 554 w 554"/>
                <a:gd name="T11" fmla="*/ 228 h 623"/>
                <a:gd name="T12" fmla="*/ 0 w 554"/>
                <a:gd name="T13" fmla="*/ 0 h 623"/>
                <a:gd name="T14" fmla="*/ 0 w 554"/>
                <a:gd name="T15" fmla="*/ 174 h 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4" h="623">
                  <a:moveTo>
                    <a:pt x="0" y="174"/>
                  </a:moveTo>
                  <a:lnTo>
                    <a:pt x="377" y="311"/>
                  </a:lnTo>
                  <a:lnTo>
                    <a:pt x="0" y="450"/>
                  </a:lnTo>
                  <a:lnTo>
                    <a:pt x="0" y="623"/>
                  </a:lnTo>
                  <a:lnTo>
                    <a:pt x="554" y="395"/>
                  </a:lnTo>
                  <a:lnTo>
                    <a:pt x="554" y="228"/>
                  </a:lnTo>
                  <a:lnTo>
                    <a:pt x="0" y="0"/>
                  </a:lnTo>
                  <a:lnTo>
                    <a:pt x="0" y="1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a:extLst>
                <a:ext uri="{FF2B5EF4-FFF2-40B4-BE49-F238E27FC236}">
                  <a16:creationId xmlns:a16="http://schemas.microsoft.com/office/drawing/2014/main" id="{F0E0D771-C362-479B-9362-010602469889}"/>
                </a:ext>
              </a:extLst>
            </p:cNvPr>
            <p:cNvSpPr>
              <a:spLocks noEditPoints="1"/>
            </p:cNvSpPr>
            <p:nvPr userDrawn="1"/>
          </p:nvSpPr>
          <p:spPr bwMode="auto">
            <a:xfrm>
              <a:off x="7383556" y="1583096"/>
              <a:ext cx="253999" cy="256659"/>
            </a:xfrm>
            <a:custGeom>
              <a:avLst/>
              <a:gdLst>
                <a:gd name="T0" fmla="*/ 401 w 584"/>
                <a:gd name="T1" fmla="*/ 110 h 590"/>
                <a:gd name="T2" fmla="*/ 460 w 584"/>
                <a:gd name="T3" fmla="*/ 272 h 590"/>
                <a:gd name="T4" fmla="*/ 415 w 584"/>
                <a:gd name="T5" fmla="*/ 397 h 590"/>
                <a:gd name="T6" fmla="*/ 250 w 584"/>
                <a:gd name="T7" fmla="*/ 0 h 590"/>
                <a:gd name="T8" fmla="*/ 92 w 584"/>
                <a:gd name="T9" fmla="*/ 68 h 590"/>
                <a:gd name="T10" fmla="*/ 0 w 584"/>
                <a:gd name="T11" fmla="*/ 291 h 590"/>
                <a:gd name="T12" fmla="*/ 292 w 584"/>
                <a:gd name="T13" fmla="*/ 590 h 590"/>
                <a:gd name="T14" fmla="*/ 584 w 584"/>
                <a:gd name="T15" fmla="*/ 274 h 590"/>
                <a:gd name="T16" fmla="*/ 476 w 584"/>
                <a:gd name="T17" fmla="*/ 12 h 590"/>
                <a:gd name="T18" fmla="*/ 401 w 584"/>
                <a:gd name="T19" fmla="*/ 110 h 590"/>
                <a:gd name="T20" fmla="*/ 179 w 584"/>
                <a:gd name="T21" fmla="*/ 408 h 590"/>
                <a:gd name="T22" fmla="*/ 123 w 584"/>
                <a:gd name="T23" fmla="*/ 288 h 590"/>
                <a:gd name="T24" fmla="*/ 202 w 584"/>
                <a:gd name="T25" fmla="*/ 168 h 590"/>
                <a:gd name="T26" fmla="*/ 315 w 584"/>
                <a:gd name="T27" fmla="*/ 439 h 590"/>
                <a:gd name="T28" fmla="*/ 179 w 584"/>
                <a:gd name="T29" fmla="*/ 40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4" h="590">
                  <a:moveTo>
                    <a:pt x="401" y="110"/>
                  </a:moveTo>
                  <a:cubicBezTo>
                    <a:pt x="449" y="175"/>
                    <a:pt x="460" y="212"/>
                    <a:pt x="460" y="272"/>
                  </a:cubicBezTo>
                  <a:cubicBezTo>
                    <a:pt x="460" y="325"/>
                    <a:pt x="444" y="367"/>
                    <a:pt x="415" y="397"/>
                  </a:cubicBezTo>
                  <a:cubicBezTo>
                    <a:pt x="250" y="0"/>
                    <a:pt x="250" y="0"/>
                    <a:pt x="250" y="0"/>
                  </a:cubicBezTo>
                  <a:cubicBezTo>
                    <a:pt x="189" y="9"/>
                    <a:pt x="134" y="32"/>
                    <a:pt x="92" y="68"/>
                  </a:cubicBezTo>
                  <a:cubicBezTo>
                    <a:pt x="32" y="120"/>
                    <a:pt x="0" y="197"/>
                    <a:pt x="0" y="291"/>
                  </a:cubicBezTo>
                  <a:cubicBezTo>
                    <a:pt x="0" y="462"/>
                    <a:pt x="126" y="590"/>
                    <a:pt x="292" y="590"/>
                  </a:cubicBezTo>
                  <a:cubicBezTo>
                    <a:pt x="462" y="590"/>
                    <a:pt x="584" y="462"/>
                    <a:pt x="584" y="274"/>
                  </a:cubicBezTo>
                  <a:cubicBezTo>
                    <a:pt x="584" y="169"/>
                    <a:pt x="534" y="62"/>
                    <a:pt x="476" y="12"/>
                  </a:cubicBezTo>
                  <a:lnTo>
                    <a:pt x="401" y="110"/>
                  </a:lnTo>
                  <a:close/>
                  <a:moveTo>
                    <a:pt x="179" y="408"/>
                  </a:moveTo>
                  <a:cubicBezTo>
                    <a:pt x="144" y="381"/>
                    <a:pt x="123" y="339"/>
                    <a:pt x="123" y="288"/>
                  </a:cubicBezTo>
                  <a:cubicBezTo>
                    <a:pt x="123" y="232"/>
                    <a:pt x="155" y="190"/>
                    <a:pt x="202" y="168"/>
                  </a:cubicBezTo>
                  <a:cubicBezTo>
                    <a:pt x="315" y="439"/>
                    <a:pt x="315" y="439"/>
                    <a:pt x="315" y="439"/>
                  </a:cubicBezTo>
                  <a:cubicBezTo>
                    <a:pt x="257" y="447"/>
                    <a:pt x="212" y="432"/>
                    <a:pt x="179" y="4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a:extLst>
                <a:ext uri="{FF2B5EF4-FFF2-40B4-BE49-F238E27FC236}">
                  <a16:creationId xmlns:a16="http://schemas.microsoft.com/office/drawing/2014/main" id="{BD807C55-B428-4E3A-A768-FF2F2AA578F6}"/>
                </a:ext>
              </a:extLst>
            </p:cNvPr>
            <p:cNvSpPr>
              <a:spLocks/>
            </p:cNvSpPr>
            <p:nvPr userDrawn="1"/>
          </p:nvSpPr>
          <p:spPr bwMode="auto">
            <a:xfrm>
              <a:off x="7313961" y="1846404"/>
              <a:ext cx="319161" cy="221640"/>
            </a:xfrm>
            <a:custGeom>
              <a:avLst/>
              <a:gdLst>
                <a:gd name="T0" fmla="*/ 580 w 720"/>
                <a:gd name="T1" fmla="*/ 0 h 500"/>
                <a:gd name="T2" fmla="*/ 580 w 720"/>
                <a:gd name="T3" fmla="*/ 346 h 500"/>
                <a:gd name="T4" fmla="*/ 0 w 720"/>
                <a:gd name="T5" fmla="*/ 346 h 500"/>
                <a:gd name="T6" fmla="*/ 0 w 720"/>
                <a:gd name="T7" fmla="*/ 500 h 500"/>
                <a:gd name="T8" fmla="*/ 720 w 720"/>
                <a:gd name="T9" fmla="*/ 500 h 500"/>
                <a:gd name="T10" fmla="*/ 720 w 720"/>
                <a:gd name="T11" fmla="*/ 0 h 500"/>
                <a:gd name="T12" fmla="*/ 580 w 720"/>
                <a:gd name="T13" fmla="*/ 0 h 500"/>
              </a:gdLst>
              <a:ahLst/>
              <a:cxnLst>
                <a:cxn ang="0">
                  <a:pos x="T0" y="T1"/>
                </a:cxn>
                <a:cxn ang="0">
                  <a:pos x="T2" y="T3"/>
                </a:cxn>
                <a:cxn ang="0">
                  <a:pos x="T4" y="T5"/>
                </a:cxn>
                <a:cxn ang="0">
                  <a:pos x="T6" y="T7"/>
                </a:cxn>
                <a:cxn ang="0">
                  <a:pos x="T8" y="T9"/>
                </a:cxn>
                <a:cxn ang="0">
                  <a:pos x="T10" y="T11"/>
                </a:cxn>
                <a:cxn ang="0">
                  <a:pos x="T12" y="T13"/>
                </a:cxn>
              </a:cxnLst>
              <a:rect l="0" t="0" r="r" b="b"/>
              <a:pathLst>
                <a:path w="720" h="500">
                  <a:moveTo>
                    <a:pt x="580" y="0"/>
                  </a:moveTo>
                  <a:lnTo>
                    <a:pt x="580" y="346"/>
                  </a:lnTo>
                  <a:lnTo>
                    <a:pt x="0" y="346"/>
                  </a:lnTo>
                  <a:lnTo>
                    <a:pt x="0" y="500"/>
                  </a:lnTo>
                  <a:lnTo>
                    <a:pt x="720" y="500"/>
                  </a:lnTo>
                  <a:lnTo>
                    <a:pt x="720" y="0"/>
                  </a:lnTo>
                  <a:lnTo>
                    <a:pt x="5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a:extLst>
                <a:ext uri="{FF2B5EF4-FFF2-40B4-BE49-F238E27FC236}">
                  <a16:creationId xmlns:a16="http://schemas.microsoft.com/office/drawing/2014/main" id="{46FC01F6-5587-4701-B3C6-0DC2032CAECD}"/>
                </a:ext>
              </a:extLst>
            </p:cNvPr>
            <p:cNvSpPr>
              <a:spLocks noEditPoints="1"/>
            </p:cNvSpPr>
            <p:nvPr userDrawn="1"/>
          </p:nvSpPr>
          <p:spPr bwMode="auto">
            <a:xfrm>
              <a:off x="7383556" y="501936"/>
              <a:ext cx="253999" cy="263752"/>
            </a:xfrm>
            <a:custGeom>
              <a:avLst/>
              <a:gdLst>
                <a:gd name="T0" fmla="*/ 584 w 584"/>
                <a:gd name="T1" fmla="*/ 304 h 607"/>
                <a:gd name="T2" fmla="*/ 292 w 584"/>
                <a:gd name="T3" fmla="*/ 607 h 607"/>
                <a:gd name="T4" fmla="*/ 0 w 584"/>
                <a:gd name="T5" fmla="*/ 302 h 607"/>
                <a:gd name="T6" fmla="*/ 292 w 584"/>
                <a:gd name="T7" fmla="*/ 0 h 607"/>
                <a:gd name="T8" fmla="*/ 584 w 584"/>
                <a:gd name="T9" fmla="*/ 304 h 607"/>
                <a:gd name="T10" fmla="*/ 133 w 584"/>
                <a:gd name="T11" fmla="*/ 304 h 607"/>
                <a:gd name="T12" fmla="*/ 292 w 584"/>
                <a:gd name="T13" fmla="*/ 454 h 607"/>
                <a:gd name="T14" fmla="*/ 451 w 584"/>
                <a:gd name="T15" fmla="*/ 302 h 607"/>
                <a:gd name="T16" fmla="*/ 292 w 584"/>
                <a:gd name="T17" fmla="*/ 153 h 607"/>
                <a:gd name="T18" fmla="*/ 133 w 584"/>
                <a:gd name="T19" fmla="*/ 30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4"/>
                  </a:moveTo>
                  <a:cubicBezTo>
                    <a:pt x="584" y="474"/>
                    <a:pt x="457" y="607"/>
                    <a:pt x="292" y="607"/>
                  </a:cubicBezTo>
                  <a:cubicBezTo>
                    <a:pt x="128" y="607"/>
                    <a:pt x="0" y="473"/>
                    <a:pt x="0" y="302"/>
                  </a:cubicBezTo>
                  <a:cubicBezTo>
                    <a:pt x="0" y="133"/>
                    <a:pt x="126" y="0"/>
                    <a:pt x="292" y="0"/>
                  </a:cubicBezTo>
                  <a:cubicBezTo>
                    <a:pt x="455" y="0"/>
                    <a:pt x="584" y="133"/>
                    <a:pt x="584" y="304"/>
                  </a:cubicBezTo>
                  <a:moveTo>
                    <a:pt x="133" y="304"/>
                  </a:moveTo>
                  <a:cubicBezTo>
                    <a:pt x="133" y="391"/>
                    <a:pt x="198" y="454"/>
                    <a:pt x="292" y="454"/>
                  </a:cubicBezTo>
                  <a:cubicBezTo>
                    <a:pt x="381" y="454"/>
                    <a:pt x="451" y="387"/>
                    <a:pt x="451" y="302"/>
                  </a:cubicBezTo>
                  <a:cubicBezTo>
                    <a:pt x="451" y="216"/>
                    <a:pt x="383" y="153"/>
                    <a:pt x="292" y="153"/>
                  </a:cubicBezTo>
                  <a:cubicBezTo>
                    <a:pt x="203" y="153"/>
                    <a:pt x="133" y="219"/>
                    <a:pt x="133" y="30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a:extLst>
                <a:ext uri="{FF2B5EF4-FFF2-40B4-BE49-F238E27FC236}">
                  <a16:creationId xmlns:a16="http://schemas.microsoft.com/office/drawing/2014/main" id="{DC296814-EEBB-47E4-A1CC-8645F51DA98F}"/>
                </a:ext>
              </a:extLst>
            </p:cNvPr>
            <p:cNvSpPr>
              <a:spLocks noEditPoints="1"/>
            </p:cNvSpPr>
            <p:nvPr userDrawn="1"/>
          </p:nvSpPr>
          <p:spPr bwMode="auto">
            <a:xfrm>
              <a:off x="7383556" y="1021017"/>
              <a:ext cx="253999" cy="263752"/>
            </a:xfrm>
            <a:custGeom>
              <a:avLst/>
              <a:gdLst>
                <a:gd name="T0" fmla="*/ 584 w 584"/>
                <a:gd name="T1" fmla="*/ 305 h 607"/>
                <a:gd name="T2" fmla="*/ 292 w 584"/>
                <a:gd name="T3" fmla="*/ 607 h 607"/>
                <a:gd name="T4" fmla="*/ 0 w 584"/>
                <a:gd name="T5" fmla="*/ 303 h 607"/>
                <a:gd name="T6" fmla="*/ 292 w 584"/>
                <a:gd name="T7" fmla="*/ 0 h 607"/>
                <a:gd name="T8" fmla="*/ 584 w 584"/>
                <a:gd name="T9" fmla="*/ 305 h 607"/>
                <a:gd name="T10" fmla="*/ 133 w 584"/>
                <a:gd name="T11" fmla="*/ 305 h 607"/>
                <a:gd name="T12" fmla="*/ 292 w 584"/>
                <a:gd name="T13" fmla="*/ 454 h 607"/>
                <a:gd name="T14" fmla="*/ 451 w 584"/>
                <a:gd name="T15" fmla="*/ 303 h 607"/>
                <a:gd name="T16" fmla="*/ 292 w 584"/>
                <a:gd name="T17" fmla="*/ 153 h 607"/>
                <a:gd name="T18" fmla="*/ 133 w 584"/>
                <a:gd name="T19" fmla="*/ 305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4" h="607">
                  <a:moveTo>
                    <a:pt x="584" y="305"/>
                  </a:moveTo>
                  <a:cubicBezTo>
                    <a:pt x="584" y="474"/>
                    <a:pt x="457" y="607"/>
                    <a:pt x="292" y="607"/>
                  </a:cubicBezTo>
                  <a:cubicBezTo>
                    <a:pt x="128" y="607"/>
                    <a:pt x="0" y="474"/>
                    <a:pt x="0" y="303"/>
                  </a:cubicBezTo>
                  <a:cubicBezTo>
                    <a:pt x="0" y="133"/>
                    <a:pt x="126" y="0"/>
                    <a:pt x="292" y="0"/>
                  </a:cubicBezTo>
                  <a:cubicBezTo>
                    <a:pt x="455" y="0"/>
                    <a:pt x="584" y="134"/>
                    <a:pt x="584" y="305"/>
                  </a:cubicBezTo>
                  <a:moveTo>
                    <a:pt x="133" y="305"/>
                  </a:moveTo>
                  <a:cubicBezTo>
                    <a:pt x="133" y="391"/>
                    <a:pt x="198" y="454"/>
                    <a:pt x="292" y="454"/>
                  </a:cubicBezTo>
                  <a:cubicBezTo>
                    <a:pt x="381" y="454"/>
                    <a:pt x="451" y="388"/>
                    <a:pt x="451" y="303"/>
                  </a:cubicBezTo>
                  <a:cubicBezTo>
                    <a:pt x="451" y="216"/>
                    <a:pt x="383" y="153"/>
                    <a:pt x="292" y="153"/>
                  </a:cubicBezTo>
                  <a:cubicBezTo>
                    <a:pt x="203" y="153"/>
                    <a:pt x="133" y="220"/>
                    <a:pt x="133" y="30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80CD9248-0A2C-4050-B347-2980229F11A8}"/>
              </a:ext>
            </a:extLst>
          </p:cNvPr>
          <p:cNvGrpSpPr/>
          <p:nvPr userDrawn="1"/>
        </p:nvGrpSpPr>
        <p:grpSpPr>
          <a:xfrm>
            <a:off x="1154741" y="3984124"/>
            <a:ext cx="5977579" cy="1346910"/>
            <a:chOff x="541049" y="2649538"/>
            <a:chExt cx="9285724" cy="2092325"/>
          </a:xfrm>
          <a:gradFill flip="none" rotWithShape="1">
            <a:gsLst>
              <a:gs pos="0">
                <a:srgbClr val="7C55A3"/>
              </a:gs>
              <a:gs pos="33000">
                <a:srgbClr val="4C8AC8"/>
              </a:gs>
              <a:gs pos="67000">
                <a:srgbClr val="47B98E"/>
              </a:gs>
              <a:gs pos="100000">
                <a:srgbClr val="64B951"/>
              </a:gs>
            </a:gsLst>
            <a:lin ang="18900000" scaled="1"/>
            <a:tileRect/>
          </a:gradFill>
        </p:grpSpPr>
        <p:sp>
          <p:nvSpPr>
            <p:cNvPr id="54" name="Freeform 5">
              <a:extLst>
                <a:ext uri="{FF2B5EF4-FFF2-40B4-BE49-F238E27FC236}">
                  <a16:creationId xmlns:a16="http://schemas.microsoft.com/office/drawing/2014/main" id="{99FEE917-CD84-4C97-B4F9-73DFE2A473DA}"/>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6">
              <a:extLst>
                <a:ext uri="{FF2B5EF4-FFF2-40B4-BE49-F238E27FC236}">
                  <a16:creationId xmlns:a16="http://schemas.microsoft.com/office/drawing/2014/main" id="{78C9364A-BFFF-4F94-9D90-8A71731D6352}"/>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7">
              <a:extLst>
                <a:ext uri="{FF2B5EF4-FFF2-40B4-BE49-F238E27FC236}">
                  <a16:creationId xmlns:a16="http://schemas.microsoft.com/office/drawing/2014/main" id="{E572E624-9DE1-4F42-A7F5-36B7B8A2F63B}"/>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8">
              <a:extLst>
                <a:ext uri="{FF2B5EF4-FFF2-40B4-BE49-F238E27FC236}">
                  <a16:creationId xmlns:a16="http://schemas.microsoft.com/office/drawing/2014/main" id="{DD8A238C-0295-48D1-8872-FE51165DDEE4}"/>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9">
              <a:extLst>
                <a:ext uri="{FF2B5EF4-FFF2-40B4-BE49-F238E27FC236}">
                  <a16:creationId xmlns:a16="http://schemas.microsoft.com/office/drawing/2014/main" id="{6849E95A-0C53-4220-85E0-6DFCEA7D1C44}"/>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0">
              <a:extLst>
                <a:ext uri="{FF2B5EF4-FFF2-40B4-BE49-F238E27FC236}">
                  <a16:creationId xmlns:a16="http://schemas.microsoft.com/office/drawing/2014/main" id="{056EAF60-5381-416A-895C-D1FAED9FDFFF}"/>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11">
              <a:extLst>
                <a:ext uri="{FF2B5EF4-FFF2-40B4-BE49-F238E27FC236}">
                  <a16:creationId xmlns:a16="http://schemas.microsoft.com/office/drawing/2014/main" id="{0154DA0C-208D-4580-AFAD-81B221FB1EE9}"/>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4453324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Slide_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A528FCF-65A1-4B76-B528-87D9B0FBE527}"/>
              </a:ext>
            </a:extLst>
          </p:cNvPr>
          <p:cNvGrpSpPr/>
          <p:nvPr userDrawn="1"/>
        </p:nvGrpSpPr>
        <p:grpSpPr>
          <a:xfrm>
            <a:off x="9390324" y="1007069"/>
            <a:ext cx="1965963" cy="1042086"/>
            <a:chOff x="4988072" y="501936"/>
            <a:chExt cx="1978802" cy="1051017"/>
          </a:xfrm>
          <a:solidFill>
            <a:schemeClr val="accent6"/>
          </a:solidFill>
        </p:grpSpPr>
        <p:sp>
          <p:nvSpPr>
            <p:cNvPr id="5" name="Freeform 5">
              <a:extLst>
                <a:ext uri="{FF2B5EF4-FFF2-40B4-BE49-F238E27FC236}">
                  <a16:creationId xmlns:a16="http://schemas.microsoft.com/office/drawing/2014/main" id="{E950DA20-7427-46C1-BEA5-8D227DE3EA00}"/>
                </a:ext>
              </a:extLst>
            </p:cNvPr>
            <p:cNvSpPr>
              <a:spLocks/>
            </p:cNvSpPr>
            <p:nvPr userDrawn="1"/>
          </p:nvSpPr>
          <p:spPr bwMode="auto">
            <a:xfrm>
              <a:off x="5559016" y="501936"/>
              <a:ext cx="218094" cy="282813"/>
            </a:xfrm>
            <a:custGeom>
              <a:avLst/>
              <a:gdLst>
                <a:gd name="T0" fmla="*/ 0 w 502"/>
                <a:gd name="T1" fmla="*/ 550 h 651"/>
                <a:gd name="T2" fmla="*/ 83 w 502"/>
                <a:gd name="T3" fmla="*/ 451 h 651"/>
                <a:gd name="T4" fmla="*/ 272 w 502"/>
                <a:gd name="T5" fmla="*/ 528 h 651"/>
                <a:gd name="T6" fmla="*/ 363 w 502"/>
                <a:gd name="T7" fmla="*/ 469 h 651"/>
                <a:gd name="T8" fmla="*/ 363 w 502"/>
                <a:gd name="T9" fmla="*/ 467 h 651"/>
                <a:gd name="T10" fmla="*/ 236 w 502"/>
                <a:gd name="T11" fmla="*/ 386 h 651"/>
                <a:gd name="T12" fmla="*/ 26 w 502"/>
                <a:gd name="T13" fmla="*/ 192 h 651"/>
                <a:gd name="T14" fmla="*/ 26 w 502"/>
                <a:gd name="T15" fmla="*/ 191 h 651"/>
                <a:gd name="T16" fmla="*/ 247 w 502"/>
                <a:gd name="T17" fmla="*/ 0 h 651"/>
                <a:gd name="T18" fmla="*/ 483 w 502"/>
                <a:gd name="T19" fmla="*/ 80 h 651"/>
                <a:gd name="T20" fmla="*/ 410 w 502"/>
                <a:gd name="T21" fmla="*/ 185 h 651"/>
                <a:gd name="T22" fmla="*/ 246 w 502"/>
                <a:gd name="T23" fmla="*/ 123 h 651"/>
                <a:gd name="T24" fmla="*/ 164 w 502"/>
                <a:gd name="T25" fmla="*/ 178 h 651"/>
                <a:gd name="T26" fmla="*/ 164 w 502"/>
                <a:gd name="T27" fmla="*/ 180 h 651"/>
                <a:gd name="T28" fmla="*/ 301 w 502"/>
                <a:gd name="T29" fmla="*/ 263 h 651"/>
                <a:gd name="T30" fmla="*/ 502 w 502"/>
                <a:gd name="T31" fmla="*/ 453 h 651"/>
                <a:gd name="T32" fmla="*/ 502 w 502"/>
                <a:gd name="T33" fmla="*/ 455 h 651"/>
                <a:gd name="T34" fmla="*/ 269 w 502"/>
                <a:gd name="T35" fmla="*/ 651 h 651"/>
                <a:gd name="T36" fmla="*/ 0 w 502"/>
                <a:gd name="T37" fmla="*/ 5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2" h="651">
                  <a:moveTo>
                    <a:pt x="0" y="550"/>
                  </a:moveTo>
                  <a:cubicBezTo>
                    <a:pt x="83" y="451"/>
                    <a:pt x="83" y="451"/>
                    <a:pt x="83" y="451"/>
                  </a:cubicBezTo>
                  <a:cubicBezTo>
                    <a:pt x="140" y="498"/>
                    <a:pt x="200" y="528"/>
                    <a:pt x="272" y="528"/>
                  </a:cubicBezTo>
                  <a:cubicBezTo>
                    <a:pt x="329" y="528"/>
                    <a:pt x="363" y="506"/>
                    <a:pt x="363" y="469"/>
                  </a:cubicBezTo>
                  <a:cubicBezTo>
                    <a:pt x="363" y="467"/>
                    <a:pt x="363" y="467"/>
                    <a:pt x="363" y="467"/>
                  </a:cubicBezTo>
                  <a:cubicBezTo>
                    <a:pt x="363" y="431"/>
                    <a:pt x="342" y="413"/>
                    <a:pt x="236" y="386"/>
                  </a:cubicBezTo>
                  <a:cubicBezTo>
                    <a:pt x="108" y="354"/>
                    <a:pt x="26" y="318"/>
                    <a:pt x="26" y="192"/>
                  </a:cubicBezTo>
                  <a:cubicBezTo>
                    <a:pt x="26" y="191"/>
                    <a:pt x="26" y="191"/>
                    <a:pt x="26" y="191"/>
                  </a:cubicBezTo>
                  <a:cubicBezTo>
                    <a:pt x="26" y="76"/>
                    <a:pt x="118" y="0"/>
                    <a:pt x="247" y="0"/>
                  </a:cubicBezTo>
                  <a:cubicBezTo>
                    <a:pt x="340" y="0"/>
                    <a:pt x="419" y="29"/>
                    <a:pt x="483" y="80"/>
                  </a:cubicBezTo>
                  <a:cubicBezTo>
                    <a:pt x="410" y="185"/>
                    <a:pt x="410" y="185"/>
                    <a:pt x="410" y="185"/>
                  </a:cubicBezTo>
                  <a:cubicBezTo>
                    <a:pt x="354" y="146"/>
                    <a:pt x="299" y="123"/>
                    <a:pt x="246" y="123"/>
                  </a:cubicBezTo>
                  <a:cubicBezTo>
                    <a:pt x="192" y="123"/>
                    <a:pt x="164" y="147"/>
                    <a:pt x="164" y="178"/>
                  </a:cubicBezTo>
                  <a:cubicBezTo>
                    <a:pt x="164" y="180"/>
                    <a:pt x="164" y="180"/>
                    <a:pt x="164" y="180"/>
                  </a:cubicBezTo>
                  <a:cubicBezTo>
                    <a:pt x="164" y="221"/>
                    <a:pt x="191" y="235"/>
                    <a:pt x="301" y="263"/>
                  </a:cubicBezTo>
                  <a:cubicBezTo>
                    <a:pt x="429" y="297"/>
                    <a:pt x="502" y="343"/>
                    <a:pt x="502" y="453"/>
                  </a:cubicBezTo>
                  <a:cubicBezTo>
                    <a:pt x="502" y="455"/>
                    <a:pt x="502" y="455"/>
                    <a:pt x="502" y="455"/>
                  </a:cubicBezTo>
                  <a:cubicBezTo>
                    <a:pt x="502" y="581"/>
                    <a:pt x="406" y="651"/>
                    <a:pt x="269" y="651"/>
                  </a:cubicBezTo>
                  <a:cubicBezTo>
                    <a:pt x="173" y="651"/>
                    <a:pt x="76" y="618"/>
                    <a:pt x="0" y="5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1E66A364-6FA3-44DA-A21C-9F26B5A3F953}"/>
                </a:ext>
              </a:extLst>
            </p:cNvPr>
            <p:cNvSpPr>
              <a:spLocks/>
            </p:cNvSpPr>
            <p:nvPr userDrawn="1"/>
          </p:nvSpPr>
          <p:spPr bwMode="auto">
            <a:xfrm>
              <a:off x="5791295" y="566212"/>
              <a:ext cx="322264" cy="214547"/>
            </a:xfrm>
            <a:custGeom>
              <a:avLst/>
              <a:gdLst>
                <a:gd name="T0" fmla="*/ 0 w 741"/>
                <a:gd name="T1" fmla="*/ 9 h 494"/>
                <a:gd name="T2" fmla="*/ 138 w 741"/>
                <a:gd name="T3" fmla="*/ 9 h 494"/>
                <a:gd name="T4" fmla="*/ 138 w 741"/>
                <a:gd name="T5" fmla="*/ 78 h 494"/>
                <a:gd name="T6" fmla="*/ 281 w 741"/>
                <a:gd name="T7" fmla="*/ 0 h 494"/>
                <a:gd name="T8" fmla="*/ 418 w 741"/>
                <a:gd name="T9" fmla="*/ 77 h 494"/>
                <a:gd name="T10" fmla="*/ 577 w 741"/>
                <a:gd name="T11" fmla="*/ 0 h 494"/>
                <a:gd name="T12" fmla="*/ 741 w 741"/>
                <a:gd name="T13" fmla="*/ 178 h 494"/>
                <a:gd name="T14" fmla="*/ 741 w 741"/>
                <a:gd name="T15" fmla="*/ 494 h 494"/>
                <a:gd name="T16" fmla="*/ 603 w 741"/>
                <a:gd name="T17" fmla="*/ 494 h 494"/>
                <a:gd name="T18" fmla="*/ 603 w 741"/>
                <a:gd name="T19" fmla="*/ 224 h 494"/>
                <a:gd name="T20" fmla="*/ 523 w 741"/>
                <a:gd name="T21" fmla="*/ 125 h 494"/>
                <a:gd name="T22" fmla="*/ 439 w 741"/>
                <a:gd name="T23" fmla="*/ 224 h 494"/>
                <a:gd name="T24" fmla="*/ 439 w 741"/>
                <a:gd name="T25" fmla="*/ 494 h 494"/>
                <a:gd name="T26" fmla="*/ 302 w 741"/>
                <a:gd name="T27" fmla="*/ 494 h 494"/>
                <a:gd name="T28" fmla="*/ 302 w 741"/>
                <a:gd name="T29" fmla="*/ 224 h 494"/>
                <a:gd name="T30" fmla="*/ 221 w 741"/>
                <a:gd name="T31" fmla="*/ 125 h 494"/>
                <a:gd name="T32" fmla="*/ 138 w 741"/>
                <a:gd name="T33" fmla="*/ 224 h 494"/>
                <a:gd name="T34" fmla="*/ 138 w 741"/>
                <a:gd name="T35" fmla="*/ 494 h 494"/>
                <a:gd name="T36" fmla="*/ 0 w 741"/>
                <a:gd name="T37" fmla="*/ 494 h 494"/>
                <a:gd name="T38" fmla="*/ 0 w 741"/>
                <a:gd name="T39"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1" h="494">
                  <a:moveTo>
                    <a:pt x="0" y="9"/>
                  </a:moveTo>
                  <a:cubicBezTo>
                    <a:pt x="138" y="9"/>
                    <a:pt x="138" y="9"/>
                    <a:pt x="138" y="9"/>
                  </a:cubicBezTo>
                  <a:cubicBezTo>
                    <a:pt x="138" y="78"/>
                    <a:pt x="138" y="78"/>
                    <a:pt x="138" y="78"/>
                  </a:cubicBezTo>
                  <a:cubicBezTo>
                    <a:pt x="170" y="37"/>
                    <a:pt x="211" y="0"/>
                    <a:pt x="281" y="0"/>
                  </a:cubicBezTo>
                  <a:cubicBezTo>
                    <a:pt x="344" y="0"/>
                    <a:pt x="392" y="28"/>
                    <a:pt x="418" y="77"/>
                  </a:cubicBezTo>
                  <a:cubicBezTo>
                    <a:pt x="460" y="27"/>
                    <a:pt x="511" y="0"/>
                    <a:pt x="577" y="0"/>
                  </a:cubicBezTo>
                  <a:cubicBezTo>
                    <a:pt x="679" y="0"/>
                    <a:pt x="741" y="62"/>
                    <a:pt x="741" y="178"/>
                  </a:cubicBezTo>
                  <a:cubicBezTo>
                    <a:pt x="741" y="494"/>
                    <a:pt x="741" y="494"/>
                    <a:pt x="741" y="494"/>
                  </a:cubicBezTo>
                  <a:cubicBezTo>
                    <a:pt x="603" y="494"/>
                    <a:pt x="603" y="494"/>
                    <a:pt x="603" y="494"/>
                  </a:cubicBezTo>
                  <a:cubicBezTo>
                    <a:pt x="603" y="224"/>
                    <a:pt x="603" y="224"/>
                    <a:pt x="603" y="224"/>
                  </a:cubicBezTo>
                  <a:cubicBezTo>
                    <a:pt x="603" y="159"/>
                    <a:pt x="574" y="125"/>
                    <a:pt x="523" y="125"/>
                  </a:cubicBezTo>
                  <a:cubicBezTo>
                    <a:pt x="471" y="125"/>
                    <a:pt x="439" y="159"/>
                    <a:pt x="439" y="224"/>
                  </a:cubicBezTo>
                  <a:cubicBezTo>
                    <a:pt x="439" y="494"/>
                    <a:pt x="439" y="494"/>
                    <a:pt x="439" y="494"/>
                  </a:cubicBezTo>
                  <a:cubicBezTo>
                    <a:pt x="302" y="494"/>
                    <a:pt x="302" y="494"/>
                    <a:pt x="302" y="494"/>
                  </a:cubicBezTo>
                  <a:cubicBezTo>
                    <a:pt x="302" y="224"/>
                    <a:pt x="302" y="224"/>
                    <a:pt x="302" y="224"/>
                  </a:cubicBezTo>
                  <a:cubicBezTo>
                    <a:pt x="302" y="159"/>
                    <a:pt x="273" y="125"/>
                    <a:pt x="221" y="125"/>
                  </a:cubicBezTo>
                  <a:cubicBezTo>
                    <a:pt x="170" y="125"/>
                    <a:pt x="138" y="159"/>
                    <a:pt x="138" y="224"/>
                  </a:cubicBezTo>
                  <a:cubicBezTo>
                    <a:pt x="138" y="494"/>
                    <a:pt x="138" y="494"/>
                    <a:pt x="138"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E0EB87D4-584F-4884-9809-2618B5F0BE8E}"/>
                </a:ext>
              </a:extLst>
            </p:cNvPr>
            <p:cNvSpPr>
              <a:spLocks noEditPoints="1"/>
            </p:cNvSpPr>
            <p:nvPr userDrawn="1"/>
          </p:nvSpPr>
          <p:spPr bwMode="auto">
            <a:xfrm>
              <a:off x="6125971" y="567985"/>
              <a:ext cx="193713" cy="216764"/>
            </a:xfrm>
            <a:custGeom>
              <a:avLst/>
              <a:gdLst>
                <a:gd name="T0" fmla="*/ 0 w 446"/>
                <a:gd name="T1" fmla="*/ 351 h 499"/>
                <a:gd name="T2" fmla="*/ 0 w 446"/>
                <a:gd name="T3" fmla="*/ 349 h 499"/>
                <a:gd name="T4" fmla="*/ 195 w 446"/>
                <a:gd name="T5" fmla="*/ 194 h 499"/>
                <a:gd name="T6" fmla="*/ 314 w 446"/>
                <a:gd name="T7" fmla="*/ 214 h 499"/>
                <a:gd name="T8" fmla="*/ 314 w 446"/>
                <a:gd name="T9" fmla="*/ 206 h 499"/>
                <a:gd name="T10" fmla="*/ 210 w 446"/>
                <a:gd name="T11" fmla="*/ 117 h 499"/>
                <a:gd name="T12" fmla="*/ 76 w 446"/>
                <a:gd name="T13" fmla="*/ 144 h 499"/>
                <a:gd name="T14" fmla="*/ 42 w 446"/>
                <a:gd name="T15" fmla="*/ 39 h 499"/>
                <a:gd name="T16" fmla="*/ 230 w 446"/>
                <a:gd name="T17" fmla="*/ 0 h 499"/>
                <a:gd name="T18" fmla="*/ 394 w 446"/>
                <a:gd name="T19" fmla="*/ 54 h 499"/>
                <a:gd name="T20" fmla="*/ 446 w 446"/>
                <a:gd name="T21" fmla="*/ 209 h 499"/>
                <a:gd name="T22" fmla="*/ 446 w 446"/>
                <a:gd name="T23" fmla="*/ 490 h 499"/>
                <a:gd name="T24" fmla="*/ 313 w 446"/>
                <a:gd name="T25" fmla="*/ 490 h 499"/>
                <a:gd name="T26" fmla="*/ 313 w 446"/>
                <a:gd name="T27" fmla="*/ 438 h 499"/>
                <a:gd name="T28" fmla="*/ 166 w 446"/>
                <a:gd name="T29" fmla="*/ 499 h 499"/>
                <a:gd name="T30" fmla="*/ 0 w 446"/>
                <a:gd name="T31" fmla="*/ 351 h 499"/>
                <a:gd name="T32" fmla="*/ 316 w 446"/>
                <a:gd name="T33" fmla="*/ 319 h 499"/>
                <a:gd name="T34" fmla="*/ 316 w 446"/>
                <a:gd name="T35" fmla="*/ 295 h 499"/>
                <a:gd name="T36" fmla="*/ 228 w 446"/>
                <a:gd name="T37" fmla="*/ 277 h 499"/>
                <a:gd name="T38" fmla="*/ 133 w 446"/>
                <a:gd name="T39" fmla="*/ 344 h 499"/>
                <a:gd name="T40" fmla="*/ 133 w 446"/>
                <a:gd name="T41" fmla="*/ 346 h 499"/>
                <a:gd name="T42" fmla="*/ 208 w 446"/>
                <a:gd name="T43" fmla="*/ 404 h 499"/>
                <a:gd name="T44" fmla="*/ 316 w 446"/>
                <a:gd name="T45" fmla="*/ 31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499">
                  <a:moveTo>
                    <a:pt x="0" y="351"/>
                  </a:moveTo>
                  <a:cubicBezTo>
                    <a:pt x="0" y="349"/>
                    <a:pt x="0" y="349"/>
                    <a:pt x="0" y="349"/>
                  </a:cubicBezTo>
                  <a:cubicBezTo>
                    <a:pt x="0" y="243"/>
                    <a:pt x="80" y="194"/>
                    <a:pt x="195" y="194"/>
                  </a:cubicBezTo>
                  <a:cubicBezTo>
                    <a:pt x="244" y="194"/>
                    <a:pt x="280" y="202"/>
                    <a:pt x="314" y="214"/>
                  </a:cubicBezTo>
                  <a:cubicBezTo>
                    <a:pt x="314" y="206"/>
                    <a:pt x="314" y="206"/>
                    <a:pt x="314" y="206"/>
                  </a:cubicBezTo>
                  <a:cubicBezTo>
                    <a:pt x="314" y="149"/>
                    <a:pt x="279" y="117"/>
                    <a:pt x="210" y="117"/>
                  </a:cubicBezTo>
                  <a:cubicBezTo>
                    <a:pt x="157" y="117"/>
                    <a:pt x="120" y="127"/>
                    <a:pt x="76" y="144"/>
                  </a:cubicBezTo>
                  <a:cubicBezTo>
                    <a:pt x="42" y="39"/>
                    <a:pt x="42" y="39"/>
                    <a:pt x="42" y="39"/>
                  </a:cubicBezTo>
                  <a:cubicBezTo>
                    <a:pt x="95" y="15"/>
                    <a:pt x="147" y="0"/>
                    <a:pt x="230" y="0"/>
                  </a:cubicBezTo>
                  <a:cubicBezTo>
                    <a:pt x="305" y="0"/>
                    <a:pt x="359" y="20"/>
                    <a:pt x="394" y="54"/>
                  </a:cubicBezTo>
                  <a:cubicBezTo>
                    <a:pt x="430" y="90"/>
                    <a:pt x="446" y="144"/>
                    <a:pt x="446" y="209"/>
                  </a:cubicBezTo>
                  <a:cubicBezTo>
                    <a:pt x="446" y="490"/>
                    <a:pt x="446" y="490"/>
                    <a:pt x="446" y="490"/>
                  </a:cubicBezTo>
                  <a:cubicBezTo>
                    <a:pt x="313" y="490"/>
                    <a:pt x="313" y="490"/>
                    <a:pt x="313" y="490"/>
                  </a:cubicBezTo>
                  <a:cubicBezTo>
                    <a:pt x="313" y="438"/>
                    <a:pt x="313" y="438"/>
                    <a:pt x="313" y="438"/>
                  </a:cubicBezTo>
                  <a:cubicBezTo>
                    <a:pt x="280" y="475"/>
                    <a:pt x="233" y="499"/>
                    <a:pt x="166" y="499"/>
                  </a:cubicBezTo>
                  <a:cubicBezTo>
                    <a:pt x="75" y="499"/>
                    <a:pt x="0" y="447"/>
                    <a:pt x="0" y="351"/>
                  </a:cubicBezTo>
                  <a:close/>
                  <a:moveTo>
                    <a:pt x="316" y="319"/>
                  </a:moveTo>
                  <a:cubicBezTo>
                    <a:pt x="316" y="295"/>
                    <a:pt x="316" y="295"/>
                    <a:pt x="316" y="295"/>
                  </a:cubicBezTo>
                  <a:cubicBezTo>
                    <a:pt x="292" y="284"/>
                    <a:pt x="262" y="277"/>
                    <a:pt x="228" y="277"/>
                  </a:cubicBezTo>
                  <a:cubicBezTo>
                    <a:pt x="169" y="277"/>
                    <a:pt x="133" y="300"/>
                    <a:pt x="133" y="344"/>
                  </a:cubicBezTo>
                  <a:cubicBezTo>
                    <a:pt x="133" y="346"/>
                    <a:pt x="133" y="346"/>
                    <a:pt x="133" y="346"/>
                  </a:cubicBezTo>
                  <a:cubicBezTo>
                    <a:pt x="133" y="383"/>
                    <a:pt x="164" y="404"/>
                    <a:pt x="208" y="404"/>
                  </a:cubicBezTo>
                  <a:cubicBezTo>
                    <a:pt x="272" y="404"/>
                    <a:pt x="316" y="369"/>
                    <a:pt x="316" y="3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951E8447-9E0F-4D78-B1FD-2CADDD35003E}"/>
                </a:ext>
              </a:extLst>
            </p:cNvPr>
            <p:cNvSpPr>
              <a:spLocks/>
            </p:cNvSpPr>
            <p:nvPr userDrawn="1"/>
          </p:nvSpPr>
          <p:spPr bwMode="auto">
            <a:xfrm>
              <a:off x="6336529" y="564438"/>
              <a:ext cx="127665"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D7E48906-CF13-457A-BF96-6C8E5166477C}"/>
                </a:ext>
              </a:extLst>
            </p:cNvPr>
            <p:cNvSpPr>
              <a:spLocks/>
            </p:cNvSpPr>
            <p:nvPr userDrawn="1"/>
          </p:nvSpPr>
          <p:spPr bwMode="auto">
            <a:xfrm>
              <a:off x="6475719" y="516121"/>
              <a:ext cx="134757" cy="268184"/>
            </a:xfrm>
            <a:custGeom>
              <a:avLst/>
              <a:gdLst>
                <a:gd name="T0" fmla="*/ 58 w 310"/>
                <a:gd name="T1" fmla="*/ 472 h 617"/>
                <a:gd name="T2" fmla="*/ 58 w 310"/>
                <a:gd name="T3" fmla="*/ 242 h 617"/>
                <a:gd name="T4" fmla="*/ 0 w 310"/>
                <a:gd name="T5" fmla="*/ 242 h 617"/>
                <a:gd name="T6" fmla="*/ 0 w 310"/>
                <a:gd name="T7" fmla="*/ 124 h 617"/>
                <a:gd name="T8" fmla="*/ 58 w 310"/>
                <a:gd name="T9" fmla="*/ 124 h 617"/>
                <a:gd name="T10" fmla="*/ 58 w 310"/>
                <a:gd name="T11" fmla="*/ 0 h 617"/>
                <a:gd name="T12" fmla="*/ 196 w 310"/>
                <a:gd name="T13" fmla="*/ 0 h 617"/>
                <a:gd name="T14" fmla="*/ 196 w 310"/>
                <a:gd name="T15" fmla="*/ 124 h 617"/>
                <a:gd name="T16" fmla="*/ 310 w 310"/>
                <a:gd name="T17" fmla="*/ 124 h 617"/>
                <a:gd name="T18" fmla="*/ 310 w 310"/>
                <a:gd name="T19" fmla="*/ 242 h 617"/>
                <a:gd name="T20" fmla="*/ 196 w 310"/>
                <a:gd name="T21" fmla="*/ 242 h 617"/>
                <a:gd name="T22" fmla="*/ 196 w 310"/>
                <a:gd name="T23" fmla="*/ 449 h 617"/>
                <a:gd name="T24" fmla="*/ 240 w 310"/>
                <a:gd name="T25" fmla="*/ 496 h 617"/>
                <a:gd name="T26" fmla="*/ 308 w 310"/>
                <a:gd name="T27" fmla="*/ 479 h 617"/>
                <a:gd name="T28" fmla="*/ 308 w 310"/>
                <a:gd name="T29" fmla="*/ 589 h 617"/>
                <a:gd name="T30" fmla="*/ 199 w 310"/>
                <a:gd name="T31" fmla="*/ 617 h 617"/>
                <a:gd name="T32" fmla="*/ 58 w 310"/>
                <a:gd name="T33" fmla="*/ 472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7">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6" y="0"/>
                    <a:pt x="196" y="0"/>
                    <a:pt x="196" y="0"/>
                  </a:cubicBezTo>
                  <a:cubicBezTo>
                    <a:pt x="196" y="124"/>
                    <a:pt x="196" y="124"/>
                    <a:pt x="196" y="124"/>
                  </a:cubicBezTo>
                  <a:cubicBezTo>
                    <a:pt x="310" y="124"/>
                    <a:pt x="310" y="124"/>
                    <a:pt x="310" y="124"/>
                  </a:cubicBezTo>
                  <a:cubicBezTo>
                    <a:pt x="310" y="242"/>
                    <a:pt x="310" y="242"/>
                    <a:pt x="310" y="242"/>
                  </a:cubicBezTo>
                  <a:cubicBezTo>
                    <a:pt x="196" y="242"/>
                    <a:pt x="196" y="242"/>
                    <a:pt x="196" y="242"/>
                  </a:cubicBezTo>
                  <a:cubicBezTo>
                    <a:pt x="196" y="449"/>
                    <a:pt x="196" y="449"/>
                    <a:pt x="196" y="449"/>
                  </a:cubicBezTo>
                  <a:cubicBezTo>
                    <a:pt x="196" y="481"/>
                    <a:pt x="209" y="496"/>
                    <a:pt x="240" y="496"/>
                  </a:cubicBezTo>
                  <a:cubicBezTo>
                    <a:pt x="265" y="496"/>
                    <a:pt x="288" y="490"/>
                    <a:pt x="308" y="479"/>
                  </a:cubicBezTo>
                  <a:cubicBezTo>
                    <a:pt x="308" y="589"/>
                    <a:pt x="308" y="589"/>
                    <a:pt x="308" y="589"/>
                  </a:cubicBezTo>
                  <a:cubicBezTo>
                    <a:pt x="279" y="607"/>
                    <a:pt x="245" y="617"/>
                    <a:pt x="199" y="617"/>
                  </a:cubicBezTo>
                  <a:cubicBezTo>
                    <a:pt x="115" y="617"/>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EF43AC6D-7838-4F37-88E8-52FEBACFEE00}"/>
                </a:ext>
              </a:extLst>
            </p:cNvPr>
            <p:cNvSpPr>
              <a:spLocks noEditPoints="1"/>
            </p:cNvSpPr>
            <p:nvPr userDrawn="1"/>
          </p:nvSpPr>
          <p:spPr bwMode="auto">
            <a:xfrm>
              <a:off x="6618455" y="566212"/>
              <a:ext cx="207012" cy="219424"/>
            </a:xfrm>
            <a:custGeom>
              <a:avLst/>
              <a:gdLst>
                <a:gd name="T0" fmla="*/ 0 w 476"/>
                <a:gd name="T1" fmla="*/ 254 h 505"/>
                <a:gd name="T2" fmla="*/ 0 w 476"/>
                <a:gd name="T3" fmla="*/ 253 h 505"/>
                <a:gd name="T4" fmla="*/ 240 w 476"/>
                <a:gd name="T5" fmla="*/ 0 h 505"/>
                <a:gd name="T6" fmla="*/ 476 w 476"/>
                <a:gd name="T7" fmla="*/ 263 h 505"/>
                <a:gd name="T8" fmla="*/ 475 w 476"/>
                <a:gd name="T9" fmla="*/ 300 h 505"/>
                <a:gd name="T10" fmla="*/ 137 w 476"/>
                <a:gd name="T11" fmla="*/ 300 h 505"/>
                <a:gd name="T12" fmla="*/ 256 w 476"/>
                <a:gd name="T13" fmla="*/ 395 h 505"/>
                <a:gd name="T14" fmla="*/ 373 w 476"/>
                <a:gd name="T15" fmla="*/ 345 h 505"/>
                <a:gd name="T16" fmla="*/ 452 w 476"/>
                <a:gd name="T17" fmla="*/ 415 h 505"/>
                <a:gd name="T18" fmla="*/ 254 w 476"/>
                <a:gd name="T19" fmla="*/ 505 h 505"/>
                <a:gd name="T20" fmla="*/ 0 w 476"/>
                <a:gd name="T21" fmla="*/ 254 h 505"/>
                <a:gd name="T22" fmla="*/ 342 w 476"/>
                <a:gd name="T23" fmla="*/ 214 h 505"/>
                <a:gd name="T24" fmla="*/ 240 w 476"/>
                <a:gd name="T25" fmla="*/ 111 h 505"/>
                <a:gd name="T26" fmla="*/ 135 w 476"/>
                <a:gd name="T27" fmla="*/ 214 h 505"/>
                <a:gd name="T28" fmla="*/ 342 w 476"/>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6" h="505">
                  <a:moveTo>
                    <a:pt x="0" y="254"/>
                  </a:moveTo>
                  <a:cubicBezTo>
                    <a:pt x="0" y="253"/>
                    <a:pt x="0" y="253"/>
                    <a:pt x="0" y="253"/>
                  </a:cubicBezTo>
                  <a:cubicBezTo>
                    <a:pt x="0" y="114"/>
                    <a:pt x="99" y="0"/>
                    <a:pt x="240" y="0"/>
                  </a:cubicBezTo>
                  <a:cubicBezTo>
                    <a:pt x="402" y="0"/>
                    <a:pt x="476" y="126"/>
                    <a:pt x="476" y="263"/>
                  </a:cubicBezTo>
                  <a:cubicBezTo>
                    <a:pt x="476"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2" y="214"/>
                  </a:moveTo>
                  <a:cubicBezTo>
                    <a:pt x="334" y="152"/>
                    <a:pt x="298" y="111"/>
                    <a:pt x="240" y="111"/>
                  </a:cubicBezTo>
                  <a:cubicBezTo>
                    <a:pt x="183" y="111"/>
                    <a:pt x="146" y="151"/>
                    <a:pt x="135" y="214"/>
                  </a:cubicBezTo>
                  <a:lnTo>
                    <a:pt x="342"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425B0672-DE59-4ECA-B0E7-B790066891FB}"/>
                </a:ext>
              </a:extLst>
            </p:cNvPr>
            <p:cNvSpPr>
              <a:spLocks/>
            </p:cNvSpPr>
            <p:nvPr userDrawn="1"/>
          </p:nvSpPr>
          <p:spPr bwMode="auto">
            <a:xfrm>
              <a:off x="6837879" y="564438"/>
              <a:ext cx="127221" cy="216321"/>
            </a:xfrm>
            <a:custGeom>
              <a:avLst/>
              <a:gdLst>
                <a:gd name="T0" fmla="*/ 0 w 293"/>
                <a:gd name="T1" fmla="*/ 13 h 498"/>
                <a:gd name="T2" fmla="*/ 138 w 293"/>
                <a:gd name="T3" fmla="*/ 13 h 498"/>
                <a:gd name="T4" fmla="*/ 138 w 293"/>
                <a:gd name="T5" fmla="*/ 111 h 498"/>
                <a:gd name="T6" fmla="*/ 293 w 293"/>
                <a:gd name="T7" fmla="*/ 4 h 498"/>
                <a:gd name="T8" fmla="*/ 293 w 293"/>
                <a:gd name="T9" fmla="*/ 148 h 498"/>
                <a:gd name="T10" fmla="*/ 285 w 293"/>
                <a:gd name="T11" fmla="*/ 148 h 498"/>
                <a:gd name="T12" fmla="*/ 138 w 293"/>
                <a:gd name="T13" fmla="*/ 319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1"/>
                    <a:pt x="138" y="111"/>
                    <a:pt x="138" y="111"/>
                  </a:cubicBezTo>
                  <a:cubicBezTo>
                    <a:pt x="166" y="44"/>
                    <a:pt x="211" y="0"/>
                    <a:pt x="293" y="4"/>
                  </a:cubicBezTo>
                  <a:cubicBezTo>
                    <a:pt x="293" y="148"/>
                    <a:pt x="293" y="148"/>
                    <a:pt x="293" y="148"/>
                  </a:cubicBezTo>
                  <a:cubicBezTo>
                    <a:pt x="285" y="148"/>
                    <a:pt x="285" y="148"/>
                    <a:pt x="285" y="148"/>
                  </a:cubicBezTo>
                  <a:cubicBezTo>
                    <a:pt x="194" y="148"/>
                    <a:pt x="138" y="203"/>
                    <a:pt x="138" y="319"/>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48436D55-7005-4378-814F-D44CFE979F88}"/>
                </a:ext>
              </a:extLst>
            </p:cNvPr>
            <p:cNvSpPr>
              <a:spLocks/>
            </p:cNvSpPr>
            <p:nvPr userDrawn="1"/>
          </p:nvSpPr>
          <p:spPr bwMode="auto">
            <a:xfrm>
              <a:off x="4988072" y="888476"/>
              <a:ext cx="134757" cy="268628"/>
            </a:xfrm>
            <a:custGeom>
              <a:avLst/>
              <a:gdLst>
                <a:gd name="T0" fmla="*/ 58 w 310"/>
                <a:gd name="T1" fmla="*/ 472 h 618"/>
                <a:gd name="T2" fmla="*/ 58 w 310"/>
                <a:gd name="T3" fmla="*/ 242 h 618"/>
                <a:gd name="T4" fmla="*/ 0 w 310"/>
                <a:gd name="T5" fmla="*/ 242 h 618"/>
                <a:gd name="T6" fmla="*/ 0 w 310"/>
                <a:gd name="T7" fmla="*/ 124 h 618"/>
                <a:gd name="T8" fmla="*/ 58 w 310"/>
                <a:gd name="T9" fmla="*/ 124 h 618"/>
                <a:gd name="T10" fmla="*/ 58 w 310"/>
                <a:gd name="T11" fmla="*/ 0 h 618"/>
                <a:gd name="T12" fmla="*/ 195 w 310"/>
                <a:gd name="T13" fmla="*/ 0 h 618"/>
                <a:gd name="T14" fmla="*/ 195 w 310"/>
                <a:gd name="T15" fmla="*/ 124 h 618"/>
                <a:gd name="T16" fmla="*/ 310 w 310"/>
                <a:gd name="T17" fmla="*/ 124 h 618"/>
                <a:gd name="T18" fmla="*/ 310 w 310"/>
                <a:gd name="T19" fmla="*/ 242 h 618"/>
                <a:gd name="T20" fmla="*/ 195 w 310"/>
                <a:gd name="T21" fmla="*/ 242 h 618"/>
                <a:gd name="T22" fmla="*/ 195 w 310"/>
                <a:gd name="T23" fmla="*/ 449 h 618"/>
                <a:gd name="T24" fmla="*/ 240 w 310"/>
                <a:gd name="T25" fmla="*/ 496 h 618"/>
                <a:gd name="T26" fmla="*/ 308 w 310"/>
                <a:gd name="T27" fmla="*/ 479 h 618"/>
                <a:gd name="T28" fmla="*/ 308 w 310"/>
                <a:gd name="T29" fmla="*/ 590 h 618"/>
                <a:gd name="T30" fmla="*/ 199 w 310"/>
                <a:gd name="T31" fmla="*/ 618 h 618"/>
                <a:gd name="T32" fmla="*/ 58 w 310"/>
                <a:gd name="T33" fmla="*/ 472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618">
                  <a:moveTo>
                    <a:pt x="58" y="472"/>
                  </a:moveTo>
                  <a:cubicBezTo>
                    <a:pt x="58" y="242"/>
                    <a:pt x="58" y="242"/>
                    <a:pt x="58" y="242"/>
                  </a:cubicBezTo>
                  <a:cubicBezTo>
                    <a:pt x="0" y="242"/>
                    <a:pt x="0" y="242"/>
                    <a:pt x="0" y="242"/>
                  </a:cubicBezTo>
                  <a:cubicBezTo>
                    <a:pt x="0" y="124"/>
                    <a:pt x="0" y="124"/>
                    <a:pt x="0" y="124"/>
                  </a:cubicBezTo>
                  <a:cubicBezTo>
                    <a:pt x="58" y="124"/>
                    <a:pt x="58" y="124"/>
                    <a:pt x="58" y="124"/>
                  </a:cubicBezTo>
                  <a:cubicBezTo>
                    <a:pt x="58" y="0"/>
                    <a:pt x="58" y="0"/>
                    <a:pt x="58" y="0"/>
                  </a:cubicBezTo>
                  <a:cubicBezTo>
                    <a:pt x="195" y="0"/>
                    <a:pt x="195" y="0"/>
                    <a:pt x="195" y="0"/>
                  </a:cubicBezTo>
                  <a:cubicBezTo>
                    <a:pt x="195" y="124"/>
                    <a:pt x="195" y="124"/>
                    <a:pt x="195" y="124"/>
                  </a:cubicBezTo>
                  <a:cubicBezTo>
                    <a:pt x="310" y="124"/>
                    <a:pt x="310" y="124"/>
                    <a:pt x="310" y="124"/>
                  </a:cubicBezTo>
                  <a:cubicBezTo>
                    <a:pt x="310" y="242"/>
                    <a:pt x="310" y="242"/>
                    <a:pt x="310" y="242"/>
                  </a:cubicBezTo>
                  <a:cubicBezTo>
                    <a:pt x="195" y="242"/>
                    <a:pt x="195" y="242"/>
                    <a:pt x="195" y="242"/>
                  </a:cubicBezTo>
                  <a:cubicBezTo>
                    <a:pt x="195" y="449"/>
                    <a:pt x="195" y="449"/>
                    <a:pt x="195" y="449"/>
                  </a:cubicBezTo>
                  <a:cubicBezTo>
                    <a:pt x="195" y="481"/>
                    <a:pt x="209" y="496"/>
                    <a:pt x="240" y="496"/>
                  </a:cubicBezTo>
                  <a:cubicBezTo>
                    <a:pt x="265" y="496"/>
                    <a:pt x="288" y="490"/>
                    <a:pt x="308" y="479"/>
                  </a:cubicBezTo>
                  <a:cubicBezTo>
                    <a:pt x="308" y="590"/>
                    <a:pt x="308" y="590"/>
                    <a:pt x="308" y="590"/>
                  </a:cubicBezTo>
                  <a:cubicBezTo>
                    <a:pt x="279" y="607"/>
                    <a:pt x="245" y="618"/>
                    <a:pt x="199" y="618"/>
                  </a:cubicBezTo>
                  <a:cubicBezTo>
                    <a:pt x="115" y="618"/>
                    <a:pt x="58" y="584"/>
                    <a:pt x="58" y="4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E6A79EDF-5E61-4207-BE2D-FF92BBF8078B}"/>
                </a:ext>
              </a:extLst>
            </p:cNvPr>
            <p:cNvSpPr>
              <a:spLocks noEditPoints="1"/>
            </p:cNvSpPr>
            <p:nvPr userDrawn="1"/>
          </p:nvSpPr>
          <p:spPr bwMode="auto">
            <a:xfrm>
              <a:off x="5131251" y="938123"/>
              <a:ext cx="207455" cy="219867"/>
            </a:xfrm>
            <a:custGeom>
              <a:avLst/>
              <a:gdLst>
                <a:gd name="T0" fmla="*/ 0 w 477"/>
                <a:gd name="T1" fmla="*/ 254 h 505"/>
                <a:gd name="T2" fmla="*/ 0 w 477"/>
                <a:gd name="T3" fmla="*/ 253 h 505"/>
                <a:gd name="T4" fmla="*/ 240 w 477"/>
                <a:gd name="T5" fmla="*/ 0 h 505"/>
                <a:gd name="T6" fmla="*/ 477 w 477"/>
                <a:gd name="T7" fmla="*/ 263 h 505"/>
                <a:gd name="T8" fmla="*/ 475 w 477"/>
                <a:gd name="T9" fmla="*/ 300 h 505"/>
                <a:gd name="T10" fmla="*/ 137 w 477"/>
                <a:gd name="T11" fmla="*/ 300 h 505"/>
                <a:gd name="T12" fmla="*/ 256 w 477"/>
                <a:gd name="T13" fmla="*/ 395 h 505"/>
                <a:gd name="T14" fmla="*/ 373 w 477"/>
                <a:gd name="T15" fmla="*/ 345 h 505"/>
                <a:gd name="T16" fmla="*/ 452 w 477"/>
                <a:gd name="T17" fmla="*/ 415 h 505"/>
                <a:gd name="T18" fmla="*/ 254 w 477"/>
                <a:gd name="T19" fmla="*/ 505 h 505"/>
                <a:gd name="T20" fmla="*/ 0 w 477"/>
                <a:gd name="T21" fmla="*/ 254 h 505"/>
                <a:gd name="T22" fmla="*/ 343 w 477"/>
                <a:gd name="T23" fmla="*/ 214 h 505"/>
                <a:gd name="T24" fmla="*/ 240 w 477"/>
                <a:gd name="T25" fmla="*/ 111 h 505"/>
                <a:gd name="T26" fmla="*/ 135 w 477"/>
                <a:gd name="T27" fmla="*/ 214 h 505"/>
                <a:gd name="T28" fmla="*/ 343 w 477"/>
                <a:gd name="T29" fmla="*/ 21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7" h="505">
                  <a:moveTo>
                    <a:pt x="0" y="254"/>
                  </a:moveTo>
                  <a:cubicBezTo>
                    <a:pt x="0" y="253"/>
                    <a:pt x="0" y="253"/>
                    <a:pt x="0" y="253"/>
                  </a:cubicBezTo>
                  <a:cubicBezTo>
                    <a:pt x="0" y="114"/>
                    <a:pt x="99" y="0"/>
                    <a:pt x="240" y="0"/>
                  </a:cubicBezTo>
                  <a:cubicBezTo>
                    <a:pt x="402" y="0"/>
                    <a:pt x="477" y="126"/>
                    <a:pt x="477" y="263"/>
                  </a:cubicBezTo>
                  <a:cubicBezTo>
                    <a:pt x="477" y="274"/>
                    <a:pt x="476" y="287"/>
                    <a:pt x="475" y="300"/>
                  </a:cubicBezTo>
                  <a:cubicBezTo>
                    <a:pt x="137" y="300"/>
                    <a:pt x="137" y="300"/>
                    <a:pt x="137" y="300"/>
                  </a:cubicBezTo>
                  <a:cubicBezTo>
                    <a:pt x="151" y="362"/>
                    <a:pt x="194" y="395"/>
                    <a:pt x="256" y="395"/>
                  </a:cubicBezTo>
                  <a:cubicBezTo>
                    <a:pt x="302" y="395"/>
                    <a:pt x="335" y="380"/>
                    <a:pt x="373" y="345"/>
                  </a:cubicBezTo>
                  <a:cubicBezTo>
                    <a:pt x="452" y="415"/>
                    <a:pt x="452" y="415"/>
                    <a:pt x="452" y="415"/>
                  </a:cubicBezTo>
                  <a:cubicBezTo>
                    <a:pt x="407" y="471"/>
                    <a:pt x="342" y="505"/>
                    <a:pt x="254" y="505"/>
                  </a:cubicBezTo>
                  <a:cubicBezTo>
                    <a:pt x="108" y="505"/>
                    <a:pt x="0" y="403"/>
                    <a:pt x="0" y="254"/>
                  </a:cubicBezTo>
                  <a:close/>
                  <a:moveTo>
                    <a:pt x="343" y="214"/>
                  </a:moveTo>
                  <a:cubicBezTo>
                    <a:pt x="334" y="152"/>
                    <a:pt x="298" y="111"/>
                    <a:pt x="240" y="111"/>
                  </a:cubicBezTo>
                  <a:cubicBezTo>
                    <a:pt x="183" y="111"/>
                    <a:pt x="146" y="151"/>
                    <a:pt x="135" y="214"/>
                  </a:cubicBezTo>
                  <a:lnTo>
                    <a:pt x="343"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EE8FC2BE-83D2-4E89-84B1-6204300EF806}"/>
                </a:ext>
              </a:extLst>
            </p:cNvPr>
            <p:cNvSpPr>
              <a:spLocks/>
            </p:cNvSpPr>
            <p:nvPr userDrawn="1"/>
          </p:nvSpPr>
          <p:spPr bwMode="auto">
            <a:xfrm>
              <a:off x="5348015" y="938123"/>
              <a:ext cx="195486" cy="219867"/>
            </a:xfrm>
            <a:custGeom>
              <a:avLst/>
              <a:gdLst>
                <a:gd name="T0" fmla="*/ 0 w 450"/>
                <a:gd name="T1" fmla="*/ 254 h 505"/>
                <a:gd name="T2" fmla="*/ 0 w 450"/>
                <a:gd name="T3" fmla="*/ 253 h 505"/>
                <a:gd name="T4" fmla="*/ 254 w 450"/>
                <a:gd name="T5" fmla="*/ 0 h 505"/>
                <a:gd name="T6" fmla="*/ 448 w 450"/>
                <a:gd name="T7" fmla="*/ 82 h 505"/>
                <a:gd name="T8" fmla="*/ 363 w 450"/>
                <a:gd name="T9" fmla="*/ 172 h 505"/>
                <a:gd name="T10" fmla="*/ 253 w 450"/>
                <a:gd name="T11" fmla="*/ 119 h 505"/>
                <a:gd name="T12" fmla="*/ 135 w 450"/>
                <a:gd name="T13" fmla="*/ 251 h 505"/>
                <a:gd name="T14" fmla="*/ 135 w 450"/>
                <a:gd name="T15" fmla="*/ 253 h 505"/>
                <a:gd name="T16" fmla="*/ 258 w 450"/>
                <a:gd name="T17" fmla="*/ 387 h 505"/>
                <a:gd name="T18" fmla="*/ 370 w 450"/>
                <a:gd name="T19" fmla="*/ 335 h 505"/>
                <a:gd name="T20" fmla="*/ 450 w 450"/>
                <a:gd name="T21" fmla="*/ 416 h 505"/>
                <a:gd name="T22" fmla="*/ 252 w 450"/>
                <a:gd name="T23" fmla="*/ 505 h 505"/>
                <a:gd name="T24" fmla="*/ 0 w 450"/>
                <a:gd name="T25"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505">
                  <a:moveTo>
                    <a:pt x="0" y="254"/>
                  </a:moveTo>
                  <a:cubicBezTo>
                    <a:pt x="0" y="253"/>
                    <a:pt x="0" y="253"/>
                    <a:pt x="0" y="253"/>
                  </a:cubicBezTo>
                  <a:cubicBezTo>
                    <a:pt x="0" y="114"/>
                    <a:pt x="106" y="0"/>
                    <a:pt x="254" y="0"/>
                  </a:cubicBezTo>
                  <a:cubicBezTo>
                    <a:pt x="345" y="0"/>
                    <a:pt x="402" y="31"/>
                    <a:pt x="448" y="82"/>
                  </a:cubicBezTo>
                  <a:cubicBezTo>
                    <a:pt x="363" y="172"/>
                    <a:pt x="363" y="172"/>
                    <a:pt x="363" y="172"/>
                  </a:cubicBezTo>
                  <a:cubicBezTo>
                    <a:pt x="333" y="139"/>
                    <a:pt x="302" y="119"/>
                    <a:pt x="253" y="119"/>
                  </a:cubicBezTo>
                  <a:cubicBezTo>
                    <a:pt x="184" y="119"/>
                    <a:pt x="135" y="179"/>
                    <a:pt x="135" y="251"/>
                  </a:cubicBezTo>
                  <a:cubicBezTo>
                    <a:pt x="135" y="253"/>
                    <a:pt x="135" y="253"/>
                    <a:pt x="135" y="253"/>
                  </a:cubicBezTo>
                  <a:cubicBezTo>
                    <a:pt x="135" y="327"/>
                    <a:pt x="183" y="387"/>
                    <a:pt x="258" y="387"/>
                  </a:cubicBezTo>
                  <a:cubicBezTo>
                    <a:pt x="305" y="387"/>
                    <a:pt x="336" y="367"/>
                    <a:pt x="370" y="335"/>
                  </a:cubicBezTo>
                  <a:cubicBezTo>
                    <a:pt x="450" y="416"/>
                    <a:pt x="450" y="416"/>
                    <a:pt x="450" y="416"/>
                  </a:cubicBezTo>
                  <a:cubicBezTo>
                    <a:pt x="403" y="468"/>
                    <a:pt x="349" y="505"/>
                    <a:pt x="252" y="505"/>
                  </a:cubicBezTo>
                  <a:cubicBezTo>
                    <a:pt x="106" y="505"/>
                    <a:pt x="0" y="393"/>
                    <a:pt x="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20BF9710-84EF-48F3-83AC-79B8578452FF}"/>
                </a:ext>
              </a:extLst>
            </p:cNvPr>
            <p:cNvSpPr>
              <a:spLocks/>
            </p:cNvSpPr>
            <p:nvPr userDrawn="1"/>
          </p:nvSpPr>
          <p:spPr bwMode="auto">
            <a:xfrm>
              <a:off x="5553254" y="866312"/>
              <a:ext cx="193270" cy="286802"/>
            </a:xfrm>
            <a:custGeom>
              <a:avLst/>
              <a:gdLst>
                <a:gd name="T0" fmla="*/ 0 w 445"/>
                <a:gd name="T1" fmla="*/ 0 h 660"/>
                <a:gd name="T2" fmla="*/ 138 w 445"/>
                <a:gd name="T3" fmla="*/ 0 h 660"/>
                <a:gd name="T4" fmla="*/ 138 w 445"/>
                <a:gd name="T5" fmla="*/ 244 h 660"/>
                <a:gd name="T6" fmla="*/ 280 w 445"/>
                <a:gd name="T7" fmla="*/ 166 h 660"/>
                <a:gd name="T8" fmla="*/ 445 w 445"/>
                <a:gd name="T9" fmla="*/ 346 h 660"/>
                <a:gd name="T10" fmla="*/ 445 w 445"/>
                <a:gd name="T11" fmla="*/ 660 h 660"/>
                <a:gd name="T12" fmla="*/ 307 w 445"/>
                <a:gd name="T13" fmla="*/ 660 h 660"/>
                <a:gd name="T14" fmla="*/ 307 w 445"/>
                <a:gd name="T15" fmla="*/ 390 h 660"/>
                <a:gd name="T16" fmla="*/ 224 w 445"/>
                <a:gd name="T17" fmla="*/ 291 h 660"/>
                <a:gd name="T18" fmla="*/ 138 w 445"/>
                <a:gd name="T19" fmla="*/ 390 h 660"/>
                <a:gd name="T20" fmla="*/ 138 w 445"/>
                <a:gd name="T21" fmla="*/ 660 h 660"/>
                <a:gd name="T22" fmla="*/ 0 w 445"/>
                <a:gd name="T23" fmla="*/ 660 h 660"/>
                <a:gd name="T24" fmla="*/ 0 w 445"/>
                <a:gd name="T25"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5" h="660">
                  <a:moveTo>
                    <a:pt x="0" y="0"/>
                  </a:moveTo>
                  <a:cubicBezTo>
                    <a:pt x="138" y="0"/>
                    <a:pt x="138" y="0"/>
                    <a:pt x="138" y="0"/>
                  </a:cubicBezTo>
                  <a:cubicBezTo>
                    <a:pt x="138" y="244"/>
                    <a:pt x="138" y="244"/>
                    <a:pt x="138" y="244"/>
                  </a:cubicBezTo>
                  <a:cubicBezTo>
                    <a:pt x="169" y="203"/>
                    <a:pt x="210" y="166"/>
                    <a:pt x="280" y="166"/>
                  </a:cubicBezTo>
                  <a:cubicBezTo>
                    <a:pt x="384" y="166"/>
                    <a:pt x="445" y="235"/>
                    <a:pt x="445" y="346"/>
                  </a:cubicBezTo>
                  <a:cubicBezTo>
                    <a:pt x="445" y="660"/>
                    <a:pt x="445" y="660"/>
                    <a:pt x="445" y="660"/>
                  </a:cubicBezTo>
                  <a:cubicBezTo>
                    <a:pt x="307" y="660"/>
                    <a:pt x="307" y="660"/>
                    <a:pt x="307" y="660"/>
                  </a:cubicBezTo>
                  <a:cubicBezTo>
                    <a:pt x="307" y="390"/>
                    <a:pt x="307" y="390"/>
                    <a:pt x="307" y="390"/>
                  </a:cubicBezTo>
                  <a:cubicBezTo>
                    <a:pt x="307" y="324"/>
                    <a:pt x="276" y="291"/>
                    <a:pt x="224" y="291"/>
                  </a:cubicBezTo>
                  <a:cubicBezTo>
                    <a:pt x="171" y="291"/>
                    <a:pt x="138" y="324"/>
                    <a:pt x="138" y="390"/>
                  </a:cubicBezTo>
                  <a:cubicBezTo>
                    <a:pt x="138" y="660"/>
                    <a:pt x="138" y="660"/>
                    <a:pt x="138" y="660"/>
                  </a:cubicBezTo>
                  <a:cubicBezTo>
                    <a:pt x="0" y="660"/>
                    <a:pt x="0" y="660"/>
                    <a:pt x="0" y="66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a:extLst>
                <a:ext uri="{FF2B5EF4-FFF2-40B4-BE49-F238E27FC236}">
                  <a16:creationId xmlns:a16="http://schemas.microsoft.com/office/drawing/2014/main" id="{81617563-0E5D-4304-8347-94091B18C68E}"/>
                </a:ext>
              </a:extLst>
            </p:cNvPr>
            <p:cNvSpPr>
              <a:spLocks/>
            </p:cNvSpPr>
            <p:nvPr userDrawn="1"/>
          </p:nvSpPr>
          <p:spPr bwMode="auto">
            <a:xfrm>
              <a:off x="5762039" y="938123"/>
              <a:ext cx="192827" cy="214991"/>
            </a:xfrm>
            <a:custGeom>
              <a:avLst/>
              <a:gdLst>
                <a:gd name="T0" fmla="*/ 0 w 444"/>
                <a:gd name="T1" fmla="*/ 9 h 494"/>
                <a:gd name="T2" fmla="*/ 137 w 444"/>
                <a:gd name="T3" fmla="*/ 9 h 494"/>
                <a:gd name="T4" fmla="*/ 137 w 444"/>
                <a:gd name="T5" fmla="*/ 78 h 494"/>
                <a:gd name="T6" fmla="*/ 279 w 444"/>
                <a:gd name="T7" fmla="*/ 0 h 494"/>
                <a:gd name="T8" fmla="*/ 444 w 444"/>
                <a:gd name="T9" fmla="*/ 180 h 494"/>
                <a:gd name="T10" fmla="*/ 444 w 444"/>
                <a:gd name="T11" fmla="*/ 494 h 494"/>
                <a:gd name="T12" fmla="*/ 306 w 444"/>
                <a:gd name="T13" fmla="*/ 494 h 494"/>
                <a:gd name="T14" fmla="*/ 306 w 444"/>
                <a:gd name="T15" fmla="*/ 224 h 494"/>
                <a:gd name="T16" fmla="*/ 223 w 444"/>
                <a:gd name="T17" fmla="*/ 125 h 494"/>
                <a:gd name="T18" fmla="*/ 137 w 444"/>
                <a:gd name="T19" fmla="*/ 224 h 494"/>
                <a:gd name="T20" fmla="*/ 137 w 444"/>
                <a:gd name="T21" fmla="*/ 494 h 494"/>
                <a:gd name="T22" fmla="*/ 0 w 444"/>
                <a:gd name="T23" fmla="*/ 494 h 494"/>
                <a:gd name="T24" fmla="*/ 0 w 444"/>
                <a:gd name="T25" fmla="*/ 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94">
                  <a:moveTo>
                    <a:pt x="0" y="9"/>
                  </a:moveTo>
                  <a:cubicBezTo>
                    <a:pt x="137" y="9"/>
                    <a:pt x="137" y="9"/>
                    <a:pt x="137" y="9"/>
                  </a:cubicBezTo>
                  <a:cubicBezTo>
                    <a:pt x="137" y="78"/>
                    <a:pt x="137" y="78"/>
                    <a:pt x="137" y="78"/>
                  </a:cubicBezTo>
                  <a:cubicBezTo>
                    <a:pt x="169" y="37"/>
                    <a:pt x="210" y="0"/>
                    <a:pt x="279" y="0"/>
                  </a:cubicBezTo>
                  <a:cubicBezTo>
                    <a:pt x="383" y="0"/>
                    <a:pt x="444" y="69"/>
                    <a:pt x="444" y="180"/>
                  </a:cubicBezTo>
                  <a:cubicBezTo>
                    <a:pt x="444" y="494"/>
                    <a:pt x="444" y="494"/>
                    <a:pt x="444" y="494"/>
                  </a:cubicBezTo>
                  <a:cubicBezTo>
                    <a:pt x="306" y="494"/>
                    <a:pt x="306" y="494"/>
                    <a:pt x="306" y="494"/>
                  </a:cubicBezTo>
                  <a:cubicBezTo>
                    <a:pt x="306" y="224"/>
                    <a:pt x="306" y="224"/>
                    <a:pt x="306" y="224"/>
                  </a:cubicBezTo>
                  <a:cubicBezTo>
                    <a:pt x="306" y="158"/>
                    <a:pt x="276" y="125"/>
                    <a:pt x="223" y="125"/>
                  </a:cubicBezTo>
                  <a:cubicBezTo>
                    <a:pt x="171" y="125"/>
                    <a:pt x="137" y="158"/>
                    <a:pt x="137" y="224"/>
                  </a:cubicBezTo>
                  <a:cubicBezTo>
                    <a:pt x="137" y="494"/>
                    <a:pt x="137" y="494"/>
                    <a:pt x="137" y="494"/>
                  </a:cubicBezTo>
                  <a:cubicBezTo>
                    <a:pt x="0" y="494"/>
                    <a:pt x="0" y="494"/>
                    <a:pt x="0" y="494"/>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a:extLst>
                <a:ext uri="{FF2B5EF4-FFF2-40B4-BE49-F238E27FC236}">
                  <a16:creationId xmlns:a16="http://schemas.microsoft.com/office/drawing/2014/main" id="{644BF847-C98F-4D2F-A010-37D3A26D4B86}"/>
                </a:ext>
              </a:extLst>
            </p:cNvPr>
            <p:cNvSpPr>
              <a:spLocks noEditPoints="1"/>
            </p:cNvSpPr>
            <p:nvPr userDrawn="1"/>
          </p:nvSpPr>
          <p:spPr bwMode="auto">
            <a:xfrm>
              <a:off x="5967277" y="938123"/>
              <a:ext cx="228289" cy="219867"/>
            </a:xfrm>
            <a:custGeom>
              <a:avLst/>
              <a:gdLst>
                <a:gd name="T0" fmla="*/ 0 w 525"/>
                <a:gd name="T1" fmla="*/ 254 h 505"/>
                <a:gd name="T2" fmla="*/ 0 w 525"/>
                <a:gd name="T3" fmla="*/ 253 h 505"/>
                <a:gd name="T4" fmla="*/ 263 w 525"/>
                <a:gd name="T5" fmla="*/ 0 h 505"/>
                <a:gd name="T6" fmla="*/ 525 w 525"/>
                <a:gd name="T7" fmla="*/ 251 h 505"/>
                <a:gd name="T8" fmla="*/ 525 w 525"/>
                <a:gd name="T9" fmla="*/ 253 h 505"/>
                <a:gd name="T10" fmla="*/ 262 w 525"/>
                <a:gd name="T11" fmla="*/ 505 h 505"/>
                <a:gd name="T12" fmla="*/ 0 w 525"/>
                <a:gd name="T13" fmla="*/ 254 h 505"/>
                <a:gd name="T14" fmla="*/ 389 w 525"/>
                <a:gd name="T15" fmla="*/ 254 h 505"/>
                <a:gd name="T16" fmla="*/ 389 w 525"/>
                <a:gd name="T17" fmla="*/ 253 h 505"/>
                <a:gd name="T18" fmla="*/ 262 w 525"/>
                <a:gd name="T19" fmla="*/ 119 h 505"/>
                <a:gd name="T20" fmla="*/ 136 w 525"/>
                <a:gd name="T21" fmla="*/ 251 h 505"/>
                <a:gd name="T22" fmla="*/ 136 w 525"/>
                <a:gd name="T23" fmla="*/ 253 h 505"/>
                <a:gd name="T24" fmla="*/ 263 w 525"/>
                <a:gd name="T25" fmla="*/ 387 h 505"/>
                <a:gd name="T26" fmla="*/ 389 w 525"/>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5">
                  <a:moveTo>
                    <a:pt x="0" y="254"/>
                  </a:moveTo>
                  <a:cubicBezTo>
                    <a:pt x="0" y="253"/>
                    <a:pt x="0" y="253"/>
                    <a:pt x="0" y="253"/>
                  </a:cubicBezTo>
                  <a:cubicBezTo>
                    <a:pt x="0" y="113"/>
                    <a:pt x="112" y="0"/>
                    <a:pt x="263" y="0"/>
                  </a:cubicBezTo>
                  <a:cubicBezTo>
                    <a:pt x="414" y="0"/>
                    <a:pt x="525" y="111"/>
                    <a:pt x="525" y="251"/>
                  </a:cubicBezTo>
                  <a:cubicBezTo>
                    <a:pt x="525" y="253"/>
                    <a:pt x="525" y="253"/>
                    <a:pt x="525" y="253"/>
                  </a:cubicBezTo>
                  <a:cubicBezTo>
                    <a:pt x="525" y="392"/>
                    <a:pt x="413" y="505"/>
                    <a:pt x="262" y="505"/>
                  </a:cubicBezTo>
                  <a:cubicBezTo>
                    <a:pt x="111" y="505"/>
                    <a:pt x="0" y="394"/>
                    <a:pt x="0" y="254"/>
                  </a:cubicBezTo>
                  <a:close/>
                  <a:moveTo>
                    <a:pt x="389" y="254"/>
                  </a:moveTo>
                  <a:cubicBezTo>
                    <a:pt x="389" y="253"/>
                    <a:pt x="389" y="253"/>
                    <a:pt x="389" y="253"/>
                  </a:cubicBezTo>
                  <a:cubicBezTo>
                    <a:pt x="389" y="181"/>
                    <a:pt x="338" y="119"/>
                    <a:pt x="262" y="119"/>
                  </a:cubicBezTo>
                  <a:cubicBezTo>
                    <a:pt x="183" y="119"/>
                    <a:pt x="136" y="179"/>
                    <a:pt x="136" y="251"/>
                  </a:cubicBezTo>
                  <a:cubicBezTo>
                    <a:pt x="136" y="253"/>
                    <a:pt x="136" y="253"/>
                    <a:pt x="136" y="253"/>
                  </a:cubicBezTo>
                  <a:cubicBezTo>
                    <a:pt x="136" y="324"/>
                    <a:pt x="187" y="387"/>
                    <a:pt x="263" y="387"/>
                  </a:cubicBezTo>
                  <a:cubicBezTo>
                    <a:pt x="342" y="387"/>
                    <a:pt x="389" y="326"/>
                    <a:pt x="389"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8">
              <a:extLst>
                <a:ext uri="{FF2B5EF4-FFF2-40B4-BE49-F238E27FC236}">
                  <a16:creationId xmlns:a16="http://schemas.microsoft.com/office/drawing/2014/main" id="{424E75C9-AA44-4EC4-BB9E-BE47649AE0FB}"/>
                </a:ext>
              </a:extLst>
            </p:cNvPr>
            <p:cNvSpPr>
              <a:spLocks noChangeArrowheads="1"/>
            </p:cNvSpPr>
            <p:nvPr userDrawn="1"/>
          </p:nvSpPr>
          <p:spPr bwMode="auto">
            <a:xfrm>
              <a:off x="6207091" y="866312"/>
              <a:ext cx="59843" cy="28680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a:extLst>
                <a:ext uri="{FF2B5EF4-FFF2-40B4-BE49-F238E27FC236}">
                  <a16:creationId xmlns:a16="http://schemas.microsoft.com/office/drawing/2014/main" id="{FEBDD19B-EA9E-403C-8765-67EC4F33220E}"/>
                </a:ext>
              </a:extLst>
            </p:cNvPr>
            <p:cNvSpPr>
              <a:spLocks noEditPoints="1"/>
            </p:cNvSpPr>
            <p:nvPr userDrawn="1"/>
          </p:nvSpPr>
          <p:spPr bwMode="auto">
            <a:xfrm>
              <a:off x="6278460" y="938123"/>
              <a:ext cx="228732" cy="219867"/>
            </a:xfrm>
            <a:custGeom>
              <a:avLst/>
              <a:gdLst>
                <a:gd name="T0" fmla="*/ 0 w 526"/>
                <a:gd name="T1" fmla="*/ 254 h 505"/>
                <a:gd name="T2" fmla="*/ 0 w 526"/>
                <a:gd name="T3" fmla="*/ 253 h 505"/>
                <a:gd name="T4" fmla="*/ 264 w 526"/>
                <a:gd name="T5" fmla="*/ 0 h 505"/>
                <a:gd name="T6" fmla="*/ 526 w 526"/>
                <a:gd name="T7" fmla="*/ 251 h 505"/>
                <a:gd name="T8" fmla="*/ 526 w 526"/>
                <a:gd name="T9" fmla="*/ 253 h 505"/>
                <a:gd name="T10" fmla="*/ 262 w 526"/>
                <a:gd name="T11" fmla="*/ 505 h 505"/>
                <a:gd name="T12" fmla="*/ 0 w 526"/>
                <a:gd name="T13" fmla="*/ 254 h 505"/>
                <a:gd name="T14" fmla="*/ 390 w 526"/>
                <a:gd name="T15" fmla="*/ 254 h 505"/>
                <a:gd name="T16" fmla="*/ 390 w 526"/>
                <a:gd name="T17" fmla="*/ 253 h 505"/>
                <a:gd name="T18" fmla="*/ 262 w 526"/>
                <a:gd name="T19" fmla="*/ 119 h 505"/>
                <a:gd name="T20" fmla="*/ 136 w 526"/>
                <a:gd name="T21" fmla="*/ 251 h 505"/>
                <a:gd name="T22" fmla="*/ 136 w 526"/>
                <a:gd name="T23" fmla="*/ 253 h 505"/>
                <a:gd name="T24" fmla="*/ 264 w 526"/>
                <a:gd name="T25" fmla="*/ 387 h 505"/>
                <a:gd name="T26" fmla="*/ 390 w 526"/>
                <a:gd name="T27" fmla="*/ 25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6" h="505">
                  <a:moveTo>
                    <a:pt x="0" y="254"/>
                  </a:moveTo>
                  <a:cubicBezTo>
                    <a:pt x="0" y="253"/>
                    <a:pt x="0" y="253"/>
                    <a:pt x="0" y="253"/>
                  </a:cubicBezTo>
                  <a:cubicBezTo>
                    <a:pt x="0" y="113"/>
                    <a:pt x="113" y="0"/>
                    <a:pt x="264" y="0"/>
                  </a:cubicBezTo>
                  <a:cubicBezTo>
                    <a:pt x="414" y="0"/>
                    <a:pt x="526" y="111"/>
                    <a:pt x="526" y="251"/>
                  </a:cubicBezTo>
                  <a:cubicBezTo>
                    <a:pt x="526" y="253"/>
                    <a:pt x="526" y="253"/>
                    <a:pt x="526" y="253"/>
                  </a:cubicBezTo>
                  <a:cubicBezTo>
                    <a:pt x="526" y="392"/>
                    <a:pt x="413" y="505"/>
                    <a:pt x="262" y="505"/>
                  </a:cubicBezTo>
                  <a:cubicBezTo>
                    <a:pt x="112" y="505"/>
                    <a:pt x="0" y="394"/>
                    <a:pt x="0" y="254"/>
                  </a:cubicBezTo>
                  <a:close/>
                  <a:moveTo>
                    <a:pt x="390" y="254"/>
                  </a:moveTo>
                  <a:cubicBezTo>
                    <a:pt x="390" y="253"/>
                    <a:pt x="390" y="253"/>
                    <a:pt x="390" y="253"/>
                  </a:cubicBezTo>
                  <a:cubicBezTo>
                    <a:pt x="390" y="181"/>
                    <a:pt x="338" y="119"/>
                    <a:pt x="262" y="119"/>
                  </a:cubicBezTo>
                  <a:cubicBezTo>
                    <a:pt x="183" y="119"/>
                    <a:pt x="136" y="179"/>
                    <a:pt x="136" y="251"/>
                  </a:cubicBezTo>
                  <a:cubicBezTo>
                    <a:pt x="136" y="253"/>
                    <a:pt x="136" y="253"/>
                    <a:pt x="136" y="253"/>
                  </a:cubicBezTo>
                  <a:cubicBezTo>
                    <a:pt x="136" y="324"/>
                    <a:pt x="188" y="387"/>
                    <a:pt x="264" y="387"/>
                  </a:cubicBezTo>
                  <a:cubicBezTo>
                    <a:pt x="343" y="387"/>
                    <a:pt x="390" y="326"/>
                    <a:pt x="390"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a:extLst>
                <a:ext uri="{FF2B5EF4-FFF2-40B4-BE49-F238E27FC236}">
                  <a16:creationId xmlns:a16="http://schemas.microsoft.com/office/drawing/2014/main" id="{7A373CE5-CD38-4DAB-8B96-B0968C2DF035}"/>
                </a:ext>
              </a:extLst>
            </p:cNvPr>
            <p:cNvSpPr>
              <a:spLocks noEditPoints="1"/>
            </p:cNvSpPr>
            <p:nvPr userDrawn="1"/>
          </p:nvSpPr>
          <p:spPr bwMode="auto">
            <a:xfrm>
              <a:off x="6516057" y="938123"/>
              <a:ext cx="221197" cy="278823"/>
            </a:xfrm>
            <a:custGeom>
              <a:avLst/>
              <a:gdLst>
                <a:gd name="T0" fmla="*/ 24 w 509"/>
                <a:gd name="T1" fmla="*/ 590 h 641"/>
                <a:gd name="T2" fmla="*/ 71 w 509"/>
                <a:gd name="T3" fmla="*/ 487 h 641"/>
                <a:gd name="T4" fmla="*/ 235 w 509"/>
                <a:gd name="T5" fmla="*/ 531 h 641"/>
                <a:gd name="T6" fmla="*/ 373 w 509"/>
                <a:gd name="T7" fmla="*/ 399 h 641"/>
                <a:gd name="T8" fmla="*/ 373 w 509"/>
                <a:gd name="T9" fmla="*/ 376 h 641"/>
                <a:gd name="T10" fmla="*/ 215 w 509"/>
                <a:gd name="T11" fmla="*/ 454 h 641"/>
                <a:gd name="T12" fmla="*/ 0 w 509"/>
                <a:gd name="T13" fmla="*/ 228 h 641"/>
                <a:gd name="T14" fmla="*/ 0 w 509"/>
                <a:gd name="T15" fmla="*/ 226 h 641"/>
                <a:gd name="T16" fmla="*/ 215 w 509"/>
                <a:gd name="T17" fmla="*/ 0 h 641"/>
                <a:gd name="T18" fmla="*/ 372 w 509"/>
                <a:gd name="T19" fmla="*/ 72 h 641"/>
                <a:gd name="T20" fmla="*/ 372 w 509"/>
                <a:gd name="T21" fmla="*/ 9 h 641"/>
                <a:gd name="T22" fmla="*/ 509 w 509"/>
                <a:gd name="T23" fmla="*/ 9 h 641"/>
                <a:gd name="T24" fmla="*/ 509 w 509"/>
                <a:gd name="T25" fmla="*/ 385 h 641"/>
                <a:gd name="T26" fmla="*/ 448 w 509"/>
                <a:gd name="T27" fmla="*/ 576 h 641"/>
                <a:gd name="T28" fmla="*/ 239 w 509"/>
                <a:gd name="T29" fmla="*/ 641 h 641"/>
                <a:gd name="T30" fmla="*/ 24 w 509"/>
                <a:gd name="T31" fmla="*/ 590 h 641"/>
                <a:gd name="T32" fmla="*/ 373 w 509"/>
                <a:gd name="T33" fmla="*/ 228 h 641"/>
                <a:gd name="T34" fmla="*/ 373 w 509"/>
                <a:gd name="T35" fmla="*/ 226 h 641"/>
                <a:gd name="T36" fmla="*/ 255 w 509"/>
                <a:gd name="T37" fmla="*/ 114 h 641"/>
                <a:gd name="T38" fmla="*/ 137 w 509"/>
                <a:gd name="T39" fmla="*/ 226 h 641"/>
                <a:gd name="T40" fmla="*/ 137 w 509"/>
                <a:gd name="T41" fmla="*/ 228 h 641"/>
                <a:gd name="T42" fmla="*/ 255 w 509"/>
                <a:gd name="T43" fmla="*/ 340 h 641"/>
                <a:gd name="T44" fmla="*/ 373 w 509"/>
                <a:gd name="T45" fmla="*/ 228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9" h="641">
                  <a:moveTo>
                    <a:pt x="24" y="590"/>
                  </a:moveTo>
                  <a:cubicBezTo>
                    <a:pt x="71" y="487"/>
                    <a:pt x="71" y="487"/>
                    <a:pt x="71" y="487"/>
                  </a:cubicBezTo>
                  <a:cubicBezTo>
                    <a:pt x="121" y="515"/>
                    <a:pt x="171" y="531"/>
                    <a:pt x="235" y="531"/>
                  </a:cubicBezTo>
                  <a:cubicBezTo>
                    <a:pt x="329" y="531"/>
                    <a:pt x="373" y="486"/>
                    <a:pt x="373" y="399"/>
                  </a:cubicBezTo>
                  <a:cubicBezTo>
                    <a:pt x="373" y="376"/>
                    <a:pt x="373" y="376"/>
                    <a:pt x="373" y="376"/>
                  </a:cubicBezTo>
                  <a:cubicBezTo>
                    <a:pt x="333" y="425"/>
                    <a:pt x="288" y="454"/>
                    <a:pt x="215" y="454"/>
                  </a:cubicBezTo>
                  <a:cubicBezTo>
                    <a:pt x="102" y="454"/>
                    <a:pt x="0" y="372"/>
                    <a:pt x="0" y="228"/>
                  </a:cubicBezTo>
                  <a:cubicBezTo>
                    <a:pt x="0" y="226"/>
                    <a:pt x="0" y="226"/>
                    <a:pt x="0" y="226"/>
                  </a:cubicBezTo>
                  <a:cubicBezTo>
                    <a:pt x="0" y="82"/>
                    <a:pt x="104" y="0"/>
                    <a:pt x="215" y="0"/>
                  </a:cubicBezTo>
                  <a:cubicBezTo>
                    <a:pt x="290" y="0"/>
                    <a:pt x="334" y="32"/>
                    <a:pt x="372" y="72"/>
                  </a:cubicBezTo>
                  <a:cubicBezTo>
                    <a:pt x="372" y="9"/>
                    <a:pt x="372" y="9"/>
                    <a:pt x="372" y="9"/>
                  </a:cubicBezTo>
                  <a:cubicBezTo>
                    <a:pt x="509" y="9"/>
                    <a:pt x="509" y="9"/>
                    <a:pt x="509" y="9"/>
                  </a:cubicBezTo>
                  <a:cubicBezTo>
                    <a:pt x="509" y="385"/>
                    <a:pt x="509" y="385"/>
                    <a:pt x="509" y="385"/>
                  </a:cubicBezTo>
                  <a:cubicBezTo>
                    <a:pt x="509" y="472"/>
                    <a:pt x="488" y="535"/>
                    <a:pt x="448" y="576"/>
                  </a:cubicBezTo>
                  <a:cubicBezTo>
                    <a:pt x="402" y="621"/>
                    <a:pt x="333" y="641"/>
                    <a:pt x="239" y="641"/>
                  </a:cubicBezTo>
                  <a:cubicBezTo>
                    <a:pt x="160" y="641"/>
                    <a:pt x="86" y="623"/>
                    <a:pt x="24" y="590"/>
                  </a:cubicBezTo>
                  <a:close/>
                  <a:moveTo>
                    <a:pt x="373" y="228"/>
                  </a:moveTo>
                  <a:cubicBezTo>
                    <a:pt x="373" y="226"/>
                    <a:pt x="373" y="226"/>
                    <a:pt x="373" y="226"/>
                  </a:cubicBezTo>
                  <a:cubicBezTo>
                    <a:pt x="373" y="160"/>
                    <a:pt x="322" y="114"/>
                    <a:pt x="255" y="114"/>
                  </a:cubicBezTo>
                  <a:cubicBezTo>
                    <a:pt x="188" y="114"/>
                    <a:pt x="137" y="160"/>
                    <a:pt x="137" y="226"/>
                  </a:cubicBezTo>
                  <a:cubicBezTo>
                    <a:pt x="137" y="228"/>
                    <a:pt x="137" y="228"/>
                    <a:pt x="137" y="228"/>
                  </a:cubicBezTo>
                  <a:cubicBezTo>
                    <a:pt x="137" y="295"/>
                    <a:pt x="188" y="340"/>
                    <a:pt x="255" y="340"/>
                  </a:cubicBezTo>
                  <a:cubicBezTo>
                    <a:pt x="322" y="340"/>
                    <a:pt x="373" y="294"/>
                    <a:pt x="373" y="2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74D5EE84-9E16-4D88-9A9C-3A56ED3F3CF6}"/>
                </a:ext>
              </a:extLst>
            </p:cNvPr>
            <p:cNvSpPr>
              <a:spLocks/>
            </p:cNvSpPr>
            <p:nvPr userDrawn="1"/>
          </p:nvSpPr>
          <p:spPr bwMode="auto">
            <a:xfrm>
              <a:off x="6747450" y="942113"/>
              <a:ext cx="219424" cy="275277"/>
            </a:xfrm>
            <a:custGeom>
              <a:avLst/>
              <a:gdLst>
                <a:gd name="T0" fmla="*/ 362 w 505"/>
                <a:gd name="T1" fmla="*/ 0 h 633"/>
                <a:gd name="T2" fmla="*/ 505 w 505"/>
                <a:gd name="T3" fmla="*/ 0 h 633"/>
                <a:gd name="T4" fmla="*/ 319 w 505"/>
                <a:gd name="T5" fmla="*/ 497 h 633"/>
                <a:gd name="T6" fmla="*/ 159 w 505"/>
                <a:gd name="T7" fmla="*/ 633 h 633"/>
                <a:gd name="T8" fmla="*/ 37 w 505"/>
                <a:gd name="T9" fmla="*/ 599 h 633"/>
                <a:gd name="T10" fmla="*/ 83 w 505"/>
                <a:gd name="T11" fmla="*/ 500 h 633"/>
                <a:gd name="T12" fmla="*/ 142 w 505"/>
                <a:gd name="T13" fmla="*/ 519 h 633"/>
                <a:gd name="T14" fmla="*/ 190 w 505"/>
                <a:gd name="T15" fmla="*/ 487 h 633"/>
                <a:gd name="T16" fmla="*/ 0 w 505"/>
                <a:gd name="T17" fmla="*/ 0 h 633"/>
                <a:gd name="T18" fmla="*/ 146 w 505"/>
                <a:gd name="T19" fmla="*/ 0 h 633"/>
                <a:gd name="T20" fmla="*/ 256 w 505"/>
                <a:gd name="T21" fmla="*/ 331 h 633"/>
                <a:gd name="T22" fmla="*/ 362 w 505"/>
                <a:gd name="T23" fmla="*/ 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633">
                  <a:moveTo>
                    <a:pt x="362" y="0"/>
                  </a:moveTo>
                  <a:cubicBezTo>
                    <a:pt x="505" y="0"/>
                    <a:pt x="505" y="0"/>
                    <a:pt x="505" y="0"/>
                  </a:cubicBezTo>
                  <a:cubicBezTo>
                    <a:pt x="319" y="497"/>
                    <a:pt x="319" y="497"/>
                    <a:pt x="319" y="497"/>
                  </a:cubicBezTo>
                  <a:cubicBezTo>
                    <a:pt x="282" y="596"/>
                    <a:pt x="242" y="633"/>
                    <a:pt x="159" y="633"/>
                  </a:cubicBezTo>
                  <a:cubicBezTo>
                    <a:pt x="110" y="633"/>
                    <a:pt x="73" y="620"/>
                    <a:pt x="37" y="599"/>
                  </a:cubicBezTo>
                  <a:cubicBezTo>
                    <a:pt x="83" y="500"/>
                    <a:pt x="83" y="500"/>
                    <a:pt x="83" y="500"/>
                  </a:cubicBezTo>
                  <a:cubicBezTo>
                    <a:pt x="101" y="511"/>
                    <a:pt x="124" y="519"/>
                    <a:pt x="142" y="519"/>
                  </a:cubicBezTo>
                  <a:cubicBezTo>
                    <a:pt x="166" y="519"/>
                    <a:pt x="178" y="512"/>
                    <a:pt x="190" y="487"/>
                  </a:cubicBezTo>
                  <a:cubicBezTo>
                    <a:pt x="0" y="0"/>
                    <a:pt x="0" y="0"/>
                    <a:pt x="0" y="0"/>
                  </a:cubicBezTo>
                  <a:cubicBezTo>
                    <a:pt x="146" y="0"/>
                    <a:pt x="146" y="0"/>
                    <a:pt x="146" y="0"/>
                  </a:cubicBezTo>
                  <a:cubicBezTo>
                    <a:pt x="256" y="331"/>
                    <a:pt x="256" y="331"/>
                    <a:pt x="256" y="331"/>
                  </a:cubicBezTo>
                  <a:lnTo>
                    <a:pt x="3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a:extLst>
                <a:ext uri="{FF2B5EF4-FFF2-40B4-BE49-F238E27FC236}">
                  <a16:creationId xmlns:a16="http://schemas.microsoft.com/office/drawing/2014/main" id="{E09D81A6-0484-4291-A061-755878B95515}"/>
                </a:ext>
              </a:extLst>
            </p:cNvPr>
            <p:cNvSpPr>
              <a:spLocks/>
            </p:cNvSpPr>
            <p:nvPr userDrawn="1"/>
          </p:nvSpPr>
          <p:spPr bwMode="auto">
            <a:xfrm>
              <a:off x="6005842" y="1258171"/>
              <a:ext cx="132541" cy="290348"/>
            </a:xfrm>
            <a:custGeom>
              <a:avLst/>
              <a:gdLst>
                <a:gd name="T0" fmla="*/ 57 w 305"/>
                <a:gd name="T1" fmla="*/ 299 h 667"/>
                <a:gd name="T2" fmla="*/ 0 w 305"/>
                <a:gd name="T3" fmla="*/ 299 h 667"/>
                <a:gd name="T4" fmla="*/ 0 w 305"/>
                <a:gd name="T5" fmla="*/ 186 h 667"/>
                <a:gd name="T6" fmla="*/ 57 w 305"/>
                <a:gd name="T7" fmla="*/ 186 h 667"/>
                <a:gd name="T8" fmla="*/ 57 w 305"/>
                <a:gd name="T9" fmla="*/ 155 h 667"/>
                <a:gd name="T10" fmla="*/ 96 w 305"/>
                <a:gd name="T11" fmla="*/ 38 h 667"/>
                <a:gd name="T12" fmla="*/ 208 w 305"/>
                <a:gd name="T13" fmla="*/ 0 h 667"/>
                <a:gd name="T14" fmla="*/ 305 w 305"/>
                <a:gd name="T15" fmla="*/ 13 h 667"/>
                <a:gd name="T16" fmla="*/ 305 w 305"/>
                <a:gd name="T17" fmla="*/ 127 h 667"/>
                <a:gd name="T18" fmla="*/ 243 w 305"/>
                <a:gd name="T19" fmla="*/ 115 h 667"/>
                <a:gd name="T20" fmla="*/ 193 w 305"/>
                <a:gd name="T21" fmla="*/ 168 h 667"/>
                <a:gd name="T22" fmla="*/ 193 w 305"/>
                <a:gd name="T23" fmla="*/ 187 h 667"/>
                <a:gd name="T24" fmla="*/ 305 w 305"/>
                <a:gd name="T25" fmla="*/ 187 h 667"/>
                <a:gd name="T26" fmla="*/ 305 w 305"/>
                <a:gd name="T27" fmla="*/ 299 h 667"/>
                <a:gd name="T28" fmla="*/ 195 w 305"/>
                <a:gd name="T29" fmla="*/ 299 h 667"/>
                <a:gd name="T30" fmla="*/ 195 w 305"/>
                <a:gd name="T31" fmla="*/ 667 h 667"/>
                <a:gd name="T32" fmla="*/ 57 w 305"/>
                <a:gd name="T33" fmla="*/ 667 h 667"/>
                <a:gd name="T34" fmla="*/ 57 w 305"/>
                <a:gd name="T35" fmla="*/ 299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667">
                  <a:moveTo>
                    <a:pt x="57" y="299"/>
                  </a:moveTo>
                  <a:cubicBezTo>
                    <a:pt x="0" y="299"/>
                    <a:pt x="0" y="299"/>
                    <a:pt x="0" y="299"/>
                  </a:cubicBezTo>
                  <a:cubicBezTo>
                    <a:pt x="0" y="186"/>
                    <a:pt x="0" y="186"/>
                    <a:pt x="0" y="186"/>
                  </a:cubicBezTo>
                  <a:cubicBezTo>
                    <a:pt x="57" y="186"/>
                    <a:pt x="57" y="186"/>
                    <a:pt x="57" y="186"/>
                  </a:cubicBezTo>
                  <a:cubicBezTo>
                    <a:pt x="57" y="155"/>
                    <a:pt x="57" y="155"/>
                    <a:pt x="57" y="155"/>
                  </a:cubicBezTo>
                  <a:cubicBezTo>
                    <a:pt x="57" y="102"/>
                    <a:pt x="71" y="63"/>
                    <a:pt x="96" y="38"/>
                  </a:cubicBezTo>
                  <a:cubicBezTo>
                    <a:pt x="122" y="12"/>
                    <a:pt x="159" y="0"/>
                    <a:pt x="208" y="0"/>
                  </a:cubicBezTo>
                  <a:cubicBezTo>
                    <a:pt x="251" y="0"/>
                    <a:pt x="280" y="5"/>
                    <a:pt x="305" y="13"/>
                  </a:cubicBezTo>
                  <a:cubicBezTo>
                    <a:pt x="305" y="127"/>
                    <a:pt x="305" y="127"/>
                    <a:pt x="305" y="127"/>
                  </a:cubicBezTo>
                  <a:cubicBezTo>
                    <a:pt x="286" y="120"/>
                    <a:pt x="267" y="115"/>
                    <a:pt x="243" y="115"/>
                  </a:cubicBezTo>
                  <a:cubicBezTo>
                    <a:pt x="211" y="115"/>
                    <a:pt x="193" y="132"/>
                    <a:pt x="193" y="168"/>
                  </a:cubicBezTo>
                  <a:cubicBezTo>
                    <a:pt x="193" y="187"/>
                    <a:pt x="193" y="187"/>
                    <a:pt x="193" y="187"/>
                  </a:cubicBezTo>
                  <a:cubicBezTo>
                    <a:pt x="305" y="187"/>
                    <a:pt x="305" y="187"/>
                    <a:pt x="305" y="187"/>
                  </a:cubicBezTo>
                  <a:cubicBezTo>
                    <a:pt x="305" y="299"/>
                    <a:pt x="305" y="299"/>
                    <a:pt x="305" y="299"/>
                  </a:cubicBezTo>
                  <a:cubicBezTo>
                    <a:pt x="195" y="299"/>
                    <a:pt x="195" y="299"/>
                    <a:pt x="195" y="299"/>
                  </a:cubicBezTo>
                  <a:cubicBezTo>
                    <a:pt x="195" y="667"/>
                    <a:pt x="195" y="667"/>
                    <a:pt x="195" y="667"/>
                  </a:cubicBezTo>
                  <a:cubicBezTo>
                    <a:pt x="57" y="667"/>
                    <a:pt x="57" y="667"/>
                    <a:pt x="57" y="667"/>
                  </a:cubicBezTo>
                  <a:lnTo>
                    <a:pt x="57"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a:extLst>
                <a:ext uri="{FF2B5EF4-FFF2-40B4-BE49-F238E27FC236}">
                  <a16:creationId xmlns:a16="http://schemas.microsoft.com/office/drawing/2014/main" id="{790B3C9F-7941-47B7-8BBE-C9BE7DE89F29}"/>
                </a:ext>
              </a:extLst>
            </p:cNvPr>
            <p:cNvSpPr>
              <a:spLocks noEditPoints="1"/>
            </p:cNvSpPr>
            <p:nvPr userDrawn="1"/>
          </p:nvSpPr>
          <p:spPr bwMode="auto">
            <a:xfrm>
              <a:off x="6137497" y="1333086"/>
              <a:ext cx="228289" cy="219867"/>
            </a:xfrm>
            <a:custGeom>
              <a:avLst/>
              <a:gdLst>
                <a:gd name="T0" fmla="*/ 0 w 525"/>
                <a:gd name="T1" fmla="*/ 255 h 506"/>
                <a:gd name="T2" fmla="*/ 0 w 525"/>
                <a:gd name="T3" fmla="*/ 253 h 506"/>
                <a:gd name="T4" fmla="*/ 263 w 525"/>
                <a:gd name="T5" fmla="*/ 0 h 506"/>
                <a:gd name="T6" fmla="*/ 525 w 525"/>
                <a:gd name="T7" fmla="*/ 251 h 506"/>
                <a:gd name="T8" fmla="*/ 525 w 525"/>
                <a:gd name="T9" fmla="*/ 253 h 506"/>
                <a:gd name="T10" fmla="*/ 261 w 525"/>
                <a:gd name="T11" fmla="*/ 506 h 506"/>
                <a:gd name="T12" fmla="*/ 0 w 525"/>
                <a:gd name="T13" fmla="*/ 255 h 506"/>
                <a:gd name="T14" fmla="*/ 389 w 525"/>
                <a:gd name="T15" fmla="*/ 255 h 506"/>
                <a:gd name="T16" fmla="*/ 389 w 525"/>
                <a:gd name="T17" fmla="*/ 253 h 506"/>
                <a:gd name="T18" fmla="*/ 261 w 525"/>
                <a:gd name="T19" fmla="*/ 119 h 506"/>
                <a:gd name="T20" fmla="*/ 135 w 525"/>
                <a:gd name="T21" fmla="*/ 251 h 506"/>
                <a:gd name="T22" fmla="*/ 135 w 525"/>
                <a:gd name="T23" fmla="*/ 253 h 506"/>
                <a:gd name="T24" fmla="*/ 263 w 525"/>
                <a:gd name="T25" fmla="*/ 387 h 506"/>
                <a:gd name="T26" fmla="*/ 389 w 525"/>
                <a:gd name="T27" fmla="*/ 255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5" h="506">
                  <a:moveTo>
                    <a:pt x="0" y="255"/>
                  </a:moveTo>
                  <a:cubicBezTo>
                    <a:pt x="0" y="253"/>
                    <a:pt x="0" y="253"/>
                    <a:pt x="0" y="253"/>
                  </a:cubicBezTo>
                  <a:cubicBezTo>
                    <a:pt x="0" y="114"/>
                    <a:pt x="112" y="0"/>
                    <a:pt x="263" y="0"/>
                  </a:cubicBezTo>
                  <a:cubicBezTo>
                    <a:pt x="413" y="0"/>
                    <a:pt x="525" y="112"/>
                    <a:pt x="525" y="251"/>
                  </a:cubicBezTo>
                  <a:cubicBezTo>
                    <a:pt x="525" y="253"/>
                    <a:pt x="525" y="253"/>
                    <a:pt x="525" y="253"/>
                  </a:cubicBezTo>
                  <a:cubicBezTo>
                    <a:pt x="525" y="392"/>
                    <a:pt x="412" y="506"/>
                    <a:pt x="261" y="506"/>
                  </a:cubicBezTo>
                  <a:cubicBezTo>
                    <a:pt x="111" y="506"/>
                    <a:pt x="0" y="394"/>
                    <a:pt x="0" y="255"/>
                  </a:cubicBezTo>
                  <a:close/>
                  <a:moveTo>
                    <a:pt x="389" y="255"/>
                  </a:moveTo>
                  <a:cubicBezTo>
                    <a:pt x="389" y="253"/>
                    <a:pt x="389" y="253"/>
                    <a:pt x="389" y="253"/>
                  </a:cubicBezTo>
                  <a:cubicBezTo>
                    <a:pt x="389" y="182"/>
                    <a:pt x="337" y="119"/>
                    <a:pt x="261" y="119"/>
                  </a:cubicBezTo>
                  <a:cubicBezTo>
                    <a:pt x="183" y="119"/>
                    <a:pt x="135" y="180"/>
                    <a:pt x="135" y="251"/>
                  </a:cubicBezTo>
                  <a:cubicBezTo>
                    <a:pt x="135" y="253"/>
                    <a:pt x="135" y="253"/>
                    <a:pt x="135" y="253"/>
                  </a:cubicBezTo>
                  <a:cubicBezTo>
                    <a:pt x="135" y="325"/>
                    <a:pt x="187" y="387"/>
                    <a:pt x="263" y="387"/>
                  </a:cubicBezTo>
                  <a:cubicBezTo>
                    <a:pt x="342" y="387"/>
                    <a:pt x="389" y="326"/>
                    <a:pt x="389" y="2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a:extLst>
                <a:ext uri="{FF2B5EF4-FFF2-40B4-BE49-F238E27FC236}">
                  <a16:creationId xmlns:a16="http://schemas.microsoft.com/office/drawing/2014/main" id="{E75BF800-A9FA-4FA5-B06E-00F909B5AC60}"/>
                </a:ext>
              </a:extLst>
            </p:cNvPr>
            <p:cNvSpPr>
              <a:spLocks/>
            </p:cNvSpPr>
            <p:nvPr userDrawn="1"/>
          </p:nvSpPr>
          <p:spPr bwMode="auto">
            <a:xfrm>
              <a:off x="6379084" y="1331756"/>
              <a:ext cx="127665" cy="216764"/>
            </a:xfrm>
            <a:custGeom>
              <a:avLst/>
              <a:gdLst>
                <a:gd name="T0" fmla="*/ 0 w 293"/>
                <a:gd name="T1" fmla="*/ 13 h 498"/>
                <a:gd name="T2" fmla="*/ 138 w 293"/>
                <a:gd name="T3" fmla="*/ 13 h 498"/>
                <a:gd name="T4" fmla="*/ 138 w 293"/>
                <a:gd name="T5" fmla="*/ 110 h 498"/>
                <a:gd name="T6" fmla="*/ 293 w 293"/>
                <a:gd name="T7" fmla="*/ 3 h 498"/>
                <a:gd name="T8" fmla="*/ 293 w 293"/>
                <a:gd name="T9" fmla="*/ 147 h 498"/>
                <a:gd name="T10" fmla="*/ 286 w 293"/>
                <a:gd name="T11" fmla="*/ 147 h 498"/>
                <a:gd name="T12" fmla="*/ 138 w 293"/>
                <a:gd name="T13" fmla="*/ 318 h 498"/>
                <a:gd name="T14" fmla="*/ 138 w 293"/>
                <a:gd name="T15" fmla="*/ 498 h 498"/>
                <a:gd name="T16" fmla="*/ 0 w 293"/>
                <a:gd name="T17" fmla="*/ 498 h 498"/>
                <a:gd name="T18" fmla="*/ 0 w 293"/>
                <a:gd name="T19" fmla="*/ 13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498">
                  <a:moveTo>
                    <a:pt x="0" y="13"/>
                  </a:moveTo>
                  <a:cubicBezTo>
                    <a:pt x="138" y="13"/>
                    <a:pt x="138" y="13"/>
                    <a:pt x="138" y="13"/>
                  </a:cubicBezTo>
                  <a:cubicBezTo>
                    <a:pt x="138" y="110"/>
                    <a:pt x="138" y="110"/>
                    <a:pt x="138" y="110"/>
                  </a:cubicBezTo>
                  <a:cubicBezTo>
                    <a:pt x="166" y="43"/>
                    <a:pt x="211" y="0"/>
                    <a:pt x="293" y="3"/>
                  </a:cubicBezTo>
                  <a:cubicBezTo>
                    <a:pt x="293" y="147"/>
                    <a:pt x="293" y="147"/>
                    <a:pt x="293" y="147"/>
                  </a:cubicBezTo>
                  <a:cubicBezTo>
                    <a:pt x="286" y="147"/>
                    <a:pt x="286" y="147"/>
                    <a:pt x="286" y="147"/>
                  </a:cubicBezTo>
                  <a:cubicBezTo>
                    <a:pt x="194" y="147"/>
                    <a:pt x="138" y="203"/>
                    <a:pt x="138" y="318"/>
                  </a:cubicBezTo>
                  <a:cubicBezTo>
                    <a:pt x="138" y="498"/>
                    <a:pt x="138" y="498"/>
                    <a:pt x="138" y="498"/>
                  </a:cubicBezTo>
                  <a:cubicBezTo>
                    <a:pt x="0" y="498"/>
                    <a:pt x="0" y="498"/>
                    <a:pt x="0" y="498"/>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31170700-1A5B-4233-9767-A27ACACA8604}"/>
                </a:ext>
              </a:extLst>
            </p:cNvPr>
            <p:cNvSpPr>
              <a:spLocks noEditPoints="1"/>
            </p:cNvSpPr>
            <p:nvPr userDrawn="1"/>
          </p:nvSpPr>
          <p:spPr bwMode="auto">
            <a:xfrm>
              <a:off x="6582993" y="1334859"/>
              <a:ext cx="194157" cy="217207"/>
            </a:xfrm>
            <a:custGeom>
              <a:avLst/>
              <a:gdLst>
                <a:gd name="T0" fmla="*/ 0 w 446"/>
                <a:gd name="T1" fmla="*/ 351 h 500"/>
                <a:gd name="T2" fmla="*/ 0 w 446"/>
                <a:gd name="T3" fmla="*/ 349 h 500"/>
                <a:gd name="T4" fmla="*/ 195 w 446"/>
                <a:gd name="T5" fmla="*/ 195 h 500"/>
                <a:gd name="T6" fmla="*/ 314 w 446"/>
                <a:gd name="T7" fmla="*/ 215 h 500"/>
                <a:gd name="T8" fmla="*/ 314 w 446"/>
                <a:gd name="T9" fmla="*/ 206 h 500"/>
                <a:gd name="T10" fmla="*/ 210 w 446"/>
                <a:gd name="T11" fmla="*/ 118 h 500"/>
                <a:gd name="T12" fmla="*/ 76 w 446"/>
                <a:gd name="T13" fmla="*/ 144 h 500"/>
                <a:gd name="T14" fmla="*/ 42 w 446"/>
                <a:gd name="T15" fmla="*/ 39 h 500"/>
                <a:gd name="T16" fmla="*/ 230 w 446"/>
                <a:gd name="T17" fmla="*/ 0 h 500"/>
                <a:gd name="T18" fmla="*/ 394 w 446"/>
                <a:gd name="T19" fmla="*/ 54 h 500"/>
                <a:gd name="T20" fmla="*/ 446 w 446"/>
                <a:gd name="T21" fmla="*/ 209 h 500"/>
                <a:gd name="T22" fmla="*/ 446 w 446"/>
                <a:gd name="T23" fmla="*/ 491 h 500"/>
                <a:gd name="T24" fmla="*/ 313 w 446"/>
                <a:gd name="T25" fmla="*/ 491 h 500"/>
                <a:gd name="T26" fmla="*/ 313 w 446"/>
                <a:gd name="T27" fmla="*/ 438 h 500"/>
                <a:gd name="T28" fmla="*/ 167 w 446"/>
                <a:gd name="T29" fmla="*/ 500 h 500"/>
                <a:gd name="T30" fmla="*/ 0 w 446"/>
                <a:gd name="T31" fmla="*/ 351 h 500"/>
                <a:gd name="T32" fmla="*/ 316 w 446"/>
                <a:gd name="T33" fmla="*/ 320 h 500"/>
                <a:gd name="T34" fmla="*/ 316 w 446"/>
                <a:gd name="T35" fmla="*/ 295 h 500"/>
                <a:gd name="T36" fmla="*/ 228 w 446"/>
                <a:gd name="T37" fmla="*/ 277 h 500"/>
                <a:gd name="T38" fmla="*/ 133 w 446"/>
                <a:gd name="T39" fmla="*/ 344 h 500"/>
                <a:gd name="T40" fmla="*/ 133 w 446"/>
                <a:gd name="T41" fmla="*/ 346 h 500"/>
                <a:gd name="T42" fmla="*/ 208 w 446"/>
                <a:gd name="T43" fmla="*/ 405 h 500"/>
                <a:gd name="T44" fmla="*/ 316 w 446"/>
                <a:gd name="T45" fmla="*/ 320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500">
                  <a:moveTo>
                    <a:pt x="0" y="351"/>
                  </a:moveTo>
                  <a:cubicBezTo>
                    <a:pt x="0" y="349"/>
                    <a:pt x="0" y="349"/>
                    <a:pt x="0" y="349"/>
                  </a:cubicBezTo>
                  <a:cubicBezTo>
                    <a:pt x="0" y="244"/>
                    <a:pt x="81" y="195"/>
                    <a:pt x="195" y="195"/>
                  </a:cubicBezTo>
                  <a:cubicBezTo>
                    <a:pt x="244" y="195"/>
                    <a:pt x="280" y="203"/>
                    <a:pt x="314" y="215"/>
                  </a:cubicBezTo>
                  <a:cubicBezTo>
                    <a:pt x="314" y="206"/>
                    <a:pt x="314" y="206"/>
                    <a:pt x="314" y="206"/>
                  </a:cubicBezTo>
                  <a:cubicBezTo>
                    <a:pt x="314" y="149"/>
                    <a:pt x="279" y="118"/>
                    <a:pt x="210" y="118"/>
                  </a:cubicBezTo>
                  <a:cubicBezTo>
                    <a:pt x="157" y="118"/>
                    <a:pt x="120" y="128"/>
                    <a:pt x="76" y="144"/>
                  </a:cubicBezTo>
                  <a:cubicBezTo>
                    <a:pt x="42" y="39"/>
                    <a:pt x="42" y="39"/>
                    <a:pt x="42" y="39"/>
                  </a:cubicBezTo>
                  <a:cubicBezTo>
                    <a:pt x="95" y="15"/>
                    <a:pt x="148" y="0"/>
                    <a:pt x="230" y="0"/>
                  </a:cubicBezTo>
                  <a:cubicBezTo>
                    <a:pt x="305" y="0"/>
                    <a:pt x="359" y="20"/>
                    <a:pt x="394" y="54"/>
                  </a:cubicBezTo>
                  <a:cubicBezTo>
                    <a:pt x="430" y="91"/>
                    <a:pt x="446" y="144"/>
                    <a:pt x="446" y="209"/>
                  </a:cubicBezTo>
                  <a:cubicBezTo>
                    <a:pt x="446" y="491"/>
                    <a:pt x="446" y="491"/>
                    <a:pt x="446" y="491"/>
                  </a:cubicBezTo>
                  <a:cubicBezTo>
                    <a:pt x="313" y="491"/>
                    <a:pt x="313" y="491"/>
                    <a:pt x="313" y="491"/>
                  </a:cubicBezTo>
                  <a:cubicBezTo>
                    <a:pt x="313" y="438"/>
                    <a:pt x="313" y="438"/>
                    <a:pt x="313" y="438"/>
                  </a:cubicBezTo>
                  <a:cubicBezTo>
                    <a:pt x="280" y="475"/>
                    <a:pt x="234" y="500"/>
                    <a:pt x="167" y="500"/>
                  </a:cubicBezTo>
                  <a:cubicBezTo>
                    <a:pt x="75" y="500"/>
                    <a:pt x="0" y="447"/>
                    <a:pt x="0" y="351"/>
                  </a:cubicBezTo>
                  <a:close/>
                  <a:moveTo>
                    <a:pt x="316" y="320"/>
                  </a:moveTo>
                  <a:cubicBezTo>
                    <a:pt x="316" y="295"/>
                    <a:pt x="316" y="295"/>
                    <a:pt x="316" y="295"/>
                  </a:cubicBezTo>
                  <a:cubicBezTo>
                    <a:pt x="292" y="284"/>
                    <a:pt x="262" y="277"/>
                    <a:pt x="228" y="277"/>
                  </a:cubicBezTo>
                  <a:cubicBezTo>
                    <a:pt x="169" y="277"/>
                    <a:pt x="133" y="301"/>
                    <a:pt x="133" y="344"/>
                  </a:cubicBezTo>
                  <a:cubicBezTo>
                    <a:pt x="133" y="346"/>
                    <a:pt x="133" y="346"/>
                    <a:pt x="133" y="346"/>
                  </a:cubicBezTo>
                  <a:cubicBezTo>
                    <a:pt x="133" y="383"/>
                    <a:pt x="164" y="405"/>
                    <a:pt x="208" y="405"/>
                  </a:cubicBezTo>
                  <a:cubicBezTo>
                    <a:pt x="272" y="405"/>
                    <a:pt x="316" y="369"/>
                    <a:pt x="316" y="3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6">
              <a:extLst>
                <a:ext uri="{FF2B5EF4-FFF2-40B4-BE49-F238E27FC236}">
                  <a16:creationId xmlns:a16="http://schemas.microsoft.com/office/drawing/2014/main" id="{9CF25159-7802-4E5B-8837-8E57F2A51EC0}"/>
                </a:ext>
              </a:extLst>
            </p:cNvPr>
            <p:cNvSpPr>
              <a:spLocks noChangeArrowheads="1"/>
            </p:cNvSpPr>
            <p:nvPr userDrawn="1"/>
          </p:nvSpPr>
          <p:spPr bwMode="auto">
            <a:xfrm>
              <a:off x="6801973" y="1260831"/>
              <a:ext cx="59843"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7">
              <a:extLst>
                <a:ext uri="{FF2B5EF4-FFF2-40B4-BE49-F238E27FC236}">
                  <a16:creationId xmlns:a16="http://schemas.microsoft.com/office/drawing/2014/main" id="{8C48BAA6-002A-430B-9CD2-AF23AC05A737}"/>
                </a:ext>
              </a:extLst>
            </p:cNvPr>
            <p:cNvSpPr>
              <a:spLocks noChangeArrowheads="1"/>
            </p:cNvSpPr>
            <p:nvPr userDrawn="1"/>
          </p:nvSpPr>
          <p:spPr bwMode="auto">
            <a:xfrm>
              <a:off x="6886639" y="1260831"/>
              <a:ext cx="59399" cy="2876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a:extLst>
              <a:ext uri="{FF2B5EF4-FFF2-40B4-BE49-F238E27FC236}">
                <a16:creationId xmlns:a16="http://schemas.microsoft.com/office/drawing/2014/main" id="{C13049C3-BB43-4F24-9CCF-6D8F368317CE}"/>
              </a:ext>
            </a:extLst>
          </p:cNvPr>
          <p:cNvGrpSpPr/>
          <p:nvPr userDrawn="1"/>
        </p:nvGrpSpPr>
        <p:grpSpPr>
          <a:xfrm>
            <a:off x="1154741" y="3984124"/>
            <a:ext cx="5977579" cy="1346910"/>
            <a:chOff x="541049" y="2649538"/>
            <a:chExt cx="9285724" cy="2092325"/>
          </a:xfrm>
          <a:solidFill>
            <a:schemeClr val="bg1"/>
          </a:solidFill>
        </p:grpSpPr>
        <p:sp>
          <p:nvSpPr>
            <p:cNvPr id="47" name="Freeform 5">
              <a:extLst>
                <a:ext uri="{FF2B5EF4-FFF2-40B4-BE49-F238E27FC236}">
                  <a16:creationId xmlns:a16="http://schemas.microsoft.com/office/drawing/2014/main" id="{B5D12153-AD6D-4078-8262-6521F268C26E}"/>
                </a:ext>
              </a:extLst>
            </p:cNvPr>
            <p:cNvSpPr>
              <a:spLocks/>
            </p:cNvSpPr>
            <p:nvPr userDrawn="1"/>
          </p:nvSpPr>
          <p:spPr bwMode="auto">
            <a:xfrm>
              <a:off x="541049" y="2809876"/>
              <a:ext cx="963613" cy="1928813"/>
            </a:xfrm>
            <a:custGeom>
              <a:avLst/>
              <a:gdLst>
                <a:gd name="T0" fmla="*/ 57 w 301"/>
                <a:gd name="T1" fmla="*/ 458 h 600"/>
                <a:gd name="T2" fmla="*/ 57 w 301"/>
                <a:gd name="T3" fmla="*/ 235 h 600"/>
                <a:gd name="T4" fmla="*/ 0 w 301"/>
                <a:gd name="T5" fmla="*/ 235 h 600"/>
                <a:gd name="T6" fmla="*/ 0 w 301"/>
                <a:gd name="T7" fmla="*/ 121 h 600"/>
                <a:gd name="T8" fmla="*/ 57 w 301"/>
                <a:gd name="T9" fmla="*/ 121 h 600"/>
                <a:gd name="T10" fmla="*/ 57 w 301"/>
                <a:gd name="T11" fmla="*/ 0 h 600"/>
                <a:gd name="T12" fmla="*/ 190 w 301"/>
                <a:gd name="T13" fmla="*/ 0 h 600"/>
                <a:gd name="T14" fmla="*/ 190 w 301"/>
                <a:gd name="T15" fmla="*/ 121 h 600"/>
                <a:gd name="T16" fmla="*/ 301 w 301"/>
                <a:gd name="T17" fmla="*/ 121 h 600"/>
                <a:gd name="T18" fmla="*/ 301 w 301"/>
                <a:gd name="T19" fmla="*/ 235 h 600"/>
                <a:gd name="T20" fmla="*/ 190 w 301"/>
                <a:gd name="T21" fmla="*/ 235 h 600"/>
                <a:gd name="T22" fmla="*/ 190 w 301"/>
                <a:gd name="T23" fmla="*/ 436 h 600"/>
                <a:gd name="T24" fmla="*/ 233 w 301"/>
                <a:gd name="T25" fmla="*/ 482 h 600"/>
                <a:gd name="T26" fmla="*/ 299 w 301"/>
                <a:gd name="T27" fmla="*/ 465 h 600"/>
                <a:gd name="T28" fmla="*/ 299 w 301"/>
                <a:gd name="T29" fmla="*/ 573 h 600"/>
                <a:gd name="T30" fmla="*/ 194 w 301"/>
                <a:gd name="T31" fmla="*/ 600 h 600"/>
                <a:gd name="T32" fmla="*/ 57 w 301"/>
                <a:gd name="T33" fmla="*/ 45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600">
                  <a:moveTo>
                    <a:pt x="57" y="458"/>
                  </a:moveTo>
                  <a:cubicBezTo>
                    <a:pt x="57" y="235"/>
                    <a:pt x="57" y="235"/>
                    <a:pt x="57" y="235"/>
                  </a:cubicBezTo>
                  <a:cubicBezTo>
                    <a:pt x="0" y="235"/>
                    <a:pt x="0" y="235"/>
                    <a:pt x="0" y="235"/>
                  </a:cubicBezTo>
                  <a:cubicBezTo>
                    <a:pt x="0" y="121"/>
                    <a:pt x="0" y="121"/>
                    <a:pt x="0" y="121"/>
                  </a:cubicBezTo>
                  <a:cubicBezTo>
                    <a:pt x="57" y="121"/>
                    <a:pt x="57" y="121"/>
                    <a:pt x="57" y="121"/>
                  </a:cubicBezTo>
                  <a:cubicBezTo>
                    <a:pt x="57" y="0"/>
                    <a:pt x="57" y="0"/>
                    <a:pt x="57" y="0"/>
                  </a:cubicBezTo>
                  <a:cubicBezTo>
                    <a:pt x="190" y="0"/>
                    <a:pt x="190" y="0"/>
                    <a:pt x="190" y="0"/>
                  </a:cubicBezTo>
                  <a:cubicBezTo>
                    <a:pt x="190" y="121"/>
                    <a:pt x="190" y="121"/>
                    <a:pt x="190" y="121"/>
                  </a:cubicBezTo>
                  <a:cubicBezTo>
                    <a:pt x="301" y="121"/>
                    <a:pt x="301" y="121"/>
                    <a:pt x="301" y="121"/>
                  </a:cubicBezTo>
                  <a:cubicBezTo>
                    <a:pt x="301" y="235"/>
                    <a:pt x="301" y="235"/>
                    <a:pt x="301" y="235"/>
                  </a:cubicBezTo>
                  <a:cubicBezTo>
                    <a:pt x="190" y="235"/>
                    <a:pt x="190" y="235"/>
                    <a:pt x="190" y="235"/>
                  </a:cubicBezTo>
                  <a:cubicBezTo>
                    <a:pt x="190" y="436"/>
                    <a:pt x="190" y="436"/>
                    <a:pt x="190" y="436"/>
                  </a:cubicBezTo>
                  <a:cubicBezTo>
                    <a:pt x="190" y="467"/>
                    <a:pt x="203" y="482"/>
                    <a:pt x="233" y="482"/>
                  </a:cubicBezTo>
                  <a:cubicBezTo>
                    <a:pt x="258" y="482"/>
                    <a:pt x="280" y="476"/>
                    <a:pt x="299" y="465"/>
                  </a:cubicBezTo>
                  <a:cubicBezTo>
                    <a:pt x="299" y="573"/>
                    <a:pt x="299" y="573"/>
                    <a:pt x="299" y="573"/>
                  </a:cubicBezTo>
                  <a:cubicBezTo>
                    <a:pt x="271" y="590"/>
                    <a:pt x="239" y="600"/>
                    <a:pt x="194" y="600"/>
                  </a:cubicBezTo>
                  <a:cubicBezTo>
                    <a:pt x="112" y="600"/>
                    <a:pt x="57" y="568"/>
                    <a:pt x="57" y="4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6">
              <a:extLst>
                <a:ext uri="{FF2B5EF4-FFF2-40B4-BE49-F238E27FC236}">
                  <a16:creationId xmlns:a16="http://schemas.microsoft.com/office/drawing/2014/main" id="{79DF72F2-4A88-4233-A8A4-54973963BEE0}"/>
                </a:ext>
              </a:extLst>
            </p:cNvPr>
            <p:cNvSpPr>
              <a:spLocks/>
            </p:cNvSpPr>
            <p:nvPr userDrawn="1"/>
          </p:nvSpPr>
          <p:spPr bwMode="auto">
            <a:xfrm>
              <a:off x="1708151" y="2649538"/>
              <a:ext cx="1382713" cy="2063750"/>
            </a:xfrm>
            <a:custGeom>
              <a:avLst/>
              <a:gdLst>
                <a:gd name="T0" fmla="*/ 0 w 432"/>
                <a:gd name="T1" fmla="*/ 0 h 642"/>
                <a:gd name="T2" fmla="*/ 134 w 432"/>
                <a:gd name="T3" fmla="*/ 0 h 642"/>
                <a:gd name="T4" fmla="*/ 134 w 432"/>
                <a:gd name="T5" fmla="*/ 237 h 642"/>
                <a:gd name="T6" fmla="*/ 272 w 432"/>
                <a:gd name="T7" fmla="*/ 162 h 642"/>
                <a:gd name="T8" fmla="*/ 432 w 432"/>
                <a:gd name="T9" fmla="*/ 337 h 642"/>
                <a:gd name="T10" fmla="*/ 432 w 432"/>
                <a:gd name="T11" fmla="*/ 642 h 642"/>
                <a:gd name="T12" fmla="*/ 298 w 432"/>
                <a:gd name="T13" fmla="*/ 642 h 642"/>
                <a:gd name="T14" fmla="*/ 298 w 432"/>
                <a:gd name="T15" fmla="*/ 379 h 642"/>
                <a:gd name="T16" fmla="*/ 218 w 432"/>
                <a:gd name="T17" fmla="*/ 283 h 642"/>
                <a:gd name="T18" fmla="*/ 134 w 432"/>
                <a:gd name="T19" fmla="*/ 379 h 642"/>
                <a:gd name="T20" fmla="*/ 134 w 432"/>
                <a:gd name="T21" fmla="*/ 642 h 642"/>
                <a:gd name="T22" fmla="*/ 0 w 432"/>
                <a:gd name="T23" fmla="*/ 642 h 642"/>
                <a:gd name="T24" fmla="*/ 0 w 432"/>
                <a:gd name="T25"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642">
                  <a:moveTo>
                    <a:pt x="0" y="0"/>
                  </a:moveTo>
                  <a:cubicBezTo>
                    <a:pt x="134" y="0"/>
                    <a:pt x="134" y="0"/>
                    <a:pt x="134" y="0"/>
                  </a:cubicBezTo>
                  <a:cubicBezTo>
                    <a:pt x="134" y="237"/>
                    <a:pt x="134" y="237"/>
                    <a:pt x="134" y="237"/>
                  </a:cubicBezTo>
                  <a:cubicBezTo>
                    <a:pt x="165" y="198"/>
                    <a:pt x="204" y="162"/>
                    <a:pt x="272" y="162"/>
                  </a:cubicBezTo>
                  <a:cubicBezTo>
                    <a:pt x="373" y="162"/>
                    <a:pt x="432" y="229"/>
                    <a:pt x="432" y="337"/>
                  </a:cubicBezTo>
                  <a:cubicBezTo>
                    <a:pt x="432" y="642"/>
                    <a:pt x="432" y="642"/>
                    <a:pt x="432" y="642"/>
                  </a:cubicBezTo>
                  <a:cubicBezTo>
                    <a:pt x="298" y="642"/>
                    <a:pt x="298" y="642"/>
                    <a:pt x="298" y="642"/>
                  </a:cubicBezTo>
                  <a:cubicBezTo>
                    <a:pt x="298" y="379"/>
                    <a:pt x="298" y="379"/>
                    <a:pt x="298" y="379"/>
                  </a:cubicBezTo>
                  <a:cubicBezTo>
                    <a:pt x="298" y="316"/>
                    <a:pt x="269" y="283"/>
                    <a:pt x="218" y="283"/>
                  </a:cubicBezTo>
                  <a:cubicBezTo>
                    <a:pt x="166" y="283"/>
                    <a:pt x="134" y="316"/>
                    <a:pt x="134" y="379"/>
                  </a:cubicBezTo>
                  <a:cubicBezTo>
                    <a:pt x="134" y="642"/>
                    <a:pt x="134" y="642"/>
                    <a:pt x="134" y="642"/>
                  </a:cubicBezTo>
                  <a:cubicBezTo>
                    <a:pt x="0" y="642"/>
                    <a:pt x="0" y="642"/>
                    <a:pt x="0" y="642"/>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7">
              <a:extLst>
                <a:ext uri="{FF2B5EF4-FFF2-40B4-BE49-F238E27FC236}">
                  <a16:creationId xmlns:a16="http://schemas.microsoft.com/office/drawing/2014/main" id="{B891B8E2-ACF4-4F48-8C6D-A5C3E30A0E19}"/>
                </a:ext>
              </a:extLst>
            </p:cNvPr>
            <p:cNvSpPr>
              <a:spLocks noEditPoints="1"/>
            </p:cNvSpPr>
            <p:nvPr userDrawn="1"/>
          </p:nvSpPr>
          <p:spPr bwMode="auto">
            <a:xfrm>
              <a:off x="3261304" y="3179763"/>
              <a:ext cx="1390650" cy="1562100"/>
            </a:xfrm>
            <a:custGeom>
              <a:avLst/>
              <a:gdLst>
                <a:gd name="T0" fmla="*/ 0 w 434"/>
                <a:gd name="T1" fmla="*/ 342 h 486"/>
                <a:gd name="T2" fmla="*/ 0 w 434"/>
                <a:gd name="T3" fmla="*/ 340 h 486"/>
                <a:gd name="T4" fmla="*/ 190 w 434"/>
                <a:gd name="T5" fmla="*/ 189 h 486"/>
                <a:gd name="T6" fmla="*/ 305 w 434"/>
                <a:gd name="T7" fmla="*/ 209 h 486"/>
                <a:gd name="T8" fmla="*/ 305 w 434"/>
                <a:gd name="T9" fmla="*/ 201 h 486"/>
                <a:gd name="T10" fmla="*/ 204 w 434"/>
                <a:gd name="T11" fmla="*/ 115 h 486"/>
                <a:gd name="T12" fmla="*/ 74 w 434"/>
                <a:gd name="T13" fmla="*/ 140 h 486"/>
                <a:gd name="T14" fmla="*/ 40 w 434"/>
                <a:gd name="T15" fmla="*/ 38 h 486"/>
                <a:gd name="T16" fmla="*/ 223 w 434"/>
                <a:gd name="T17" fmla="*/ 0 h 486"/>
                <a:gd name="T18" fmla="*/ 383 w 434"/>
                <a:gd name="T19" fmla="*/ 53 h 486"/>
                <a:gd name="T20" fmla="*/ 434 w 434"/>
                <a:gd name="T21" fmla="*/ 204 h 486"/>
                <a:gd name="T22" fmla="*/ 434 w 434"/>
                <a:gd name="T23" fmla="*/ 477 h 486"/>
                <a:gd name="T24" fmla="*/ 304 w 434"/>
                <a:gd name="T25" fmla="*/ 477 h 486"/>
                <a:gd name="T26" fmla="*/ 304 w 434"/>
                <a:gd name="T27" fmla="*/ 426 h 486"/>
                <a:gd name="T28" fmla="*/ 162 w 434"/>
                <a:gd name="T29" fmla="*/ 486 h 486"/>
                <a:gd name="T30" fmla="*/ 0 w 434"/>
                <a:gd name="T31" fmla="*/ 342 h 486"/>
                <a:gd name="T32" fmla="*/ 307 w 434"/>
                <a:gd name="T33" fmla="*/ 311 h 486"/>
                <a:gd name="T34" fmla="*/ 307 w 434"/>
                <a:gd name="T35" fmla="*/ 287 h 486"/>
                <a:gd name="T36" fmla="*/ 222 w 434"/>
                <a:gd name="T37" fmla="*/ 270 h 486"/>
                <a:gd name="T38" fmla="*/ 129 w 434"/>
                <a:gd name="T39" fmla="*/ 335 h 486"/>
                <a:gd name="T40" fmla="*/ 129 w 434"/>
                <a:gd name="T41" fmla="*/ 336 h 486"/>
                <a:gd name="T42" fmla="*/ 202 w 434"/>
                <a:gd name="T43" fmla="*/ 394 h 486"/>
                <a:gd name="T44" fmla="*/ 307 w 434"/>
                <a:gd name="T45" fmla="*/ 31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486">
                  <a:moveTo>
                    <a:pt x="0" y="342"/>
                  </a:moveTo>
                  <a:cubicBezTo>
                    <a:pt x="0" y="340"/>
                    <a:pt x="0" y="340"/>
                    <a:pt x="0" y="340"/>
                  </a:cubicBezTo>
                  <a:cubicBezTo>
                    <a:pt x="0" y="237"/>
                    <a:pt x="78" y="189"/>
                    <a:pt x="190" y="189"/>
                  </a:cubicBezTo>
                  <a:cubicBezTo>
                    <a:pt x="237" y="189"/>
                    <a:pt x="272" y="197"/>
                    <a:pt x="305" y="209"/>
                  </a:cubicBezTo>
                  <a:cubicBezTo>
                    <a:pt x="305" y="201"/>
                    <a:pt x="305" y="201"/>
                    <a:pt x="305" y="201"/>
                  </a:cubicBezTo>
                  <a:cubicBezTo>
                    <a:pt x="305" y="145"/>
                    <a:pt x="271" y="115"/>
                    <a:pt x="204" y="115"/>
                  </a:cubicBezTo>
                  <a:cubicBezTo>
                    <a:pt x="153" y="115"/>
                    <a:pt x="117" y="124"/>
                    <a:pt x="74" y="140"/>
                  </a:cubicBezTo>
                  <a:cubicBezTo>
                    <a:pt x="40" y="38"/>
                    <a:pt x="40" y="38"/>
                    <a:pt x="40" y="38"/>
                  </a:cubicBezTo>
                  <a:cubicBezTo>
                    <a:pt x="92" y="15"/>
                    <a:pt x="143" y="0"/>
                    <a:pt x="223" y="0"/>
                  </a:cubicBezTo>
                  <a:cubicBezTo>
                    <a:pt x="296" y="0"/>
                    <a:pt x="349" y="20"/>
                    <a:pt x="383" y="53"/>
                  </a:cubicBezTo>
                  <a:cubicBezTo>
                    <a:pt x="418" y="88"/>
                    <a:pt x="434" y="140"/>
                    <a:pt x="434" y="204"/>
                  </a:cubicBezTo>
                  <a:cubicBezTo>
                    <a:pt x="434" y="477"/>
                    <a:pt x="434" y="477"/>
                    <a:pt x="434" y="477"/>
                  </a:cubicBezTo>
                  <a:cubicBezTo>
                    <a:pt x="304" y="477"/>
                    <a:pt x="304" y="477"/>
                    <a:pt x="304" y="477"/>
                  </a:cubicBezTo>
                  <a:cubicBezTo>
                    <a:pt x="304" y="426"/>
                    <a:pt x="304" y="426"/>
                    <a:pt x="304" y="426"/>
                  </a:cubicBezTo>
                  <a:cubicBezTo>
                    <a:pt x="272" y="462"/>
                    <a:pt x="227" y="486"/>
                    <a:pt x="162" y="486"/>
                  </a:cubicBezTo>
                  <a:cubicBezTo>
                    <a:pt x="73" y="486"/>
                    <a:pt x="0" y="435"/>
                    <a:pt x="0" y="342"/>
                  </a:cubicBezTo>
                  <a:close/>
                  <a:moveTo>
                    <a:pt x="307" y="311"/>
                  </a:moveTo>
                  <a:cubicBezTo>
                    <a:pt x="307" y="287"/>
                    <a:pt x="307" y="287"/>
                    <a:pt x="307" y="287"/>
                  </a:cubicBezTo>
                  <a:cubicBezTo>
                    <a:pt x="284" y="277"/>
                    <a:pt x="254" y="270"/>
                    <a:pt x="222" y="270"/>
                  </a:cubicBezTo>
                  <a:cubicBezTo>
                    <a:pt x="164" y="270"/>
                    <a:pt x="129" y="292"/>
                    <a:pt x="129" y="335"/>
                  </a:cubicBezTo>
                  <a:cubicBezTo>
                    <a:pt x="129" y="336"/>
                    <a:pt x="129" y="336"/>
                    <a:pt x="129" y="336"/>
                  </a:cubicBezTo>
                  <a:cubicBezTo>
                    <a:pt x="129" y="372"/>
                    <a:pt x="159" y="394"/>
                    <a:pt x="202" y="394"/>
                  </a:cubicBezTo>
                  <a:cubicBezTo>
                    <a:pt x="265" y="394"/>
                    <a:pt x="307" y="359"/>
                    <a:pt x="307" y="3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8">
              <a:extLst>
                <a:ext uri="{FF2B5EF4-FFF2-40B4-BE49-F238E27FC236}">
                  <a16:creationId xmlns:a16="http://schemas.microsoft.com/office/drawing/2014/main" id="{674DAA69-3CC9-442B-893D-CBE47AEFBC31}"/>
                </a:ext>
              </a:extLst>
            </p:cNvPr>
            <p:cNvSpPr>
              <a:spLocks/>
            </p:cNvSpPr>
            <p:nvPr userDrawn="1"/>
          </p:nvSpPr>
          <p:spPr bwMode="auto">
            <a:xfrm>
              <a:off x="4859916" y="3170238"/>
              <a:ext cx="1384300" cy="1543050"/>
            </a:xfrm>
            <a:custGeom>
              <a:avLst/>
              <a:gdLst>
                <a:gd name="T0" fmla="*/ 0 w 432"/>
                <a:gd name="T1" fmla="*/ 9 h 480"/>
                <a:gd name="T2" fmla="*/ 133 w 432"/>
                <a:gd name="T3" fmla="*/ 9 h 480"/>
                <a:gd name="T4" fmla="*/ 133 w 432"/>
                <a:gd name="T5" fmla="*/ 75 h 480"/>
                <a:gd name="T6" fmla="*/ 272 w 432"/>
                <a:gd name="T7" fmla="*/ 0 h 480"/>
                <a:gd name="T8" fmla="*/ 432 w 432"/>
                <a:gd name="T9" fmla="*/ 175 h 480"/>
                <a:gd name="T10" fmla="*/ 432 w 432"/>
                <a:gd name="T11" fmla="*/ 480 h 480"/>
                <a:gd name="T12" fmla="*/ 298 w 432"/>
                <a:gd name="T13" fmla="*/ 480 h 480"/>
                <a:gd name="T14" fmla="*/ 298 w 432"/>
                <a:gd name="T15" fmla="*/ 217 h 480"/>
                <a:gd name="T16" fmla="*/ 217 w 432"/>
                <a:gd name="T17" fmla="*/ 121 h 480"/>
                <a:gd name="T18" fmla="*/ 133 w 432"/>
                <a:gd name="T19" fmla="*/ 217 h 480"/>
                <a:gd name="T20" fmla="*/ 133 w 432"/>
                <a:gd name="T21" fmla="*/ 480 h 480"/>
                <a:gd name="T22" fmla="*/ 0 w 432"/>
                <a:gd name="T23" fmla="*/ 480 h 480"/>
                <a:gd name="T24" fmla="*/ 0 w 432"/>
                <a:gd name="T25" fmla="*/ 9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2" h="480">
                  <a:moveTo>
                    <a:pt x="0" y="9"/>
                  </a:moveTo>
                  <a:cubicBezTo>
                    <a:pt x="133" y="9"/>
                    <a:pt x="133" y="9"/>
                    <a:pt x="133" y="9"/>
                  </a:cubicBezTo>
                  <a:cubicBezTo>
                    <a:pt x="133" y="75"/>
                    <a:pt x="133" y="75"/>
                    <a:pt x="133" y="75"/>
                  </a:cubicBezTo>
                  <a:cubicBezTo>
                    <a:pt x="164" y="36"/>
                    <a:pt x="204" y="0"/>
                    <a:pt x="272" y="0"/>
                  </a:cubicBezTo>
                  <a:cubicBezTo>
                    <a:pt x="373" y="0"/>
                    <a:pt x="432" y="67"/>
                    <a:pt x="432" y="175"/>
                  </a:cubicBezTo>
                  <a:cubicBezTo>
                    <a:pt x="432" y="480"/>
                    <a:pt x="432" y="480"/>
                    <a:pt x="432" y="480"/>
                  </a:cubicBezTo>
                  <a:cubicBezTo>
                    <a:pt x="298" y="480"/>
                    <a:pt x="298" y="480"/>
                    <a:pt x="298" y="480"/>
                  </a:cubicBezTo>
                  <a:cubicBezTo>
                    <a:pt x="298" y="217"/>
                    <a:pt x="298" y="217"/>
                    <a:pt x="298" y="217"/>
                  </a:cubicBezTo>
                  <a:cubicBezTo>
                    <a:pt x="298" y="154"/>
                    <a:pt x="268" y="121"/>
                    <a:pt x="217" y="121"/>
                  </a:cubicBezTo>
                  <a:cubicBezTo>
                    <a:pt x="166" y="121"/>
                    <a:pt x="133" y="154"/>
                    <a:pt x="133" y="217"/>
                  </a:cubicBezTo>
                  <a:cubicBezTo>
                    <a:pt x="133" y="480"/>
                    <a:pt x="133" y="480"/>
                    <a:pt x="133" y="480"/>
                  </a:cubicBezTo>
                  <a:cubicBezTo>
                    <a:pt x="0" y="480"/>
                    <a:pt x="0" y="480"/>
                    <a:pt x="0" y="48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9">
              <a:extLst>
                <a:ext uri="{FF2B5EF4-FFF2-40B4-BE49-F238E27FC236}">
                  <a16:creationId xmlns:a16="http://schemas.microsoft.com/office/drawing/2014/main" id="{1A4135B0-2517-43A7-A961-F9349D3B175E}"/>
                </a:ext>
              </a:extLst>
            </p:cNvPr>
            <p:cNvSpPr>
              <a:spLocks/>
            </p:cNvSpPr>
            <p:nvPr userDrawn="1"/>
          </p:nvSpPr>
          <p:spPr bwMode="auto">
            <a:xfrm>
              <a:off x="6436593" y="2649538"/>
              <a:ext cx="1460500" cy="2063750"/>
            </a:xfrm>
            <a:custGeom>
              <a:avLst/>
              <a:gdLst>
                <a:gd name="T0" fmla="*/ 0 w 920"/>
                <a:gd name="T1" fmla="*/ 0 h 1300"/>
                <a:gd name="T2" fmla="*/ 270 w 920"/>
                <a:gd name="T3" fmla="*/ 0 h 1300"/>
                <a:gd name="T4" fmla="*/ 270 w 920"/>
                <a:gd name="T5" fmla="*/ 692 h 1300"/>
                <a:gd name="T6" fmla="*/ 585 w 920"/>
                <a:gd name="T7" fmla="*/ 346 h 1300"/>
                <a:gd name="T8" fmla="*/ 908 w 920"/>
                <a:gd name="T9" fmla="*/ 346 h 1300"/>
                <a:gd name="T10" fmla="*/ 547 w 920"/>
                <a:gd name="T11" fmla="*/ 721 h 1300"/>
                <a:gd name="T12" fmla="*/ 920 w 920"/>
                <a:gd name="T13" fmla="*/ 1300 h 1300"/>
                <a:gd name="T14" fmla="*/ 609 w 920"/>
                <a:gd name="T15" fmla="*/ 1300 h 1300"/>
                <a:gd name="T16" fmla="*/ 365 w 920"/>
                <a:gd name="T17" fmla="*/ 909 h 1300"/>
                <a:gd name="T18" fmla="*/ 270 w 920"/>
                <a:gd name="T19" fmla="*/ 1010 h 1300"/>
                <a:gd name="T20" fmla="*/ 270 w 920"/>
                <a:gd name="T21" fmla="*/ 1300 h 1300"/>
                <a:gd name="T22" fmla="*/ 0 w 920"/>
                <a:gd name="T23" fmla="*/ 1300 h 1300"/>
                <a:gd name="T24" fmla="*/ 0 w 920"/>
                <a:gd name="T25"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0" h="1300">
                  <a:moveTo>
                    <a:pt x="0" y="0"/>
                  </a:moveTo>
                  <a:lnTo>
                    <a:pt x="270" y="0"/>
                  </a:lnTo>
                  <a:lnTo>
                    <a:pt x="270" y="692"/>
                  </a:lnTo>
                  <a:lnTo>
                    <a:pt x="585" y="346"/>
                  </a:lnTo>
                  <a:lnTo>
                    <a:pt x="908" y="346"/>
                  </a:lnTo>
                  <a:lnTo>
                    <a:pt x="547" y="721"/>
                  </a:lnTo>
                  <a:lnTo>
                    <a:pt x="920" y="1300"/>
                  </a:lnTo>
                  <a:lnTo>
                    <a:pt x="609" y="1300"/>
                  </a:lnTo>
                  <a:lnTo>
                    <a:pt x="365" y="909"/>
                  </a:lnTo>
                  <a:lnTo>
                    <a:pt x="270" y="1010"/>
                  </a:lnTo>
                  <a:lnTo>
                    <a:pt x="270" y="1300"/>
                  </a:lnTo>
                  <a:lnTo>
                    <a:pt x="0" y="130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0">
              <a:extLst>
                <a:ext uri="{FF2B5EF4-FFF2-40B4-BE49-F238E27FC236}">
                  <a16:creationId xmlns:a16="http://schemas.microsoft.com/office/drawing/2014/main" id="{8190F7D9-3572-4C53-8D93-6E618474E20C}"/>
                </a:ext>
              </a:extLst>
            </p:cNvPr>
            <p:cNvSpPr>
              <a:spLocks/>
            </p:cNvSpPr>
            <p:nvPr userDrawn="1"/>
          </p:nvSpPr>
          <p:spPr bwMode="auto">
            <a:xfrm>
              <a:off x="7919896" y="3173413"/>
              <a:ext cx="1227138" cy="1568450"/>
            </a:xfrm>
            <a:custGeom>
              <a:avLst/>
              <a:gdLst>
                <a:gd name="T0" fmla="*/ 0 w 383"/>
                <a:gd name="T1" fmla="*/ 417 h 488"/>
                <a:gd name="T2" fmla="*/ 57 w 383"/>
                <a:gd name="T3" fmla="*/ 329 h 488"/>
                <a:gd name="T4" fmla="*/ 206 w 383"/>
                <a:gd name="T5" fmla="*/ 385 h 488"/>
                <a:gd name="T6" fmla="*/ 262 w 383"/>
                <a:gd name="T7" fmla="*/ 350 h 488"/>
                <a:gd name="T8" fmla="*/ 262 w 383"/>
                <a:gd name="T9" fmla="*/ 348 h 488"/>
                <a:gd name="T10" fmla="*/ 165 w 383"/>
                <a:gd name="T11" fmla="*/ 294 h 488"/>
                <a:gd name="T12" fmla="*/ 24 w 383"/>
                <a:gd name="T13" fmla="*/ 152 h 488"/>
                <a:gd name="T14" fmla="*/ 24 w 383"/>
                <a:gd name="T15" fmla="*/ 150 h 488"/>
                <a:gd name="T16" fmla="*/ 196 w 383"/>
                <a:gd name="T17" fmla="*/ 0 h 488"/>
                <a:gd name="T18" fmla="*/ 372 w 383"/>
                <a:gd name="T19" fmla="*/ 55 h 488"/>
                <a:gd name="T20" fmla="*/ 321 w 383"/>
                <a:gd name="T21" fmla="*/ 147 h 488"/>
                <a:gd name="T22" fmla="*/ 194 w 383"/>
                <a:gd name="T23" fmla="*/ 103 h 488"/>
                <a:gd name="T24" fmla="*/ 144 w 383"/>
                <a:gd name="T25" fmla="*/ 136 h 488"/>
                <a:gd name="T26" fmla="*/ 144 w 383"/>
                <a:gd name="T27" fmla="*/ 138 h 488"/>
                <a:gd name="T28" fmla="*/ 240 w 383"/>
                <a:gd name="T29" fmla="*/ 194 h 488"/>
                <a:gd name="T30" fmla="*/ 383 w 383"/>
                <a:gd name="T31" fmla="*/ 334 h 488"/>
                <a:gd name="T32" fmla="*/ 383 w 383"/>
                <a:gd name="T33" fmla="*/ 336 h 488"/>
                <a:gd name="T34" fmla="*/ 203 w 383"/>
                <a:gd name="T35" fmla="*/ 488 h 488"/>
                <a:gd name="T36" fmla="*/ 0 w 383"/>
                <a:gd name="T37" fmla="*/ 417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3" h="488">
                  <a:moveTo>
                    <a:pt x="0" y="417"/>
                  </a:moveTo>
                  <a:cubicBezTo>
                    <a:pt x="57" y="329"/>
                    <a:pt x="57" y="329"/>
                    <a:pt x="57" y="329"/>
                  </a:cubicBezTo>
                  <a:cubicBezTo>
                    <a:pt x="108" y="366"/>
                    <a:pt x="162" y="385"/>
                    <a:pt x="206" y="385"/>
                  </a:cubicBezTo>
                  <a:cubicBezTo>
                    <a:pt x="245" y="385"/>
                    <a:pt x="262" y="371"/>
                    <a:pt x="262" y="350"/>
                  </a:cubicBezTo>
                  <a:cubicBezTo>
                    <a:pt x="262" y="348"/>
                    <a:pt x="262" y="348"/>
                    <a:pt x="262" y="348"/>
                  </a:cubicBezTo>
                  <a:cubicBezTo>
                    <a:pt x="262" y="319"/>
                    <a:pt x="217" y="309"/>
                    <a:pt x="165" y="294"/>
                  </a:cubicBezTo>
                  <a:cubicBezTo>
                    <a:pt x="99" y="274"/>
                    <a:pt x="24" y="243"/>
                    <a:pt x="24" y="152"/>
                  </a:cubicBezTo>
                  <a:cubicBezTo>
                    <a:pt x="24" y="150"/>
                    <a:pt x="24" y="150"/>
                    <a:pt x="24" y="150"/>
                  </a:cubicBezTo>
                  <a:cubicBezTo>
                    <a:pt x="24" y="54"/>
                    <a:pt x="101" y="0"/>
                    <a:pt x="196" y="0"/>
                  </a:cubicBezTo>
                  <a:cubicBezTo>
                    <a:pt x="256" y="0"/>
                    <a:pt x="321" y="21"/>
                    <a:pt x="372" y="55"/>
                  </a:cubicBezTo>
                  <a:cubicBezTo>
                    <a:pt x="321" y="147"/>
                    <a:pt x="321" y="147"/>
                    <a:pt x="321" y="147"/>
                  </a:cubicBezTo>
                  <a:cubicBezTo>
                    <a:pt x="275" y="120"/>
                    <a:pt x="228" y="103"/>
                    <a:pt x="194" y="103"/>
                  </a:cubicBezTo>
                  <a:cubicBezTo>
                    <a:pt x="161" y="103"/>
                    <a:pt x="144" y="118"/>
                    <a:pt x="144" y="136"/>
                  </a:cubicBezTo>
                  <a:cubicBezTo>
                    <a:pt x="144" y="138"/>
                    <a:pt x="144" y="138"/>
                    <a:pt x="144" y="138"/>
                  </a:cubicBezTo>
                  <a:cubicBezTo>
                    <a:pt x="144" y="164"/>
                    <a:pt x="189" y="176"/>
                    <a:pt x="240" y="194"/>
                  </a:cubicBezTo>
                  <a:cubicBezTo>
                    <a:pt x="306" y="216"/>
                    <a:pt x="383" y="248"/>
                    <a:pt x="383" y="334"/>
                  </a:cubicBezTo>
                  <a:cubicBezTo>
                    <a:pt x="383" y="336"/>
                    <a:pt x="383" y="336"/>
                    <a:pt x="383" y="336"/>
                  </a:cubicBezTo>
                  <a:cubicBezTo>
                    <a:pt x="383" y="440"/>
                    <a:pt x="305" y="488"/>
                    <a:pt x="203" y="488"/>
                  </a:cubicBezTo>
                  <a:cubicBezTo>
                    <a:pt x="137" y="488"/>
                    <a:pt x="63" y="466"/>
                    <a:pt x="0" y="4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11">
              <a:extLst>
                <a:ext uri="{FF2B5EF4-FFF2-40B4-BE49-F238E27FC236}">
                  <a16:creationId xmlns:a16="http://schemas.microsoft.com/office/drawing/2014/main" id="{08AE49CC-A4F7-4B7C-964B-499898C81F13}"/>
                </a:ext>
              </a:extLst>
            </p:cNvPr>
            <p:cNvSpPr>
              <a:spLocks noChangeArrowheads="1"/>
            </p:cNvSpPr>
            <p:nvPr userDrawn="1"/>
          </p:nvSpPr>
          <p:spPr bwMode="auto">
            <a:xfrm>
              <a:off x="9282260" y="4167188"/>
              <a:ext cx="544513" cy="5461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3" name="Group 52">
            <a:extLst>
              <a:ext uri="{FF2B5EF4-FFF2-40B4-BE49-F238E27FC236}">
                <a16:creationId xmlns:a16="http://schemas.microsoft.com/office/drawing/2014/main" id="{898F1C97-AFE3-4EC6-BC53-AAB004559E7F}"/>
              </a:ext>
            </a:extLst>
          </p:cNvPr>
          <p:cNvGrpSpPr>
            <a:grpSpLocks noChangeAspect="1"/>
          </p:cNvGrpSpPr>
          <p:nvPr userDrawn="1"/>
        </p:nvGrpSpPr>
        <p:grpSpPr>
          <a:xfrm rot="16200000">
            <a:off x="10936011" y="1463556"/>
            <a:ext cx="1879274" cy="626995"/>
            <a:chOff x="547688" y="952500"/>
            <a:chExt cx="12190413" cy="4067175"/>
          </a:xfrm>
        </p:grpSpPr>
        <p:sp>
          <p:nvSpPr>
            <p:cNvPr id="54" name="Rectangle 53">
              <a:extLst>
                <a:ext uri="{FF2B5EF4-FFF2-40B4-BE49-F238E27FC236}">
                  <a16:creationId xmlns:a16="http://schemas.microsoft.com/office/drawing/2014/main" id="{DC86DC89-DC0F-46DD-8B91-8C2C3A22B548}"/>
                </a:ext>
              </a:extLst>
            </p:cNvPr>
            <p:cNvSpPr>
              <a:spLocks noChangeArrowheads="1"/>
            </p:cNvSpPr>
            <p:nvPr userDrawn="1"/>
          </p:nvSpPr>
          <p:spPr bwMode="auto">
            <a:xfrm>
              <a:off x="547688" y="952500"/>
              <a:ext cx="12190413" cy="4067175"/>
            </a:xfrm>
            <a:prstGeom prst="rect">
              <a:avLst/>
            </a:prstGeom>
            <a:gradFill flip="none" rotWithShape="1">
              <a:gsLst>
                <a:gs pos="0">
                  <a:srgbClr val="7C55A3"/>
                </a:gs>
                <a:gs pos="33000">
                  <a:srgbClr val="4C8AC8"/>
                </a:gs>
                <a:gs pos="67000">
                  <a:srgbClr val="47B98E"/>
                </a:gs>
                <a:gs pos="100000">
                  <a:srgbClr val="64B951"/>
                </a:gs>
              </a:gsLst>
              <a:lin ang="18900000" scaled="1"/>
              <a:tileRect/>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7">
              <a:extLst>
                <a:ext uri="{FF2B5EF4-FFF2-40B4-BE49-F238E27FC236}">
                  <a16:creationId xmlns:a16="http://schemas.microsoft.com/office/drawing/2014/main" id="{C284AAD7-6BCD-4CD2-9102-A56F596AA8E6}"/>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8">
              <a:extLst>
                <a:ext uri="{FF2B5EF4-FFF2-40B4-BE49-F238E27FC236}">
                  <a16:creationId xmlns:a16="http://schemas.microsoft.com/office/drawing/2014/main" id="{044C9C3D-F4BE-430B-A137-CE2D04F0B140}"/>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
              <a:extLst>
                <a:ext uri="{FF2B5EF4-FFF2-40B4-BE49-F238E27FC236}">
                  <a16:creationId xmlns:a16="http://schemas.microsoft.com/office/drawing/2014/main" id="{17CED0C1-FB2F-4D55-B272-4872CD188CFC}"/>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0">
              <a:extLst>
                <a:ext uri="{FF2B5EF4-FFF2-40B4-BE49-F238E27FC236}">
                  <a16:creationId xmlns:a16="http://schemas.microsoft.com/office/drawing/2014/main" id="{FC5087E0-A368-4B93-9043-BAF7405560A8}"/>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0">
              <a:extLst>
                <a:ext uri="{FF2B5EF4-FFF2-40B4-BE49-F238E27FC236}">
                  <a16:creationId xmlns:a16="http://schemas.microsoft.com/office/drawing/2014/main" id="{8B2788F3-E6B3-426F-9B11-9D9C2616DF22}"/>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1">
              <a:extLst>
                <a:ext uri="{FF2B5EF4-FFF2-40B4-BE49-F238E27FC236}">
                  <a16:creationId xmlns:a16="http://schemas.microsoft.com/office/drawing/2014/main" id="{FE204646-8DFB-4B82-86E4-CCA5224110E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6595082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AA4A2C-815E-4499-A8A1-80B7B65F9860}"/>
              </a:ext>
            </a:extLst>
          </p:cNvPr>
          <p:cNvSpPr/>
          <p:nvPr userDrawn="1"/>
        </p:nvSpPr>
        <p:spPr>
          <a:xfrm>
            <a:off x="1"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sp>
        <p:nvSpPr>
          <p:cNvPr id="23" name="TextBox 22">
            <a:extLst>
              <a:ext uri="{FF2B5EF4-FFF2-40B4-BE49-F238E27FC236}">
                <a16:creationId xmlns:a16="http://schemas.microsoft.com/office/drawing/2014/main" id="{E44ABAD0-A62D-4523-B6AA-A8403FBD19FB}"/>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95000"/>
                  </a:schemeClr>
                </a:solidFill>
                <a:latin typeface="Arial" pitchFamily="34" charset="0"/>
                <a:cs typeface="Arial" pitchFamily="34" charset="0"/>
              </a:rPr>
              <a:t>2022 Lenovo Internal. All rights reserved.</a:t>
            </a:r>
          </a:p>
        </p:txBody>
      </p:sp>
      <p:sp>
        <p:nvSpPr>
          <p:cNvPr id="17" name="Title 16">
            <a:extLst>
              <a:ext uri="{FF2B5EF4-FFF2-40B4-BE49-F238E27FC236}">
                <a16:creationId xmlns:a16="http://schemas.microsoft.com/office/drawing/2014/main" id="{976FC3D0-8726-4A06-8013-4DD6BA36D8B1}"/>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br>
              <a:rPr lang="en-US"/>
            </a:br>
            <a:r>
              <a:rPr lang="en-US"/>
              <a:t>three lines</a:t>
            </a:r>
          </a:p>
        </p:txBody>
      </p:sp>
      <p:sp>
        <p:nvSpPr>
          <p:cNvPr id="18" name="Subtitle 2">
            <a:extLst>
              <a:ext uri="{FF2B5EF4-FFF2-40B4-BE49-F238E27FC236}">
                <a16:creationId xmlns:a16="http://schemas.microsoft.com/office/drawing/2014/main" id="{76202D20-DC46-47BE-9A6A-47D5C3954D3E}"/>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
        <p:nvSpPr>
          <p:cNvPr id="19" name="Freeform 5">
            <a:extLst>
              <a:ext uri="{FF2B5EF4-FFF2-40B4-BE49-F238E27FC236}">
                <a16:creationId xmlns:a16="http://schemas.microsoft.com/office/drawing/2014/main" id="{BCF4180D-8676-4225-B785-00A9BD641BC9}"/>
              </a:ext>
            </a:extLst>
          </p:cNvPr>
          <p:cNvSpPr>
            <a:spLocks noChangeAspect="1" noEditPoints="1"/>
          </p:cNvSpPr>
          <p:nvPr userDrawn="1"/>
        </p:nvSpPr>
        <p:spPr bwMode="auto">
          <a:xfrm>
            <a:off x="1022255" y="857165"/>
            <a:ext cx="3051265" cy="258764"/>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21" name="Picture 20">
            <a:extLst>
              <a:ext uri="{FF2B5EF4-FFF2-40B4-BE49-F238E27FC236}">
                <a16:creationId xmlns:a16="http://schemas.microsoft.com/office/drawing/2014/main" id="{0D840BE8-D5F1-4A61-B97A-C467F3DCBFB3}"/>
              </a:ext>
            </a:extLst>
          </p:cNvPr>
          <p:cNvPicPr>
            <a:picLocks noChangeAspect="1"/>
          </p:cNvPicPr>
          <p:nvPr userDrawn="1"/>
        </p:nvPicPr>
        <p:blipFill>
          <a:blip r:embed="rId3"/>
          <a:stretch>
            <a:fillRect/>
          </a:stretch>
        </p:blipFill>
        <p:spPr>
          <a:xfrm rot="16200000">
            <a:off x="9858240" y="2019947"/>
            <a:ext cx="3493695" cy="1167475"/>
          </a:xfrm>
          <a:prstGeom prst="rect">
            <a:avLst/>
          </a:prstGeom>
        </p:spPr>
      </p:pic>
    </p:spTree>
    <p:extLst>
      <p:ext uri="{BB962C8B-B14F-4D97-AF65-F5344CB8AC3E}">
        <p14:creationId xmlns:p14="http://schemas.microsoft.com/office/powerpoint/2010/main" val="25096332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AA4A2C-815E-4499-A8A1-80B7B65F9860}"/>
              </a:ext>
            </a:extLst>
          </p:cNvPr>
          <p:cNvSpPr/>
          <p:nvPr userDrawn="1"/>
        </p:nvSpPr>
        <p:spPr>
          <a:xfrm>
            <a:off x="1" y="0"/>
            <a:ext cx="12188825" cy="6858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bg1"/>
              </a:solidFill>
            </a:endParaRPr>
          </a:p>
        </p:txBody>
      </p:sp>
      <p:sp>
        <p:nvSpPr>
          <p:cNvPr id="23" name="TextBox 22">
            <a:extLst>
              <a:ext uri="{FF2B5EF4-FFF2-40B4-BE49-F238E27FC236}">
                <a16:creationId xmlns:a16="http://schemas.microsoft.com/office/drawing/2014/main" id="{E44ABAD0-A62D-4523-B6AA-A8403FBD19FB}"/>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95000"/>
                  </a:schemeClr>
                </a:solidFill>
                <a:latin typeface="Arial" pitchFamily="34" charset="0"/>
                <a:cs typeface="Arial" pitchFamily="34" charset="0"/>
              </a:rPr>
              <a:t>2022 Lenovo Internal. All rights reserved.</a:t>
            </a:r>
          </a:p>
        </p:txBody>
      </p:sp>
      <p:sp>
        <p:nvSpPr>
          <p:cNvPr id="17" name="Title 16">
            <a:extLst>
              <a:ext uri="{FF2B5EF4-FFF2-40B4-BE49-F238E27FC236}">
                <a16:creationId xmlns:a16="http://schemas.microsoft.com/office/drawing/2014/main" id="{976FC3D0-8726-4A06-8013-4DD6BA36D8B1}"/>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br>
              <a:rPr lang="en-US"/>
            </a:br>
            <a:r>
              <a:rPr lang="en-US"/>
              <a:t>three lines</a:t>
            </a:r>
          </a:p>
        </p:txBody>
      </p:sp>
      <p:sp>
        <p:nvSpPr>
          <p:cNvPr id="18" name="Subtitle 2">
            <a:extLst>
              <a:ext uri="{FF2B5EF4-FFF2-40B4-BE49-F238E27FC236}">
                <a16:creationId xmlns:a16="http://schemas.microsoft.com/office/drawing/2014/main" id="{76202D20-DC46-47BE-9A6A-47D5C3954D3E}"/>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
        <p:nvSpPr>
          <p:cNvPr id="19" name="Freeform 5">
            <a:extLst>
              <a:ext uri="{FF2B5EF4-FFF2-40B4-BE49-F238E27FC236}">
                <a16:creationId xmlns:a16="http://schemas.microsoft.com/office/drawing/2014/main" id="{BCF4180D-8676-4225-B785-00A9BD641BC9}"/>
              </a:ext>
            </a:extLst>
          </p:cNvPr>
          <p:cNvSpPr>
            <a:spLocks noChangeAspect="1" noEditPoints="1"/>
          </p:cNvSpPr>
          <p:nvPr userDrawn="1"/>
        </p:nvSpPr>
        <p:spPr bwMode="auto">
          <a:xfrm>
            <a:off x="1022255" y="857165"/>
            <a:ext cx="3051265" cy="258764"/>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816BC0D-DC4A-4F07-B186-BEE20694E0F3}"/>
              </a:ext>
            </a:extLst>
          </p:cNvPr>
          <p:cNvPicPr>
            <a:picLocks noChangeAspect="1"/>
          </p:cNvPicPr>
          <p:nvPr userDrawn="1"/>
        </p:nvPicPr>
        <p:blipFill>
          <a:blip r:embed="rId3"/>
          <a:stretch>
            <a:fillRect/>
          </a:stretch>
        </p:blipFill>
        <p:spPr>
          <a:xfrm rot="16200000">
            <a:off x="9854545" y="2021794"/>
            <a:ext cx="3499234" cy="1169326"/>
          </a:xfrm>
          <a:prstGeom prst="rect">
            <a:avLst/>
          </a:prstGeom>
        </p:spPr>
      </p:pic>
    </p:spTree>
    <p:extLst>
      <p:ext uri="{BB962C8B-B14F-4D97-AF65-F5344CB8AC3E}">
        <p14:creationId xmlns:p14="http://schemas.microsoft.com/office/powerpoint/2010/main" val="177463442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9" name="TextBox 48"/>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50000"/>
                  </a:schemeClr>
                </a:solidFill>
                <a:latin typeface="Arial" pitchFamily="34" charset="0"/>
                <a:cs typeface="Arial" pitchFamily="34" charset="0"/>
              </a:rPr>
              <a:t>2022 Lenovo Internal. All rights reserved.</a:t>
            </a:r>
          </a:p>
        </p:txBody>
      </p:sp>
      <p:sp>
        <p:nvSpPr>
          <p:cNvPr id="63" name="Freeform 5">
            <a:extLst>
              <a:ext uri="{FF2B5EF4-FFF2-40B4-BE49-F238E27FC236}">
                <a16:creationId xmlns:a16="http://schemas.microsoft.com/office/drawing/2014/main" id="{433BBA68-D2F6-45DA-B6D3-4CBDACC1E270}"/>
              </a:ext>
            </a:extLst>
          </p:cNvPr>
          <p:cNvSpPr>
            <a:spLocks noChangeAspect="1" noEditPoints="1"/>
          </p:cNvSpPr>
          <p:nvPr userDrawn="1"/>
        </p:nvSpPr>
        <p:spPr bwMode="auto">
          <a:xfrm>
            <a:off x="1022254" y="879779"/>
            <a:ext cx="3051265" cy="241922"/>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EDEA184D-1BA8-43BA-9A9F-711F3C21735F}"/>
              </a:ext>
            </a:extLst>
          </p:cNvPr>
          <p:cNvPicPr>
            <a:picLocks noChangeAspect="1"/>
          </p:cNvPicPr>
          <p:nvPr userDrawn="1"/>
        </p:nvPicPr>
        <p:blipFill>
          <a:blip r:embed="rId3"/>
          <a:stretch>
            <a:fillRect/>
          </a:stretch>
        </p:blipFill>
        <p:spPr>
          <a:xfrm rot="16200000">
            <a:off x="9858240" y="2019947"/>
            <a:ext cx="3493695" cy="1167475"/>
          </a:xfrm>
          <a:prstGeom prst="rect">
            <a:avLst/>
          </a:prstGeom>
        </p:spPr>
      </p:pic>
      <p:sp>
        <p:nvSpPr>
          <p:cNvPr id="26" name="Title 16">
            <a:extLst>
              <a:ext uri="{FF2B5EF4-FFF2-40B4-BE49-F238E27FC236}">
                <a16:creationId xmlns:a16="http://schemas.microsoft.com/office/drawing/2014/main" id="{602AF1EE-A74F-4560-8488-98760329B41A}"/>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br>
              <a:rPr lang="en-US"/>
            </a:br>
            <a:r>
              <a:rPr lang="en-US"/>
              <a:t>three lines</a:t>
            </a:r>
          </a:p>
        </p:txBody>
      </p:sp>
      <p:sp>
        <p:nvSpPr>
          <p:cNvPr id="27" name="Subtitle 2">
            <a:extLst>
              <a:ext uri="{FF2B5EF4-FFF2-40B4-BE49-F238E27FC236}">
                <a16:creationId xmlns:a16="http://schemas.microsoft.com/office/drawing/2014/main" id="{95A15916-8F26-4201-98DB-7CB394360FFE}"/>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Tree>
    <p:extLst>
      <p:ext uri="{BB962C8B-B14F-4D97-AF65-F5344CB8AC3E}">
        <p14:creationId xmlns:p14="http://schemas.microsoft.com/office/powerpoint/2010/main" val="104988760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ag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44ABAD0-A62D-4523-B6AA-A8403FBD19FB}"/>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95000"/>
                  </a:schemeClr>
                </a:solidFill>
                <a:latin typeface="Arial" pitchFamily="34" charset="0"/>
                <a:cs typeface="Arial" pitchFamily="34" charset="0"/>
              </a:rPr>
              <a:t>2022 Lenovo Internal. All rights reserved.</a:t>
            </a:r>
          </a:p>
        </p:txBody>
      </p:sp>
      <p:sp>
        <p:nvSpPr>
          <p:cNvPr id="36" name="Freeform 5">
            <a:extLst>
              <a:ext uri="{FF2B5EF4-FFF2-40B4-BE49-F238E27FC236}">
                <a16:creationId xmlns:a16="http://schemas.microsoft.com/office/drawing/2014/main" id="{96B761E1-FA67-4150-B7B8-B943F0A8578D}"/>
              </a:ext>
            </a:extLst>
          </p:cNvPr>
          <p:cNvSpPr>
            <a:spLocks noChangeAspect="1" noEditPoints="1"/>
          </p:cNvSpPr>
          <p:nvPr userDrawn="1"/>
        </p:nvSpPr>
        <p:spPr bwMode="auto">
          <a:xfrm>
            <a:off x="1022255" y="874007"/>
            <a:ext cx="3051265" cy="241922"/>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gradFill flip="none" rotWithShape="1">
            <a:gsLst>
              <a:gs pos="0">
                <a:srgbClr val="7C55A3"/>
              </a:gs>
              <a:gs pos="33000">
                <a:srgbClr val="4C8AC8"/>
              </a:gs>
              <a:gs pos="67000">
                <a:srgbClr val="47B98E"/>
              </a:gs>
              <a:gs pos="100000">
                <a:srgbClr val="64B951"/>
              </a:gs>
            </a:gsLst>
            <a:lin ang="13500000" scaled="1"/>
            <a:tileRect/>
          </a:gradFill>
          <a:ln>
            <a:noFill/>
          </a:ln>
        </p:spPr>
        <p:txBody>
          <a:bodyPr vert="horz" wrap="square" lIns="91440" tIns="45720" rIns="91440" bIns="45720" numCol="1" anchor="t" anchorCtr="0" compatLnSpc="1">
            <a:prstTxWarp prst="textNoShape">
              <a:avLst/>
            </a:prstTxWarp>
          </a:bodyPr>
          <a:lstStyle/>
          <a:p>
            <a:endParaRPr lang="en-US"/>
          </a:p>
        </p:txBody>
      </p:sp>
      <p:pic>
        <p:nvPicPr>
          <p:cNvPr id="37" name="Picture 36">
            <a:extLst>
              <a:ext uri="{FF2B5EF4-FFF2-40B4-BE49-F238E27FC236}">
                <a16:creationId xmlns:a16="http://schemas.microsoft.com/office/drawing/2014/main" id="{280DABE2-4778-4656-9445-34C635047698}"/>
              </a:ext>
            </a:extLst>
          </p:cNvPr>
          <p:cNvPicPr>
            <a:picLocks noChangeAspect="1"/>
          </p:cNvPicPr>
          <p:nvPr userDrawn="1"/>
        </p:nvPicPr>
        <p:blipFill>
          <a:blip r:embed="rId3"/>
          <a:stretch>
            <a:fillRect/>
          </a:stretch>
        </p:blipFill>
        <p:spPr>
          <a:xfrm rot="16200000">
            <a:off x="9854545" y="2021794"/>
            <a:ext cx="3499234" cy="1169326"/>
          </a:xfrm>
          <a:prstGeom prst="rect">
            <a:avLst/>
          </a:prstGeom>
        </p:spPr>
      </p:pic>
      <p:sp>
        <p:nvSpPr>
          <p:cNvPr id="38" name="Title 16">
            <a:extLst>
              <a:ext uri="{FF2B5EF4-FFF2-40B4-BE49-F238E27FC236}">
                <a16:creationId xmlns:a16="http://schemas.microsoft.com/office/drawing/2014/main" id="{CBD79B0B-A0EA-477E-99AD-26D1E43291FB}"/>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br>
              <a:rPr lang="en-US"/>
            </a:br>
            <a:r>
              <a:rPr lang="en-US"/>
              <a:t>three lines</a:t>
            </a:r>
          </a:p>
        </p:txBody>
      </p:sp>
      <p:sp>
        <p:nvSpPr>
          <p:cNvPr id="39" name="Subtitle 2">
            <a:extLst>
              <a:ext uri="{FF2B5EF4-FFF2-40B4-BE49-F238E27FC236}">
                <a16:creationId xmlns:a16="http://schemas.microsoft.com/office/drawing/2014/main" id="{AF223073-81AB-4D16-819E-30F1326BEFEB}"/>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Tree>
    <p:extLst>
      <p:ext uri="{BB962C8B-B14F-4D97-AF65-F5344CB8AC3E}">
        <p14:creationId xmlns:p14="http://schemas.microsoft.com/office/powerpoint/2010/main" val="178680270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ag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44ABAD0-A62D-4523-B6AA-A8403FBD19FB}"/>
              </a:ext>
            </a:extLst>
          </p:cNvPr>
          <p:cNvSpPr txBox="1"/>
          <p:nvPr userDrawn="1"/>
        </p:nvSpPr>
        <p:spPr>
          <a:xfrm>
            <a:off x="7965440" y="6612451"/>
            <a:ext cx="4114800" cy="138499"/>
          </a:xfrm>
          <a:prstGeom prst="rect">
            <a:avLst/>
          </a:prstGeom>
          <a:noFill/>
        </p:spPr>
        <p:txBody>
          <a:bodyPr wrap="square" lIns="0" tIns="0" rIns="0" bIns="0" rtlCol="0">
            <a:spAutoFit/>
          </a:bodyPr>
          <a:lstStyle/>
          <a:p>
            <a:pPr algn="r"/>
            <a:r>
              <a:rPr lang="en-US" sz="900" b="0">
                <a:solidFill>
                  <a:schemeClr val="bg1">
                    <a:lumMod val="95000"/>
                  </a:schemeClr>
                </a:solidFill>
                <a:latin typeface="Arial" pitchFamily="34" charset="0"/>
                <a:cs typeface="Arial" pitchFamily="34" charset="0"/>
              </a:rPr>
              <a:t>2022 Lenovo Internal. All rights reserved.</a:t>
            </a:r>
          </a:p>
        </p:txBody>
      </p:sp>
      <p:sp>
        <p:nvSpPr>
          <p:cNvPr id="9" name="Title 16">
            <a:extLst>
              <a:ext uri="{FF2B5EF4-FFF2-40B4-BE49-F238E27FC236}">
                <a16:creationId xmlns:a16="http://schemas.microsoft.com/office/drawing/2014/main" id="{D528CC15-4E68-4B53-8EDB-B77915FA0C70}"/>
              </a:ext>
            </a:extLst>
          </p:cNvPr>
          <p:cNvSpPr>
            <a:spLocks noGrp="1"/>
          </p:cNvSpPr>
          <p:nvPr>
            <p:ph type="title" hasCustomPrompt="1"/>
          </p:nvPr>
        </p:nvSpPr>
        <p:spPr bwMode="gray">
          <a:xfrm>
            <a:off x="1022255" y="2086187"/>
            <a:ext cx="8788782" cy="1807535"/>
          </a:xfrm>
          <a:prstGeom prst="rect">
            <a:avLst/>
          </a:prstGeom>
        </p:spPr>
        <p:txBody>
          <a:bodyPr wrap="square" lIns="0" tIns="0" rIns="121899" bIns="0" anchor="b" anchorCtr="0"/>
          <a:lstStyle>
            <a:lvl1pPr marL="0" algn="l" defTabSz="1218987" rtl="0" eaLnBrk="1" latinLnBrk="0" hangingPunct="1">
              <a:lnSpc>
                <a:spcPct val="80000"/>
              </a:lnSpc>
              <a:spcBef>
                <a:spcPct val="0"/>
              </a:spcBef>
              <a:buNone/>
              <a:defRPr lang="en-US" sz="4800" b="1" kern="1200" cap="none" spc="-150" baseline="0" dirty="0">
                <a:solidFill>
                  <a:schemeClr val="bg1"/>
                </a:solidFill>
                <a:latin typeface="Arial" pitchFamily="34" charset="0"/>
                <a:ea typeface="+mn-ea"/>
                <a:cs typeface="Arial" pitchFamily="34" charset="0"/>
              </a:defRPr>
            </a:lvl1pPr>
          </a:lstStyle>
          <a:p>
            <a:r>
              <a:rPr lang="en-US"/>
              <a:t>Presentation</a:t>
            </a:r>
            <a:br>
              <a:rPr lang="en-US"/>
            </a:br>
            <a:r>
              <a:rPr lang="en-US"/>
              <a:t>title here</a:t>
            </a:r>
            <a:br>
              <a:rPr lang="en-US"/>
            </a:br>
            <a:r>
              <a:rPr lang="en-US"/>
              <a:t>three lines</a:t>
            </a:r>
          </a:p>
        </p:txBody>
      </p:sp>
      <p:sp>
        <p:nvSpPr>
          <p:cNvPr id="10" name="Subtitle 2">
            <a:extLst>
              <a:ext uri="{FF2B5EF4-FFF2-40B4-BE49-F238E27FC236}">
                <a16:creationId xmlns:a16="http://schemas.microsoft.com/office/drawing/2014/main" id="{1954335D-9727-448B-A543-E4E26FE3927E}"/>
              </a:ext>
            </a:extLst>
          </p:cNvPr>
          <p:cNvSpPr>
            <a:spLocks noGrp="1"/>
          </p:cNvSpPr>
          <p:nvPr>
            <p:ph type="subTitle" idx="1" hasCustomPrompt="1"/>
          </p:nvPr>
        </p:nvSpPr>
        <p:spPr bwMode="gray">
          <a:xfrm>
            <a:off x="1022255" y="4176954"/>
            <a:ext cx="8788782" cy="244953"/>
          </a:xfrm>
          <a:prstGeom prst="rect">
            <a:avLst/>
          </a:prstGeom>
        </p:spPr>
        <p:txBody>
          <a:bodyPr lIns="0" tIns="0" rIns="0" bIns="0" anchor="t" anchorCtr="0"/>
          <a:lstStyle>
            <a:lvl1pPr marL="0" indent="0" algn="l" defTabSz="1218987" rtl="0" eaLnBrk="1" latinLnBrk="0" hangingPunct="1">
              <a:lnSpc>
                <a:spcPct val="80000"/>
              </a:lnSpc>
              <a:spcBef>
                <a:spcPct val="0"/>
              </a:spcBef>
              <a:buNone/>
              <a:defRPr lang="en-US" sz="1800" b="0" kern="1200" cap="none" spc="0" baseline="0" dirty="0">
                <a:solidFill>
                  <a:schemeClr val="bg1"/>
                </a:solidFill>
                <a:latin typeface="Arial" pitchFamily="34" charset="0"/>
                <a:ea typeface="+mn-ea"/>
                <a:cs typeface="Arial"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Speaker Name | Date</a:t>
            </a:r>
          </a:p>
        </p:txBody>
      </p:sp>
      <p:sp>
        <p:nvSpPr>
          <p:cNvPr id="11" name="Freeform 5">
            <a:extLst>
              <a:ext uri="{FF2B5EF4-FFF2-40B4-BE49-F238E27FC236}">
                <a16:creationId xmlns:a16="http://schemas.microsoft.com/office/drawing/2014/main" id="{8F233B14-6A87-4D6D-B23B-A62C50032F4E}"/>
              </a:ext>
            </a:extLst>
          </p:cNvPr>
          <p:cNvSpPr>
            <a:spLocks noChangeAspect="1" noEditPoints="1"/>
          </p:cNvSpPr>
          <p:nvPr userDrawn="1"/>
        </p:nvSpPr>
        <p:spPr bwMode="auto">
          <a:xfrm>
            <a:off x="1022255" y="857165"/>
            <a:ext cx="3051265" cy="258764"/>
          </a:xfrm>
          <a:custGeom>
            <a:avLst/>
            <a:gdLst>
              <a:gd name="T0" fmla="*/ 557 w 2065"/>
              <a:gd name="T1" fmla="*/ 102 h 161"/>
              <a:gd name="T2" fmla="*/ 510 w 2065"/>
              <a:gd name="T3" fmla="*/ 76 h 161"/>
              <a:gd name="T4" fmla="*/ 583 w 2065"/>
              <a:gd name="T5" fmla="*/ 36 h 161"/>
              <a:gd name="T6" fmla="*/ 641 w 2065"/>
              <a:gd name="T7" fmla="*/ 34 h 161"/>
              <a:gd name="T8" fmla="*/ 2038 w 2065"/>
              <a:gd name="T9" fmla="*/ 1 h 161"/>
              <a:gd name="T10" fmla="*/ 706 w 2065"/>
              <a:gd name="T11" fmla="*/ 59 h 161"/>
              <a:gd name="T12" fmla="*/ 733 w 2065"/>
              <a:gd name="T13" fmla="*/ 100 h 161"/>
              <a:gd name="T14" fmla="*/ 1999 w 2065"/>
              <a:gd name="T15" fmla="*/ 132 h 161"/>
              <a:gd name="T16" fmla="*/ 760 w 2065"/>
              <a:gd name="T17" fmla="*/ 84 h 161"/>
              <a:gd name="T18" fmla="*/ 787 w 2065"/>
              <a:gd name="T19" fmla="*/ 93 h 161"/>
              <a:gd name="T20" fmla="*/ 828 w 2065"/>
              <a:gd name="T21" fmla="*/ 76 h 161"/>
              <a:gd name="T22" fmla="*/ 133 w 2065"/>
              <a:gd name="T23" fmla="*/ 36 h 161"/>
              <a:gd name="T24" fmla="*/ 166 w 2065"/>
              <a:gd name="T25" fmla="*/ 78 h 161"/>
              <a:gd name="T26" fmla="*/ 225 w 2065"/>
              <a:gd name="T27" fmla="*/ 132 h 161"/>
              <a:gd name="T28" fmla="*/ 32 w 2065"/>
              <a:gd name="T29" fmla="*/ 40 h 161"/>
              <a:gd name="T30" fmla="*/ 5 w 2065"/>
              <a:gd name="T31" fmla="*/ 43 h 161"/>
              <a:gd name="T32" fmla="*/ 0 w 2065"/>
              <a:gd name="T33" fmla="*/ 114 h 161"/>
              <a:gd name="T34" fmla="*/ 266 w 2065"/>
              <a:gd name="T35" fmla="*/ 43 h 161"/>
              <a:gd name="T36" fmla="*/ 258 w 2065"/>
              <a:gd name="T37" fmla="*/ 104 h 161"/>
              <a:gd name="T38" fmla="*/ 347 w 2065"/>
              <a:gd name="T39" fmla="*/ 76 h 161"/>
              <a:gd name="T40" fmla="*/ 285 w 2065"/>
              <a:gd name="T41" fmla="*/ 103 h 161"/>
              <a:gd name="T42" fmla="*/ 429 w 2065"/>
              <a:gd name="T43" fmla="*/ 36 h 161"/>
              <a:gd name="T44" fmla="*/ 479 w 2065"/>
              <a:gd name="T45" fmla="*/ 128 h 161"/>
              <a:gd name="T46" fmla="*/ 479 w 2065"/>
              <a:gd name="T47" fmla="*/ 36 h 161"/>
              <a:gd name="T48" fmla="*/ 354 w 2065"/>
              <a:gd name="T49" fmla="*/ 132 h 161"/>
              <a:gd name="T50" fmla="*/ 382 w 2065"/>
              <a:gd name="T51" fmla="*/ 55 h 161"/>
              <a:gd name="T52" fmla="*/ 1387 w 2065"/>
              <a:gd name="T53" fmla="*/ 84 h 161"/>
              <a:gd name="T54" fmla="*/ 1335 w 2065"/>
              <a:gd name="T55" fmla="*/ 58 h 161"/>
              <a:gd name="T56" fmla="*/ 1834 w 2065"/>
              <a:gd name="T57" fmla="*/ 132 h 161"/>
              <a:gd name="T58" fmla="*/ 1748 w 2065"/>
              <a:gd name="T59" fmla="*/ 34 h 161"/>
              <a:gd name="T60" fmla="*/ 1748 w 2065"/>
              <a:gd name="T61" fmla="*/ 34 h 161"/>
              <a:gd name="T62" fmla="*/ 1773 w 2065"/>
              <a:gd name="T63" fmla="*/ 84 h 161"/>
              <a:gd name="T64" fmla="*/ 1465 w 2065"/>
              <a:gd name="T65" fmla="*/ 109 h 161"/>
              <a:gd name="T66" fmla="*/ 1480 w 2065"/>
              <a:gd name="T67" fmla="*/ 148 h 161"/>
              <a:gd name="T68" fmla="*/ 1442 w 2065"/>
              <a:gd name="T69" fmla="*/ 102 h 161"/>
              <a:gd name="T70" fmla="*/ 1675 w 2065"/>
              <a:gd name="T71" fmla="*/ 37 h 161"/>
              <a:gd name="T72" fmla="*/ 1655 w 2065"/>
              <a:gd name="T73" fmla="*/ 7 h 161"/>
              <a:gd name="T74" fmla="*/ 1648 w 2065"/>
              <a:gd name="T75" fmla="*/ 132 h 161"/>
              <a:gd name="T76" fmla="*/ 1526 w 2065"/>
              <a:gd name="T77" fmla="*/ 36 h 161"/>
              <a:gd name="T78" fmla="*/ 1528 w 2065"/>
              <a:gd name="T79" fmla="*/ 161 h 161"/>
              <a:gd name="T80" fmla="*/ 980 w 2065"/>
              <a:gd name="T81" fmla="*/ 49 h 161"/>
              <a:gd name="T82" fmla="*/ 997 w 2065"/>
              <a:gd name="T83" fmla="*/ 59 h 161"/>
              <a:gd name="T84" fmla="*/ 1250 w 2065"/>
              <a:gd name="T85" fmla="*/ 132 h 161"/>
              <a:gd name="T86" fmla="*/ 1075 w 2065"/>
              <a:gd name="T87" fmla="*/ 49 h 161"/>
              <a:gd name="T88" fmla="*/ 1092 w 2065"/>
              <a:gd name="T89" fmla="*/ 59 h 161"/>
              <a:gd name="T90" fmla="*/ 910 w 2065"/>
              <a:gd name="T91" fmla="*/ 111 h 161"/>
              <a:gd name="T92" fmla="*/ 909 w 2065"/>
              <a:gd name="T93" fmla="*/ 34 h 161"/>
              <a:gd name="T94" fmla="*/ 910 w 2065"/>
              <a:gd name="T95" fmla="*/ 111 h 161"/>
              <a:gd name="T96" fmla="*/ 1962 w 2065"/>
              <a:gd name="T97" fmla="*/ 77 h 161"/>
              <a:gd name="T98" fmla="*/ 1962 w 2065"/>
              <a:gd name="T99" fmla="*/ 132 h 161"/>
              <a:gd name="T100" fmla="*/ 1941 w 2065"/>
              <a:gd name="T101" fmla="*/ 115 h 161"/>
              <a:gd name="T102" fmla="*/ 1193 w 2065"/>
              <a:gd name="T103" fmla="*/ 34 h 161"/>
              <a:gd name="T104" fmla="*/ 1193 w 2065"/>
              <a:gd name="T105" fmla="*/ 34 h 161"/>
              <a:gd name="T106" fmla="*/ 1218 w 2065"/>
              <a:gd name="T107" fmla="*/ 8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5" h="161">
                <a:moveTo>
                  <a:pt x="530" y="34"/>
                </a:moveTo>
                <a:cubicBezTo>
                  <a:pt x="502" y="34"/>
                  <a:pt x="483" y="57"/>
                  <a:pt x="483" y="84"/>
                </a:cubicBezTo>
                <a:cubicBezTo>
                  <a:pt x="483" y="84"/>
                  <a:pt x="483" y="84"/>
                  <a:pt x="483" y="84"/>
                </a:cubicBezTo>
                <a:cubicBezTo>
                  <a:pt x="483" y="114"/>
                  <a:pt x="504" y="134"/>
                  <a:pt x="533" y="134"/>
                </a:cubicBezTo>
                <a:cubicBezTo>
                  <a:pt x="551" y="134"/>
                  <a:pt x="563" y="127"/>
                  <a:pt x="572" y="116"/>
                </a:cubicBezTo>
                <a:cubicBezTo>
                  <a:pt x="557" y="102"/>
                  <a:pt x="557" y="102"/>
                  <a:pt x="557" y="102"/>
                </a:cubicBezTo>
                <a:cubicBezTo>
                  <a:pt x="549" y="109"/>
                  <a:pt x="543" y="112"/>
                  <a:pt x="533" y="112"/>
                </a:cubicBezTo>
                <a:cubicBezTo>
                  <a:pt x="521" y="112"/>
                  <a:pt x="513" y="106"/>
                  <a:pt x="510" y="93"/>
                </a:cubicBezTo>
                <a:cubicBezTo>
                  <a:pt x="577" y="93"/>
                  <a:pt x="577" y="93"/>
                  <a:pt x="577" y="93"/>
                </a:cubicBezTo>
                <a:cubicBezTo>
                  <a:pt x="577" y="91"/>
                  <a:pt x="577" y="88"/>
                  <a:pt x="577" y="86"/>
                </a:cubicBezTo>
                <a:cubicBezTo>
                  <a:pt x="577" y="59"/>
                  <a:pt x="563" y="34"/>
                  <a:pt x="530" y="34"/>
                </a:cubicBezTo>
                <a:close/>
                <a:moveTo>
                  <a:pt x="510" y="76"/>
                </a:moveTo>
                <a:cubicBezTo>
                  <a:pt x="512" y="64"/>
                  <a:pt x="519" y="56"/>
                  <a:pt x="530" y="56"/>
                </a:cubicBezTo>
                <a:cubicBezTo>
                  <a:pt x="542" y="56"/>
                  <a:pt x="549" y="64"/>
                  <a:pt x="551" y="76"/>
                </a:cubicBezTo>
                <a:lnTo>
                  <a:pt x="510" y="76"/>
                </a:lnTo>
                <a:close/>
                <a:moveTo>
                  <a:pt x="610" y="55"/>
                </a:moveTo>
                <a:cubicBezTo>
                  <a:pt x="610" y="36"/>
                  <a:pt x="610" y="36"/>
                  <a:pt x="610" y="36"/>
                </a:cubicBezTo>
                <a:cubicBezTo>
                  <a:pt x="583" y="36"/>
                  <a:pt x="583" y="36"/>
                  <a:pt x="583" y="36"/>
                </a:cubicBezTo>
                <a:cubicBezTo>
                  <a:pt x="583" y="132"/>
                  <a:pt x="583" y="132"/>
                  <a:pt x="583" y="132"/>
                </a:cubicBezTo>
                <a:cubicBezTo>
                  <a:pt x="610" y="132"/>
                  <a:pt x="610" y="132"/>
                  <a:pt x="610" y="132"/>
                </a:cubicBezTo>
                <a:cubicBezTo>
                  <a:pt x="610" y="97"/>
                  <a:pt x="610" y="97"/>
                  <a:pt x="610" y="97"/>
                </a:cubicBezTo>
                <a:cubicBezTo>
                  <a:pt x="610" y="74"/>
                  <a:pt x="621" y="63"/>
                  <a:pt x="640" y="63"/>
                </a:cubicBezTo>
                <a:cubicBezTo>
                  <a:pt x="641" y="63"/>
                  <a:pt x="641" y="63"/>
                  <a:pt x="641" y="63"/>
                </a:cubicBezTo>
                <a:cubicBezTo>
                  <a:pt x="641" y="34"/>
                  <a:pt x="641" y="34"/>
                  <a:pt x="641" y="34"/>
                </a:cubicBezTo>
                <a:cubicBezTo>
                  <a:pt x="625" y="33"/>
                  <a:pt x="616" y="42"/>
                  <a:pt x="610" y="55"/>
                </a:cubicBezTo>
                <a:close/>
                <a:moveTo>
                  <a:pt x="2038" y="1"/>
                </a:moveTo>
                <a:cubicBezTo>
                  <a:pt x="2038" y="132"/>
                  <a:pt x="2038" y="132"/>
                  <a:pt x="2038" y="132"/>
                </a:cubicBezTo>
                <a:cubicBezTo>
                  <a:pt x="2065" y="132"/>
                  <a:pt x="2065" y="132"/>
                  <a:pt x="2065" y="132"/>
                </a:cubicBezTo>
                <a:cubicBezTo>
                  <a:pt x="2065" y="1"/>
                  <a:pt x="2065" y="1"/>
                  <a:pt x="2065" y="1"/>
                </a:cubicBezTo>
                <a:lnTo>
                  <a:pt x="2038" y="1"/>
                </a:lnTo>
                <a:close/>
                <a:moveTo>
                  <a:pt x="733" y="11"/>
                </a:moveTo>
                <a:cubicBezTo>
                  <a:pt x="706" y="11"/>
                  <a:pt x="706" y="11"/>
                  <a:pt x="706" y="11"/>
                </a:cubicBezTo>
                <a:cubicBezTo>
                  <a:pt x="706" y="36"/>
                  <a:pt x="706" y="36"/>
                  <a:pt x="706" y="36"/>
                </a:cubicBezTo>
                <a:cubicBezTo>
                  <a:pt x="694" y="36"/>
                  <a:pt x="694" y="36"/>
                  <a:pt x="694" y="36"/>
                </a:cubicBezTo>
                <a:cubicBezTo>
                  <a:pt x="694" y="59"/>
                  <a:pt x="694" y="59"/>
                  <a:pt x="694" y="59"/>
                </a:cubicBezTo>
                <a:cubicBezTo>
                  <a:pt x="706" y="59"/>
                  <a:pt x="706" y="59"/>
                  <a:pt x="706" y="59"/>
                </a:cubicBezTo>
                <a:cubicBezTo>
                  <a:pt x="706" y="105"/>
                  <a:pt x="706" y="105"/>
                  <a:pt x="706" y="105"/>
                </a:cubicBezTo>
                <a:cubicBezTo>
                  <a:pt x="706" y="127"/>
                  <a:pt x="717" y="134"/>
                  <a:pt x="734" y="134"/>
                </a:cubicBezTo>
                <a:cubicBezTo>
                  <a:pt x="743" y="134"/>
                  <a:pt x="750" y="132"/>
                  <a:pt x="755" y="128"/>
                </a:cubicBezTo>
                <a:cubicBezTo>
                  <a:pt x="755" y="106"/>
                  <a:pt x="755" y="106"/>
                  <a:pt x="755" y="106"/>
                </a:cubicBezTo>
                <a:cubicBezTo>
                  <a:pt x="752" y="108"/>
                  <a:pt x="747" y="110"/>
                  <a:pt x="742" y="110"/>
                </a:cubicBezTo>
                <a:cubicBezTo>
                  <a:pt x="736" y="110"/>
                  <a:pt x="733" y="107"/>
                  <a:pt x="733" y="100"/>
                </a:cubicBezTo>
                <a:cubicBezTo>
                  <a:pt x="733" y="59"/>
                  <a:pt x="733" y="59"/>
                  <a:pt x="733" y="59"/>
                </a:cubicBezTo>
                <a:cubicBezTo>
                  <a:pt x="756" y="59"/>
                  <a:pt x="756" y="59"/>
                  <a:pt x="756" y="59"/>
                </a:cubicBezTo>
                <a:cubicBezTo>
                  <a:pt x="756" y="36"/>
                  <a:pt x="756" y="36"/>
                  <a:pt x="756" y="36"/>
                </a:cubicBezTo>
                <a:cubicBezTo>
                  <a:pt x="733" y="36"/>
                  <a:pt x="733" y="36"/>
                  <a:pt x="733" y="36"/>
                </a:cubicBezTo>
                <a:lnTo>
                  <a:pt x="733" y="11"/>
                </a:lnTo>
                <a:close/>
                <a:moveTo>
                  <a:pt x="1999" y="132"/>
                </a:moveTo>
                <a:cubicBezTo>
                  <a:pt x="2027" y="132"/>
                  <a:pt x="2027" y="132"/>
                  <a:pt x="2027" y="132"/>
                </a:cubicBezTo>
                <a:cubicBezTo>
                  <a:pt x="2027" y="1"/>
                  <a:pt x="2027" y="1"/>
                  <a:pt x="2027" y="1"/>
                </a:cubicBezTo>
                <a:cubicBezTo>
                  <a:pt x="1999" y="1"/>
                  <a:pt x="1999" y="1"/>
                  <a:pt x="1999" y="1"/>
                </a:cubicBezTo>
                <a:lnTo>
                  <a:pt x="1999" y="132"/>
                </a:lnTo>
                <a:close/>
                <a:moveTo>
                  <a:pt x="807" y="34"/>
                </a:moveTo>
                <a:cubicBezTo>
                  <a:pt x="779" y="34"/>
                  <a:pt x="760" y="57"/>
                  <a:pt x="760" y="84"/>
                </a:cubicBezTo>
                <a:cubicBezTo>
                  <a:pt x="760" y="84"/>
                  <a:pt x="760" y="84"/>
                  <a:pt x="760" y="84"/>
                </a:cubicBezTo>
                <a:cubicBezTo>
                  <a:pt x="760" y="114"/>
                  <a:pt x="781" y="134"/>
                  <a:pt x="810" y="134"/>
                </a:cubicBezTo>
                <a:cubicBezTo>
                  <a:pt x="827" y="134"/>
                  <a:pt x="840" y="127"/>
                  <a:pt x="849" y="116"/>
                </a:cubicBezTo>
                <a:cubicBezTo>
                  <a:pt x="834" y="102"/>
                  <a:pt x="834" y="102"/>
                  <a:pt x="834" y="102"/>
                </a:cubicBezTo>
                <a:cubicBezTo>
                  <a:pt x="826" y="109"/>
                  <a:pt x="820" y="112"/>
                  <a:pt x="810" y="112"/>
                </a:cubicBezTo>
                <a:cubicBezTo>
                  <a:pt x="798" y="112"/>
                  <a:pt x="790" y="106"/>
                  <a:pt x="787" y="93"/>
                </a:cubicBezTo>
                <a:cubicBezTo>
                  <a:pt x="854" y="93"/>
                  <a:pt x="854" y="93"/>
                  <a:pt x="854" y="93"/>
                </a:cubicBezTo>
                <a:cubicBezTo>
                  <a:pt x="854" y="91"/>
                  <a:pt x="854" y="88"/>
                  <a:pt x="854" y="86"/>
                </a:cubicBezTo>
                <a:cubicBezTo>
                  <a:pt x="854" y="59"/>
                  <a:pt x="839" y="34"/>
                  <a:pt x="807" y="34"/>
                </a:cubicBezTo>
                <a:close/>
                <a:moveTo>
                  <a:pt x="787" y="76"/>
                </a:moveTo>
                <a:cubicBezTo>
                  <a:pt x="789" y="64"/>
                  <a:pt x="796" y="56"/>
                  <a:pt x="807" y="56"/>
                </a:cubicBezTo>
                <a:cubicBezTo>
                  <a:pt x="819" y="56"/>
                  <a:pt x="826" y="64"/>
                  <a:pt x="828" y="76"/>
                </a:cubicBezTo>
                <a:lnTo>
                  <a:pt x="787" y="76"/>
                </a:lnTo>
                <a:close/>
                <a:moveTo>
                  <a:pt x="220" y="34"/>
                </a:moveTo>
                <a:cubicBezTo>
                  <a:pt x="207" y="34"/>
                  <a:pt x="197" y="39"/>
                  <a:pt x="189" y="49"/>
                </a:cubicBezTo>
                <a:cubicBezTo>
                  <a:pt x="184" y="40"/>
                  <a:pt x="174" y="34"/>
                  <a:pt x="161" y="34"/>
                </a:cubicBezTo>
                <a:cubicBezTo>
                  <a:pt x="148" y="34"/>
                  <a:pt x="139" y="41"/>
                  <a:pt x="133" y="50"/>
                </a:cubicBezTo>
                <a:cubicBezTo>
                  <a:pt x="133" y="36"/>
                  <a:pt x="133" y="36"/>
                  <a:pt x="133" y="36"/>
                </a:cubicBezTo>
                <a:cubicBezTo>
                  <a:pt x="106" y="36"/>
                  <a:pt x="106" y="36"/>
                  <a:pt x="106" y="36"/>
                </a:cubicBezTo>
                <a:cubicBezTo>
                  <a:pt x="106" y="132"/>
                  <a:pt x="106" y="132"/>
                  <a:pt x="106" y="132"/>
                </a:cubicBezTo>
                <a:cubicBezTo>
                  <a:pt x="133" y="132"/>
                  <a:pt x="133" y="132"/>
                  <a:pt x="133" y="132"/>
                </a:cubicBezTo>
                <a:cubicBezTo>
                  <a:pt x="133" y="78"/>
                  <a:pt x="133" y="78"/>
                  <a:pt x="133" y="78"/>
                </a:cubicBezTo>
                <a:cubicBezTo>
                  <a:pt x="133" y="65"/>
                  <a:pt x="139" y="59"/>
                  <a:pt x="150" y="59"/>
                </a:cubicBezTo>
                <a:cubicBezTo>
                  <a:pt x="160" y="59"/>
                  <a:pt x="166" y="65"/>
                  <a:pt x="166" y="78"/>
                </a:cubicBezTo>
                <a:cubicBezTo>
                  <a:pt x="166" y="132"/>
                  <a:pt x="166" y="132"/>
                  <a:pt x="166" y="132"/>
                </a:cubicBezTo>
                <a:cubicBezTo>
                  <a:pt x="193" y="132"/>
                  <a:pt x="193" y="132"/>
                  <a:pt x="193" y="132"/>
                </a:cubicBezTo>
                <a:cubicBezTo>
                  <a:pt x="193" y="78"/>
                  <a:pt x="193" y="78"/>
                  <a:pt x="193" y="78"/>
                </a:cubicBezTo>
                <a:cubicBezTo>
                  <a:pt x="193" y="65"/>
                  <a:pt x="199" y="59"/>
                  <a:pt x="209" y="59"/>
                </a:cubicBezTo>
                <a:cubicBezTo>
                  <a:pt x="220" y="59"/>
                  <a:pt x="225" y="65"/>
                  <a:pt x="225" y="78"/>
                </a:cubicBezTo>
                <a:cubicBezTo>
                  <a:pt x="225" y="132"/>
                  <a:pt x="225" y="132"/>
                  <a:pt x="225" y="132"/>
                </a:cubicBezTo>
                <a:cubicBezTo>
                  <a:pt x="253" y="132"/>
                  <a:pt x="253" y="132"/>
                  <a:pt x="253" y="132"/>
                </a:cubicBezTo>
                <a:cubicBezTo>
                  <a:pt x="253" y="69"/>
                  <a:pt x="253" y="69"/>
                  <a:pt x="253" y="69"/>
                </a:cubicBezTo>
                <a:cubicBezTo>
                  <a:pt x="253" y="46"/>
                  <a:pt x="240" y="34"/>
                  <a:pt x="220" y="34"/>
                </a:cubicBezTo>
                <a:close/>
                <a:moveTo>
                  <a:pt x="59" y="57"/>
                </a:moveTo>
                <a:cubicBezTo>
                  <a:pt x="38" y="51"/>
                  <a:pt x="32" y="49"/>
                  <a:pt x="32" y="40"/>
                </a:cubicBezTo>
                <a:cubicBezTo>
                  <a:pt x="32" y="40"/>
                  <a:pt x="32" y="40"/>
                  <a:pt x="32" y="40"/>
                </a:cubicBezTo>
                <a:cubicBezTo>
                  <a:pt x="32" y="34"/>
                  <a:pt x="38" y="29"/>
                  <a:pt x="48" y="29"/>
                </a:cubicBezTo>
                <a:cubicBezTo>
                  <a:pt x="59" y="29"/>
                  <a:pt x="70" y="34"/>
                  <a:pt x="81" y="41"/>
                </a:cubicBezTo>
                <a:cubicBezTo>
                  <a:pt x="95" y="21"/>
                  <a:pt x="95" y="21"/>
                  <a:pt x="95" y="21"/>
                </a:cubicBezTo>
                <a:cubicBezTo>
                  <a:pt x="83" y="10"/>
                  <a:pt x="67" y="5"/>
                  <a:pt x="49" y="5"/>
                </a:cubicBezTo>
                <a:cubicBezTo>
                  <a:pt x="23" y="5"/>
                  <a:pt x="5" y="20"/>
                  <a:pt x="5" y="43"/>
                </a:cubicBezTo>
                <a:cubicBezTo>
                  <a:pt x="5" y="43"/>
                  <a:pt x="5" y="43"/>
                  <a:pt x="5" y="43"/>
                </a:cubicBezTo>
                <a:cubicBezTo>
                  <a:pt x="5" y="68"/>
                  <a:pt x="21" y="75"/>
                  <a:pt x="46" y="81"/>
                </a:cubicBezTo>
                <a:cubicBezTo>
                  <a:pt x="67" y="87"/>
                  <a:pt x="72" y="90"/>
                  <a:pt x="72" y="97"/>
                </a:cubicBezTo>
                <a:cubicBezTo>
                  <a:pt x="72" y="98"/>
                  <a:pt x="72" y="98"/>
                  <a:pt x="72" y="98"/>
                </a:cubicBezTo>
                <a:cubicBezTo>
                  <a:pt x="72" y="105"/>
                  <a:pt x="65" y="109"/>
                  <a:pt x="54" y="109"/>
                </a:cubicBezTo>
                <a:cubicBezTo>
                  <a:pt x="39" y="109"/>
                  <a:pt x="27" y="104"/>
                  <a:pt x="16" y="94"/>
                </a:cubicBezTo>
                <a:cubicBezTo>
                  <a:pt x="0" y="114"/>
                  <a:pt x="0" y="114"/>
                  <a:pt x="0" y="114"/>
                </a:cubicBezTo>
                <a:cubicBezTo>
                  <a:pt x="15" y="127"/>
                  <a:pt x="34" y="134"/>
                  <a:pt x="53" y="134"/>
                </a:cubicBezTo>
                <a:cubicBezTo>
                  <a:pt x="80" y="134"/>
                  <a:pt x="99" y="120"/>
                  <a:pt x="99" y="95"/>
                </a:cubicBezTo>
                <a:cubicBezTo>
                  <a:pt x="99" y="95"/>
                  <a:pt x="99" y="95"/>
                  <a:pt x="99" y="95"/>
                </a:cubicBezTo>
                <a:cubicBezTo>
                  <a:pt x="99" y="73"/>
                  <a:pt x="85" y="63"/>
                  <a:pt x="59" y="57"/>
                </a:cubicBezTo>
                <a:close/>
                <a:moveTo>
                  <a:pt x="304" y="35"/>
                </a:moveTo>
                <a:cubicBezTo>
                  <a:pt x="287" y="35"/>
                  <a:pt x="277" y="38"/>
                  <a:pt x="266" y="43"/>
                </a:cubicBezTo>
                <a:cubicBezTo>
                  <a:pt x="273" y="63"/>
                  <a:pt x="273" y="63"/>
                  <a:pt x="273" y="63"/>
                </a:cubicBezTo>
                <a:cubicBezTo>
                  <a:pt x="282" y="60"/>
                  <a:pt x="289" y="58"/>
                  <a:pt x="300" y="58"/>
                </a:cubicBezTo>
                <a:cubicBezTo>
                  <a:pt x="313" y="58"/>
                  <a:pt x="320" y="64"/>
                  <a:pt x="320" y="76"/>
                </a:cubicBezTo>
                <a:cubicBezTo>
                  <a:pt x="320" y="77"/>
                  <a:pt x="320" y="77"/>
                  <a:pt x="320" y="77"/>
                </a:cubicBezTo>
                <a:cubicBezTo>
                  <a:pt x="314" y="75"/>
                  <a:pt x="307" y="73"/>
                  <a:pt x="297" y="73"/>
                </a:cubicBezTo>
                <a:cubicBezTo>
                  <a:pt x="274" y="73"/>
                  <a:pt x="258" y="83"/>
                  <a:pt x="258" y="104"/>
                </a:cubicBezTo>
                <a:cubicBezTo>
                  <a:pt x="258" y="104"/>
                  <a:pt x="258" y="104"/>
                  <a:pt x="258" y="104"/>
                </a:cubicBezTo>
                <a:cubicBezTo>
                  <a:pt x="258" y="123"/>
                  <a:pt x="273" y="134"/>
                  <a:pt x="291" y="134"/>
                </a:cubicBezTo>
                <a:cubicBezTo>
                  <a:pt x="304" y="134"/>
                  <a:pt x="314" y="129"/>
                  <a:pt x="320" y="122"/>
                </a:cubicBezTo>
                <a:cubicBezTo>
                  <a:pt x="320" y="132"/>
                  <a:pt x="320" y="132"/>
                  <a:pt x="320" y="132"/>
                </a:cubicBezTo>
                <a:cubicBezTo>
                  <a:pt x="347" y="132"/>
                  <a:pt x="347" y="132"/>
                  <a:pt x="347" y="132"/>
                </a:cubicBezTo>
                <a:cubicBezTo>
                  <a:pt x="347" y="76"/>
                  <a:pt x="347" y="76"/>
                  <a:pt x="347" y="76"/>
                </a:cubicBezTo>
                <a:cubicBezTo>
                  <a:pt x="347" y="63"/>
                  <a:pt x="343" y="53"/>
                  <a:pt x="336" y="46"/>
                </a:cubicBezTo>
                <a:cubicBezTo>
                  <a:pt x="329" y="39"/>
                  <a:pt x="319" y="35"/>
                  <a:pt x="304" y="35"/>
                </a:cubicBezTo>
                <a:close/>
                <a:moveTo>
                  <a:pt x="321" y="98"/>
                </a:moveTo>
                <a:cubicBezTo>
                  <a:pt x="321" y="108"/>
                  <a:pt x="312" y="115"/>
                  <a:pt x="299" y="115"/>
                </a:cubicBezTo>
                <a:cubicBezTo>
                  <a:pt x="291" y="115"/>
                  <a:pt x="285" y="111"/>
                  <a:pt x="285" y="103"/>
                </a:cubicBezTo>
                <a:cubicBezTo>
                  <a:pt x="285" y="103"/>
                  <a:pt x="285" y="103"/>
                  <a:pt x="285" y="103"/>
                </a:cubicBezTo>
                <a:cubicBezTo>
                  <a:pt x="285" y="94"/>
                  <a:pt x="292" y="90"/>
                  <a:pt x="303" y="90"/>
                </a:cubicBezTo>
                <a:cubicBezTo>
                  <a:pt x="310" y="90"/>
                  <a:pt x="316" y="91"/>
                  <a:pt x="321" y="93"/>
                </a:cubicBezTo>
                <a:lnTo>
                  <a:pt x="321" y="98"/>
                </a:lnTo>
                <a:close/>
                <a:moveTo>
                  <a:pt x="457" y="11"/>
                </a:moveTo>
                <a:cubicBezTo>
                  <a:pt x="429" y="11"/>
                  <a:pt x="429" y="11"/>
                  <a:pt x="429" y="11"/>
                </a:cubicBezTo>
                <a:cubicBezTo>
                  <a:pt x="429" y="36"/>
                  <a:pt x="429" y="36"/>
                  <a:pt x="429" y="36"/>
                </a:cubicBezTo>
                <a:cubicBezTo>
                  <a:pt x="418" y="36"/>
                  <a:pt x="418" y="36"/>
                  <a:pt x="418" y="36"/>
                </a:cubicBezTo>
                <a:cubicBezTo>
                  <a:pt x="418" y="59"/>
                  <a:pt x="418" y="59"/>
                  <a:pt x="418" y="59"/>
                </a:cubicBezTo>
                <a:cubicBezTo>
                  <a:pt x="429" y="59"/>
                  <a:pt x="429" y="59"/>
                  <a:pt x="429" y="59"/>
                </a:cubicBezTo>
                <a:cubicBezTo>
                  <a:pt x="429" y="105"/>
                  <a:pt x="429" y="105"/>
                  <a:pt x="429" y="105"/>
                </a:cubicBezTo>
                <a:cubicBezTo>
                  <a:pt x="429" y="127"/>
                  <a:pt x="441" y="134"/>
                  <a:pt x="457" y="134"/>
                </a:cubicBezTo>
                <a:cubicBezTo>
                  <a:pt x="466" y="134"/>
                  <a:pt x="473" y="132"/>
                  <a:pt x="479" y="128"/>
                </a:cubicBezTo>
                <a:cubicBezTo>
                  <a:pt x="479" y="106"/>
                  <a:pt x="479" y="106"/>
                  <a:pt x="479" y="106"/>
                </a:cubicBezTo>
                <a:cubicBezTo>
                  <a:pt x="475" y="108"/>
                  <a:pt x="470" y="110"/>
                  <a:pt x="465" y="110"/>
                </a:cubicBezTo>
                <a:cubicBezTo>
                  <a:pt x="459" y="110"/>
                  <a:pt x="457" y="107"/>
                  <a:pt x="457" y="100"/>
                </a:cubicBezTo>
                <a:cubicBezTo>
                  <a:pt x="457" y="59"/>
                  <a:pt x="457" y="59"/>
                  <a:pt x="457" y="59"/>
                </a:cubicBezTo>
                <a:cubicBezTo>
                  <a:pt x="479" y="59"/>
                  <a:pt x="479" y="59"/>
                  <a:pt x="479" y="59"/>
                </a:cubicBezTo>
                <a:cubicBezTo>
                  <a:pt x="479" y="36"/>
                  <a:pt x="479" y="36"/>
                  <a:pt x="479" y="36"/>
                </a:cubicBezTo>
                <a:cubicBezTo>
                  <a:pt x="457" y="36"/>
                  <a:pt x="457" y="36"/>
                  <a:pt x="457" y="36"/>
                </a:cubicBezTo>
                <a:lnTo>
                  <a:pt x="457" y="11"/>
                </a:lnTo>
                <a:close/>
                <a:moveTo>
                  <a:pt x="382" y="55"/>
                </a:moveTo>
                <a:cubicBezTo>
                  <a:pt x="382" y="36"/>
                  <a:pt x="382" y="36"/>
                  <a:pt x="382" y="36"/>
                </a:cubicBezTo>
                <a:cubicBezTo>
                  <a:pt x="354" y="36"/>
                  <a:pt x="354" y="36"/>
                  <a:pt x="354" y="36"/>
                </a:cubicBezTo>
                <a:cubicBezTo>
                  <a:pt x="354" y="132"/>
                  <a:pt x="354" y="132"/>
                  <a:pt x="354" y="132"/>
                </a:cubicBezTo>
                <a:cubicBezTo>
                  <a:pt x="382" y="132"/>
                  <a:pt x="382" y="132"/>
                  <a:pt x="382" y="132"/>
                </a:cubicBezTo>
                <a:cubicBezTo>
                  <a:pt x="382" y="97"/>
                  <a:pt x="382" y="97"/>
                  <a:pt x="382" y="97"/>
                </a:cubicBezTo>
                <a:cubicBezTo>
                  <a:pt x="382" y="74"/>
                  <a:pt x="393" y="63"/>
                  <a:pt x="411" y="63"/>
                </a:cubicBezTo>
                <a:cubicBezTo>
                  <a:pt x="412" y="63"/>
                  <a:pt x="412" y="63"/>
                  <a:pt x="412" y="63"/>
                </a:cubicBezTo>
                <a:cubicBezTo>
                  <a:pt x="412" y="34"/>
                  <a:pt x="412" y="34"/>
                  <a:pt x="412" y="34"/>
                </a:cubicBezTo>
                <a:cubicBezTo>
                  <a:pt x="396" y="33"/>
                  <a:pt x="387" y="42"/>
                  <a:pt x="382" y="55"/>
                </a:cubicBezTo>
                <a:close/>
                <a:moveTo>
                  <a:pt x="1335" y="34"/>
                </a:moveTo>
                <a:cubicBezTo>
                  <a:pt x="1305" y="34"/>
                  <a:pt x="1283" y="56"/>
                  <a:pt x="1283" y="84"/>
                </a:cubicBezTo>
                <a:cubicBezTo>
                  <a:pt x="1283" y="84"/>
                  <a:pt x="1283" y="84"/>
                  <a:pt x="1283" y="84"/>
                </a:cubicBezTo>
                <a:cubicBezTo>
                  <a:pt x="1283" y="112"/>
                  <a:pt x="1305" y="134"/>
                  <a:pt x="1335" y="134"/>
                </a:cubicBezTo>
                <a:cubicBezTo>
                  <a:pt x="1365" y="134"/>
                  <a:pt x="1387" y="112"/>
                  <a:pt x="1387" y="84"/>
                </a:cubicBezTo>
                <a:cubicBezTo>
                  <a:pt x="1387" y="84"/>
                  <a:pt x="1387" y="84"/>
                  <a:pt x="1387" y="84"/>
                </a:cubicBezTo>
                <a:cubicBezTo>
                  <a:pt x="1387" y="56"/>
                  <a:pt x="1365" y="34"/>
                  <a:pt x="1335" y="34"/>
                </a:cubicBezTo>
                <a:close/>
                <a:moveTo>
                  <a:pt x="1360" y="84"/>
                </a:moveTo>
                <a:cubicBezTo>
                  <a:pt x="1360" y="99"/>
                  <a:pt x="1351" y="111"/>
                  <a:pt x="1335" y="111"/>
                </a:cubicBezTo>
                <a:cubicBezTo>
                  <a:pt x="1320" y="111"/>
                  <a:pt x="1310" y="98"/>
                  <a:pt x="1310" y="84"/>
                </a:cubicBezTo>
                <a:cubicBezTo>
                  <a:pt x="1310" y="84"/>
                  <a:pt x="1310" y="84"/>
                  <a:pt x="1310" y="84"/>
                </a:cubicBezTo>
                <a:cubicBezTo>
                  <a:pt x="1310" y="70"/>
                  <a:pt x="1319" y="58"/>
                  <a:pt x="1335" y="58"/>
                </a:cubicBezTo>
                <a:cubicBezTo>
                  <a:pt x="1350" y="58"/>
                  <a:pt x="1360" y="70"/>
                  <a:pt x="1360" y="84"/>
                </a:cubicBezTo>
                <a:close/>
                <a:moveTo>
                  <a:pt x="1834" y="55"/>
                </a:moveTo>
                <a:cubicBezTo>
                  <a:pt x="1834" y="36"/>
                  <a:pt x="1834" y="36"/>
                  <a:pt x="1834" y="36"/>
                </a:cubicBezTo>
                <a:cubicBezTo>
                  <a:pt x="1807" y="36"/>
                  <a:pt x="1807" y="36"/>
                  <a:pt x="1807" y="36"/>
                </a:cubicBezTo>
                <a:cubicBezTo>
                  <a:pt x="1807" y="132"/>
                  <a:pt x="1807" y="132"/>
                  <a:pt x="1807" y="132"/>
                </a:cubicBezTo>
                <a:cubicBezTo>
                  <a:pt x="1834" y="132"/>
                  <a:pt x="1834" y="132"/>
                  <a:pt x="1834" y="132"/>
                </a:cubicBezTo>
                <a:cubicBezTo>
                  <a:pt x="1834" y="97"/>
                  <a:pt x="1834" y="97"/>
                  <a:pt x="1834" y="97"/>
                </a:cubicBezTo>
                <a:cubicBezTo>
                  <a:pt x="1834" y="74"/>
                  <a:pt x="1845" y="63"/>
                  <a:pt x="1863" y="63"/>
                </a:cubicBezTo>
                <a:cubicBezTo>
                  <a:pt x="1865" y="63"/>
                  <a:pt x="1865" y="63"/>
                  <a:pt x="1865" y="63"/>
                </a:cubicBezTo>
                <a:cubicBezTo>
                  <a:pt x="1865" y="34"/>
                  <a:pt x="1865" y="34"/>
                  <a:pt x="1865" y="34"/>
                </a:cubicBezTo>
                <a:cubicBezTo>
                  <a:pt x="1848" y="33"/>
                  <a:pt x="1839" y="42"/>
                  <a:pt x="1834" y="55"/>
                </a:cubicBezTo>
                <a:close/>
                <a:moveTo>
                  <a:pt x="1748" y="34"/>
                </a:moveTo>
                <a:cubicBezTo>
                  <a:pt x="1718" y="34"/>
                  <a:pt x="1696" y="56"/>
                  <a:pt x="1696" y="84"/>
                </a:cubicBezTo>
                <a:cubicBezTo>
                  <a:pt x="1696" y="84"/>
                  <a:pt x="1696" y="84"/>
                  <a:pt x="1696" y="84"/>
                </a:cubicBezTo>
                <a:cubicBezTo>
                  <a:pt x="1696" y="112"/>
                  <a:pt x="1718" y="134"/>
                  <a:pt x="1748" y="134"/>
                </a:cubicBezTo>
                <a:cubicBezTo>
                  <a:pt x="1778" y="134"/>
                  <a:pt x="1800" y="112"/>
                  <a:pt x="1800" y="84"/>
                </a:cubicBezTo>
                <a:cubicBezTo>
                  <a:pt x="1800" y="84"/>
                  <a:pt x="1800" y="84"/>
                  <a:pt x="1800" y="84"/>
                </a:cubicBezTo>
                <a:cubicBezTo>
                  <a:pt x="1800" y="56"/>
                  <a:pt x="1778" y="34"/>
                  <a:pt x="1748" y="34"/>
                </a:cubicBezTo>
                <a:close/>
                <a:moveTo>
                  <a:pt x="1773" y="84"/>
                </a:moveTo>
                <a:cubicBezTo>
                  <a:pt x="1773" y="99"/>
                  <a:pt x="1764" y="111"/>
                  <a:pt x="1748" y="111"/>
                </a:cubicBezTo>
                <a:cubicBezTo>
                  <a:pt x="1733" y="111"/>
                  <a:pt x="1723" y="98"/>
                  <a:pt x="1723" y="84"/>
                </a:cubicBezTo>
                <a:cubicBezTo>
                  <a:pt x="1723" y="84"/>
                  <a:pt x="1723" y="84"/>
                  <a:pt x="1723" y="84"/>
                </a:cubicBezTo>
                <a:cubicBezTo>
                  <a:pt x="1723" y="70"/>
                  <a:pt x="1732" y="58"/>
                  <a:pt x="1748" y="58"/>
                </a:cubicBezTo>
                <a:cubicBezTo>
                  <a:pt x="1763" y="58"/>
                  <a:pt x="1773" y="70"/>
                  <a:pt x="1773" y="84"/>
                </a:cubicBezTo>
                <a:close/>
                <a:moveTo>
                  <a:pt x="1465" y="48"/>
                </a:moveTo>
                <a:cubicBezTo>
                  <a:pt x="1458" y="40"/>
                  <a:pt x="1449" y="34"/>
                  <a:pt x="1434" y="34"/>
                </a:cubicBezTo>
                <a:cubicBezTo>
                  <a:pt x="1412" y="34"/>
                  <a:pt x="1391" y="50"/>
                  <a:pt x="1391" y="79"/>
                </a:cubicBezTo>
                <a:cubicBezTo>
                  <a:pt x="1391" y="79"/>
                  <a:pt x="1391" y="79"/>
                  <a:pt x="1391" y="79"/>
                </a:cubicBezTo>
                <a:cubicBezTo>
                  <a:pt x="1391" y="108"/>
                  <a:pt x="1412" y="124"/>
                  <a:pt x="1434" y="124"/>
                </a:cubicBezTo>
                <a:cubicBezTo>
                  <a:pt x="1448" y="124"/>
                  <a:pt x="1457" y="118"/>
                  <a:pt x="1465" y="109"/>
                </a:cubicBezTo>
                <a:cubicBezTo>
                  <a:pt x="1465" y="113"/>
                  <a:pt x="1465" y="113"/>
                  <a:pt x="1465" y="113"/>
                </a:cubicBezTo>
                <a:cubicBezTo>
                  <a:pt x="1465" y="130"/>
                  <a:pt x="1457" y="139"/>
                  <a:pt x="1438" y="139"/>
                </a:cubicBezTo>
                <a:cubicBezTo>
                  <a:pt x="1425" y="139"/>
                  <a:pt x="1415" y="136"/>
                  <a:pt x="1405" y="131"/>
                </a:cubicBezTo>
                <a:cubicBezTo>
                  <a:pt x="1396" y="151"/>
                  <a:pt x="1396" y="151"/>
                  <a:pt x="1396" y="151"/>
                </a:cubicBezTo>
                <a:cubicBezTo>
                  <a:pt x="1408" y="158"/>
                  <a:pt x="1423" y="161"/>
                  <a:pt x="1439" y="161"/>
                </a:cubicBezTo>
                <a:cubicBezTo>
                  <a:pt x="1457" y="161"/>
                  <a:pt x="1471" y="157"/>
                  <a:pt x="1480" y="148"/>
                </a:cubicBezTo>
                <a:cubicBezTo>
                  <a:pt x="1488" y="140"/>
                  <a:pt x="1492" y="128"/>
                  <a:pt x="1492" y="110"/>
                </a:cubicBezTo>
                <a:cubicBezTo>
                  <a:pt x="1492" y="36"/>
                  <a:pt x="1492" y="36"/>
                  <a:pt x="1492" y="36"/>
                </a:cubicBezTo>
                <a:cubicBezTo>
                  <a:pt x="1465" y="36"/>
                  <a:pt x="1465" y="36"/>
                  <a:pt x="1465" y="36"/>
                </a:cubicBezTo>
                <a:lnTo>
                  <a:pt x="1465" y="48"/>
                </a:lnTo>
                <a:close/>
                <a:moveTo>
                  <a:pt x="1465" y="79"/>
                </a:moveTo>
                <a:cubicBezTo>
                  <a:pt x="1465" y="92"/>
                  <a:pt x="1455" y="102"/>
                  <a:pt x="1442" y="102"/>
                </a:cubicBezTo>
                <a:cubicBezTo>
                  <a:pt x="1429" y="102"/>
                  <a:pt x="1419" y="93"/>
                  <a:pt x="1419" y="79"/>
                </a:cubicBezTo>
                <a:cubicBezTo>
                  <a:pt x="1419" y="79"/>
                  <a:pt x="1419" y="79"/>
                  <a:pt x="1419" y="79"/>
                </a:cubicBezTo>
                <a:cubicBezTo>
                  <a:pt x="1419" y="66"/>
                  <a:pt x="1429" y="57"/>
                  <a:pt x="1442" y="57"/>
                </a:cubicBezTo>
                <a:cubicBezTo>
                  <a:pt x="1455" y="57"/>
                  <a:pt x="1465" y="66"/>
                  <a:pt x="1465" y="79"/>
                </a:cubicBezTo>
                <a:close/>
                <a:moveTo>
                  <a:pt x="1697" y="37"/>
                </a:moveTo>
                <a:cubicBezTo>
                  <a:pt x="1675" y="37"/>
                  <a:pt x="1675" y="37"/>
                  <a:pt x="1675" y="37"/>
                </a:cubicBezTo>
                <a:cubicBezTo>
                  <a:pt x="1675" y="33"/>
                  <a:pt x="1675" y="33"/>
                  <a:pt x="1675" y="33"/>
                </a:cubicBezTo>
                <a:cubicBezTo>
                  <a:pt x="1675" y="26"/>
                  <a:pt x="1678" y="23"/>
                  <a:pt x="1684" y="23"/>
                </a:cubicBezTo>
                <a:cubicBezTo>
                  <a:pt x="1689" y="23"/>
                  <a:pt x="1693" y="24"/>
                  <a:pt x="1697" y="25"/>
                </a:cubicBezTo>
                <a:cubicBezTo>
                  <a:pt x="1697" y="2"/>
                  <a:pt x="1697" y="2"/>
                  <a:pt x="1697" y="2"/>
                </a:cubicBezTo>
                <a:cubicBezTo>
                  <a:pt x="1692" y="1"/>
                  <a:pt x="1686" y="0"/>
                  <a:pt x="1677" y="0"/>
                </a:cubicBezTo>
                <a:cubicBezTo>
                  <a:pt x="1668" y="0"/>
                  <a:pt x="1660" y="2"/>
                  <a:pt x="1655" y="7"/>
                </a:cubicBezTo>
                <a:cubicBezTo>
                  <a:pt x="1650" y="12"/>
                  <a:pt x="1648" y="20"/>
                  <a:pt x="1648" y="31"/>
                </a:cubicBezTo>
                <a:cubicBezTo>
                  <a:pt x="1648" y="37"/>
                  <a:pt x="1648" y="37"/>
                  <a:pt x="1648" y="37"/>
                </a:cubicBezTo>
                <a:cubicBezTo>
                  <a:pt x="1636" y="37"/>
                  <a:pt x="1636" y="37"/>
                  <a:pt x="1636" y="37"/>
                </a:cubicBezTo>
                <a:cubicBezTo>
                  <a:pt x="1636" y="59"/>
                  <a:pt x="1636" y="59"/>
                  <a:pt x="1636" y="59"/>
                </a:cubicBezTo>
                <a:cubicBezTo>
                  <a:pt x="1648" y="59"/>
                  <a:pt x="1648" y="59"/>
                  <a:pt x="1648" y="59"/>
                </a:cubicBezTo>
                <a:cubicBezTo>
                  <a:pt x="1648" y="132"/>
                  <a:pt x="1648" y="132"/>
                  <a:pt x="1648" y="132"/>
                </a:cubicBezTo>
                <a:cubicBezTo>
                  <a:pt x="1675" y="132"/>
                  <a:pt x="1675" y="132"/>
                  <a:pt x="1675" y="132"/>
                </a:cubicBezTo>
                <a:cubicBezTo>
                  <a:pt x="1675" y="59"/>
                  <a:pt x="1675" y="59"/>
                  <a:pt x="1675" y="59"/>
                </a:cubicBezTo>
                <a:cubicBezTo>
                  <a:pt x="1697" y="59"/>
                  <a:pt x="1697" y="59"/>
                  <a:pt x="1697" y="59"/>
                </a:cubicBezTo>
                <a:lnTo>
                  <a:pt x="1697" y="37"/>
                </a:lnTo>
                <a:close/>
                <a:moveTo>
                  <a:pt x="1548" y="101"/>
                </a:moveTo>
                <a:cubicBezTo>
                  <a:pt x="1526" y="36"/>
                  <a:pt x="1526" y="36"/>
                  <a:pt x="1526" y="36"/>
                </a:cubicBezTo>
                <a:cubicBezTo>
                  <a:pt x="1497" y="36"/>
                  <a:pt x="1497" y="36"/>
                  <a:pt x="1497" y="36"/>
                </a:cubicBezTo>
                <a:cubicBezTo>
                  <a:pt x="1535" y="132"/>
                  <a:pt x="1535" y="132"/>
                  <a:pt x="1535" y="132"/>
                </a:cubicBezTo>
                <a:cubicBezTo>
                  <a:pt x="1532" y="137"/>
                  <a:pt x="1530" y="139"/>
                  <a:pt x="1525" y="139"/>
                </a:cubicBezTo>
                <a:cubicBezTo>
                  <a:pt x="1521" y="139"/>
                  <a:pt x="1517" y="137"/>
                  <a:pt x="1513" y="135"/>
                </a:cubicBezTo>
                <a:cubicBezTo>
                  <a:pt x="1504" y="155"/>
                  <a:pt x="1504" y="155"/>
                  <a:pt x="1504" y="155"/>
                </a:cubicBezTo>
                <a:cubicBezTo>
                  <a:pt x="1511" y="159"/>
                  <a:pt x="1519" y="161"/>
                  <a:pt x="1528" y="161"/>
                </a:cubicBezTo>
                <a:cubicBezTo>
                  <a:pt x="1545" y="161"/>
                  <a:pt x="1553" y="154"/>
                  <a:pt x="1560" y="134"/>
                </a:cubicBezTo>
                <a:cubicBezTo>
                  <a:pt x="1597" y="36"/>
                  <a:pt x="1597" y="36"/>
                  <a:pt x="1597" y="36"/>
                </a:cubicBezTo>
                <a:cubicBezTo>
                  <a:pt x="1569" y="36"/>
                  <a:pt x="1569" y="36"/>
                  <a:pt x="1569" y="36"/>
                </a:cubicBezTo>
                <a:lnTo>
                  <a:pt x="1548" y="101"/>
                </a:lnTo>
                <a:close/>
                <a:moveTo>
                  <a:pt x="1008" y="34"/>
                </a:moveTo>
                <a:cubicBezTo>
                  <a:pt x="994" y="34"/>
                  <a:pt x="986" y="41"/>
                  <a:pt x="980" y="49"/>
                </a:cubicBezTo>
                <a:cubicBezTo>
                  <a:pt x="980" y="1"/>
                  <a:pt x="980" y="1"/>
                  <a:pt x="980" y="1"/>
                </a:cubicBezTo>
                <a:cubicBezTo>
                  <a:pt x="952" y="1"/>
                  <a:pt x="952" y="1"/>
                  <a:pt x="952" y="1"/>
                </a:cubicBezTo>
                <a:cubicBezTo>
                  <a:pt x="952" y="132"/>
                  <a:pt x="952" y="132"/>
                  <a:pt x="952" y="132"/>
                </a:cubicBezTo>
                <a:cubicBezTo>
                  <a:pt x="980" y="132"/>
                  <a:pt x="980" y="132"/>
                  <a:pt x="980" y="132"/>
                </a:cubicBezTo>
                <a:cubicBezTo>
                  <a:pt x="980" y="78"/>
                  <a:pt x="980" y="78"/>
                  <a:pt x="980" y="78"/>
                </a:cubicBezTo>
                <a:cubicBezTo>
                  <a:pt x="980" y="65"/>
                  <a:pt x="986" y="59"/>
                  <a:pt x="997" y="59"/>
                </a:cubicBezTo>
                <a:cubicBezTo>
                  <a:pt x="1007" y="59"/>
                  <a:pt x="1013" y="65"/>
                  <a:pt x="1013" y="78"/>
                </a:cubicBezTo>
                <a:cubicBezTo>
                  <a:pt x="1013" y="132"/>
                  <a:pt x="1013" y="132"/>
                  <a:pt x="1013" y="132"/>
                </a:cubicBezTo>
                <a:cubicBezTo>
                  <a:pt x="1040" y="132"/>
                  <a:pt x="1040" y="132"/>
                  <a:pt x="1040" y="132"/>
                </a:cubicBezTo>
                <a:cubicBezTo>
                  <a:pt x="1040" y="70"/>
                  <a:pt x="1040" y="70"/>
                  <a:pt x="1040" y="70"/>
                </a:cubicBezTo>
                <a:cubicBezTo>
                  <a:pt x="1040" y="48"/>
                  <a:pt x="1028" y="34"/>
                  <a:pt x="1008" y="34"/>
                </a:cubicBezTo>
                <a:close/>
                <a:moveTo>
                  <a:pt x="1250" y="132"/>
                </a:moveTo>
                <a:cubicBezTo>
                  <a:pt x="1278" y="132"/>
                  <a:pt x="1278" y="132"/>
                  <a:pt x="1278" y="132"/>
                </a:cubicBezTo>
                <a:cubicBezTo>
                  <a:pt x="1278" y="1"/>
                  <a:pt x="1278" y="1"/>
                  <a:pt x="1278" y="1"/>
                </a:cubicBezTo>
                <a:cubicBezTo>
                  <a:pt x="1250" y="1"/>
                  <a:pt x="1250" y="1"/>
                  <a:pt x="1250" y="1"/>
                </a:cubicBezTo>
                <a:lnTo>
                  <a:pt x="1250" y="132"/>
                </a:lnTo>
                <a:close/>
                <a:moveTo>
                  <a:pt x="1103" y="34"/>
                </a:moveTo>
                <a:cubicBezTo>
                  <a:pt x="1089" y="34"/>
                  <a:pt x="1081" y="41"/>
                  <a:pt x="1075" y="49"/>
                </a:cubicBezTo>
                <a:cubicBezTo>
                  <a:pt x="1075" y="36"/>
                  <a:pt x="1075" y="36"/>
                  <a:pt x="1075" y="36"/>
                </a:cubicBezTo>
                <a:cubicBezTo>
                  <a:pt x="1047" y="36"/>
                  <a:pt x="1047" y="36"/>
                  <a:pt x="1047" y="36"/>
                </a:cubicBezTo>
                <a:cubicBezTo>
                  <a:pt x="1047" y="132"/>
                  <a:pt x="1047" y="132"/>
                  <a:pt x="1047" y="132"/>
                </a:cubicBezTo>
                <a:cubicBezTo>
                  <a:pt x="1075" y="132"/>
                  <a:pt x="1075" y="132"/>
                  <a:pt x="1075" y="132"/>
                </a:cubicBezTo>
                <a:cubicBezTo>
                  <a:pt x="1075" y="78"/>
                  <a:pt x="1075" y="78"/>
                  <a:pt x="1075" y="78"/>
                </a:cubicBezTo>
                <a:cubicBezTo>
                  <a:pt x="1075" y="65"/>
                  <a:pt x="1081" y="59"/>
                  <a:pt x="1092" y="59"/>
                </a:cubicBezTo>
                <a:cubicBezTo>
                  <a:pt x="1102" y="59"/>
                  <a:pt x="1108" y="65"/>
                  <a:pt x="1108" y="78"/>
                </a:cubicBezTo>
                <a:cubicBezTo>
                  <a:pt x="1108" y="132"/>
                  <a:pt x="1108" y="132"/>
                  <a:pt x="1108" y="132"/>
                </a:cubicBezTo>
                <a:cubicBezTo>
                  <a:pt x="1135" y="132"/>
                  <a:pt x="1135" y="132"/>
                  <a:pt x="1135" y="132"/>
                </a:cubicBezTo>
                <a:cubicBezTo>
                  <a:pt x="1135" y="70"/>
                  <a:pt x="1135" y="70"/>
                  <a:pt x="1135" y="70"/>
                </a:cubicBezTo>
                <a:cubicBezTo>
                  <a:pt x="1135" y="48"/>
                  <a:pt x="1123" y="34"/>
                  <a:pt x="1103" y="34"/>
                </a:cubicBezTo>
                <a:close/>
                <a:moveTo>
                  <a:pt x="910" y="111"/>
                </a:moveTo>
                <a:cubicBezTo>
                  <a:pt x="895" y="111"/>
                  <a:pt x="885" y="99"/>
                  <a:pt x="885" y="84"/>
                </a:cubicBezTo>
                <a:cubicBezTo>
                  <a:pt x="885" y="84"/>
                  <a:pt x="885" y="84"/>
                  <a:pt x="885" y="84"/>
                </a:cubicBezTo>
                <a:cubicBezTo>
                  <a:pt x="885" y="70"/>
                  <a:pt x="895" y="58"/>
                  <a:pt x="909" y="58"/>
                </a:cubicBezTo>
                <a:cubicBezTo>
                  <a:pt x="918" y="58"/>
                  <a:pt x="925" y="62"/>
                  <a:pt x="931" y="68"/>
                </a:cubicBezTo>
                <a:cubicBezTo>
                  <a:pt x="947" y="50"/>
                  <a:pt x="947" y="50"/>
                  <a:pt x="947" y="50"/>
                </a:cubicBezTo>
                <a:cubicBezTo>
                  <a:pt x="938" y="40"/>
                  <a:pt x="927" y="34"/>
                  <a:pt x="909" y="34"/>
                </a:cubicBezTo>
                <a:cubicBezTo>
                  <a:pt x="880" y="34"/>
                  <a:pt x="859" y="57"/>
                  <a:pt x="859" y="84"/>
                </a:cubicBezTo>
                <a:cubicBezTo>
                  <a:pt x="859" y="84"/>
                  <a:pt x="859" y="84"/>
                  <a:pt x="859" y="84"/>
                </a:cubicBezTo>
                <a:cubicBezTo>
                  <a:pt x="859" y="112"/>
                  <a:pt x="880" y="134"/>
                  <a:pt x="909" y="134"/>
                </a:cubicBezTo>
                <a:cubicBezTo>
                  <a:pt x="928" y="134"/>
                  <a:pt x="939" y="127"/>
                  <a:pt x="948" y="117"/>
                </a:cubicBezTo>
                <a:cubicBezTo>
                  <a:pt x="932" y="100"/>
                  <a:pt x="932" y="100"/>
                  <a:pt x="932" y="100"/>
                </a:cubicBezTo>
                <a:cubicBezTo>
                  <a:pt x="925" y="107"/>
                  <a:pt x="919" y="111"/>
                  <a:pt x="910" y="111"/>
                </a:cubicBezTo>
                <a:close/>
                <a:moveTo>
                  <a:pt x="1945" y="35"/>
                </a:moveTo>
                <a:cubicBezTo>
                  <a:pt x="1929" y="35"/>
                  <a:pt x="1918" y="38"/>
                  <a:pt x="1908" y="42"/>
                </a:cubicBezTo>
                <a:cubicBezTo>
                  <a:pt x="1915" y="63"/>
                  <a:pt x="1915" y="63"/>
                  <a:pt x="1915" y="63"/>
                </a:cubicBezTo>
                <a:cubicBezTo>
                  <a:pt x="1923" y="60"/>
                  <a:pt x="1931" y="58"/>
                  <a:pt x="1941" y="58"/>
                </a:cubicBezTo>
                <a:cubicBezTo>
                  <a:pt x="1955" y="58"/>
                  <a:pt x="1962" y="64"/>
                  <a:pt x="1962" y="76"/>
                </a:cubicBezTo>
                <a:cubicBezTo>
                  <a:pt x="1962" y="77"/>
                  <a:pt x="1962" y="77"/>
                  <a:pt x="1962" y="77"/>
                </a:cubicBezTo>
                <a:cubicBezTo>
                  <a:pt x="1955" y="75"/>
                  <a:pt x="1948" y="73"/>
                  <a:pt x="1938" y="73"/>
                </a:cubicBezTo>
                <a:cubicBezTo>
                  <a:pt x="1915" y="73"/>
                  <a:pt x="1899" y="83"/>
                  <a:pt x="1899" y="104"/>
                </a:cubicBezTo>
                <a:cubicBezTo>
                  <a:pt x="1899" y="104"/>
                  <a:pt x="1899" y="104"/>
                  <a:pt x="1899" y="104"/>
                </a:cubicBezTo>
                <a:cubicBezTo>
                  <a:pt x="1899" y="123"/>
                  <a:pt x="1914" y="134"/>
                  <a:pt x="1932" y="134"/>
                </a:cubicBezTo>
                <a:cubicBezTo>
                  <a:pt x="1946" y="134"/>
                  <a:pt x="1955" y="129"/>
                  <a:pt x="1962" y="122"/>
                </a:cubicBezTo>
                <a:cubicBezTo>
                  <a:pt x="1962" y="132"/>
                  <a:pt x="1962" y="132"/>
                  <a:pt x="1962" y="132"/>
                </a:cubicBezTo>
                <a:cubicBezTo>
                  <a:pt x="1988" y="132"/>
                  <a:pt x="1988" y="132"/>
                  <a:pt x="1988" y="132"/>
                </a:cubicBezTo>
                <a:cubicBezTo>
                  <a:pt x="1988" y="76"/>
                  <a:pt x="1988" y="76"/>
                  <a:pt x="1988" y="76"/>
                </a:cubicBezTo>
                <a:cubicBezTo>
                  <a:pt x="1988" y="63"/>
                  <a:pt x="1985" y="53"/>
                  <a:pt x="1978" y="46"/>
                </a:cubicBezTo>
                <a:cubicBezTo>
                  <a:pt x="1971" y="39"/>
                  <a:pt x="1960" y="35"/>
                  <a:pt x="1945" y="35"/>
                </a:cubicBezTo>
                <a:close/>
                <a:moveTo>
                  <a:pt x="1962" y="98"/>
                </a:moveTo>
                <a:cubicBezTo>
                  <a:pt x="1962" y="108"/>
                  <a:pt x="1953" y="115"/>
                  <a:pt x="1941" y="115"/>
                </a:cubicBezTo>
                <a:cubicBezTo>
                  <a:pt x="1932" y="115"/>
                  <a:pt x="1926" y="111"/>
                  <a:pt x="1926" y="103"/>
                </a:cubicBezTo>
                <a:cubicBezTo>
                  <a:pt x="1926" y="103"/>
                  <a:pt x="1926" y="103"/>
                  <a:pt x="1926" y="103"/>
                </a:cubicBezTo>
                <a:cubicBezTo>
                  <a:pt x="1926" y="94"/>
                  <a:pt x="1933" y="90"/>
                  <a:pt x="1945" y="90"/>
                </a:cubicBezTo>
                <a:cubicBezTo>
                  <a:pt x="1951" y="90"/>
                  <a:pt x="1957" y="91"/>
                  <a:pt x="1962" y="93"/>
                </a:cubicBezTo>
                <a:lnTo>
                  <a:pt x="1962" y="98"/>
                </a:lnTo>
                <a:close/>
                <a:moveTo>
                  <a:pt x="1193" y="34"/>
                </a:moveTo>
                <a:cubicBezTo>
                  <a:pt x="1163" y="34"/>
                  <a:pt x="1141" y="56"/>
                  <a:pt x="1141" y="84"/>
                </a:cubicBezTo>
                <a:cubicBezTo>
                  <a:pt x="1141" y="84"/>
                  <a:pt x="1141" y="84"/>
                  <a:pt x="1141" y="84"/>
                </a:cubicBezTo>
                <a:cubicBezTo>
                  <a:pt x="1141" y="112"/>
                  <a:pt x="1163" y="134"/>
                  <a:pt x="1193" y="134"/>
                </a:cubicBezTo>
                <a:cubicBezTo>
                  <a:pt x="1223" y="134"/>
                  <a:pt x="1245" y="112"/>
                  <a:pt x="1245" y="84"/>
                </a:cubicBezTo>
                <a:cubicBezTo>
                  <a:pt x="1245" y="84"/>
                  <a:pt x="1245" y="84"/>
                  <a:pt x="1245" y="84"/>
                </a:cubicBezTo>
                <a:cubicBezTo>
                  <a:pt x="1245" y="56"/>
                  <a:pt x="1223" y="34"/>
                  <a:pt x="1193" y="34"/>
                </a:cubicBezTo>
                <a:close/>
                <a:moveTo>
                  <a:pt x="1218" y="84"/>
                </a:moveTo>
                <a:cubicBezTo>
                  <a:pt x="1218" y="99"/>
                  <a:pt x="1209" y="111"/>
                  <a:pt x="1193" y="111"/>
                </a:cubicBezTo>
                <a:cubicBezTo>
                  <a:pt x="1178" y="111"/>
                  <a:pt x="1168" y="98"/>
                  <a:pt x="1168" y="84"/>
                </a:cubicBezTo>
                <a:cubicBezTo>
                  <a:pt x="1168" y="84"/>
                  <a:pt x="1168" y="84"/>
                  <a:pt x="1168" y="84"/>
                </a:cubicBezTo>
                <a:cubicBezTo>
                  <a:pt x="1168" y="70"/>
                  <a:pt x="1177" y="58"/>
                  <a:pt x="1193" y="58"/>
                </a:cubicBezTo>
                <a:cubicBezTo>
                  <a:pt x="1208" y="58"/>
                  <a:pt x="1218" y="70"/>
                  <a:pt x="1218"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9CBFDA6F-6A49-4FF2-BAEF-68A3B4BBCC7D}"/>
              </a:ext>
            </a:extLst>
          </p:cNvPr>
          <p:cNvPicPr>
            <a:picLocks noChangeAspect="1"/>
          </p:cNvPicPr>
          <p:nvPr userDrawn="1"/>
        </p:nvPicPr>
        <p:blipFill>
          <a:blip r:embed="rId3"/>
          <a:stretch>
            <a:fillRect/>
          </a:stretch>
        </p:blipFill>
        <p:spPr>
          <a:xfrm rot="16200000">
            <a:off x="9854545" y="2021794"/>
            <a:ext cx="3499234" cy="1169326"/>
          </a:xfrm>
          <a:prstGeom prst="rect">
            <a:avLst/>
          </a:prstGeom>
        </p:spPr>
      </p:pic>
    </p:spTree>
    <p:extLst>
      <p:ext uri="{BB962C8B-B14F-4D97-AF65-F5344CB8AC3E}">
        <p14:creationId xmlns:p14="http://schemas.microsoft.com/office/powerpoint/2010/main" val="594681706"/>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634487" y="6454620"/>
            <a:ext cx="438912" cy="155448"/>
          </a:xfrm>
          <a:prstGeom prst="rect">
            <a:avLst/>
          </a:prstGeom>
        </p:spPr>
        <p:txBody>
          <a:bodyPr vert="horz" lIns="0" tIns="0" rIns="0" bIns="0" rtlCol="0" anchor="ctr"/>
          <a:lstStyle>
            <a:lvl1pPr algn="ctr">
              <a:defRPr sz="900">
                <a:solidFill>
                  <a:schemeClr val="tx1"/>
                </a:solidFill>
                <a:latin typeface="Arial" panose="020B0604020202020204" pitchFamily="34" charset="0"/>
                <a:cs typeface="Arial" panose="020B0604020202020204" pitchFamily="34" charset="0"/>
              </a:defRPr>
            </a:lvl1pPr>
          </a:lstStyle>
          <a:p>
            <a:fld id="{6D22F896-40B5-4ADD-8801-0D06FADFA095}" type="slidenum">
              <a:rPr lang="en-US" smtClean="0"/>
              <a:pPr/>
              <a:t>‹#›</a:t>
            </a:fld>
            <a:endParaRPr lang="en-US"/>
          </a:p>
        </p:txBody>
      </p:sp>
      <p:grpSp>
        <p:nvGrpSpPr>
          <p:cNvPr id="2" name="Group 1">
            <a:extLst>
              <a:ext uri="{FF2B5EF4-FFF2-40B4-BE49-F238E27FC236}">
                <a16:creationId xmlns:a16="http://schemas.microsoft.com/office/drawing/2014/main" id="{05EA8348-67FB-4B30-9F9C-48FFE5BAD8C0}"/>
              </a:ext>
            </a:extLst>
          </p:cNvPr>
          <p:cNvGrpSpPr/>
          <p:nvPr userDrawn="1"/>
        </p:nvGrpSpPr>
        <p:grpSpPr>
          <a:xfrm>
            <a:off x="554338" y="6421482"/>
            <a:ext cx="4956676" cy="245008"/>
            <a:chOff x="554338" y="6421482"/>
            <a:chExt cx="4956676" cy="245008"/>
          </a:xfrm>
        </p:grpSpPr>
        <p:sp>
          <p:nvSpPr>
            <p:cNvPr id="14" name="TextBox 13">
              <a:extLst>
                <a:ext uri="{FF2B5EF4-FFF2-40B4-BE49-F238E27FC236}">
                  <a16:creationId xmlns:a16="http://schemas.microsoft.com/office/drawing/2014/main" id="{21EF6BEE-A7E0-4D64-9DC4-3C2F5B83F76A}"/>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itchFamily="34" charset="0"/>
                  <a:cs typeface="Arial" pitchFamily="34" charset="0"/>
                </a:rPr>
                <a:t>2022 Lenovo Internal. All rights reserved.</a:t>
              </a:r>
            </a:p>
          </p:txBody>
        </p:sp>
        <p:grpSp>
          <p:nvGrpSpPr>
            <p:cNvPr id="15" name="Group 14">
              <a:extLst>
                <a:ext uri="{FF2B5EF4-FFF2-40B4-BE49-F238E27FC236}">
                  <a16:creationId xmlns:a16="http://schemas.microsoft.com/office/drawing/2014/main" id="{259326CF-61CE-4098-B357-4DE32D2F938F}"/>
                </a:ext>
              </a:extLst>
            </p:cNvPr>
            <p:cNvGrpSpPr/>
            <p:nvPr userDrawn="1"/>
          </p:nvGrpSpPr>
          <p:grpSpPr>
            <a:xfrm>
              <a:off x="554338" y="6421482"/>
              <a:ext cx="734356" cy="245008"/>
              <a:chOff x="547688" y="952500"/>
              <a:chExt cx="12190413" cy="4067175"/>
            </a:xfrm>
          </p:grpSpPr>
          <p:sp>
            <p:nvSpPr>
              <p:cNvPr id="16" name="Rectangle 15">
                <a:extLst>
                  <a:ext uri="{FF2B5EF4-FFF2-40B4-BE49-F238E27FC236}">
                    <a16:creationId xmlns:a16="http://schemas.microsoft.com/office/drawing/2014/main" id="{7846ED56-A2C0-4E10-9809-14AD84F41738}"/>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D4D6C702-F8F5-4EFF-9E11-DC9122326F24}"/>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a:extLst>
                  <a:ext uri="{FF2B5EF4-FFF2-40B4-BE49-F238E27FC236}">
                    <a16:creationId xmlns:a16="http://schemas.microsoft.com/office/drawing/2014/main" id="{C707B236-3330-4185-B0F4-1A9B40F98AF4}"/>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a:extLst>
                  <a:ext uri="{FF2B5EF4-FFF2-40B4-BE49-F238E27FC236}">
                    <a16:creationId xmlns:a16="http://schemas.microsoft.com/office/drawing/2014/main" id="{90759E39-AD0C-408F-96DE-D523C1922197}"/>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D9B162D5-0F99-4B12-AAE6-CE8C15FA6644}"/>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BA4B53D9-2836-41F9-B7EF-A64B69229C34}"/>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BF617DE2-88E4-4323-A380-A17B8F660D80}"/>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633027268"/>
      </p:ext>
    </p:extLst>
  </p:cSld>
  <p:clrMap bg1="lt1" tx1="dk1" bg2="lt2" tx2="dk2" accent1="accent1" accent2="accent2" accent3="accent3" accent4="accent4" accent5="accent5" accent6="accent6" hlink="hlink" folHlink="folHlink"/>
  <p:sldLayoutIdLst>
    <p:sldLayoutId id="2147483747" r:id="rId1"/>
    <p:sldLayoutId id="2147483775" r:id="rId2"/>
    <p:sldLayoutId id="2147483776" r:id="rId3"/>
    <p:sldLayoutId id="2147483746" r:id="rId4"/>
    <p:sldLayoutId id="2147483748" r:id="rId5"/>
    <p:sldLayoutId id="2147483768" r:id="rId6"/>
    <p:sldLayoutId id="2147483669" r:id="rId7"/>
    <p:sldLayoutId id="2147483723" r:id="rId8"/>
    <p:sldLayoutId id="2147483745" r:id="rId9"/>
    <p:sldLayoutId id="2147483749" r:id="rId10"/>
    <p:sldLayoutId id="2147483740" r:id="rId11"/>
    <p:sldLayoutId id="2147483750" r:id="rId12"/>
    <p:sldLayoutId id="2147483752" r:id="rId13"/>
    <p:sldLayoutId id="2147483751" r:id="rId14"/>
    <p:sldLayoutId id="2147483753" r:id="rId15"/>
    <p:sldLayoutId id="2147483769" r:id="rId16"/>
    <p:sldLayoutId id="2147483770" r:id="rId17"/>
    <p:sldLayoutId id="2147483771" r:id="rId18"/>
    <p:sldLayoutId id="2147483772" r:id="rId19"/>
    <p:sldLayoutId id="2147483773" r:id="rId20"/>
    <p:sldLayoutId id="2147483774" r:id="rId21"/>
    <p:sldLayoutId id="2147483754" r:id="rId22"/>
    <p:sldLayoutId id="2147483755" r:id="rId23"/>
    <p:sldLayoutId id="2147483654" r:id="rId24"/>
    <p:sldLayoutId id="2147483756" r:id="rId25"/>
    <p:sldLayoutId id="2147483738" r:id="rId26"/>
    <p:sldLayoutId id="2147483766" r:id="rId27"/>
    <p:sldLayoutId id="2147483767" r:id="rId28"/>
    <p:sldLayoutId id="2147483758" r:id="rId29"/>
    <p:sldLayoutId id="2147483759" r:id="rId30"/>
    <p:sldLayoutId id="2147483727" r:id="rId31"/>
    <p:sldLayoutId id="2147483757" r:id="rId32"/>
    <p:sldLayoutId id="2147483761" r:id="rId33"/>
    <p:sldLayoutId id="2147483760" r:id="rId34"/>
    <p:sldLayoutId id="2147483763" r:id="rId35"/>
    <p:sldLayoutId id="2147483762" r:id="rId36"/>
    <p:sldLayoutId id="2147483731" r:id="rId37"/>
    <p:sldLayoutId id="2147483711" r:id="rId38"/>
    <p:sldLayoutId id="2147483659" r:id="rId39"/>
    <p:sldLayoutId id="2147483744" r:id="rId40"/>
    <p:sldLayoutId id="2147483764" r:id="rId41"/>
    <p:sldLayoutId id="2147483765" r:id="rId42"/>
    <p:sldLayoutId id="2147483742" r:id="rId43"/>
    <p:sldLayoutId id="2147483741" r:id="rId44"/>
  </p:sldLayoutIdLst>
  <p:transition spd="med"/>
  <p:hf hdr="0" dt="0"/>
  <p:txStyles>
    <p:title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7120" indent="-457120" algn="l" defTabSz="121898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427" indent="-380933" algn="l" defTabSz="121898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733" indent="-304747" algn="l" defTabSz="121898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3227"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2720" indent="-304747" algn="l" defTabSz="121898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36.svg"/><Relationship Id="rId4" Type="http://schemas.openxmlformats.org/officeDocument/2006/relationships/image" Target="../media/image15.sv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hyperlink" Target="https://pinchmarketing745-my.sharepoint.com/:p:/g/personal/arun_pinch_marketing/ERZ33y4fMz5HsI93fA1YxeoBa-DDiW43jMpdwLY4J3MuYg?e=Anrixg" TargetMode="External"/><Relationship Id="rId3" Type="http://schemas.openxmlformats.org/officeDocument/2006/relationships/hyperlink" Target="https://lenovopress.lenovo.com/datasheet/ds0088-thinksystem-se350" TargetMode="External"/><Relationship Id="rId7" Type="http://schemas.openxmlformats.org/officeDocument/2006/relationships/hyperlink" Target="https://www.lenovo.com/us/en/resources/streams/customer-stories/?storypopup=surrey-county-council" TargetMode="External"/><Relationship Id="rId12" Type="http://schemas.openxmlformats.org/officeDocument/2006/relationships/image" Target="../media/image37.jpeg"/><Relationship Id="rId2" Type="http://schemas.openxmlformats.org/officeDocument/2006/relationships/hyperlink" Target="https://pinchmarketing745-my.sharepoint.com/:p:/g/personal/arun_pinch_marketing/EdmcAJpnnx9EvjVgmA3EA0UBQmKuRk4a6LInnhOKXoDMag?e=8dNVxe" TargetMode="External"/><Relationship Id="rId1" Type="http://schemas.openxmlformats.org/officeDocument/2006/relationships/slideLayout" Target="../slideLayouts/slideLayout20.xml"/><Relationship Id="rId6" Type="http://schemas.openxmlformats.org/officeDocument/2006/relationships/hyperlink" Target="https://www.youtube.com/watch?v=qSUZkyJt0xc&amp;t=6s" TargetMode="External"/><Relationship Id="rId11" Type="http://schemas.openxmlformats.org/officeDocument/2006/relationships/hyperlink" Target="https://pinchmarketing745-my.sharepoint.com/:b:/g/personal/arun_pinch_marketing/EbeSCphCq0VOh2YBREOD8EcBxZZcjOkVW-E9XW3Z0wxLJQ?e=hYr0xi" TargetMode="External"/><Relationship Id="rId5" Type="http://schemas.openxmlformats.org/officeDocument/2006/relationships/hyperlink" Target="https://pinchmarketing745-my.sharepoint.com/:b:/g/personal/arun_pinch_marketing/EdiRvUnfFsdIgr5WyYkfbQQBxx4l163Y8SF5Caydg7O1yg?e=9464Hz" TargetMode="External"/><Relationship Id="rId10" Type="http://schemas.openxmlformats.org/officeDocument/2006/relationships/hyperlink" Target="https://pinchmarketing745-my.sharepoint.com/:b:/g/personal/arun_pinch_marketing/EavkYauWiJ5Ln24c1uM-KVYBawFr-lVZyj4g6EbffC7e5Q?e=LhJu5M" TargetMode="External"/><Relationship Id="rId4" Type="http://schemas.openxmlformats.org/officeDocument/2006/relationships/hyperlink" Target="https://pinchmarketing745-my.sharepoint.com/:p:/g/personal/arun_pinch_marketing/ESlNq3jh7zxAjSClzoiOdwsBhuSJ6gEUWToGupQ3lcf_9Q?e=I4Qppr" TargetMode="External"/><Relationship Id="rId9" Type="http://schemas.openxmlformats.org/officeDocument/2006/relationships/hyperlink" Target="https://pinchmarketing745-my.sharepoint.com/:b:/g/personal/arun_pinch_marketing/EaFNXhM4wYBBs8RfbvjTdBIBlIE4-lOwnQgQ-l9xWVqFjA?e=n6g0ko"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hyperlink" Target="https://pinchmarketing745-my.sharepoint.com/:p:/g/personal/arun_pinch_marketing/EZchtQkyASFOkrCd-wOorNQBF-2_qesBivXT0M9PFEophQ?e=uw5C66" TargetMode="External"/><Relationship Id="rId2" Type="http://schemas.openxmlformats.org/officeDocument/2006/relationships/hyperlink" Target="https://pinchmarketing745-my.sharepoint.com/:p:/g/personal/arun_pinch_marketing/ERszgW8RoppEkcA5VOdZ_jYB_BB7rYlnE3dKw09U6WY1Gg?e=Umhsio" TargetMode="External"/><Relationship Id="rId1" Type="http://schemas.openxmlformats.org/officeDocument/2006/relationships/slideLayout" Target="../slideLayouts/slideLayout20.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hyperlink" Target="https://pinchmarketing745-my.sharepoint.com/:p:/g/personal/arun_pinch_marketing/EavC47pCBXZHgaX08mW3LnYBmpGru56r4Vij1If9Wjlamg?e=pX2uTw" TargetMode="External"/><Relationship Id="rId3" Type="http://schemas.openxmlformats.org/officeDocument/2006/relationships/hyperlink" Target="https://pinchmarketing745-my.sharepoint.com/:b:/g/personal/arun_pinch_marketing/EfmseosKGStEmrRlP8QJo50BrDhGtOwDhOKixy5htKfmKg?e=reMlbT" TargetMode="External"/><Relationship Id="rId7" Type="http://schemas.openxmlformats.org/officeDocument/2006/relationships/hyperlink" Target="https://pinchmarketing745-my.sharepoint.com/:b:/g/personal/arun_pinch_marketing/EQkm18qosIJMgKgsv9m9BqoBQleJI64JUluPS2db5Rrnlw?e=T5yXHk" TargetMode="External"/><Relationship Id="rId2" Type="http://schemas.openxmlformats.org/officeDocument/2006/relationships/hyperlink" Target="https://techtoday.lenovo.com/ca/en/solutions/large-enterprise/roma-tre-university-customer-story" TargetMode="External"/><Relationship Id="rId1" Type="http://schemas.openxmlformats.org/officeDocument/2006/relationships/slideLayout" Target="../slideLayouts/slideLayout20.xml"/><Relationship Id="rId6" Type="http://schemas.openxmlformats.org/officeDocument/2006/relationships/hyperlink" Target="https://pinchmarketing745-my.sharepoint.com/:p:/g/personal/arun_pinch_marketing/EZ_9mvop25tEoOpq5Fx5Cx4B4EoR20I6E57qpLMfzkKAwA?e=CRPJVp" TargetMode="External"/><Relationship Id="rId5" Type="http://schemas.openxmlformats.org/officeDocument/2006/relationships/hyperlink" Target="https://pinchmarketing745-my.sharepoint.com/:v:/g/personal/arun_pinch_marketing/ESD9xZAb3fpOjxeVxLMWtVUBLZOLyv7Q3CqJBkghOgS_-g?e=RuEDUy" TargetMode="Externa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hyperlink" Target="https://pinchmarketing745-my.sharepoint.com/:b:/g/personal/arun_pinch_marketing/ESdPJSpwka5IhETU-nZjU2oBpn8Gpnvx4csi4b09tWFo-g?e=DE4Jkw" TargetMode="External"/><Relationship Id="rId3" Type="http://schemas.openxmlformats.org/officeDocument/2006/relationships/hyperlink" Target="https://pinchmarketing745-my.sharepoint.com/:p:/g/personal/arun_pinch_marketing/EchikD-M8yVJvvUIBpgZ0Y0B5sVrlgkH1IsYzb4H7NxYAw?e=cmkWFh" TargetMode="External"/><Relationship Id="rId7" Type="http://schemas.openxmlformats.org/officeDocument/2006/relationships/hyperlink" Target="https://pinchmarketing745-my.sharepoint.com/:b:/g/personal/arun_pinch_marketing/EaxhTV_O_GFFkfDYI3G3pfsB-oQ9gm3PAnWwZ8Fa5v7BFQ?e=dzNeDs" TargetMode="External"/><Relationship Id="rId2" Type="http://schemas.openxmlformats.org/officeDocument/2006/relationships/hyperlink" Target="https://pinchmarketing745-my.sharepoint.com/:p:/g/personal/arun_pinch_marketing/EQ9JVz_JzTNIoKw4lyFiQvoBJp9bWXn2SM1ydvXNrBfvbA?e=IWaaKP" TargetMode="External"/><Relationship Id="rId1" Type="http://schemas.openxmlformats.org/officeDocument/2006/relationships/slideLayout" Target="../slideLayouts/slideLayout20.xml"/><Relationship Id="rId6" Type="http://schemas.openxmlformats.org/officeDocument/2006/relationships/hyperlink" Target="https://pinchmarketing745-my.sharepoint.com/:p:/g/personal/arun_pinch_marketing/ERZ33y4fMz5HsI93fA1YxeoBa-DDiW43jMpdwLY4J3MuYg?e=Anrixg" TargetMode="External"/><Relationship Id="rId5" Type="http://schemas.openxmlformats.org/officeDocument/2006/relationships/hyperlink" Target="https://pinchmarketing745-my.sharepoint.com/:v:/g/personal/arun_pinch_marketing/EZInMV1CC_NLuEL07rQ3q2YBtnhBe5cJ8YONQ1YcHwLQTA?e=32D1gV" TargetMode="External"/><Relationship Id="rId10" Type="http://schemas.openxmlformats.org/officeDocument/2006/relationships/image" Target="../media/image46.jpeg"/><Relationship Id="rId4" Type="http://schemas.openxmlformats.org/officeDocument/2006/relationships/hyperlink" Target="https://pinchmarketing745-my.sharepoint.com/:p:/g/personal/arun_pinch_marketing/ESDwlhH3JqVBnZOt2i0w09gBi5k_gvoEHJ57BDDwZhXNng?e=f7f9cD" TargetMode="External"/><Relationship Id="rId9" Type="http://schemas.openxmlformats.org/officeDocument/2006/relationships/hyperlink" Target="https://pinchmarketing745-my.sharepoint.com/:p:/g/personal/arun_pinch_marketing/ERDt4x8H9FRKofGckYbjVKYBAuZh9xI9qSwGZWYOWGr7fA?e=2zCPj3"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3" Type="http://schemas.openxmlformats.org/officeDocument/2006/relationships/hyperlink" Target="https://pinchmarketing745-my.sharepoint.com/:b:/g/personal/arun_pinch_marketing/ESiMOmmlNpZMjoHBZPcJPr4BXw3kYaqOUdIABdS7HC1fxw?e=eTX5g0" TargetMode="External"/><Relationship Id="rId2" Type="http://schemas.openxmlformats.org/officeDocument/2006/relationships/hyperlink" Target="https://pinchmarketing745-my.sharepoint.com/:b:/g/personal/arun_pinch_marketing/EdiRvUnfFsdIgr5WyYkfbQQBxx4l163Y8SF5Caydg7O1yg?e=9464Hz" TargetMode="External"/><Relationship Id="rId1" Type="http://schemas.openxmlformats.org/officeDocument/2006/relationships/slideLayout" Target="../slideLayouts/slideLayout20.xml"/><Relationship Id="rId5" Type="http://schemas.openxmlformats.org/officeDocument/2006/relationships/image" Target="../media/image49.jpeg"/><Relationship Id="rId4" Type="http://schemas.openxmlformats.org/officeDocument/2006/relationships/hyperlink" Target="https://pinchmarketing745-my.sharepoint.com/:p:/g/personal/arun_pinch_marketing/EYJPOltZc41Cjzd100i5xz8BlBlt3stQ4EDmtPQ40pOmvA?e=vXcNg6"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hyperlink" Target="https://pinchmarketing745-my.sharepoint.com/:b:/g/personal/arun_pinch_marketing/EfkOExv4XalOnHcaS0jJjj8B4e4JPzIMPsC3Itpq8Tbpow?e=hr6Hgb" TargetMode="External"/><Relationship Id="rId2" Type="http://schemas.openxmlformats.org/officeDocument/2006/relationships/hyperlink" Target="https://pinchmarketing745-my.sharepoint.com/:b:/g/personal/arun_pinch_marketing/EdiRvUnfFsdIgr5WyYkfbQQBxx4l163Y8SF5Caydg7O1yg?e=9464Hz" TargetMode="External"/><Relationship Id="rId1" Type="http://schemas.openxmlformats.org/officeDocument/2006/relationships/slideLayout" Target="../slideLayouts/slideLayout20.xml"/><Relationship Id="rId6" Type="http://schemas.openxmlformats.org/officeDocument/2006/relationships/image" Target="../media/image52.jpeg"/><Relationship Id="rId5" Type="http://schemas.openxmlformats.org/officeDocument/2006/relationships/hyperlink" Target="https://pinchmarketing745-my.sharepoint.com/:p:/g/personal/arun_pinch_marketing/Edhm7rVNUO5Gshd3Zoqnel4BVQBbn8rRFji3ew6THUrTWw?e=3NZfWp" TargetMode="External"/><Relationship Id="rId4" Type="http://schemas.openxmlformats.org/officeDocument/2006/relationships/hyperlink" Target="https://pinchmarketing745-my.sharepoint.com/:b:/g/personal/arun_pinch_marketing/EW2TLUEIaa9Dk4jFEOF1cUYBL-KptzciO-W8iTceYwtdeQ?e=HVjga3"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hyperlink" Target="https://pinchmarketing745-my.sharepoint.com/:b:/g/personal/arun_pinch_marketing/EW4FlnQAlNNAvJkFEFX0cZ8B809V704aNzbyh9QCGgqF5A?e=1eCoqL" TargetMode="External"/><Relationship Id="rId2" Type="http://schemas.openxmlformats.org/officeDocument/2006/relationships/hyperlink" Target="https://pinchmarketing745-my.sharepoint.com/:b:/g/personal/arun_pinch_marketing/EdiRvUnfFsdIgr5WyYkfbQQBxx4l163Y8SF5Caydg7O1yg?e=9464Hz" TargetMode="External"/><Relationship Id="rId1" Type="http://schemas.openxmlformats.org/officeDocument/2006/relationships/slideLayout" Target="../slideLayouts/slideLayout20.xml"/><Relationship Id="rId6" Type="http://schemas.openxmlformats.org/officeDocument/2006/relationships/image" Target="../media/image55.jpeg"/><Relationship Id="rId5" Type="http://schemas.openxmlformats.org/officeDocument/2006/relationships/hyperlink" Target="https://pinchmarketing745-my.sharepoint.com/:p:/g/personal/arun_pinch_marketing/EZsAnOaCJTVJtYk5kHB76A8B_32FRCohTwFQKXnKyLPT5w?e=WtGnOE" TargetMode="External"/><Relationship Id="rId4" Type="http://schemas.openxmlformats.org/officeDocument/2006/relationships/hyperlink" Target="https://techtoday.lenovo.com/us/en/truscal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57.svg"/></Relationships>
</file>

<file path=ppt/slides/_rels/slide25.xml.rels><?xml version="1.0" encoding="UTF-8" standalone="yes"?>
<Relationships xmlns="http://schemas.openxmlformats.org/package/2006/relationships"><Relationship Id="rId8" Type="http://schemas.openxmlformats.org/officeDocument/2006/relationships/hyperlink" Target="https://pinchmarketing745-my.sharepoint.com/:b:/g/personal/arun_pinch_marketing/EYMiYxvuN_VGjetLk0vlIvQBQZbb36GVvmsr0CtOoLyv0A?e=6JKR37" TargetMode="External"/><Relationship Id="rId3" Type="http://schemas.openxmlformats.org/officeDocument/2006/relationships/hyperlink" Target="https://www.youtube.com/watch?v=UXY93OQAM-I" TargetMode="External"/><Relationship Id="rId7" Type="http://schemas.openxmlformats.org/officeDocument/2006/relationships/hyperlink" Target="https://pinchmarketing745-my.sharepoint.com/:p:/g/personal/arun_pinch_marketing/EVo9rb46gztOglFdQxOBjUcBkstP2vZEiFaRxIEYahXljQ?e=QGFxRR" TargetMode="External"/><Relationship Id="rId2" Type="http://schemas.openxmlformats.org/officeDocument/2006/relationships/hyperlink" Target="https://pinchmarketing745-my.sharepoint.com/:b:/g/personal/arun_pinch_marketing/EdiRvUnfFsdIgr5WyYkfbQQBxx4l163Y8SF5Caydg7O1yg?e=9464Hz" TargetMode="External"/><Relationship Id="rId1" Type="http://schemas.openxmlformats.org/officeDocument/2006/relationships/slideLayout" Target="../slideLayouts/slideLayout20.xml"/><Relationship Id="rId6" Type="http://schemas.openxmlformats.org/officeDocument/2006/relationships/hyperlink" Target="https://pinchmarketing745-my.sharepoint.com/:b:/g/personal/arun_pinch_marketing/ESixV4-pBaJBgwADfxO_SFsBW6JJY7tz1s8S0R930q34rw?e=vK0qBB" TargetMode="External"/><Relationship Id="rId11" Type="http://schemas.openxmlformats.org/officeDocument/2006/relationships/image" Target="../media/image58.jpeg"/><Relationship Id="rId5" Type="http://schemas.openxmlformats.org/officeDocument/2006/relationships/hyperlink" Target="https://www.youtube.com/watch?v=C74xOTtIU4U" TargetMode="External"/><Relationship Id="rId10" Type="http://schemas.openxmlformats.org/officeDocument/2006/relationships/hyperlink" Target="https://pinchmarketing745-my.sharepoint.com/:b:/g/personal/arun_pinch_marketing/Ed3g3-4hJIxEhkC8NAf9EkoB_rBcUarwL7a4IeamCilG4w?e=zPvYFQ" TargetMode="External"/><Relationship Id="rId4" Type="http://schemas.openxmlformats.org/officeDocument/2006/relationships/hyperlink" Target="https://www.youtube.com/watch?v=g9Gebvudae0" TargetMode="External"/><Relationship Id="rId9" Type="http://schemas.openxmlformats.org/officeDocument/2006/relationships/hyperlink" Target="https://pinchmarketing745-my.sharepoint.com/:b:/g/personal/arun_pinch_marketing/ESRfCiMovpRBoasFMADWWiYBNnDP3s64v1Kf6c45w83acg?e=PbSA6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pinchmarketing745-my.sharepoint.com/:b:/g/personal/arun_pinch_marketing/EQy5vB5mEbxLuzr8Zcj0_IsBsc3-X7zIcMx6v0HtdZ81eg?e=xK9t6v" TargetMode="External"/><Relationship Id="rId13" Type="http://schemas.openxmlformats.org/officeDocument/2006/relationships/hyperlink" Target="https://pinchmarketing745-my.sharepoint.com/:b:/g/personal/arun_pinch_marketing/EddipUd9pclMvZcgfJNiUQcBpgvNbmaSG6BLi1GK-zkamA?e=kvxqaO" TargetMode="External"/><Relationship Id="rId18" Type="http://schemas.openxmlformats.org/officeDocument/2006/relationships/hyperlink" Target="https://pinchmarketing745-my.sharepoint.com/:b:/g/personal/arun_pinch_marketing/ESbQzbboKVpOkhv9uUAnxFcBlBMfAeHeW4Rlt7eND7VHjQ?e=0eEumh" TargetMode="External"/><Relationship Id="rId3" Type="http://schemas.openxmlformats.org/officeDocument/2006/relationships/hyperlink" Target="https://pinchmarketing745-my.sharepoint.com/:w:/g/personal/arun_pinch_marketing/ER_oL0Hat4ZAmzyaS3blxtMBpFY0SmOLQxpSXlvFOfKLFg?e=PDlVLS" TargetMode="External"/><Relationship Id="rId7" Type="http://schemas.openxmlformats.org/officeDocument/2006/relationships/hyperlink" Target="https://pinchmarketing745-my.sharepoint.com/:b:/g/personal/arun_pinch_marketing/EdiRvUnfFsdIgr5WyYkfbQQBxx4l163Y8SF5Caydg7O1yg?e=9464Hz" TargetMode="External"/><Relationship Id="rId12" Type="http://schemas.openxmlformats.org/officeDocument/2006/relationships/hyperlink" Target="https://pinchmarketing745-my.sharepoint.com/:b:/g/personal/arun_pinch_marketing/EU8OwCAEYzhMi1ogJQdCBFoBR33b2bEbtcV9yVi2JziDpA?e=elZmOI" TargetMode="External"/><Relationship Id="rId17" Type="http://schemas.openxmlformats.org/officeDocument/2006/relationships/hyperlink" Target="https://pinchmarketing745-my.sharepoint.com/:b:/g/personal/arun_pinch_marketing/EV63g9W0QWpLm75Mx0YpzyoBmesD_Y2-chx3ft_OEI7KlA?e=T07s9J" TargetMode="External"/><Relationship Id="rId2" Type="http://schemas.openxmlformats.org/officeDocument/2006/relationships/hyperlink" Target="https://pinchmarketing745-my.sharepoint.com/:v:/g/personal/arun_pinch_marketing/EdJzQs8xMshOmauj_bdKjhMBZ964z5MEt6wVDGOJ-c-crg?e=DVHnIt" TargetMode="External"/><Relationship Id="rId16" Type="http://schemas.openxmlformats.org/officeDocument/2006/relationships/hyperlink" Target="https://pinchmarketing745-my.sharepoint.com/:b:/g/personal/arun_pinch_marketing/EV5HgrM5Ci1Arhj-o-UWGXoBNei-M6wcZJa9EBNCFP0uvg?e=cr8chN" TargetMode="External"/><Relationship Id="rId1" Type="http://schemas.openxmlformats.org/officeDocument/2006/relationships/slideLayout" Target="../slideLayouts/slideLayout20.xml"/><Relationship Id="rId6" Type="http://schemas.openxmlformats.org/officeDocument/2006/relationships/hyperlink" Target="https://learningmanagereu.adobe.com/app/learner?accountId=2665#/learningProgram/48206" TargetMode="External"/><Relationship Id="rId11" Type="http://schemas.openxmlformats.org/officeDocument/2006/relationships/hyperlink" Target="https://pinchmarketing745-my.sharepoint.com/:b:/g/personal/arun_pinch_marketing/EbW2lRy2Gu9Hon4bHSJxFfQBUbsIQpZzYPYFGfwbpqSVWQ?e=TxkAUH" TargetMode="External"/><Relationship Id="rId5" Type="http://schemas.openxmlformats.org/officeDocument/2006/relationships/hyperlink" Target="https://pinchmarketing745-my.sharepoint.com/:b:/g/personal/arun_pinch_marketing/Efae7kZ4gPVNkfGRgOlBkJgBARuLQkw-I4XbB0wukrWELA?e=400CAW" TargetMode="External"/><Relationship Id="rId15" Type="http://schemas.openxmlformats.org/officeDocument/2006/relationships/hyperlink" Target="https://pinchmarketing745-my.sharepoint.com/:b:/g/personal/arun_pinch_marketing/ES03mSSvcWZJpLF4l8Jr2RMBuqVpFd0QYqzOB5Bo7KuAvQ?e=ZfWr7a" TargetMode="External"/><Relationship Id="rId10" Type="http://schemas.openxmlformats.org/officeDocument/2006/relationships/hyperlink" Target="https://pinchmarketing745-my.sharepoint.com/:b:/g/personal/arun_pinch_marketing/EYraCZuS50FAieKBN8pxPz8Bw81Mq_JxWokbPP_uGUAyjw?e=hBl3AO" TargetMode="External"/><Relationship Id="rId19" Type="http://schemas.openxmlformats.org/officeDocument/2006/relationships/image" Target="../media/image22.jpeg"/><Relationship Id="rId4" Type="http://schemas.openxmlformats.org/officeDocument/2006/relationships/hyperlink" Target="https://pinchmarketing745-my.sharepoint.com/:b:/g/personal/arun_pinch_marketing/EX7ttwak_iRFrojkxu9aacoBnIeGR5fur_fGfGR5zAqrkQ?e=OPiBBb" TargetMode="External"/><Relationship Id="rId9" Type="http://schemas.openxmlformats.org/officeDocument/2006/relationships/hyperlink" Target="http://about:blank" TargetMode="External"/><Relationship Id="rId14" Type="http://schemas.openxmlformats.org/officeDocument/2006/relationships/hyperlink" Target="https://pinchmarketing745-my.sharepoint.com/:w:/g/personal/arun_pinch_marketing/EbmLP1L25T1AtEmx6LjeaEkBw9z6dZstujUlylkgftwtSQ?e=MzP1D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4.svg"/><Relationship Id="rId4" Type="http://schemas.openxmlformats.org/officeDocument/2006/relationships/image" Target="../media/image15.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hyperlink" Target="https://pinchmarketing745-my.sharepoint.com/:b:/g/personal/arun_pinch_marketing/EWrmhwFB6XlFkQfNVj_DttcBMVqpld7F-Pt4Whbd4VfjnQ?e=wyUzqX" TargetMode="External"/><Relationship Id="rId13" Type="http://schemas.openxmlformats.org/officeDocument/2006/relationships/image" Target="../media/image25.jpeg"/><Relationship Id="rId3" Type="http://schemas.openxmlformats.org/officeDocument/2006/relationships/hyperlink" Target="https://www.youtube.com/watch?v=uUV-tprYVlY" TargetMode="External"/><Relationship Id="rId7" Type="http://schemas.openxmlformats.org/officeDocument/2006/relationships/hyperlink" Target="https://pinchmarketing745-my.sharepoint.com/:b:/g/personal/arun_pinch_marketing/EehnQNCpzeFFoFgvJ8KCqaoBo20sWGwfiGmHECOXGDaULg?e=pDKLqe" TargetMode="External"/><Relationship Id="rId12" Type="http://schemas.openxmlformats.org/officeDocument/2006/relationships/hyperlink" Target="https://pinchmarketing745-my.sharepoint.com/:b:/g/personal/arun_pinch_marketing/EbsI_m9jQWRGlQ5ysGkvcAoBCUBDCn3xwvMphlOBHGIAYA?e=PCgHZp" TargetMode="External"/><Relationship Id="rId2" Type="http://schemas.openxmlformats.org/officeDocument/2006/relationships/hyperlink" Target="https://www.youtube.com/watch?v=w3ef35B_VrQ" TargetMode="External"/><Relationship Id="rId1" Type="http://schemas.openxmlformats.org/officeDocument/2006/relationships/slideLayout" Target="../slideLayouts/slideLayout20.xml"/><Relationship Id="rId6" Type="http://schemas.openxmlformats.org/officeDocument/2006/relationships/hyperlink" Target="https://pinchmarketing745-my.sharepoint.com/:b:/g/personal/arun_pinch_marketing/EZSrFols7lhDs2Y2msfyKKUBLKGZ6wdAtZtU9UwBPYDJUA?e=F7NCKa" TargetMode="External"/><Relationship Id="rId11" Type="http://schemas.openxmlformats.org/officeDocument/2006/relationships/hyperlink" Target="https://news.lenovo.com/pressroom/press-releases/preferred-workstation-innovation-partner-for-dreamworks-animation/" TargetMode="External"/><Relationship Id="rId5" Type="http://schemas.openxmlformats.org/officeDocument/2006/relationships/hyperlink" Target="https://pinchmarketing745-my.sharepoint.com/:b:/g/personal/arun_pinch_marketing/ESFOWfcp0PNItwPrPc8jmVABPMp8dFlFIsU8VdBo6GI8Rw?e=a7iWES" TargetMode="External"/><Relationship Id="rId10" Type="http://schemas.openxmlformats.org/officeDocument/2006/relationships/hyperlink" Target="https://news.lenovo.com/artists-touch-latest-thinkpad-p1-human-connections-portability-performance/" TargetMode="External"/><Relationship Id="rId4" Type="http://schemas.openxmlformats.org/officeDocument/2006/relationships/hyperlink" Target="https://pinchmarketing745-my.sharepoint.com/:b:/g/personal/arun_pinch_marketing/Ef3VBUVNGpdJv80tQHt5vy8Bps8XXDVOSQ6jQsiegJpEDg?e=gBrCiM" TargetMode="External"/><Relationship Id="rId9" Type="http://schemas.openxmlformats.org/officeDocument/2006/relationships/hyperlink" Target="https://pinchmarketing745-my.sharepoint.com/:b:/g/personal/arun_pinch_marketing/Edku-TsBlvFEmDJ3syM4Wt4B0Yxjn7hf-RXB5Rj8UYVa8Q?e=ccOBr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7.svg"/><Relationship Id="rId4" Type="http://schemas.openxmlformats.org/officeDocument/2006/relationships/image" Target="../media/image15.sv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hyperlink" Target="https://pinchmarketing745-my.sharepoint.com/:p:/g/personal/arun_pinch_marketing/Ef4ngESzx7dLmzZrwR94g74B065IVtt4bIFVv_WvSibelQ?e=xepa5A" TargetMode="External"/><Relationship Id="rId13" Type="http://schemas.openxmlformats.org/officeDocument/2006/relationships/hyperlink" Target="https://pinchmarketing745-my.sharepoint.com/:b:/g/personal/arun_pinch_marketing/EcqJ6WG6dllHv29W_kxrqI0B_Rj3vuagt_5vWIvA1CHs7w?e=4mVpoR" TargetMode="External"/><Relationship Id="rId18" Type="http://schemas.openxmlformats.org/officeDocument/2006/relationships/hyperlink" Target="https://s7d1.scene7.com/is/content/Lenovoassetsprod/Lenovo%20Workstation%20Customer%20Testimonial%20Video%20Gnomon%202019" TargetMode="External"/><Relationship Id="rId3" Type="http://schemas.openxmlformats.org/officeDocument/2006/relationships/hyperlink" Target="https://www.lenovoworkstations.com/VBC/" TargetMode="External"/><Relationship Id="rId21" Type="http://schemas.openxmlformats.org/officeDocument/2006/relationships/image" Target="../media/image28.jpeg"/><Relationship Id="rId7" Type="http://schemas.openxmlformats.org/officeDocument/2006/relationships/hyperlink" Target="https://pinchmarketing745-my.sharepoint.com/:b:/g/personal/arun_pinch_marketing/EVetpj98YjhGtE-n1kdD3jEBs6c2NGKVZNubVEcS31nS8g?e=5ej7xB" TargetMode="External"/><Relationship Id="rId12" Type="http://schemas.openxmlformats.org/officeDocument/2006/relationships/hyperlink" Target="https://pinchmarketing745-my.sharepoint.com/:p:/g/personal/arun_pinch_marketing/ESG0Yr4IpVpJphYHuHQEyqEBH25VUCGYGrJXqPyfNEzbhg?e=opOrPS" TargetMode="External"/><Relationship Id="rId17" Type="http://schemas.openxmlformats.org/officeDocument/2006/relationships/hyperlink" Target="https://pinchmarketing745-my.sharepoint.com/:b:/g/personal/arun_pinch_marketing/EfwUdr7JmM1NkBESFTxJV2UBYdwF6JPWrcGzE-rBauSZ8w?e=RikxTG" TargetMode="External"/><Relationship Id="rId2" Type="http://schemas.openxmlformats.org/officeDocument/2006/relationships/hyperlink" Target="https://pinchmarketing745-my.sharepoint.com/:w:/g/personal/arun_pinch_marketing/EU_97B6tyOJGr4iUyWJsz_IBfpyujmkiJyhO12uBW8ZVKA?e=S9IWpJ" TargetMode="External"/><Relationship Id="rId16" Type="http://schemas.openxmlformats.org/officeDocument/2006/relationships/hyperlink" Target="https://news.lenovo.com/pressroom/press-releases/preferred-workstation-innovation-partner-for-dreamworks-animation/" TargetMode="External"/><Relationship Id="rId20" Type="http://schemas.openxmlformats.org/officeDocument/2006/relationships/image" Target="../media/image27.svg"/><Relationship Id="rId1" Type="http://schemas.openxmlformats.org/officeDocument/2006/relationships/slideLayout" Target="../slideLayouts/slideLayout20.xml"/><Relationship Id="rId6" Type="http://schemas.openxmlformats.org/officeDocument/2006/relationships/hyperlink" Target="https://acrobat.adobe.com/link/review?uri=urn:aaid:scds:US:2e62f0b2-cf44-3508-8350-64ac465e85e1" TargetMode="External"/><Relationship Id="rId11" Type="http://schemas.openxmlformats.org/officeDocument/2006/relationships/hyperlink" Target="https://pinchmarketing745-my.sharepoint.com/:b:/g/personal/arun_pinch_marketing/ET8Or2jd-85Jt5mtI8gd290BPQOi74JHFeEZf_E2KwkQDw?e=XTjD5f" TargetMode="External"/><Relationship Id="rId5" Type="http://schemas.openxmlformats.org/officeDocument/2006/relationships/hyperlink" Target="https://pinchmarketing745-my.sharepoint.com/:v:/g/personal/arun_pinch_marketing/EcjU7Gf7piRPkSIMFHVN6JwBP_Doxn1-kQ2CjoMzIsGCWg?e=1M4Oe6" TargetMode="External"/><Relationship Id="rId15" Type="http://schemas.openxmlformats.org/officeDocument/2006/relationships/hyperlink" Target="https://techtoday.lenovo.com/us/en/workstations" TargetMode="External"/><Relationship Id="rId10" Type="http://schemas.openxmlformats.org/officeDocument/2006/relationships/hyperlink" Target="https://pinchmarketing745-my.sharepoint.com/:b:/g/personal/arun_pinch_marketing/ETICuHsZbxxBrISoxc-Ol4gBxPOGwUiGFEulX1Q3gYyIYA?e=wlXD2B" TargetMode="External"/><Relationship Id="rId19" Type="http://schemas.openxmlformats.org/officeDocument/2006/relationships/image" Target="../media/image26.png"/><Relationship Id="rId4" Type="http://schemas.openxmlformats.org/officeDocument/2006/relationships/hyperlink" Target="https://pinchmarketing745-my.sharepoint.com/:b:/g/personal/arun_pinch_marketing/EfyPAUB0MIhCj3cOnQf2OQoBI7HQPbcFhIvl5ye67QIAxg?e=DOMKLi" TargetMode="External"/><Relationship Id="rId9" Type="http://schemas.openxmlformats.org/officeDocument/2006/relationships/hyperlink" Target="https://pinchmarketing745-my.sharepoint.com/:b:/g/personal/arun_pinch_marketing/EfWfMJMxgRlEjp5mkzaNSUIB-60CB3ei8-XWvWM3tlKemQ?e=4yzqwG" TargetMode="External"/><Relationship Id="rId14" Type="http://schemas.openxmlformats.org/officeDocument/2006/relationships/hyperlink" Target="https://pinchmarketing745-my.sharepoint.com/:b:/g/personal/arun_pinch_marketing/ERn_JC5TZ0VLny606Pkgm54BDCjtZCx9vEgkjdMsYoOv6w?e=9o2Az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30.png"/><Relationship Id="rId10" Type="http://schemas.openxmlformats.org/officeDocument/2006/relationships/image" Target="../media/image33.svg"/><Relationship Id="rId4" Type="http://schemas.openxmlformats.org/officeDocument/2006/relationships/image" Target="../media/image15.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hyperlink" Target="https://pinchmarketing745-my.sharepoint.com/:b:/g/personal/arun_pinch_marketing/Ec3dEWah2RZEumPDN6hoNi0B-5N2G91JSVPwlp40z6PcpA?e=7P1po0" TargetMode="External"/><Relationship Id="rId3" Type="http://schemas.openxmlformats.org/officeDocument/2006/relationships/hyperlink" Target="https://lenovopress.lenovo.com/3dtours/thinksystem/storage/san-storage/dm-series-all-flash" TargetMode="External"/><Relationship Id="rId7" Type="http://schemas.openxmlformats.org/officeDocument/2006/relationships/hyperlink" Target="https://lenovostoragecentral.com/topics/storage/" TargetMode="External"/><Relationship Id="rId12" Type="http://schemas.openxmlformats.org/officeDocument/2006/relationships/image" Target="../media/image34.jpeg"/><Relationship Id="rId2" Type="http://schemas.openxmlformats.org/officeDocument/2006/relationships/hyperlink" Target="https://pinchmarketing745-my.sharepoint.com/:b:/g/personal/arun_pinch_marketing/EYFO_VfucORCrg30A6_34rMB97pl5D7vSeBtGiYg7a6hoQ?e=8zlpIc" TargetMode="External"/><Relationship Id="rId1" Type="http://schemas.openxmlformats.org/officeDocument/2006/relationships/slideLayout" Target="../slideLayouts/slideLayout20.xml"/><Relationship Id="rId6" Type="http://schemas.openxmlformats.org/officeDocument/2006/relationships/hyperlink" Target="https://lenovopress.lenovo.com/3dtours/thinksystem/storage/san-storage/de-series-hybrid" TargetMode="External"/><Relationship Id="rId11" Type="http://schemas.openxmlformats.org/officeDocument/2006/relationships/hyperlink" Target="https://pinchmarketing745-my.sharepoint.com/:b:/g/personal/arun_pinch_marketing/EWybi1kc6j9PivcbQQ1-7u8BHbz2fEfuOWmcwn0qiR517g?e=7pXIGh" TargetMode="External"/><Relationship Id="rId5" Type="http://schemas.openxmlformats.org/officeDocument/2006/relationships/hyperlink" Target="https://lenovopress.lenovo.com/3dtours/thinksystem/storage/san-storage/de-series-all-flash" TargetMode="External"/><Relationship Id="rId10" Type="http://schemas.openxmlformats.org/officeDocument/2006/relationships/hyperlink" Target="https://pinchmarketing745-my.sharepoint.com/:b:/g/personal/arun_pinch_marketing/EddEK-hhveNKnL18vtSRm-8By_Q5pWtetlTPTRYuhf3v0g?e=8IyppC" TargetMode="External"/><Relationship Id="rId4" Type="http://schemas.openxmlformats.org/officeDocument/2006/relationships/hyperlink" Target="https://lenovopress.lenovo.com/3dtours/thinksystem/storage/san-storage/dm-series-hybrid" TargetMode="External"/><Relationship Id="rId9" Type="http://schemas.openxmlformats.org/officeDocument/2006/relationships/hyperlink" Target="https://pinchmarketing745-my.sharepoint.com/:b:/g/personal/arun_pinch_marketing/EXoVLyL8SqhIsyKIHqyC504B5GRpALczoOhXEj_yK17YZA?e=KG7nB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1481-4808-1CFF-7473-647F82C37964}"/>
              </a:ext>
            </a:extLst>
          </p:cNvPr>
          <p:cNvSpPr>
            <a:spLocks noGrp="1"/>
          </p:cNvSpPr>
          <p:nvPr>
            <p:ph type="title"/>
          </p:nvPr>
        </p:nvSpPr>
        <p:spPr/>
        <p:txBody>
          <a:bodyPr/>
          <a:lstStyle/>
          <a:p>
            <a:r>
              <a:rPr lang="en-US" dirty="0"/>
              <a:t>NA Go-To-Market Playbook</a:t>
            </a:r>
            <a:br>
              <a:rPr lang="en-US" dirty="0"/>
            </a:br>
            <a:r>
              <a:rPr lang="en-US" dirty="0"/>
              <a:t>Channel Initiatives- Conversation Cards</a:t>
            </a:r>
          </a:p>
        </p:txBody>
      </p:sp>
      <p:sp>
        <p:nvSpPr>
          <p:cNvPr id="3" name="Subtitle 2">
            <a:extLst>
              <a:ext uri="{FF2B5EF4-FFF2-40B4-BE49-F238E27FC236}">
                <a16:creationId xmlns:a16="http://schemas.microsoft.com/office/drawing/2014/main" id="{E98D864C-67E0-244D-276D-E003DC8F634C}"/>
              </a:ext>
            </a:extLst>
          </p:cNvPr>
          <p:cNvSpPr>
            <a:spLocks noGrp="1"/>
          </p:cNvSpPr>
          <p:nvPr>
            <p:ph type="subTitle" idx="1"/>
          </p:nvPr>
        </p:nvSpPr>
        <p:spPr/>
        <p:txBody>
          <a:bodyPr/>
          <a:lstStyle/>
          <a:p>
            <a:r>
              <a:rPr lang="en-US" dirty="0">
                <a:latin typeface="Arial"/>
                <a:cs typeface="Arial"/>
              </a:rPr>
              <a:t>Q3FY23</a:t>
            </a:r>
            <a:endParaRPr lang="en-US" dirty="0"/>
          </a:p>
        </p:txBody>
      </p:sp>
    </p:spTree>
    <p:extLst>
      <p:ext uri="{BB962C8B-B14F-4D97-AF65-F5344CB8AC3E}">
        <p14:creationId xmlns:p14="http://schemas.microsoft.com/office/powerpoint/2010/main" val="8623726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9536853" y="-1"/>
            <a:ext cx="2651971" cy="28287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828781"/>
            <a:ext cx="12188824" cy="4029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303742" y="339714"/>
            <a:ext cx="8137403"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dirty="0">
                <a:solidFill>
                  <a:schemeClr val="bg1"/>
                </a:solidFill>
                <a:latin typeface="Arial"/>
                <a:cs typeface="Arial"/>
              </a:rPr>
              <a:t> </a:t>
            </a:r>
            <a:r>
              <a:rPr lang="en-US" sz="2800" b="1" cap="none" err="1">
                <a:solidFill>
                  <a:schemeClr val="bg1"/>
                </a:solidFill>
                <a:latin typeface="Arial"/>
                <a:cs typeface="Arial"/>
              </a:rPr>
              <a:t>ThinkEdge</a:t>
            </a:r>
            <a:r>
              <a:rPr lang="en-US" sz="2800" b="1" cap="none">
                <a:solidFill>
                  <a:schemeClr val="bg1"/>
                </a:solidFill>
                <a:latin typeface="Arial"/>
                <a:cs typeface="Arial"/>
              </a:rPr>
              <a:t> </a:t>
            </a:r>
            <a:r>
              <a:rPr lang="en-US" sz="2800" b="1" cap="none" dirty="0">
                <a:solidFill>
                  <a:schemeClr val="bg1"/>
                </a:solidFill>
                <a:latin typeface="Arial"/>
                <a:cs typeface="Arial"/>
              </a:rPr>
              <a:t>Conversation Card</a:t>
            </a:r>
            <a:r>
              <a:rPr lang="en-US" sz="2800" b="1" cap="none">
                <a:solidFill>
                  <a:schemeClr val="bg1"/>
                </a:solidFill>
                <a:latin typeface="Arial"/>
                <a:cs typeface="Arial"/>
              </a:rPr>
              <a:t> </a:t>
            </a:r>
            <a:endParaRPr lang="en-CA" sz="2800" b="1" cap="none" dirty="0">
              <a:solidFill>
                <a:schemeClr val="bg1"/>
              </a:solidFill>
              <a:latin typeface="Arial"/>
              <a:cs typeface="Aria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9874318" y="403680"/>
            <a:ext cx="1951921" cy="2185214"/>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a:cs typeface="Arial"/>
              </a:rPr>
              <a:t>Fast Facts</a:t>
            </a:r>
          </a:p>
          <a:p>
            <a:pPr marL="86995" indent="-86995">
              <a:spcAft>
                <a:spcPts val="600"/>
              </a:spcAft>
              <a:buFont typeface="Arial" panose="020B0604020202020204" pitchFamily="34" charset="0"/>
              <a:buChar char="•"/>
            </a:pPr>
            <a:r>
              <a:rPr lang="en-US" sz="900">
                <a:solidFill>
                  <a:schemeClr val="bg1"/>
                </a:solidFill>
                <a:latin typeface="Arial"/>
                <a:ea typeface="+mn-lt"/>
                <a:cs typeface="Arial"/>
              </a:rPr>
              <a:t>By 2025 55.6% of all data will come from IoT Devices.</a:t>
            </a:r>
            <a:endParaRPr lang="en-US" sz="900">
              <a:solidFill>
                <a:schemeClr val="bg1"/>
              </a:solidFill>
              <a:latin typeface="Arial"/>
              <a:cs typeface="Arial"/>
            </a:endParaRPr>
          </a:p>
          <a:p>
            <a:pPr marL="86995" indent="-86995">
              <a:spcAft>
                <a:spcPts val="600"/>
              </a:spcAft>
              <a:buFont typeface="Arial" panose="020B0604020202020204" pitchFamily="34" charset="0"/>
              <a:buChar char="•"/>
            </a:pPr>
            <a:r>
              <a:rPr lang="en-US" sz="900">
                <a:solidFill>
                  <a:schemeClr val="bg1"/>
                </a:solidFill>
                <a:latin typeface="Arial"/>
                <a:ea typeface="+mn-lt"/>
                <a:cs typeface="Arial"/>
              </a:rPr>
              <a:t>Around 10% of enterprise-generated data is created and processed outside a traditional centralized data center or cloud.</a:t>
            </a:r>
            <a:endParaRPr lang="en-US" sz="900">
              <a:solidFill>
                <a:schemeClr val="bg1"/>
              </a:solidFill>
              <a:latin typeface="Arial"/>
              <a:cs typeface="Arial"/>
            </a:endParaRPr>
          </a:p>
          <a:p>
            <a:pPr marL="86995" indent="-86995">
              <a:spcAft>
                <a:spcPts val="600"/>
              </a:spcAft>
              <a:buFont typeface="Arial" panose="020B0604020202020204" pitchFamily="34" charset="0"/>
              <a:buChar char="•"/>
            </a:pPr>
            <a:r>
              <a:rPr lang="en-US" sz="900">
                <a:solidFill>
                  <a:schemeClr val="bg1"/>
                </a:solidFill>
                <a:latin typeface="Arial"/>
                <a:ea typeface="+mn-lt"/>
                <a:cs typeface="Arial"/>
              </a:rPr>
              <a:t>Built to face the most hostile of environments, </a:t>
            </a:r>
            <a:r>
              <a:rPr lang="en-US" sz="900" err="1">
                <a:solidFill>
                  <a:schemeClr val="bg1"/>
                </a:solidFill>
                <a:latin typeface="Arial"/>
                <a:ea typeface="+mn-lt"/>
                <a:cs typeface="Arial"/>
              </a:rPr>
              <a:t>ThinkEdge</a:t>
            </a:r>
            <a:r>
              <a:rPr lang="en-US" sz="900">
                <a:solidFill>
                  <a:schemeClr val="bg1"/>
                </a:solidFill>
                <a:latin typeface="Arial"/>
                <a:ea typeface="+mn-lt"/>
                <a:cs typeface="Arial"/>
              </a:rPr>
              <a:t> SE30 has a thermal range of, -20-60C and MIL SPEC tested to withstand life on the Edge - whatever that looks like.</a:t>
            </a:r>
            <a:endParaRPr lang="en-US" sz="900">
              <a:solidFill>
                <a:schemeClr val="bg1"/>
              </a:solidFill>
              <a:latin typeface="Arial"/>
              <a:cs typeface="Arial"/>
            </a:endParaRP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859118"/>
            <a:ext cx="2516252" cy="307777"/>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a:cs typeface="Arial"/>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1" y="1163431"/>
            <a:ext cx="7260715" cy="1769715"/>
          </a:xfrm>
          <a:prstGeom prst="rect">
            <a:avLst/>
          </a:prstGeom>
          <a:noFill/>
        </p:spPr>
        <p:txBody>
          <a:bodyPr wrap="square" lIns="91440" tIns="45720" rIns="91440" bIns="45720" rtlCol="0" anchor="t">
            <a:spAutoFit/>
          </a:bodyPr>
          <a:lstStyle/>
          <a:p>
            <a:pPr>
              <a:spcAft>
                <a:spcPts val="600"/>
              </a:spcAft>
            </a:pPr>
            <a:r>
              <a:rPr lang="en-US" sz="900">
                <a:solidFill>
                  <a:schemeClr val="bg1"/>
                </a:solidFill>
                <a:latin typeface="Arial"/>
                <a:ea typeface="+mn-lt"/>
                <a:cs typeface="Arial"/>
              </a:rPr>
              <a:t>Security is not just something to consider once data has been created. Security should start with the design and production of any data handling device.</a:t>
            </a:r>
            <a:endParaRPr lang="en-US" sz="900">
              <a:solidFill>
                <a:schemeClr val="bg1"/>
              </a:solidFill>
              <a:latin typeface="Arial"/>
              <a:cs typeface="Arial"/>
            </a:endParaRPr>
          </a:p>
          <a:p>
            <a:pPr>
              <a:spcAft>
                <a:spcPts val="600"/>
              </a:spcAft>
            </a:pPr>
            <a:r>
              <a:rPr lang="en-US" sz="900" i="1">
                <a:solidFill>
                  <a:schemeClr val="bg1"/>
                </a:solidFill>
                <a:latin typeface="Arial"/>
                <a:ea typeface="+mn-lt"/>
                <a:cs typeface="Arial"/>
              </a:rPr>
              <a:t>Today, you need computing resources, and therefore servers, almost everywhere—not just in the data center, but remotely as well. However, for performance reasons, your remote data-generating devices must be close to computing and storage resources. Hence the Lenovo </a:t>
            </a:r>
            <a:r>
              <a:rPr lang="en-US" sz="900" i="1" err="1">
                <a:solidFill>
                  <a:schemeClr val="bg1"/>
                </a:solidFill>
                <a:latin typeface="Arial"/>
                <a:ea typeface="+mn-lt"/>
                <a:cs typeface="Arial"/>
              </a:rPr>
              <a:t>ThinkEdge</a:t>
            </a:r>
            <a:r>
              <a:rPr lang="en-US" sz="900" i="1">
                <a:solidFill>
                  <a:schemeClr val="bg1"/>
                </a:solidFill>
                <a:latin typeface="Arial"/>
                <a:ea typeface="+mn-lt"/>
                <a:cs typeface="Arial"/>
              </a:rPr>
              <a:t> SE350 </a:t>
            </a:r>
            <a:r>
              <a:rPr lang="en-US" sz="900" i="1" err="1">
                <a:solidFill>
                  <a:schemeClr val="bg1"/>
                </a:solidFill>
                <a:latin typeface="Arial"/>
                <a:ea typeface="+mn-lt"/>
                <a:cs typeface="Arial"/>
              </a:rPr>
              <a:t>Profolio</a:t>
            </a:r>
            <a:r>
              <a:rPr lang="en-US" sz="900">
                <a:solidFill>
                  <a:schemeClr val="bg1"/>
                </a:solidFill>
                <a:latin typeface="Arial"/>
                <a:ea typeface="+mn-lt"/>
                <a:cs typeface="Arial"/>
              </a:rPr>
              <a:t>. </a:t>
            </a:r>
            <a:r>
              <a:rPr lang="en-US" sz="900" u="sng">
                <a:solidFill>
                  <a:schemeClr val="bg1"/>
                </a:solidFill>
                <a:latin typeface="Arial"/>
                <a:ea typeface="+mn-lt"/>
                <a:cs typeface="Arial"/>
              </a:rPr>
              <a:t>It’s </a:t>
            </a:r>
            <a:r>
              <a:rPr lang="en-US" sz="900">
                <a:solidFill>
                  <a:schemeClr val="bg1"/>
                </a:solidFill>
                <a:latin typeface="Arial"/>
                <a:ea typeface="+mn-lt"/>
                <a:cs typeface="Arial"/>
              </a:rPr>
              <a:t>small </a:t>
            </a:r>
            <a:r>
              <a:rPr lang="en-US" sz="900" i="1">
                <a:solidFill>
                  <a:schemeClr val="bg1"/>
                </a:solidFill>
                <a:latin typeface="Arial"/>
                <a:ea typeface="+mn-lt"/>
                <a:cs typeface="Arial"/>
              </a:rPr>
              <a:t>footprint and power efficiency allow for reliable server-class performance at many Edge locations</a:t>
            </a:r>
            <a:endParaRPr lang="en-US" sz="900" i="1">
              <a:solidFill>
                <a:schemeClr val="bg1"/>
              </a:solidFill>
              <a:latin typeface="Arial"/>
              <a:cs typeface="Arial"/>
            </a:endParaRPr>
          </a:p>
          <a:p>
            <a:pPr>
              <a:spcAft>
                <a:spcPts val="600"/>
              </a:spcAft>
            </a:pPr>
            <a:r>
              <a:rPr lang="en-US" sz="900">
                <a:solidFill>
                  <a:schemeClr val="bg1"/>
                </a:solidFill>
                <a:latin typeface="Arial"/>
                <a:ea typeface="+mn-lt"/>
                <a:cs typeface="Arial"/>
              </a:rPr>
              <a:t>The world is more connected than ever, and most data is now being generated outside of the data center. In fact, Gartner predicts that by 2025, this will grow to 75% of all enterprise-generated data. Lenovo is here to help you speed things up by defining your Edge Computing and  IoT strategy and bringing compute capabilities wherever you need them. We also bring AI to the edge for faster processing with edge-optimized solutions that use high-performance GPUs, powerful Intel</a:t>
            </a:r>
            <a:r>
              <a:rPr lang="en-US" sz="900" baseline="30000">
                <a:solidFill>
                  <a:schemeClr val="bg1"/>
                </a:solidFill>
                <a:latin typeface="Arial"/>
                <a:ea typeface="+mn-lt"/>
                <a:cs typeface="Arial"/>
              </a:rPr>
              <a:t>®</a:t>
            </a:r>
            <a:r>
              <a:rPr lang="en-US" sz="900">
                <a:solidFill>
                  <a:schemeClr val="bg1"/>
                </a:solidFill>
                <a:latin typeface="Arial"/>
                <a:ea typeface="+mn-lt"/>
                <a:cs typeface="Arial"/>
              </a:rPr>
              <a:t> Xeon</a:t>
            </a:r>
            <a:r>
              <a:rPr lang="en-US" sz="900" baseline="30000">
                <a:solidFill>
                  <a:schemeClr val="bg1"/>
                </a:solidFill>
                <a:latin typeface="Arial"/>
                <a:ea typeface="+mn-lt"/>
                <a:cs typeface="Arial"/>
              </a:rPr>
              <a:t>®</a:t>
            </a:r>
            <a:r>
              <a:rPr lang="en-US" sz="900">
                <a:solidFill>
                  <a:schemeClr val="bg1"/>
                </a:solidFill>
                <a:latin typeface="Arial"/>
                <a:ea typeface="+mn-lt"/>
                <a:cs typeface="Arial"/>
              </a:rPr>
              <a:t> CPUs and your choice of integrated storage and data management</a:t>
            </a:r>
            <a:endParaRPr lang="en-US" sz="900">
              <a:solidFill>
                <a:schemeClr val="bg1"/>
              </a:solidFill>
              <a:latin typeface="Arial"/>
              <a:cs typeface="Arial"/>
            </a:endParaRPr>
          </a:p>
        </p:txBody>
      </p:sp>
      <p:sp>
        <p:nvSpPr>
          <p:cNvPr id="8" name="TextBox 7">
            <a:extLst>
              <a:ext uri="{FF2B5EF4-FFF2-40B4-BE49-F238E27FC236}">
                <a16:creationId xmlns:a16="http://schemas.microsoft.com/office/drawing/2014/main" id="{62441B99-46DB-E61D-8B7B-F4BE6BF8DBCF}"/>
              </a:ext>
            </a:extLst>
          </p:cNvPr>
          <p:cNvSpPr txBox="1"/>
          <p:nvPr/>
        </p:nvSpPr>
        <p:spPr>
          <a:xfrm>
            <a:off x="616149" y="3122191"/>
            <a:ext cx="1481632" cy="307777"/>
          </a:xfrm>
          <a:prstGeom prst="rect">
            <a:avLst/>
          </a:prstGeom>
          <a:noFill/>
        </p:spPr>
        <p:txBody>
          <a:bodyPr wrap="square" lIns="91440" tIns="45720" rIns="91440" bIns="45720" rtlCol="0" anchor="t">
            <a:spAutoFit/>
          </a:bodyPr>
          <a:lstStyle/>
          <a:p>
            <a:r>
              <a:rPr lang="en-US" sz="1400" b="1">
                <a:solidFill>
                  <a:schemeClr val="accent1"/>
                </a:solidFill>
                <a:latin typeface="Arial"/>
                <a:cs typeface="Arial"/>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526375" y="3492995"/>
            <a:ext cx="1815295" cy="2405787"/>
          </a:xfrm>
          <a:prstGeom prst="rect">
            <a:avLst/>
          </a:prstGeom>
          <a:noFill/>
        </p:spPr>
        <p:txBody>
          <a:bodyPr wrap="square" lIns="91440" tIns="45720" rIns="91440" bIns="45720" rtlCol="0" anchor="t">
            <a:spAutoFit/>
          </a:bodyPr>
          <a:lstStyle/>
          <a:p>
            <a:pPr marL="86995" indent="-86995">
              <a:spcAft>
                <a:spcPts val="400"/>
              </a:spcAft>
              <a:buFont typeface="Arial" panose="020B0604020202020204" pitchFamily="34" charset="0"/>
              <a:buChar char="•"/>
            </a:pPr>
            <a:r>
              <a:rPr lang="en-US" sz="900">
                <a:latin typeface="Arial"/>
                <a:ea typeface="+mn-lt"/>
                <a:cs typeface="Arial"/>
              </a:rPr>
              <a:t>Small-to-medium businesses</a:t>
            </a:r>
            <a:endParaRPr lang="en-US" sz="900">
              <a:latin typeface="Arial"/>
              <a:cs typeface="Arial"/>
            </a:endParaRPr>
          </a:p>
          <a:p>
            <a:pPr marL="86995" indent="-86995">
              <a:spcAft>
                <a:spcPts val="400"/>
              </a:spcAft>
              <a:buFont typeface="Arial" panose="020B0604020202020204" pitchFamily="34" charset="0"/>
              <a:buChar char="•"/>
            </a:pPr>
            <a:r>
              <a:rPr lang="en-US" sz="900">
                <a:latin typeface="Arial"/>
                <a:ea typeface="+mn-lt"/>
                <a:cs typeface="Arial"/>
              </a:rPr>
              <a:t>Distributed enterprises</a:t>
            </a:r>
            <a:endParaRPr lang="en-US" sz="900">
              <a:latin typeface="Arial"/>
              <a:cs typeface="Arial"/>
            </a:endParaRPr>
          </a:p>
          <a:p>
            <a:pPr marL="86995" indent="-86995">
              <a:spcAft>
                <a:spcPts val="400"/>
              </a:spcAft>
              <a:buFont typeface="Arial" panose="020B0604020202020204" pitchFamily="34" charset="0"/>
              <a:buChar char="•"/>
            </a:pPr>
            <a:r>
              <a:rPr lang="en-US" sz="900">
                <a:latin typeface="Arial"/>
                <a:ea typeface="+mn-lt"/>
                <a:cs typeface="Arial"/>
              </a:rPr>
              <a:t>Retail, Hospitality &amp; Transportation </a:t>
            </a:r>
            <a:endParaRPr lang="en-US" sz="900">
              <a:latin typeface="Arial"/>
              <a:cs typeface="Arial"/>
            </a:endParaRPr>
          </a:p>
          <a:p>
            <a:pPr marL="86995" indent="-86995">
              <a:spcAft>
                <a:spcPts val="400"/>
              </a:spcAft>
              <a:buFont typeface="Arial" panose="020B0604020202020204" pitchFamily="34" charset="0"/>
              <a:buChar char="•"/>
            </a:pPr>
            <a:r>
              <a:rPr lang="en-US" sz="900">
                <a:latin typeface="Arial"/>
                <a:ea typeface="+mn-lt"/>
                <a:cs typeface="Arial"/>
              </a:rPr>
              <a:t>Manufacturing</a:t>
            </a:r>
            <a:endParaRPr lang="en-US" sz="900">
              <a:latin typeface="Arial"/>
              <a:cs typeface="Arial"/>
            </a:endParaRPr>
          </a:p>
          <a:p>
            <a:pPr marL="86995" indent="-86995">
              <a:spcAft>
                <a:spcPts val="400"/>
              </a:spcAft>
              <a:buFont typeface="Arial" panose="020B0604020202020204" pitchFamily="34" charset="0"/>
              <a:buChar char="•"/>
            </a:pPr>
            <a:r>
              <a:rPr lang="en-US" sz="900">
                <a:latin typeface="Arial"/>
                <a:ea typeface="+mn-lt"/>
                <a:cs typeface="Arial"/>
              </a:rPr>
              <a:t>Edge computing (IoT, AI, machine learning)</a:t>
            </a:r>
            <a:endParaRPr lang="en-US" sz="900">
              <a:latin typeface="Arial"/>
              <a:cs typeface="Arial"/>
            </a:endParaRPr>
          </a:p>
          <a:p>
            <a:pPr marL="86995" indent="-86995">
              <a:spcAft>
                <a:spcPts val="400"/>
              </a:spcAft>
              <a:buFont typeface="Arial" panose="020B0604020202020204" pitchFamily="34" charset="0"/>
              <a:buChar char="•"/>
            </a:pPr>
            <a:r>
              <a:rPr lang="en-US" sz="900">
                <a:latin typeface="Arial"/>
                <a:ea typeface="+mn-lt"/>
                <a:cs typeface="Arial"/>
              </a:rPr>
              <a:t>Video security</a:t>
            </a:r>
          </a:p>
          <a:p>
            <a:pPr marL="86995" indent="-86995">
              <a:spcAft>
                <a:spcPts val="400"/>
              </a:spcAft>
              <a:buFont typeface="Arial" panose="020B0604020202020204" pitchFamily="34" charset="0"/>
              <a:buChar char="•"/>
            </a:pPr>
            <a:r>
              <a:rPr lang="en-US" sz="900">
                <a:latin typeface="Arial"/>
                <a:ea typeface="+mn-lt"/>
                <a:cs typeface="Arial"/>
              </a:rPr>
              <a:t>Inventory management</a:t>
            </a:r>
          </a:p>
          <a:p>
            <a:pPr marL="86995" indent="-86995">
              <a:spcAft>
                <a:spcPts val="400"/>
              </a:spcAft>
              <a:buFont typeface="Arial" panose="020B0604020202020204" pitchFamily="34" charset="0"/>
              <a:buChar char="•"/>
            </a:pPr>
            <a:r>
              <a:rPr lang="en-US" sz="900">
                <a:latin typeface="Arial"/>
                <a:ea typeface="+mn-lt"/>
                <a:cs typeface="Arial"/>
              </a:rPr>
              <a:t>Telecommunications</a:t>
            </a:r>
            <a:endParaRPr lang="en-US" sz="900">
              <a:latin typeface="Arial"/>
              <a:cs typeface="Arial"/>
            </a:endParaRPr>
          </a:p>
          <a:p>
            <a:pPr marL="86995" indent="-86995">
              <a:spcAft>
                <a:spcPts val="400"/>
              </a:spcAft>
              <a:buFont typeface="Arial" panose="020B0604020202020204" pitchFamily="34" charset="0"/>
              <a:buChar char="•"/>
            </a:pPr>
            <a:r>
              <a:rPr lang="en-US" sz="900">
                <a:latin typeface="Arial"/>
                <a:ea typeface="+mn-lt"/>
                <a:cs typeface="Arial"/>
              </a:rPr>
              <a:t>Smart cities/smart campuses</a:t>
            </a:r>
            <a:endParaRPr lang="en-US" sz="900">
              <a:latin typeface="Arial"/>
              <a:cs typeface="Arial"/>
            </a:endParaRPr>
          </a:p>
          <a:p>
            <a:pPr marL="86995" indent="-86995">
              <a:spcAft>
                <a:spcPts val="400"/>
              </a:spcAft>
              <a:buFont typeface="Arial" panose="020B0604020202020204" pitchFamily="34" charset="0"/>
              <a:buChar char="•"/>
            </a:pPr>
            <a:r>
              <a:rPr lang="en-US" sz="900">
                <a:latin typeface="Arial"/>
                <a:ea typeface="+mn-lt"/>
                <a:cs typeface="Arial"/>
              </a:rPr>
              <a:t>Branch offices</a:t>
            </a:r>
            <a:endParaRPr lang="en-US" sz="900">
              <a:latin typeface="Arial"/>
              <a:cs typeface="Arial"/>
            </a:endParaRPr>
          </a:p>
          <a:p>
            <a:pPr marL="86995" indent="-86995">
              <a:spcAft>
                <a:spcPts val="400"/>
              </a:spcAft>
              <a:buFont typeface="Arial" panose="020B0604020202020204" pitchFamily="34" charset="0"/>
              <a:buChar char="•"/>
            </a:pPr>
            <a:r>
              <a:rPr lang="en-US" sz="900">
                <a:latin typeface="Arial"/>
                <a:cs typeface="Arial"/>
              </a:rPr>
              <a:t>Building control</a:t>
            </a:r>
            <a:endParaRPr lang="en-US" sz="900">
              <a:latin typeface="Arial"/>
              <a:ea typeface="+mn-lt"/>
              <a:cs typeface="Arial"/>
            </a:endParaRPr>
          </a:p>
        </p:txBody>
      </p:sp>
      <p:sp>
        <p:nvSpPr>
          <p:cNvPr id="13" name="TextBox 12">
            <a:extLst>
              <a:ext uri="{FF2B5EF4-FFF2-40B4-BE49-F238E27FC236}">
                <a16:creationId xmlns:a16="http://schemas.microsoft.com/office/drawing/2014/main" id="{B3803543-DFFB-565F-EF8B-CEED7628FBA1}"/>
              </a:ext>
            </a:extLst>
          </p:cNvPr>
          <p:cNvSpPr txBox="1"/>
          <p:nvPr/>
        </p:nvSpPr>
        <p:spPr>
          <a:xfrm>
            <a:off x="2899227" y="3075905"/>
            <a:ext cx="3195185" cy="307777"/>
          </a:xfrm>
          <a:prstGeom prst="rect">
            <a:avLst/>
          </a:prstGeom>
          <a:noFill/>
        </p:spPr>
        <p:txBody>
          <a:bodyPr wrap="square" lIns="91440" tIns="45720" rIns="91440" bIns="45720" rtlCol="0" anchor="t">
            <a:spAutoFit/>
          </a:bodyPr>
          <a:lstStyle/>
          <a:p>
            <a:pPr>
              <a:spcAft>
                <a:spcPts val="600"/>
              </a:spcAft>
            </a:pPr>
            <a:r>
              <a:rPr lang="en-US" sz="1400" b="1">
                <a:solidFill>
                  <a:schemeClr val="accent1"/>
                </a:solidFill>
                <a:latin typeface="Arial"/>
                <a:cs typeface="Arial"/>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2520048" y="3492995"/>
            <a:ext cx="2553174" cy="2893100"/>
          </a:xfrm>
          <a:prstGeom prst="rect">
            <a:avLst/>
          </a:prstGeom>
          <a:noFill/>
        </p:spPr>
        <p:txBody>
          <a:bodyPr wrap="square" lIns="91440" tIns="45720" rIns="91440" bIns="45720" rtlCol="0" anchor="t">
            <a:spAutoFit/>
          </a:bodyPr>
          <a:lstStyle/>
          <a:p>
            <a:pPr>
              <a:spcAft>
                <a:spcPts val="600"/>
              </a:spcAft>
            </a:pPr>
            <a:r>
              <a:rPr lang="en-US" sz="900">
                <a:latin typeface="Arial"/>
                <a:ea typeface="+mn-lt"/>
                <a:cs typeface="Arial"/>
              </a:rPr>
              <a:t>Lenovo  servers are rugged and secure with physical tamper-proofing, data encryption, and the ability to withstand conditions of all kinds. No matter what you need, we’ll find the right solution for you.</a:t>
            </a:r>
            <a:endParaRPr lang="en-US" sz="900" b="1">
              <a:latin typeface="Arial"/>
              <a:cs typeface="Arial"/>
            </a:endParaRPr>
          </a:p>
          <a:p>
            <a:pPr>
              <a:spcAft>
                <a:spcPts val="600"/>
              </a:spcAft>
            </a:pPr>
            <a:r>
              <a:rPr lang="en-US" sz="900" b="1">
                <a:latin typeface="Arial"/>
                <a:cs typeface="Arial"/>
              </a:rPr>
              <a:t>Lenovo is able to help your infrastructure in all areas: </a:t>
            </a:r>
            <a:r>
              <a:rPr lang="en-US" sz="900">
                <a:latin typeface="Arial"/>
                <a:cs typeface="Arial"/>
              </a:rPr>
              <a:t>Durable , Secure, Remote Management, Connected, Configurable Hardware</a:t>
            </a:r>
          </a:p>
          <a:p>
            <a:pPr>
              <a:spcAft>
                <a:spcPts val="400"/>
              </a:spcAft>
            </a:pPr>
            <a:r>
              <a:rPr lang="en-US" sz="900" b="1">
                <a:latin typeface="Arial"/>
                <a:ea typeface="+mn-lt"/>
                <a:cs typeface="Arial"/>
              </a:rPr>
              <a:t>Lenovo delivers industry-leading, scalable end-to-end Storage, and Data Management Solutions that help you:</a:t>
            </a:r>
            <a:endParaRPr lang="en-US" sz="900" b="1">
              <a:latin typeface="Arial"/>
              <a:cs typeface="Arial"/>
            </a:endParaRPr>
          </a:p>
          <a:p>
            <a:pPr marL="86995" indent="-86995">
              <a:spcAft>
                <a:spcPts val="400"/>
              </a:spcAft>
              <a:buFont typeface="Arial"/>
              <a:buChar char="•"/>
            </a:pPr>
            <a:r>
              <a:rPr lang="en-US" sz="900">
                <a:latin typeface="Arial"/>
                <a:ea typeface="+mn-lt"/>
                <a:cs typeface="Arial"/>
              </a:rPr>
              <a:t>Accelerate application performance to deliver faster results.</a:t>
            </a:r>
            <a:endParaRPr lang="en-US" sz="900">
              <a:latin typeface="Arial"/>
              <a:cs typeface="Arial"/>
            </a:endParaRPr>
          </a:p>
          <a:p>
            <a:pPr marL="86995" indent="-86995">
              <a:spcAft>
                <a:spcPts val="400"/>
              </a:spcAft>
              <a:buFont typeface="Arial"/>
              <a:buChar char="•"/>
            </a:pPr>
            <a:r>
              <a:rPr lang="en-US" sz="900">
                <a:latin typeface="Arial"/>
                <a:ea typeface="+mn-lt"/>
                <a:cs typeface="Arial"/>
              </a:rPr>
              <a:t>Simplify data management across hybrid, multi-cloud environments and workloads.</a:t>
            </a:r>
            <a:endParaRPr lang="en-US" sz="900">
              <a:latin typeface="Arial"/>
              <a:cs typeface="Arial"/>
            </a:endParaRPr>
          </a:p>
          <a:p>
            <a:pPr marL="86995" indent="-86995">
              <a:spcAft>
                <a:spcPts val="600"/>
              </a:spcAft>
              <a:buFont typeface="Arial"/>
              <a:buChar char="•"/>
            </a:pPr>
            <a:r>
              <a:rPr lang="en-US" sz="900">
                <a:latin typeface="Arial"/>
                <a:ea typeface="+mn-lt"/>
                <a:cs typeface="Arial"/>
              </a:rPr>
              <a:t>Optimize data protection and management to reduce costs and increase ROI.</a:t>
            </a:r>
          </a:p>
        </p:txBody>
      </p:sp>
      <p:sp>
        <p:nvSpPr>
          <p:cNvPr id="15" name="TextBox 14">
            <a:extLst>
              <a:ext uri="{FF2B5EF4-FFF2-40B4-BE49-F238E27FC236}">
                <a16:creationId xmlns:a16="http://schemas.microsoft.com/office/drawing/2014/main" id="{6DF2F82B-9BE9-7A83-A435-F57BB7D390F7}"/>
              </a:ext>
            </a:extLst>
          </p:cNvPr>
          <p:cNvSpPr txBox="1"/>
          <p:nvPr/>
        </p:nvSpPr>
        <p:spPr>
          <a:xfrm>
            <a:off x="5827546" y="3060477"/>
            <a:ext cx="4049936" cy="307777"/>
          </a:xfrm>
          <a:prstGeom prst="rect">
            <a:avLst/>
          </a:prstGeom>
          <a:noFill/>
        </p:spPr>
        <p:txBody>
          <a:bodyPr wrap="square" lIns="91440" tIns="45720" rIns="91440" bIns="45720" rtlCol="0" anchor="t">
            <a:spAutoFit/>
          </a:bodyPr>
          <a:lstStyle/>
          <a:p>
            <a:pPr>
              <a:spcAft>
                <a:spcPts val="600"/>
              </a:spcAft>
            </a:pPr>
            <a:r>
              <a:rPr lang="en-US" sz="1400" b="1">
                <a:solidFill>
                  <a:schemeClr val="accent1"/>
                </a:solidFill>
                <a:latin typeface="Arial"/>
                <a:cs typeface="Arial"/>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5066811" y="3361853"/>
            <a:ext cx="7167198" cy="3565079"/>
          </a:xfrm>
          <a:prstGeom prst="rect">
            <a:avLst/>
          </a:prstGeom>
          <a:noFill/>
        </p:spPr>
        <p:txBody>
          <a:bodyPr wrap="square" lIns="91440" tIns="45720" rIns="91440" bIns="45720" rtlCol="0" anchor="t">
            <a:spAutoFit/>
          </a:bodyPr>
          <a:lstStyle/>
          <a:p>
            <a:pPr>
              <a:spcAft>
                <a:spcPts val="600"/>
              </a:spcAft>
            </a:pPr>
            <a:r>
              <a:rPr lang="en-US" sz="800">
                <a:latin typeface="Arial"/>
                <a:cs typeface="Arial"/>
              </a:rPr>
              <a:t>Edge is a construct designed to describe any data processing &amp; data delivery that happens outside of the Customer's traditional (on-prem or cloud) datacenter infrastructure</a:t>
            </a:r>
          </a:p>
          <a:p>
            <a:pPr>
              <a:spcAft>
                <a:spcPts val="800"/>
              </a:spcAft>
            </a:pPr>
            <a:r>
              <a:rPr lang="en-US" sz="800">
                <a:latin typeface="Arial"/>
                <a:ea typeface="+mn-lt"/>
                <a:cs typeface="Arial"/>
              </a:rPr>
              <a:t>Information availability is another challenging issue for users at the Edge, who require insight into their operations </a:t>
            </a:r>
            <a:br>
              <a:rPr lang="en-US" sz="800">
                <a:latin typeface="Arial" panose="020B0604020202020204" pitchFamily="34" charset="0"/>
                <a:ea typeface="+mn-lt"/>
                <a:cs typeface="Arial" panose="020B0604020202020204" pitchFamily="34" charset="0"/>
              </a:rPr>
            </a:br>
            <a:r>
              <a:rPr lang="en-US" sz="800">
                <a:latin typeface="Arial"/>
                <a:ea typeface="+mn-lt"/>
                <a:cs typeface="Arial"/>
              </a:rPr>
              <a:t>at all times to ensure they are making the right decisions. The </a:t>
            </a:r>
            <a:r>
              <a:rPr lang="en-US" sz="800" err="1">
                <a:latin typeface="Arial"/>
                <a:ea typeface="+mn-lt"/>
                <a:cs typeface="Arial"/>
              </a:rPr>
              <a:t>ThinkEdge</a:t>
            </a:r>
            <a:r>
              <a:rPr lang="en-US" sz="800">
                <a:latin typeface="Arial"/>
                <a:ea typeface="+mn-lt"/>
                <a:cs typeface="Arial"/>
              </a:rPr>
              <a:t> Portfolio is designed to provide several connectivity options with wired and secure wireless Wi-Fi and LTE connection ability. This purpose-built compact server is reliable for a wide variety of Edge and IoT workloads.</a:t>
            </a:r>
          </a:p>
          <a:p>
            <a:pPr>
              <a:spcAft>
                <a:spcPts val="200"/>
              </a:spcAft>
            </a:pPr>
            <a:r>
              <a:rPr lang="en-US" sz="800" b="1">
                <a:latin typeface="Arial"/>
                <a:cs typeface="Arial"/>
              </a:rPr>
              <a:t>What to listen for:</a:t>
            </a:r>
          </a:p>
          <a:p>
            <a:pPr marL="86995" indent="-86995">
              <a:spcAft>
                <a:spcPts val="200"/>
              </a:spcAft>
              <a:buFont typeface="Arial" panose="020B0604020202020204" pitchFamily="34" charset="0"/>
              <a:buChar char="•"/>
            </a:pPr>
            <a:r>
              <a:rPr lang="en-US" sz="800">
                <a:latin typeface="Arial"/>
                <a:cs typeface="Arial"/>
              </a:rPr>
              <a:t>Type of Work – Developers, Admins, Engineering, Architecture, Design, Applications – running in a remote datacenter, VDI, Data- live in Datacenter, move lots of Data (big files/lots of files) around and causes user experience issues.</a:t>
            </a:r>
          </a:p>
          <a:p>
            <a:pPr marL="86995" indent="-86995">
              <a:spcAft>
                <a:spcPts val="200"/>
              </a:spcAft>
              <a:buFont typeface="Arial" panose="020B0604020202020204" pitchFamily="34" charset="0"/>
              <a:buChar char="•"/>
            </a:pPr>
            <a:r>
              <a:rPr lang="en-US" sz="800">
                <a:latin typeface="Arial"/>
                <a:cs typeface="Arial"/>
              </a:rPr>
              <a:t>Lots of manual processes; Struggling with lots of different tools and home – grown scripts</a:t>
            </a:r>
          </a:p>
          <a:p>
            <a:pPr marL="86995" indent="-86995">
              <a:spcAft>
                <a:spcPts val="200"/>
              </a:spcAft>
              <a:buFont typeface="Arial" panose="020B0604020202020204" pitchFamily="34" charset="0"/>
              <a:buChar char="•"/>
            </a:pPr>
            <a:r>
              <a:rPr lang="en-US" sz="800">
                <a:latin typeface="Arial"/>
                <a:cs typeface="Arial"/>
              </a:rPr>
              <a:t>Buying laptops to stand up VDI; not sure how will enable backup O365 /user data </a:t>
            </a:r>
          </a:p>
          <a:p>
            <a:pPr marL="86995" indent="-86995">
              <a:spcAft>
                <a:spcPts val="200"/>
              </a:spcAft>
              <a:buFont typeface="Arial" panose="020B0604020202020204" pitchFamily="34" charset="0"/>
              <a:buChar char="•"/>
            </a:pPr>
            <a:r>
              <a:rPr lang="en-US" sz="800">
                <a:latin typeface="Arial"/>
                <a:cs typeface="Arial"/>
              </a:rPr>
              <a:t>Backing up data to the cloud; securing data in the datacenter </a:t>
            </a:r>
          </a:p>
          <a:p>
            <a:pPr marL="86995" indent="-86995">
              <a:spcAft>
                <a:spcPts val="200"/>
              </a:spcAft>
              <a:buFont typeface="Arial" panose="020B0604020202020204" pitchFamily="34" charset="0"/>
              <a:buChar char="•"/>
            </a:pPr>
            <a:r>
              <a:rPr lang="en-US" sz="800">
                <a:latin typeface="Arial"/>
                <a:cs typeface="Arial"/>
              </a:rPr>
              <a:t>Edge AI, Automation of task in factories, restaurant, etc.</a:t>
            </a:r>
          </a:p>
          <a:p>
            <a:pPr marL="86995" indent="-86995">
              <a:spcAft>
                <a:spcPts val="200"/>
              </a:spcAft>
              <a:buFont typeface="Arial" panose="020B0604020202020204" pitchFamily="34" charset="0"/>
              <a:buChar char="•"/>
            </a:pPr>
            <a:r>
              <a:rPr lang="en-US" sz="800">
                <a:latin typeface="Arial"/>
                <a:cs typeface="Arial"/>
              </a:rPr>
              <a:t>Hybrid Cloud Deployments</a:t>
            </a:r>
          </a:p>
          <a:p>
            <a:pPr marL="86995" indent="-86995">
              <a:spcAft>
                <a:spcPts val="200"/>
              </a:spcAft>
              <a:buFont typeface="Arial" panose="020B0604020202020204" pitchFamily="34" charset="0"/>
              <a:buChar char="•"/>
            </a:pPr>
            <a:r>
              <a:rPr lang="en-US" sz="800">
                <a:latin typeface="Arial"/>
                <a:cs typeface="Arial"/>
              </a:rPr>
              <a:t>Video security, CCTV analytics</a:t>
            </a:r>
          </a:p>
          <a:p>
            <a:pPr marL="86995" indent="-86995">
              <a:spcAft>
                <a:spcPts val="800"/>
              </a:spcAft>
              <a:buFont typeface="Arial" panose="020B0604020202020204" pitchFamily="34" charset="0"/>
              <a:buChar char="•"/>
            </a:pPr>
            <a:r>
              <a:rPr lang="en-US" sz="800">
                <a:latin typeface="Arial"/>
                <a:cs typeface="Arial"/>
              </a:rPr>
              <a:t>Spend time on many manual processes; lots of different interfaces / applications to manage IT; would rather have my teams focus on other things; struggling with technical debt </a:t>
            </a:r>
            <a:endParaRPr lang="en-US">
              <a:cs typeface="Arial"/>
            </a:endParaRPr>
          </a:p>
          <a:p>
            <a:pPr>
              <a:spcAft>
                <a:spcPts val="200"/>
              </a:spcAft>
            </a:pPr>
            <a:r>
              <a:rPr lang="en-US" sz="800" b="1">
                <a:latin typeface="Arial"/>
                <a:cs typeface="Arial"/>
              </a:rPr>
              <a:t>Discovery Questions:</a:t>
            </a:r>
          </a:p>
          <a:p>
            <a:pPr marL="86995" indent="-86995">
              <a:spcAft>
                <a:spcPts val="200"/>
              </a:spcAft>
              <a:buFont typeface="Arial" panose="020B0604020202020204" pitchFamily="34" charset="0"/>
              <a:buChar char="•"/>
              <a:tabLst>
                <a:tab pos="87313" algn="l"/>
              </a:tabLst>
            </a:pPr>
            <a:r>
              <a:rPr lang="en-US" sz="800">
                <a:latin typeface="Arial"/>
                <a:ea typeface="Calibri" panose="020F0502020204030204" pitchFamily="34" charset="0"/>
                <a:cs typeface="Arial"/>
              </a:rPr>
              <a:t>What type of work do the users of these devices do, and where do the applications and data they use live?</a:t>
            </a:r>
          </a:p>
          <a:p>
            <a:pPr marL="86995" indent="-86995">
              <a:spcAft>
                <a:spcPts val="200"/>
              </a:spcAft>
              <a:buFont typeface="Arial" panose="020B0604020202020204" pitchFamily="34" charset="0"/>
              <a:buChar char="•"/>
              <a:tabLst>
                <a:tab pos="87313" algn="l"/>
              </a:tabLst>
            </a:pPr>
            <a:r>
              <a:rPr lang="en-US" sz="800">
                <a:latin typeface="Arial"/>
                <a:ea typeface="Calibri" panose="020F0502020204030204" pitchFamily="34" charset="0"/>
                <a:cs typeface="Arial"/>
              </a:rPr>
              <a:t>How are you automating the rollout of new end-user and back-end strategy?</a:t>
            </a:r>
          </a:p>
          <a:p>
            <a:pPr marL="86995" indent="-86995">
              <a:spcAft>
                <a:spcPts val="200"/>
              </a:spcAft>
              <a:buFont typeface="Arial" panose="020B0604020202020204" pitchFamily="34" charset="0"/>
              <a:buChar char="•"/>
              <a:tabLst>
                <a:tab pos="87313" algn="l"/>
              </a:tabLst>
            </a:pPr>
            <a:r>
              <a:rPr lang="en-US" sz="800">
                <a:latin typeface="Arial"/>
                <a:ea typeface="Calibri" panose="020F0502020204030204" pitchFamily="34" charset="0"/>
                <a:cs typeface="Arial"/>
              </a:rPr>
              <a:t>What part of these systems play in your business continuity strategy?</a:t>
            </a:r>
          </a:p>
          <a:p>
            <a:pPr marL="86995" indent="-86995">
              <a:spcAft>
                <a:spcPts val="200"/>
              </a:spcAft>
              <a:buFont typeface="Arial" panose="020B0604020202020204" pitchFamily="34" charset="0"/>
              <a:buChar char="•"/>
              <a:tabLst>
                <a:tab pos="87313" algn="l"/>
              </a:tabLst>
            </a:pPr>
            <a:r>
              <a:rPr lang="en-US" sz="800">
                <a:latin typeface="Arial"/>
                <a:ea typeface="Calibri" panose="020F0502020204030204" pitchFamily="34" charset="0"/>
                <a:cs typeface="Arial"/>
              </a:rPr>
              <a:t>Are any of these systems using applications that are delivered by in-house IT?</a:t>
            </a:r>
          </a:p>
          <a:p>
            <a:pPr marL="86995" indent="-86995">
              <a:spcAft>
                <a:spcPts val="200"/>
              </a:spcAft>
              <a:buFont typeface="Arial" panose="020B0604020202020204" pitchFamily="34" charset="0"/>
              <a:buChar char="•"/>
              <a:tabLst>
                <a:tab pos="87313" algn="l"/>
              </a:tabLst>
            </a:pPr>
            <a:r>
              <a:rPr lang="en-US" sz="800">
                <a:latin typeface="Arial"/>
                <a:ea typeface="Calibri" panose="020F0502020204030204" pitchFamily="34" charset="0"/>
                <a:cs typeface="Arial"/>
              </a:rPr>
              <a:t>How are you managing the security of the data being used by your employees?</a:t>
            </a:r>
          </a:p>
          <a:p>
            <a:pPr marL="86995" indent="-86995">
              <a:spcAft>
                <a:spcPts val="600"/>
              </a:spcAft>
              <a:buFont typeface="Arial" panose="020B0604020202020204" pitchFamily="34" charset="0"/>
              <a:buChar char="•"/>
              <a:tabLst>
                <a:tab pos="87313" algn="l"/>
              </a:tabLst>
            </a:pPr>
            <a:r>
              <a:rPr lang="en-US" sz="800">
                <a:latin typeface="Arial"/>
                <a:ea typeface="Calibri" panose="020F0502020204030204" pitchFamily="34" charset="0"/>
                <a:cs typeface="Arial"/>
              </a:rPr>
              <a:t>How much time is your team taking managing internal IT Products and services?</a:t>
            </a: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5070016" y="3123999"/>
            <a:ext cx="0" cy="2994193"/>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01C2A-6F3B-F730-BCC8-77EAB6A071DE}"/>
              </a:ext>
            </a:extLst>
          </p:cNvPr>
          <p:cNvCxnSpPr>
            <a:cxnSpLocks/>
          </p:cNvCxnSpPr>
          <p:nvPr/>
        </p:nvCxnSpPr>
        <p:spPr>
          <a:xfrm flipV="1">
            <a:off x="2338950" y="3108571"/>
            <a:ext cx="0" cy="256747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938" y="3109918"/>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2214" y="3048204"/>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11014" y="3048444"/>
            <a:ext cx="316532" cy="316532"/>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pic>
        <p:nvPicPr>
          <p:cNvPr id="39" name="Graphic 38">
            <a:extLst>
              <a:ext uri="{FF2B5EF4-FFF2-40B4-BE49-F238E27FC236}">
                <a16:creationId xmlns:a16="http://schemas.microsoft.com/office/drawing/2014/main" id="{945B25B5-D25F-EDAB-5B72-1D1E02F814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4350" y="1166249"/>
            <a:ext cx="1083791" cy="1083791"/>
          </a:xfrm>
          <a:prstGeom prst="rect">
            <a:avLst/>
          </a:prstGeom>
        </p:spPr>
      </p:pic>
    </p:spTree>
    <p:extLst>
      <p:ext uri="{BB962C8B-B14F-4D97-AF65-F5344CB8AC3E}">
        <p14:creationId xmlns:p14="http://schemas.microsoft.com/office/powerpoint/2010/main" val="62071766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49340-9C14-FA7D-C53A-9879391B66DD}"/>
              </a:ext>
            </a:extLst>
          </p:cNvPr>
          <p:cNvSpPr txBox="1"/>
          <p:nvPr/>
        </p:nvSpPr>
        <p:spPr>
          <a:xfrm>
            <a:off x="900788" y="2034836"/>
            <a:ext cx="4779127" cy="2246769"/>
          </a:xfrm>
          <a:prstGeom prst="rect">
            <a:avLst/>
          </a:prstGeom>
          <a:noFill/>
        </p:spPr>
        <p:txBody>
          <a:bodyPr wrap="square" lIns="91440" tIns="45720" rIns="91440" bIns="45720" rtlCol="0" anchor="t">
            <a:spAutoFit/>
          </a:bodyPr>
          <a:lstStyle/>
          <a:p>
            <a:pPr marL="228600" indent="-228600">
              <a:spcAft>
                <a:spcPts val="600"/>
              </a:spcAft>
              <a:buFont typeface="+mj-lt"/>
              <a:buAutoNum type="arabicPeriod"/>
            </a:pPr>
            <a:r>
              <a:rPr lang="en-US" sz="1000" dirty="0">
                <a:solidFill>
                  <a:schemeClr val="bg1"/>
                </a:solidFill>
                <a:latin typeface="Arial" panose="020B0604020202020204" pitchFamily="34" charset="0"/>
                <a:ea typeface="+mn-lt"/>
                <a:cs typeface="Arial" panose="020B0604020202020204" pitchFamily="34" charset="0"/>
                <a:hlinkClick r:id="rId2">
                  <a:extLst>
                    <a:ext uri="{A12FA001-AC4F-418D-AE19-62706E023703}">
                      <ahyp:hlinkClr xmlns:ahyp="http://schemas.microsoft.com/office/drawing/2018/hyperlinkcolor" val="tx"/>
                    </a:ext>
                  </a:extLst>
                </a:hlinkClick>
              </a:rPr>
              <a:t>Link to Edge to Cloud Slide </a:t>
            </a:r>
            <a:endParaRPr lang="en-US" sz="1000" dirty="0">
              <a:solidFill>
                <a:schemeClr val="bg1"/>
              </a:solidFill>
              <a:latin typeface="Arial" panose="020B0604020202020204" pitchFamily="34" charset="0"/>
              <a:ea typeface="+mn-lt"/>
              <a:cs typeface="Arial" panose="020B0604020202020204" pitchFamily="34" charset="0"/>
            </a:endParaRPr>
          </a:p>
          <a:p>
            <a:pPr marL="228600" indent="-228600">
              <a:spcAft>
                <a:spcPts val="600"/>
              </a:spcAft>
              <a:buFont typeface="+mj-lt"/>
              <a:buAutoNum type="arabicPeriod"/>
            </a:pPr>
            <a:r>
              <a:rPr lang="en-US" sz="1000" dirty="0">
                <a:solidFill>
                  <a:schemeClr val="bg1"/>
                </a:solidFill>
                <a:latin typeface="Arial" panose="020B0604020202020204" pitchFamily="34" charset="0"/>
                <a:ea typeface="+mn-lt"/>
                <a:cs typeface="Arial" panose="020B0604020202020204" pitchFamily="34" charset="0"/>
                <a:hlinkClick r:id="rId3">
                  <a:extLst>
                    <a:ext uri="{A12FA001-AC4F-418D-AE19-62706E023703}">
                      <ahyp:hlinkClr xmlns:ahyp="http://schemas.microsoft.com/office/drawing/2018/hyperlinkcolor" val="tx"/>
                    </a:ext>
                  </a:extLst>
                </a:hlinkClick>
              </a:rPr>
              <a:t>Link SE350 Product Information</a:t>
            </a:r>
            <a:endParaRPr lang="en-US" sz="1000" dirty="0">
              <a:solidFill>
                <a:schemeClr val="bg1"/>
              </a:solidFill>
              <a:latin typeface="Arial" panose="020B0604020202020204" pitchFamily="34" charset="0"/>
              <a:ea typeface="+mn-lt"/>
              <a:cs typeface="Arial" panose="020B0604020202020204" pitchFamily="34" charset="0"/>
            </a:endParaRPr>
          </a:p>
          <a:p>
            <a:pPr marL="228600" indent="-228600">
              <a:spcAft>
                <a:spcPts val="600"/>
              </a:spcAft>
              <a:buFont typeface="+mj-lt"/>
              <a:buAutoNum type="arabicPeriod"/>
            </a:pPr>
            <a:r>
              <a:rPr lang="en-US" sz="1000" dirty="0">
                <a:solidFill>
                  <a:schemeClr val="bg1"/>
                </a:solidFill>
                <a:latin typeface="Arial"/>
                <a:ea typeface="+mn-lt"/>
                <a:cs typeface="Arial"/>
                <a:hlinkClick r:id="rId4">
                  <a:extLst>
                    <a:ext uri="{A12FA001-AC4F-418D-AE19-62706E023703}">
                      <ahyp:hlinkClr xmlns:ahyp="http://schemas.microsoft.com/office/drawing/2018/hyperlinkcolor" val="tx"/>
                    </a:ext>
                  </a:extLst>
                </a:hlinkClick>
              </a:rPr>
              <a:t>Link to Slide </a:t>
            </a:r>
            <a:r>
              <a:rPr lang="en-US" sz="1000" dirty="0" err="1">
                <a:solidFill>
                  <a:schemeClr val="bg1"/>
                </a:solidFill>
                <a:latin typeface="Arial"/>
                <a:ea typeface="+mn-lt"/>
                <a:cs typeface="Arial"/>
                <a:hlinkClick r:id="rId4">
                  <a:extLst>
                    <a:ext uri="{A12FA001-AC4F-418D-AE19-62706E023703}">
                      <ahyp:hlinkClr xmlns:ahyp="http://schemas.microsoft.com/office/drawing/2018/hyperlinkcolor" val="tx"/>
                    </a:ext>
                  </a:extLst>
                </a:hlinkClick>
              </a:rPr>
              <a:t>UseCase</a:t>
            </a:r>
            <a:r>
              <a:rPr lang="en-US" sz="1000" dirty="0">
                <a:solidFill>
                  <a:schemeClr val="bg1"/>
                </a:solidFill>
                <a:latin typeface="Arial"/>
                <a:ea typeface="+mn-lt"/>
                <a:cs typeface="Arial"/>
                <a:hlinkClick r:id="rId4">
                  <a:extLst>
                    <a:ext uri="{A12FA001-AC4F-418D-AE19-62706E023703}">
                      <ahyp:hlinkClr xmlns:ahyp="http://schemas.microsoft.com/office/drawing/2018/hyperlinkcolor" val="tx"/>
                    </a:ext>
                  </a:extLst>
                </a:hlinkClick>
              </a:rPr>
              <a:t> &amp; workloads for edge </a:t>
            </a:r>
            <a:endParaRPr lang="en-US" sz="1000" dirty="0">
              <a:solidFill>
                <a:schemeClr val="bg1"/>
              </a:solidFill>
              <a:latin typeface="Arial"/>
              <a:ea typeface="+mn-lt"/>
              <a:cs typeface="Arial"/>
            </a:endParaRPr>
          </a:p>
          <a:p>
            <a:pPr marL="228600" indent="-228600">
              <a:spcAft>
                <a:spcPts val="6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 to </a:t>
            </a:r>
            <a:r>
              <a:rPr lang="en-US" sz="10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Video “Old World Powered by the New” from Lenovo and 3rd Gen Intel® Xeon® Scalable processors.</a:t>
            </a:r>
            <a:endParaRPr lang="en-US" sz="1000" dirty="0">
              <a:solidFill>
                <a:schemeClr val="bg1"/>
              </a:solidFill>
              <a:latin typeface="Arial" panose="020B0604020202020204" pitchFamily="34" charset="0"/>
              <a:ea typeface="+mn-lt"/>
              <a:cs typeface="Arial" panose="020B0604020202020204" pitchFamily="34" charset="0"/>
            </a:endParaRPr>
          </a:p>
          <a:p>
            <a:pPr marL="228600" indent="-228600">
              <a:spcAft>
                <a:spcPts val="600"/>
              </a:spcAft>
              <a:buFont typeface="+mj-lt"/>
              <a:buAutoNum type="arabicPeriod"/>
            </a:pPr>
            <a:r>
              <a:rPr lang="en-US" sz="1000" dirty="0">
                <a:solidFill>
                  <a:schemeClr val="bg1"/>
                </a:solidFill>
                <a:latin typeface="Arial" panose="020B0604020202020204" pitchFamily="34" charset="0"/>
                <a:ea typeface="+mn-lt"/>
                <a:cs typeface="Arial" panose="020B0604020202020204" pitchFamily="34" charset="0"/>
                <a:hlinkClick r:id="rId7">
                  <a:extLst>
                    <a:ext uri="{A12FA001-AC4F-418D-AE19-62706E023703}">
                      <ahyp:hlinkClr xmlns:ahyp="http://schemas.microsoft.com/office/drawing/2018/hyperlinkcolor" val="tx"/>
                    </a:ext>
                  </a:extLst>
                </a:hlinkClick>
              </a:rPr>
              <a:t>Link to Surrey Country Council PDF for Case </a:t>
            </a:r>
            <a:r>
              <a:rPr lang="en-US" sz="1000" u="sng" dirty="0">
                <a:solidFill>
                  <a:schemeClr val="bg1"/>
                </a:solidFill>
                <a:latin typeface="Arial" panose="020B0604020202020204" pitchFamily="34" charset="0"/>
                <a:ea typeface="+mn-lt"/>
                <a:cs typeface="Arial" panose="020B0604020202020204" pitchFamily="34" charset="0"/>
                <a:hlinkClick r:id="rId7">
                  <a:extLst>
                    <a:ext uri="{A12FA001-AC4F-418D-AE19-62706E023703}">
                      <ahyp:hlinkClr xmlns:ahyp="http://schemas.microsoft.com/office/drawing/2018/hyperlinkcolor" val="tx"/>
                    </a:ext>
                  </a:extLst>
                </a:hlinkClick>
              </a:rPr>
              <a:t>Study </a:t>
            </a:r>
            <a:endParaRPr lang="en-US" sz="1000" u="sng" dirty="0">
              <a:solidFill>
                <a:schemeClr val="bg1"/>
              </a:solidFill>
              <a:latin typeface="Arial" panose="020B0604020202020204" pitchFamily="34" charset="0"/>
              <a:ea typeface="+mn-lt"/>
              <a:cs typeface="Arial" panose="020B0604020202020204" pitchFamily="34" charset="0"/>
            </a:endParaRPr>
          </a:p>
          <a:p>
            <a:pPr marL="228600" indent="-228600">
              <a:spcAft>
                <a:spcPts val="600"/>
              </a:spcAft>
              <a:buFont typeface="+mj-lt"/>
              <a:buAutoNum type="arabicPeriod"/>
            </a:pPr>
            <a:r>
              <a:rPr lang="en-US" sz="1000" dirty="0">
                <a:solidFill>
                  <a:schemeClr val="bg1"/>
                </a:solidFill>
                <a:latin typeface="Arial"/>
                <a:ea typeface="+mn-lt"/>
                <a:cs typeface="Arial"/>
                <a:hlinkClick r:id="rId8">
                  <a:extLst>
                    <a:ext uri="{A12FA001-AC4F-418D-AE19-62706E023703}">
                      <ahyp:hlinkClr xmlns:ahyp="http://schemas.microsoft.com/office/drawing/2018/hyperlinkcolor" val="tx"/>
                    </a:ext>
                  </a:extLst>
                </a:hlinkClick>
              </a:rPr>
              <a:t>Link to Configuration Slide for Q2 Playbook </a:t>
            </a:r>
            <a:r>
              <a:rPr lang="en-US" sz="1000" dirty="0">
                <a:solidFill>
                  <a:schemeClr val="bg1"/>
                </a:solidFill>
                <a:latin typeface="Arial"/>
                <a:ea typeface="+mn-lt"/>
                <a:cs typeface="Arial"/>
              </a:rPr>
              <a:t> </a:t>
            </a:r>
            <a:endParaRPr lang="en-US" sz="1000" dirty="0">
              <a:solidFill>
                <a:schemeClr val="bg1"/>
              </a:solidFill>
              <a:latin typeface="Arial" panose="020B0604020202020204" pitchFamily="34" charset="0"/>
              <a:ea typeface="+mn-lt"/>
              <a:cs typeface="Arial" panose="020B0604020202020204" pitchFamily="34" charset="0"/>
            </a:endParaRPr>
          </a:p>
          <a:p>
            <a:pPr marL="228600" indent="-228600">
              <a:spcAft>
                <a:spcPts val="600"/>
              </a:spcAft>
              <a:buFont typeface="+mj-lt"/>
              <a:buAutoNum type="arabicPeriod"/>
            </a:pPr>
            <a:r>
              <a:rPr lang="en-US" sz="1000" dirty="0">
                <a:solidFill>
                  <a:schemeClr val="bg1"/>
                </a:solidFill>
                <a:latin typeface="Arial"/>
                <a:cs typeface="Arial"/>
                <a:hlinkClick r:id="rId9">
                  <a:extLst>
                    <a:ext uri="{A12FA001-AC4F-418D-AE19-62706E023703}">
                      <ahyp:hlinkClr xmlns:ahyp="http://schemas.microsoft.com/office/drawing/2018/hyperlinkcolor" val="tx"/>
                    </a:ext>
                  </a:extLst>
                </a:hlinkClick>
              </a:rPr>
              <a:t>Link to </a:t>
            </a:r>
            <a:r>
              <a:rPr lang="en-US" sz="1000" dirty="0" err="1">
                <a:solidFill>
                  <a:schemeClr val="bg1"/>
                </a:solidFill>
                <a:latin typeface="Arial"/>
                <a:cs typeface="Arial"/>
                <a:hlinkClick r:id="rId9">
                  <a:extLst>
                    <a:ext uri="{A12FA001-AC4F-418D-AE19-62706E023703}">
                      <ahyp:hlinkClr xmlns:ahyp="http://schemas.microsoft.com/office/drawing/2018/hyperlinkcolor" val="tx"/>
                    </a:ext>
                  </a:extLst>
                </a:hlinkClick>
              </a:rPr>
              <a:t>ThinkEdge</a:t>
            </a:r>
            <a:r>
              <a:rPr lang="en-US" sz="1000" dirty="0">
                <a:solidFill>
                  <a:schemeClr val="bg1"/>
                </a:solidFill>
                <a:latin typeface="Arial"/>
                <a:cs typeface="Arial"/>
                <a:hlinkClick r:id="rId9">
                  <a:extLst>
                    <a:ext uri="{A12FA001-AC4F-418D-AE19-62706E023703}">
                      <ahyp:hlinkClr xmlns:ahyp="http://schemas.microsoft.com/office/drawing/2018/hyperlinkcolor" val="tx"/>
                    </a:ext>
                  </a:extLst>
                </a:hlinkClick>
              </a:rPr>
              <a:t> Data Sheet PDF</a:t>
            </a:r>
            <a:endParaRPr lang="en-US" sz="1000" dirty="0">
              <a:solidFill>
                <a:schemeClr val="bg1"/>
              </a:solidFill>
              <a:latin typeface="Arial"/>
              <a:cs typeface="Arial"/>
            </a:endParaRPr>
          </a:p>
          <a:p>
            <a:pPr marL="228600" indent="-228600">
              <a:spcAft>
                <a:spcPts val="600"/>
              </a:spcAft>
              <a:buFont typeface="+mj-lt"/>
              <a:buAutoNum type="arabicPeriod"/>
            </a:pPr>
            <a:r>
              <a:rPr lang="en-US" sz="1000" dirty="0">
                <a:solidFill>
                  <a:schemeClr val="bg1"/>
                </a:solidFill>
                <a:latin typeface="Arial"/>
                <a:cs typeface="Arial"/>
                <a:hlinkClick r:id="rId10">
                  <a:extLst>
                    <a:ext uri="{A12FA001-AC4F-418D-AE19-62706E023703}">
                      <ahyp:hlinkClr xmlns:ahyp="http://schemas.microsoft.com/office/drawing/2018/hyperlinkcolor" val="tx"/>
                    </a:ext>
                  </a:extLst>
                </a:hlinkClick>
              </a:rPr>
              <a:t>Link to </a:t>
            </a:r>
            <a:r>
              <a:rPr lang="en-US" sz="1000" dirty="0" err="1">
                <a:solidFill>
                  <a:schemeClr val="bg1"/>
                </a:solidFill>
                <a:latin typeface="Arial"/>
                <a:cs typeface="Arial"/>
                <a:hlinkClick r:id="rId10">
                  <a:extLst>
                    <a:ext uri="{A12FA001-AC4F-418D-AE19-62706E023703}">
                      <ahyp:hlinkClr xmlns:ahyp="http://schemas.microsoft.com/office/drawing/2018/hyperlinkcolor" val="tx"/>
                    </a:ext>
                  </a:extLst>
                </a:hlinkClick>
              </a:rPr>
              <a:t>ThinkEdge</a:t>
            </a:r>
            <a:r>
              <a:rPr lang="en-US" sz="1000" dirty="0">
                <a:solidFill>
                  <a:schemeClr val="bg1"/>
                </a:solidFill>
                <a:latin typeface="Arial"/>
                <a:cs typeface="Arial"/>
                <a:hlinkClick r:id="rId10">
                  <a:extLst>
                    <a:ext uri="{A12FA001-AC4F-418D-AE19-62706E023703}">
                      <ahyp:hlinkClr xmlns:ahyp="http://schemas.microsoft.com/office/drawing/2018/hyperlinkcolor" val="tx"/>
                    </a:ext>
                  </a:extLst>
                </a:hlinkClick>
              </a:rPr>
              <a:t> Analyst PDF</a:t>
            </a:r>
            <a:endParaRPr lang="en-US" sz="1000" dirty="0">
              <a:solidFill>
                <a:schemeClr val="bg1"/>
              </a:solidFill>
              <a:latin typeface="Arial"/>
              <a:cs typeface="Arial"/>
            </a:endParaRPr>
          </a:p>
          <a:p>
            <a:pPr marL="228600" indent="-228600">
              <a:spcAft>
                <a:spcPts val="600"/>
              </a:spcAft>
              <a:buFont typeface="+mj-lt"/>
              <a:buAutoNum type="arabicPeriod"/>
            </a:pPr>
            <a:r>
              <a:rPr lang="en-US" sz="1000" dirty="0">
                <a:solidFill>
                  <a:schemeClr val="bg1"/>
                </a:solidFill>
                <a:latin typeface="Arial"/>
                <a:cs typeface="Arial"/>
                <a:hlinkClick r:id="rId11">
                  <a:extLst>
                    <a:ext uri="{A12FA001-AC4F-418D-AE19-62706E023703}">
                      <ahyp:hlinkClr xmlns:ahyp="http://schemas.microsoft.com/office/drawing/2018/hyperlinkcolor" val="tx"/>
                    </a:ext>
                  </a:extLst>
                </a:hlinkClick>
              </a:rPr>
              <a:t>Link to </a:t>
            </a:r>
            <a:r>
              <a:rPr lang="en-US" sz="1000" dirty="0" err="1">
                <a:solidFill>
                  <a:schemeClr val="bg1"/>
                </a:solidFill>
                <a:latin typeface="Arial"/>
                <a:cs typeface="Arial"/>
                <a:hlinkClick r:id="rId11">
                  <a:extLst>
                    <a:ext uri="{A12FA001-AC4F-418D-AE19-62706E023703}">
                      <ahyp:hlinkClr xmlns:ahyp="http://schemas.microsoft.com/office/drawing/2018/hyperlinkcolor" val="tx"/>
                    </a:ext>
                  </a:extLst>
                </a:hlinkClick>
              </a:rPr>
              <a:t>ThinkEdge</a:t>
            </a:r>
            <a:r>
              <a:rPr lang="en-US" sz="1000" dirty="0">
                <a:solidFill>
                  <a:schemeClr val="bg1"/>
                </a:solidFill>
                <a:latin typeface="Arial"/>
                <a:cs typeface="Arial"/>
                <a:hlinkClick r:id="rId11">
                  <a:extLst>
                    <a:ext uri="{A12FA001-AC4F-418D-AE19-62706E023703}">
                      <ahyp:hlinkClr xmlns:ahyp="http://schemas.microsoft.com/office/drawing/2018/hyperlinkcolor" val="tx"/>
                    </a:ext>
                  </a:extLst>
                </a:hlinkClick>
              </a:rPr>
              <a:t> Insights Infographic V2 PDF</a:t>
            </a:r>
            <a:endParaRPr lang="en-US" sz="1000" dirty="0">
              <a:solidFill>
                <a:schemeClr val="bg1"/>
              </a:solidFill>
              <a:latin typeface="Arial"/>
              <a:cs typeface="Arial"/>
            </a:endParaRPr>
          </a:p>
        </p:txBody>
      </p: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29" name="Title 3">
            <a:extLst>
              <a:ext uri="{FF2B5EF4-FFF2-40B4-BE49-F238E27FC236}">
                <a16:creationId xmlns:a16="http://schemas.microsoft.com/office/drawing/2014/main" id="{3E4248CD-A8A0-C869-0B71-CC8F9F978DAF}"/>
              </a:ext>
            </a:extLst>
          </p:cNvPr>
          <p:cNvSpPr txBox="1">
            <a:spLocks/>
          </p:cNvSpPr>
          <p:nvPr/>
        </p:nvSpPr>
        <p:spPr>
          <a:xfrm>
            <a:off x="880469" y="717764"/>
            <a:ext cx="2768955" cy="79359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a:solidFill>
                  <a:schemeClr val="bg1"/>
                </a:solidFill>
                <a:latin typeface="Arial"/>
                <a:cs typeface="Arial"/>
              </a:rPr>
              <a:t>SE350 &amp; EDGE Mini Campaign</a:t>
            </a:r>
            <a:endParaRPr lang="en-CA" sz="2800" b="1" cap="none" dirty="0">
              <a:solidFill>
                <a:schemeClr val="bg1"/>
              </a:solidFill>
            </a:endParaRPr>
          </a:p>
        </p:txBody>
      </p:sp>
      <p:pic>
        <p:nvPicPr>
          <p:cNvPr id="36" name="Picture 35">
            <a:extLst>
              <a:ext uri="{FF2B5EF4-FFF2-40B4-BE49-F238E27FC236}">
                <a16:creationId xmlns:a16="http://schemas.microsoft.com/office/drawing/2014/main" id="{3AA6CBB5-6162-C862-C1C2-AD3A6E17996F}"/>
              </a:ext>
            </a:extLst>
          </p:cNvPr>
          <p:cNvPicPr>
            <a:picLocks noChangeAspect="1"/>
          </p:cNvPicPr>
          <p:nvPr/>
        </p:nvPicPr>
        <p:blipFill rotWithShape="1">
          <a:blip r:embed="rId12"/>
          <a:srcRect l="7988" r="35893"/>
          <a:stretch/>
        </p:blipFill>
        <p:spPr>
          <a:xfrm>
            <a:off x="6094412" y="0"/>
            <a:ext cx="6094413" cy="6858000"/>
          </a:xfrm>
          <a:prstGeom prst="rect">
            <a:avLst/>
          </a:prstGeom>
        </p:spPr>
      </p:pic>
    </p:spTree>
    <p:extLst>
      <p:ext uri="{BB962C8B-B14F-4D97-AF65-F5344CB8AC3E}">
        <p14:creationId xmlns:p14="http://schemas.microsoft.com/office/powerpoint/2010/main" val="10586403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8727142" y="-24590"/>
            <a:ext cx="3461683" cy="2653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543722"/>
            <a:ext cx="12188824" cy="4314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411781" y="358212"/>
            <a:ext cx="8137403"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dirty="0">
                <a:solidFill>
                  <a:schemeClr val="bg1"/>
                </a:solidFill>
                <a:latin typeface="Arial"/>
                <a:cs typeface="Arial"/>
              </a:rPr>
              <a:t>One Lenovo Conversation Card</a:t>
            </a:r>
            <a:endParaRPr lang="en-CA" sz="2800" b="1" cap="none" dirty="0">
              <a:solidFill>
                <a:schemeClr val="bg1"/>
              </a:solidFill>
              <a:latin typeface="Arial"/>
              <a:cs typeface="Arial"/>
            </a:endParaRP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1019056"/>
            <a:ext cx="2516252" cy="307777"/>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latin typeface="Arial" panose="020B0604020202020204" pitchFamily="34" charset="0"/>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2" y="1302079"/>
            <a:ext cx="6353088" cy="1000274"/>
          </a:xfrm>
          <a:prstGeom prst="rect">
            <a:avLst/>
          </a:prstGeom>
          <a:noFill/>
        </p:spPr>
        <p:txBody>
          <a:bodyPr wrap="square" lIns="91440" tIns="45720" rIns="91440" bIns="45720" rtlCol="0" anchor="t">
            <a:spAutoFit/>
          </a:bodyPr>
          <a:lstStyle/>
          <a:p>
            <a:pPr marL="87313" indent="-87313">
              <a:spcAft>
                <a:spcPts val="600"/>
              </a:spcAft>
              <a:buFont typeface="Arial" panose="020B0604020202020204" pitchFamily="34" charset="0"/>
              <a:buChar char="•"/>
            </a:pPr>
            <a:r>
              <a:rPr lang="en-US" sz="900" b="1" dirty="0">
                <a:solidFill>
                  <a:schemeClr val="bg1"/>
                </a:solidFill>
                <a:latin typeface="Arial" panose="020B0604020202020204" pitchFamily="34" charset="0"/>
                <a:cs typeface="Arial" panose="020B0604020202020204" pitchFamily="34" charset="0"/>
              </a:rPr>
              <a:t>Everything’s connected. Successful digital transformations start with your people, processes and data…and encompass your  IT stack…from endpoints to applications…from infrastructure to information</a:t>
            </a:r>
          </a:p>
          <a:p>
            <a:pPr marL="87313" indent="-87313">
              <a:spcAft>
                <a:spcPts val="600"/>
              </a:spcAft>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From Small Businesses to Large Enterprises, the global market landscape is moving to everything-as-a-service purchasing models. Lenovo is set up to meet customers’ needs in this current market by providing a portfolio that reflects the entirety of customers’ needs, and by ensuring that customers will be serviced with everything from hardware, to software, to data center, to services, and beyond. </a:t>
            </a:r>
          </a:p>
        </p:txBody>
      </p:sp>
      <p:sp>
        <p:nvSpPr>
          <p:cNvPr id="8" name="TextBox 7">
            <a:extLst>
              <a:ext uri="{FF2B5EF4-FFF2-40B4-BE49-F238E27FC236}">
                <a16:creationId xmlns:a16="http://schemas.microsoft.com/office/drawing/2014/main" id="{62441B99-46DB-E61D-8B7B-F4BE6BF8DBCF}"/>
              </a:ext>
            </a:extLst>
          </p:cNvPr>
          <p:cNvSpPr txBox="1"/>
          <p:nvPr/>
        </p:nvSpPr>
        <p:spPr>
          <a:xfrm>
            <a:off x="829561" y="2641844"/>
            <a:ext cx="1281057" cy="523220"/>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273923" y="3087679"/>
            <a:ext cx="3033269" cy="207749"/>
          </a:xfrm>
          <a:prstGeom prst="rect">
            <a:avLst/>
          </a:prstGeom>
          <a:noFill/>
        </p:spPr>
        <p:txBody>
          <a:bodyPr wrap="square" rtlCol="0">
            <a:spAutoFit/>
          </a:bodyPr>
          <a:lstStyle/>
          <a:p>
            <a:r>
              <a:rPr lang="en-US" sz="750" b="1" dirty="0">
                <a:latin typeface="Arial" panose="020B0604020202020204" pitchFamily="34" charset="0"/>
                <a:cs typeface="Arial" panose="020B0604020202020204" pitchFamily="34" charset="0"/>
              </a:rPr>
              <a:t>Smarter Technology for all businesses</a:t>
            </a:r>
          </a:p>
        </p:txBody>
      </p:sp>
      <p:sp>
        <p:nvSpPr>
          <p:cNvPr id="13" name="TextBox 12">
            <a:extLst>
              <a:ext uri="{FF2B5EF4-FFF2-40B4-BE49-F238E27FC236}">
                <a16:creationId xmlns:a16="http://schemas.microsoft.com/office/drawing/2014/main" id="{B3803543-DFFB-565F-EF8B-CEED7628FBA1}"/>
              </a:ext>
            </a:extLst>
          </p:cNvPr>
          <p:cNvSpPr txBox="1"/>
          <p:nvPr/>
        </p:nvSpPr>
        <p:spPr>
          <a:xfrm>
            <a:off x="3739153" y="2641844"/>
            <a:ext cx="2152895"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3359972" y="3355043"/>
            <a:ext cx="3595945" cy="1846659"/>
          </a:xfrm>
          <a:prstGeom prst="rect">
            <a:avLst/>
          </a:prstGeom>
          <a:noFill/>
        </p:spPr>
        <p:txBody>
          <a:bodyPr wrap="square" rtlCol="0">
            <a:spAutoFit/>
          </a:bodyPr>
          <a:lstStyle/>
          <a:p>
            <a:pPr marL="87313" indent="-87313">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Lenovo: Customer centric and solutions based. Has an industry leading, secure supply chain. Dedicated to quality, innovation, and purposeful design.</a:t>
            </a:r>
          </a:p>
          <a:p>
            <a:pPr marL="87313" indent="-87313">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One Provider </a:t>
            </a:r>
            <a:r>
              <a:rPr lang="en-US" sz="900" dirty="0">
                <a:latin typeface="Arial" panose="020B0604020202020204" pitchFamily="34" charset="0"/>
                <a:cs typeface="Arial" panose="020B0604020202020204" pitchFamily="34" charset="0"/>
              </a:rPr>
              <a:t>– IDG (Intelligent Device Group), ISG (Infrastructure Solutions Group), and SSG  (Services Solutions Group) unite for customers’ benefit. Full portfolio to bring complete, end-to-end solutions. </a:t>
            </a:r>
          </a:p>
          <a:p>
            <a:pPr marL="87313" indent="-87313">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Complete Solutions </a:t>
            </a:r>
            <a:r>
              <a:rPr lang="en-US" sz="900" dirty="0">
                <a:latin typeface="Arial" panose="020B0604020202020204" pitchFamily="34" charset="0"/>
                <a:cs typeface="Arial" panose="020B0604020202020204" pitchFamily="34" charset="0"/>
              </a:rPr>
              <a:t>–</a:t>
            </a:r>
            <a:r>
              <a:rPr lang="en-US" sz="900" b="1"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Solutions- based approach to sales that’s centered on customer needs that drive business outcomes</a:t>
            </a:r>
          </a:p>
          <a:p>
            <a:pPr marL="87313" indent="-87313">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Constant ROI- </a:t>
            </a:r>
            <a:r>
              <a:rPr lang="en-US" sz="900" dirty="0">
                <a:latin typeface="Arial" panose="020B0604020202020204" pitchFamily="34" charset="0"/>
                <a:cs typeface="Arial" panose="020B0604020202020204" pitchFamily="34" charset="0"/>
              </a:rPr>
              <a:t>offer devices, servers, and advances services to expand and increase ROI</a:t>
            </a:r>
          </a:p>
        </p:txBody>
      </p:sp>
      <p:sp>
        <p:nvSpPr>
          <p:cNvPr id="15" name="TextBox 14">
            <a:extLst>
              <a:ext uri="{FF2B5EF4-FFF2-40B4-BE49-F238E27FC236}">
                <a16:creationId xmlns:a16="http://schemas.microsoft.com/office/drawing/2014/main" id="{6DF2F82B-9BE9-7A83-A435-F57BB7D390F7}"/>
              </a:ext>
            </a:extLst>
          </p:cNvPr>
          <p:cNvSpPr txBox="1"/>
          <p:nvPr/>
        </p:nvSpPr>
        <p:spPr>
          <a:xfrm>
            <a:off x="7605978" y="2641844"/>
            <a:ext cx="2568763" cy="523220"/>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7229374" y="3350901"/>
            <a:ext cx="4058423" cy="3226524"/>
          </a:xfrm>
          <a:prstGeom prst="rect">
            <a:avLst/>
          </a:prstGeom>
          <a:noFill/>
        </p:spPr>
        <p:txBody>
          <a:bodyPr wrap="square" rtlCol="0">
            <a:spAutoFit/>
          </a:bodyPr>
          <a:lstStyle/>
          <a:p>
            <a:pPr>
              <a:spcAft>
                <a:spcPts val="400"/>
              </a:spcAft>
            </a:pPr>
            <a:r>
              <a:rPr lang="en-US" sz="900" b="1" dirty="0">
                <a:latin typeface="Arial" panose="020B0604020202020204" pitchFamily="34" charset="0"/>
                <a:cs typeface="Arial" panose="020B0604020202020204" pitchFamily="34" charset="0"/>
              </a:rPr>
              <a:t>What to listen for:</a:t>
            </a:r>
          </a:p>
          <a:p>
            <a:pPr marL="87313" indent="-87313">
              <a:spcAft>
                <a:spcPts val="400"/>
              </a:spcAft>
              <a:buFont typeface="Arial" panose="020B0604020202020204" pitchFamily="34" charset="0"/>
              <a:buChar char="•"/>
            </a:pPr>
            <a:r>
              <a:rPr lang="en-US" sz="900" dirty="0">
                <a:solidFill>
                  <a:srgbClr val="000000"/>
                </a:solidFill>
                <a:latin typeface="Arial" panose="020B0604020202020204" pitchFamily="34" charset="0"/>
                <a:cs typeface="Arial" panose="020B0604020202020204" pitchFamily="34" charset="0"/>
              </a:rPr>
              <a:t>We are struggling with lots of different tools and home-grown scripts</a:t>
            </a:r>
          </a:p>
          <a:p>
            <a:pPr marL="87313" indent="-87313">
              <a:spcAft>
                <a:spcPts val="400"/>
              </a:spcAft>
              <a:buFont typeface="Arial" panose="020B0604020202020204" pitchFamily="34" charset="0"/>
              <a:buChar char="•"/>
            </a:pPr>
            <a:r>
              <a:rPr lang="en-US" sz="900" dirty="0">
                <a:solidFill>
                  <a:srgbClr val="000000"/>
                </a:solidFill>
                <a:latin typeface="Arial" panose="020B0604020202020204" pitchFamily="34" charset="0"/>
                <a:cs typeface="Arial" panose="020B0604020202020204" pitchFamily="34" charset="0"/>
              </a:rPr>
              <a:t>We are buying laptops to stand up VDI; not sure how will enable backup </a:t>
            </a:r>
            <a:br>
              <a:rPr lang="en-US" sz="900" dirty="0">
                <a:solidFill>
                  <a:srgbClr val="000000"/>
                </a:solidFill>
                <a:latin typeface="Arial" panose="020B0604020202020204" pitchFamily="34" charset="0"/>
                <a:cs typeface="Arial" panose="020B0604020202020204" pitchFamily="34" charset="0"/>
              </a:rPr>
            </a:br>
            <a:r>
              <a:rPr lang="en-US" sz="900" dirty="0">
                <a:solidFill>
                  <a:srgbClr val="000000"/>
                </a:solidFill>
                <a:latin typeface="Arial" panose="020B0604020202020204" pitchFamily="34" charset="0"/>
                <a:cs typeface="Arial" panose="020B0604020202020204" pitchFamily="34" charset="0"/>
              </a:rPr>
              <a:t>O365 /user data</a:t>
            </a:r>
          </a:p>
          <a:p>
            <a:pPr marL="87313" indent="-87313">
              <a:spcAft>
                <a:spcPts val="400"/>
              </a:spcAft>
              <a:buFont typeface="Arial" panose="020B0604020202020204" pitchFamily="34" charset="0"/>
              <a:buChar char="•"/>
            </a:pPr>
            <a:r>
              <a:rPr lang="en-US" sz="900" dirty="0">
                <a:solidFill>
                  <a:srgbClr val="000000"/>
                </a:solidFill>
                <a:latin typeface="Arial" panose="020B0604020202020204" pitchFamily="34" charset="0"/>
                <a:cs typeface="Arial" panose="020B0604020202020204" pitchFamily="34" charset="0"/>
              </a:rPr>
              <a:t>We have our own development team; running applications in our own datacenter; standing up our own private-/ hybrid-cloud</a:t>
            </a:r>
          </a:p>
          <a:p>
            <a:pPr marL="87313" indent="-87313">
              <a:spcAft>
                <a:spcPts val="400"/>
              </a:spcAft>
              <a:buFont typeface="Arial" panose="020B0604020202020204" pitchFamily="34" charset="0"/>
              <a:buChar char="•"/>
            </a:pPr>
            <a:r>
              <a:rPr lang="en-US" sz="900" dirty="0">
                <a:solidFill>
                  <a:srgbClr val="000000"/>
                </a:solidFill>
                <a:latin typeface="Arial" panose="020B0604020202020204" pitchFamily="34" charset="0"/>
                <a:cs typeface="Arial" panose="020B0604020202020204" pitchFamily="34" charset="0"/>
              </a:rPr>
              <a:t>Backing up data to the cloud (O365); securing data in datacenter</a:t>
            </a:r>
          </a:p>
          <a:p>
            <a:pPr marL="87313" indent="-87313">
              <a:spcAft>
                <a:spcPts val="1800"/>
              </a:spcAft>
              <a:buFont typeface="Arial" panose="020B0604020202020204" pitchFamily="34" charset="0"/>
              <a:buChar char="•"/>
            </a:pPr>
            <a:r>
              <a:rPr lang="en-US" sz="900" dirty="0">
                <a:solidFill>
                  <a:srgbClr val="000000"/>
                </a:solidFill>
                <a:latin typeface="Arial" panose="020B0604020202020204" pitchFamily="34" charset="0"/>
                <a:cs typeface="Arial" panose="020B0604020202020204" pitchFamily="34" charset="0"/>
              </a:rPr>
              <a:t>Spending time on many manual processes; lots of different interfaces / applications </a:t>
            </a:r>
            <a:br>
              <a:rPr lang="en-US" sz="900" dirty="0">
                <a:solidFill>
                  <a:srgbClr val="000000"/>
                </a:solidFill>
                <a:latin typeface="Arial" panose="020B0604020202020204" pitchFamily="34" charset="0"/>
                <a:cs typeface="Arial" panose="020B0604020202020204" pitchFamily="34" charset="0"/>
              </a:rPr>
            </a:br>
            <a:r>
              <a:rPr lang="en-US" sz="900" dirty="0">
                <a:solidFill>
                  <a:srgbClr val="000000"/>
                </a:solidFill>
                <a:latin typeface="Arial" panose="020B0604020202020204" pitchFamily="34" charset="0"/>
                <a:cs typeface="Arial" panose="020B0604020202020204" pitchFamily="34" charset="0"/>
              </a:rPr>
              <a:t>to manage IT; would rather have my teams focus on other things; struggling with technical debt</a:t>
            </a:r>
            <a:endParaRPr lang="en-US" sz="900" b="1" dirty="0">
              <a:latin typeface="Arial" panose="020B0604020202020204" pitchFamily="34" charset="0"/>
              <a:cs typeface="Arial" panose="020B0604020202020204" pitchFamily="34" charset="0"/>
            </a:endParaRPr>
          </a:p>
          <a:p>
            <a:pPr>
              <a:spcAft>
                <a:spcPts val="400"/>
              </a:spcAft>
            </a:pPr>
            <a:r>
              <a:rPr lang="en-US" sz="900" b="1" dirty="0">
                <a:latin typeface="Arial" panose="020B0604020202020204" pitchFamily="34" charset="0"/>
                <a:cs typeface="Arial" panose="020B0604020202020204" pitchFamily="34" charset="0"/>
              </a:rPr>
              <a:t>Discovery Questions:</a:t>
            </a:r>
            <a:endParaRPr lang="en-US" sz="900" dirty="0">
              <a:solidFill>
                <a:srgbClr val="000000"/>
              </a:solidFill>
              <a:latin typeface="Arial" panose="020B0604020202020204" pitchFamily="34" charset="0"/>
              <a:cs typeface="Arial" panose="020B0604020202020204" pitchFamily="34" charset="0"/>
            </a:endParaRPr>
          </a:p>
          <a:p>
            <a:pPr marL="87313" indent="-87313">
              <a:spcAft>
                <a:spcPts val="400"/>
              </a:spcAft>
              <a:buFont typeface="Arial" panose="020B0604020202020204" pitchFamily="34" charset="0"/>
              <a:buChar char="•"/>
            </a:pPr>
            <a:r>
              <a:rPr lang="en-US" sz="900" dirty="0">
                <a:solidFill>
                  <a:srgbClr val="000000"/>
                </a:solidFill>
                <a:latin typeface="Arial" panose="020B0604020202020204" pitchFamily="34" charset="0"/>
                <a:cs typeface="Arial" panose="020B0604020202020204" pitchFamily="34" charset="0"/>
              </a:rPr>
              <a:t>How are you automating the rollout of new end-user and back-end systems? </a:t>
            </a:r>
          </a:p>
          <a:p>
            <a:pPr marL="87313" indent="-87313">
              <a:spcAft>
                <a:spcPts val="400"/>
              </a:spcAft>
              <a:buFont typeface="Arial" panose="020B0604020202020204" pitchFamily="34" charset="0"/>
              <a:buChar char="•"/>
            </a:pPr>
            <a:r>
              <a:rPr lang="en-US" sz="900" dirty="0">
                <a:solidFill>
                  <a:srgbClr val="000000"/>
                </a:solidFill>
                <a:latin typeface="Arial" panose="020B0604020202020204" pitchFamily="34" charset="0"/>
                <a:cs typeface="Arial" panose="020B0604020202020204" pitchFamily="34" charset="0"/>
              </a:rPr>
              <a:t>How are you managing the security of the data being used by your employees?</a:t>
            </a:r>
          </a:p>
          <a:p>
            <a:pPr marL="87313" indent="-87313">
              <a:spcAft>
                <a:spcPts val="400"/>
              </a:spcAft>
              <a:buFont typeface="Arial" panose="020B0604020202020204" pitchFamily="34" charset="0"/>
              <a:buChar char="•"/>
            </a:pPr>
            <a:r>
              <a:rPr lang="en-US" sz="900" dirty="0">
                <a:solidFill>
                  <a:srgbClr val="000000"/>
                </a:solidFill>
                <a:latin typeface="Arial" panose="020B0604020202020204" pitchFamily="34" charset="0"/>
                <a:cs typeface="Arial" panose="020B0604020202020204" pitchFamily="34" charset="0"/>
              </a:rPr>
              <a:t>How much time is your team taking managing internal IT products and services?</a:t>
            </a: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7007013" y="2979878"/>
            <a:ext cx="0" cy="243200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01C2A-6F3B-F730-BCC8-77EAB6A071DE}"/>
              </a:ext>
            </a:extLst>
          </p:cNvPr>
          <p:cNvCxnSpPr>
            <a:cxnSpLocks/>
          </p:cNvCxnSpPr>
          <p:nvPr/>
        </p:nvCxnSpPr>
        <p:spPr>
          <a:xfrm flipV="1">
            <a:off x="3142828" y="2959560"/>
            <a:ext cx="5854" cy="257424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348" y="2614141"/>
            <a:ext cx="317016" cy="317016"/>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2137" y="2614141"/>
            <a:ext cx="317016" cy="317016"/>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89446" y="2614383"/>
            <a:ext cx="316533" cy="316533"/>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34" name="TextBox 33">
            <a:extLst>
              <a:ext uri="{FF2B5EF4-FFF2-40B4-BE49-F238E27FC236}">
                <a16:creationId xmlns:a16="http://schemas.microsoft.com/office/drawing/2014/main" id="{8914401A-BE27-861C-50AD-4FCB94B4950F}"/>
              </a:ext>
            </a:extLst>
          </p:cNvPr>
          <p:cNvSpPr txBox="1"/>
          <p:nvPr/>
        </p:nvSpPr>
        <p:spPr>
          <a:xfrm>
            <a:off x="280698" y="3393518"/>
            <a:ext cx="2884466" cy="3000821"/>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Industry-Leading Devices</a:t>
            </a:r>
          </a:p>
          <a:p>
            <a:r>
              <a:rPr lang="en-US" sz="900" dirty="0">
                <a:latin typeface="Arial" panose="020B0604020202020204" pitchFamily="34" charset="0"/>
                <a:cs typeface="Arial" panose="020B0604020202020204" pitchFamily="34" charset="0"/>
              </a:rPr>
              <a:t>Empower Users with the Right Digital Tools for their job</a:t>
            </a:r>
          </a:p>
          <a:p>
            <a:pPr marL="87313" indent="-87313">
              <a:buFont typeface="Arial" panose="020B0604020202020204" pitchFamily="34" charset="0"/>
              <a:buChar char="•"/>
            </a:pPr>
            <a:r>
              <a:rPr lang="en-US" sz="900" dirty="0">
                <a:latin typeface="Arial" panose="020B0604020202020204" pitchFamily="34" charset="0"/>
                <a:cs typeface="Arial" panose="020B0604020202020204" pitchFamily="34" charset="0"/>
              </a:rPr>
              <a:t>Traditional form factors with Smart Technology</a:t>
            </a:r>
          </a:p>
          <a:p>
            <a:pPr marL="87313" indent="-87313">
              <a:buFont typeface="Arial" panose="020B0604020202020204" pitchFamily="34" charset="0"/>
              <a:buChar char="•"/>
            </a:pPr>
            <a:r>
              <a:rPr lang="en-US" sz="900" dirty="0">
                <a:latin typeface="Arial" panose="020B0604020202020204" pitchFamily="34" charset="0"/>
                <a:cs typeface="Arial" panose="020B0604020202020204" pitchFamily="34" charset="0"/>
              </a:rPr>
              <a:t>High-performance workstation and Server solutions</a:t>
            </a:r>
          </a:p>
          <a:p>
            <a:pPr marL="87313" indent="-87313">
              <a:buFont typeface="Arial" panose="020B0604020202020204" pitchFamily="34" charset="0"/>
              <a:buChar char="•"/>
            </a:pPr>
            <a:r>
              <a:rPr lang="en-US" sz="900" dirty="0">
                <a:latin typeface="Arial" panose="020B0604020202020204" pitchFamily="34" charset="0"/>
                <a:cs typeface="Arial" panose="020B0604020202020204" pitchFamily="34" charset="0"/>
              </a:rPr>
              <a:t>Industry leading, cutting-edge form factors</a:t>
            </a:r>
          </a:p>
          <a:p>
            <a:pPr marL="87313" indent="-87313">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End-User Experience</a:t>
            </a:r>
          </a:p>
          <a:p>
            <a:r>
              <a:rPr lang="en-US" sz="900" dirty="0">
                <a:latin typeface="Arial" panose="020B0604020202020204" pitchFamily="34" charset="0"/>
                <a:cs typeface="Arial" panose="020B0604020202020204" pitchFamily="34" charset="0"/>
              </a:rPr>
              <a:t>Make IT more efficient and deliver the right collaboration tools</a:t>
            </a:r>
          </a:p>
          <a:p>
            <a:pPr marL="87313" indent="-87313">
              <a:buFont typeface="Arial" panose="020B0604020202020204" pitchFamily="34" charset="0"/>
              <a:buChar char="•"/>
            </a:pPr>
            <a:r>
              <a:rPr lang="en-US" sz="900" dirty="0" err="1">
                <a:latin typeface="Arial" panose="020B0604020202020204" pitchFamily="34" charset="0"/>
                <a:cs typeface="Arial" panose="020B0604020202020204" pitchFamily="34" charset="0"/>
              </a:rPr>
              <a:t>ThinkSmart</a:t>
            </a:r>
            <a:r>
              <a:rPr lang="en-US" sz="900" dirty="0">
                <a:latin typeface="Arial" panose="020B0604020202020204" pitchFamily="34" charset="0"/>
                <a:cs typeface="Arial" panose="020B0604020202020204" pitchFamily="34" charset="0"/>
              </a:rPr>
              <a:t> Employee Collaboration Tools</a:t>
            </a:r>
          </a:p>
          <a:p>
            <a:pPr marL="87313" indent="-87313">
              <a:buFont typeface="Arial" panose="020B0604020202020204" pitchFamily="34" charset="0"/>
              <a:buChar char="•"/>
            </a:pPr>
            <a:r>
              <a:rPr lang="en-US" sz="900" dirty="0">
                <a:latin typeface="Arial" panose="020B0604020202020204" pitchFamily="34" charset="0"/>
                <a:cs typeface="Arial" panose="020B0604020202020204" pitchFamily="34" charset="0"/>
              </a:rPr>
              <a:t>Industry-leading Endpoint security</a:t>
            </a:r>
          </a:p>
          <a:p>
            <a:pPr marL="87313" indent="-87313">
              <a:buFont typeface="Arial" panose="020B0604020202020204" pitchFamily="34" charset="0"/>
              <a:buChar char="•"/>
            </a:pPr>
            <a:r>
              <a:rPr lang="en-US" sz="900" dirty="0">
                <a:latin typeface="Arial" panose="020B0604020202020204" pitchFamily="34" charset="0"/>
                <a:cs typeface="Arial" panose="020B0604020202020204" pitchFamily="34" charset="0"/>
              </a:rPr>
              <a:t>Services and </a:t>
            </a:r>
            <a:r>
              <a:rPr lang="en-US" sz="900" dirty="0" err="1">
                <a:latin typeface="Arial" panose="020B0604020202020204" pitchFamily="34" charset="0"/>
                <a:cs typeface="Arial" panose="020B0604020202020204" pitchFamily="34" charset="0"/>
              </a:rPr>
              <a:t>DaaS</a:t>
            </a:r>
            <a:r>
              <a:rPr lang="en-US" sz="900" dirty="0">
                <a:latin typeface="Arial" panose="020B0604020202020204" pitchFamily="34" charset="0"/>
                <a:cs typeface="Arial" panose="020B0604020202020204" pitchFamily="34" charset="0"/>
              </a:rPr>
              <a:t> for maximum productivity</a:t>
            </a:r>
          </a:p>
          <a:p>
            <a:pPr marL="87313" indent="-87313">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r>
              <a:rPr lang="en-US" sz="900" b="1" dirty="0">
                <a:latin typeface="Arial" panose="020B0604020202020204" pitchFamily="34" charset="0"/>
                <a:cs typeface="Arial" panose="020B0604020202020204" pitchFamily="34" charset="0"/>
              </a:rPr>
              <a:t>Intelligent Solutions</a:t>
            </a:r>
          </a:p>
          <a:p>
            <a:r>
              <a:rPr lang="en-US" sz="900" dirty="0">
                <a:latin typeface="Arial" panose="020B0604020202020204" pitchFamily="34" charset="0"/>
                <a:cs typeface="Arial" panose="020B0604020202020204" pitchFamily="34" charset="0"/>
              </a:rPr>
              <a:t>Solving Challenges through emerging technologies</a:t>
            </a:r>
          </a:p>
          <a:p>
            <a:pPr marL="87313" indent="-87313">
              <a:buFont typeface="Arial" panose="020B0604020202020204" pitchFamily="34" charset="0"/>
              <a:buChar char="•"/>
            </a:pPr>
            <a:r>
              <a:rPr lang="en-US" sz="900" dirty="0">
                <a:latin typeface="Arial" panose="020B0604020202020204" pitchFamily="34" charset="0"/>
                <a:cs typeface="Arial" panose="020B0604020202020204" pitchFamily="34" charset="0"/>
              </a:rPr>
              <a:t>Vertical solutions offerings, AR/VR, ISV partnership</a:t>
            </a:r>
          </a:p>
          <a:p>
            <a:pPr marL="87313" indent="-87313">
              <a:buFont typeface="Arial" panose="020B0604020202020204" pitchFamily="34" charset="0"/>
              <a:buChar char="•"/>
            </a:pPr>
            <a:r>
              <a:rPr lang="en-US" sz="900" dirty="0">
                <a:latin typeface="Arial" panose="020B0604020202020204" pitchFamily="34" charset="0"/>
                <a:cs typeface="Arial" panose="020B0604020202020204" pitchFamily="34" charset="0"/>
              </a:rPr>
              <a:t>5G, </a:t>
            </a:r>
            <a:r>
              <a:rPr lang="en-US" sz="900" dirty="0" err="1">
                <a:latin typeface="Arial" panose="020B0604020202020204" pitchFamily="34" charset="0"/>
                <a:cs typeface="Arial" panose="020B0604020202020204" pitchFamily="34" charset="0"/>
              </a:rPr>
              <a:t>loT</a:t>
            </a:r>
            <a:r>
              <a:rPr lang="en-US" sz="900" dirty="0">
                <a:latin typeface="Arial" panose="020B0604020202020204" pitchFamily="34" charset="0"/>
                <a:cs typeface="Arial" panose="020B0604020202020204" pitchFamily="34" charset="0"/>
              </a:rPr>
              <a:t> and Edge</a:t>
            </a:r>
          </a:p>
          <a:p>
            <a:pPr marL="87313" indent="-87313">
              <a:buFont typeface="Arial" panose="020B0604020202020204" pitchFamily="34" charset="0"/>
              <a:buChar char="•"/>
            </a:pPr>
            <a:r>
              <a:rPr lang="en-US" sz="900" dirty="0">
                <a:latin typeface="Arial" panose="020B0604020202020204" pitchFamily="34" charset="0"/>
                <a:cs typeface="Arial" panose="020B0604020202020204" pitchFamily="34" charset="0"/>
              </a:rPr>
              <a:t>OEM embedded solutions</a:t>
            </a:r>
          </a:p>
          <a:p>
            <a:pPr marL="87313" indent="-87313">
              <a:buFont typeface="Arial" panose="020B0604020202020204" pitchFamily="34" charset="0"/>
              <a:buChar char="•"/>
            </a:pPr>
            <a:endParaRPr lang="en-US" sz="900" dirty="0">
              <a:latin typeface="Arial" panose="020B0604020202020204" pitchFamily="34" charset="0"/>
              <a:cs typeface="Arial" panose="020B0604020202020204" pitchFamily="34" charset="0"/>
            </a:endParaRPr>
          </a:p>
          <a:p>
            <a:pPr marL="87313" indent="-87313">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D598B48-1704-FBD9-44B5-9610FECAA874}"/>
              </a:ext>
            </a:extLst>
          </p:cNvPr>
          <p:cNvSpPr txBox="1"/>
          <p:nvPr/>
        </p:nvSpPr>
        <p:spPr>
          <a:xfrm>
            <a:off x="8890359" y="247211"/>
            <a:ext cx="2831140" cy="2015936"/>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latin typeface="Arial"/>
                <a:cs typeface="Arial"/>
              </a:rPr>
              <a:t>Fast Facts</a:t>
            </a:r>
          </a:p>
          <a:p>
            <a:pPr marL="87313" indent="-87313">
              <a:spcAft>
                <a:spcPts val="600"/>
              </a:spcAft>
              <a:buFont typeface="Arial"/>
              <a:buChar char="•"/>
            </a:pPr>
            <a:r>
              <a:rPr lang="en-US" sz="900" b="1" dirty="0">
                <a:solidFill>
                  <a:schemeClr val="bg1"/>
                </a:solidFill>
                <a:latin typeface="Arial"/>
                <a:ea typeface="+mn-lt"/>
                <a:cs typeface="Arial"/>
              </a:rPr>
              <a:t>Industry Leading Devices</a:t>
            </a:r>
          </a:p>
          <a:p>
            <a:pPr marL="176213" lvl="1" indent="-87313">
              <a:spcAft>
                <a:spcPts val="600"/>
              </a:spcAft>
              <a:buFont typeface="Arial"/>
              <a:buChar char="•"/>
            </a:pPr>
            <a:r>
              <a:rPr lang="en-US" sz="900" dirty="0">
                <a:solidFill>
                  <a:schemeClr val="bg1"/>
                </a:solidFill>
                <a:latin typeface="Arial"/>
                <a:ea typeface="+mn-lt"/>
                <a:cs typeface="Arial"/>
              </a:rPr>
              <a:t>Empower users with the right digital tools for their job </a:t>
            </a:r>
            <a:endParaRPr lang="en-US" sz="900" dirty="0">
              <a:solidFill>
                <a:schemeClr val="bg1"/>
              </a:solidFill>
              <a:latin typeface="Arial" panose="020B0604020202020204" pitchFamily="34" charset="0"/>
              <a:ea typeface="+mn-lt"/>
              <a:cs typeface="Arial" panose="020B0604020202020204" pitchFamily="34" charset="0"/>
            </a:endParaRPr>
          </a:p>
          <a:p>
            <a:pPr marL="87313" indent="-87313">
              <a:spcAft>
                <a:spcPts val="600"/>
              </a:spcAft>
              <a:buFont typeface="Arial"/>
              <a:buChar char="•"/>
            </a:pPr>
            <a:r>
              <a:rPr lang="en-US" sz="900" b="1" dirty="0">
                <a:solidFill>
                  <a:schemeClr val="bg1"/>
                </a:solidFill>
                <a:latin typeface="Arial"/>
                <a:ea typeface="+mn-lt"/>
                <a:cs typeface="Arial"/>
              </a:rPr>
              <a:t>End user Experience </a:t>
            </a:r>
            <a:endParaRPr lang="en-US" sz="900" b="1" dirty="0">
              <a:solidFill>
                <a:schemeClr val="bg1"/>
              </a:solidFill>
              <a:latin typeface="Arial" panose="020B0604020202020204" pitchFamily="34" charset="0"/>
              <a:ea typeface="+mn-lt"/>
              <a:cs typeface="Arial" panose="020B0604020202020204" pitchFamily="34" charset="0"/>
            </a:endParaRPr>
          </a:p>
          <a:p>
            <a:pPr marL="176213" lvl="1" indent="-87313">
              <a:spcAft>
                <a:spcPts val="600"/>
              </a:spcAft>
              <a:buFont typeface="Arial"/>
              <a:buChar char="•"/>
            </a:pPr>
            <a:r>
              <a:rPr lang="en-US" sz="900" dirty="0">
                <a:solidFill>
                  <a:schemeClr val="bg1"/>
                </a:solidFill>
                <a:latin typeface="Arial" panose="020B0604020202020204" pitchFamily="34" charset="0"/>
                <a:ea typeface="+mn-lt"/>
                <a:cs typeface="Arial" panose="020B0604020202020204" pitchFamily="34" charset="0"/>
              </a:rPr>
              <a:t>Make IT more efficient and deliver the right collaboration tools </a:t>
            </a:r>
          </a:p>
          <a:p>
            <a:pPr marL="87313" indent="-87313">
              <a:spcAft>
                <a:spcPts val="600"/>
              </a:spcAft>
              <a:buFont typeface="Arial"/>
              <a:buChar char="•"/>
            </a:pPr>
            <a:r>
              <a:rPr lang="en-US" sz="900" b="1" dirty="0">
                <a:solidFill>
                  <a:schemeClr val="bg1"/>
                </a:solidFill>
                <a:latin typeface="Arial" panose="020B0604020202020204" pitchFamily="34" charset="0"/>
                <a:ea typeface="+mn-lt"/>
                <a:cs typeface="Arial" panose="020B0604020202020204" pitchFamily="34" charset="0"/>
              </a:rPr>
              <a:t>Intelligent Solutions </a:t>
            </a:r>
          </a:p>
          <a:p>
            <a:pPr marL="176213" lvl="1" indent="-87313">
              <a:spcAft>
                <a:spcPts val="600"/>
              </a:spcAft>
              <a:buFont typeface="Arial"/>
              <a:buChar char="•"/>
            </a:pPr>
            <a:r>
              <a:rPr lang="en-US" sz="900" dirty="0">
                <a:solidFill>
                  <a:schemeClr val="bg1"/>
                </a:solidFill>
                <a:latin typeface="Arial" panose="020B0604020202020204" pitchFamily="34" charset="0"/>
                <a:ea typeface="+mn-lt"/>
                <a:cs typeface="Arial" panose="020B0604020202020204" pitchFamily="34" charset="0"/>
              </a:rPr>
              <a:t>Solving challenges through emerging technologies </a:t>
            </a:r>
          </a:p>
        </p:txBody>
      </p:sp>
      <p:pic>
        <p:nvPicPr>
          <p:cNvPr id="40" name="Graphic 39">
            <a:extLst>
              <a:ext uri="{FF2B5EF4-FFF2-40B4-BE49-F238E27FC236}">
                <a16:creationId xmlns:a16="http://schemas.microsoft.com/office/drawing/2014/main" id="{24F56E99-0024-5412-F4CE-7C80F8D11C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350" y="1031523"/>
            <a:ext cx="1083792" cy="1083792"/>
          </a:xfrm>
          <a:prstGeom prst="rect">
            <a:avLst/>
          </a:prstGeom>
        </p:spPr>
      </p:pic>
    </p:spTree>
    <p:extLst>
      <p:ext uri="{BB962C8B-B14F-4D97-AF65-F5344CB8AC3E}">
        <p14:creationId xmlns:p14="http://schemas.microsoft.com/office/powerpoint/2010/main" val="17584481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49340-9C14-FA7D-C53A-9879391B66DD}"/>
              </a:ext>
            </a:extLst>
          </p:cNvPr>
          <p:cNvSpPr txBox="1"/>
          <p:nvPr/>
        </p:nvSpPr>
        <p:spPr>
          <a:xfrm>
            <a:off x="907561" y="2120879"/>
            <a:ext cx="4779127" cy="507831"/>
          </a:xfrm>
          <a:prstGeom prst="rect">
            <a:avLst/>
          </a:prstGeom>
          <a:noFill/>
        </p:spPr>
        <p:txBody>
          <a:bodyPr wrap="square" lIns="91440" tIns="45720" rIns="91440" bIns="45720" rtlCol="0" anchor="t">
            <a:spAutoFit/>
          </a:bodyPr>
          <a:lstStyle/>
          <a:p>
            <a:pPr marL="228600" indent="-228600">
              <a:spcAft>
                <a:spcPts val="600"/>
              </a:spcAft>
              <a:buFont typeface="+mj-lt"/>
              <a:buAutoNum type="arabicPeriod"/>
            </a:pPr>
            <a:r>
              <a:rPr lang="en-US" sz="11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to Why Lenovo Pitch Deck</a:t>
            </a:r>
            <a:endParaRPr lang="en-US" sz="11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mj-lt"/>
              <a:buAutoNum type="arabicPeriod"/>
            </a:pPr>
            <a:r>
              <a:rPr lang="en-US" sz="11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 to Channel Lenovo 360 Sales Presentation </a:t>
            </a:r>
            <a:endParaRPr lang="en-US" sz="1100" dirty="0">
              <a:solidFill>
                <a:schemeClr val="bg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15" name="Title 3">
            <a:extLst>
              <a:ext uri="{FF2B5EF4-FFF2-40B4-BE49-F238E27FC236}">
                <a16:creationId xmlns:a16="http://schemas.microsoft.com/office/drawing/2014/main" id="{8BB3B5EE-639D-FE96-DB96-06F7884B93AB}"/>
              </a:ext>
            </a:extLst>
          </p:cNvPr>
          <p:cNvSpPr txBox="1">
            <a:spLocks/>
          </p:cNvSpPr>
          <p:nvPr/>
        </p:nvSpPr>
        <p:spPr>
          <a:xfrm>
            <a:off x="878782" y="710991"/>
            <a:ext cx="2768955" cy="793590"/>
          </a:xfrm>
          <a:prstGeom prst="rect">
            <a:avLst/>
          </a:prstGeom>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a:solidFill>
                  <a:schemeClr val="bg1"/>
                </a:solidFill>
              </a:rPr>
              <a:t>One Lenovo</a:t>
            </a:r>
            <a:br>
              <a:rPr lang="en-US" sz="2800" b="1" cap="none" dirty="0">
                <a:solidFill>
                  <a:schemeClr val="bg1"/>
                </a:solidFill>
              </a:rPr>
            </a:br>
            <a:r>
              <a:rPr lang="en-US" sz="2800" b="1" cap="none" dirty="0">
                <a:solidFill>
                  <a:schemeClr val="bg1"/>
                </a:solidFill>
              </a:rPr>
              <a:t>Mini Campaign</a:t>
            </a:r>
            <a:endParaRPr lang="en-CA" sz="2800" b="1" cap="none" dirty="0">
              <a:solidFill>
                <a:schemeClr val="bg1"/>
              </a:solidFill>
            </a:endParaRPr>
          </a:p>
        </p:txBody>
      </p:sp>
      <p:pic>
        <p:nvPicPr>
          <p:cNvPr id="32" name="Picture Placeholder 10">
            <a:extLst>
              <a:ext uri="{FF2B5EF4-FFF2-40B4-BE49-F238E27FC236}">
                <a16:creationId xmlns:a16="http://schemas.microsoft.com/office/drawing/2014/main" id="{C7F7A204-5F6B-7E2F-803F-5C1EB8D897AF}"/>
              </a:ext>
            </a:extLst>
          </p:cNvPr>
          <p:cNvPicPr>
            <a:picLocks noChangeAspect="1"/>
          </p:cNvPicPr>
          <p:nvPr/>
        </p:nvPicPr>
        <p:blipFill>
          <a:blip r:embed="rId4"/>
          <a:srcRect l="20560" r="20560"/>
          <a:stretch>
            <a:fillRect/>
          </a:stretch>
        </p:blipFill>
        <p:spPr>
          <a:xfrm>
            <a:off x="6094413" y="0"/>
            <a:ext cx="6094412" cy="6858000"/>
          </a:xfrm>
          <a:prstGeom prst="rect">
            <a:avLst/>
          </a:prstGeom>
        </p:spPr>
      </p:pic>
    </p:spTree>
    <p:extLst>
      <p:ext uri="{BB962C8B-B14F-4D97-AF65-F5344CB8AC3E}">
        <p14:creationId xmlns:p14="http://schemas.microsoft.com/office/powerpoint/2010/main" val="349719049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9500128" y="28315"/>
            <a:ext cx="2688550" cy="2561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0" y="2590193"/>
            <a:ext cx="12188824" cy="4296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411782" y="366765"/>
            <a:ext cx="8837909"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dirty="0">
                <a:solidFill>
                  <a:schemeClr val="bg1"/>
                </a:solidFill>
                <a:latin typeface="Arial"/>
                <a:cs typeface="Arial"/>
              </a:rPr>
              <a:t>Remote Workplace Enablement Conversation Card</a:t>
            </a:r>
            <a:endParaRPr lang="en-CA" sz="2800" b="1" cap="none" dirty="0">
              <a:solidFill>
                <a:schemeClr val="bg1"/>
              </a:solidFill>
              <a:latin typeface="Arial"/>
              <a:cs typeface="Aria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9647849" y="230160"/>
            <a:ext cx="2165683" cy="2200602"/>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latin typeface="Arial" panose="020B0604020202020204" pitchFamily="34" charset="0"/>
                <a:cs typeface="Arial" panose="020B0604020202020204" pitchFamily="34" charset="0"/>
              </a:rPr>
              <a:t>Fast Facts</a:t>
            </a:r>
          </a:p>
          <a:p>
            <a:pPr marL="87313" indent="-87313">
              <a:spcAft>
                <a:spcPts val="600"/>
              </a:spcAft>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According to a McKinsey study from December 2020-January 2021, only 10% of workforce will be in the office more then 80% of the time (note: pre-covid, 99% of workforce reported going into the office more then 80% of the time)</a:t>
            </a:r>
          </a:p>
          <a:p>
            <a:pPr marL="87313" indent="-87313">
              <a:spcAft>
                <a:spcPts val="600"/>
              </a:spcAft>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41% if businesses say external PC service reduces the cost of IT </a:t>
            </a:r>
          </a:p>
          <a:p>
            <a:pPr marL="87313" indent="-87313">
              <a:spcAft>
                <a:spcPts val="600"/>
              </a:spcAft>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7.5 total work hours saved, per device, using Lenovo configuration services </a:t>
            </a: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954088"/>
            <a:ext cx="2516252" cy="307777"/>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latin typeface="Arial" panose="020B0604020202020204" pitchFamily="34" charset="0"/>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1" y="1293756"/>
            <a:ext cx="7132021" cy="1251625"/>
          </a:xfrm>
          <a:prstGeom prst="rect">
            <a:avLst/>
          </a:prstGeom>
          <a:noFill/>
        </p:spPr>
        <p:txBody>
          <a:bodyPr wrap="square" lIns="91440" tIns="45720" rIns="91440" bIns="45720" rtlCol="0" anchor="t">
            <a:spAutoFit/>
          </a:bodyPr>
          <a:lstStyle/>
          <a:p>
            <a:pPr>
              <a:spcAft>
                <a:spcPts val="400"/>
              </a:spcAft>
            </a:pPr>
            <a:r>
              <a:rPr lang="en-US" sz="900" b="1" dirty="0">
                <a:solidFill>
                  <a:schemeClr val="bg1"/>
                </a:solidFill>
                <a:latin typeface="Arial" panose="020B0604020202020204" pitchFamily="34" charset="0"/>
                <a:cs typeface="Arial" panose="020B0604020202020204" pitchFamily="34" charset="0"/>
              </a:rPr>
              <a:t>Work Takes Place Everywhere</a:t>
            </a:r>
          </a:p>
          <a:p>
            <a:pPr marL="171450" indent="-171450">
              <a:buFont typeface="Arial" panose="020B0604020202020204" pitchFamily="34" charset="0"/>
              <a:buChar char="•"/>
            </a:pPr>
            <a:r>
              <a:rPr lang="en-CA" sz="900" dirty="0">
                <a:solidFill>
                  <a:schemeClr val="bg1"/>
                </a:solidFill>
                <a:latin typeface="Arial" panose="020B0604020202020204" pitchFamily="34" charset="0"/>
                <a:cs typeface="Arial" panose="020B0604020202020204" pitchFamily="34" charset="0"/>
              </a:rPr>
              <a:t>As remote working is here to  stay, you need the processes  to make it easier to support​ your people, wherever they are.​The old ways no longer work.  Manual processes are slow, error-prone and often delay deployment. Your users need a more flexible approach, where they have the device then need, when they need it, and where they need​ it. Lenovo Remote Work Enablement Solution provides the services to get this done. This flexible workforce solution offers fast deployment with easy manageability throughout the full device lifecycle- All through a single, trusted vendor. Lenovo Remote Work Enablement solution empowers you to deliver better outcomes for your users, with improved UX and performance, while providing innovative, cost-efficient ways to manage your remote workforce. </a:t>
            </a:r>
          </a:p>
        </p:txBody>
      </p:sp>
      <p:sp>
        <p:nvSpPr>
          <p:cNvPr id="8" name="TextBox 7">
            <a:extLst>
              <a:ext uri="{FF2B5EF4-FFF2-40B4-BE49-F238E27FC236}">
                <a16:creationId xmlns:a16="http://schemas.microsoft.com/office/drawing/2014/main" id="{62441B99-46DB-E61D-8B7B-F4BE6BF8DBCF}"/>
              </a:ext>
            </a:extLst>
          </p:cNvPr>
          <p:cNvSpPr txBox="1"/>
          <p:nvPr/>
        </p:nvSpPr>
        <p:spPr>
          <a:xfrm>
            <a:off x="839938" y="2627720"/>
            <a:ext cx="1534022"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384396" y="2980391"/>
            <a:ext cx="2223846" cy="3411190"/>
          </a:xfrm>
          <a:prstGeom prst="rect">
            <a:avLst/>
          </a:prstGeom>
          <a:noFill/>
        </p:spPr>
        <p:txBody>
          <a:bodyPr wrap="square" rtlCol="0">
            <a:spAutoFit/>
          </a:bodyPr>
          <a:lstStyle/>
          <a:p>
            <a:pPr marL="87313" indent="-87313">
              <a:spcAft>
                <a:spcPts val="600"/>
              </a:spcAft>
              <a:buFont typeface="Arial" panose="020B0604020202020204" pitchFamily="34" charset="0"/>
              <a:buChar char="•"/>
            </a:pPr>
            <a:r>
              <a:rPr lang="en-US" sz="900" i="1" dirty="0">
                <a:latin typeface="Arial" panose="020B0604020202020204" pitchFamily="34" charset="0"/>
                <a:cs typeface="Arial" panose="020B0604020202020204" pitchFamily="34" charset="0"/>
              </a:rPr>
              <a:t>Any business with users working remotely can benefit from this solution, whether their teams are hybrid or fully remote </a:t>
            </a:r>
          </a:p>
          <a:p>
            <a:pPr marL="87313" indent="-87313">
              <a:spcAft>
                <a:spcPts val="2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Company IT Departments and Procurement</a:t>
            </a:r>
            <a:r>
              <a:rPr lang="en-US" sz="900" dirty="0">
                <a:latin typeface="Arial" panose="020B0604020202020204" pitchFamily="34" charset="0"/>
                <a:cs typeface="Arial" panose="020B0604020202020204" pitchFamily="34" charset="0"/>
              </a:rPr>
              <a:t>: as remote work increases, the strain on IT departments increases. This solution decreases strain on IT departments through: </a:t>
            </a:r>
          </a:p>
          <a:p>
            <a:pPr marL="176213" indent="-88900">
              <a:spcAft>
                <a:spcPts val="200"/>
              </a:spcAft>
              <a:buFont typeface="Arial" panose="020B0604020202020204" pitchFamily="34" charset="0"/>
              <a:buChar char="•"/>
            </a:pPr>
            <a:r>
              <a:rPr lang="en-US" sz="900" dirty="0">
                <a:latin typeface="Arial" panose="020B0604020202020204" pitchFamily="34" charset="0"/>
                <a:cs typeface="Arial" panose="020B0604020202020204" pitchFamily="34" charset="0"/>
              </a:rPr>
              <a:t>Use of PC provisioning instead of IT department imaging (ship directly from manufacturing site to user</a:t>
            </a:r>
          </a:p>
          <a:p>
            <a:pPr marL="176213" indent="-88900">
              <a:spcAft>
                <a:spcPts val="200"/>
              </a:spcAft>
              <a:buFont typeface="Arial" panose="020B0604020202020204" pitchFamily="34" charset="0"/>
              <a:buChar char="•"/>
            </a:pPr>
            <a:r>
              <a:rPr lang="en-US" sz="900" dirty="0">
                <a:latin typeface="Arial" panose="020B0604020202020204" pitchFamily="34" charset="0"/>
                <a:cs typeface="Arial" panose="020B0604020202020204" pitchFamily="34" charset="0"/>
              </a:rPr>
              <a:t>Augment User Support </a:t>
            </a:r>
          </a:p>
          <a:p>
            <a:pPr marL="176213" indent="-88900">
              <a:spcAft>
                <a:spcPts val="200"/>
              </a:spcAft>
              <a:buFont typeface="Arial" panose="020B0604020202020204" pitchFamily="34" charset="0"/>
              <a:buChar char="•"/>
            </a:pPr>
            <a:r>
              <a:rPr lang="en-US" sz="900" dirty="0">
                <a:latin typeface="Arial" panose="020B0604020202020204" pitchFamily="34" charset="0"/>
                <a:cs typeface="Arial" panose="020B0604020202020204" pitchFamily="34" charset="0"/>
              </a:rPr>
              <a:t>Exchange device models when incidents occur</a:t>
            </a:r>
          </a:p>
          <a:p>
            <a:pPr marL="176213" indent="-88900">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Customized end-to-end lifecycle service support</a:t>
            </a:r>
          </a:p>
          <a:p>
            <a:pPr marL="87313" indent="-87313">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Customer Experience Managers </a:t>
            </a:r>
          </a:p>
          <a:p>
            <a:pPr marL="87313" indent="-87313">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Head of End User Services </a:t>
            </a:r>
          </a:p>
          <a:p>
            <a:pPr marL="87313" indent="-87313">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Security </a:t>
            </a:r>
          </a:p>
        </p:txBody>
      </p:sp>
      <p:sp>
        <p:nvSpPr>
          <p:cNvPr id="13" name="TextBox 12">
            <a:extLst>
              <a:ext uri="{FF2B5EF4-FFF2-40B4-BE49-F238E27FC236}">
                <a16:creationId xmlns:a16="http://schemas.microsoft.com/office/drawing/2014/main" id="{B3803543-DFFB-565F-EF8B-CEED7628FBA1}"/>
              </a:ext>
            </a:extLst>
          </p:cNvPr>
          <p:cNvSpPr txBox="1"/>
          <p:nvPr/>
        </p:nvSpPr>
        <p:spPr>
          <a:xfrm>
            <a:off x="3026864" y="2627720"/>
            <a:ext cx="3195185" cy="307777"/>
          </a:xfrm>
          <a:prstGeom prst="rect">
            <a:avLst/>
          </a:prstGeom>
          <a:noFill/>
        </p:spPr>
        <p:txBody>
          <a:bodyPr wrap="square" rtlCol="0">
            <a:spAutoFit/>
          </a:bodyPr>
          <a:lstStyle/>
          <a:p>
            <a:pPr>
              <a:spcAft>
                <a:spcPts val="600"/>
              </a:spcAft>
            </a:pPr>
            <a:r>
              <a:rPr lang="en-US" sz="1400" b="1" dirty="0">
                <a:solidFill>
                  <a:schemeClr val="accent1"/>
                </a:solidFill>
                <a:latin typeface="Arial" panose="020B0604020202020204" pitchFamily="34" charset="0"/>
                <a:cs typeface="Arial" panose="020B0604020202020204" pitchFamily="34" charset="0"/>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2598122" y="2896227"/>
            <a:ext cx="6655808" cy="3842077"/>
          </a:xfrm>
          <a:prstGeom prst="rect">
            <a:avLst/>
          </a:prstGeom>
          <a:noFill/>
        </p:spPr>
        <p:txBody>
          <a:bodyPr wrap="square" rtlCol="0">
            <a:spAutoFit/>
          </a:bodyPr>
          <a:lstStyle/>
          <a:p>
            <a:pPr marL="87313" indent="-87313">
              <a:spcAft>
                <a:spcPts val="4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The Lenovo Remote Work Enablement Solution provides: </a:t>
            </a:r>
          </a:p>
          <a:p>
            <a:pPr marL="176213" lvl="1" indent="-88900">
              <a:spcAft>
                <a:spcPts val="4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Easy Setup for Work</a:t>
            </a:r>
            <a:r>
              <a:rPr lang="en-US" sz="900" dirty="0">
                <a:latin typeface="Arial" panose="020B0604020202020204" pitchFamily="34" charset="0"/>
                <a:cs typeface="Arial" panose="020B0604020202020204" pitchFamily="34" charset="0"/>
                <a:sym typeface="Wingdings" panose="05000000000000000000" pitchFamily="2" charset="2"/>
              </a:rPr>
              <a:t> Single, tied shipment to end user. Complementary Lenovo integration services – avoiding the need for a separate configuration center </a:t>
            </a:r>
          </a:p>
          <a:p>
            <a:pPr marL="176213" lvl="1" indent="-88900">
              <a:spcAft>
                <a:spcPts val="400"/>
              </a:spcAft>
              <a:buFont typeface="Arial" panose="020B0604020202020204" pitchFamily="34" charset="0"/>
              <a:buChar char="•"/>
            </a:pPr>
            <a:r>
              <a:rPr lang="en-US" sz="900" b="1" dirty="0">
                <a:latin typeface="Arial" panose="020B0604020202020204" pitchFamily="34" charset="0"/>
                <a:cs typeface="Arial" panose="020B0604020202020204" pitchFamily="34" charset="0"/>
                <a:sym typeface="Wingdings" panose="05000000000000000000" pitchFamily="2" charset="2"/>
              </a:rPr>
              <a:t>Productivity and Manageability</a:t>
            </a:r>
            <a:r>
              <a:rPr lang="en-US" sz="900" dirty="0">
                <a:latin typeface="Arial" panose="020B0604020202020204" pitchFamily="34" charset="0"/>
                <a:cs typeface="Arial" panose="020B0604020202020204" pitchFamily="34" charset="0"/>
                <a:sym typeface="Wingdings" panose="05000000000000000000" pitchFamily="2" charset="2"/>
              </a:rPr>
              <a:t> management of all end user deployments whether in the home or in the office (managed and secure from day 1). Integrated, standardized employee experience. Speedy productivity for end users</a:t>
            </a:r>
          </a:p>
          <a:p>
            <a:pPr marL="176213" lvl="1" indent="-88900">
              <a:spcAft>
                <a:spcPts val="1200"/>
              </a:spcAft>
              <a:buFont typeface="Arial" panose="020B0604020202020204" pitchFamily="34" charset="0"/>
              <a:buChar char="•"/>
            </a:pPr>
            <a:r>
              <a:rPr lang="en-US" sz="900" b="1" dirty="0">
                <a:latin typeface="Arial" panose="020B0604020202020204" pitchFamily="34" charset="0"/>
                <a:cs typeface="Arial" panose="020B0604020202020204" pitchFamily="34" charset="0"/>
                <a:sym typeface="Wingdings" panose="05000000000000000000" pitchFamily="2" charset="2"/>
              </a:rPr>
              <a:t>Flexibility &amp; Mobility</a:t>
            </a:r>
            <a:r>
              <a:rPr lang="en-US" sz="900" dirty="0">
                <a:latin typeface="Arial" panose="020B0604020202020204" pitchFamily="34" charset="0"/>
                <a:cs typeface="Arial" panose="020B0604020202020204" pitchFamily="34" charset="0"/>
                <a:sym typeface="Wingdings" panose="05000000000000000000" pitchFamily="2" charset="2"/>
              </a:rPr>
              <a:t> enablement of end user from any location. Integrated and seamless connectivity (local, data center, cloud)</a:t>
            </a:r>
            <a:endParaRPr lang="en-US" sz="900" dirty="0">
              <a:latin typeface="Arial" panose="020B0604020202020204" pitchFamily="34" charset="0"/>
              <a:cs typeface="Arial" panose="020B0604020202020204" pitchFamily="34" charset="0"/>
            </a:endParaRPr>
          </a:p>
          <a:p>
            <a:pPr marL="87313" indent="-87313">
              <a:spcAft>
                <a:spcPts val="2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Major Solution Features </a:t>
            </a:r>
          </a:p>
          <a:p>
            <a:pPr marL="176213" lvl="1" indent="-90488">
              <a:spcAft>
                <a:spcPts val="2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Smart Hardware</a:t>
            </a:r>
            <a:r>
              <a:rPr lang="en-US" sz="900" dirty="0">
                <a:latin typeface="Arial" panose="020B0604020202020204" pitchFamily="34" charset="0"/>
                <a:cs typeface="Arial" panose="020B0604020202020204" pitchFamily="34" charset="0"/>
              </a:rPr>
              <a:t>: Best-in-class computing to help your users succeed no matter the task, no matter the location (</a:t>
            </a:r>
            <a:r>
              <a:rPr lang="en-US" sz="900" dirty="0" err="1">
                <a:latin typeface="Arial" panose="020B0604020202020204" pitchFamily="34" charset="0"/>
                <a:cs typeface="Arial" panose="020B0604020202020204" pitchFamily="34" charset="0"/>
              </a:rPr>
              <a:t>ThinkPads</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ThinkBooks</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ThinkShield</a:t>
            </a:r>
            <a:r>
              <a:rPr lang="en-US" sz="900" dirty="0">
                <a:latin typeface="Arial" panose="020B0604020202020204" pitchFamily="34" charset="0"/>
                <a:cs typeface="Arial" panose="020B0604020202020204" pitchFamily="34" charset="0"/>
              </a:rPr>
              <a:t>)</a:t>
            </a:r>
          </a:p>
          <a:p>
            <a:pPr marL="176213" lvl="1" indent="-90488">
              <a:spcAft>
                <a:spcPts val="2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Smart Software: </a:t>
            </a:r>
            <a:r>
              <a:rPr lang="en-US" sz="900" dirty="0">
                <a:latin typeface="Arial" panose="020B0604020202020204" pitchFamily="34" charset="0"/>
                <a:cs typeface="Arial" panose="020B0604020202020204" pitchFamily="34" charset="0"/>
              </a:rPr>
              <a:t>Advanced</a:t>
            </a:r>
            <a:r>
              <a:rPr lang="en-US" sz="900" b="1"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software solutions that range from robust data protection to cloud-based services for secure recovery, migration, provisioning and registration of your devices (</a:t>
            </a:r>
            <a:r>
              <a:rPr lang="en-US" sz="900" dirty="0" err="1">
                <a:latin typeface="Arial" panose="020B0604020202020204" pitchFamily="34" charset="0"/>
                <a:cs typeface="Arial" panose="020B0604020202020204" pitchFamily="34" charset="0"/>
              </a:rPr>
              <a:t>ThinkShield</a:t>
            </a:r>
            <a:r>
              <a:rPr lang="en-US" sz="900" dirty="0">
                <a:latin typeface="Arial" panose="020B0604020202020204" pitchFamily="34" charset="0"/>
                <a:cs typeface="Arial" panose="020B0604020202020204" pitchFamily="34" charset="0"/>
              </a:rPr>
              <a:t> Suite, </a:t>
            </a:r>
            <a:r>
              <a:rPr lang="en-US" sz="900" dirty="0" err="1">
                <a:latin typeface="Arial" panose="020B0604020202020204" pitchFamily="34" charset="0"/>
                <a:cs typeface="Arial" panose="020B0604020202020204" pitchFamily="34" charset="0"/>
              </a:rPr>
              <a:t>SentinelOne</a:t>
            </a:r>
            <a:r>
              <a:rPr lang="en-US" sz="900" dirty="0">
                <a:latin typeface="Arial" panose="020B0604020202020204" pitchFamily="34" charset="0"/>
                <a:cs typeface="Arial" panose="020B0604020202020204" pitchFamily="34" charset="0"/>
              </a:rPr>
              <a:t> Breach Protection, Trusted Supply Chain, Trusted Device Setup)</a:t>
            </a:r>
          </a:p>
          <a:p>
            <a:pPr marL="176213" lvl="1" indent="-90488">
              <a:spcAft>
                <a:spcPts val="2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Smart Services</a:t>
            </a:r>
            <a:r>
              <a:rPr lang="en-US" sz="900" dirty="0">
                <a:latin typeface="Arial" panose="020B0604020202020204" pitchFamily="34" charset="0"/>
                <a:cs typeface="Arial" panose="020B0604020202020204" pitchFamily="34" charset="0"/>
              </a:rPr>
              <a:t>: Advanced software solutions that range from robust data protection to cloud-based services for secure recovery, migration, provisioning and registration of your devices (Premier Support, Warranty Services, As-a-Service Scalability, Configuration &amp; Deployment)</a:t>
            </a:r>
          </a:p>
          <a:p>
            <a:pPr marL="176213" lvl="1" indent="-90488">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Support and Protection: </a:t>
            </a:r>
            <a:r>
              <a:rPr lang="en-US" sz="900" spc="-40" dirty="0">
                <a:latin typeface="Arial" panose="020B0604020202020204" pitchFamily="34" charset="0"/>
                <a:cs typeface="Arial" panose="020B0604020202020204" pitchFamily="34" charset="0"/>
              </a:rPr>
              <a:t>secure </a:t>
            </a:r>
            <a:r>
              <a:rPr lang="en-US" sz="900" spc="-20" dirty="0">
                <a:latin typeface="Arial" panose="020B0604020202020204" pitchFamily="34" charset="0"/>
                <a:cs typeface="Arial" panose="020B0604020202020204" pitchFamily="34" charset="0"/>
              </a:rPr>
              <a:t>and </a:t>
            </a:r>
            <a:r>
              <a:rPr lang="en-US" sz="900" spc="-15" dirty="0">
                <a:latin typeface="Arial" panose="020B0604020202020204" pitchFamily="34" charset="0"/>
                <a:cs typeface="Arial" panose="020B0604020202020204" pitchFamily="34" charset="0"/>
              </a:rPr>
              <a:t>protect </a:t>
            </a:r>
            <a:r>
              <a:rPr lang="en-US" sz="900" spc="-40" dirty="0">
                <a:latin typeface="Arial" panose="020B0604020202020204" pitchFamily="34" charset="0"/>
                <a:cs typeface="Arial" panose="020B0604020202020204" pitchFamily="34" charset="0"/>
              </a:rPr>
              <a:t>your </a:t>
            </a:r>
            <a:r>
              <a:rPr lang="en-US" sz="900" spc="-20" dirty="0">
                <a:latin typeface="Arial" panose="020B0604020202020204" pitchFamily="34" charset="0"/>
                <a:cs typeface="Arial" panose="020B0604020202020204" pitchFamily="34" charset="0"/>
              </a:rPr>
              <a:t>technology </a:t>
            </a:r>
            <a:r>
              <a:rPr lang="en-US" sz="900" spc="-15" dirty="0">
                <a:latin typeface="Arial" panose="020B0604020202020204" pitchFamily="34" charset="0"/>
                <a:cs typeface="Arial" panose="020B0604020202020204" pitchFamily="34" charset="0"/>
              </a:rPr>
              <a:t> </a:t>
            </a:r>
            <a:r>
              <a:rPr lang="en-US" sz="900" spc="-70" dirty="0">
                <a:latin typeface="Arial" panose="020B0604020202020204" pitchFamily="34" charset="0"/>
                <a:cs typeface="Arial" panose="020B0604020202020204" pitchFamily="34" charset="0"/>
              </a:rPr>
              <a:t>investment,</a:t>
            </a:r>
            <a:r>
              <a:rPr lang="en-US" sz="900" spc="-130" dirty="0">
                <a:latin typeface="Arial" panose="020B0604020202020204" pitchFamily="34" charset="0"/>
                <a:cs typeface="Arial" panose="020B0604020202020204" pitchFamily="34" charset="0"/>
              </a:rPr>
              <a:t> </a:t>
            </a:r>
            <a:r>
              <a:rPr lang="en-US" sz="900" spc="-35" dirty="0">
                <a:latin typeface="Arial" panose="020B0604020202020204" pitchFamily="34" charset="0"/>
                <a:cs typeface="Arial" panose="020B0604020202020204" pitchFamily="34" charset="0"/>
              </a:rPr>
              <a:t>while</a:t>
            </a:r>
            <a:r>
              <a:rPr lang="en-US" sz="900" spc="-125" dirty="0">
                <a:latin typeface="Arial" panose="020B0604020202020204" pitchFamily="34" charset="0"/>
                <a:cs typeface="Arial" panose="020B0604020202020204" pitchFamily="34" charset="0"/>
              </a:rPr>
              <a:t> </a:t>
            </a:r>
            <a:r>
              <a:rPr lang="en-US" sz="900" spc="-25" dirty="0">
                <a:latin typeface="Arial" panose="020B0604020202020204" pitchFamily="34" charset="0"/>
                <a:cs typeface="Arial" panose="020B0604020202020204" pitchFamily="34" charset="0"/>
              </a:rPr>
              <a:t>reducing</a:t>
            </a:r>
            <a:r>
              <a:rPr lang="en-US" sz="900" spc="-130" dirty="0">
                <a:latin typeface="Arial" panose="020B0604020202020204" pitchFamily="34" charset="0"/>
                <a:cs typeface="Arial" panose="020B0604020202020204" pitchFamily="34" charset="0"/>
              </a:rPr>
              <a:t> </a:t>
            </a:r>
            <a:r>
              <a:rPr lang="en-US" sz="900" spc="-35" dirty="0">
                <a:latin typeface="Arial" panose="020B0604020202020204" pitchFamily="34" charset="0"/>
                <a:cs typeface="Arial" panose="020B0604020202020204" pitchFamily="34" charset="0"/>
              </a:rPr>
              <a:t>operational</a:t>
            </a:r>
            <a:r>
              <a:rPr lang="en-US" sz="900" spc="-125" dirty="0">
                <a:latin typeface="Arial" panose="020B0604020202020204" pitchFamily="34" charset="0"/>
                <a:cs typeface="Arial" panose="020B0604020202020204" pitchFamily="34" charset="0"/>
              </a:rPr>
              <a:t> </a:t>
            </a:r>
            <a:r>
              <a:rPr lang="en-US" sz="900" spc="-20" dirty="0">
                <a:latin typeface="Arial" panose="020B0604020202020204" pitchFamily="34" charset="0"/>
                <a:cs typeface="Arial" panose="020B0604020202020204" pitchFamily="34" charset="0"/>
              </a:rPr>
              <a:t>costs</a:t>
            </a:r>
            <a:r>
              <a:rPr lang="en-US" sz="900" spc="-125" dirty="0">
                <a:latin typeface="Arial" panose="020B0604020202020204" pitchFamily="34" charset="0"/>
                <a:cs typeface="Arial" panose="020B0604020202020204" pitchFamily="34" charset="0"/>
              </a:rPr>
              <a:t> </a:t>
            </a:r>
            <a:r>
              <a:rPr lang="en-US" sz="900" spc="-20" dirty="0">
                <a:latin typeface="Arial" panose="020B0604020202020204" pitchFamily="34" charset="0"/>
                <a:cs typeface="Arial" panose="020B0604020202020204" pitchFamily="34" charset="0"/>
              </a:rPr>
              <a:t>and</a:t>
            </a:r>
            <a:r>
              <a:rPr lang="en-US" sz="900" spc="-130" dirty="0">
                <a:latin typeface="Arial" panose="020B0604020202020204" pitchFamily="34" charset="0"/>
                <a:cs typeface="Arial" panose="020B0604020202020204" pitchFamily="34" charset="0"/>
              </a:rPr>
              <a:t> </a:t>
            </a:r>
            <a:r>
              <a:rPr lang="en-US" sz="900" spc="-35" dirty="0">
                <a:latin typeface="Arial" panose="020B0604020202020204" pitchFamily="34" charset="0"/>
                <a:cs typeface="Arial" panose="020B0604020202020204" pitchFamily="34" charset="0"/>
              </a:rPr>
              <a:t>avoiding</a:t>
            </a:r>
            <a:r>
              <a:rPr lang="en-US" sz="900" spc="-125" dirty="0">
                <a:latin typeface="Arial" panose="020B0604020202020204" pitchFamily="34" charset="0"/>
                <a:cs typeface="Arial" panose="020B0604020202020204" pitchFamily="34" charset="0"/>
              </a:rPr>
              <a:t> </a:t>
            </a:r>
            <a:r>
              <a:rPr lang="en-US" sz="900" spc="-45" dirty="0">
                <a:latin typeface="Arial" panose="020B0604020202020204" pitchFamily="34" charset="0"/>
                <a:cs typeface="Arial" panose="020B0604020202020204" pitchFamily="34" charset="0"/>
              </a:rPr>
              <a:t>downtime (Premier Support, Accidental damage protection)</a:t>
            </a:r>
          </a:p>
          <a:p>
            <a:pPr marL="87313" indent="-87313">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Key Differentiators </a:t>
            </a:r>
          </a:p>
          <a:p>
            <a:pPr marL="176213" lvl="1" indent="-88900">
              <a:buFont typeface="Arial" panose="020B0604020202020204" pitchFamily="34" charset="0"/>
              <a:buChar char="•"/>
            </a:pPr>
            <a:r>
              <a:rPr lang="en-US" sz="900" dirty="0">
                <a:latin typeface="Arial" panose="020B0604020202020204" pitchFamily="34" charset="0"/>
                <a:cs typeface="Arial" panose="020B0604020202020204" pitchFamily="34" charset="0"/>
              </a:rPr>
              <a:t>Applicable for Remote Workers</a:t>
            </a:r>
          </a:p>
          <a:p>
            <a:pPr marL="176213" lvl="1" indent="-88900">
              <a:buFont typeface="Arial" panose="020B0604020202020204" pitchFamily="34" charset="0"/>
              <a:buChar char="•"/>
            </a:pPr>
            <a:r>
              <a:rPr lang="en-US" sz="900" dirty="0">
                <a:latin typeface="Arial" panose="020B0604020202020204" pitchFamily="34" charset="0"/>
                <a:cs typeface="Arial" panose="020B0604020202020204" pitchFamily="34" charset="0"/>
              </a:rPr>
              <a:t>Faster onboarding for new employees </a:t>
            </a:r>
          </a:p>
          <a:p>
            <a:pPr marL="176213" lvl="1" indent="-88900">
              <a:buFont typeface="Arial" panose="020B0604020202020204" pitchFamily="34" charset="0"/>
              <a:buChar char="•"/>
            </a:pPr>
            <a:r>
              <a:rPr lang="en-US" sz="900" dirty="0">
                <a:latin typeface="Arial" panose="020B0604020202020204" pitchFamily="34" charset="0"/>
                <a:cs typeface="Arial" panose="020B0604020202020204" pitchFamily="34" charset="0"/>
              </a:rPr>
              <a:t>Comprehensive and flexible to meet customer needs </a:t>
            </a:r>
          </a:p>
          <a:p>
            <a:pPr marL="176213" lvl="1" indent="-88900">
              <a:buFont typeface="Arial" panose="020B0604020202020204" pitchFamily="34" charset="0"/>
              <a:buChar char="•"/>
            </a:pPr>
            <a:r>
              <a:rPr lang="en-US" sz="900" dirty="0">
                <a:latin typeface="Arial" panose="020B0604020202020204" pitchFamily="34" charset="0"/>
                <a:cs typeface="Arial" panose="020B0604020202020204" pitchFamily="34" charset="0"/>
              </a:rPr>
              <a:t>Optimal cloud enablement </a:t>
            </a:r>
          </a:p>
        </p:txBody>
      </p:sp>
      <p:sp>
        <p:nvSpPr>
          <p:cNvPr id="15" name="TextBox 14">
            <a:extLst>
              <a:ext uri="{FF2B5EF4-FFF2-40B4-BE49-F238E27FC236}">
                <a16:creationId xmlns:a16="http://schemas.microsoft.com/office/drawing/2014/main" id="{6DF2F82B-9BE9-7A83-A435-F57BB7D390F7}"/>
              </a:ext>
            </a:extLst>
          </p:cNvPr>
          <p:cNvSpPr txBox="1"/>
          <p:nvPr/>
        </p:nvSpPr>
        <p:spPr>
          <a:xfrm>
            <a:off x="9518451" y="2627720"/>
            <a:ext cx="2568763" cy="523220"/>
          </a:xfrm>
          <a:prstGeom prst="rect">
            <a:avLst/>
          </a:prstGeom>
          <a:noFill/>
        </p:spPr>
        <p:txBody>
          <a:bodyPr wrap="square" rtlCol="0">
            <a:spAutoFit/>
          </a:bodyPr>
          <a:lstStyle/>
          <a:p>
            <a:pPr>
              <a:spcAft>
                <a:spcPts val="600"/>
              </a:spcAft>
            </a:pPr>
            <a:r>
              <a:rPr lang="en-US" sz="1400" b="1" dirty="0">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9509279" y="3073021"/>
            <a:ext cx="2692935" cy="3693319"/>
          </a:xfrm>
          <a:prstGeom prst="rect">
            <a:avLst/>
          </a:prstGeom>
          <a:noFill/>
        </p:spPr>
        <p:txBody>
          <a:bodyPr wrap="square" rtlCol="0">
            <a:spAutoFit/>
          </a:bodyPr>
          <a:lstStyle/>
          <a:p>
            <a:pPr>
              <a:spcAft>
                <a:spcPts val="400"/>
              </a:spcAft>
            </a:pPr>
            <a:r>
              <a:rPr lang="en-US" sz="900" b="1" dirty="0">
                <a:latin typeface="Arial" panose="020B0604020202020204" pitchFamily="34" charset="0"/>
                <a:cs typeface="Arial" panose="020B0604020202020204" pitchFamily="34" charset="0"/>
              </a:rPr>
              <a:t>What to listen for:</a:t>
            </a:r>
          </a:p>
          <a:p>
            <a:pPr marL="87313" indent="-87313">
              <a:spcAft>
                <a:spcPts val="400"/>
              </a:spcAft>
              <a:buFont typeface="Arial" panose="020B0604020202020204" pitchFamily="34" charset="0"/>
              <a:buChar char="•"/>
            </a:pPr>
            <a:r>
              <a:rPr lang="en-US" sz="900" dirty="0">
                <a:latin typeface="Arial" panose="020B0604020202020204" pitchFamily="34" charset="0"/>
                <a:cs typeface="Arial" panose="020B0604020202020204" pitchFamily="34" charset="0"/>
              </a:rPr>
              <a:t>Workforce has become increasingly remote over the past few years</a:t>
            </a:r>
          </a:p>
          <a:p>
            <a:pPr marL="87313" indent="-87313">
              <a:spcAft>
                <a:spcPts val="400"/>
              </a:spcAft>
              <a:buFont typeface="Arial" panose="020B0604020202020204" pitchFamily="34" charset="0"/>
              <a:buChar char="•"/>
            </a:pPr>
            <a:r>
              <a:rPr lang="en-GB" sz="900" dirty="0">
                <a:latin typeface="Arial" panose="020B0604020202020204" pitchFamily="34" charset="0"/>
                <a:cs typeface="Arial" panose="020B0604020202020204" pitchFamily="34" charset="0"/>
              </a:rPr>
              <a:t>Desire to lessen overhead by downsizing companies’ physical footprint and real estate costs</a:t>
            </a:r>
            <a:endParaRPr lang="en-US" sz="900" dirty="0">
              <a:latin typeface="Arial" panose="020B0604020202020204" pitchFamily="34" charset="0"/>
              <a:cs typeface="Arial" panose="020B0604020202020204" pitchFamily="34" charset="0"/>
            </a:endParaRPr>
          </a:p>
          <a:p>
            <a:pPr marL="87313" indent="-87313">
              <a:spcAft>
                <a:spcPts val="400"/>
              </a:spcAft>
              <a:buFont typeface="Arial" panose="020B0604020202020204" pitchFamily="34" charset="0"/>
              <a:buChar char="•"/>
            </a:pPr>
            <a:r>
              <a:rPr lang="en-GB" sz="900" dirty="0">
                <a:latin typeface="Arial" panose="020B0604020202020204" pitchFamily="34" charset="0"/>
                <a:cs typeface="Arial" panose="020B0604020202020204" pitchFamily="34" charset="0"/>
              </a:rPr>
              <a:t>Slow, manual processes hampering productivity and collaboration</a:t>
            </a:r>
            <a:endParaRPr lang="en-US" sz="900" dirty="0">
              <a:latin typeface="Arial" panose="020B0604020202020204" pitchFamily="34" charset="0"/>
              <a:cs typeface="Arial" panose="020B0604020202020204" pitchFamily="34" charset="0"/>
            </a:endParaRPr>
          </a:p>
          <a:p>
            <a:pPr marL="87313" indent="-87313">
              <a:spcAft>
                <a:spcPts val="400"/>
              </a:spcAft>
              <a:buFont typeface="Arial" panose="020B0604020202020204" pitchFamily="34" charset="0"/>
              <a:buChar char="•"/>
            </a:pPr>
            <a:r>
              <a:rPr lang="en-US" sz="900" dirty="0">
                <a:latin typeface="Arial" panose="020B0604020202020204" pitchFamily="34" charset="0"/>
                <a:cs typeface="Arial" panose="020B0604020202020204" pitchFamily="34" charset="0"/>
              </a:rPr>
              <a:t>Current processes are resulting in slow deployment (multiple touches before a new device is ready for an end user)</a:t>
            </a:r>
          </a:p>
          <a:p>
            <a:pPr marL="87313" indent="-87313">
              <a:spcAft>
                <a:spcPts val="1800"/>
              </a:spcAft>
              <a:buFont typeface="Arial" panose="020B0604020202020204" pitchFamily="34" charset="0"/>
              <a:buChar char="•"/>
            </a:pPr>
            <a:r>
              <a:rPr lang="en-US" sz="900" dirty="0">
                <a:latin typeface="Arial" panose="020B0604020202020204" pitchFamily="34" charset="0"/>
                <a:cs typeface="Arial" panose="020B0604020202020204" pitchFamily="34" charset="0"/>
              </a:rPr>
              <a:t>Increased strain on IT department </a:t>
            </a:r>
          </a:p>
          <a:p>
            <a:pPr>
              <a:spcAft>
                <a:spcPts val="400"/>
              </a:spcAft>
            </a:pPr>
            <a:r>
              <a:rPr lang="en-US" sz="900" b="1" dirty="0">
                <a:latin typeface="Arial" panose="020B0604020202020204" pitchFamily="34" charset="0"/>
                <a:cs typeface="Arial" panose="020B0604020202020204" pitchFamily="34" charset="0"/>
              </a:rPr>
              <a:t>Discovery Questions:</a:t>
            </a:r>
          </a:p>
          <a:p>
            <a:pPr marL="87313" indent="-87313">
              <a:spcAft>
                <a:spcPts val="400"/>
              </a:spcAft>
              <a:buFont typeface="Arial" panose="020B0604020202020204" pitchFamily="34" charset="0"/>
              <a:buChar char="•"/>
            </a:pPr>
            <a:r>
              <a:rPr lang="en-US" sz="900" dirty="0">
                <a:latin typeface="Arial" panose="020B0604020202020204" pitchFamily="34" charset="0"/>
                <a:cs typeface="Arial" panose="020B0604020202020204" pitchFamily="34" charset="0"/>
              </a:rPr>
              <a:t>What have you had to do differently since working remotely around your device?</a:t>
            </a:r>
          </a:p>
          <a:p>
            <a:pPr marL="87313" indent="-87313">
              <a:spcAft>
                <a:spcPts val="400"/>
              </a:spcAft>
              <a:buFont typeface="Arial" panose="020B0604020202020204" pitchFamily="34" charset="0"/>
              <a:buChar char="•"/>
            </a:pPr>
            <a:r>
              <a:rPr lang="en-US" sz="900" dirty="0">
                <a:latin typeface="Arial" panose="020B0604020202020204" pitchFamily="34" charset="0"/>
                <a:cs typeface="Arial" panose="020B0604020202020204" pitchFamily="34" charset="0"/>
              </a:rPr>
              <a:t>Do you have an equipment plan for your remote workers?</a:t>
            </a:r>
          </a:p>
          <a:p>
            <a:pPr marL="87313" indent="-87313">
              <a:spcAft>
                <a:spcPts val="400"/>
              </a:spcAft>
              <a:buFont typeface="Arial" panose="020B0604020202020204" pitchFamily="34" charset="0"/>
              <a:buChar char="•"/>
            </a:pPr>
            <a:r>
              <a:rPr lang="en-US" sz="900" dirty="0">
                <a:latin typeface="Arial" panose="020B0604020202020204" pitchFamily="34" charset="0"/>
                <a:cs typeface="Arial" panose="020B0604020202020204" pitchFamily="34" charset="0"/>
              </a:rPr>
              <a:t>Are you looking to move your employee device to a more self-service model?</a:t>
            </a:r>
          </a:p>
          <a:p>
            <a:pPr marL="87313" indent="-87313">
              <a:spcAft>
                <a:spcPts val="600"/>
              </a:spcAft>
              <a:buFont typeface="Arial" panose="020B0604020202020204" pitchFamily="34" charset="0"/>
              <a:buChar char="•"/>
            </a:pPr>
            <a:r>
              <a:rPr lang="en-US" sz="900" dirty="0">
                <a:latin typeface="Arial" panose="020B0604020202020204" pitchFamily="34" charset="0"/>
                <a:cs typeface="Arial" panose="020B0604020202020204" pitchFamily="34" charset="0"/>
              </a:rPr>
              <a:t>Do your users experience challenges accessing their home network? </a:t>
            </a: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9200257" y="2935497"/>
            <a:ext cx="0" cy="332555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01C2A-6F3B-F730-BCC8-77EAB6A071DE}"/>
              </a:ext>
            </a:extLst>
          </p:cNvPr>
          <p:cNvCxnSpPr>
            <a:cxnSpLocks/>
          </p:cNvCxnSpPr>
          <p:nvPr/>
        </p:nvCxnSpPr>
        <p:spPr>
          <a:xfrm flipV="1">
            <a:off x="2709851" y="2876748"/>
            <a:ext cx="0" cy="332555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4727" y="2600019"/>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9851" y="2600019"/>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01919" y="2600259"/>
            <a:ext cx="316532" cy="316532"/>
          </a:xfrm>
          <a:prstGeom prst="rect">
            <a:avLst/>
          </a:prstGeom>
        </p:spPr>
      </p:pic>
      <p:pic>
        <p:nvPicPr>
          <p:cNvPr id="37" name="Graphic 36">
            <a:extLst>
              <a:ext uri="{FF2B5EF4-FFF2-40B4-BE49-F238E27FC236}">
                <a16:creationId xmlns:a16="http://schemas.microsoft.com/office/drawing/2014/main" id="{9D2EEE81-324D-CD43-CB65-9AF714C707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1815" y="1098817"/>
            <a:ext cx="1083793" cy="1083793"/>
          </a:xfrm>
          <a:prstGeom prst="rect">
            <a:avLst/>
          </a:prstGeom>
        </p:spPr>
      </p:pic>
      <p:grpSp>
        <p:nvGrpSpPr>
          <p:cNvPr id="34" name="Group 33">
            <a:extLst>
              <a:ext uri="{FF2B5EF4-FFF2-40B4-BE49-F238E27FC236}">
                <a16:creationId xmlns:a16="http://schemas.microsoft.com/office/drawing/2014/main" id="{DA4ABCB2-37AB-4890-91E6-2B1F193EEB5E}"/>
              </a:ext>
            </a:extLst>
          </p:cNvPr>
          <p:cNvGrpSpPr/>
          <p:nvPr/>
        </p:nvGrpSpPr>
        <p:grpSpPr>
          <a:xfrm>
            <a:off x="129904" y="6577460"/>
            <a:ext cx="4956676" cy="245008"/>
            <a:chOff x="554338" y="6421482"/>
            <a:chExt cx="4956676" cy="245008"/>
          </a:xfrm>
        </p:grpSpPr>
        <p:sp>
          <p:nvSpPr>
            <p:cNvPr id="35" name="TextBox 34">
              <a:extLst>
                <a:ext uri="{FF2B5EF4-FFF2-40B4-BE49-F238E27FC236}">
                  <a16:creationId xmlns:a16="http://schemas.microsoft.com/office/drawing/2014/main" id="{DD457C4C-FCA6-4B08-B823-0625C69F70CE}"/>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36" name="Group 35">
              <a:extLst>
                <a:ext uri="{FF2B5EF4-FFF2-40B4-BE49-F238E27FC236}">
                  <a16:creationId xmlns:a16="http://schemas.microsoft.com/office/drawing/2014/main" id="{650EB05D-67BE-4ACC-ABFA-3E4D8C284D03}"/>
                </a:ext>
              </a:extLst>
            </p:cNvPr>
            <p:cNvGrpSpPr/>
            <p:nvPr userDrawn="1"/>
          </p:nvGrpSpPr>
          <p:grpSpPr>
            <a:xfrm>
              <a:off x="554338" y="6421482"/>
              <a:ext cx="734356" cy="245008"/>
              <a:chOff x="547688" y="952500"/>
              <a:chExt cx="12190413" cy="4067175"/>
            </a:xfrm>
          </p:grpSpPr>
          <p:sp>
            <p:nvSpPr>
              <p:cNvPr id="38" name="Rectangle 37">
                <a:extLst>
                  <a:ext uri="{FF2B5EF4-FFF2-40B4-BE49-F238E27FC236}">
                    <a16:creationId xmlns:a16="http://schemas.microsoft.com/office/drawing/2014/main" id="{CE6EA485-2D52-4800-8A89-E34D3BC35CC6}"/>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7">
                <a:extLst>
                  <a:ext uri="{FF2B5EF4-FFF2-40B4-BE49-F238E27FC236}">
                    <a16:creationId xmlns:a16="http://schemas.microsoft.com/office/drawing/2014/main" id="{1F99C7E3-E73A-4874-B9DF-318556483251}"/>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8">
                <a:extLst>
                  <a:ext uri="{FF2B5EF4-FFF2-40B4-BE49-F238E27FC236}">
                    <a16:creationId xmlns:a16="http://schemas.microsoft.com/office/drawing/2014/main" id="{404391CE-D9D0-4031-A490-7B9F9AEA5BD7}"/>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9">
                <a:extLst>
                  <a:ext uri="{FF2B5EF4-FFF2-40B4-BE49-F238E27FC236}">
                    <a16:creationId xmlns:a16="http://schemas.microsoft.com/office/drawing/2014/main" id="{B0DE1612-0B4A-4F4A-86B1-8DD1E7CBB1F1}"/>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10">
                <a:extLst>
                  <a:ext uri="{FF2B5EF4-FFF2-40B4-BE49-F238E27FC236}">
                    <a16:creationId xmlns:a16="http://schemas.microsoft.com/office/drawing/2014/main" id="{330D36CF-B827-45B0-9DB5-D859F839D792}"/>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10">
                <a:extLst>
                  <a:ext uri="{FF2B5EF4-FFF2-40B4-BE49-F238E27FC236}">
                    <a16:creationId xmlns:a16="http://schemas.microsoft.com/office/drawing/2014/main" id="{FC30B21E-47B2-4F16-84FB-1D1FD8CBA4E8}"/>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1">
                <a:extLst>
                  <a:ext uri="{FF2B5EF4-FFF2-40B4-BE49-F238E27FC236}">
                    <a16:creationId xmlns:a16="http://schemas.microsoft.com/office/drawing/2014/main" id="{F92E9DD6-A4D3-4DAA-A5B9-242E34005C29}"/>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19140494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9C05C222-22DE-6214-785D-05625E13ADE8}"/>
              </a:ext>
            </a:extLst>
          </p:cNvPr>
          <p:cNvCxnSpPr>
            <a:cxnSpLocks/>
          </p:cNvCxnSpPr>
          <p:nvPr/>
        </p:nvCxnSpPr>
        <p:spPr>
          <a:xfrm flipH="1">
            <a:off x="981075" y="3549728"/>
            <a:ext cx="444422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30" name="TextBox 29">
            <a:extLst>
              <a:ext uri="{FF2B5EF4-FFF2-40B4-BE49-F238E27FC236}">
                <a16:creationId xmlns:a16="http://schemas.microsoft.com/office/drawing/2014/main" id="{DB83FC40-73C7-850F-0B2E-317523C8ACFB}"/>
              </a:ext>
            </a:extLst>
          </p:cNvPr>
          <p:cNvSpPr txBox="1"/>
          <p:nvPr/>
        </p:nvSpPr>
        <p:spPr>
          <a:xfrm>
            <a:off x="881553" y="3798552"/>
            <a:ext cx="4779127" cy="776495"/>
          </a:xfrm>
          <a:prstGeom prst="rect">
            <a:avLst/>
          </a:prstGeom>
          <a:noFill/>
        </p:spPr>
        <p:txBody>
          <a:bodyPr wrap="square" lIns="91440" tIns="45720" rIns="91440" bIns="45720" rtlCol="0" anchor="t">
            <a:spAutoFit/>
          </a:bodyPr>
          <a:lstStyle/>
          <a:p>
            <a:pPr>
              <a:lnSpc>
                <a:spcPct val="107000"/>
              </a:lnSpc>
              <a:spcAft>
                <a:spcPts val="400"/>
              </a:spcAft>
            </a:pPr>
            <a:r>
              <a:rPr lang="en-US" sz="1100" b="1">
                <a:solidFill>
                  <a:schemeClr val="bg1"/>
                </a:solidFill>
                <a:latin typeface="Arial" panose="020B0604020202020204" pitchFamily="34" charset="0"/>
                <a:ea typeface="Calibri" panose="020F0502020204030204" pitchFamily="34" charset="0"/>
                <a:cs typeface="Arial" panose="020B0604020202020204" pitchFamily="34" charset="0"/>
              </a:rPr>
              <a:t>Case studies</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a:p>
            <a:pPr marL="228600" marR="0" indent="-228600">
              <a:lnSpc>
                <a:spcPct val="107000"/>
              </a:lnSpc>
              <a:spcBef>
                <a:spcPts val="0"/>
              </a:spcBef>
              <a:spcAft>
                <a:spcPts val="800"/>
              </a:spcAft>
              <a:buFont typeface="+mj-lt"/>
              <a:buAutoNum type="arabicPeriod"/>
            </a:pPr>
            <a:r>
              <a:rPr lang="en-US" sz="1100">
                <a:solidFill>
                  <a:schemeClr val="bg1"/>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to Roma Tre University Case Study  </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a:p>
            <a:pPr marL="228600" marR="0" indent="-228600">
              <a:lnSpc>
                <a:spcPct val="107000"/>
              </a:lnSpc>
              <a:spcBef>
                <a:spcPts val="0"/>
              </a:spcBef>
              <a:spcAft>
                <a:spcPts val="800"/>
              </a:spcAft>
              <a:buFont typeface="+mj-lt"/>
              <a:buAutoNum type="arabicPeriod"/>
            </a:pPr>
            <a:r>
              <a:rPr lang="en-US" sz="1100">
                <a:solidFill>
                  <a:schemeClr val="bg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 to Fraser Health Authority Case Study </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1" name="Title 3">
            <a:extLst>
              <a:ext uri="{FF2B5EF4-FFF2-40B4-BE49-F238E27FC236}">
                <a16:creationId xmlns:a16="http://schemas.microsoft.com/office/drawing/2014/main" id="{46D031F6-D0DD-9F6E-75DA-9A1F5D2801F5}"/>
              </a:ext>
            </a:extLst>
          </p:cNvPr>
          <p:cNvSpPr txBox="1">
            <a:spLocks/>
          </p:cNvSpPr>
          <p:nvPr/>
        </p:nvSpPr>
        <p:spPr>
          <a:xfrm>
            <a:off x="881553" y="709310"/>
            <a:ext cx="5722447" cy="793590"/>
          </a:xfrm>
          <a:prstGeom prst="rect">
            <a:avLst/>
          </a:prstGeom>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a:solidFill>
                  <a:schemeClr val="bg1"/>
                </a:solidFill>
              </a:rPr>
              <a:t>Remote Workplace Enablement</a:t>
            </a:r>
            <a:br>
              <a:rPr lang="en-US" sz="2800" b="1" cap="none" dirty="0">
                <a:solidFill>
                  <a:schemeClr val="bg1"/>
                </a:solidFill>
              </a:rPr>
            </a:br>
            <a:r>
              <a:rPr lang="en-US" sz="2800" b="1" cap="none" dirty="0">
                <a:solidFill>
                  <a:schemeClr val="bg1"/>
                </a:solidFill>
              </a:rPr>
              <a:t>Mini Campaign</a:t>
            </a:r>
            <a:endParaRPr lang="en-CA" sz="2800" b="1" cap="none" dirty="0">
              <a:solidFill>
                <a:schemeClr val="bg1"/>
              </a:solidFill>
            </a:endParaRPr>
          </a:p>
        </p:txBody>
      </p:sp>
      <p:pic>
        <p:nvPicPr>
          <p:cNvPr id="38" name="Picture 37">
            <a:extLst>
              <a:ext uri="{FF2B5EF4-FFF2-40B4-BE49-F238E27FC236}">
                <a16:creationId xmlns:a16="http://schemas.microsoft.com/office/drawing/2014/main" id="{A9BF346A-B433-0367-E6E6-5E331C185362}"/>
              </a:ext>
            </a:extLst>
          </p:cNvPr>
          <p:cNvPicPr>
            <a:picLocks noChangeAspect="1"/>
          </p:cNvPicPr>
          <p:nvPr/>
        </p:nvPicPr>
        <p:blipFill rotWithShape="1">
          <a:blip r:embed="rId4"/>
          <a:srcRect l="30161" r="25310"/>
          <a:stretch/>
        </p:blipFill>
        <p:spPr>
          <a:xfrm>
            <a:off x="6763531" y="0"/>
            <a:ext cx="5425294" cy="6858000"/>
          </a:xfrm>
          <a:prstGeom prst="rect">
            <a:avLst/>
          </a:prstGeom>
        </p:spPr>
      </p:pic>
      <p:sp>
        <p:nvSpPr>
          <p:cNvPr id="34" name="TextBox 33">
            <a:extLst>
              <a:ext uri="{FF2B5EF4-FFF2-40B4-BE49-F238E27FC236}">
                <a16:creationId xmlns:a16="http://schemas.microsoft.com/office/drawing/2014/main" id="{CB88E443-CF22-4BCC-A2CC-CB0BC1572C1D}"/>
              </a:ext>
            </a:extLst>
          </p:cNvPr>
          <p:cNvSpPr txBox="1"/>
          <p:nvPr/>
        </p:nvSpPr>
        <p:spPr>
          <a:xfrm>
            <a:off x="881553" y="2000548"/>
            <a:ext cx="4779127" cy="1343958"/>
          </a:xfrm>
          <a:prstGeom prst="rect">
            <a:avLst/>
          </a:prstGeom>
          <a:noFill/>
        </p:spPr>
        <p:txBody>
          <a:bodyPr wrap="square" lIns="91440" tIns="45720" rIns="91440" bIns="45720" rtlCol="0" anchor="t">
            <a:spAutoFit/>
          </a:bodyPr>
          <a:lstStyle/>
          <a:p>
            <a:pPr>
              <a:lnSpc>
                <a:spcPct val="107000"/>
              </a:lnSpc>
              <a:spcAft>
                <a:spcPts val="400"/>
              </a:spcAft>
            </a:pPr>
            <a:r>
              <a:rPr lang="en-US" sz="1100" b="1" dirty="0">
                <a:solidFill>
                  <a:schemeClr val="bg1"/>
                </a:solidFill>
                <a:latin typeface="Arial" panose="020B0604020202020204" pitchFamily="34" charset="0"/>
                <a:ea typeface="Calibri" panose="020F0502020204030204" pitchFamily="34" charset="0"/>
                <a:cs typeface="Arial" panose="020B0604020202020204" pitchFamily="34" charset="0"/>
              </a:rPr>
              <a:t>Product Overview</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307" indent="-2286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 to Modern Workplace Video (Internal Use Only)</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307" indent="-2286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Link to Remote Enablement Guide </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307" indent="-2286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 to Remote Work Enablement Conversation Card</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76307" indent="-2286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Link to Remote Work Enablement Channel PowerPoint </a:t>
            </a: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rPr>
              <a:t>(Internal Only)</a:t>
            </a:r>
          </a:p>
        </p:txBody>
      </p:sp>
    </p:spTree>
    <p:extLst>
      <p:ext uri="{BB962C8B-B14F-4D97-AF65-F5344CB8AC3E}">
        <p14:creationId xmlns:p14="http://schemas.microsoft.com/office/powerpoint/2010/main" val="190051153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9582BD-3D4C-A545-86FB-5F1381E17D52}"/>
              </a:ext>
            </a:extLst>
          </p:cNvPr>
          <p:cNvSpPr/>
          <p:nvPr/>
        </p:nvSpPr>
        <p:spPr>
          <a:xfrm>
            <a:off x="1" y="2678159"/>
            <a:ext cx="12188824" cy="4199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394868" y="229398"/>
            <a:ext cx="8137403"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000" b="1" cap="none" dirty="0">
                <a:solidFill>
                  <a:schemeClr val="bg1"/>
                </a:solidFill>
                <a:latin typeface="+mn-lt"/>
                <a:cs typeface="Arial"/>
              </a:rPr>
              <a:t>ISG Backup &amp; Recovery Conversation Card</a:t>
            </a:r>
            <a:endParaRPr lang="en-CA" sz="2000" b="1" cap="none" dirty="0">
              <a:solidFill>
                <a:schemeClr val="bg1"/>
              </a:solidFill>
              <a:latin typeface="+mn-lt"/>
              <a:cs typeface="Arial"/>
            </a:endParaRPr>
          </a:p>
        </p:txBody>
      </p:sp>
      <p:sp>
        <p:nvSpPr>
          <p:cNvPr id="6" name="TextBox 5">
            <a:extLst>
              <a:ext uri="{FF2B5EF4-FFF2-40B4-BE49-F238E27FC236}">
                <a16:creationId xmlns:a16="http://schemas.microsoft.com/office/drawing/2014/main" id="{575F5414-A7E6-B0B1-97DD-E76E2BD98916}"/>
              </a:ext>
            </a:extLst>
          </p:cNvPr>
          <p:cNvSpPr txBox="1"/>
          <p:nvPr/>
        </p:nvSpPr>
        <p:spPr>
          <a:xfrm>
            <a:off x="1829323" y="777103"/>
            <a:ext cx="2516252" cy="307777"/>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62704" y="989041"/>
            <a:ext cx="4654606" cy="1554272"/>
          </a:xfrm>
          <a:prstGeom prst="rect">
            <a:avLst/>
          </a:prstGeom>
          <a:noFill/>
        </p:spPr>
        <p:txBody>
          <a:bodyPr wrap="square" lIns="91440" tIns="45720" rIns="91440" bIns="45720" rtlCol="0" anchor="t">
            <a:spAutoFit/>
          </a:bodyPr>
          <a:lstStyle/>
          <a:p>
            <a:pPr>
              <a:spcAft>
                <a:spcPts val="600"/>
              </a:spcAft>
            </a:pPr>
            <a:r>
              <a:rPr lang="en-US" sz="900" dirty="0">
                <a:solidFill>
                  <a:schemeClr val="bg1"/>
                </a:solidFill>
                <a:ea typeface="+mn-lt"/>
                <a:cs typeface="Arial" panose="020B0604020202020204" pitchFamily="34" charset="0"/>
              </a:rPr>
              <a:t>You need Backup and Recovery from Lenovo. The enterprise-class Backup and Recovery solution leverages the best mix of industry-leading servers and software to provide intelligent, cost-effective data protection with flexible, cloud-based remote recovery.</a:t>
            </a:r>
            <a:endParaRPr lang="en-US" sz="900" dirty="0">
              <a:solidFill>
                <a:schemeClr val="bg1"/>
              </a:solidFill>
              <a:cs typeface="Arial" panose="020B0604020202020204" pitchFamily="34" charset="0"/>
            </a:endParaRPr>
          </a:p>
          <a:p>
            <a:pPr>
              <a:spcAft>
                <a:spcPts val="600"/>
              </a:spcAft>
            </a:pPr>
            <a:r>
              <a:rPr lang="en-US" sz="900" dirty="0">
                <a:solidFill>
                  <a:schemeClr val="bg1"/>
                </a:solidFill>
                <a:ea typeface="+mn-lt"/>
                <a:cs typeface="Arial" panose="020B0604020202020204" pitchFamily="34" charset="0"/>
              </a:rPr>
              <a:t>This  innovative, software-defined solution brings together the best features of Lenovo </a:t>
            </a:r>
            <a:r>
              <a:rPr lang="en-US" sz="900" dirty="0" err="1">
                <a:solidFill>
                  <a:schemeClr val="bg1"/>
                </a:solidFill>
                <a:ea typeface="+mn-lt"/>
                <a:cs typeface="Arial" panose="020B0604020202020204" pitchFamily="34" charset="0"/>
              </a:rPr>
              <a:t>ThinkSystem</a:t>
            </a:r>
            <a:r>
              <a:rPr lang="en-US" sz="900" dirty="0">
                <a:solidFill>
                  <a:schemeClr val="bg1"/>
                </a:solidFill>
                <a:ea typeface="+mn-lt"/>
                <a:cs typeface="Arial" panose="020B0604020202020204" pitchFamily="34" charset="0"/>
              </a:rPr>
              <a:t> servers, Quest® </a:t>
            </a:r>
            <a:r>
              <a:rPr lang="en-US" sz="900" dirty="0" err="1">
                <a:solidFill>
                  <a:schemeClr val="bg1"/>
                </a:solidFill>
                <a:ea typeface="+mn-lt"/>
                <a:cs typeface="Arial" panose="020B0604020202020204" pitchFamily="34" charset="0"/>
              </a:rPr>
              <a:t>QoreStor</a:t>
            </a:r>
            <a:r>
              <a:rPr lang="en-US" sz="900" dirty="0">
                <a:solidFill>
                  <a:schemeClr val="bg1"/>
                </a:solidFill>
                <a:ea typeface="+mn-lt"/>
                <a:cs typeface="Arial" panose="020B0604020202020204" pitchFamily="34" charset="0"/>
              </a:rPr>
              <a:t>® software, and Veeam Backup &amp; Replication software to help you trim costs, reduce your storage footprint, and enjoy peace of mind with secure storage and recovery that can be accessed anytime, anywhere. Plus, the optional “pay as you grow” structure keeps pace with your goals, so you always have access to seamless data storage and protection at exactly the scale you need.</a:t>
            </a:r>
            <a:endParaRPr lang="en-US" sz="900" dirty="0">
              <a:solidFill>
                <a:schemeClr val="bg1"/>
              </a:solidFill>
              <a:cs typeface="Arial" panose="020B0604020202020204" pitchFamily="34" charset="0"/>
            </a:endParaRPr>
          </a:p>
        </p:txBody>
      </p:sp>
      <p:sp>
        <p:nvSpPr>
          <p:cNvPr id="8" name="TextBox 7">
            <a:extLst>
              <a:ext uri="{FF2B5EF4-FFF2-40B4-BE49-F238E27FC236}">
                <a16:creationId xmlns:a16="http://schemas.microsoft.com/office/drawing/2014/main" id="{62441B99-46DB-E61D-8B7B-F4BE6BF8DBCF}"/>
              </a:ext>
            </a:extLst>
          </p:cNvPr>
          <p:cNvSpPr txBox="1"/>
          <p:nvPr/>
        </p:nvSpPr>
        <p:spPr>
          <a:xfrm>
            <a:off x="829561" y="2730588"/>
            <a:ext cx="1281057" cy="523220"/>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205922" y="3247514"/>
            <a:ext cx="2053050" cy="2169825"/>
          </a:xfrm>
          <a:prstGeom prst="rect">
            <a:avLst/>
          </a:prstGeom>
          <a:noFill/>
        </p:spPr>
        <p:txBody>
          <a:bodyPr wrap="square" rtlCol="0">
            <a:spAutoFit/>
          </a:bodyPr>
          <a:lstStyle/>
          <a:p>
            <a:pPr>
              <a:spcAft>
                <a:spcPts val="600"/>
              </a:spcAft>
            </a:pPr>
            <a:r>
              <a:rPr lang="en-US" sz="800" b="1" dirty="0">
                <a:ea typeface="+mn-lt"/>
                <a:cs typeface="Arial" panose="020B0604020202020204" pitchFamily="34" charset="0"/>
              </a:rPr>
              <a:t>SMBs, mid-range to large enterprises</a:t>
            </a:r>
            <a:endParaRPr lang="en-US" sz="800" b="1" dirty="0">
              <a:cs typeface="Arial" panose="020B0604020202020204" pitchFamily="34" charset="0"/>
            </a:endParaRPr>
          </a:p>
          <a:p>
            <a:pPr>
              <a:spcAft>
                <a:spcPts val="400"/>
              </a:spcAft>
            </a:pPr>
            <a:r>
              <a:rPr lang="en-US" sz="800" dirty="0">
                <a:ea typeface="+mn-lt"/>
                <a:cs typeface="Arial" panose="020B0604020202020204" pitchFamily="34" charset="0"/>
              </a:rPr>
              <a:t>All sizes and verticals: </a:t>
            </a:r>
          </a:p>
          <a:p>
            <a:pPr marL="88900" indent="-88900">
              <a:spcAft>
                <a:spcPts val="400"/>
              </a:spcAft>
              <a:buFont typeface="Arial"/>
              <a:buChar char="•"/>
            </a:pPr>
            <a:r>
              <a:rPr lang="en-US" sz="800" b="1" dirty="0">
                <a:ea typeface="+mn-lt"/>
                <a:cs typeface="Arial" panose="020B0604020202020204" pitchFamily="34" charset="0"/>
              </a:rPr>
              <a:t>Financial services organizations</a:t>
            </a:r>
            <a:r>
              <a:rPr lang="en-US" sz="800" dirty="0">
                <a:ea typeface="+mn-lt"/>
                <a:cs typeface="Arial" panose="020B0604020202020204" pitchFamily="34" charset="0"/>
              </a:rPr>
              <a:t> both big and small must adhere to strict regulatory compliance mandates for data backup and archive.</a:t>
            </a:r>
          </a:p>
          <a:p>
            <a:pPr marL="88900" indent="-88900">
              <a:spcAft>
                <a:spcPts val="400"/>
              </a:spcAft>
              <a:buFont typeface="Arial"/>
              <a:buChar char="•"/>
            </a:pPr>
            <a:r>
              <a:rPr lang="en-US" sz="800" b="1" dirty="0">
                <a:ea typeface="+mn-lt"/>
                <a:cs typeface="Arial" panose="020B0604020202020204" pitchFamily="34" charset="0"/>
              </a:rPr>
              <a:t>Government and education organizations</a:t>
            </a:r>
            <a:r>
              <a:rPr lang="en-US" sz="800" dirty="0">
                <a:ea typeface="+mn-lt"/>
                <a:cs typeface="Arial" panose="020B0604020202020204" pitchFamily="34" charset="0"/>
              </a:rPr>
              <a:t> are targets for security threats; backup solutions can act as a shield from being held ransom.</a:t>
            </a:r>
          </a:p>
          <a:p>
            <a:pPr marL="88900" indent="-88900">
              <a:spcAft>
                <a:spcPts val="400"/>
              </a:spcAft>
              <a:buFont typeface="Arial"/>
              <a:buChar char="•"/>
            </a:pPr>
            <a:r>
              <a:rPr lang="en-US" sz="800" b="1" dirty="0">
                <a:ea typeface="+mn-lt"/>
                <a:cs typeface="Arial" panose="020B0604020202020204" pitchFamily="34" charset="0"/>
              </a:rPr>
              <a:t>Organizations</a:t>
            </a:r>
            <a:r>
              <a:rPr lang="en-US" sz="800" dirty="0">
                <a:ea typeface="+mn-lt"/>
                <a:cs typeface="Arial" panose="020B0604020202020204" pitchFamily="34" charset="0"/>
              </a:rPr>
              <a:t> with huge VM farms can be provided scalable and simple backup solutions with Lenovo </a:t>
            </a:r>
            <a:r>
              <a:rPr lang="en-US" sz="800" dirty="0" err="1">
                <a:ea typeface="+mn-lt"/>
                <a:cs typeface="Arial" panose="020B0604020202020204" pitchFamily="34" charset="0"/>
              </a:rPr>
              <a:t>ThinkSystem</a:t>
            </a:r>
            <a:r>
              <a:rPr lang="en-US" sz="800" dirty="0">
                <a:ea typeface="+mn-lt"/>
                <a:cs typeface="Arial" panose="020B0604020202020204" pitchFamily="34" charset="0"/>
              </a:rPr>
              <a:t> storage and best-of-breed software.</a:t>
            </a:r>
            <a:endParaRPr lang="en-US" sz="800" dirty="0">
              <a:cs typeface="Arial" panose="020B0604020202020204" pitchFamily="34" charset="0"/>
            </a:endParaRPr>
          </a:p>
        </p:txBody>
      </p:sp>
      <p:sp>
        <p:nvSpPr>
          <p:cNvPr id="13" name="TextBox 12">
            <a:extLst>
              <a:ext uri="{FF2B5EF4-FFF2-40B4-BE49-F238E27FC236}">
                <a16:creationId xmlns:a16="http://schemas.microsoft.com/office/drawing/2014/main" id="{B3803543-DFFB-565F-EF8B-CEED7628FBA1}"/>
              </a:ext>
            </a:extLst>
          </p:cNvPr>
          <p:cNvSpPr txBox="1"/>
          <p:nvPr/>
        </p:nvSpPr>
        <p:spPr>
          <a:xfrm>
            <a:off x="2781848" y="2730588"/>
            <a:ext cx="3195185"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2378841" y="3112735"/>
            <a:ext cx="5570495" cy="3406061"/>
          </a:xfrm>
          <a:prstGeom prst="rect">
            <a:avLst/>
          </a:prstGeom>
          <a:noFill/>
        </p:spPr>
        <p:txBody>
          <a:bodyPr wrap="square" rtlCol="0">
            <a:spAutoFit/>
          </a:bodyPr>
          <a:lstStyle/>
          <a:p>
            <a:pPr marL="88900" indent="-88900">
              <a:spcAft>
                <a:spcPts val="200"/>
              </a:spcAft>
              <a:buFont typeface="Arial" panose="020B0604020202020204" pitchFamily="34" charset="0"/>
              <a:buChar char="•"/>
            </a:pPr>
            <a:r>
              <a:rPr lang="en-US" sz="800" dirty="0">
                <a:ea typeface="+mn-lt"/>
                <a:cs typeface="Arial" panose="020B0604020202020204" pitchFamily="34" charset="0"/>
              </a:rPr>
              <a:t>Increasingly stringent Industry-wide requirements for data availability</a:t>
            </a:r>
            <a:endParaRPr lang="en-US" sz="800" dirty="0">
              <a:cs typeface="Arial" panose="020B0604020202020204" pitchFamily="34" charset="0"/>
            </a:endParaRPr>
          </a:p>
          <a:p>
            <a:pPr marL="177800" indent="-88900">
              <a:spcAft>
                <a:spcPts val="200"/>
              </a:spcAft>
              <a:buFont typeface="Arial" panose="020B0604020202020204" pitchFamily="34" charset="0"/>
              <a:buChar char="•"/>
            </a:pPr>
            <a:r>
              <a:rPr lang="en-US" sz="800" dirty="0">
                <a:ea typeface="+mn-lt"/>
                <a:cs typeface="Arial" panose="020B0604020202020204" pitchFamily="34" charset="0"/>
              </a:rPr>
              <a:t>Critical for business continuity, financial requirements, and government (regulatory) requirements</a:t>
            </a:r>
          </a:p>
          <a:p>
            <a:pPr marL="88900" indent="-88900">
              <a:spcAft>
                <a:spcPts val="200"/>
              </a:spcAft>
              <a:buFont typeface="Arial" panose="020B0604020202020204" pitchFamily="34" charset="0"/>
              <a:buChar char="•"/>
            </a:pPr>
            <a:r>
              <a:rPr lang="en-US" sz="800" dirty="0">
                <a:ea typeface="+mn-lt"/>
                <a:cs typeface="Arial" panose="020B0604020202020204" pitchFamily="34" charset="0"/>
              </a:rPr>
              <a:t>Data Backup and Recovery solutions are intrinsic to any end-to-end data center solution</a:t>
            </a:r>
          </a:p>
          <a:p>
            <a:pPr marL="177800" lvl="1" indent="-88900">
              <a:spcAft>
                <a:spcPts val="200"/>
              </a:spcAft>
              <a:buFont typeface="Arial" panose="020B0604020202020204" pitchFamily="34" charset="0"/>
              <a:buChar char="•"/>
            </a:pPr>
            <a:r>
              <a:rPr lang="en-US" sz="800" dirty="0">
                <a:ea typeface="+mn-lt"/>
                <a:cs typeface="Arial" panose="020B0604020202020204" pitchFamily="34" charset="0"/>
              </a:rPr>
              <a:t>Needed to meet service level agreements (SLAs) and help mitigate the effects of security threats and effectively recovery from disasters</a:t>
            </a:r>
          </a:p>
          <a:p>
            <a:pPr marL="88900" indent="-88900">
              <a:spcAft>
                <a:spcPts val="200"/>
              </a:spcAft>
              <a:buFont typeface="Arial" panose="020B0604020202020204" pitchFamily="34" charset="0"/>
              <a:buChar char="•"/>
            </a:pPr>
            <a:r>
              <a:rPr lang="en-US" sz="800" dirty="0">
                <a:ea typeface="+mn-lt"/>
                <a:cs typeface="Arial" panose="020B0604020202020204" pitchFamily="34" charset="0"/>
              </a:rPr>
              <a:t>Reduce costs:</a:t>
            </a:r>
          </a:p>
          <a:p>
            <a:pPr marL="177800" lvl="1" indent="-88900">
              <a:spcAft>
                <a:spcPts val="200"/>
              </a:spcAft>
              <a:buFont typeface="Arial" panose="020B0604020202020204" pitchFamily="34" charset="0"/>
              <a:buChar char="•"/>
            </a:pPr>
            <a:r>
              <a:rPr lang="en-US" sz="800" dirty="0">
                <a:ea typeface="+mn-lt"/>
                <a:cs typeface="Arial" panose="020B0604020202020204" pitchFamily="34" charset="0"/>
              </a:rPr>
              <a:t>Costs associated with data downtime/ data availability</a:t>
            </a:r>
          </a:p>
          <a:p>
            <a:pPr marL="177800" lvl="1" indent="-88900">
              <a:spcAft>
                <a:spcPts val="200"/>
              </a:spcAft>
              <a:buFont typeface="Arial" panose="020B0604020202020204" pitchFamily="34" charset="0"/>
              <a:buChar char="•"/>
            </a:pPr>
            <a:r>
              <a:rPr lang="en-US" sz="800" dirty="0">
                <a:ea typeface="+mn-lt"/>
                <a:cs typeface="Arial" panose="020B0604020202020204" pitchFamily="34" charset="0"/>
              </a:rPr>
              <a:t>Greater efficiency with management and orchestration costs of data backup &amp; recovery</a:t>
            </a:r>
          </a:p>
          <a:p>
            <a:pPr marL="88900" indent="-88900">
              <a:spcAft>
                <a:spcPts val="200"/>
              </a:spcAft>
              <a:buFont typeface="Arial" panose="020B0604020202020204" pitchFamily="34" charset="0"/>
              <a:buChar char="•"/>
            </a:pPr>
            <a:r>
              <a:rPr lang="en-US" sz="800" dirty="0">
                <a:ea typeface="+mn-lt"/>
                <a:cs typeface="Arial" panose="020B0604020202020204" pitchFamily="34" charset="0"/>
              </a:rPr>
              <a:t>Promote business agility</a:t>
            </a:r>
          </a:p>
          <a:p>
            <a:pPr marL="177800" lvl="1" indent="-88900">
              <a:spcAft>
                <a:spcPts val="200"/>
              </a:spcAft>
              <a:buFont typeface="Arial" panose="020B0604020202020204" pitchFamily="34" charset="0"/>
              <a:buChar char="•"/>
            </a:pPr>
            <a:r>
              <a:rPr lang="en-US" sz="800" dirty="0">
                <a:ea typeface="+mn-lt"/>
                <a:cs typeface="Arial" panose="020B0604020202020204" pitchFamily="34" charset="0"/>
              </a:rPr>
              <a:t>Deploy both workloads and data protection policies across multiple environments; from the on-premise data </a:t>
            </a:r>
            <a:br>
              <a:rPr lang="en-US" sz="800" dirty="0">
                <a:ea typeface="+mn-lt"/>
                <a:cs typeface="Arial" panose="020B0604020202020204" pitchFamily="34" charset="0"/>
              </a:rPr>
            </a:br>
            <a:r>
              <a:rPr lang="en-US" sz="800" dirty="0">
                <a:ea typeface="+mn-lt"/>
                <a:cs typeface="Arial" panose="020B0604020202020204" pitchFamily="34" charset="0"/>
              </a:rPr>
              <a:t>center to the hybrid and public cloud</a:t>
            </a:r>
          </a:p>
          <a:p>
            <a:pPr marL="88900" indent="-88900">
              <a:spcAft>
                <a:spcPts val="200"/>
              </a:spcAft>
              <a:buFont typeface="Arial" panose="020B0604020202020204" pitchFamily="34" charset="0"/>
              <a:buChar char="•"/>
            </a:pPr>
            <a:r>
              <a:rPr lang="en-US" sz="800" dirty="0">
                <a:ea typeface="+mn-lt"/>
                <a:cs typeface="Arial" panose="020B0604020202020204" pitchFamily="34" charset="0"/>
              </a:rPr>
              <a:t>Non-disruptive backup</a:t>
            </a:r>
          </a:p>
          <a:p>
            <a:pPr marL="177800" lvl="1" indent="-88900">
              <a:spcAft>
                <a:spcPts val="200"/>
              </a:spcAft>
              <a:buFont typeface="Arial" panose="020B0604020202020204" pitchFamily="34" charset="0"/>
              <a:buChar char="•"/>
            </a:pPr>
            <a:r>
              <a:rPr lang="en-US" sz="800" dirty="0">
                <a:ea typeface="+mn-lt"/>
                <a:cs typeface="Arial" panose="020B0604020202020204" pitchFamily="34" charset="0"/>
              </a:rPr>
              <a:t>Backup your critical workload data more efficiently and without disruption to the primary workload. </a:t>
            </a:r>
          </a:p>
          <a:p>
            <a:pPr marL="177800" lvl="1" indent="-88900">
              <a:spcAft>
                <a:spcPts val="200"/>
              </a:spcAft>
              <a:buFont typeface="Arial" panose="020B0604020202020204" pitchFamily="34" charset="0"/>
              <a:buChar char="•"/>
            </a:pPr>
            <a:r>
              <a:rPr lang="en-US" sz="800" dirty="0">
                <a:ea typeface="+mn-lt"/>
                <a:cs typeface="Arial" panose="020B0604020202020204" pitchFamily="34" charset="0"/>
              </a:rPr>
              <a:t>Recover your data at greater speed and specificity to ensure improved Recovery Time Objectives (RTO) and Recovery Point Objectives (RPO). Whether recovering entire VMs to individual emails, Lenovo helps you maintain business continuity. </a:t>
            </a:r>
          </a:p>
          <a:p>
            <a:pPr marL="88900" indent="-88900">
              <a:spcAft>
                <a:spcPts val="200"/>
              </a:spcAft>
              <a:buFont typeface="Arial" panose="020B0604020202020204" pitchFamily="34" charset="0"/>
              <a:buChar char="•"/>
            </a:pPr>
            <a:r>
              <a:rPr lang="en-US" sz="800" dirty="0">
                <a:ea typeface="+mn-lt"/>
                <a:cs typeface="Arial" panose="020B0604020202020204" pitchFamily="34" charset="0"/>
              </a:rPr>
              <a:t>Lenovo has heavily invested in world-class storage technology and partnered with key data backup and recovery software partners to provide cutting-edge solutions for the data management environment.</a:t>
            </a:r>
          </a:p>
          <a:p>
            <a:pPr marL="88900" indent="-88900">
              <a:spcAft>
                <a:spcPts val="200"/>
              </a:spcAft>
              <a:buFont typeface="Arial" panose="020B0604020202020204" pitchFamily="34" charset="0"/>
              <a:buChar char="•"/>
            </a:pPr>
            <a:r>
              <a:rPr lang="en-US" sz="800" dirty="0">
                <a:ea typeface="+mn-lt"/>
                <a:cs typeface="Arial" panose="020B0604020202020204" pitchFamily="34" charset="0"/>
              </a:rPr>
              <a:t>Lenovo’s proven track-record of customer satisfaction and reliability extends to our software solutions; maximizing organizational security, simplifying your IT environment, and reducing the costs associated with your backup and recovery workloads.</a:t>
            </a:r>
          </a:p>
          <a:p>
            <a:pPr marL="88900" indent="-88900">
              <a:spcAft>
                <a:spcPts val="200"/>
              </a:spcAft>
              <a:buFont typeface="Arial" panose="020B0604020202020204" pitchFamily="34" charset="0"/>
              <a:buChar char="•"/>
            </a:pPr>
            <a:r>
              <a:rPr lang="en-US" sz="800" dirty="0">
                <a:ea typeface="+mn-lt"/>
                <a:cs typeface="Arial" panose="020B0604020202020204" pitchFamily="34" charset="0"/>
              </a:rPr>
              <a:t>Lenovo provides data backup and recovery solutions that span any data center environment; fully on-premise, hybrid cloud, and public cloud capable. Our suite of software solutions and exceptional Lenovo Professional Services teams </a:t>
            </a:r>
            <a:br>
              <a:rPr lang="en-US" sz="800" dirty="0">
                <a:ea typeface="+mn-lt"/>
                <a:cs typeface="Arial" panose="020B0604020202020204" pitchFamily="34" charset="0"/>
              </a:rPr>
            </a:br>
            <a:r>
              <a:rPr lang="en-US" sz="800" dirty="0">
                <a:ea typeface="+mn-lt"/>
                <a:cs typeface="Arial" panose="020B0604020202020204" pitchFamily="34" charset="0"/>
              </a:rPr>
              <a:t>are able to architect any backup workload for any environment at any service level agreement.</a:t>
            </a:r>
            <a:endParaRPr lang="en-US" sz="800" dirty="0">
              <a:cs typeface="Arial" panose="020B0604020202020204" pitchFamily="34" charset="0"/>
            </a:endParaRPr>
          </a:p>
        </p:txBody>
      </p:sp>
      <p:sp>
        <p:nvSpPr>
          <p:cNvPr id="15" name="TextBox 14">
            <a:extLst>
              <a:ext uri="{FF2B5EF4-FFF2-40B4-BE49-F238E27FC236}">
                <a16:creationId xmlns:a16="http://schemas.microsoft.com/office/drawing/2014/main" id="{6DF2F82B-9BE9-7A83-A435-F57BB7D390F7}"/>
              </a:ext>
            </a:extLst>
          </p:cNvPr>
          <p:cNvSpPr txBox="1"/>
          <p:nvPr/>
        </p:nvSpPr>
        <p:spPr>
          <a:xfrm>
            <a:off x="8412381" y="2730588"/>
            <a:ext cx="2568763" cy="523220"/>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8013254" y="3140989"/>
            <a:ext cx="4046634" cy="3231654"/>
          </a:xfrm>
          <a:prstGeom prst="rect">
            <a:avLst/>
          </a:prstGeom>
          <a:noFill/>
        </p:spPr>
        <p:txBody>
          <a:bodyPr wrap="square" rtlCol="0">
            <a:spAutoFit/>
          </a:bodyPr>
          <a:lstStyle/>
          <a:p>
            <a:pPr marL="88900" indent="-88900">
              <a:spcAft>
                <a:spcPts val="100"/>
              </a:spcAft>
              <a:buFont typeface="Arial"/>
              <a:buChar char="•"/>
            </a:pPr>
            <a:r>
              <a:rPr lang="en-US" sz="800" dirty="0">
                <a:ea typeface="+mn-lt"/>
                <a:cs typeface="Arial" panose="020B0604020202020204" pitchFamily="34" charset="0"/>
              </a:rPr>
              <a:t>How much time are you spending managing data protection and application availability</a:t>
            </a:r>
          </a:p>
          <a:p>
            <a:pPr marL="88900" indent="-88900">
              <a:spcAft>
                <a:spcPts val="100"/>
              </a:spcAft>
              <a:buFont typeface="Arial"/>
              <a:buChar char="•"/>
            </a:pPr>
            <a:r>
              <a:rPr lang="en-US" sz="800" dirty="0">
                <a:ea typeface="+mn-lt"/>
                <a:cs typeface="Arial" panose="020B0604020202020204" pitchFamily="34" charset="0"/>
              </a:rPr>
              <a:t>What projects could you focus on if managing your backup environment was more efficient?</a:t>
            </a:r>
          </a:p>
          <a:p>
            <a:pPr marL="88900" indent="-88900">
              <a:spcAft>
                <a:spcPts val="100"/>
              </a:spcAft>
              <a:buFont typeface="Arial"/>
              <a:buChar char="•"/>
            </a:pPr>
            <a:r>
              <a:rPr lang="en-US" sz="800" dirty="0">
                <a:ea typeface="+mn-lt"/>
                <a:cs typeface="Arial" panose="020B0604020202020204" pitchFamily="34" charset="0"/>
              </a:rPr>
              <a:t>Do you have a single way to ensure that business workloads and data </a:t>
            </a:r>
            <a:br>
              <a:rPr lang="en-US" sz="800" dirty="0">
                <a:ea typeface="+mn-lt"/>
                <a:cs typeface="Arial" panose="020B0604020202020204" pitchFamily="34" charset="0"/>
              </a:rPr>
            </a:br>
            <a:r>
              <a:rPr lang="en-US" sz="800" dirty="0">
                <a:ea typeface="+mn-lt"/>
                <a:cs typeface="Arial" panose="020B0604020202020204" pitchFamily="34" charset="0"/>
              </a:rPr>
              <a:t>is protected both on-premise and in the public cloud?</a:t>
            </a:r>
          </a:p>
          <a:p>
            <a:pPr marL="88900" indent="-88900">
              <a:spcAft>
                <a:spcPts val="100"/>
              </a:spcAft>
              <a:buFont typeface="Arial"/>
              <a:buChar char="•"/>
            </a:pPr>
            <a:r>
              <a:rPr lang="en-US" sz="800" dirty="0">
                <a:ea typeface="+mn-lt"/>
                <a:cs typeface="Arial" panose="020B0604020202020204" pitchFamily="34" charset="0"/>
              </a:rPr>
              <a:t>When was your last restore, how long did it take, and what was the business impact?</a:t>
            </a:r>
          </a:p>
          <a:p>
            <a:pPr marL="88900" indent="-88900">
              <a:spcAft>
                <a:spcPts val="100"/>
              </a:spcAft>
              <a:buFont typeface="Arial"/>
              <a:buChar char="•"/>
            </a:pPr>
            <a:r>
              <a:rPr lang="en-US" sz="800" dirty="0">
                <a:ea typeface="+mn-lt"/>
                <a:cs typeface="Arial" panose="020B0604020202020204" pitchFamily="34" charset="0"/>
              </a:rPr>
              <a:t>What infrastructure are you backing up; physical servers, VMs, cloud, </a:t>
            </a:r>
            <a:br>
              <a:rPr lang="en-US" sz="800" dirty="0">
                <a:ea typeface="+mn-lt"/>
                <a:cs typeface="Arial" panose="020B0604020202020204" pitchFamily="34" charset="0"/>
              </a:rPr>
            </a:br>
            <a:r>
              <a:rPr lang="en-US" sz="800" dirty="0">
                <a:ea typeface="+mn-lt"/>
                <a:cs typeface="Arial" panose="020B0604020202020204" pitchFamily="34" charset="0"/>
              </a:rPr>
              <a:t>a mix of everything</a:t>
            </a:r>
          </a:p>
          <a:p>
            <a:pPr marL="88900" indent="-88900">
              <a:spcAft>
                <a:spcPts val="100"/>
              </a:spcAft>
              <a:buFont typeface="Arial"/>
              <a:buChar char="•"/>
            </a:pPr>
            <a:r>
              <a:rPr lang="en-US" sz="800" dirty="0">
                <a:ea typeface="+mn-lt"/>
                <a:cs typeface="Arial" panose="020B0604020202020204" pitchFamily="34" charset="0"/>
              </a:rPr>
              <a:t>Do you need a highly scalable solution, how are you planning to scale your backup environment for growth?</a:t>
            </a:r>
          </a:p>
          <a:p>
            <a:pPr marL="88900" indent="-88900">
              <a:spcAft>
                <a:spcPts val="100"/>
              </a:spcAft>
              <a:buFont typeface="Arial"/>
              <a:buChar char="•"/>
            </a:pPr>
            <a:r>
              <a:rPr lang="en-US" sz="800" dirty="0">
                <a:ea typeface="+mn-lt"/>
                <a:cs typeface="Arial" panose="020B0604020202020204" pitchFamily="34" charset="0"/>
              </a:rPr>
              <a:t>What percentage of your data center is dedicated to your backup environment?</a:t>
            </a:r>
          </a:p>
          <a:p>
            <a:pPr marL="88900" indent="-88900">
              <a:spcAft>
                <a:spcPts val="1300"/>
              </a:spcAft>
              <a:buFont typeface="Arial"/>
              <a:buChar char="•"/>
            </a:pPr>
            <a:r>
              <a:rPr lang="en-US" sz="800" dirty="0">
                <a:ea typeface="+mn-lt"/>
                <a:cs typeface="Arial" panose="020B0604020202020204" pitchFamily="34" charset="0"/>
              </a:rPr>
              <a:t>How do you test new software/ firmware patches before deploying </a:t>
            </a:r>
            <a:br>
              <a:rPr lang="en-US" sz="800" dirty="0">
                <a:ea typeface="+mn-lt"/>
                <a:cs typeface="Arial" panose="020B0604020202020204" pitchFamily="34" charset="0"/>
              </a:rPr>
            </a:br>
            <a:r>
              <a:rPr lang="en-US" sz="800" dirty="0">
                <a:ea typeface="+mn-lt"/>
                <a:cs typeface="Arial" panose="020B0604020202020204" pitchFamily="34" charset="0"/>
              </a:rPr>
              <a:t>them into your DC environment?</a:t>
            </a:r>
            <a:endParaRPr lang="en-US" sz="800" dirty="0">
              <a:cs typeface="Arial" panose="020B0604020202020204" pitchFamily="34" charset="0"/>
            </a:endParaRPr>
          </a:p>
          <a:p>
            <a:pPr>
              <a:spcAft>
                <a:spcPts val="100"/>
              </a:spcAft>
            </a:pPr>
            <a:r>
              <a:rPr lang="en-US" sz="800" b="1" dirty="0">
                <a:cs typeface="Arial" panose="020B0604020202020204" pitchFamily="34" charset="0"/>
              </a:rPr>
              <a:t>What to listen for:</a:t>
            </a:r>
          </a:p>
          <a:p>
            <a:pPr marL="88900" indent="-88900">
              <a:spcAft>
                <a:spcPts val="100"/>
              </a:spcAft>
              <a:buFont typeface="Arial"/>
              <a:buChar char="•"/>
            </a:pPr>
            <a:r>
              <a:rPr lang="en-US" sz="800" dirty="0">
                <a:ea typeface="+mn-lt"/>
                <a:cs typeface="Arial" panose="020B0604020202020204" pitchFamily="34" charset="0"/>
              </a:rPr>
              <a:t>Need to modernize due to exponential data growth, straining legacy backup &amp; recovery infrastructure</a:t>
            </a:r>
          </a:p>
          <a:p>
            <a:pPr marL="88900" indent="-88900">
              <a:spcAft>
                <a:spcPts val="100"/>
              </a:spcAft>
              <a:buFont typeface="Arial"/>
              <a:buChar char="•"/>
            </a:pPr>
            <a:r>
              <a:rPr lang="en-US" sz="800" dirty="0">
                <a:ea typeface="+mn-lt"/>
                <a:cs typeface="Arial" panose="020B0604020202020204" pitchFamily="34" charset="0"/>
              </a:rPr>
              <a:t>Rising prominence of sophisticated cyber-security threats require </a:t>
            </a:r>
            <a:br>
              <a:rPr lang="en-US" sz="800" dirty="0">
                <a:ea typeface="+mn-lt"/>
                <a:cs typeface="Arial" panose="020B0604020202020204" pitchFamily="34" charset="0"/>
              </a:rPr>
            </a:br>
            <a:r>
              <a:rPr lang="en-US" sz="800" dirty="0">
                <a:ea typeface="+mn-lt"/>
                <a:cs typeface="Arial" panose="020B0604020202020204" pitchFamily="34" charset="0"/>
              </a:rPr>
              <a:t>more agile data backup capabilities</a:t>
            </a:r>
          </a:p>
          <a:p>
            <a:pPr marL="88900" indent="-88900">
              <a:spcAft>
                <a:spcPts val="100"/>
              </a:spcAft>
              <a:buFont typeface="Arial"/>
              <a:buChar char="•"/>
            </a:pPr>
            <a:r>
              <a:rPr lang="en-US" sz="800" dirty="0">
                <a:ea typeface="+mn-lt"/>
                <a:cs typeface="Arial" panose="020B0604020202020204" pitchFamily="34" charset="0"/>
              </a:rPr>
              <a:t>Increasing compliance and regulatory requirements necessitate sharpened data retention policies</a:t>
            </a:r>
          </a:p>
          <a:p>
            <a:pPr marL="88900" indent="-88900">
              <a:spcAft>
                <a:spcPts val="100"/>
              </a:spcAft>
              <a:buFont typeface="Arial"/>
              <a:buChar char="•"/>
            </a:pPr>
            <a:r>
              <a:rPr lang="en-US" sz="800" dirty="0">
                <a:ea typeface="+mn-lt"/>
                <a:cs typeface="Arial" panose="020B0604020202020204" pitchFamily="34" charset="0"/>
              </a:rPr>
              <a:t>Desire to utilize data in archives and repositories to drive business initiatives</a:t>
            </a:r>
            <a:endParaRPr lang="en-US" sz="800" dirty="0">
              <a:cs typeface="Arial" panose="020B0604020202020204" pitchFamily="34" charset="0"/>
            </a:endParaRP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7884317" y="2968880"/>
            <a:ext cx="0" cy="31652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01C2A-6F3B-F730-BCC8-77EAB6A071DE}"/>
              </a:ext>
            </a:extLst>
          </p:cNvPr>
          <p:cNvCxnSpPr>
            <a:cxnSpLocks/>
          </p:cNvCxnSpPr>
          <p:nvPr/>
        </p:nvCxnSpPr>
        <p:spPr>
          <a:xfrm flipV="1">
            <a:off x="2262941" y="2908515"/>
            <a:ext cx="0" cy="317478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350" y="2754748"/>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64835" y="2754748"/>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95849" y="2754988"/>
            <a:ext cx="316532" cy="316532"/>
          </a:xfrm>
          <a:prstGeom prst="rect">
            <a:avLst/>
          </a:prstGeom>
        </p:spPr>
      </p:pic>
      <p:pic>
        <p:nvPicPr>
          <p:cNvPr id="42" name="Graphic 41">
            <a:extLst>
              <a:ext uri="{FF2B5EF4-FFF2-40B4-BE49-F238E27FC236}">
                <a16:creationId xmlns:a16="http://schemas.microsoft.com/office/drawing/2014/main" id="{2A304E86-08CF-7014-F9B4-7A0D64AA7D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350" y="1033268"/>
            <a:ext cx="1083569" cy="1083569"/>
          </a:xfrm>
          <a:prstGeom prst="rect">
            <a:avLst/>
          </a:prstGeom>
        </p:spPr>
      </p:pic>
      <p:sp>
        <p:nvSpPr>
          <p:cNvPr id="34" name="Rectangle 33">
            <a:extLst>
              <a:ext uri="{FF2B5EF4-FFF2-40B4-BE49-F238E27FC236}">
                <a16:creationId xmlns:a16="http://schemas.microsoft.com/office/drawing/2014/main" id="{8F3BEC71-61FA-4A35-B3D8-34E83F624DDF}"/>
              </a:ext>
            </a:extLst>
          </p:cNvPr>
          <p:cNvSpPr/>
          <p:nvPr/>
        </p:nvSpPr>
        <p:spPr>
          <a:xfrm>
            <a:off x="6464304" y="0"/>
            <a:ext cx="5724522" cy="2658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35F2CAD-4122-4901-98E0-3EA8794B1F31}"/>
              </a:ext>
            </a:extLst>
          </p:cNvPr>
          <p:cNvSpPr txBox="1"/>
          <p:nvPr/>
        </p:nvSpPr>
        <p:spPr>
          <a:xfrm>
            <a:off x="6517310" y="-27456"/>
            <a:ext cx="5724511" cy="2800767"/>
          </a:xfrm>
          <a:prstGeom prst="rect">
            <a:avLst/>
          </a:prstGeom>
          <a:noFill/>
        </p:spPr>
        <p:txBody>
          <a:bodyPr wrap="square" rtlCol="0">
            <a:spAutoFit/>
          </a:bodyPr>
          <a:lstStyle/>
          <a:p>
            <a:r>
              <a:rPr lang="en-US" sz="1400" b="1" dirty="0">
                <a:solidFill>
                  <a:schemeClr val="bg1"/>
                </a:solidFill>
              </a:rPr>
              <a:t>Common Questions From End User Customers: </a:t>
            </a:r>
          </a:p>
          <a:p>
            <a:endParaRPr lang="en-US" sz="900" b="1" dirty="0">
              <a:solidFill>
                <a:schemeClr val="bg1"/>
              </a:solidFill>
              <a:ea typeface="+mn-lt"/>
              <a:cs typeface="+mn-lt"/>
            </a:endParaRPr>
          </a:p>
          <a:p>
            <a:r>
              <a:rPr lang="en-US" sz="800" b="1" dirty="0">
                <a:solidFill>
                  <a:schemeClr val="bg1"/>
                </a:solidFill>
                <a:ea typeface="+mn-lt"/>
                <a:cs typeface="+mn-lt"/>
              </a:rPr>
              <a:t>I manage our backup environment across both physical servers and VMs, can I do this with Lenovo?</a:t>
            </a:r>
          </a:p>
          <a:p>
            <a:r>
              <a:rPr lang="en-US" sz="800" dirty="0">
                <a:solidFill>
                  <a:schemeClr val="bg1"/>
                </a:solidFill>
                <a:ea typeface="+mn-lt"/>
                <a:cs typeface="+mn-lt"/>
              </a:rPr>
              <a:t>Lenovo offers solutions that allow an organization to manage a backup environment for both virtualized and physical servers. These solutions support all the major hypervisors and allow both block and granular backup capabilities. </a:t>
            </a:r>
          </a:p>
          <a:p>
            <a:endParaRPr lang="en-US" sz="800" b="1" dirty="0">
              <a:solidFill>
                <a:schemeClr val="bg1"/>
              </a:solidFill>
              <a:ea typeface="+mn-lt"/>
              <a:cs typeface="+mn-lt"/>
            </a:endParaRPr>
          </a:p>
          <a:p>
            <a:r>
              <a:rPr lang="en-US" sz="800" b="1" dirty="0">
                <a:solidFill>
                  <a:schemeClr val="bg1"/>
                </a:solidFill>
                <a:ea typeface="+mn-lt"/>
                <a:cs typeface="+mn-lt"/>
              </a:rPr>
              <a:t>I have gigantic backup and archive repositories that I’m worried about migrating over to a new solution?</a:t>
            </a:r>
          </a:p>
          <a:p>
            <a:r>
              <a:rPr lang="en-US" sz="800" dirty="0">
                <a:solidFill>
                  <a:schemeClr val="bg1"/>
                </a:solidFill>
                <a:ea typeface="+mn-lt"/>
                <a:cs typeface="+mn-lt"/>
              </a:rPr>
              <a:t>Lenovo professional services provides support for helping architect and deploy your data center solutions. These teams along with our software technology partners’ teams provide assurance for a smooth transition to your new backup &amp; recovery solution.</a:t>
            </a:r>
          </a:p>
          <a:p>
            <a:endParaRPr lang="en-US" sz="800" b="1" dirty="0">
              <a:solidFill>
                <a:schemeClr val="bg1"/>
              </a:solidFill>
              <a:ea typeface="+mn-lt"/>
              <a:cs typeface="+mn-lt"/>
            </a:endParaRPr>
          </a:p>
          <a:p>
            <a:r>
              <a:rPr lang="en-US" sz="800" b="1" dirty="0">
                <a:solidFill>
                  <a:schemeClr val="bg1"/>
                </a:solidFill>
                <a:ea typeface="+mn-lt"/>
                <a:cs typeface="+mn-lt"/>
              </a:rPr>
              <a:t>How do I reduce my costs associated with my backup and recovery environment?</a:t>
            </a:r>
            <a:endParaRPr lang="en-US" sz="800" dirty="0">
              <a:solidFill>
                <a:schemeClr val="bg1"/>
              </a:solidFill>
              <a:ea typeface="+mn-lt"/>
              <a:cs typeface="+mn-lt"/>
            </a:endParaRPr>
          </a:p>
          <a:p>
            <a:r>
              <a:rPr lang="en-US" sz="800" dirty="0">
                <a:solidFill>
                  <a:schemeClr val="bg1"/>
                </a:solidFill>
                <a:ea typeface="+mn-lt"/>
                <a:cs typeface="+mn-lt"/>
              </a:rPr>
              <a:t>Lenovo backup and recovery solutions utilize scalable and flexible storage configurations with </a:t>
            </a:r>
            <a:r>
              <a:rPr lang="en-US" sz="800" dirty="0" err="1">
                <a:solidFill>
                  <a:schemeClr val="bg1"/>
                </a:solidFill>
                <a:ea typeface="+mn-lt"/>
                <a:cs typeface="+mn-lt"/>
              </a:rPr>
              <a:t>ThinkSystem</a:t>
            </a:r>
            <a:r>
              <a:rPr lang="en-US" sz="800" dirty="0">
                <a:solidFill>
                  <a:schemeClr val="bg1"/>
                </a:solidFill>
                <a:ea typeface="+mn-lt"/>
                <a:cs typeface="+mn-lt"/>
              </a:rPr>
              <a:t> DE and DM-series storage arrays along with highly efficient backup software partners that manage both compression and deduplication processes to minimize storing duplicated data and thus reducing disk costs. </a:t>
            </a:r>
          </a:p>
          <a:p>
            <a:endParaRPr lang="en-US" sz="800" b="1" dirty="0">
              <a:solidFill>
                <a:schemeClr val="bg1"/>
              </a:solidFill>
              <a:ea typeface="+mn-lt"/>
              <a:cs typeface="+mn-lt"/>
            </a:endParaRPr>
          </a:p>
          <a:p>
            <a:r>
              <a:rPr lang="en-US" sz="800" b="1" dirty="0">
                <a:solidFill>
                  <a:schemeClr val="bg1"/>
                </a:solidFill>
                <a:ea typeface="+mn-lt"/>
                <a:cs typeface="+mn-lt"/>
              </a:rPr>
              <a:t>How can we ensure the solution will be easy to maintain and manage?</a:t>
            </a:r>
            <a:r>
              <a:rPr lang="en-US" sz="800" dirty="0">
                <a:solidFill>
                  <a:schemeClr val="bg1"/>
                </a:solidFill>
                <a:ea typeface="+mn-lt"/>
                <a:cs typeface="+mn-lt"/>
              </a:rPr>
              <a:t> </a:t>
            </a:r>
          </a:p>
          <a:p>
            <a:r>
              <a:rPr lang="en-US" sz="800" dirty="0">
                <a:solidFill>
                  <a:schemeClr val="bg1"/>
                </a:solidFill>
                <a:ea typeface="+mn-lt"/>
                <a:cs typeface="+mn-lt"/>
              </a:rPr>
              <a:t>Lenovo partners with cutting edge technology software to provide a simple route to highly capable data backup &amp; recovery environments. Our integration with NetApp’s </a:t>
            </a:r>
            <a:r>
              <a:rPr lang="en-US" sz="800" dirty="0" err="1">
                <a:solidFill>
                  <a:schemeClr val="bg1"/>
                </a:solidFill>
                <a:ea typeface="+mn-lt"/>
                <a:cs typeface="+mn-lt"/>
              </a:rPr>
              <a:t>OnTap</a:t>
            </a:r>
            <a:r>
              <a:rPr lang="en-US" sz="800" dirty="0">
                <a:solidFill>
                  <a:schemeClr val="bg1"/>
                </a:solidFill>
                <a:ea typeface="+mn-lt"/>
                <a:cs typeface="+mn-lt"/>
              </a:rPr>
              <a:t> storage systems and the aforementioned software allow simple and effective management both on-premise and in the cloud.</a:t>
            </a:r>
            <a:endParaRPr lang="en-US" sz="800" dirty="0">
              <a:solidFill>
                <a:schemeClr val="bg1"/>
              </a:solidFill>
              <a:cs typeface="Calibri"/>
            </a:endParaRPr>
          </a:p>
          <a:p>
            <a:endParaRPr lang="en-CA" sz="900" dirty="0">
              <a:solidFill>
                <a:schemeClr val="bg1"/>
              </a:solidFill>
              <a:cs typeface="Arial" pitchFamily="34" charset="0"/>
            </a:endParaRPr>
          </a:p>
        </p:txBody>
      </p:sp>
      <p:grpSp>
        <p:nvGrpSpPr>
          <p:cNvPr id="35" name="Group 34">
            <a:extLst>
              <a:ext uri="{FF2B5EF4-FFF2-40B4-BE49-F238E27FC236}">
                <a16:creationId xmlns:a16="http://schemas.microsoft.com/office/drawing/2014/main" id="{9F4EC6A1-B54A-4978-9CF7-87B8F5E341C7}"/>
              </a:ext>
            </a:extLst>
          </p:cNvPr>
          <p:cNvGrpSpPr/>
          <p:nvPr/>
        </p:nvGrpSpPr>
        <p:grpSpPr>
          <a:xfrm>
            <a:off x="145003" y="6458981"/>
            <a:ext cx="4956676" cy="245008"/>
            <a:chOff x="554338" y="6421482"/>
            <a:chExt cx="4956676" cy="245008"/>
          </a:xfrm>
        </p:grpSpPr>
        <p:sp>
          <p:nvSpPr>
            <p:cNvPr id="36" name="TextBox 35">
              <a:extLst>
                <a:ext uri="{FF2B5EF4-FFF2-40B4-BE49-F238E27FC236}">
                  <a16:creationId xmlns:a16="http://schemas.microsoft.com/office/drawing/2014/main" id="{925FF65C-14E3-48CA-960F-1A9F21288781}"/>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37" name="Group 36">
              <a:extLst>
                <a:ext uri="{FF2B5EF4-FFF2-40B4-BE49-F238E27FC236}">
                  <a16:creationId xmlns:a16="http://schemas.microsoft.com/office/drawing/2014/main" id="{96DD85CD-7E75-45F5-B09F-56C0EBBA14C7}"/>
                </a:ext>
              </a:extLst>
            </p:cNvPr>
            <p:cNvGrpSpPr/>
            <p:nvPr userDrawn="1"/>
          </p:nvGrpSpPr>
          <p:grpSpPr>
            <a:xfrm>
              <a:off x="554338" y="6421482"/>
              <a:ext cx="734356" cy="245008"/>
              <a:chOff x="547688" y="952500"/>
              <a:chExt cx="12190413" cy="4067175"/>
            </a:xfrm>
          </p:grpSpPr>
          <p:sp>
            <p:nvSpPr>
              <p:cNvPr id="38" name="Rectangle 37">
                <a:extLst>
                  <a:ext uri="{FF2B5EF4-FFF2-40B4-BE49-F238E27FC236}">
                    <a16:creationId xmlns:a16="http://schemas.microsoft.com/office/drawing/2014/main" id="{EC7850AC-3F20-45C1-B9F2-219495819499}"/>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7">
                <a:extLst>
                  <a:ext uri="{FF2B5EF4-FFF2-40B4-BE49-F238E27FC236}">
                    <a16:creationId xmlns:a16="http://schemas.microsoft.com/office/drawing/2014/main" id="{114778EA-8229-459A-9BF3-FF4B8813F305}"/>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8">
                <a:extLst>
                  <a:ext uri="{FF2B5EF4-FFF2-40B4-BE49-F238E27FC236}">
                    <a16:creationId xmlns:a16="http://schemas.microsoft.com/office/drawing/2014/main" id="{D453E0E4-9357-49C2-83A6-0D7527D09FDF}"/>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9">
                <a:extLst>
                  <a:ext uri="{FF2B5EF4-FFF2-40B4-BE49-F238E27FC236}">
                    <a16:creationId xmlns:a16="http://schemas.microsoft.com/office/drawing/2014/main" id="{83B3ADBC-D4E0-452B-9AD7-E06E101A98BF}"/>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10">
                <a:extLst>
                  <a:ext uri="{FF2B5EF4-FFF2-40B4-BE49-F238E27FC236}">
                    <a16:creationId xmlns:a16="http://schemas.microsoft.com/office/drawing/2014/main" id="{DDD4D0A9-ED5F-4AA5-81E0-53996442165B}"/>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0">
                <a:extLst>
                  <a:ext uri="{FF2B5EF4-FFF2-40B4-BE49-F238E27FC236}">
                    <a16:creationId xmlns:a16="http://schemas.microsoft.com/office/drawing/2014/main" id="{F00F1B1D-0A98-4DE2-B3A8-FD6C76AB8B1A}"/>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11">
                <a:extLst>
                  <a:ext uri="{FF2B5EF4-FFF2-40B4-BE49-F238E27FC236}">
                    <a16:creationId xmlns:a16="http://schemas.microsoft.com/office/drawing/2014/main" id="{85AB90AF-D244-4C52-9E7E-F4FB94109131}"/>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79060037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49340-9C14-FA7D-C53A-9879391B66DD}"/>
              </a:ext>
            </a:extLst>
          </p:cNvPr>
          <p:cNvSpPr txBox="1"/>
          <p:nvPr/>
        </p:nvSpPr>
        <p:spPr>
          <a:xfrm>
            <a:off x="901699" y="2341297"/>
            <a:ext cx="5063192" cy="2164695"/>
          </a:xfrm>
          <a:prstGeom prst="rect">
            <a:avLst/>
          </a:prstGeom>
          <a:noFill/>
        </p:spPr>
        <p:txBody>
          <a:bodyPr wrap="square" lIns="91440" tIns="45720" rIns="91440" bIns="45720" rtlCol="0" anchor="t">
            <a:spAutoFit/>
          </a:bodyPr>
          <a:lstStyle/>
          <a:p>
            <a:pPr marL="228600" indent="-228600">
              <a:spcAft>
                <a:spcPts val="800"/>
              </a:spcAft>
              <a:buFont typeface="+mj-lt"/>
              <a:buAutoNum type="arabicPeriod"/>
            </a:pPr>
            <a:r>
              <a:rPr lang="en-US" sz="11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VEEAM playbook </a:t>
            </a:r>
            <a:endParaRPr lang="en-US" sz="1100" dirty="0">
              <a:solidFill>
                <a:schemeClr val="bg1"/>
              </a:solidFill>
              <a:latin typeface="Arial" panose="020B0604020202020204" pitchFamily="34" charset="0"/>
              <a:cs typeface="Arial" panose="020B0604020202020204" pitchFamily="34" charset="0"/>
            </a:endParaRPr>
          </a:p>
          <a:p>
            <a:pPr marL="228600" indent="-228600">
              <a:spcAft>
                <a:spcPts val="800"/>
              </a:spcAft>
              <a:buFont typeface="+mj-lt"/>
              <a:buAutoNum type="arabicPeriod"/>
            </a:pPr>
            <a:r>
              <a:rPr lang="en-US" sz="11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 Business Continuity, Simplified </a:t>
            </a:r>
            <a:endParaRPr lang="en-US" sz="1100" dirty="0">
              <a:solidFill>
                <a:schemeClr val="bg1"/>
              </a:solidFill>
              <a:latin typeface="Arial" panose="020B0604020202020204" pitchFamily="34" charset="0"/>
              <a:cs typeface="Arial" panose="020B0604020202020204" pitchFamily="34" charset="0"/>
            </a:endParaRPr>
          </a:p>
          <a:p>
            <a:pPr marL="228600" indent="-228600">
              <a:spcAft>
                <a:spcPts val="800"/>
              </a:spcAft>
              <a:buFont typeface="+mj-lt"/>
              <a:buAutoNum type="arabicPeriod"/>
            </a:pPr>
            <a:r>
              <a:rPr lang="en-US" sz="11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 Backup &amp; Recovery Terminology </a:t>
            </a:r>
            <a:endParaRPr lang="en-US" sz="1100" dirty="0">
              <a:solidFill>
                <a:schemeClr val="bg1"/>
              </a:solidFill>
              <a:latin typeface="Arial" panose="020B0604020202020204" pitchFamily="34" charset="0"/>
              <a:cs typeface="Arial" panose="020B0604020202020204" pitchFamily="34" charset="0"/>
            </a:endParaRPr>
          </a:p>
          <a:p>
            <a:pPr marL="228600" indent="-228600">
              <a:spcAft>
                <a:spcPts val="800"/>
              </a:spcAft>
              <a:buFont typeface="+mj-lt"/>
              <a:buAutoNum type="arabicPeriod"/>
            </a:pPr>
            <a:r>
              <a:rPr lang="en-US" sz="11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 to Lenovo360 Backup &amp; Recovery video</a:t>
            </a:r>
            <a:endParaRPr lang="en-US" sz="1100" dirty="0">
              <a:solidFill>
                <a:schemeClr val="bg1"/>
              </a:solidFill>
              <a:latin typeface="Arial" panose="020B0604020202020204" pitchFamily="34" charset="0"/>
              <a:cs typeface="Arial" panose="020B0604020202020204" pitchFamily="34" charset="0"/>
            </a:endParaRPr>
          </a:p>
          <a:p>
            <a:pPr marL="228600" indent="-228600">
              <a:spcAft>
                <a:spcPts val="800"/>
              </a:spcAft>
              <a:buFont typeface="+mj-lt"/>
              <a:buAutoNum type="arabicPeriod"/>
            </a:pPr>
            <a:r>
              <a:rPr lang="en-US" sz="1100" dirty="0">
                <a:solidFill>
                  <a:schemeClr val="bg1"/>
                </a:solidFill>
                <a:latin typeface="Arial"/>
                <a:cs typeface="Arial"/>
                <a:hlinkClick r:id="rId6">
                  <a:extLst>
                    <a:ext uri="{A12FA001-AC4F-418D-AE19-62706E023703}">
                      <ahyp:hlinkClr xmlns:ahyp="http://schemas.microsoft.com/office/drawing/2018/hyperlinkcolor" val="tx"/>
                    </a:ext>
                  </a:extLst>
                </a:hlinkClick>
              </a:rPr>
              <a:t>Link to Q2 slide </a:t>
            </a:r>
            <a:endParaRPr lang="en-US" sz="1100" dirty="0">
              <a:solidFill>
                <a:schemeClr val="bg1"/>
              </a:solidFill>
              <a:latin typeface="Arial"/>
              <a:cs typeface="Arial"/>
            </a:endParaRPr>
          </a:p>
          <a:p>
            <a:pPr marL="228600" indent="-228600">
              <a:spcAft>
                <a:spcPts val="800"/>
              </a:spcAft>
              <a:buFont typeface="+mj-lt"/>
              <a:buAutoNum type="arabicPeriod"/>
            </a:pPr>
            <a:r>
              <a:rPr lang="en-US" sz="11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 </a:t>
            </a:r>
            <a:r>
              <a:rPr lang="en-US" sz="1100" dirty="0">
                <a:solidFill>
                  <a:schemeClr val="bg1"/>
                </a:solidFill>
                <a:latin typeface="Arial"/>
                <a:cs typeface="Arial"/>
                <a:hlinkClick r:id="rId7">
                  <a:extLst>
                    <a:ext uri="{A12FA001-AC4F-418D-AE19-62706E023703}">
                      <ahyp:hlinkClr xmlns:ahyp="http://schemas.microsoft.com/office/drawing/2018/hyperlinkcolor" val="tx"/>
                    </a:ext>
                  </a:extLst>
                </a:hlinkClick>
              </a:rPr>
              <a:t>for Back up and Recovery Solutions Guide </a:t>
            </a:r>
            <a:endParaRPr lang="en-US" sz="1100" dirty="0">
              <a:solidFill>
                <a:schemeClr val="bg1"/>
              </a:solidFill>
              <a:latin typeface="Arial"/>
              <a:cs typeface="Arial"/>
            </a:endParaRPr>
          </a:p>
          <a:p>
            <a:pPr marL="228600" indent="-228600">
              <a:spcAft>
                <a:spcPts val="800"/>
              </a:spcAft>
              <a:buFont typeface="+mj-lt"/>
              <a:buAutoNum type="arabicPeriod"/>
            </a:pPr>
            <a:r>
              <a:rPr lang="en-US" sz="11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Link to Backup and Recovery Conversation Card</a:t>
            </a:r>
            <a:endParaRPr lang="en-US" sz="1100" dirty="0">
              <a:solidFill>
                <a:schemeClr val="bg1"/>
              </a:solidFill>
              <a:latin typeface="Arial" panose="020B0604020202020204" pitchFamily="34" charset="0"/>
              <a:cs typeface="Arial" panose="020B0604020202020204" pitchFamily="34" charset="0"/>
            </a:endParaRPr>
          </a:p>
          <a:p>
            <a:pPr marL="228600" indent="-228600">
              <a:spcAft>
                <a:spcPts val="800"/>
              </a:spcAft>
              <a:buFont typeface="+mj-lt"/>
              <a:buAutoNum type="arabicPeriod"/>
            </a:pPr>
            <a:r>
              <a:rPr lang="en-US" sz="1100"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Link to Back up and Recovery Channel PowerPoint </a:t>
            </a:r>
            <a:endParaRPr lang="en-US" sz="1100" dirty="0">
              <a:solidFill>
                <a:schemeClr val="bg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15" name="Title 3">
            <a:extLst>
              <a:ext uri="{FF2B5EF4-FFF2-40B4-BE49-F238E27FC236}">
                <a16:creationId xmlns:a16="http://schemas.microsoft.com/office/drawing/2014/main" id="{B4EEA529-3022-798C-00E7-D958058C4D50}"/>
              </a:ext>
            </a:extLst>
          </p:cNvPr>
          <p:cNvSpPr txBox="1">
            <a:spLocks/>
          </p:cNvSpPr>
          <p:nvPr/>
        </p:nvSpPr>
        <p:spPr>
          <a:xfrm>
            <a:off x="865236" y="680829"/>
            <a:ext cx="3738449" cy="793590"/>
          </a:xfrm>
          <a:prstGeom prst="rect">
            <a:avLst/>
          </a:prstGeom>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a:solidFill>
                  <a:schemeClr val="bg1"/>
                </a:solidFill>
              </a:rPr>
              <a:t>Back up &amp; recovery</a:t>
            </a:r>
            <a:br>
              <a:rPr lang="en-US" sz="2800" b="1" cap="none" dirty="0">
                <a:solidFill>
                  <a:schemeClr val="bg1"/>
                </a:solidFill>
              </a:rPr>
            </a:br>
            <a:r>
              <a:rPr lang="en-US" sz="2800" b="1" cap="none" dirty="0">
                <a:solidFill>
                  <a:schemeClr val="bg1"/>
                </a:solidFill>
              </a:rPr>
              <a:t>Mini Campaign</a:t>
            </a:r>
            <a:endParaRPr lang="en-CA" sz="2800" b="1" cap="none" dirty="0">
              <a:solidFill>
                <a:schemeClr val="bg1"/>
              </a:solidFill>
            </a:endParaRPr>
          </a:p>
        </p:txBody>
      </p:sp>
      <p:pic>
        <p:nvPicPr>
          <p:cNvPr id="4" name="Picture 3" descr="A person working on a computer&#10;&#10;Description automatically generated with medium confidence">
            <a:extLst>
              <a:ext uri="{FF2B5EF4-FFF2-40B4-BE49-F238E27FC236}">
                <a16:creationId xmlns:a16="http://schemas.microsoft.com/office/drawing/2014/main" id="{7B5E02B1-25B5-4B50-9008-F25FBFEF0934}"/>
              </a:ext>
            </a:extLst>
          </p:cNvPr>
          <p:cNvPicPr>
            <a:picLocks noChangeAspect="1"/>
          </p:cNvPicPr>
          <p:nvPr/>
        </p:nvPicPr>
        <p:blipFill rotWithShape="1">
          <a:blip r:embed="rId10"/>
          <a:srcRect l="23724" r="16634"/>
          <a:stretch/>
        </p:blipFill>
        <p:spPr>
          <a:xfrm>
            <a:off x="6053432" y="0"/>
            <a:ext cx="6135393" cy="6858000"/>
          </a:xfrm>
          <a:prstGeom prst="rect">
            <a:avLst/>
          </a:prstGeom>
        </p:spPr>
      </p:pic>
    </p:spTree>
    <p:extLst>
      <p:ext uri="{BB962C8B-B14F-4D97-AF65-F5344CB8AC3E}">
        <p14:creationId xmlns:p14="http://schemas.microsoft.com/office/powerpoint/2010/main" val="162086761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8727141" y="0"/>
            <a:ext cx="3461683" cy="2561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570715"/>
            <a:ext cx="12188824" cy="4296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402606" y="385082"/>
            <a:ext cx="8315399" cy="381331"/>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dirty="0">
                <a:solidFill>
                  <a:schemeClr val="bg1"/>
                </a:solidFill>
                <a:latin typeface="Arial"/>
                <a:cs typeface="Arial"/>
              </a:rPr>
              <a:t>Complete Conference Room Conversation Card</a:t>
            </a:r>
            <a:endParaRPr lang="en-CA" sz="2800" b="1" cap="none" dirty="0">
              <a:solidFill>
                <a:schemeClr val="bg1"/>
              </a:solidFil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9010854" y="330631"/>
            <a:ext cx="2490812" cy="1785104"/>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panose="020B0604020202020204" pitchFamily="34" charset="0"/>
                <a:cs typeface="Arial" panose="020B0604020202020204" pitchFamily="34" charset="0"/>
              </a:rPr>
              <a:t>Fast Facts</a:t>
            </a:r>
          </a:p>
          <a:p>
            <a:pPr marL="171450" indent="-171450">
              <a:spcAft>
                <a:spcPts val="600"/>
              </a:spcAft>
              <a:buFont typeface="Arial" panose="020B0604020202020204" pitchFamily="34" charset="0"/>
              <a:buChar char="•"/>
            </a:pPr>
            <a:r>
              <a:rPr lang="en-US" sz="900">
                <a:solidFill>
                  <a:schemeClr val="bg1"/>
                </a:solidFill>
                <a:latin typeface="Arial" panose="020B0604020202020204" pitchFamily="34" charset="0"/>
                <a:cs typeface="Arial" panose="020B0604020202020204" pitchFamily="34" charset="0"/>
              </a:rPr>
              <a:t>57% of all the U.S. workforce is working remotely at least part of the time</a:t>
            </a:r>
          </a:p>
          <a:p>
            <a:pPr marL="171450" indent="-171450">
              <a:spcAft>
                <a:spcPts val="600"/>
              </a:spcAft>
              <a:buFont typeface="Arial" panose="020B0604020202020204" pitchFamily="34" charset="0"/>
              <a:buChar char="•"/>
            </a:pPr>
            <a:r>
              <a:rPr lang="en-US" sz="900">
                <a:solidFill>
                  <a:schemeClr val="bg1"/>
                </a:solidFill>
                <a:latin typeface="Arial" panose="020B0604020202020204" pitchFamily="34" charset="0"/>
                <a:cs typeface="Arial" panose="020B0604020202020204" pitchFamily="34" charset="0"/>
              </a:rPr>
              <a:t>40.7 million American professionals say their jobs will become fully remote within the next five years</a:t>
            </a:r>
          </a:p>
          <a:p>
            <a:pPr marL="171450" indent="-171450">
              <a:spcAft>
                <a:spcPts val="600"/>
              </a:spcAft>
              <a:buFont typeface="Arial" panose="020B0604020202020204" pitchFamily="34" charset="0"/>
              <a:buChar char="•"/>
            </a:pPr>
            <a:r>
              <a:rPr lang="en-US" sz="900">
                <a:solidFill>
                  <a:schemeClr val="bg1"/>
                </a:solidFill>
                <a:latin typeface="Arial" panose="020B0604020202020204" pitchFamily="34" charset="0"/>
                <a:cs typeface="Arial" panose="020B0604020202020204" pitchFamily="34" charset="0"/>
              </a:rPr>
              <a:t>67% of </a:t>
            </a:r>
            <a:r>
              <a:rPr lang="en-US" sz="900" dirty="0">
                <a:solidFill>
                  <a:schemeClr val="bg1"/>
                </a:solidFill>
                <a:latin typeface="Arial" panose="020B0604020202020204" pitchFamily="34" charset="0"/>
                <a:cs typeface="Arial" panose="020B0604020202020204" pitchFamily="34" charset="0"/>
              </a:rPr>
              <a:t>businesses</a:t>
            </a:r>
            <a:r>
              <a:rPr lang="en-US" sz="900">
                <a:solidFill>
                  <a:schemeClr val="bg1"/>
                </a:solidFill>
                <a:latin typeface="Arial" panose="020B0604020202020204" pitchFamily="34" charset="0"/>
                <a:cs typeface="Arial" panose="020B0604020202020204" pitchFamily="34" charset="0"/>
              </a:rPr>
              <a:t> have already made more changes to long-term management practices during the pandemic than in a normal year</a:t>
            </a: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1115155"/>
            <a:ext cx="2516252" cy="307777"/>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panose="020B0604020202020204" pitchFamily="34" charset="0"/>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1" y="1376765"/>
            <a:ext cx="6385513" cy="784830"/>
          </a:xfrm>
          <a:prstGeom prst="rect">
            <a:avLst/>
          </a:prstGeom>
          <a:noFill/>
        </p:spPr>
        <p:txBody>
          <a:bodyPr wrap="square" lIns="91440" tIns="45720" rIns="91440" bIns="45720" rtlCol="0" anchor="t">
            <a:spAutoFit/>
          </a:bodyPr>
          <a:lstStyle/>
          <a:p>
            <a:r>
              <a:rPr lang="en-US" sz="900">
                <a:solidFill>
                  <a:schemeClr val="bg1"/>
                </a:solidFill>
                <a:latin typeface="Arial" panose="020B0604020202020204" pitchFamily="34" charset="0"/>
                <a:cs typeface="Arial" panose="020B0604020202020204" pitchFamily="34" charset="0"/>
              </a:rPr>
              <a:t>Conference rooms can prove to be complex. Varying sizes, degrees of hardware, compatibility, and the element of hybrid work can make outfitting a conference room seem like a challenge. The Lenovo Complete </a:t>
            </a:r>
            <a:r>
              <a:rPr lang="en-US" sz="900" dirty="0">
                <a:solidFill>
                  <a:schemeClr val="bg1"/>
                </a:solidFill>
                <a:latin typeface="Arial" panose="020B0604020202020204" pitchFamily="34" charset="0"/>
                <a:cs typeface="Arial" panose="020B0604020202020204" pitchFamily="34" charset="0"/>
              </a:rPr>
              <a:t>Conference</a:t>
            </a:r>
            <a:r>
              <a:rPr lang="en-US" sz="900">
                <a:solidFill>
                  <a:schemeClr val="bg1"/>
                </a:solidFill>
                <a:latin typeface="Arial" panose="020B0604020202020204" pitchFamily="34" charset="0"/>
                <a:cs typeface="Arial" panose="020B0604020202020204" pitchFamily="34" charset="0"/>
              </a:rPr>
              <a:t> Room Solution provides everything a company could need to deploy, maintain, and manager their enterprise conferencing. This solution is a simple, flexible solution loaded with innovative technology to support a variety of platforms and room sizes. Designed to ensure the end user can walk in and click to get started.</a:t>
            </a:r>
          </a:p>
        </p:txBody>
      </p:sp>
      <p:sp>
        <p:nvSpPr>
          <p:cNvPr id="8" name="TextBox 7">
            <a:extLst>
              <a:ext uri="{FF2B5EF4-FFF2-40B4-BE49-F238E27FC236}">
                <a16:creationId xmlns:a16="http://schemas.microsoft.com/office/drawing/2014/main" id="{62441B99-46DB-E61D-8B7B-F4BE6BF8DBCF}"/>
              </a:ext>
            </a:extLst>
          </p:cNvPr>
          <p:cNvSpPr txBox="1"/>
          <p:nvPr/>
        </p:nvSpPr>
        <p:spPr>
          <a:xfrm>
            <a:off x="748004" y="2770183"/>
            <a:ext cx="2080513" cy="307777"/>
          </a:xfrm>
          <a:prstGeom prst="rect">
            <a:avLst/>
          </a:prstGeom>
          <a:noFill/>
        </p:spPr>
        <p:txBody>
          <a:bodyPr wrap="square" rtlCol="0">
            <a:spAutoFit/>
          </a:bodyPr>
          <a:lstStyle/>
          <a:p>
            <a:r>
              <a:rPr lang="en-US" sz="1400" b="1">
                <a:solidFill>
                  <a:schemeClr val="accent1"/>
                </a:solidFill>
                <a:latin typeface="Arial" panose="020B0604020202020204" pitchFamily="34" charset="0"/>
                <a:cs typeface="Arial" panose="020B0604020202020204" pitchFamily="34" charset="0"/>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359047" y="3166582"/>
            <a:ext cx="2858426" cy="2652008"/>
          </a:xfrm>
          <a:prstGeom prst="rect">
            <a:avLst/>
          </a:prstGeom>
          <a:noFill/>
        </p:spPr>
        <p:txBody>
          <a:bodyPr wrap="square" rtlCol="0">
            <a:spAutoFit/>
          </a:bodyPr>
          <a:lstStyle/>
          <a:p>
            <a:pPr>
              <a:spcAft>
                <a:spcPts val="200"/>
              </a:spcAft>
            </a:pPr>
            <a:r>
              <a:rPr lang="en-US" sz="900">
                <a:latin typeface="Arial" panose="020B0604020202020204" pitchFamily="34" charset="0"/>
                <a:cs typeface="Arial" panose="020B0604020202020204" pitchFamily="34" charset="0"/>
              </a:rPr>
              <a:t>Any business with users working remotely </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 Examples of Target Verticals include:</a:t>
            </a:r>
          </a:p>
          <a:p>
            <a:pPr marL="176213" indent="-88900">
              <a:buFont typeface="Arial" panose="020B0604020202020204" pitchFamily="34" charset="0"/>
              <a:buChar char="•"/>
            </a:pPr>
            <a:r>
              <a:rPr lang="en-US" sz="900">
                <a:latin typeface="Arial" panose="020B0604020202020204" pitchFamily="34" charset="0"/>
                <a:cs typeface="Arial" panose="020B0604020202020204" pitchFamily="34" charset="0"/>
              </a:rPr>
              <a:t>Automotive</a:t>
            </a:r>
          </a:p>
          <a:p>
            <a:pPr marL="176213" indent="-88900">
              <a:buFont typeface="Arial" panose="020B0604020202020204" pitchFamily="34" charset="0"/>
              <a:buChar char="•"/>
            </a:pPr>
            <a:r>
              <a:rPr lang="en-US" sz="900">
                <a:latin typeface="Arial" panose="020B0604020202020204" pitchFamily="34" charset="0"/>
                <a:cs typeface="Arial" panose="020B0604020202020204" pitchFamily="34" charset="0"/>
              </a:rPr>
              <a:t>Education</a:t>
            </a:r>
          </a:p>
          <a:p>
            <a:pPr marL="176213" indent="-88900">
              <a:buFont typeface="Arial" panose="020B0604020202020204" pitchFamily="34" charset="0"/>
              <a:buChar char="•"/>
            </a:pPr>
            <a:r>
              <a:rPr lang="en-US" sz="900">
                <a:latin typeface="Arial" panose="020B0604020202020204" pitchFamily="34" charset="0"/>
                <a:cs typeface="Arial" panose="020B0604020202020204" pitchFamily="34" charset="0"/>
              </a:rPr>
              <a:t>Energy + Oil &amp; Gas</a:t>
            </a:r>
          </a:p>
          <a:p>
            <a:pPr marL="176213" indent="-88900">
              <a:buFont typeface="Arial" panose="020B0604020202020204" pitchFamily="34" charset="0"/>
              <a:buChar char="•"/>
            </a:pPr>
            <a:r>
              <a:rPr lang="en-US" sz="900">
                <a:latin typeface="Arial" panose="020B0604020202020204" pitchFamily="34" charset="0"/>
                <a:cs typeface="Arial" panose="020B0604020202020204" pitchFamily="34" charset="0"/>
              </a:rPr>
              <a:t>Healthcare</a:t>
            </a:r>
          </a:p>
          <a:p>
            <a:pPr marL="176213" indent="-88900">
              <a:buFont typeface="Arial" panose="020B0604020202020204" pitchFamily="34" charset="0"/>
              <a:buChar char="•"/>
            </a:pPr>
            <a:r>
              <a:rPr lang="en-US" sz="900">
                <a:latin typeface="Arial" panose="020B0604020202020204" pitchFamily="34" charset="0"/>
                <a:cs typeface="Arial" panose="020B0604020202020204" pitchFamily="34" charset="0"/>
              </a:rPr>
              <a:t>Entertainment </a:t>
            </a:r>
          </a:p>
          <a:p>
            <a:pPr marL="176213" indent="-88900">
              <a:buFont typeface="Arial" panose="020B0604020202020204" pitchFamily="34" charset="0"/>
              <a:buChar char="•"/>
            </a:pPr>
            <a:r>
              <a:rPr lang="en-US" sz="900">
                <a:latin typeface="Arial" panose="020B0604020202020204" pitchFamily="34" charset="0"/>
                <a:cs typeface="Arial" panose="020B0604020202020204" pitchFamily="34" charset="0"/>
              </a:rPr>
              <a:t>Finance</a:t>
            </a:r>
          </a:p>
          <a:p>
            <a:pPr marL="176213" indent="-88900">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Manufacturing</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Target Personas</a:t>
            </a:r>
          </a:p>
          <a:p>
            <a:pPr marL="176213" indent="-88900">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Sell to Tech Experts (IT Directors, Managers, CTOs, CIOs)</a:t>
            </a:r>
          </a:p>
          <a:p>
            <a:pPr marL="176213" indent="-88900">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Appeal to Support Teams (Facilities EVPs, VPs, or Directors)</a:t>
            </a:r>
          </a:p>
          <a:p>
            <a:pPr marL="176213" indent="-88900">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Call on Key Stakeholders (ESG Compliance CEOs, COOs, &amp; CFOs, Human Resources EVPs, VPs, or Directors)</a:t>
            </a:r>
          </a:p>
        </p:txBody>
      </p:sp>
      <p:sp>
        <p:nvSpPr>
          <p:cNvPr id="13" name="TextBox 12">
            <a:extLst>
              <a:ext uri="{FF2B5EF4-FFF2-40B4-BE49-F238E27FC236}">
                <a16:creationId xmlns:a16="http://schemas.microsoft.com/office/drawing/2014/main" id="{B3803543-DFFB-565F-EF8B-CEED7628FBA1}"/>
              </a:ext>
            </a:extLst>
          </p:cNvPr>
          <p:cNvSpPr txBox="1"/>
          <p:nvPr/>
        </p:nvSpPr>
        <p:spPr>
          <a:xfrm>
            <a:off x="3801446" y="2770183"/>
            <a:ext cx="3195185"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3356661" y="3141420"/>
            <a:ext cx="4084754" cy="3154710"/>
          </a:xfrm>
          <a:prstGeom prst="rect">
            <a:avLst/>
          </a:prstGeom>
          <a:noFill/>
        </p:spPr>
        <p:txBody>
          <a:bodyPr wrap="square" rtlCol="0">
            <a:spAutoFit/>
          </a:bodyPr>
          <a:lstStyle/>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Neatly packages everything to transform collaboration with solutions that can include:</a:t>
            </a:r>
          </a:p>
          <a:p>
            <a:pPr marL="176213" indent="-88900">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Hardware- </a:t>
            </a:r>
            <a:r>
              <a:rPr lang="en-US" sz="900" err="1">
                <a:latin typeface="Arial" panose="020B0604020202020204" pitchFamily="34" charset="0"/>
                <a:cs typeface="Arial" panose="020B0604020202020204" pitchFamily="34" charset="0"/>
              </a:rPr>
              <a:t>ThinkSmart</a:t>
            </a:r>
            <a:r>
              <a:rPr lang="en-US" sz="900">
                <a:latin typeface="Arial" panose="020B0604020202020204" pitchFamily="34" charset="0"/>
                <a:cs typeface="Arial" panose="020B0604020202020204" pitchFamily="34" charset="0"/>
              </a:rPr>
              <a:t> Core Kit and around device accessories</a:t>
            </a:r>
          </a:p>
          <a:p>
            <a:pPr marL="176213" indent="-88900">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Software- </a:t>
            </a:r>
            <a:r>
              <a:rPr lang="en-US" sz="900" err="1">
                <a:latin typeface="Arial" panose="020B0604020202020204" pitchFamily="34" charset="0"/>
                <a:cs typeface="Arial" panose="020B0604020202020204" pitchFamily="34" charset="0"/>
              </a:rPr>
              <a:t>ThinkSmart</a:t>
            </a:r>
            <a:r>
              <a:rPr lang="en-US" sz="900">
                <a:latin typeface="Arial" panose="020B0604020202020204" pitchFamily="34" charset="0"/>
                <a:cs typeface="Arial" panose="020B0604020202020204" pitchFamily="34" charset="0"/>
              </a:rPr>
              <a:t> Manager</a:t>
            </a:r>
          </a:p>
          <a:p>
            <a:pPr marL="176213" indent="-88900">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Services- </a:t>
            </a:r>
            <a:r>
              <a:rPr lang="en-US" sz="900" err="1">
                <a:latin typeface="Arial" panose="020B0604020202020204" pitchFamily="34" charset="0"/>
                <a:cs typeface="Arial" panose="020B0604020202020204" pitchFamily="34" charset="0"/>
              </a:rPr>
              <a:t>ThinkSmart</a:t>
            </a:r>
            <a:r>
              <a:rPr lang="en-US" sz="900">
                <a:latin typeface="Arial" panose="020B0604020202020204" pitchFamily="34" charset="0"/>
                <a:cs typeface="Arial" panose="020B0604020202020204" pitchFamily="34" charset="0"/>
              </a:rPr>
              <a:t> Services</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One payment as a service model priced per conference room</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Latest technology compatible with conference room platforms</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24x7 monitoring helps ensure conference room uptime</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Proactive remediation for failures</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Can help reduce risk by leveraging proven best practices </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Increases IT flexibility while reducing capital expenses, and tech vulnerabilities </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Offered white-glove service from a technology leader</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Supports the team’s choice on UC Platform</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Equal opportunity and quality for participants </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Intuitive operation with AI-powered cameras and audio</a:t>
            </a:r>
          </a:p>
        </p:txBody>
      </p:sp>
      <p:sp>
        <p:nvSpPr>
          <p:cNvPr id="15" name="TextBox 14">
            <a:extLst>
              <a:ext uri="{FF2B5EF4-FFF2-40B4-BE49-F238E27FC236}">
                <a16:creationId xmlns:a16="http://schemas.microsoft.com/office/drawing/2014/main" id="{6DF2F82B-9BE9-7A83-A435-F57BB7D390F7}"/>
              </a:ext>
            </a:extLst>
          </p:cNvPr>
          <p:cNvSpPr txBox="1"/>
          <p:nvPr/>
        </p:nvSpPr>
        <p:spPr>
          <a:xfrm>
            <a:off x="7879887" y="2770183"/>
            <a:ext cx="3356314"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7505884" y="3155241"/>
            <a:ext cx="4398461" cy="2923877"/>
          </a:xfrm>
          <a:prstGeom prst="rect">
            <a:avLst/>
          </a:prstGeom>
          <a:noFill/>
        </p:spPr>
        <p:txBody>
          <a:bodyPr wrap="square" rtlCol="0">
            <a:spAutoFit/>
          </a:bodyPr>
          <a:lstStyle/>
          <a:p>
            <a:pPr>
              <a:spcAft>
                <a:spcPts val="400"/>
              </a:spcAft>
            </a:pPr>
            <a:r>
              <a:rPr lang="en-US" sz="900" b="1">
                <a:latin typeface="Arial" panose="020B0604020202020204" pitchFamily="34" charset="0"/>
                <a:cs typeface="Arial" panose="020B0604020202020204" pitchFamily="34" charset="0"/>
              </a:rPr>
              <a:t>What to listen for:</a:t>
            </a: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Growing concerns from IT departments surrounding security, migrating to the cloud, and managing multi-vendor environments.</a:t>
            </a: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Low bandwidth/low quality A/V on remote connections prevents effective participation​</a:t>
            </a: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Remote participants can’t hear or follow discussions among on-premises teams or see whiteboarding sessions​</a:t>
            </a:r>
          </a:p>
          <a:p>
            <a:pPr marL="87313" indent="-87313">
              <a:spcAft>
                <a:spcPts val="1600"/>
              </a:spcAft>
              <a:buFont typeface="Arial" panose="020B0604020202020204" pitchFamily="34" charset="0"/>
              <a:buChar char="•"/>
            </a:pPr>
            <a:r>
              <a:rPr lang="en-US" sz="900">
                <a:latin typeface="Arial" panose="020B0604020202020204" pitchFamily="34" charset="0"/>
                <a:cs typeface="Arial" panose="020B0604020202020204" pitchFamily="34" charset="0"/>
              </a:rPr>
              <a:t>On-premises people seated far from mics/cameras can’t participate effectively</a:t>
            </a:r>
          </a:p>
          <a:p>
            <a:pPr>
              <a:spcAft>
                <a:spcPts val="400"/>
              </a:spcAft>
            </a:pPr>
            <a:r>
              <a:rPr lang="en-US" sz="900" b="1">
                <a:latin typeface="Arial" panose="020B0604020202020204" pitchFamily="34" charset="0"/>
                <a:cs typeface="Arial" panose="020B0604020202020204" pitchFamily="34" charset="0"/>
              </a:rPr>
              <a:t>Discovery Questions:</a:t>
            </a:r>
            <a:endParaRPr lang="en-US" sz="900">
              <a:solidFill>
                <a:srgbClr val="444444"/>
              </a:solidFill>
              <a:latin typeface="Arial" panose="020B0604020202020204" pitchFamily="34" charset="0"/>
              <a:cs typeface="Arial" panose="020B0604020202020204" pitchFamily="34" charset="0"/>
            </a:endParaRPr>
          </a:p>
          <a:p>
            <a:pPr marL="87313" indent="-87313" fontAlgn="base">
              <a:spcAft>
                <a:spcPts val="400"/>
              </a:spcAft>
              <a:buFont typeface="Arial" panose="020B0604020202020204" pitchFamily="34" charset="0"/>
              <a:buChar char="•"/>
            </a:pPr>
            <a:r>
              <a:rPr lang="en-US" sz="900">
                <a:solidFill>
                  <a:srgbClr val="000000"/>
                </a:solidFill>
                <a:latin typeface="Arial" panose="020B0604020202020204" pitchFamily="34" charset="0"/>
                <a:cs typeface="Arial" panose="020B0604020202020204" pitchFamily="34" charset="0"/>
              </a:rPr>
              <a:t>Is your company showing a strong hybrid/work-from-home trend, even post-pandemic</a:t>
            </a:r>
            <a:r>
              <a:rPr lang="en-US" sz="900">
                <a:solidFill>
                  <a:srgbClr val="444444"/>
                </a:solidFill>
                <a:latin typeface="Arial" panose="020B0604020202020204" pitchFamily="34" charset="0"/>
                <a:cs typeface="Arial" panose="020B0604020202020204" pitchFamily="34" charset="0"/>
              </a:rPr>
              <a:t>​</a:t>
            </a:r>
          </a:p>
          <a:p>
            <a:pPr marL="87313" indent="-87313" fontAlgn="base">
              <a:spcAft>
                <a:spcPts val="400"/>
              </a:spcAft>
              <a:buFont typeface="Arial" panose="020B0604020202020204" pitchFamily="34" charset="0"/>
              <a:buChar char="•"/>
            </a:pPr>
            <a:r>
              <a:rPr lang="en-US" sz="900">
                <a:solidFill>
                  <a:srgbClr val="000000"/>
                </a:solidFill>
                <a:latin typeface="Arial" panose="020B0604020202020204" pitchFamily="34" charset="0"/>
                <a:cs typeface="Arial" panose="020B0604020202020204" pitchFamily="34" charset="0"/>
              </a:rPr>
              <a:t>Is there currently a need for more meeting room space?</a:t>
            </a:r>
          </a:p>
          <a:p>
            <a:pPr marL="87313" indent="-87313" fontAlgn="base">
              <a:spcAft>
                <a:spcPts val="400"/>
              </a:spcAft>
              <a:buFont typeface="Arial" panose="020B0604020202020204" pitchFamily="34" charset="0"/>
              <a:buChar char="•"/>
            </a:pPr>
            <a:r>
              <a:rPr lang="en-US" sz="900">
                <a:solidFill>
                  <a:srgbClr val="000000"/>
                </a:solidFill>
                <a:latin typeface="Arial" panose="020B0604020202020204" pitchFamily="34" charset="0"/>
                <a:cs typeface="Arial" panose="020B0604020202020204" pitchFamily="34" charset="0"/>
              </a:rPr>
              <a:t>Has the space you work in reduced in size or changed with transitions to remote work?</a:t>
            </a:r>
            <a:endParaRPr lang="en-US" sz="900">
              <a:solidFill>
                <a:srgbClr val="444444"/>
              </a:solidFill>
              <a:latin typeface="Arial" panose="020B0604020202020204" pitchFamily="34" charset="0"/>
              <a:cs typeface="Arial" panose="020B0604020202020204" pitchFamily="34" charset="0"/>
            </a:endParaRPr>
          </a:p>
          <a:p>
            <a:pPr marL="87313" indent="-87313" fontAlgn="base">
              <a:spcAft>
                <a:spcPts val="400"/>
              </a:spcAft>
              <a:buFont typeface="Arial" panose="020B0604020202020204" pitchFamily="34" charset="0"/>
              <a:buChar char="•"/>
            </a:pPr>
            <a:r>
              <a:rPr lang="en-US" sz="900">
                <a:solidFill>
                  <a:srgbClr val="000000"/>
                </a:solidFill>
                <a:latin typeface="Arial" panose="020B0604020202020204" pitchFamily="34" charset="0"/>
                <a:cs typeface="Arial" panose="020B0604020202020204" pitchFamily="34" charset="0"/>
              </a:rPr>
              <a:t>Are you noticing an increased reliance on video conferencing platforms (like Microsoft Teams or Zoom) and devices?</a:t>
            </a:r>
            <a:endParaRPr lang="en-US" sz="900">
              <a:solidFill>
                <a:srgbClr val="444444"/>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7388448" y="2925699"/>
            <a:ext cx="0" cy="286267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01C2A-6F3B-F730-BCC8-77EAB6A071DE}"/>
              </a:ext>
            </a:extLst>
          </p:cNvPr>
          <p:cNvCxnSpPr>
            <a:cxnSpLocks/>
          </p:cNvCxnSpPr>
          <p:nvPr/>
        </p:nvCxnSpPr>
        <p:spPr>
          <a:xfrm flipV="1">
            <a:off x="3310006" y="2925700"/>
            <a:ext cx="0" cy="280454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606" y="2742482"/>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84433" y="2742482"/>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63355" y="2742722"/>
            <a:ext cx="316532" cy="316532"/>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pic>
        <p:nvPicPr>
          <p:cNvPr id="36" name="Graphic 35">
            <a:extLst>
              <a:ext uri="{FF2B5EF4-FFF2-40B4-BE49-F238E27FC236}">
                <a16:creationId xmlns:a16="http://schemas.microsoft.com/office/drawing/2014/main" id="{8619831C-D249-4F6C-85EC-2DEC786EE34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350" y="1032166"/>
            <a:ext cx="1083569" cy="1083569"/>
          </a:xfrm>
          <a:prstGeom prst="rect">
            <a:avLst/>
          </a:prstGeom>
        </p:spPr>
      </p:pic>
    </p:spTree>
    <p:extLst>
      <p:ext uri="{BB962C8B-B14F-4D97-AF65-F5344CB8AC3E}">
        <p14:creationId xmlns:p14="http://schemas.microsoft.com/office/powerpoint/2010/main" val="169721272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49340-9C14-FA7D-C53A-9879391B66DD}"/>
              </a:ext>
            </a:extLst>
          </p:cNvPr>
          <p:cNvSpPr txBox="1"/>
          <p:nvPr/>
        </p:nvSpPr>
        <p:spPr>
          <a:xfrm>
            <a:off x="889174" y="2082418"/>
            <a:ext cx="3371253" cy="1371209"/>
          </a:xfrm>
          <a:prstGeom prst="rect">
            <a:avLst/>
          </a:prstGeom>
          <a:noFill/>
        </p:spPr>
        <p:txBody>
          <a:bodyPr wrap="square" lIns="91440" tIns="45720" rIns="91440" bIns="45720" rtlCol="0" anchor="t">
            <a:spAutoFit/>
          </a:bodyPr>
          <a:lstStyle/>
          <a:p>
            <a:pPr marL="228600" indent="-2286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to One Pager- Lenovo 360 Solutions Packs Flyers Complete Conference pdf</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28600" indent="-2286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 to Complete Conference Room Conversation Card</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28600" indent="-2286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 to Complete Conference Room Channel PowerPoint (Internal Only)</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15" name="Title 3">
            <a:extLst>
              <a:ext uri="{FF2B5EF4-FFF2-40B4-BE49-F238E27FC236}">
                <a16:creationId xmlns:a16="http://schemas.microsoft.com/office/drawing/2014/main" id="{F5669536-3132-7EF8-EEE3-C61F63E80BD2}"/>
              </a:ext>
            </a:extLst>
          </p:cNvPr>
          <p:cNvSpPr txBox="1">
            <a:spLocks/>
          </p:cNvSpPr>
          <p:nvPr/>
        </p:nvSpPr>
        <p:spPr>
          <a:xfrm>
            <a:off x="882401" y="717764"/>
            <a:ext cx="4114800" cy="793590"/>
          </a:xfrm>
          <a:prstGeom prst="rect">
            <a:avLst/>
          </a:prstGeom>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a:solidFill>
                  <a:schemeClr val="bg1"/>
                </a:solidFill>
              </a:rPr>
              <a:t>Complete Conference Room Mini Campaign</a:t>
            </a:r>
            <a:endParaRPr lang="en-CA" sz="2800" b="1" cap="none" dirty="0">
              <a:solidFill>
                <a:schemeClr val="bg1"/>
              </a:solidFill>
            </a:endParaRPr>
          </a:p>
        </p:txBody>
      </p:sp>
      <p:pic>
        <p:nvPicPr>
          <p:cNvPr id="33" name="Picture 32">
            <a:extLst>
              <a:ext uri="{FF2B5EF4-FFF2-40B4-BE49-F238E27FC236}">
                <a16:creationId xmlns:a16="http://schemas.microsoft.com/office/drawing/2014/main" id="{75CE7BCD-148E-3C50-B112-E9C5F581CC22}"/>
              </a:ext>
            </a:extLst>
          </p:cNvPr>
          <p:cNvPicPr>
            <a:picLocks noChangeAspect="1"/>
          </p:cNvPicPr>
          <p:nvPr/>
        </p:nvPicPr>
        <p:blipFill rotWithShape="1">
          <a:blip r:embed="rId5"/>
          <a:srcRect l="22883" r="36241"/>
          <a:stretch/>
        </p:blipFill>
        <p:spPr>
          <a:xfrm>
            <a:off x="6091671" y="0"/>
            <a:ext cx="6097154" cy="6858000"/>
          </a:xfrm>
          <a:prstGeom prst="rect">
            <a:avLst/>
          </a:prstGeom>
        </p:spPr>
      </p:pic>
    </p:spTree>
    <p:extLst>
      <p:ext uri="{BB962C8B-B14F-4D97-AF65-F5344CB8AC3E}">
        <p14:creationId xmlns:p14="http://schemas.microsoft.com/office/powerpoint/2010/main" val="178868966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8727141" y="0"/>
            <a:ext cx="3461683" cy="2561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561878"/>
            <a:ext cx="12188824" cy="4296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417682" y="364391"/>
            <a:ext cx="8137403" cy="358110"/>
          </a:xfrm>
          <a:prstGeom prst="rect">
            <a:avLst/>
          </a:prstGeom>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dirty="0">
                <a:solidFill>
                  <a:schemeClr val="bg1"/>
                </a:solidFill>
              </a:rPr>
              <a:t>Smart Collab Conversation Card</a:t>
            </a:r>
            <a:endParaRPr lang="en-CA" sz="2800" b="1" cap="none" dirty="0">
              <a:solidFill>
                <a:schemeClr val="bg1"/>
              </a:solidFil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9010511" y="145273"/>
            <a:ext cx="2760631" cy="2354491"/>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latin typeface="Arial" panose="020B0604020202020204" pitchFamily="34" charset="0"/>
                <a:cs typeface="Arial" panose="020B0604020202020204" pitchFamily="34" charset="0"/>
              </a:rPr>
              <a:t>Fast Facts</a:t>
            </a:r>
          </a:p>
          <a:p>
            <a:pPr marL="88900" indent="-88900">
              <a:spcAft>
                <a:spcPts val="600"/>
              </a:spcAft>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Supports collaboration, communication, productivity across rooms of all sizes no matter where you are</a:t>
            </a:r>
          </a:p>
          <a:p>
            <a:pPr marL="88900" indent="-88900">
              <a:spcAft>
                <a:spcPts val="600"/>
              </a:spcAft>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The way we work is changing</a:t>
            </a:r>
            <a:endParaRPr lang="en-US" sz="900" strike="sngStrike" dirty="0">
              <a:solidFill>
                <a:schemeClr val="bg1"/>
              </a:solidFill>
              <a:latin typeface="Arial" panose="020B0604020202020204" pitchFamily="34" charset="0"/>
              <a:cs typeface="Arial" panose="020B0604020202020204" pitchFamily="34" charset="0"/>
            </a:endParaRPr>
          </a:p>
          <a:p>
            <a:pPr marL="177800" lvl="1" indent="-88900">
              <a:spcAft>
                <a:spcPts val="600"/>
              </a:spcAft>
              <a:buFont typeface="Arial" panose="020B0604020202020204" pitchFamily="34" charset="0"/>
              <a:buChar char="•"/>
            </a:pPr>
            <a:r>
              <a:rPr lang="en-US" sz="900" dirty="0">
                <a:solidFill>
                  <a:schemeClr val="bg1"/>
                </a:solidFill>
                <a:latin typeface="Arial" panose="020B0604020202020204" pitchFamily="34" charset="0"/>
                <a:cs typeface="Arial" panose="020B0604020202020204" pitchFamily="34" charset="0"/>
              </a:rPr>
              <a:t>60% of employees prefer to work  from home </a:t>
            </a:r>
            <a:br>
              <a:rPr lang="en-US" sz="900" dirty="0">
                <a:solidFill>
                  <a:schemeClr val="bg1"/>
                </a:solidFill>
                <a:latin typeface="Arial" panose="020B0604020202020204" pitchFamily="34" charset="0"/>
                <a:cs typeface="Arial" panose="020B0604020202020204" pitchFamily="34" charset="0"/>
              </a:rPr>
            </a:br>
            <a:r>
              <a:rPr lang="en-US" sz="900" dirty="0">
                <a:solidFill>
                  <a:schemeClr val="bg1"/>
                </a:solidFill>
                <a:latin typeface="Arial" panose="020B0604020202020204" pitchFamily="34" charset="0"/>
                <a:cs typeface="Arial" panose="020B0604020202020204" pitchFamily="34" charset="0"/>
              </a:rPr>
              <a:t>at least half the time</a:t>
            </a:r>
          </a:p>
          <a:p>
            <a:pPr marL="177800" lvl="1" indent="-88900">
              <a:spcAft>
                <a:spcPts val="600"/>
              </a:spcAft>
              <a:buFont typeface="Arial" panose="020B0604020202020204" pitchFamily="34" charset="0"/>
              <a:buChar char="•"/>
            </a:pPr>
            <a:r>
              <a:rPr lang="en-US" sz="900" dirty="0">
                <a:solidFill>
                  <a:schemeClr val="bg1"/>
                </a:solidFill>
                <a:latin typeface="Arial" panose="020B0604020202020204" pitchFamily="34" charset="0"/>
                <a:ea typeface="Calibri" panose="020F0502020204030204" pitchFamily="34" charset="0"/>
                <a:cs typeface="Arial" panose="020B0604020202020204" pitchFamily="34" charset="0"/>
              </a:rPr>
              <a:t>82% of respondents reported that investing </a:t>
            </a:r>
            <a:br>
              <a:rPr lang="en-US" sz="900"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900" dirty="0">
                <a:solidFill>
                  <a:schemeClr val="bg1"/>
                </a:solidFill>
                <a:latin typeface="Arial" panose="020B0604020202020204" pitchFamily="34" charset="0"/>
                <a:ea typeface="Calibri" panose="020F0502020204030204" pitchFamily="34" charset="0"/>
                <a:cs typeface="Arial" panose="020B0604020202020204" pitchFamily="34" charset="0"/>
              </a:rPr>
              <a:t>in a “cohesive collaboration solution” allowed their organization to stay competitive during </a:t>
            </a:r>
            <a:br>
              <a:rPr lang="en-US" sz="900"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sz="900" dirty="0">
                <a:solidFill>
                  <a:schemeClr val="bg1"/>
                </a:solidFill>
                <a:latin typeface="Arial" panose="020B0604020202020204" pitchFamily="34" charset="0"/>
                <a:ea typeface="Calibri" panose="020F0502020204030204" pitchFamily="34" charset="0"/>
                <a:cs typeface="Arial" panose="020B0604020202020204" pitchFamily="34" charset="0"/>
              </a:rPr>
              <a:t>the pandemic   </a:t>
            </a:r>
          </a:p>
          <a:p>
            <a:pPr marL="177800" lvl="1" indent="-88900">
              <a:spcAft>
                <a:spcPts val="600"/>
              </a:spcAft>
              <a:buFont typeface="Arial" panose="020B0604020202020204" pitchFamily="34" charset="0"/>
              <a:buChar char="•"/>
            </a:pPr>
            <a:r>
              <a:rPr lang="en-US" sz="900" dirty="0">
                <a:solidFill>
                  <a:schemeClr val="bg1"/>
                </a:solidFill>
                <a:latin typeface="Arial" panose="020B0604020202020204" pitchFamily="34" charset="0"/>
                <a:ea typeface="Calibri" panose="020F0502020204030204" pitchFamily="34" charset="0"/>
                <a:cs typeface="Arial" panose="020B0604020202020204" pitchFamily="34" charset="0"/>
              </a:rPr>
              <a:t>84% of IT decision makers are looking at a Hybrid work model</a:t>
            </a:r>
            <a:endParaRPr lang="en-US" sz="9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1014742"/>
            <a:ext cx="2516252" cy="307777"/>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latin typeface="Arial" panose="020B0604020202020204" pitchFamily="34" charset="0"/>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3" y="1276352"/>
            <a:ext cx="6081308" cy="1000274"/>
          </a:xfrm>
          <a:prstGeom prst="rect">
            <a:avLst/>
          </a:prstGeom>
          <a:noFill/>
        </p:spPr>
        <p:txBody>
          <a:bodyPr wrap="square" lIns="91440" tIns="45720" rIns="91440" bIns="45720" rtlCol="0" anchor="t">
            <a:spAutoFit/>
          </a:bodyPr>
          <a:lstStyle/>
          <a:p>
            <a:pPr>
              <a:spcAft>
                <a:spcPts val="600"/>
              </a:spcAft>
            </a:pPr>
            <a:r>
              <a:rPr lang="en-US" sz="900" b="1" dirty="0">
                <a:solidFill>
                  <a:schemeClr val="bg1"/>
                </a:solidFill>
                <a:latin typeface="Arial" panose="020B0604020202020204" pitchFamily="34" charset="0"/>
                <a:cs typeface="Arial" panose="020B0604020202020204" pitchFamily="34" charset="0"/>
              </a:rPr>
              <a:t>Smart Collab makes hybrid work, work; Fueling innovation in a hybrid world </a:t>
            </a:r>
          </a:p>
          <a:p>
            <a:pPr marL="88900" indent="-88900">
              <a:buFont typeface="Arial" panose="020B0604020202020204" pitchFamily="34" charset="0"/>
              <a:buChar char="•"/>
            </a:pPr>
            <a:r>
              <a:rPr lang="en-US" sz="900" b="0" i="0" dirty="0">
                <a:solidFill>
                  <a:schemeClr val="bg1"/>
                </a:solidFill>
                <a:effectLst/>
                <a:latin typeface="Arial" panose="020B0604020202020204" pitchFamily="34" charset="0"/>
              </a:rPr>
              <a:t>Collaboration is an integral and essential part of organizational success. Employees need the flexibility to collaborate anytime and anywhere, the physical space to connect with colleagues in person, and the technology to enable it all</a:t>
            </a:r>
            <a:r>
              <a:rPr lang="en-US" sz="900" dirty="0">
                <a:solidFill>
                  <a:schemeClr val="bg1"/>
                </a:solidFill>
                <a:latin typeface="Arial" panose="020B0604020202020204" pitchFamily="34" charset="0"/>
                <a:ea typeface="Calibri" panose="020F0502020204030204" pitchFamily="34" charset="0"/>
                <a:cs typeface="Arial" panose="020B0604020202020204" pitchFamily="34" charset="0"/>
              </a:rPr>
              <a:t>.  Lenovo can help you promote work life balance with your most important resources – your employees.  Our solutions are easy to deploy, manage (even remotely), but most importantly it’s easy to use one button operation will keep your team in the game! </a:t>
            </a:r>
            <a:endParaRPr lang="en-US" sz="9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2441B99-46DB-E61D-8B7B-F4BE6BF8DBCF}"/>
              </a:ext>
            </a:extLst>
          </p:cNvPr>
          <p:cNvSpPr txBox="1"/>
          <p:nvPr/>
        </p:nvSpPr>
        <p:spPr>
          <a:xfrm>
            <a:off x="865236" y="2658005"/>
            <a:ext cx="1647016"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Customer Type</a:t>
            </a:r>
          </a:p>
        </p:txBody>
      </p:sp>
      <p:sp>
        <p:nvSpPr>
          <p:cNvPr id="13" name="TextBox 12">
            <a:extLst>
              <a:ext uri="{FF2B5EF4-FFF2-40B4-BE49-F238E27FC236}">
                <a16:creationId xmlns:a16="http://schemas.microsoft.com/office/drawing/2014/main" id="{B3803543-DFFB-565F-EF8B-CEED7628FBA1}"/>
              </a:ext>
            </a:extLst>
          </p:cNvPr>
          <p:cNvSpPr txBox="1"/>
          <p:nvPr/>
        </p:nvSpPr>
        <p:spPr>
          <a:xfrm>
            <a:off x="3564895" y="2658005"/>
            <a:ext cx="3195185"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3159190" y="2973761"/>
            <a:ext cx="3195185" cy="3349635"/>
          </a:xfrm>
          <a:prstGeom prst="rect">
            <a:avLst/>
          </a:prstGeom>
          <a:noFill/>
        </p:spPr>
        <p:txBody>
          <a:bodyPr wrap="square" rtlCol="0">
            <a:spAutoFit/>
          </a:bodyPr>
          <a:lstStyle/>
          <a:p>
            <a:pPr marL="88900" indent="-88900">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Everywhere</a:t>
            </a:r>
            <a:r>
              <a:rPr lang="en-US" sz="900" dirty="0">
                <a:latin typeface="Arial" panose="020B0604020202020204" pitchFamily="34" charset="0"/>
                <a:cs typeface="Arial" panose="020B0604020202020204" pitchFamily="34" charset="0"/>
              </a:rPr>
              <a:t> -Promotes work life balance, systems are easy to manage and monitor, easy deployment </a:t>
            </a:r>
          </a:p>
          <a:p>
            <a:pPr marL="88900" indent="-88900">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 Everyone </a:t>
            </a:r>
            <a:r>
              <a:rPr lang="en-US" sz="900" dirty="0">
                <a:latin typeface="Arial" panose="020B0604020202020204" pitchFamily="34" charset="0"/>
                <a:cs typeface="Arial" panose="020B0604020202020204" pitchFamily="34" charset="0"/>
              </a:rPr>
              <a:t>- Easy for customers to use, breaks down barriers between executives &amp; employees, overcomes proximity bias </a:t>
            </a:r>
          </a:p>
          <a:p>
            <a:pPr marL="88900" indent="-88900">
              <a:spcAft>
                <a:spcPts val="600"/>
              </a:spcAft>
              <a:buFont typeface="Arial" panose="020B0604020202020204" pitchFamily="34" charset="0"/>
              <a:buChar char="•"/>
            </a:pPr>
            <a:r>
              <a:rPr lang="en-US" sz="900" b="1" dirty="0">
                <a:latin typeface="Arial" panose="020B0604020202020204" pitchFamily="34" charset="0"/>
                <a:cs typeface="Arial" panose="020B0604020202020204" pitchFamily="34" charset="0"/>
              </a:rPr>
              <a:t>Every time </a:t>
            </a:r>
            <a:r>
              <a:rPr lang="en-US" sz="900" dirty="0">
                <a:latin typeface="Arial" panose="020B0604020202020204" pitchFamily="34" charset="0"/>
                <a:cs typeface="Arial" panose="020B0604020202020204" pitchFamily="34" charset="0"/>
              </a:rPr>
              <a:t>- Limits need for customer support calls, Maximizes up time, offers interoperability with existing in-room controls</a:t>
            </a:r>
            <a:endParaRPr lang="en-US" sz="900" b="1" dirty="0">
              <a:latin typeface="Arial" panose="020B0604020202020204" pitchFamily="34" charset="0"/>
              <a:cs typeface="Arial" panose="020B0604020202020204" pitchFamily="34" charset="0"/>
            </a:endParaRPr>
          </a:p>
          <a:p>
            <a:pPr marL="88900" indent="-88900">
              <a:spcAft>
                <a:spcPts val="6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Lenovo compute has been the brains in the legacy AV solutions (Poly, </a:t>
            </a:r>
            <a:r>
              <a:rPr lang="en-US" sz="900" dirty="0" err="1">
                <a:latin typeface="Arial" panose="020B0604020202020204" pitchFamily="34" charset="0"/>
                <a:ea typeface="Calibri" panose="020F0502020204030204" pitchFamily="34" charset="0"/>
                <a:cs typeface="Arial" panose="020B0604020202020204" pitchFamily="34" charset="0"/>
              </a:rPr>
              <a:t>Logi</a:t>
            </a:r>
            <a:r>
              <a:rPr lang="en-US" sz="900" dirty="0">
                <a:latin typeface="Arial" panose="020B0604020202020204" pitchFamily="34" charset="0"/>
                <a:ea typeface="Calibri" panose="020F0502020204030204" pitchFamily="34" charset="0"/>
                <a:cs typeface="Arial" panose="020B0604020202020204" pitchFamily="34" charset="0"/>
              </a:rPr>
              <a:t>, Crestron). Positioned to take advantage of our economies of scale and provide holistic, turnkey solutions.</a:t>
            </a:r>
          </a:p>
          <a:p>
            <a:pPr marL="88900" marR="0" indent="-88900">
              <a:spcBef>
                <a:spcPts val="0"/>
              </a:spcBef>
              <a:spcAft>
                <a:spcPts val="6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Smart Collab provides:</a:t>
            </a:r>
          </a:p>
          <a:p>
            <a:pPr marL="177800" lvl="1" indent="-88900">
              <a:spcAft>
                <a:spcPts val="2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Support for the collaboration platform of your choice</a:t>
            </a:r>
          </a:p>
          <a:p>
            <a:pPr marL="177800" marR="0" lvl="1" indent="-88900">
              <a:spcBef>
                <a:spcPts val="0"/>
              </a:spcBef>
              <a:spcAft>
                <a:spcPts val="2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Remote manageability</a:t>
            </a:r>
          </a:p>
          <a:p>
            <a:pPr marL="177800" marR="0" lvl="1" indent="-88900">
              <a:spcBef>
                <a:spcPts val="0"/>
              </a:spcBef>
              <a:spcAft>
                <a:spcPts val="2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Security against evolving threats (</a:t>
            </a:r>
            <a:r>
              <a:rPr lang="en-US" sz="900" dirty="0" err="1">
                <a:latin typeface="Arial" panose="020B0604020202020204" pitchFamily="34" charset="0"/>
                <a:ea typeface="Calibri" panose="020F0502020204030204" pitchFamily="34" charset="0"/>
                <a:cs typeface="Arial" panose="020B0604020202020204" pitchFamily="34" charset="0"/>
              </a:rPr>
              <a:t>ThinkShield</a:t>
            </a:r>
            <a:r>
              <a:rPr lang="en-US" sz="900" dirty="0">
                <a:latin typeface="Arial" panose="020B0604020202020204" pitchFamily="34" charset="0"/>
                <a:ea typeface="Calibri" panose="020F0502020204030204" pitchFamily="34" charset="0"/>
                <a:cs typeface="Arial" panose="020B0604020202020204" pitchFamily="34" charset="0"/>
              </a:rPr>
              <a:t>) Flexible support options</a:t>
            </a:r>
          </a:p>
          <a:p>
            <a:pPr marL="177800" lvl="1" indent="-88900">
              <a:spcAft>
                <a:spcPts val="2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Saved time with one point of contact for purchase, services, and global support (Premier Support)</a:t>
            </a:r>
          </a:p>
          <a:p>
            <a:pPr marL="177800" lvl="1" indent="-88900">
              <a:spcAft>
                <a:spcPts val="2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Great versatility for any room size</a:t>
            </a:r>
          </a:p>
        </p:txBody>
      </p:sp>
      <p:sp>
        <p:nvSpPr>
          <p:cNvPr id="15" name="TextBox 14">
            <a:extLst>
              <a:ext uri="{FF2B5EF4-FFF2-40B4-BE49-F238E27FC236}">
                <a16:creationId xmlns:a16="http://schemas.microsoft.com/office/drawing/2014/main" id="{6DF2F82B-9BE9-7A83-A435-F57BB7D390F7}"/>
              </a:ext>
            </a:extLst>
          </p:cNvPr>
          <p:cNvSpPr txBox="1"/>
          <p:nvPr/>
        </p:nvSpPr>
        <p:spPr>
          <a:xfrm>
            <a:off x="7094830" y="2648264"/>
            <a:ext cx="3567040" cy="307777"/>
          </a:xfrm>
          <a:prstGeom prst="rect">
            <a:avLst/>
          </a:prstGeom>
          <a:noFill/>
        </p:spPr>
        <p:txBody>
          <a:bodyPr wrap="square" rtlCol="0">
            <a:spAutoFit/>
          </a:bodyPr>
          <a:lstStyle/>
          <a:p>
            <a:pPr>
              <a:spcAft>
                <a:spcPts val="600"/>
              </a:spcAft>
            </a:pPr>
            <a:r>
              <a:rPr lang="en-US" sz="1400" b="1" dirty="0">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6731203" y="2973761"/>
            <a:ext cx="5039939" cy="3744615"/>
          </a:xfrm>
          <a:prstGeom prst="rect">
            <a:avLst/>
          </a:prstGeom>
          <a:noFill/>
        </p:spPr>
        <p:txBody>
          <a:bodyPr wrap="square" rtlCol="0">
            <a:spAutoFit/>
          </a:bodyPr>
          <a:lstStyle/>
          <a:p>
            <a:pPr>
              <a:spcAft>
                <a:spcPts val="400"/>
              </a:spcAft>
            </a:pPr>
            <a:r>
              <a:rPr lang="en-US" sz="900" b="1" dirty="0">
                <a:latin typeface="Arial" panose="020B0604020202020204" pitchFamily="34" charset="0"/>
                <a:cs typeface="Arial" panose="020B0604020202020204" pitchFamily="34" charset="0"/>
              </a:rPr>
              <a:t>What to listen for:</a:t>
            </a:r>
          </a:p>
          <a:p>
            <a:pPr marL="88900" marR="0" lvl="0" indent="-88900">
              <a:spcBef>
                <a:spcPts val="0"/>
              </a:spcBef>
              <a:spcAft>
                <a:spcPts val="200"/>
              </a:spcAft>
              <a:buFont typeface="Arial" panose="020B0604020202020204" pitchFamily="34" charset="0"/>
              <a:buChar char="•"/>
            </a:pPr>
            <a:r>
              <a:rPr lang="en-US" sz="900" dirty="0">
                <a:latin typeface="Arial" panose="020B0604020202020204" pitchFamily="34" charset="0"/>
                <a:ea typeface="Times New Roman" panose="02020603050405020304" pitchFamily="18" charset="0"/>
                <a:cs typeface="Arial" panose="020B0604020202020204" pitchFamily="34" charset="0"/>
              </a:rPr>
              <a:t>Meetings are starting late</a:t>
            </a:r>
            <a:endParaRPr lang="en-US" sz="900" dirty="0">
              <a:latin typeface="Arial" panose="020B0604020202020204" pitchFamily="34" charset="0"/>
              <a:ea typeface="Calibri" panose="020F0502020204030204" pitchFamily="34" charset="0"/>
              <a:cs typeface="Arial" panose="020B0604020202020204" pitchFamily="34" charset="0"/>
            </a:endParaRPr>
          </a:p>
          <a:p>
            <a:pPr marL="88900" indent="-88900">
              <a:spcAft>
                <a:spcPts val="200"/>
              </a:spcAft>
              <a:buFont typeface="Arial" panose="020B0604020202020204" pitchFamily="34" charset="0"/>
              <a:buChar char="•"/>
            </a:pPr>
            <a:r>
              <a:rPr lang="en-US" sz="900" dirty="0">
                <a:latin typeface="Arial" panose="020B0604020202020204" pitchFamily="34" charset="0"/>
                <a:ea typeface="Times New Roman" panose="02020603050405020304" pitchFamily="18" charset="0"/>
                <a:cs typeface="Arial" panose="020B0604020202020204" pitchFamily="34" charset="0"/>
              </a:rPr>
              <a:t>Frustrations around complexity of design/setup, cost of parts, ease of use, no established companywide standards, poor audio/video etc. </a:t>
            </a:r>
          </a:p>
          <a:p>
            <a:pPr marL="88900" marR="0" lvl="0" indent="-88900">
              <a:spcBef>
                <a:spcPts val="0"/>
              </a:spcBef>
              <a:spcAft>
                <a:spcPts val="2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Challenges with remote collaboration </a:t>
            </a:r>
          </a:p>
          <a:p>
            <a:pPr marL="88900" indent="-88900">
              <a:spcAft>
                <a:spcPts val="1800"/>
              </a:spcAft>
              <a:buFont typeface="Arial" panose="020B0604020202020204" pitchFamily="34" charset="0"/>
              <a:buChar char="•"/>
            </a:pPr>
            <a:r>
              <a:rPr lang="en-US" sz="900" dirty="0">
                <a:latin typeface="Arial" panose="020B0604020202020204" pitchFamily="34" charset="0"/>
                <a:ea typeface="+mn-lt"/>
                <a:cs typeface="Arial" panose="020B0604020202020204" pitchFamily="34" charset="0"/>
              </a:rPr>
              <a:t>Lack of remote participant equity in meetings</a:t>
            </a:r>
            <a:endParaRPr lang="en-US" sz="900" dirty="0">
              <a:latin typeface="Arial" panose="020B0604020202020204" pitchFamily="34" charset="0"/>
              <a:ea typeface="Calibri" panose="020F0502020204030204" pitchFamily="34" charset="0"/>
              <a:cs typeface="Arial" panose="020B0604020202020204" pitchFamily="34" charset="0"/>
            </a:endParaRPr>
          </a:p>
          <a:p>
            <a:pPr>
              <a:spcAft>
                <a:spcPts val="400"/>
              </a:spcAft>
            </a:pPr>
            <a:r>
              <a:rPr lang="en-US" sz="900" b="1" dirty="0">
                <a:latin typeface="Arial" panose="020B0604020202020204" pitchFamily="34" charset="0"/>
                <a:cs typeface="Arial" panose="020B0604020202020204" pitchFamily="34" charset="0"/>
              </a:rPr>
              <a:t>Discovery Questions:</a:t>
            </a:r>
            <a:endParaRPr lang="en-US" sz="900" b="1" dirty="0">
              <a:latin typeface="Arial" panose="020B0604020202020204" pitchFamily="34" charset="0"/>
              <a:ea typeface="Calibri" panose="020F0502020204030204" pitchFamily="34" charset="0"/>
              <a:cs typeface="Arial" panose="020B0604020202020204" pitchFamily="34" charset="0"/>
            </a:endParaRPr>
          </a:p>
          <a:p>
            <a:pPr marL="88900" indent="-88900">
              <a:spcAft>
                <a:spcPts val="2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What is your return to office strategy?</a:t>
            </a:r>
          </a:p>
          <a:p>
            <a:pPr marL="177800" lvl="1" indent="-88900">
              <a:spcAft>
                <a:spcPts val="6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 If pursuing a hybrid approach, how will they extend that Hybrid work experience to your conference rooms (supporting Teams or Zoom or Google platform)?</a:t>
            </a:r>
          </a:p>
          <a:p>
            <a:pPr marL="88900" marR="0" lvl="0" indent="-88900">
              <a:spcBef>
                <a:spcPts val="0"/>
              </a:spcBef>
              <a:spcAft>
                <a:spcPts val="2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How are the meeting rooms currently equipped?</a:t>
            </a:r>
          </a:p>
          <a:p>
            <a:pPr marL="177800" marR="0" lvl="1" indent="-88900">
              <a:spcBef>
                <a:spcPts val="0"/>
              </a:spcBef>
              <a:spcAft>
                <a:spcPts val="200"/>
              </a:spcAft>
              <a:buFont typeface="Arial" panose="020B0604020202020204" pitchFamily="34" charset="0"/>
              <a:buChar char="•"/>
            </a:pPr>
            <a:r>
              <a:rPr lang="en-US" sz="900" dirty="0">
                <a:solidFill>
                  <a:srgbClr val="242424"/>
                </a:solidFill>
                <a:latin typeface="Arial" panose="020B0604020202020204" pitchFamily="34" charset="0"/>
                <a:ea typeface="Times New Roman" panose="02020603050405020304" pitchFamily="18" charset="0"/>
                <a:cs typeface="Arial" panose="020B0604020202020204" pitchFamily="34" charset="0"/>
              </a:rPr>
              <a:t>Are they 100% video enabled?</a:t>
            </a:r>
            <a:endParaRPr lang="en-US" sz="900" dirty="0">
              <a:latin typeface="Arial" panose="020B0604020202020204" pitchFamily="34" charset="0"/>
              <a:ea typeface="Calibri" panose="020F0502020204030204" pitchFamily="34" charset="0"/>
              <a:cs typeface="Arial" panose="020B0604020202020204" pitchFamily="34" charset="0"/>
            </a:endParaRPr>
          </a:p>
          <a:p>
            <a:pPr marL="177800" marR="0" lvl="1" indent="-88900">
              <a:spcBef>
                <a:spcPts val="0"/>
              </a:spcBef>
              <a:spcAft>
                <a:spcPts val="200"/>
              </a:spcAft>
              <a:buFont typeface="Arial" panose="020B0604020202020204" pitchFamily="34" charset="0"/>
              <a:buChar char="•"/>
            </a:pPr>
            <a:r>
              <a:rPr lang="en-US" sz="900" dirty="0">
                <a:solidFill>
                  <a:srgbClr val="242424"/>
                </a:solidFill>
                <a:latin typeface="Arial" panose="020B0604020202020204" pitchFamily="34" charset="0"/>
                <a:ea typeface="Times New Roman" panose="02020603050405020304" pitchFamily="18" charset="0"/>
                <a:cs typeface="Arial" panose="020B0604020202020204" pitchFamily="34" charset="0"/>
              </a:rPr>
              <a:t>Adding Focus Rooms / Huddle Spaces, smaller personal reservable spaces?</a:t>
            </a:r>
            <a:endParaRPr lang="en-US" sz="900" dirty="0">
              <a:latin typeface="Arial" panose="020B0604020202020204" pitchFamily="34" charset="0"/>
              <a:ea typeface="Calibri" panose="020F0502020204030204" pitchFamily="34" charset="0"/>
              <a:cs typeface="Arial" panose="020B0604020202020204" pitchFamily="34" charset="0"/>
            </a:endParaRPr>
          </a:p>
          <a:p>
            <a:pPr marL="177800" marR="0" lvl="1" indent="-88900">
              <a:spcBef>
                <a:spcPts val="0"/>
              </a:spcBef>
              <a:spcAft>
                <a:spcPts val="400"/>
              </a:spcAft>
              <a:buFont typeface="Arial" panose="020B0604020202020204" pitchFamily="34" charset="0"/>
              <a:buChar char="•"/>
            </a:pPr>
            <a:r>
              <a:rPr lang="en-US" sz="900" dirty="0">
                <a:solidFill>
                  <a:srgbClr val="242424"/>
                </a:solidFill>
                <a:latin typeface="Arial" panose="020B0604020202020204" pitchFamily="34" charset="0"/>
                <a:ea typeface="Times New Roman" panose="02020603050405020304" pitchFamily="18" charset="0"/>
                <a:cs typeface="Arial" panose="020B0604020202020204" pitchFamily="34" charset="0"/>
              </a:rPr>
              <a:t>What’s the ease of use, (</a:t>
            </a:r>
            <a:r>
              <a:rPr lang="en-US" sz="900" dirty="0" err="1">
                <a:solidFill>
                  <a:srgbClr val="242424"/>
                </a:solidFill>
                <a:latin typeface="Arial" panose="020B0604020202020204" pitchFamily="34" charset="0"/>
                <a:ea typeface="Times New Roman" panose="02020603050405020304" pitchFamily="18" charset="0"/>
                <a:cs typeface="Arial" panose="020B0604020202020204" pitchFamily="34" charset="0"/>
              </a:rPr>
              <a:t>ie</a:t>
            </a:r>
            <a:r>
              <a:rPr lang="en-US" sz="900" dirty="0">
                <a:solidFill>
                  <a:srgbClr val="242424"/>
                </a:solidFill>
                <a:latin typeface="Arial" panose="020B0604020202020204" pitchFamily="34" charset="0"/>
                <a:ea typeface="Times New Roman" panose="02020603050405020304" pitchFamily="18" charset="0"/>
                <a:cs typeface="Arial" panose="020B0604020202020204" pitchFamily="34" charset="0"/>
              </a:rPr>
              <a:t> one-click join, laptop driven)?</a:t>
            </a:r>
            <a:endParaRPr lang="en-US" sz="900" dirty="0">
              <a:latin typeface="Arial" panose="020B0604020202020204" pitchFamily="34" charset="0"/>
              <a:ea typeface="Calibri" panose="020F0502020204030204" pitchFamily="34" charset="0"/>
              <a:cs typeface="Arial" panose="020B0604020202020204" pitchFamily="34" charset="0"/>
            </a:endParaRPr>
          </a:p>
          <a:p>
            <a:pPr marL="88900" indent="-88900">
              <a:spcAft>
                <a:spcPts val="200"/>
              </a:spcAft>
              <a:buFont typeface="Arial" panose="020B0604020202020204" pitchFamily="34" charset="0"/>
              <a:buChar char="•"/>
            </a:pPr>
            <a:r>
              <a:rPr lang="en-US" sz="900" dirty="0">
                <a:solidFill>
                  <a:srgbClr val="242424"/>
                </a:solidFill>
                <a:latin typeface="Arial" panose="020B0604020202020204" pitchFamily="34" charset="0"/>
                <a:ea typeface="Times New Roman" panose="02020603050405020304" pitchFamily="18" charset="0"/>
                <a:cs typeface="Arial" panose="020B0604020202020204" pitchFamily="34" charset="0"/>
              </a:rPr>
              <a:t>How will hybrid workers choose workspace for in-office days?</a:t>
            </a:r>
            <a:endParaRPr lang="en-US" sz="900" dirty="0">
              <a:latin typeface="Arial" panose="020B0604020202020204" pitchFamily="34" charset="0"/>
              <a:ea typeface="Calibri" panose="020F0502020204030204" pitchFamily="34" charset="0"/>
              <a:cs typeface="Arial" panose="020B0604020202020204" pitchFamily="34" charset="0"/>
            </a:endParaRPr>
          </a:p>
          <a:p>
            <a:pPr marL="88900" marR="0" lvl="0" indent="-88900">
              <a:spcBef>
                <a:spcPts val="0"/>
              </a:spcBef>
              <a:spcAft>
                <a:spcPts val="200"/>
              </a:spcAft>
              <a:buFont typeface="Arial" panose="020B0604020202020204" pitchFamily="34" charset="0"/>
              <a:buChar char="•"/>
            </a:pPr>
            <a:r>
              <a:rPr lang="en-US" sz="900" dirty="0">
                <a:solidFill>
                  <a:srgbClr val="242424"/>
                </a:solidFill>
                <a:latin typeface="Arial" panose="020B0604020202020204" pitchFamily="34" charset="0"/>
                <a:ea typeface="Times New Roman" panose="02020603050405020304" pitchFamily="18" charset="0"/>
                <a:cs typeface="Arial" panose="020B0604020202020204" pitchFamily="34" charset="0"/>
              </a:rPr>
              <a:t>Is your org considering or deploying other platforms (i.e. M365, Workspace, etc.)?</a:t>
            </a:r>
          </a:p>
          <a:p>
            <a:pPr marL="88900" indent="-88900">
              <a:spcAft>
                <a:spcPts val="200"/>
              </a:spcAft>
              <a:buFont typeface="Arial" panose="020B0604020202020204" pitchFamily="34" charset="0"/>
              <a:buChar char="•"/>
            </a:pPr>
            <a:r>
              <a:rPr lang="en-US" sz="900" dirty="0">
                <a:latin typeface="Arial" panose="020B0604020202020204" pitchFamily="34" charset="0"/>
                <a:ea typeface="+mn-lt"/>
                <a:cs typeface="Arial" panose="020B0604020202020204" pitchFamily="34" charset="0"/>
              </a:rPr>
              <a:t>In a perfect world, what would your meeting spaces look like? What would the technology be able to do?</a:t>
            </a:r>
          </a:p>
          <a:p>
            <a:pPr marL="88900" indent="-88900">
              <a:spcAft>
                <a:spcPts val="200"/>
              </a:spcAft>
              <a:buFont typeface="Arial" panose="020B0604020202020204" pitchFamily="34" charset="0"/>
              <a:buChar char="•"/>
            </a:pPr>
            <a:r>
              <a:rPr lang="en-US" sz="900" dirty="0">
                <a:latin typeface="Arial" panose="020B0604020202020204" pitchFamily="34" charset="0"/>
                <a:ea typeface="+mn-lt"/>
                <a:cs typeface="Arial" panose="020B0604020202020204" pitchFamily="34" charset="0"/>
              </a:rPr>
              <a:t>What pain points are you experiencing that you would like your conferencing technology to address?</a:t>
            </a:r>
            <a:endParaRPr lang="en-US" sz="900" dirty="0">
              <a:latin typeface="Arial" panose="020B0604020202020204" pitchFamily="34" charset="0"/>
              <a:ea typeface="Calibri" panose="020F0502020204030204" pitchFamily="34" charset="0"/>
              <a:cs typeface="Arial" panose="020B0604020202020204" pitchFamily="34" charset="0"/>
            </a:endParaRPr>
          </a:p>
          <a:p>
            <a:pPr marL="88900" marR="0" lvl="0" indent="-88900">
              <a:spcBef>
                <a:spcPts val="0"/>
              </a:spcBef>
              <a:spcAft>
                <a:spcPts val="600"/>
              </a:spcAft>
              <a:buFont typeface="Arial" panose="020B0604020202020204" pitchFamily="34" charset="0"/>
              <a:buChar char="•"/>
            </a:pPr>
            <a:r>
              <a:rPr lang="en-US" sz="900" dirty="0">
                <a:solidFill>
                  <a:srgbClr val="242424"/>
                </a:solidFill>
                <a:latin typeface="Arial" panose="020B0604020202020204" pitchFamily="34" charset="0"/>
                <a:ea typeface="Times New Roman" panose="02020603050405020304" pitchFamily="18" charset="0"/>
                <a:cs typeface="Arial" panose="020B0604020202020204" pitchFamily="34" charset="0"/>
              </a:rPr>
              <a:t>Hybrid work transition, what worked well?  Lessons learned?</a:t>
            </a: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6514060" y="2803780"/>
            <a:ext cx="0" cy="340386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01C2A-6F3B-F730-BCC8-77EAB6A071DE}"/>
              </a:ext>
            </a:extLst>
          </p:cNvPr>
          <p:cNvCxnSpPr>
            <a:cxnSpLocks/>
          </p:cNvCxnSpPr>
          <p:nvPr/>
        </p:nvCxnSpPr>
        <p:spPr>
          <a:xfrm flipV="1">
            <a:off x="2992787" y="2803780"/>
            <a:ext cx="0" cy="3498303"/>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283" y="2630304"/>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7882" y="2630304"/>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1277" y="2630544"/>
            <a:ext cx="316532" cy="316532"/>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37" name="TextBox 36">
            <a:extLst>
              <a:ext uri="{FF2B5EF4-FFF2-40B4-BE49-F238E27FC236}">
                <a16:creationId xmlns:a16="http://schemas.microsoft.com/office/drawing/2014/main" id="{4F61AF4E-FF38-00F2-E9A2-4C9CB1D7A548}"/>
              </a:ext>
            </a:extLst>
          </p:cNvPr>
          <p:cNvSpPr txBox="1"/>
          <p:nvPr/>
        </p:nvSpPr>
        <p:spPr>
          <a:xfrm>
            <a:off x="417682" y="2973761"/>
            <a:ext cx="2357955" cy="3385542"/>
          </a:xfrm>
          <a:prstGeom prst="rect">
            <a:avLst/>
          </a:prstGeom>
          <a:noFill/>
        </p:spPr>
        <p:txBody>
          <a:bodyPr wrap="square" rtlCol="0">
            <a:spAutoFit/>
          </a:bodyPr>
          <a:lstStyle/>
          <a:p>
            <a:pPr marR="0">
              <a:spcBef>
                <a:spcPts val="0"/>
              </a:spcBef>
              <a:spcAft>
                <a:spcPts val="0"/>
              </a:spcAft>
            </a:pPr>
            <a:r>
              <a:rPr lang="en-US" sz="900" b="1" dirty="0">
                <a:latin typeface="Arial" panose="020B0604020202020204" pitchFamily="34" charset="0"/>
                <a:ea typeface="Times New Roman" panose="02020603050405020304" pitchFamily="18" charset="0"/>
                <a:cs typeface="Arial" panose="020B0604020202020204" pitchFamily="34" charset="0"/>
              </a:rPr>
              <a:t>Facilities Management/Real Estate: </a:t>
            </a:r>
            <a:r>
              <a:rPr lang="en-US" sz="900" dirty="0">
                <a:latin typeface="Arial" panose="020B0604020202020204" pitchFamily="34" charset="0"/>
                <a:ea typeface="Times New Roman" panose="02020603050405020304" pitchFamily="18" charset="0"/>
                <a:cs typeface="Arial" panose="020B0604020202020204" pitchFamily="34" charset="0"/>
              </a:rPr>
              <a:t>usually owns the conference room and therefore has immense power in the control of hardware decisions</a:t>
            </a:r>
          </a:p>
          <a:p>
            <a:pPr marL="88900" indent="-88900">
              <a:spcBef>
                <a:spcPts val="600"/>
              </a:spcBef>
              <a:buFont typeface="Arial" panose="020B0604020202020204" pitchFamily="34" charset="0"/>
              <a:buChar char="•"/>
            </a:pPr>
            <a:r>
              <a:rPr lang="en-US" sz="900" dirty="0">
                <a:latin typeface="Arial" panose="020B0604020202020204" pitchFamily="34" charset="0"/>
                <a:ea typeface="Times New Roman" panose="02020603050405020304" pitchFamily="18" charset="0"/>
                <a:cs typeface="Arial" panose="020B0604020202020204" pitchFamily="34" charset="0"/>
              </a:rPr>
              <a:t>Seek solutions that can meet the needs of any size conference room and collaboration space. Prefer products to be about compatibility with existing in-room controllers. </a:t>
            </a:r>
          </a:p>
          <a:p>
            <a:pPr marL="88900" indent="-88900">
              <a:spcBef>
                <a:spcPts val="600"/>
              </a:spcBef>
              <a:spcAft>
                <a:spcPts val="600"/>
              </a:spcAft>
              <a:buFont typeface="Arial" panose="020B0604020202020204" pitchFamily="34" charset="0"/>
              <a:buChar char="•"/>
            </a:pPr>
            <a:r>
              <a:rPr lang="en-US" sz="900" dirty="0">
                <a:latin typeface="Arial" panose="020B0604020202020204" pitchFamily="34" charset="0"/>
                <a:ea typeface="Calibri" panose="020F0502020204030204" pitchFamily="34" charset="0"/>
                <a:cs typeface="Arial" panose="020B0604020202020204" pitchFamily="34" charset="0"/>
              </a:rPr>
              <a:t>Hub is </a:t>
            </a:r>
            <a:r>
              <a:rPr lang="en-US" sz="900" dirty="0">
                <a:latin typeface="Arial" panose="020B0604020202020204" pitchFamily="34" charset="0"/>
                <a:ea typeface="Times New Roman" panose="02020603050405020304" pitchFamily="18" charset="0"/>
                <a:cs typeface="Arial" panose="020B0604020202020204" pitchFamily="34" charset="0"/>
              </a:rPr>
              <a:t>physically secure and easily hidden.</a:t>
            </a:r>
            <a:r>
              <a:rPr lang="en-US" sz="9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900" dirty="0">
              <a:latin typeface="Arial" panose="020B0604020202020204" pitchFamily="34" charset="0"/>
              <a:ea typeface="Times New Roman" panose="02020603050405020304" pitchFamily="18" charset="0"/>
              <a:cs typeface="Arial" panose="020B0604020202020204" pitchFamily="34" charset="0"/>
            </a:endParaRPr>
          </a:p>
          <a:p>
            <a:pPr marL="88900" marR="0" indent="-88900">
              <a:spcBef>
                <a:spcPts val="0"/>
              </a:spcBef>
              <a:spcAft>
                <a:spcPts val="0"/>
              </a:spcAft>
            </a:pPr>
            <a:r>
              <a:rPr lang="en-US" sz="900" dirty="0">
                <a:latin typeface="Arial" panose="020B0604020202020204" pitchFamily="34" charset="0"/>
                <a:ea typeface="Times New Roman" panose="02020603050405020304" pitchFamily="18" charset="0"/>
                <a:cs typeface="Arial" panose="020B0604020202020204" pitchFamily="34" charset="0"/>
              </a:rPr>
              <a:t> </a:t>
            </a:r>
            <a:r>
              <a:rPr lang="en-US" sz="900" b="1" dirty="0">
                <a:latin typeface="Arial" panose="020B0604020202020204" pitchFamily="34" charset="0"/>
                <a:ea typeface="Times New Roman" panose="02020603050405020304" pitchFamily="18" charset="0"/>
                <a:cs typeface="Arial" panose="020B0604020202020204" pitchFamily="34" charset="0"/>
              </a:rPr>
              <a:t>IT Department: </a:t>
            </a:r>
            <a:r>
              <a:rPr lang="en-US" sz="900" dirty="0">
                <a:latin typeface="Arial" panose="020B0604020202020204" pitchFamily="34" charset="0"/>
                <a:ea typeface="Times New Roman" panose="02020603050405020304" pitchFamily="18" charset="0"/>
                <a:cs typeface="Arial" panose="020B0604020202020204" pitchFamily="34" charset="0"/>
              </a:rPr>
              <a:t>key decision maker on the collaboration platform.</a:t>
            </a:r>
          </a:p>
          <a:p>
            <a:pPr marL="88900" indent="-88900">
              <a:spcBef>
                <a:spcPts val="600"/>
              </a:spcBef>
              <a:buFont typeface="Arial" panose="020B0604020202020204" pitchFamily="34" charset="0"/>
              <a:buChar char="•"/>
            </a:pPr>
            <a:r>
              <a:rPr lang="en-US" sz="900" dirty="0">
                <a:latin typeface="Arial" panose="020B0604020202020204" pitchFamily="34" charset="0"/>
                <a:ea typeface="Times New Roman" panose="02020603050405020304" pitchFamily="18" charset="0"/>
                <a:cs typeface="Arial" panose="020B0604020202020204" pitchFamily="34" charset="0"/>
              </a:rPr>
              <a:t>Smart Collab solutions are turnkey and globally scalable; they are easy to deploy and manage</a:t>
            </a:r>
            <a:endParaRPr lang="en-US" sz="900" dirty="0">
              <a:latin typeface="Arial" panose="020B0604020202020204" pitchFamily="34" charset="0"/>
              <a:ea typeface="Calibri" panose="020F0502020204030204" pitchFamily="34" charset="0"/>
              <a:cs typeface="Arial" panose="020B0604020202020204" pitchFamily="34" charset="0"/>
            </a:endParaRPr>
          </a:p>
          <a:p>
            <a:pPr marL="88900" indent="-88900">
              <a:spcAft>
                <a:spcPts val="600"/>
              </a:spcAft>
              <a:buFont typeface="Arial" panose="020B0604020202020204" pitchFamily="34" charset="0"/>
              <a:buChar char="•"/>
            </a:pPr>
            <a:r>
              <a:rPr lang="en-US" sz="900" dirty="0">
                <a:latin typeface="Arial" panose="020B0604020202020204" pitchFamily="34" charset="0"/>
                <a:ea typeface="Times New Roman" panose="02020603050405020304" pitchFamily="18" charset="0"/>
                <a:cs typeface="Arial" panose="020B0604020202020204" pitchFamily="34" charset="0"/>
              </a:rPr>
              <a:t>Remote management and diagnostics are made easy through the </a:t>
            </a:r>
            <a:r>
              <a:rPr lang="en-US" sz="900" dirty="0" err="1">
                <a:latin typeface="Arial" panose="020B0604020202020204" pitchFamily="34" charset="0"/>
                <a:ea typeface="Times New Roman" panose="02020603050405020304" pitchFamily="18" charset="0"/>
                <a:cs typeface="Arial" panose="020B0604020202020204" pitchFamily="34" charset="0"/>
              </a:rPr>
              <a:t>ThinkSmart</a:t>
            </a:r>
            <a:r>
              <a:rPr lang="en-US" sz="900" dirty="0">
                <a:latin typeface="Arial" panose="020B0604020202020204" pitchFamily="34" charset="0"/>
                <a:ea typeface="Times New Roman" panose="02020603050405020304" pitchFamily="18" charset="0"/>
                <a:cs typeface="Arial" panose="020B0604020202020204" pitchFamily="34" charset="0"/>
              </a:rPr>
              <a:t> Cloud portal</a:t>
            </a:r>
          </a:p>
          <a:p>
            <a:pPr marR="0">
              <a:spcBef>
                <a:spcPts val="0"/>
              </a:spcBef>
              <a:spcAft>
                <a:spcPts val="0"/>
              </a:spcAft>
            </a:pPr>
            <a:r>
              <a:rPr lang="en-US" sz="900" b="1" dirty="0">
                <a:latin typeface="Arial" panose="020B0604020202020204" pitchFamily="34" charset="0"/>
                <a:ea typeface="Times New Roman" panose="02020603050405020304" pitchFamily="18" charset="0"/>
                <a:cs typeface="Arial" panose="020B0604020202020204" pitchFamily="34" charset="0"/>
              </a:rPr>
              <a:t>End-User: </a:t>
            </a:r>
            <a:r>
              <a:rPr lang="en-US" sz="900" dirty="0">
                <a:latin typeface="Arial" panose="020B0604020202020204" pitchFamily="34" charset="0"/>
                <a:ea typeface="Times New Roman" panose="02020603050405020304" pitchFamily="18" charset="0"/>
                <a:cs typeface="Arial" panose="020B0604020202020204" pitchFamily="34" charset="0"/>
              </a:rPr>
              <a:t>KEY group to find – they are often the decision maker</a:t>
            </a:r>
            <a:endParaRPr lang="en-US" sz="900" dirty="0">
              <a:latin typeface="Arial" panose="020B0604020202020204" pitchFamily="34" charset="0"/>
              <a:ea typeface="Calibri" panose="020F0502020204030204" pitchFamily="34" charset="0"/>
              <a:cs typeface="Arial" panose="020B0604020202020204" pitchFamily="34" charset="0"/>
            </a:endParaRPr>
          </a:p>
        </p:txBody>
      </p:sp>
      <p:pic>
        <p:nvPicPr>
          <p:cNvPr id="41" name="Graphic 40">
            <a:extLst>
              <a:ext uri="{FF2B5EF4-FFF2-40B4-BE49-F238E27FC236}">
                <a16:creationId xmlns:a16="http://schemas.microsoft.com/office/drawing/2014/main" id="{87C78C7A-3A4F-137D-B46C-D2F277C26B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4350" y="1033151"/>
            <a:ext cx="1079395" cy="1079395"/>
          </a:xfrm>
          <a:prstGeom prst="rect">
            <a:avLst/>
          </a:prstGeom>
        </p:spPr>
      </p:pic>
    </p:spTree>
    <p:extLst>
      <p:ext uri="{BB962C8B-B14F-4D97-AF65-F5344CB8AC3E}">
        <p14:creationId xmlns:p14="http://schemas.microsoft.com/office/powerpoint/2010/main" val="37358010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8727141" y="0"/>
            <a:ext cx="3461683" cy="2561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561878"/>
            <a:ext cx="12188824" cy="4296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411781" y="421815"/>
            <a:ext cx="9026003"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400" b="1" cap="none" dirty="0">
                <a:solidFill>
                  <a:schemeClr val="bg1"/>
                </a:solidFill>
                <a:latin typeface="Arial"/>
                <a:cs typeface="Arial"/>
              </a:rPr>
              <a:t>Immersive Design and Education Conversation Card</a:t>
            </a:r>
            <a:endParaRPr lang="en-CA" sz="2400" b="1" cap="none" dirty="0">
              <a:solidFill>
                <a:schemeClr val="bg1"/>
              </a:solidFill>
              <a:latin typeface="Arial"/>
              <a:cs typeface="Aria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9212576" y="485131"/>
            <a:ext cx="2490812" cy="1800493"/>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panose="020B0604020202020204" pitchFamily="34" charset="0"/>
                <a:cs typeface="Arial" panose="020B0604020202020204" pitchFamily="34" charset="0"/>
              </a:rPr>
              <a:t>Fast Facts</a:t>
            </a:r>
          </a:p>
          <a:p>
            <a:pPr>
              <a:spcAft>
                <a:spcPts val="600"/>
              </a:spcAft>
            </a:pPr>
            <a:r>
              <a:rPr lang="en-US" sz="900" b="1">
                <a:solidFill>
                  <a:schemeClr val="bg1"/>
                </a:solidFill>
                <a:latin typeface="Arial" panose="020B0604020202020204" pitchFamily="34" charset="0"/>
                <a:cs typeface="Arial" panose="020B0604020202020204" pitchFamily="34" charset="0"/>
              </a:rPr>
              <a:t>VR learners are:</a:t>
            </a:r>
            <a:endParaRPr lang="en-US" sz="900" b="1">
              <a:solidFill>
                <a:schemeClr val="bg1"/>
              </a:solidFill>
              <a:latin typeface="Arial" panose="020B0604020202020204" pitchFamily="34" charset="0"/>
              <a:ea typeface="+mn-lt"/>
              <a:cs typeface="Arial" panose="020B0604020202020204" pitchFamily="34" charset="0"/>
            </a:endParaRPr>
          </a:p>
          <a:p>
            <a:pPr marL="115570" indent="-115570">
              <a:spcAft>
                <a:spcPts val="600"/>
              </a:spcAft>
              <a:buFont typeface="Arial,Sans-Serif"/>
              <a:buChar char="•"/>
            </a:pPr>
            <a:r>
              <a:rPr lang="en-US" sz="900">
                <a:solidFill>
                  <a:schemeClr val="bg1"/>
                </a:solidFill>
                <a:latin typeface="Arial" panose="020B0604020202020204" pitchFamily="34" charset="0"/>
                <a:cs typeface="Arial" panose="020B0604020202020204" pitchFamily="34" charset="0"/>
              </a:rPr>
              <a:t>4x faster to train than in the classroom</a:t>
            </a:r>
            <a:endParaRPr lang="en-US" sz="900">
              <a:solidFill>
                <a:schemeClr val="bg1"/>
              </a:solidFill>
              <a:latin typeface="Arial" panose="020B0604020202020204" pitchFamily="34" charset="0"/>
              <a:ea typeface="+mn-lt"/>
              <a:cs typeface="Arial" panose="020B0604020202020204" pitchFamily="34" charset="0"/>
            </a:endParaRPr>
          </a:p>
          <a:p>
            <a:pPr marL="115570" indent="-115570">
              <a:spcAft>
                <a:spcPts val="600"/>
              </a:spcAft>
              <a:buFont typeface="Arial,Sans-Serif"/>
              <a:buChar char="•"/>
            </a:pPr>
            <a:r>
              <a:rPr lang="en-US" sz="900">
                <a:solidFill>
                  <a:schemeClr val="bg1"/>
                </a:solidFill>
                <a:latin typeface="Arial" panose="020B0604020202020204" pitchFamily="34" charset="0"/>
                <a:cs typeface="Arial" panose="020B0604020202020204" pitchFamily="34" charset="0"/>
              </a:rPr>
              <a:t>275% more confident to apply skills learned after training</a:t>
            </a:r>
            <a:endParaRPr lang="en-US" sz="900">
              <a:solidFill>
                <a:schemeClr val="bg1"/>
              </a:solidFill>
              <a:latin typeface="Arial" panose="020B0604020202020204" pitchFamily="34" charset="0"/>
              <a:ea typeface="+mn-lt"/>
              <a:cs typeface="Arial" panose="020B0604020202020204" pitchFamily="34" charset="0"/>
            </a:endParaRPr>
          </a:p>
          <a:p>
            <a:pPr marL="115570" indent="-115570">
              <a:spcAft>
                <a:spcPts val="600"/>
              </a:spcAft>
              <a:buFont typeface="Arial,Sans-Serif"/>
              <a:buChar char="•"/>
            </a:pPr>
            <a:r>
              <a:rPr lang="en-US" sz="900">
                <a:solidFill>
                  <a:schemeClr val="bg1"/>
                </a:solidFill>
                <a:latin typeface="Arial" panose="020B0604020202020204" pitchFamily="34" charset="0"/>
                <a:cs typeface="Arial" panose="020B0604020202020204" pitchFamily="34" charset="0"/>
              </a:rPr>
              <a:t>3.75x more emotionally connected to content than classroom learners</a:t>
            </a:r>
            <a:endParaRPr lang="en-US" sz="900">
              <a:solidFill>
                <a:schemeClr val="bg1"/>
              </a:solidFill>
              <a:latin typeface="Arial" panose="020B0604020202020204" pitchFamily="34" charset="0"/>
              <a:ea typeface="+mn-lt"/>
              <a:cs typeface="Arial" panose="020B0604020202020204" pitchFamily="34" charset="0"/>
            </a:endParaRPr>
          </a:p>
          <a:p>
            <a:pPr marL="115570" indent="-115570">
              <a:spcAft>
                <a:spcPts val="600"/>
              </a:spcAft>
              <a:buFont typeface="Arial,Sans-Serif"/>
              <a:buChar char="•"/>
            </a:pPr>
            <a:r>
              <a:rPr lang="en-US" sz="900">
                <a:solidFill>
                  <a:schemeClr val="bg1"/>
                </a:solidFill>
                <a:latin typeface="Arial" panose="020B0604020202020204" pitchFamily="34" charset="0"/>
                <a:cs typeface="Arial" panose="020B0604020202020204" pitchFamily="34" charset="0"/>
              </a:rPr>
              <a:t>4x more focused than their e-learning peers</a:t>
            </a: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1282305"/>
            <a:ext cx="2516252" cy="307777"/>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panose="020B0604020202020204" pitchFamily="34" charset="0"/>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2" y="1543915"/>
            <a:ext cx="5434070" cy="369332"/>
          </a:xfrm>
          <a:prstGeom prst="rect">
            <a:avLst/>
          </a:prstGeom>
          <a:noFill/>
        </p:spPr>
        <p:txBody>
          <a:bodyPr wrap="square" lIns="91440" tIns="45720" rIns="91440" bIns="45720" rtlCol="0" anchor="t">
            <a:spAutoFit/>
          </a:bodyPr>
          <a:lstStyle/>
          <a:p>
            <a:r>
              <a:rPr lang="en-US" sz="900" dirty="0">
                <a:solidFill>
                  <a:schemeClr val="bg1"/>
                </a:solidFill>
                <a:latin typeface="Arial" panose="020B0604020202020204" pitchFamily="34" charset="0"/>
                <a:cs typeface="Arial" panose="020B0604020202020204" pitchFamily="34" charset="0"/>
              </a:rPr>
              <a:t>A complete solution for teaching with VR for K12 and </a:t>
            </a:r>
            <a:r>
              <a:rPr lang="en-US" sz="900" dirty="0" err="1">
                <a:solidFill>
                  <a:schemeClr val="bg1"/>
                </a:solidFill>
                <a:latin typeface="Arial" panose="020B0604020202020204" pitchFamily="34" charset="0"/>
                <a:cs typeface="Arial" panose="020B0604020202020204" pitchFamily="34" charset="0"/>
              </a:rPr>
              <a:t>HiEd</a:t>
            </a:r>
            <a:r>
              <a:rPr lang="en-US" sz="900" dirty="0">
                <a:solidFill>
                  <a:schemeClr val="bg1"/>
                </a:solidFill>
                <a:latin typeface="Arial" panose="020B0604020202020204" pitchFamily="34" charset="0"/>
                <a:cs typeface="Arial" panose="020B0604020202020204" pitchFamily="34" charset="0"/>
              </a:rPr>
              <a:t>, including a seamless combination of hardware, content, training, device management, and support. Easy, flexible, and complete.</a:t>
            </a:r>
          </a:p>
        </p:txBody>
      </p:sp>
      <p:sp>
        <p:nvSpPr>
          <p:cNvPr id="8" name="TextBox 7">
            <a:extLst>
              <a:ext uri="{FF2B5EF4-FFF2-40B4-BE49-F238E27FC236}">
                <a16:creationId xmlns:a16="http://schemas.microsoft.com/office/drawing/2014/main" id="{62441B99-46DB-E61D-8B7B-F4BE6BF8DBCF}"/>
              </a:ext>
            </a:extLst>
          </p:cNvPr>
          <p:cNvSpPr txBox="1"/>
          <p:nvPr/>
        </p:nvSpPr>
        <p:spPr>
          <a:xfrm>
            <a:off x="661327" y="2676636"/>
            <a:ext cx="1516793" cy="307777"/>
          </a:xfrm>
          <a:prstGeom prst="rect">
            <a:avLst/>
          </a:prstGeom>
          <a:noFill/>
        </p:spPr>
        <p:txBody>
          <a:bodyPr wrap="square" rtlCol="0">
            <a:spAutoFit/>
          </a:bodyPr>
          <a:lstStyle/>
          <a:p>
            <a:r>
              <a:rPr lang="en-US" sz="1400" b="1">
                <a:solidFill>
                  <a:schemeClr val="accent1"/>
                </a:solidFill>
                <a:latin typeface="Arial" panose="020B0604020202020204" pitchFamily="34" charset="0"/>
                <a:cs typeface="Arial" panose="020B0604020202020204" pitchFamily="34" charset="0"/>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346117" y="3064258"/>
            <a:ext cx="3675815" cy="2867452"/>
          </a:xfrm>
          <a:prstGeom prst="rect">
            <a:avLst/>
          </a:prstGeom>
          <a:noFill/>
        </p:spPr>
        <p:txBody>
          <a:bodyPr wrap="square" rtlCol="0">
            <a:spAutoFit/>
          </a:bodyPr>
          <a:lstStyle/>
          <a:p>
            <a:pPr>
              <a:spcAft>
                <a:spcPts val="200"/>
              </a:spcAft>
            </a:pPr>
            <a:r>
              <a:rPr lang="en-US" sz="900" b="1">
                <a:latin typeface="Arial" panose="020B0604020202020204" pitchFamily="34" charset="0"/>
                <a:cs typeface="Arial" panose="020B0604020202020204" pitchFamily="34" charset="0"/>
              </a:rPr>
              <a:t>Educators</a:t>
            </a:r>
            <a:r>
              <a:rPr lang="en-US" sz="900">
                <a:latin typeface="Arial" panose="020B0604020202020204" pitchFamily="34" charset="0"/>
                <a:cs typeface="Arial" panose="020B0604020202020204" pitchFamily="34" charset="0"/>
              </a:rPr>
              <a:t> </a:t>
            </a:r>
          </a:p>
          <a:p>
            <a:pPr marL="87313" indent="-87313">
              <a:spcAft>
                <a:spcPts val="800"/>
              </a:spcAft>
              <a:buFont typeface="Arial" panose="020B0604020202020204" pitchFamily="34" charset="0"/>
              <a:buChar char="•"/>
            </a:pPr>
            <a:r>
              <a:rPr lang="en-US" sz="900">
                <a:latin typeface="Arial" panose="020B0604020202020204" pitchFamily="34" charset="0"/>
                <a:cs typeface="Arial" panose="020B0604020202020204" pitchFamily="34" charset="0"/>
              </a:rPr>
              <a:t>Solution featuring Lenovo </a:t>
            </a:r>
            <a:r>
              <a:rPr lang="en-US" sz="900" err="1">
                <a:latin typeface="Arial" panose="020B0604020202020204" pitchFamily="34" charset="0"/>
                <a:cs typeface="Arial" panose="020B0604020202020204" pitchFamily="34" charset="0"/>
              </a:rPr>
              <a:t>ThinkStation</a:t>
            </a:r>
            <a:r>
              <a:rPr lang="en-US" sz="900">
                <a:latin typeface="Arial" panose="020B0604020202020204" pitchFamily="34" charset="0"/>
                <a:cs typeface="Arial" panose="020B0604020202020204" pitchFamily="34" charset="0"/>
              </a:rPr>
              <a:t> Workstations, </a:t>
            </a:r>
            <a:r>
              <a:rPr lang="en-US" sz="900" err="1">
                <a:latin typeface="Arial" panose="020B0604020202020204" pitchFamily="34" charset="0"/>
                <a:cs typeface="Arial" panose="020B0604020202020204" pitchFamily="34" charset="0"/>
              </a:rPr>
              <a:t>Varjo</a:t>
            </a:r>
            <a:r>
              <a:rPr lang="en-US" sz="900">
                <a:latin typeface="Arial" panose="020B0604020202020204" pitchFamily="34" charset="0"/>
                <a:cs typeface="Arial" panose="020B0604020202020204" pitchFamily="34" charset="0"/>
              </a:rPr>
              <a:t> VR-3 </a:t>
            </a:r>
            <a:br>
              <a:rPr lang="en-US" sz="900">
                <a:latin typeface="Arial" panose="020B0604020202020204" pitchFamily="34" charset="0"/>
                <a:cs typeface="Arial" panose="020B0604020202020204" pitchFamily="34" charset="0"/>
              </a:rPr>
            </a:br>
            <a:r>
              <a:rPr lang="en-US" sz="900">
                <a:latin typeface="Arial" panose="020B0604020202020204" pitchFamily="34" charset="0"/>
                <a:cs typeface="Arial" panose="020B0604020202020204" pitchFamily="34" charset="0"/>
              </a:rPr>
              <a:t>&amp; XR-3 head mounted displays, Professional 3D </a:t>
            </a:r>
            <a:r>
              <a:rPr lang="en-US" sz="900" err="1">
                <a:latin typeface="Arial" panose="020B0604020202020204" pitchFamily="34" charset="0"/>
                <a:cs typeface="Arial" panose="020B0604020202020204" pitchFamily="34" charset="0"/>
              </a:rPr>
              <a:t>softwares</a:t>
            </a:r>
            <a:r>
              <a:rPr lang="en-US" sz="900">
                <a:latin typeface="Arial" panose="020B0604020202020204" pitchFamily="34" charset="0"/>
                <a:cs typeface="Arial" panose="020B0604020202020204" pitchFamily="34" charset="0"/>
              </a:rPr>
              <a:t> including Unity, Unreal Engine &amp; </a:t>
            </a:r>
            <a:r>
              <a:rPr lang="en-US" sz="900" err="1">
                <a:latin typeface="Arial" panose="020B0604020202020204" pitchFamily="34" charset="0"/>
                <a:cs typeface="Arial" panose="020B0604020202020204" pitchFamily="34" charset="0"/>
              </a:rPr>
              <a:t>OpenXR</a:t>
            </a:r>
            <a:r>
              <a:rPr lang="en-US" sz="900">
                <a:latin typeface="Arial" panose="020B0604020202020204" pitchFamily="34" charset="0"/>
                <a:cs typeface="Arial" panose="020B0604020202020204" pitchFamily="34" charset="0"/>
              </a:rPr>
              <a:t>, and services including Lenovo LISS &amp; warranty, and As-a-service services designed for higher ed, engineering schools, and design schools.</a:t>
            </a:r>
          </a:p>
          <a:p>
            <a:pPr>
              <a:spcAft>
                <a:spcPts val="200"/>
              </a:spcAft>
            </a:pPr>
            <a:r>
              <a:rPr lang="en-US" sz="900" b="1">
                <a:latin typeface="Arial" panose="020B0604020202020204" pitchFamily="34" charset="0"/>
                <a:cs typeface="Arial" panose="020B0604020202020204" pitchFamily="34" charset="0"/>
              </a:rPr>
              <a:t>Healthcare</a:t>
            </a:r>
          </a:p>
          <a:p>
            <a:pPr marL="87313" indent="-87313">
              <a:spcAft>
                <a:spcPts val="800"/>
              </a:spcAft>
              <a:buFont typeface="Arial" panose="020B0604020202020204" pitchFamily="34" charset="0"/>
              <a:buChar char="•"/>
            </a:pPr>
            <a:r>
              <a:rPr lang="en-US" sz="900">
                <a:latin typeface="Arial" panose="020B0604020202020204" pitchFamily="34" charset="0"/>
                <a:cs typeface="Arial" panose="020B0604020202020204" pitchFamily="34" charset="0"/>
              </a:rPr>
              <a:t>Solution featuring Lenovo </a:t>
            </a:r>
            <a:r>
              <a:rPr lang="en-US" sz="900" err="1">
                <a:latin typeface="Arial" panose="020B0604020202020204" pitchFamily="34" charset="0"/>
                <a:cs typeface="Arial" panose="020B0604020202020204" pitchFamily="34" charset="0"/>
              </a:rPr>
              <a:t>ThinkStation</a:t>
            </a:r>
            <a:r>
              <a:rPr lang="en-US" sz="900">
                <a:latin typeface="Arial" panose="020B0604020202020204" pitchFamily="34" charset="0"/>
                <a:cs typeface="Arial" panose="020B0604020202020204" pitchFamily="34" charset="0"/>
              </a:rPr>
              <a:t> Workstations, </a:t>
            </a:r>
            <a:r>
              <a:rPr lang="en-US" sz="900" err="1">
                <a:latin typeface="Arial" panose="020B0604020202020204" pitchFamily="34" charset="0"/>
                <a:cs typeface="Arial" panose="020B0604020202020204" pitchFamily="34" charset="0"/>
              </a:rPr>
              <a:t>Varjo</a:t>
            </a:r>
            <a:r>
              <a:rPr lang="en-US" sz="900">
                <a:latin typeface="Arial" panose="020B0604020202020204" pitchFamily="34" charset="0"/>
                <a:cs typeface="Arial" panose="020B0604020202020204" pitchFamily="34" charset="0"/>
              </a:rPr>
              <a:t> VR-3 </a:t>
            </a:r>
            <a:br>
              <a:rPr lang="en-US" sz="900">
                <a:latin typeface="Arial" panose="020B0604020202020204" pitchFamily="34" charset="0"/>
                <a:cs typeface="Arial" panose="020B0604020202020204" pitchFamily="34" charset="0"/>
              </a:rPr>
            </a:br>
            <a:r>
              <a:rPr lang="en-US" sz="900">
                <a:latin typeface="Arial" panose="020B0604020202020204" pitchFamily="34" charset="0"/>
                <a:cs typeface="Arial" panose="020B0604020202020204" pitchFamily="34" charset="0"/>
              </a:rPr>
              <a:t>&amp; XR-3 head mounted displays, Professional 3D </a:t>
            </a:r>
            <a:r>
              <a:rPr lang="en-US" sz="900" err="1">
                <a:latin typeface="Arial" panose="020B0604020202020204" pitchFamily="34" charset="0"/>
                <a:cs typeface="Arial" panose="020B0604020202020204" pitchFamily="34" charset="0"/>
              </a:rPr>
              <a:t>softwares</a:t>
            </a:r>
            <a:r>
              <a:rPr lang="en-US" sz="900">
                <a:latin typeface="Arial" panose="020B0604020202020204" pitchFamily="34" charset="0"/>
                <a:cs typeface="Arial" panose="020B0604020202020204" pitchFamily="34" charset="0"/>
              </a:rPr>
              <a:t> including </a:t>
            </a:r>
            <a:r>
              <a:rPr lang="en-US" sz="900" err="1">
                <a:latin typeface="Arial" panose="020B0604020202020204" pitchFamily="34" charset="0"/>
                <a:cs typeface="Arial" panose="020B0604020202020204" pitchFamily="34" charset="0"/>
              </a:rPr>
              <a:t>Imotions</a:t>
            </a:r>
            <a:r>
              <a:rPr lang="en-US" sz="900">
                <a:latin typeface="Arial" panose="020B0604020202020204" pitchFamily="34" charset="0"/>
                <a:cs typeface="Arial" panose="020B0604020202020204" pitchFamily="34" charset="0"/>
              </a:rPr>
              <a:t> &amp; </a:t>
            </a:r>
            <a:r>
              <a:rPr lang="en-US" sz="900" err="1">
                <a:latin typeface="Arial" panose="020B0604020202020204" pitchFamily="34" charset="0"/>
                <a:cs typeface="Arial" panose="020B0604020202020204" pitchFamily="34" charset="0"/>
              </a:rPr>
              <a:t>Toltech</a:t>
            </a:r>
            <a:r>
              <a:rPr lang="en-US" sz="900">
                <a:latin typeface="Arial" panose="020B0604020202020204" pitchFamily="34" charset="0"/>
                <a:cs typeface="Arial" panose="020B0604020202020204" pitchFamily="34" charset="0"/>
              </a:rPr>
              <a:t>, and services including Lenovo LISS </a:t>
            </a:r>
            <a:br>
              <a:rPr lang="en-US" sz="900">
                <a:latin typeface="Arial" panose="020B0604020202020204" pitchFamily="34" charset="0"/>
                <a:cs typeface="Arial" panose="020B0604020202020204" pitchFamily="34" charset="0"/>
              </a:rPr>
            </a:br>
            <a:r>
              <a:rPr lang="en-US" sz="900">
                <a:latin typeface="Arial" panose="020B0604020202020204" pitchFamily="34" charset="0"/>
                <a:cs typeface="Arial" panose="020B0604020202020204" pitchFamily="34" charset="0"/>
              </a:rPr>
              <a:t>&amp; warranty, and As-a-service services designed for medical education centers, surgery training, and anatomy studies. </a:t>
            </a:r>
          </a:p>
          <a:p>
            <a:pPr>
              <a:spcAft>
                <a:spcPts val="200"/>
              </a:spcAft>
            </a:pPr>
            <a:r>
              <a:rPr lang="en-US" sz="900" b="1">
                <a:latin typeface="Arial" panose="020B0604020202020204" pitchFamily="34" charset="0"/>
                <a:cs typeface="Arial" panose="020B0604020202020204" pitchFamily="34" charset="0"/>
              </a:rPr>
              <a:t>Automotive </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Solution featuring Lenovo </a:t>
            </a:r>
            <a:r>
              <a:rPr lang="en-US" sz="900" err="1">
                <a:latin typeface="Arial" panose="020B0604020202020204" pitchFamily="34" charset="0"/>
                <a:cs typeface="Arial" panose="020B0604020202020204" pitchFamily="34" charset="0"/>
              </a:rPr>
              <a:t>ThinkStation</a:t>
            </a:r>
            <a:r>
              <a:rPr lang="en-US" sz="900">
                <a:latin typeface="Arial" panose="020B0604020202020204" pitchFamily="34" charset="0"/>
                <a:cs typeface="Arial" panose="020B0604020202020204" pitchFamily="34" charset="0"/>
              </a:rPr>
              <a:t> Workstations, </a:t>
            </a:r>
            <a:r>
              <a:rPr lang="en-US" sz="900" err="1">
                <a:latin typeface="Arial" panose="020B0604020202020204" pitchFamily="34" charset="0"/>
                <a:cs typeface="Arial" panose="020B0604020202020204" pitchFamily="34" charset="0"/>
              </a:rPr>
              <a:t>Varjo</a:t>
            </a:r>
            <a:r>
              <a:rPr lang="en-US" sz="900">
                <a:latin typeface="Arial" panose="020B0604020202020204" pitchFamily="34" charset="0"/>
                <a:cs typeface="Arial" panose="020B0604020202020204" pitchFamily="34" charset="0"/>
              </a:rPr>
              <a:t> VR-3 &amp; XR-3 head mounted displays, Professional 3D </a:t>
            </a:r>
            <a:r>
              <a:rPr lang="en-US" sz="900" err="1">
                <a:latin typeface="Arial" panose="020B0604020202020204" pitchFamily="34" charset="0"/>
                <a:cs typeface="Arial" panose="020B0604020202020204" pitchFamily="34" charset="0"/>
              </a:rPr>
              <a:t>softwares</a:t>
            </a:r>
            <a:r>
              <a:rPr lang="en-US" sz="900">
                <a:latin typeface="Arial" panose="020B0604020202020204" pitchFamily="34" charset="0"/>
                <a:cs typeface="Arial" panose="020B0604020202020204" pitchFamily="34" charset="0"/>
              </a:rPr>
              <a:t> including Autodesk, </a:t>
            </a:r>
            <a:r>
              <a:rPr lang="en-US" sz="900" err="1">
                <a:latin typeface="Arial" panose="020B0604020202020204" pitchFamily="34" charset="0"/>
                <a:cs typeface="Arial" panose="020B0604020202020204" pitchFamily="34" charset="0"/>
              </a:rPr>
              <a:t>Vred</a:t>
            </a:r>
            <a:r>
              <a:rPr lang="en-US" sz="900">
                <a:latin typeface="Arial" panose="020B0604020202020204" pitchFamily="34" charset="0"/>
                <a:cs typeface="Arial" panose="020B0604020202020204" pitchFamily="34" charset="0"/>
              </a:rPr>
              <a:t> &amp; </a:t>
            </a:r>
            <a:r>
              <a:rPr lang="en-US" sz="900" err="1">
                <a:latin typeface="Arial" panose="020B0604020202020204" pitchFamily="34" charset="0"/>
                <a:cs typeface="Arial" panose="020B0604020202020204" pitchFamily="34" charset="0"/>
              </a:rPr>
              <a:t>ZeroLight</a:t>
            </a:r>
            <a:r>
              <a:rPr lang="en-US" sz="900">
                <a:latin typeface="Arial" panose="020B0604020202020204" pitchFamily="34" charset="0"/>
                <a:cs typeface="Arial" panose="020B0604020202020204" pitchFamily="34" charset="0"/>
              </a:rPr>
              <a:t>, and services including Lenovo LISS &amp; warranty, and As-a-service services designed for automotive designers, physical modeling replacement, and sales centers.</a:t>
            </a:r>
            <a:endParaRPr lang="en-US" sz="9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3803543-DFFB-565F-EF8B-CEED7628FBA1}"/>
              </a:ext>
            </a:extLst>
          </p:cNvPr>
          <p:cNvSpPr txBox="1"/>
          <p:nvPr/>
        </p:nvSpPr>
        <p:spPr>
          <a:xfrm>
            <a:off x="4579974" y="2676636"/>
            <a:ext cx="2980207"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4282426" y="3054042"/>
            <a:ext cx="3435119" cy="2154436"/>
          </a:xfrm>
          <a:prstGeom prst="rect">
            <a:avLst/>
          </a:prstGeom>
          <a:noFill/>
        </p:spPr>
        <p:txBody>
          <a:bodyPr wrap="square" rtlCol="0">
            <a:spAutoFit/>
          </a:bodyPr>
          <a:lstStyle/>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The only Educational VR solution designed with organizational-scale device and classroom management, enterprise-level security, and flexible content options.</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Photorealistic, True-to-Life Mixed Reality</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Industry’s Highest Resolution</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The Widest-Ever Color Gamut</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Depth Awareness - Powered by LiDAR for Pixel-Perfect Real-Time Occlusion &amp; 3D World Reconstruction​</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Industry’s Most Ergonomic Design</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Easy to use interface to deploy content in bulk</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Enterprise focused quality of hardware</a:t>
            </a:r>
          </a:p>
        </p:txBody>
      </p:sp>
      <p:sp>
        <p:nvSpPr>
          <p:cNvPr id="15" name="TextBox 14">
            <a:extLst>
              <a:ext uri="{FF2B5EF4-FFF2-40B4-BE49-F238E27FC236}">
                <a16:creationId xmlns:a16="http://schemas.microsoft.com/office/drawing/2014/main" id="{6DF2F82B-9BE9-7A83-A435-F57BB7D390F7}"/>
              </a:ext>
            </a:extLst>
          </p:cNvPr>
          <p:cNvSpPr txBox="1"/>
          <p:nvPr/>
        </p:nvSpPr>
        <p:spPr>
          <a:xfrm>
            <a:off x="8341318" y="2676636"/>
            <a:ext cx="3362070"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8046346" y="3054042"/>
            <a:ext cx="3675816" cy="3257302"/>
          </a:xfrm>
          <a:prstGeom prst="rect">
            <a:avLst/>
          </a:prstGeom>
          <a:noFill/>
        </p:spPr>
        <p:txBody>
          <a:bodyPr wrap="square" rtlCol="0">
            <a:spAutoFit/>
          </a:bodyPr>
          <a:lstStyle/>
          <a:p>
            <a:r>
              <a:rPr lang="en-US" sz="900" b="1">
                <a:latin typeface="Arial" panose="020B0604020202020204" pitchFamily="34" charset="0"/>
                <a:cs typeface="Arial" panose="020B0604020202020204" pitchFamily="34" charset="0"/>
              </a:rPr>
              <a:t>What to listen for:</a:t>
            </a:r>
          </a:p>
          <a:p>
            <a:pPr marL="87313" marR="0" lvl="0" indent="-87313">
              <a:spcBef>
                <a:spcPts val="60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Virtual Reality</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Immersive training/experience</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Training challenges cost/travel restrictions?</a:t>
            </a:r>
          </a:p>
          <a:p>
            <a:pPr marL="87313" marR="0" lvl="0" indent="-87313">
              <a:spcBef>
                <a:spcPts val="0"/>
              </a:spcBef>
              <a:spcAft>
                <a:spcPts val="18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Virtual collaboration when physically/logistically not possible</a:t>
            </a:r>
            <a:endParaRPr lang="en-US" sz="900" b="1">
              <a:latin typeface="Arial" panose="020B0604020202020204" pitchFamily="34" charset="0"/>
              <a:cs typeface="Arial" panose="020B0604020202020204" pitchFamily="34" charset="0"/>
            </a:endParaRPr>
          </a:p>
          <a:p>
            <a:r>
              <a:rPr lang="en-US" sz="900" b="1">
                <a:latin typeface="Arial" panose="020B0604020202020204" pitchFamily="34" charset="0"/>
                <a:cs typeface="Arial" panose="020B0604020202020204" pitchFamily="34" charset="0"/>
              </a:rPr>
              <a:t>Discovery Questions:</a:t>
            </a:r>
          </a:p>
          <a:p>
            <a:pPr marL="87313" marR="0" lvl="0" indent="-87313">
              <a:spcBef>
                <a:spcPts val="60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What is your target/objective/use case with this technology?</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How is experience with VR in your environment? What are the pain points?</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What product being tested?</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What is current process?</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How do you manage devices? Deploy content?</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How do you develop/create content? </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Can you Scale your environment?</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Do you have a budget for the project?</a:t>
            </a:r>
          </a:p>
          <a:p>
            <a:pPr marL="87313" marR="0" lvl="0" indent="-87313">
              <a:spcBef>
                <a:spcPts val="0"/>
              </a:spcBef>
              <a:spcAft>
                <a:spcPts val="400"/>
              </a:spcAft>
              <a:buFont typeface="Arial" panose="020B0604020202020204" pitchFamily="34" charset="0"/>
              <a:buChar char="•"/>
            </a:pPr>
            <a:r>
              <a:rPr lang="en-US" sz="900">
                <a:latin typeface="Arial" panose="020B0604020202020204" pitchFamily="34" charset="0"/>
                <a:ea typeface="Calibri" panose="020F0502020204030204" pitchFamily="34" charset="0"/>
                <a:cs typeface="Arial" panose="020B0604020202020204" pitchFamily="34" charset="0"/>
              </a:rPr>
              <a:t>Is it on a roadmap or part of business plan?</a:t>
            </a: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7894866" y="2938962"/>
            <a:ext cx="0" cy="304189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01C2A-6F3B-F730-BCC8-77EAB6A071DE}"/>
              </a:ext>
            </a:extLst>
          </p:cNvPr>
          <p:cNvCxnSpPr>
            <a:cxnSpLocks/>
          </p:cNvCxnSpPr>
          <p:nvPr/>
        </p:nvCxnSpPr>
        <p:spPr>
          <a:xfrm flipV="1">
            <a:off x="4136221" y="2938960"/>
            <a:ext cx="0" cy="266907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6117" y="2648935"/>
            <a:ext cx="295684"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2962" y="2648935"/>
            <a:ext cx="295684"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4787" y="2649175"/>
            <a:ext cx="295235" cy="316532"/>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pic>
        <p:nvPicPr>
          <p:cNvPr id="36" name="Graphic 35">
            <a:extLst>
              <a:ext uri="{FF2B5EF4-FFF2-40B4-BE49-F238E27FC236}">
                <a16:creationId xmlns:a16="http://schemas.microsoft.com/office/drawing/2014/main" id="{45446EB6-396A-117B-4E9D-A4AAAC9E90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350" y="1073250"/>
            <a:ext cx="1083569" cy="1083569"/>
          </a:xfrm>
          <a:prstGeom prst="rect">
            <a:avLst/>
          </a:prstGeom>
        </p:spPr>
      </p:pic>
    </p:spTree>
    <p:extLst>
      <p:ext uri="{BB962C8B-B14F-4D97-AF65-F5344CB8AC3E}">
        <p14:creationId xmlns:p14="http://schemas.microsoft.com/office/powerpoint/2010/main" val="110390426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49340-9C14-FA7D-C53A-9879391B66DD}"/>
              </a:ext>
            </a:extLst>
          </p:cNvPr>
          <p:cNvSpPr txBox="1"/>
          <p:nvPr/>
        </p:nvSpPr>
        <p:spPr>
          <a:xfrm>
            <a:off x="870829" y="2121171"/>
            <a:ext cx="4930513" cy="779509"/>
          </a:xfrm>
          <a:prstGeom prst="rect">
            <a:avLst/>
          </a:prstGeom>
          <a:noFill/>
        </p:spPr>
        <p:txBody>
          <a:bodyPr wrap="square" lIns="91440" tIns="45720" rIns="91440" bIns="45720" rtlCol="0" anchor="t">
            <a:spAutoFit/>
          </a:bodyPr>
          <a:lstStyle/>
          <a:p>
            <a:pPr marL="228600" indent="-228600">
              <a:lnSpc>
                <a:spcPct val="107000"/>
              </a:lnSpc>
              <a:spcAft>
                <a:spcPts val="8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to </a:t>
            </a: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One Pager- Lenovo 360 Solutions Pack Flyer Immersive Education pdf</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28600" indent="-228600">
              <a:lnSpc>
                <a:spcPct val="107000"/>
              </a:lnSpc>
              <a:spcAft>
                <a:spcPts val="8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 to Immersive Design and Education Conversation Card</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28600" indent="-228600">
              <a:lnSpc>
                <a:spcPct val="107000"/>
              </a:lnSpc>
              <a:spcAft>
                <a:spcPts val="8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 to Immersive Design and Education Channel PowerPoint (Internal Only)</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15" name="Title 3">
            <a:extLst>
              <a:ext uri="{FF2B5EF4-FFF2-40B4-BE49-F238E27FC236}">
                <a16:creationId xmlns:a16="http://schemas.microsoft.com/office/drawing/2014/main" id="{A2D574B5-159A-1A3D-E0EB-5E3564884D84}"/>
              </a:ext>
            </a:extLst>
          </p:cNvPr>
          <p:cNvSpPr txBox="1">
            <a:spLocks/>
          </p:cNvSpPr>
          <p:nvPr/>
        </p:nvSpPr>
        <p:spPr>
          <a:xfrm>
            <a:off x="880878" y="717764"/>
            <a:ext cx="4674582" cy="1091371"/>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a:solidFill>
                  <a:schemeClr val="bg1"/>
                </a:solidFill>
                <a:latin typeface="Arial"/>
                <a:cs typeface="Arial"/>
              </a:rPr>
              <a:t>Immersive Design and Education Mini Campaign</a:t>
            </a:r>
            <a:endParaRPr lang="en-CA" sz="2800" b="1" cap="none" dirty="0">
              <a:solidFill>
                <a:schemeClr val="bg1"/>
              </a:solidFill>
              <a:latin typeface="Arial"/>
              <a:cs typeface="Arial"/>
            </a:endParaRPr>
          </a:p>
        </p:txBody>
      </p:sp>
      <p:pic>
        <p:nvPicPr>
          <p:cNvPr id="32" name="Picture 31">
            <a:extLst>
              <a:ext uri="{FF2B5EF4-FFF2-40B4-BE49-F238E27FC236}">
                <a16:creationId xmlns:a16="http://schemas.microsoft.com/office/drawing/2014/main" id="{C4D4CA84-5FD8-6D53-48BD-BCDEEAD0E150}"/>
              </a:ext>
            </a:extLst>
          </p:cNvPr>
          <p:cNvPicPr>
            <a:picLocks noChangeAspect="1"/>
          </p:cNvPicPr>
          <p:nvPr/>
        </p:nvPicPr>
        <p:blipFill rotWithShape="1">
          <a:blip r:embed="rId6"/>
          <a:srcRect l="21476" r="19242"/>
          <a:stretch/>
        </p:blipFill>
        <p:spPr>
          <a:xfrm>
            <a:off x="6091670" y="0"/>
            <a:ext cx="6097155" cy="6858000"/>
          </a:xfrm>
          <a:prstGeom prst="rect">
            <a:avLst/>
          </a:prstGeom>
        </p:spPr>
      </p:pic>
    </p:spTree>
    <p:extLst>
      <p:ext uri="{BB962C8B-B14F-4D97-AF65-F5344CB8AC3E}">
        <p14:creationId xmlns:p14="http://schemas.microsoft.com/office/powerpoint/2010/main" val="415839215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8727141" y="0"/>
            <a:ext cx="3461683" cy="2561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386323"/>
            <a:ext cx="12188824" cy="4471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394868" y="229398"/>
            <a:ext cx="8137403"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a:solidFill>
                  <a:schemeClr val="bg1"/>
                </a:solidFill>
                <a:latin typeface="Arial"/>
                <a:ea typeface="+mj-lt"/>
                <a:cs typeface="Arial"/>
              </a:rPr>
              <a:t>TruScale Conversation Card</a:t>
            </a:r>
            <a:endParaRPr lang="en-CA" sz="2800" b="1" cap="none">
              <a:solidFill>
                <a:schemeClr val="bg1"/>
              </a:solidFil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8918119" y="264954"/>
            <a:ext cx="2813879" cy="1785104"/>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panose="020B0604020202020204" pitchFamily="34" charset="0"/>
                <a:cs typeface="Arial" panose="020B0604020202020204" pitchFamily="34" charset="0"/>
              </a:rPr>
              <a:t>Fast Facts</a:t>
            </a:r>
          </a:p>
          <a:p>
            <a:pPr marL="87313" indent="-87313">
              <a:spcAft>
                <a:spcPts val="600"/>
              </a:spcAft>
              <a:buFont typeface="Arial" panose="020B0604020202020204" pitchFamily="34" charset="0"/>
              <a:buChar char="•"/>
            </a:pPr>
            <a:r>
              <a:rPr lang="en-US" sz="900">
                <a:solidFill>
                  <a:schemeClr val="bg1"/>
                </a:solidFill>
                <a:latin typeface="Arial" panose="020B0604020202020204" pitchFamily="34" charset="0"/>
                <a:ea typeface="+mn-lt"/>
                <a:cs typeface="Arial" panose="020B0604020202020204" pitchFamily="34" charset="0"/>
              </a:rPr>
              <a:t>The global managed service market is expected to grow by 12.44% CAGR until 2027.</a:t>
            </a:r>
            <a:endParaRPr lang="en-US" sz="900">
              <a:solidFill>
                <a:schemeClr val="bg1"/>
              </a:solidFill>
              <a:latin typeface="Arial" panose="020B0604020202020204" pitchFamily="34" charset="0"/>
              <a:cs typeface="Arial" panose="020B0604020202020204" pitchFamily="34" charset="0"/>
            </a:endParaRPr>
          </a:p>
          <a:p>
            <a:pPr marL="87313" indent="-87313">
              <a:spcAft>
                <a:spcPts val="600"/>
              </a:spcAft>
              <a:buFont typeface="Arial" panose="020B0604020202020204" pitchFamily="34" charset="0"/>
              <a:buChar char="•"/>
            </a:pPr>
            <a:r>
              <a:rPr lang="en-US" sz="900">
                <a:solidFill>
                  <a:schemeClr val="bg1"/>
                </a:solidFill>
                <a:latin typeface="Arial" panose="020B0604020202020204" pitchFamily="34" charset="0"/>
                <a:ea typeface="+mn-lt"/>
                <a:cs typeface="Arial" panose="020B0604020202020204" pitchFamily="34" charset="0"/>
              </a:rPr>
              <a:t>92% of IT leaders would consider adding new as-a-Service offerings in the next two years as a result of changing business models.</a:t>
            </a:r>
          </a:p>
          <a:p>
            <a:pPr marL="87313" indent="-87313">
              <a:spcAft>
                <a:spcPts val="600"/>
              </a:spcAft>
              <a:buFont typeface="Arial" panose="020B0604020202020204" pitchFamily="34" charset="0"/>
              <a:buChar char="•"/>
            </a:pPr>
            <a:r>
              <a:rPr lang="en-US" sz="900">
                <a:solidFill>
                  <a:schemeClr val="bg1"/>
                </a:solidFill>
                <a:latin typeface="Arial" panose="020B0604020202020204" pitchFamily="34" charset="0"/>
                <a:ea typeface="+mn-lt"/>
                <a:cs typeface="Arial" panose="020B0604020202020204" pitchFamily="34" charset="0"/>
              </a:rPr>
              <a:t>1 in 4 CIOs say they would replace most or all of their company's current technology, and they need the right model to do that with limited resources.</a:t>
            </a: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1107654"/>
            <a:ext cx="2516252" cy="307777"/>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panose="020B0604020202020204" pitchFamily="34" charset="0"/>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1" y="1369264"/>
            <a:ext cx="6385513" cy="784830"/>
          </a:xfrm>
          <a:prstGeom prst="rect">
            <a:avLst/>
          </a:prstGeom>
          <a:noFill/>
        </p:spPr>
        <p:txBody>
          <a:bodyPr wrap="square" lIns="91440" tIns="45720" rIns="91440" bIns="45720" rtlCol="0" anchor="t">
            <a:spAutoFit/>
          </a:bodyPr>
          <a:lstStyle/>
          <a:p>
            <a:r>
              <a:rPr lang="en-US" sz="900">
                <a:solidFill>
                  <a:schemeClr val="bg1"/>
                </a:solidFill>
                <a:latin typeface="Arial" panose="020B0604020202020204" pitchFamily="34" charset="0"/>
                <a:ea typeface="+mn-lt"/>
                <a:cs typeface="Arial" panose="020B0604020202020204" pitchFamily="34" charset="0"/>
              </a:rPr>
              <a:t>Realize your vision in business, whether that’s greater productivity, improved employee experiences or a more sustainable future. Lenovo </a:t>
            </a:r>
            <a:r>
              <a:rPr lang="en-US" sz="900" err="1">
                <a:solidFill>
                  <a:schemeClr val="bg1"/>
                </a:solidFill>
                <a:latin typeface="Arial" panose="020B0604020202020204" pitchFamily="34" charset="0"/>
                <a:ea typeface="+mn-lt"/>
                <a:cs typeface="Arial" panose="020B0604020202020204" pitchFamily="34" charset="0"/>
              </a:rPr>
              <a:t>TruScale</a:t>
            </a:r>
            <a:r>
              <a:rPr lang="en-US" sz="900">
                <a:solidFill>
                  <a:schemeClr val="bg1"/>
                </a:solidFill>
                <a:latin typeface="Arial" panose="020B0604020202020204" pitchFamily="34" charset="0"/>
                <a:ea typeface="+mn-lt"/>
                <a:cs typeface="Arial" panose="020B0604020202020204" pitchFamily="34" charset="0"/>
              </a:rPr>
              <a:t> gives you easy access to scalable, everything-as-a-service solutions – in a pay-as-you- go model. From the pocket to the cloud, Lenovo </a:t>
            </a:r>
            <a:r>
              <a:rPr lang="en-US" sz="900" err="1">
                <a:solidFill>
                  <a:schemeClr val="bg1"/>
                </a:solidFill>
                <a:latin typeface="Arial" panose="020B0604020202020204" pitchFamily="34" charset="0"/>
                <a:ea typeface="+mn-lt"/>
                <a:cs typeface="Arial" panose="020B0604020202020204" pitchFamily="34" charset="0"/>
              </a:rPr>
              <a:t>TruScale</a:t>
            </a:r>
            <a:r>
              <a:rPr lang="en-US" sz="900">
                <a:solidFill>
                  <a:schemeClr val="bg1"/>
                </a:solidFill>
                <a:latin typeface="Arial" panose="020B0604020202020204" pitchFamily="34" charset="0"/>
                <a:ea typeface="+mn-lt"/>
                <a:cs typeface="Arial" panose="020B0604020202020204" pitchFamily="34" charset="0"/>
              </a:rPr>
              <a:t> works with you to design a flexible and empowering solution, leveraging technology from a proven global leader to evolve your business and free up your IT resource so they can focus on innovation. The vision is yours. Get there with Lenovo </a:t>
            </a:r>
            <a:r>
              <a:rPr lang="en-US" sz="900" err="1">
                <a:solidFill>
                  <a:schemeClr val="bg1"/>
                </a:solidFill>
                <a:latin typeface="Arial" panose="020B0604020202020204" pitchFamily="34" charset="0"/>
                <a:ea typeface="+mn-lt"/>
                <a:cs typeface="Arial" panose="020B0604020202020204" pitchFamily="34" charset="0"/>
              </a:rPr>
              <a:t>TruScale</a:t>
            </a:r>
            <a:r>
              <a:rPr lang="en-US" sz="900">
                <a:solidFill>
                  <a:schemeClr val="bg1"/>
                </a:solidFill>
                <a:latin typeface="Arial" panose="020B0604020202020204" pitchFamily="34" charset="0"/>
                <a:ea typeface="+mn-lt"/>
                <a:cs typeface="Arial" panose="020B0604020202020204" pitchFamily="34" charset="0"/>
              </a:rPr>
              <a:t>.</a:t>
            </a:r>
          </a:p>
        </p:txBody>
      </p:sp>
      <p:sp>
        <p:nvSpPr>
          <p:cNvPr id="8" name="TextBox 7">
            <a:extLst>
              <a:ext uri="{FF2B5EF4-FFF2-40B4-BE49-F238E27FC236}">
                <a16:creationId xmlns:a16="http://schemas.microsoft.com/office/drawing/2014/main" id="{62441B99-46DB-E61D-8B7B-F4BE6BF8DBCF}"/>
              </a:ext>
            </a:extLst>
          </p:cNvPr>
          <p:cNvSpPr txBox="1"/>
          <p:nvPr/>
        </p:nvSpPr>
        <p:spPr>
          <a:xfrm>
            <a:off x="713786" y="2507922"/>
            <a:ext cx="1486358" cy="307777"/>
          </a:xfrm>
          <a:prstGeom prst="rect">
            <a:avLst/>
          </a:prstGeom>
          <a:noFill/>
        </p:spPr>
        <p:txBody>
          <a:bodyPr wrap="square" rtlCol="0">
            <a:spAutoFit/>
          </a:bodyPr>
          <a:lstStyle/>
          <a:p>
            <a:r>
              <a:rPr lang="en-US" sz="1400" b="1">
                <a:solidFill>
                  <a:schemeClr val="accent1"/>
                </a:solidFill>
                <a:latin typeface="Arial" panose="020B0604020202020204" pitchFamily="34" charset="0"/>
                <a:cs typeface="Arial" panose="020B0604020202020204" pitchFamily="34" charset="0"/>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394868" y="2933809"/>
            <a:ext cx="1599332" cy="1733808"/>
          </a:xfrm>
          <a:prstGeom prst="rect">
            <a:avLst/>
          </a:prstGeom>
          <a:noFill/>
        </p:spPr>
        <p:txBody>
          <a:bodyPr wrap="square" rtlCol="0">
            <a:spAutoFit/>
          </a:bodyPr>
          <a:lstStyle/>
          <a:p>
            <a:pPr>
              <a:spcAft>
                <a:spcPts val="1200"/>
              </a:spcAft>
            </a:pPr>
            <a:r>
              <a:rPr lang="en-US" sz="900" i="1" err="1">
                <a:latin typeface="Arial" panose="020B0604020202020204" pitchFamily="34" charset="0"/>
                <a:ea typeface="+mn-lt"/>
                <a:cs typeface="Arial" panose="020B0604020202020204" pitchFamily="34" charset="0"/>
              </a:rPr>
              <a:t>TruScale</a:t>
            </a:r>
            <a:r>
              <a:rPr lang="en-US" sz="900" i="1">
                <a:latin typeface="Arial" panose="020B0604020202020204" pitchFamily="34" charset="0"/>
                <a:ea typeface="+mn-lt"/>
                <a:cs typeface="Arial" panose="020B0604020202020204" pitchFamily="34" charset="0"/>
              </a:rPr>
              <a:t> is made for business of every size, from SMB with 1-999 users to Enterprise customers with no upper limit on growth.</a:t>
            </a:r>
            <a:endParaRPr lang="en-US" sz="900" i="1">
              <a:latin typeface="Arial" panose="020B0604020202020204" pitchFamily="34" charset="0"/>
              <a:cs typeface="Arial" panose="020B0604020202020204" pitchFamily="34" charset="0"/>
            </a:endParaRPr>
          </a:p>
          <a:p>
            <a:pPr>
              <a:spcAft>
                <a:spcPts val="200"/>
              </a:spcAft>
            </a:pPr>
            <a:r>
              <a:rPr lang="en-US" sz="900" b="1">
                <a:latin typeface="Arial" panose="020B0604020202020204" pitchFamily="34" charset="0"/>
                <a:ea typeface="+mn-lt"/>
                <a:cs typeface="Arial" panose="020B0604020202020204" pitchFamily="34" charset="0"/>
              </a:rPr>
              <a:t>Decision Makers:</a:t>
            </a:r>
            <a:endParaRPr lang="en-US" sz="900">
              <a:latin typeface="Arial" panose="020B0604020202020204" pitchFamily="34" charset="0"/>
              <a:cs typeface="Arial" panose="020B0604020202020204" pitchFamily="34" charset="0"/>
            </a:endParaRP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CEO/CIO</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HEAD OF IT</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CFO</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Purchasing</a:t>
            </a:r>
          </a:p>
        </p:txBody>
      </p:sp>
      <p:sp>
        <p:nvSpPr>
          <p:cNvPr id="13" name="TextBox 12">
            <a:extLst>
              <a:ext uri="{FF2B5EF4-FFF2-40B4-BE49-F238E27FC236}">
                <a16:creationId xmlns:a16="http://schemas.microsoft.com/office/drawing/2014/main" id="{B3803543-DFFB-565F-EF8B-CEED7628FBA1}"/>
              </a:ext>
            </a:extLst>
          </p:cNvPr>
          <p:cNvSpPr txBox="1"/>
          <p:nvPr/>
        </p:nvSpPr>
        <p:spPr>
          <a:xfrm>
            <a:off x="2691805" y="2507922"/>
            <a:ext cx="3195185"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2265736" y="2863370"/>
            <a:ext cx="4510806" cy="3421449"/>
          </a:xfrm>
          <a:prstGeom prst="rect">
            <a:avLst/>
          </a:prstGeom>
          <a:noFill/>
        </p:spPr>
        <p:txBody>
          <a:bodyPr wrap="square" rtlCol="0">
            <a:spAutoFit/>
          </a:bodyPr>
          <a:lstStyle/>
          <a:p>
            <a:pPr>
              <a:spcAft>
                <a:spcPts val="400"/>
              </a:spcAft>
            </a:pPr>
            <a:r>
              <a:rPr lang="en-US" sz="900" b="1">
                <a:latin typeface="Arial" panose="020B0604020202020204" pitchFamily="34" charset="0"/>
                <a:cs typeface="Arial" panose="020B0604020202020204" pitchFamily="34" charset="0"/>
              </a:rPr>
              <a:t>Empower Customers to achieve their goals: </a:t>
            </a:r>
            <a:endParaRPr lang="en-US" sz="900" b="1">
              <a:latin typeface="Arial" panose="020B0604020202020204" pitchFamily="34" charset="0"/>
              <a:ea typeface="Calibri"/>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Easily access innovation, from the pocket to the cloud.</a:t>
            </a: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Reliable, managed services enable IT Teams to focus on long-term strategy.</a:t>
            </a:r>
            <a:endParaRPr lang="en-US" sz="900">
              <a:latin typeface="Arial" panose="020B0604020202020204" pitchFamily="34" charset="0"/>
              <a:ea typeface="Calibri"/>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Control how technology is deployed, managed &amp; used</a:t>
            </a:r>
            <a:endParaRPr lang="en-US" sz="900">
              <a:latin typeface="Arial" panose="020B0604020202020204" pitchFamily="34" charset="0"/>
              <a:ea typeface="Calibri"/>
              <a:cs typeface="Arial" panose="020B0604020202020204" pitchFamily="34" charset="0"/>
            </a:endParaRPr>
          </a:p>
          <a:p>
            <a:pPr marL="87313" indent="-87313">
              <a:spcAft>
                <a:spcPts val="1600"/>
              </a:spcAft>
              <a:buFont typeface="Arial" panose="020B0604020202020204" pitchFamily="34" charset="0"/>
              <a:buChar char="•"/>
            </a:pPr>
            <a:r>
              <a:rPr lang="en-US" sz="900">
                <a:latin typeface="Arial" panose="020B0604020202020204" pitchFamily="34" charset="0"/>
                <a:cs typeface="Arial" panose="020B0604020202020204" pitchFamily="34" charset="0"/>
              </a:rPr>
              <a:t>Unlock faster ROI without capital expenditure &amp; reduce your customer's TCO</a:t>
            </a:r>
          </a:p>
          <a:p>
            <a:pPr>
              <a:spcAft>
                <a:spcPts val="400"/>
              </a:spcAft>
            </a:pPr>
            <a:r>
              <a:rPr lang="en-US" sz="900" b="1">
                <a:latin typeface="Arial" panose="020B0604020202020204" pitchFamily="34" charset="0"/>
                <a:cs typeface="Arial" panose="020B0604020202020204" pitchFamily="34" charset="0"/>
              </a:rPr>
              <a:t>Enhance business agility &amp; versatility: </a:t>
            </a:r>
            <a:endParaRPr lang="en-US" sz="900" b="1">
              <a:latin typeface="Arial" panose="020B0604020202020204" pitchFamily="34" charset="0"/>
              <a:ea typeface="Calibri"/>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Customize an </a:t>
            </a:r>
            <a:r>
              <a:rPr lang="en-US" sz="900" err="1">
                <a:latin typeface="Arial" panose="020B0604020202020204" pitchFamily="34" charset="0"/>
                <a:cs typeface="Arial" panose="020B0604020202020204" pitchFamily="34" charset="0"/>
              </a:rPr>
              <a:t>XaaS</a:t>
            </a:r>
            <a:r>
              <a:rPr lang="en-US" sz="900">
                <a:latin typeface="Arial" panose="020B0604020202020204" pitchFamily="34" charset="0"/>
                <a:cs typeface="Arial" panose="020B0604020202020204" pitchFamily="34" charset="0"/>
              </a:rPr>
              <a:t> package for individual customers, with unmatched flexibility.</a:t>
            </a:r>
            <a:endParaRPr lang="en-US" sz="900">
              <a:latin typeface="Arial" panose="020B0604020202020204" pitchFamily="34" charset="0"/>
              <a:ea typeface="Calibri"/>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Keep pace with customers' needs by easily scaling up or down service provision.</a:t>
            </a: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Enable customers to manage all Lenovo </a:t>
            </a:r>
            <a:r>
              <a:rPr lang="en-US" sz="900" err="1">
                <a:latin typeface="Arial" panose="020B0604020202020204" pitchFamily="34" charset="0"/>
                <a:cs typeface="Arial" panose="020B0604020202020204" pitchFamily="34" charset="0"/>
              </a:rPr>
              <a:t>TruScale</a:t>
            </a:r>
            <a:r>
              <a:rPr lang="en-US" sz="900">
                <a:latin typeface="Arial" panose="020B0604020202020204" pitchFamily="34" charset="0"/>
                <a:cs typeface="Arial" panose="020B0604020202020204" pitchFamily="34" charset="0"/>
              </a:rPr>
              <a:t> services through simple contracts.</a:t>
            </a:r>
          </a:p>
          <a:p>
            <a:pPr marL="87313" indent="-87313">
              <a:spcAft>
                <a:spcPts val="1600"/>
              </a:spcAft>
              <a:buFont typeface="Arial" panose="020B0604020202020204" pitchFamily="34" charset="0"/>
              <a:buChar char="•"/>
            </a:pPr>
            <a:r>
              <a:rPr lang="en-US" sz="900">
                <a:latin typeface="Arial" panose="020B0604020202020204" pitchFamily="34" charset="0"/>
                <a:cs typeface="Arial" panose="020B0604020202020204" pitchFamily="34" charset="0"/>
              </a:rPr>
              <a:t>Supplement with Value-add services to provide more effective, tailored solutions.</a:t>
            </a:r>
            <a:endParaRPr lang="en-US" sz="900">
              <a:latin typeface="Arial" panose="020B0604020202020204" pitchFamily="34" charset="0"/>
              <a:ea typeface="Calibri"/>
              <a:cs typeface="Arial" panose="020B0604020202020204" pitchFamily="34" charset="0"/>
            </a:endParaRPr>
          </a:p>
          <a:p>
            <a:pPr>
              <a:spcAft>
                <a:spcPts val="400"/>
              </a:spcAft>
            </a:pPr>
            <a:r>
              <a:rPr lang="en-US" sz="900" b="1">
                <a:latin typeface="Arial" panose="020B0604020202020204" pitchFamily="34" charset="0"/>
                <a:cs typeface="Arial" panose="020B0604020202020204" pitchFamily="34" charset="0"/>
              </a:rPr>
              <a:t>Join forces with a proven Technology Leader: </a:t>
            </a:r>
            <a:endParaRPr lang="en-US" sz="900" b="1">
              <a:latin typeface="Arial" panose="020B0604020202020204" pitchFamily="34" charset="0"/>
              <a:ea typeface="Calibri"/>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cs typeface="Arial" panose="020B0604020202020204" pitchFamily="34" charset="0"/>
              </a:rPr>
              <a:t>Simplify global services with models for financing, invoicing, contracting, &amp; delivery.</a:t>
            </a:r>
            <a:endParaRPr lang="en-US" sz="900">
              <a:latin typeface="Arial" panose="020B0604020202020204" pitchFamily="34" charset="0"/>
              <a:ea typeface="Calibri"/>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ea typeface="Calibri"/>
                <a:cs typeface="Arial" panose="020B0604020202020204" pitchFamily="34" charset="0"/>
              </a:rPr>
              <a:t>Work with powerful, reliable, technology. Lenovo has supplied 6 of the top 10 </a:t>
            </a:r>
            <a:r>
              <a:rPr lang="en-US" sz="900" err="1">
                <a:latin typeface="Arial" panose="020B0604020202020204" pitchFamily="34" charset="0"/>
                <a:ea typeface="Calibri"/>
                <a:cs typeface="Arial" panose="020B0604020202020204" pitchFamily="34" charset="0"/>
              </a:rPr>
              <a:t>hyperscalers</a:t>
            </a:r>
            <a:r>
              <a:rPr lang="en-US" sz="900">
                <a:latin typeface="Arial" panose="020B0604020202020204" pitchFamily="34" charset="0"/>
                <a:ea typeface="Calibri"/>
                <a:cs typeface="Arial" panose="020B0604020202020204" pitchFamily="34" charset="0"/>
              </a:rPr>
              <a:t>.</a:t>
            </a:r>
          </a:p>
          <a:p>
            <a:pPr marL="87313" indent="-87313">
              <a:spcAft>
                <a:spcPts val="400"/>
              </a:spcAft>
              <a:buFont typeface="Arial" panose="020B0604020202020204" pitchFamily="34" charset="0"/>
              <a:buChar char="•"/>
            </a:pPr>
            <a:r>
              <a:rPr lang="en-US" sz="900">
                <a:latin typeface="Arial" panose="020B0604020202020204" pitchFamily="34" charset="0"/>
                <a:ea typeface="Calibri"/>
                <a:cs typeface="Arial" panose="020B0604020202020204" pitchFamily="34" charset="0"/>
              </a:rPr>
              <a:t>With coverage in more than 100 markets, we can reliably support market expansion or streamline your customers' international organization.</a:t>
            </a:r>
          </a:p>
        </p:txBody>
      </p:sp>
      <p:sp>
        <p:nvSpPr>
          <p:cNvPr id="15" name="TextBox 14">
            <a:extLst>
              <a:ext uri="{FF2B5EF4-FFF2-40B4-BE49-F238E27FC236}">
                <a16:creationId xmlns:a16="http://schemas.microsoft.com/office/drawing/2014/main" id="{6DF2F82B-9BE9-7A83-A435-F57BB7D390F7}"/>
              </a:ext>
            </a:extLst>
          </p:cNvPr>
          <p:cNvSpPr txBox="1"/>
          <p:nvPr/>
        </p:nvSpPr>
        <p:spPr>
          <a:xfrm>
            <a:off x="7268216" y="2507922"/>
            <a:ext cx="3461681"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6951683" y="2898038"/>
            <a:ext cx="4949423" cy="3657411"/>
          </a:xfrm>
          <a:prstGeom prst="rect">
            <a:avLst/>
          </a:prstGeom>
          <a:noFill/>
        </p:spPr>
        <p:txBody>
          <a:bodyPr wrap="square" rtlCol="0">
            <a:spAutoFit/>
          </a:bodyPr>
          <a:lstStyle/>
          <a:p>
            <a:r>
              <a:rPr lang="en-US" sz="900" b="1">
                <a:latin typeface="Arial" panose="020B0604020202020204" pitchFamily="34" charset="0"/>
                <a:cs typeface="Arial" panose="020B0604020202020204" pitchFamily="34" charset="0"/>
              </a:rPr>
              <a:t>What to listen for:</a:t>
            </a:r>
          </a:p>
          <a:p>
            <a:pPr marL="87313" marR="0" lvl="0" indent="-87313">
              <a:spcBef>
                <a:spcPts val="600"/>
              </a:spcBef>
              <a:spcAft>
                <a:spcPts val="400"/>
              </a:spcAft>
              <a:buFont typeface="Arial" panose="020B0604020202020204" pitchFamily="34" charset="0"/>
              <a:buChar char="•"/>
              <a:tabLst>
                <a:tab pos="87313" algn="l"/>
              </a:tabLst>
            </a:pPr>
            <a:r>
              <a:rPr lang="en-US" sz="900">
                <a:latin typeface="Arial" panose="020B0604020202020204" pitchFamily="34" charset="0"/>
                <a:ea typeface="Calibri" panose="020F0502020204030204" pitchFamily="34" charset="0"/>
                <a:cs typeface="Arial" panose="020B0604020202020204" pitchFamily="34" charset="0"/>
              </a:rPr>
              <a:t>Virtual Reality</a:t>
            </a:r>
          </a:p>
          <a:p>
            <a:pPr marL="87313" marR="0" lvl="0" indent="-87313">
              <a:spcBef>
                <a:spcPts val="0"/>
              </a:spcBef>
              <a:spcAft>
                <a:spcPts val="400"/>
              </a:spcAft>
              <a:buFont typeface="Arial" panose="020B0604020202020204" pitchFamily="34" charset="0"/>
              <a:buChar char="•"/>
              <a:tabLst>
                <a:tab pos="87313" algn="l"/>
              </a:tabLst>
            </a:pPr>
            <a:r>
              <a:rPr lang="en-US" sz="900">
                <a:latin typeface="Arial" panose="020B0604020202020204" pitchFamily="34" charset="0"/>
                <a:ea typeface="Calibri" panose="020F0502020204030204" pitchFamily="34" charset="0"/>
                <a:cs typeface="Arial" panose="020B0604020202020204" pitchFamily="34" charset="0"/>
              </a:rPr>
              <a:t>Immersive training/experience</a:t>
            </a:r>
          </a:p>
          <a:p>
            <a:pPr marL="87313" marR="0" lvl="0" indent="-87313">
              <a:spcBef>
                <a:spcPts val="0"/>
              </a:spcBef>
              <a:spcAft>
                <a:spcPts val="400"/>
              </a:spcAft>
              <a:buFont typeface="Arial" panose="020B0604020202020204" pitchFamily="34" charset="0"/>
              <a:buChar char="•"/>
              <a:tabLst>
                <a:tab pos="87313" algn="l"/>
              </a:tabLst>
            </a:pPr>
            <a:r>
              <a:rPr lang="en-US" sz="900">
                <a:latin typeface="Arial" panose="020B0604020202020204" pitchFamily="34" charset="0"/>
                <a:ea typeface="Calibri" panose="020F0502020204030204" pitchFamily="34" charset="0"/>
                <a:cs typeface="Arial" panose="020B0604020202020204" pitchFamily="34" charset="0"/>
              </a:rPr>
              <a:t>Training challenges cost/travel restrictions?</a:t>
            </a:r>
          </a:p>
          <a:p>
            <a:pPr marL="87313" marR="0" lvl="0" indent="-87313">
              <a:spcBef>
                <a:spcPts val="0"/>
              </a:spcBef>
              <a:spcAft>
                <a:spcPts val="1800"/>
              </a:spcAft>
              <a:buFont typeface="Arial" panose="020B0604020202020204" pitchFamily="34" charset="0"/>
              <a:buChar char="•"/>
              <a:tabLst>
                <a:tab pos="87313" algn="l"/>
              </a:tabLst>
            </a:pPr>
            <a:r>
              <a:rPr lang="en-US" sz="900">
                <a:latin typeface="Arial" panose="020B0604020202020204" pitchFamily="34" charset="0"/>
                <a:ea typeface="Calibri" panose="020F0502020204030204" pitchFamily="34" charset="0"/>
                <a:cs typeface="Arial" panose="020B0604020202020204" pitchFamily="34" charset="0"/>
              </a:rPr>
              <a:t>Virtual collaboration when physically/logistically not possible</a:t>
            </a:r>
            <a:endParaRPr lang="en-US" sz="900" b="1">
              <a:latin typeface="Arial" panose="020B0604020202020204" pitchFamily="34" charset="0"/>
              <a:cs typeface="Arial" panose="020B0604020202020204" pitchFamily="34" charset="0"/>
            </a:endParaRPr>
          </a:p>
          <a:p>
            <a:pPr>
              <a:spcAft>
                <a:spcPts val="600"/>
              </a:spcAft>
            </a:pPr>
            <a:r>
              <a:rPr lang="en-US" sz="900" b="1">
                <a:latin typeface="Arial" panose="020B0604020202020204" pitchFamily="34" charset="0"/>
                <a:cs typeface="Arial" panose="020B0604020202020204" pitchFamily="34" charset="0"/>
              </a:rPr>
              <a:t>Discovery Questions:</a:t>
            </a:r>
          </a:p>
          <a:p>
            <a:pPr marL="87313" indent="-87313">
              <a:spcAft>
                <a:spcPts val="400"/>
              </a:spcAft>
              <a:buFont typeface="Arial" panose="020B0604020202020204" pitchFamily="34" charset="0"/>
              <a:buChar char="•"/>
            </a:pPr>
            <a:r>
              <a:rPr lang="en-US" sz="900">
                <a:latin typeface="Arial" panose="020B0604020202020204" pitchFamily="34" charset="0"/>
                <a:ea typeface="+mn-lt"/>
                <a:cs typeface="Arial" panose="020B0604020202020204" pitchFamily="34" charset="0"/>
              </a:rPr>
              <a:t>Do you find it easy to predict how much computing resource you’ll need over the next quarter? What about the next year and the next three years? How do you respond to this challenge?</a:t>
            </a:r>
          </a:p>
          <a:p>
            <a:pPr marL="87313" indent="-87313">
              <a:spcAft>
                <a:spcPts val="400"/>
              </a:spcAft>
              <a:buFont typeface="Arial" panose="020B0604020202020204" pitchFamily="34" charset="0"/>
              <a:buChar char="•"/>
            </a:pPr>
            <a:r>
              <a:rPr lang="en-US" sz="900">
                <a:latin typeface="Arial" panose="020B0604020202020204" pitchFamily="34" charset="0"/>
                <a:ea typeface="+mn-lt"/>
                <a:cs typeface="Arial" panose="020B0604020202020204" pitchFamily="34" charset="0"/>
              </a:rPr>
              <a:t>How do you keep up-to-date with the latest innovation? If you had easy access to cutting-edge technology, how would that benefit your business? Would it help to position your business more competitively?</a:t>
            </a:r>
            <a:endParaRPr lang="en-US" sz="900">
              <a:latin typeface="Arial" panose="020B0604020202020204" pitchFamily="34" charset="0"/>
              <a:ea typeface="Calibri" panose="020F0502020204030204"/>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ea typeface="+mn-lt"/>
                <a:cs typeface="Arial" panose="020B0604020202020204" pitchFamily="34" charset="0"/>
              </a:rPr>
              <a:t>How do you plan for scaling your infrastructure? Do you find that’s cost-effective and timely? Can you easily respond to unforeseen needs?</a:t>
            </a:r>
            <a:endParaRPr lang="en-US" sz="900">
              <a:latin typeface="Arial" panose="020B0604020202020204" pitchFamily="34" charset="0"/>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ea typeface="+mn-lt"/>
                <a:cs typeface="Arial" panose="020B0604020202020204" pitchFamily="34" charset="0"/>
              </a:rPr>
              <a:t>Is your IT resource flexible in terms of achieving operational and strategic goals? Do you often find that requirement exceeds resource, or vice versa? How much budget could you save by right-sizing your provisioning?</a:t>
            </a:r>
            <a:endParaRPr lang="en-US" sz="900">
              <a:latin typeface="Arial" panose="020B0604020202020204" pitchFamily="34" charset="0"/>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ea typeface="+mn-lt"/>
                <a:cs typeface="Arial" panose="020B0604020202020204" pitchFamily="34" charset="0"/>
              </a:rPr>
              <a:t>What’s your vision for transforming your IT landscape? Do you have a clear picture of the resource you’ll need to achieve this?</a:t>
            </a:r>
            <a:endParaRPr lang="en-US" sz="900">
              <a:latin typeface="Arial" panose="020B0604020202020204" pitchFamily="34" charset="0"/>
              <a:cs typeface="Arial" panose="020B0604020202020204" pitchFamily="34" charset="0"/>
            </a:endParaRPr>
          </a:p>
          <a:p>
            <a:pPr marL="87313" indent="-87313">
              <a:spcAft>
                <a:spcPts val="400"/>
              </a:spcAft>
              <a:buFont typeface="Arial" panose="020B0604020202020204" pitchFamily="34" charset="0"/>
              <a:buChar char="•"/>
            </a:pPr>
            <a:r>
              <a:rPr lang="en-US" sz="900">
                <a:latin typeface="Arial" panose="020B0604020202020204" pitchFamily="34" charset="0"/>
                <a:ea typeface="+mn-lt"/>
                <a:cs typeface="Arial" panose="020B0604020202020204" pitchFamily="34" charset="0"/>
              </a:rPr>
              <a:t>What do you think are the downsides of moving to a technology-as-a-service model?</a:t>
            </a:r>
            <a:endParaRPr lang="en-US" sz="90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6793949" y="2775664"/>
            <a:ext cx="0" cy="315777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01C2A-6F3B-F730-BCC8-77EAB6A071DE}"/>
              </a:ext>
            </a:extLst>
          </p:cNvPr>
          <p:cNvCxnSpPr>
            <a:cxnSpLocks/>
          </p:cNvCxnSpPr>
          <p:nvPr/>
        </p:nvCxnSpPr>
        <p:spPr>
          <a:xfrm flipV="1">
            <a:off x="2217537" y="2765752"/>
            <a:ext cx="0" cy="3038995"/>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868" y="2480221"/>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4792" y="2480221"/>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84" y="2480461"/>
            <a:ext cx="316532" cy="316532"/>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pic>
        <p:nvPicPr>
          <p:cNvPr id="36" name="Graphic 35">
            <a:extLst>
              <a:ext uri="{FF2B5EF4-FFF2-40B4-BE49-F238E27FC236}">
                <a16:creationId xmlns:a16="http://schemas.microsoft.com/office/drawing/2014/main" id="{BD126B66-48FC-24CF-7EB8-BE21E42C09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4350" y="1041144"/>
            <a:ext cx="1083569" cy="1083569"/>
          </a:xfrm>
          <a:prstGeom prst="rect">
            <a:avLst/>
          </a:prstGeom>
        </p:spPr>
      </p:pic>
    </p:spTree>
    <p:extLst>
      <p:ext uri="{BB962C8B-B14F-4D97-AF65-F5344CB8AC3E}">
        <p14:creationId xmlns:p14="http://schemas.microsoft.com/office/powerpoint/2010/main" val="66566018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49340-9C14-FA7D-C53A-9879391B66DD}"/>
              </a:ext>
            </a:extLst>
          </p:cNvPr>
          <p:cNvSpPr txBox="1"/>
          <p:nvPr/>
        </p:nvSpPr>
        <p:spPr>
          <a:xfrm>
            <a:off x="912574" y="1997838"/>
            <a:ext cx="4930513" cy="707886"/>
          </a:xfrm>
          <a:prstGeom prst="rect">
            <a:avLst/>
          </a:prstGeom>
          <a:noFill/>
        </p:spPr>
        <p:txBody>
          <a:bodyPr wrap="square" lIns="91440" tIns="45720" rIns="91440" bIns="45720" rtlCol="0" anchor="t">
            <a:spAutoFit/>
          </a:bodyPr>
          <a:lstStyle/>
          <a:p>
            <a:pPr marL="228600" indent="-228600">
              <a:spcAft>
                <a:spcPts val="6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to </a:t>
            </a:r>
            <a:r>
              <a:rPr lang="en-US" sz="1000" dirty="0" err="1">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TruScale</a:t>
            </a:r>
            <a:r>
              <a:rPr lang="en-US" sz="10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PDF battlecard </a:t>
            </a:r>
            <a:endParaRPr lang="en-US" sz="10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mj-lt"/>
              <a:buAutoNum type="arabicPeriod"/>
            </a:pPr>
            <a:r>
              <a:rPr lang="en-US" sz="10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 to “The Vision is Yours” Video</a:t>
            </a:r>
            <a:endParaRPr lang="en-US" sz="1000" dirty="0">
              <a:solidFill>
                <a:schemeClr val="bg1"/>
              </a:solidFill>
              <a:latin typeface="Arial" panose="020B0604020202020204" pitchFamily="34" charset="0"/>
              <a:cs typeface="Arial" panose="020B0604020202020204" pitchFamily="34" charset="0"/>
            </a:endParaRPr>
          </a:p>
          <a:p>
            <a:pPr marL="228600" indent="-228600">
              <a:spcAft>
                <a:spcPts val="600"/>
              </a:spcAft>
              <a:buFont typeface="+mj-lt"/>
              <a:buAutoNum type="arabicPeriod"/>
            </a:pPr>
            <a:r>
              <a:rPr lang="en-US" sz="10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 to Master </a:t>
            </a:r>
            <a:r>
              <a:rPr lang="en-US" sz="1000" dirty="0" err="1">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TruScale</a:t>
            </a:r>
            <a:r>
              <a:rPr lang="en-US" sz="10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offering PowerPoint</a:t>
            </a:r>
            <a:endParaRPr lang="en-US" sz="1000" dirty="0">
              <a:solidFill>
                <a:schemeClr val="bg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15" name="Title 3">
            <a:extLst>
              <a:ext uri="{FF2B5EF4-FFF2-40B4-BE49-F238E27FC236}">
                <a16:creationId xmlns:a16="http://schemas.microsoft.com/office/drawing/2014/main" id="{84E3F81F-762B-E5F2-B7ED-3C69F4B63D2A}"/>
              </a:ext>
            </a:extLst>
          </p:cNvPr>
          <p:cNvSpPr txBox="1">
            <a:spLocks/>
          </p:cNvSpPr>
          <p:nvPr/>
        </p:nvSpPr>
        <p:spPr>
          <a:xfrm>
            <a:off x="892255" y="715696"/>
            <a:ext cx="4114800" cy="79359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err="1">
                <a:solidFill>
                  <a:schemeClr val="bg1"/>
                </a:solidFill>
                <a:latin typeface="Arial"/>
                <a:ea typeface="+mj-lt"/>
                <a:cs typeface="Arial"/>
              </a:rPr>
              <a:t>TruScale</a:t>
            </a:r>
            <a:r>
              <a:rPr lang="en-US" sz="2800" b="1" cap="none" dirty="0">
                <a:solidFill>
                  <a:schemeClr val="bg1"/>
                </a:solidFill>
                <a:latin typeface="Arial"/>
                <a:ea typeface="+mj-lt"/>
                <a:cs typeface="Arial"/>
              </a:rPr>
              <a:t> </a:t>
            </a:r>
            <a:br>
              <a:rPr lang="en-US" sz="2800" b="1" cap="none" dirty="0">
                <a:ea typeface="+mj-lt"/>
              </a:rPr>
            </a:br>
            <a:r>
              <a:rPr lang="en-US" sz="2800" b="1" cap="none" dirty="0">
                <a:solidFill>
                  <a:schemeClr val="bg1"/>
                </a:solidFill>
                <a:latin typeface="Arial"/>
                <a:cs typeface="Arial"/>
              </a:rPr>
              <a:t>Mini Campaign</a:t>
            </a:r>
            <a:endParaRPr lang="en-CA" sz="2800" b="1" cap="none" dirty="0">
              <a:solidFill>
                <a:schemeClr val="bg1"/>
              </a:solidFill>
              <a:latin typeface="Arial"/>
              <a:cs typeface="Arial"/>
            </a:endParaRPr>
          </a:p>
        </p:txBody>
      </p:sp>
      <p:pic>
        <p:nvPicPr>
          <p:cNvPr id="32" name="Picture 31">
            <a:extLst>
              <a:ext uri="{FF2B5EF4-FFF2-40B4-BE49-F238E27FC236}">
                <a16:creationId xmlns:a16="http://schemas.microsoft.com/office/drawing/2014/main" id="{4AD45721-150D-5853-62A8-F0A922843399}"/>
              </a:ext>
            </a:extLst>
          </p:cNvPr>
          <p:cNvPicPr>
            <a:picLocks noChangeAspect="1"/>
          </p:cNvPicPr>
          <p:nvPr/>
        </p:nvPicPr>
        <p:blipFill rotWithShape="1">
          <a:blip r:embed="rId6"/>
          <a:srcRect l="13453" r="27276"/>
          <a:stretch/>
        </p:blipFill>
        <p:spPr>
          <a:xfrm>
            <a:off x="6091672" y="-1"/>
            <a:ext cx="6097153" cy="6857999"/>
          </a:xfrm>
          <a:prstGeom prst="rect">
            <a:avLst/>
          </a:prstGeom>
        </p:spPr>
      </p:pic>
    </p:spTree>
    <p:extLst>
      <p:ext uri="{BB962C8B-B14F-4D97-AF65-F5344CB8AC3E}">
        <p14:creationId xmlns:p14="http://schemas.microsoft.com/office/powerpoint/2010/main" val="377723275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9259147" y="0"/>
            <a:ext cx="2929677" cy="2561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508705"/>
            <a:ext cx="12188824" cy="434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394868" y="229398"/>
            <a:ext cx="8137403"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a:solidFill>
                  <a:schemeClr val="bg1"/>
                </a:solidFill>
                <a:latin typeface="Arial"/>
                <a:cs typeface="Arial"/>
              </a:rPr>
              <a:t>Premier Support Conversation Card</a:t>
            </a:r>
            <a:endParaRPr lang="en-CA" sz="2800" b="1" cap="none">
              <a:solidFill>
                <a:schemeClr val="bg1"/>
              </a:solidFil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9512310" y="439354"/>
            <a:ext cx="2085344" cy="1646605"/>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panose="020B0604020202020204" pitchFamily="34" charset="0"/>
                <a:cs typeface="Arial" panose="020B0604020202020204" pitchFamily="34" charset="0"/>
              </a:rPr>
              <a:t>Fast Facts</a:t>
            </a:r>
          </a:p>
          <a:p>
            <a:pPr marL="87313" indent="-87313">
              <a:spcAft>
                <a:spcPts val="600"/>
              </a:spcAft>
              <a:buFont typeface="Arial" panose="020B0604020202020204" pitchFamily="34" charset="0"/>
              <a:buChar char="•"/>
            </a:pPr>
            <a:r>
              <a:rPr lang="en-US" sz="900">
                <a:solidFill>
                  <a:schemeClr val="bg1"/>
                </a:solidFill>
                <a:latin typeface="Arial" panose="020B0604020202020204" pitchFamily="34" charset="0"/>
                <a:cs typeface="Arial" panose="020B0604020202020204" pitchFamily="34" charset="0"/>
              </a:rPr>
              <a:t>91% of premier support customers indicate they would purchase again</a:t>
            </a:r>
          </a:p>
          <a:p>
            <a:pPr marL="87313" indent="-87313">
              <a:spcAft>
                <a:spcPts val="600"/>
              </a:spcAft>
              <a:buFont typeface="Arial" panose="020B0604020202020204" pitchFamily="34" charset="0"/>
              <a:buChar char="•"/>
            </a:pPr>
            <a:r>
              <a:rPr lang="en-US" sz="900">
                <a:solidFill>
                  <a:schemeClr val="bg1"/>
                </a:solidFill>
                <a:latin typeface="Arial" panose="020B0604020202020204" pitchFamily="34" charset="0"/>
                <a:cs typeface="Arial" panose="020B0604020202020204" pitchFamily="34" charset="0"/>
              </a:rPr>
              <a:t> 88% of customers indicate they would recommend premiere support to a peer</a:t>
            </a:r>
          </a:p>
          <a:p>
            <a:pPr marL="87313" indent="-87313">
              <a:spcAft>
                <a:spcPts val="600"/>
              </a:spcAft>
              <a:buFont typeface="Arial" panose="020B0604020202020204" pitchFamily="34" charset="0"/>
              <a:buChar char="•"/>
            </a:pPr>
            <a:r>
              <a:rPr lang="en-US" sz="900">
                <a:solidFill>
                  <a:schemeClr val="bg1"/>
                </a:solidFill>
                <a:latin typeface="Arial" panose="020B0604020202020204" pitchFamily="34" charset="0"/>
                <a:cs typeface="Arial" panose="020B0604020202020204" pitchFamily="34" charset="0"/>
              </a:rPr>
              <a:t>67% of businesses report they lack the time to address PC issues adequately</a:t>
            </a: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1048890"/>
            <a:ext cx="2516252" cy="307777"/>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panose="020B0604020202020204" pitchFamily="34" charset="0"/>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1" y="1310500"/>
            <a:ext cx="6873080" cy="923330"/>
          </a:xfrm>
          <a:prstGeom prst="rect">
            <a:avLst/>
          </a:prstGeom>
          <a:noFill/>
        </p:spPr>
        <p:txBody>
          <a:bodyPr wrap="square" lIns="91440" tIns="45720" rIns="91440" bIns="45720" rtlCol="0" anchor="t">
            <a:spAutoFit/>
          </a:bodyPr>
          <a:lstStyle/>
          <a:p>
            <a:r>
              <a:rPr lang="en-US" sz="900" b="1">
                <a:solidFill>
                  <a:schemeClr val="bg1"/>
                </a:solidFill>
                <a:latin typeface="Arial" panose="020B0604020202020204" pitchFamily="34" charset="0"/>
                <a:cs typeface="Arial" panose="020B0604020202020204" pitchFamily="34" charset="0"/>
              </a:rPr>
              <a:t>Advanced Engineers. End-to-End Case Management. Faster, First-time Resolution</a:t>
            </a:r>
          </a:p>
          <a:p>
            <a:pPr marL="171450" indent="-171450">
              <a:buFont typeface="Arial" panose="020B0604020202020204" pitchFamily="34" charset="0"/>
              <a:buChar char="•"/>
            </a:pPr>
            <a:r>
              <a:rPr lang="en-US" sz="900">
                <a:solidFill>
                  <a:schemeClr val="bg1"/>
                </a:solidFill>
                <a:latin typeface="Arial" panose="020B0604020202020204" pitchFamily="34" charset="0"/>
                <a:cs typeface="Arial" panose="020B0604020202020204" pitchFamily="34" charset="0"/>
              </a:rPr>
              <a:t>As IT budgets contract, you need to reduce complexity and operational costs and find ways to increase efficiency from your in-house IT support teams, Lenovo Premier support can help by managing your routine support tasks, freeing up your IT staff to focus on strategic efforts that move the organization forward. We can boost your end users’ productivity and limit their downtime with direct access to elite Lenovo engineers who provide unscripted, advanced hardware and software support. Lenovo Technical Account Management teams also provide end-to-end case management for faster, hassle-free case resolution.</a:t>
            </a:r>
          </a:p>
        </p:txBody>
      </p:sp>
      <p:sp>
        <p:nvSpPr>
          <p:cNvPr id="8" name="TextBox 7">
            <a:extLst>
              <a:ext uri="{FF2B5EF4-FFF2-40B4-BE49-F238E27FC236}">
                <a16:creationId xmlns:a16="http://schemas.microsoft.com/office/drawing/2014/main" id="{62441B99-46DB-E61D-8B7B-F4BE6BF8DBCF}"/>
              </a:ext>
            </a:extLst>
          </p:cNvPr>
          <p:cNvSpPr txBox="1"/>
          <p:nvPr/>
        </p:nvSpPr>
        <p:spPr>
          <a:xfrm>
            <a:off x="808623" y="2605846"/>
            <a:ext cx="1768557" cy="307777"/>
          </a:xfrm>
          <a:prstGeom prst="rect">
            <a:avLst/>
          </a:prstGeom>
          <a:noFill/>
        </p:spPr>
        <p:txBody>
          <a:bodyPr wrap="square" rtlCol="0">
            <a:spAutoFit/>
          </a:bodyPr>
          <a:lstStyle/>
          <a:p>
            <a:r>
              <a:rPr lang="en-US" sz="1400" b="1">
                <a:solidFill>
                  <a:schemeClr val="accent1"/>
                </a:solidFill>
                <a:latin typeface="Arial" panose="020B0604020202020204" pitchFamily="34" charset="0"/>
                <a:cs typeface="Arial" panose="020B0604020202020204" pitchFamily="34" charset="0"/>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518697" y="3019126"/>
            <a:ext cx="2934917" cy="3370153"/>
          </a:xfrm>
          <a:prstGeom prst="rect">
            <a:avLst/>
          </a:prstGeom>
          <a:noFill/>
        </p:spPr>
        <p:txBody>
          <a:bodyPr wrap="square" rtlCol="0">
            <a:spAutoFit/>
          </a:bodyPr>
          <a:lstStyle/>
          <a:p>
            <a:pPr marL="87313" indent="-87313">
              <a:spcAft>
                <a:spcPts val="600"/>
              </a:spcAft>
              <a:buFont typeface="Arial" panose="020B0604020202020204" pitchFamily="34" charset="0"/>
              <a:buChar char="•"/>
            </a:pPr>
            <a:r>
              <a:rPr lang="en-US" sz="900" b="1">
                <a:latin typeface="Arial" panose="020B0604020202020204" pitchFamily="34" charset="0"/>
                <a:cs typeface="Arial" panose="020B0604020202020204" pitchFamily="34" charset="0"/>
              </a:rPr>
              <a:t>CIOs:  </a:t>
            </a:r>
            <a:r>
              <a:rPr lang="en-US" sz="900">
                <a:latin typeface="Arial" panose="020B0604020202020204" pitchFamily="34" charset="0"/>
                <a:cs typeface="Arial" panose="020B0604020202020204" pitchFamily="34" charset="0"/>
              </a:rPr>
              <a:t>need reliability, protection, and support for their Lenovo PCs. If something goes wrong, they need to be back up and running fast. Lenovo Premier Support provides VIP treatment with faster first-time resolutions, parts prioritization, onsite delivery, and access to Technical Account Managers. </a:t>
            </a:r>
          </a:p>
          <a:p>
            <a:pPr marL="87313" indent="-87313">
              <a:spcAft>
                <a:spcPts val="600"/>
              </a:spcAft>
              <a:buFont typeface="Arial" panose="020B0604020202020204" pitchFamily="34" charset="0"/>
              <a:buChar char="•"/>
            </a:pPr>
            <a:r>
              <a:rPr lang="en-US" sz="900" b="1">
                <a:latin typeface="Arial" panose="020B0604020202020204" pitchFamily="34" charset="0"/>
                <a:cs typeface="Arial" panose="020B0604020202020204" pitchFamily="34" charset="0"/>
              </a:rPr>
              <a:t>IT Directors: </a:t>
            </a:r>
            <a:r>
              <a:rPr lang="en-US" sz="900">
                <a:latin typeface="Arial" panose="020B0604020202020204" pitchFamily="34" charset="0"/>
                <a:cs typeface="Arial" panose="020B0604020202020204" pitchFamily="34" charset="0"/>
              </a:rPr>
              <a:t>don’t want their valuable help desk team members tied up on support calls. They can free up time for more strategic tasks by offloading 1st- and/or 2nd-level IT support to the Lenovo Premier Support team. </a:t>
            </a:r>
          </a:p>
          <a:p>
            <a:pPr marL="87313" indent="-87313">
              <a:spcAft>
                <a:spcPts val="600"/>
              </a:spcAft>
              <a:buFont typeface="Arial" panose="020B0604020202020204" pitchFamily="34" charset="0"/>
              <a:buChar char="•"/>
            </a:pPr>
            <a:r>
              <a:rPr lang="en-US" sz="900" b="1">
                <a:latin typeface="Arial" panose="020B0604020202020204" pitchFamily="34" charset="0"/>
                <a:cs typeface="Arial" panose="020B0604020202020204" pitchFamily="34" charset="0"/>
              </a:rPr>
              <a:t>Help Desk Technicians: </a:t>
            </a:r>
            <a:r>
              <a:rPr lang="en-US" sz="900">
                <a:latin typeface="Arial" panose="020B0604020202020204" pitchFamily="34" charset="0"/>
                <a:cs typeface="Arial" panose="020B0604020202020204" pitchFamily="34" charset="0"/>
              </a:rPr>
              <a:t>need the direct access to advanced engineers provided by Lenovo Premier Support. With less time wasted on standard support call queues, they can jump right into problem-solving mode and get employees back to work fast.</a:t>
            </a:r>
          </a:p>
          <a:p>
            <a:pPr marL="87313" indent="-87313">
              <a:spcAft>
                <a:spcPts val="600"/>
              </a:spcAft>
              <a:buFont typeface="Arial" panose="020B0604020202020204" pitchFamily="34" charset="0"/>
              <a:buChar char="•"/>
            </a:pPr>
            <a:r>
              <a:rPr lang="en-US" sz="900">
                <a:latin typeface="Arial" panose="020B0604020202020204" pitchFamily="34" charset="0"/>
                <a:ea typeface="+mn-lt"/>
                <a:cs typeface="Arial" panose="020B0604020202020204" pitchFamily="34" charset="0"/>
              </a:rPr>
              <a:t>We understand that all workloads are not created equal, and we make the decision-making process simple, with services for every stage of your customers' journey and pre-defined scopes to meet requirements.</a:t>
            </a:r>
            <a:endParaRPr lang="en-US" sz="9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3803543-DFFB-565F-EF8B-CEED7628FBA1}"/>
              </a:ext>
            </a:extLst>
          </p:cNvPr>
          <p:cNvSpPr txBox="1"/>
          <p:nvPr/>
        </p:nvSpPr>
        <p:spPr>
          <a:xfrm>
            <a:off x="3978518" y="2599712"/>
            <a:ext cx="3195185"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3717173" y="3031565"/>
            <a:ext cx="2785213" cy="2846933"/>
          </a:xfrm>
          <a:prstGeom prst="rect">
            <a:avLst/>
          </a:prstGeom>
          <a:noFill/>
        </p:spPr>
        <p:txBody>
          <a:bodyPr wrap="square" rtlCol="0">
            <a:spAutoFit/>
          </a:bodyPr>
          <a:lstStyle/>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Hassle-free, advanced technical support available 24x7x365</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Comprehensive hardware and original equipment manufacturer software support</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Simplified end-to-end case management with a single point of contact</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Proactive relationship and escalation management with Technical Account Managers </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VIP service with labor and parts prioritization </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Comprehensive suite of reporting to help identify trends and proactively address issues</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Easy reference to Premier Support contact centers worldwide with optional asse tags</a:t>
            </a:r>
          </a:p>
          <a:p>
            <a:pPr marL="87313" indent="-87313">
              <a:spcAft>
                <a:spcPts val="600"/>
              </a:spcAft>
              <a:buFont typeface="Arial" panose="020B0604020202020204" pitchFamily="34" charset="0"/>
              <a:buChar char="•"/>
            </a:pPr>
            <a:r>
              <a:rPr lang="en-US" sz="900">
                <a:latin typeface="Arial" panose="020B0604020202020204" pitchFamily="34" charset="0"/>
                <a:cs typeface="Arial" panose="020B0604020202020204" pitchFamily="34" charset="0"/>
              </a:rPr>
              <a:t>Customized dashboards for your Lenovo assets and warranty and service delivery information with the Lenovo Service Connect portal </a:t>
            </a:r>
          </a:p>
        </p:txBody>
      </p:sp>
      <p:sp>
        <p:nvSpPr>
          <p:cNvPr id="15" name="TextBox 14">
            <a:extLst>
              <a:ext uri="{FF2B5EF4-FFF2-40B4-BE49-F238E27FC236}">
                <a16:creationId xmlns:a16="http://schemas.microsoft.com/office/drawing/2014/main" id="{6DF2F82B-9BE9-7A83-A435-F57BB7D390F7}"/>
              </a:ext>
            </a:extLst>
          </p:cNvPr>
          <p:cNvSpPr txBox="1"/>
          <p:nvPr/>
        </p:nvSpPr>
        <p:spPr>
          <a:xfrm>
            <a:off x="7218881" y="2608467"/>
            <a:ext cx="3629535"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6914190" y="2984624"/>
            <a:ext cx="5034653" cy="3600986"/>
          </a:xfrm>
          <a:prstGeom prst="rect">
            <a:avLst/>
          </a:prstGeom>
          <a:noFill/>
        </p:spPr>
        <p:txBody>
          <a:bodyPr wrap="square" rtlCol="0">
            <a:spAutoFit/>
          </a:bodyPr>
          <a:lstStyle/>
          <a:p>
            <a:pPr>
              <a:spcAft>
                <a:spcPts val="600"/>
              </a:spcAft>
            </a:pPr>
            <a:r>
              <a:rPr lang="en-US" sz="900" b="1">
                <a:latin typeface="Arial" panose="020B0604020202020204" pitchFamily="34" charset="0"/>
                <a:cs typeface="Arial" panose="020B0604020202020204" pitchFamily="34" charset="0"/>
              </a:rPr>
              <a:t>What to listen for: </a:t>
            </a:r>
          </a:p>
          <a:p>
            <a:pPr>
              <a:spcAft>
                <a:spcPts val="1200"/>
              </a:spcAft>
            </a:pPr>
            <a:r>
              <a:rPr lang="en-US" sz="900">
                <a:latin typeface="Arial" panose="020B0604020202020204" pitchFamily="34" charset="0"/>
                <a:cs typeface="Arial" panose="020B0604020202020204" pitchFamily="34" charset="0"/>
              </a:rPr>
              <a:t>Facing growing complexity, increased maintenance costs, increased workload/resource constraints, multiple vendors, and increasing end-</a:t>
            </a:r>
            <a:r>
              <a:rPr lang="en-US" sz="900" err="1">
                <a:latin typeface="Arial" panose="020B0604020202020204" pitchFamily="34" charset="0"/>
                <a:cs typeface="Arial" panose="020B0604020202020204" pitchFamily="34" charset="0"/>
              </a:rPr>
              <a:t>usear</a:t>
            </a:r>
            <a:r>
              <a:rPr lang="en-US" sz="900">
                <a:latin typeface="Arial" panose="020B0604020202020204" pitchFamily="34" charset="0"/>
                <a:cs typeface="Arial" panose="020B0604020202020204" pitchFamily="34" charset="0"/>
              </a:rPr>
              <a:t> demands. Seeking VIP support, direct access &amp; improved visibility, consistency, and commitment &amp; accountability, spending too much time on employee support calls, do not have time to wait on parts and labor   </a:t>
            </a:r>
          </a:p>
          <a:p>
            <a:pPr>
              <a:spcAft>
                <a:spcPts val="200"/>
              </a:spcAft>
            </a:pPr>
            <a:r>
              <a:rPr lang="en-US" sz="900" b="1">
                <a:latin typeface="Arial" panose="020B0604020202020204" pitchFamily="34" charset="0"/>
                <a:cs typeface="Arial" panose="020B0604020202020204" pitchFamily="34" charset="0"/>
              </a:rPr>
              <a:t>Discovery Questions:</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How are you supporting your Lenovo Data Center products? Where are you leveraging an IT service provider to help maintain complex environments?</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Does your IT infrastructure support and enhance your core business strategy? How are you ensuring your IT staff has time to focus on innovation?</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Do you value direct technician-to-technician access when contacting your service provider with a problem? </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What percentage of your IT budget spend goes towards ongoing maintenance and support? </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Is your IT team feeling stretched thin in this do-more-with-less world?</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What applications/workloads will be residing on this equipment? What is the availability expectations of those applications/workloads?</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 For this equipment, walk me through your expectations of resources you would want available to you during and incident.</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How might Lenovo’s multiple technical support contact methods (phone, chat, online portals, and other channels) benefit your business, giving you a peace of mind?</a:t>
            </a:r>
          </a:p>
          <a:p>
            <a:pPr marL="87313" indent="-87313">
              <a:spcAft>
                <a:spcPts val="200"/>
              </a:spcAft>
              <a:buFont typeface="Arial" panose="020B0604020202020204" pitchFamily="34" charset="0"/>
              <a:buChar char="•"/>
            </a:pPr>
            <a:r>
              <a:rPr lang="en-US" sz="900">
                <a:latin typeface="Arial" panose="020B0604020202020204" pitchFamily="34" charset="0"/>
                <a:cs typeface="Arial" panose="020B0604020202020204" pitchFamily="34" charset="0"/>
              </a:rPr>
              <a:t>Walk me through how your maintenance window policy that allows you to apply patches, updates, and upgrades. What are your expectations from Lenovo to support you in that effort?</a:t>
            </a: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6749515" y="2803780"/>
            <a:ext cx="0" cy="340386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601C2A-6F3B-F730-BCC8-77EAB6A071DE}"/>
              </a:ext>
            </a:extLst>
          </p:cNvPr>
          <p:cNvCxnSpPr>
            <a:cxnSpLocks/>
          </p:cNvCxnSpPr>
          <p:nvPr/>
        </p:nvCxnSpPr>
        <p:spPr>
          <a:xfrm flipV="1">
            <a:off x="3552498" y="2803780"/>
            <a:ext cx="0" cy="3498303"/>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507" y="2599712"/>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4852" y="2610949"/>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02349" y="2599712"/>
            <a:ext cx="316532" cy="316532"/>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pic>
        <p:nvPicPr>
          <p:cNvPr id="36" name="Graphic 35">
            <a:extLst>
              <a:ext uri="{FF2B5EF4-FFF2-40B4-BE49-F238E27FC236}">
                <a16:creationId xmlns:a16="http://schemas.microsoft.com/office/drawing/2014/main" id="{17473B31-6266-38E3-FAC7-3FE90B2CFB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1076" y="1032298"/>
            <a:ext cx="1083569" cy="1083569"/>
          </a:xfrm>
          <a:prstGeom prst="rect">
            <a:avLst/>
          </a:prstGeom>
        </p:spPr>
      </p:pic>
    </p:spTree>
    <p:extLst>
      <p:ext uri="{BB962C8B-B14F-4D97-AF65-F5344CB8AC3E}">
        <p14:creationId xmlns:p14="http://schemas.microsoft.com/office/powerpoint/2010/main" val="127973737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4F515AA-2273-D313-2453-30753996619C}"/>
              </a:ext>
            </a:extLst>
          </p:cNvPr>
          <p:cNvSpPr txBox="1"/>
          <p:nvPr/>
        </p:nvSpPr>
        <p:spPr>
          <a:xfrm>
            <a:off x="879012" y="4910102"/>
            <a:ext cx="4779127" cy="493918"/>
          </a:xfrm>
          <a:prstGeom prst="rect">
            <a:avLst/>
          </a:prstGeom>
          <a:noFill/>
        </p:spPr>
        <p:txBody>
          <a:bodyPr wrap="square" lIns="91440" tIns="45720" rIns="91440" bIns="45720" rtlCol="0" anchor="t">
            <a:spAutoFit/>
          </a:bodyPr>
          <a:lstStyle/>
          <a:p>
            <a:pPr>
              <a:lnSpc>
                <a:spcPct val="107000"/>
              </a:lnSpc>
              <a:spcAft>
                <a:spcPts val="400"/>
              </a:spcAft>
            </a:pPr>
            <a:r>
              <a:rPr lang="en-US" sz="1200" b="1" dirty="0">
                <a:solidFill>
                  <a:schemeClr val="bg1"/>
                </a:solidFill>
                <a:latin typeface="Arial" panose="020B0604020202020204" pitchFamily="34" charset="0"/>
                <a:ea typeface="Calibri" panose="020F0502020204030204" pitchFamily="34" charset="0"/>
                <a:cs typeface="Arial" panose="020B0604020202020204" pitchFamily="34" charset="0"/>
              </a:rPr>
              <a:t>Case studies</a:t>
            </a:r>
            <a:endParaRPr lang="en-US" sz="1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228600" indent="-228600">
              <a:lnSpc>
                <a:spcPct val="107000"/>
              </a:lnSpc>
              <a:spcAft>
                <a:spcPts val="8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to </a:t>
            </a:r>
            <a:r>
              <a:rPr lang="pt-BR"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Customer Stories: Lenovo Data Center Services</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2520DA8B-8E7D-1D7F-9DBF-37128D660FC4}"/>
              </a:ext>
            </a:extLst>
          </p:cNvPr>
          <p:cNvCxnSpPr>
            <a:cxnSpLocks/>
          </p:cNvCxnSpPr>
          <p:nvPr/>
        </p:nvCxnSpPr>
        <p:spPr>
          <a:xfrm flipH="1">
            <a:off x="981075" y="4644458"/>
            <a:ext cx="444422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30" name="TextBox 29">
            <a:extLst>
              <a:ext uri="{FF2B5EF4-FFF2-40B4-BE49-F238E27FC236}">
                <a16:creationId xmlns:a16="http://schemas.microsoft.com/office/drawing/2014/main" id="{A771D06A-7D09-A82C-D1F1-C53A8E7CCC38}"/>
              </a:ext>
            </a:extLst>
          </p:cNvPr>
          <p:cNvSpPr txBox="1"/>
          <p:nvPr/>
        </p:nvSpPr>
        <p:spPr>
          <a:xfrm>
            <a:off x="879012" y="2254307"/>
            <a:ext cx="4779127" cy="2108206"/>
          </a:xfrm>
          <a:prstGeom prst="rect">
            <a:avLst/>
          </a:prstGeom>
          <a:noFill/>
        </p:spPr>
        <p:txBody>
          <a:bodyPr wrap="square" lIns="91440" tIns="45720" rIns="91440" bIns="45720" rtlCol="0" anchor="t">
            <a:spAutoFit/>
          </a:bodyPr>
          <a:lstStyle/>
          <a:p>
            <a:pPr>
              <a:lnSpc>
                <a:spcPct val="107000"/>
              </a:lnSpc>
              <a:spcAft>
                <a:spcPts val="400"/>
              </a:spcAft>
            </a:pPr>
            <a:r>
              <a:rPr lang="en-US" sz="1200" b="1" dirty="0">
                <a:solidFill>
                  <a:schemeClr val="bg1"/>
                </a:solidFill>
                <a:latin typeface="Arial" panose="020B0604020202020204" pitchFamily="34" charset="0"/>
                <a:ea typeface="Calibri" panose="020F0502020204030204" pitchFamily="34" charset="0"/>
                <a:cs typeface="Arial" panose="020B0604020202020204" pitchFamily="34" charset="0"/>
              </a:rPr>
              <a:t>Product Overview – brief blurb and video link</a:t>
            </a:r>
            <a:endParaRPr lang="en-US" sz="12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6213" indent="-176213">
              <a:lnSpc>
                <a:spcPct val="107000"/>
              </a:lnSpc>
              <a:spcAft>
                <a:spcPts val="6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 to </a:t>
            </a:r>
            <a:r>
              <a:rPr lang="en-US" sz="1000" u="sng" dirty="0">
                <a:solidFill>
                  <a:schemeClr val="bg1"/>
                </a:solidFill>
                <a:latin typeface="Arial" panose="020B0604020202020204" pitchFamily="34" charset="0"/>
                <a:ea typeface="+mn-lt"/>
                <a:cs typeface="Arial" panose="020B0604020202020204" pitchFamily="34" charset="0"/>
                <a:hlinkClick r:id="rId4">
                  <a:extLst>
                    <a:ext uri="{A12FA001-AC4F-418D-AE19-62706E023703}">
                      <ahyp:hlinkClr xmlns:ahyp="http://schemas.microsoft.com/office/drawing/2018/hyperlinkcolor" val="tx"/>
                    </a:ext>
                  </a:extLst>
                </a:hlinkClick>
              </a:rPr>
              <a:t>Why Lenovo Premier Support Video</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6213" indent="-176213">
              <a:lnSpc>
                <a:spcPct val="107000"/>
              </a:lnSpc>
              <a:spcAft>
                <a:spcPts val="6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 to Why Lenovo Services Pitch </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6213" indent="-176213">
              <a:lnSpc>
                <a:spcPct val="107000"/>
              </a:lnSpc>
              <a:spcAft>
                <a:spcPts val="600"/>
              </a:spcAf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Link to Lenovo Premier Support Brochure </a:t>
            </a:r>
            <a:endParaRPr lang="en-US" sz="1000" dirty="0">
              <a:solidFill>
                <a:schemeClr val="bg1"/>
              </a:solidFill>
              <a:latin typeface="Arial" panose="020B0604020202020204" pitchFamily="34" charset="0"/>
              <a:cs typeface="Arial" panose="020B0604020202020204" pitchFamily="34" charset="0"/>
            </a:endParaRPr>
          </a:p>
          <a:p>
            <a:pPr marL="176213" marR="0" lvl="0" indent="-176213">
              <a:lnSpc>
                <a:spcPct val="107000"/>
              </a:lnSpc>
              <a:spcBef>
                <a:spcPts val="0"/>
              </a:spcBef>
              <a:spcAft>
                <a:spcPts val="6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 to IDG Channel Conversation Cards (Internal Use Only)</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6213" marR="0" lvl="0" indent="-176213">
              <a:lnSpc>
                <a:spcPct val="107000"/>
              </a:lnSpc>
              <a:spcBef>
                <a:spcPts val="0"/>
              </a:spcBef>
              <a:spcAft>
                <a:spcPts val="6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Link to ISG Services Attach Partner Playbook (Internal Use Only)</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6213" marR="0" lvl="0" indent="-176213">
              <a:lnSpc>
                <a:spcPct val="107000"/>
              </a:lnSpc>
              <a:spcBef>
                <a:spcPts val="0"/>
              </a:spcBef>
              <a:spcAft>
                <a:spcPts val="6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Link to End-to-End Services Guide for Channel Sellers (Internal Partner Use Only)</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6213" marR="0" lvl="0" indent="-176213">
              <a:lnSpc>
                <a:spcPct val="107000"/>
              </a:lnSpc>
              <a:spcBef>
                <a:spcPts val="0"/>
              </a:spcBef>
              <a:spcAft>
                <a:spcPts val="600"/>
              </a:spcAft>
              <a:buFont typeface="+mj-lt"/>
              <a:buAutoNum type="arabicPeriod"/>
            </a:pPr>
            <a:r>
              <a:rPr lang="en-US" sz="1000" dirty="0">
                <a:solidFill>
                  <a:schemeClr val="bg1"/>
                </a:solidFill>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Link to Premier Support Battlecard (Internal Use Only)</a:t>
            </a:r>
            <a:endParaRPr lang="en-US" sz="1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31" name="Title 3">
            <a:extLst>
              <a:ext uri="{FF2B5EF4-FFF2-40B4-BE49-F238E27FC236}">
                <a16:creationId xmlns:a16="http://schemas.microsoft.com/office/drawing/2014/main" id="{908F65FD-5B23-A9A2-B7CB-86BFF7D89E3E}"/>
              </a:ext>
            </a:extLst>
          </p:cNvPr>
          <p:cNvSpPr txBox="1">
            <a:spLocks/>
          </p:cNvSpPr>
          <p:nvPr/>
        </p:nvSpPr>
        <p:spPr>
          <a:xfrm>
            <a:off x="879011" y="638890"/>
            <a:ext cx="4114800" cy="793590"/>
          </a:xfrm>
          <a:prstGeom prst="rect">
            <a:avLst/>
          </a:prstGeom>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dirty="0">
                <a:solidFill>
                  <a:schemeClr val="bg1"/>
                </a:solidFill>
              </a:rPr>
              <a:t>Services </a:t>
            </a:r>
            <a:br>
              <a:rPr lang="en-US" sz="2800" b="1" cap="none" dirty="0">
                <a:solidFill>
                  <a:schemeClr val="bg1"/>
                </a:solidFill>
              </a:rPr>
            </a:br>
            <a:r>
              <a:rPr lang="en-US" sz="2800" b="1" cap="none" dirty="0">
                <a:solidFill>
                  <a:schemeClr val="bg1"/>
                </a:solidFill>
              </a:rPr>
              <a:t>Conversation Card </a:t>
            </a:r>
            <a:endParaRPr lang="en-US" sz="2800" cap="none" dirty="0">
              <a:solidFill>
                <a:schemeClr val="bg1"/>
              </a:solidFill>
            </a:endParaRPr>
          </a:p>
        </p:txBody>
      </p:sp>
      <p:pic>
        <p:nvPicPr>
          <p:cNvPr id="34" name="Picture 33">
            <a:extLst>
              <a:ext uri="{FF2B5EF4-FFF2-40B4-BE49-F238E27FC236}">
                <a16:creationId xmlns:a16="http://schemas.microsoft.com/office/drawing/2014/main" id="{9EF387BC-3AF2-3895-2FEA-55A90D867919}"/>
              </a:ext>
            </a:extLst>
          </p:cNvPr>
          <p:cNvPicPr>
            <a:picLocks noChangeAspect="1"/>
          </p:cNvPicPr>
          <p:nvPr/>
        </p:nvPicPr>
        <p:blipFill rotWithShape="1">
          <a:blip r:embed="rId11"/>
          <a:srcRect l="32319" r="17660"/>
          <a:stretch/>
        </p:blipFill>
        <p:spPr>
          <a:xfrm>
            <a:off x="6094412" y="0"/>
            <a:ext cx="6094413" cy="6857999"/>
          </a:xfrm>
          <a:prstGeom prst="rect">
            <a:avLst/>
          </a:prstGeom>
        </p:spPr>
      </p:pic>
    </p:spTree>
    <p:extLst>
      <p:ext uri="{BB962C8B-B14F-4D97-AF65-F5344CB8AC3E}">
        <p14:creationId xmlns:p14="http://schemas.microsoft.com/office/powerpoint/2010/main" val="307690376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679CB5F-1946-2B2B-56DF-A265B5E0E73E}"/>
              </a:ext>
            </a:extLst>
          </p:cNvPr>
          <p:cNvSpPr txBox="1">
            <a:spLocks/>
          </p:cNvSpPr>
          <p:nvPr/>
        </p:nvSpPr>
        <p:spPr>
          <a:xfrm>
            <a:off x="887174" y="703035"/>
            <a:ext cx="5088176" cy="793590"/>
          </a:xfrm>
          <a:prstGeom prst="rect">
            <a:avLst/>
          </a:prstGeom>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a:solidFill>
                  <a:schemeClr val="bg1"/>
                </a:solidFill>
              </a:rPr>
              <a:t>Smart Collab Mini Campaign</a:t>
            </a:r>
            <a:endParaRPr lang="en-CA" sz="2800" b="1" cap="none" dirty="0">
              <a:solidFill>
                <a:schemeClr val="bg1"/>
              </a:solidFill>
            </a:endParaRPr>
          </a:p>
        </p:txBody>
      </p:sp>
      <p:sp>
        <p:nvSpPr>
          <p:cNvPr id="3" name="TextBox 2">
            <a:extLst>
              <a:ext uri="{FF2B5EF4-FFF2-40B4-BE49-F238E27FC236}">
                <a16:creationId xmlns:a16="http://schemas.microsoft.com/office/drawing/2014/main" id="{9B349340-9C14-FA7D-C53A-9879391B66DD}"/>
              </a:ext>
            </a:extLst>
          </p:cNvPr>
          <p:cNvSpPr txBox="1"/>
          <p:nvPr/>
        </p:nvSpPr>
        <p:spPr>
          <a:xfrm>
            <a:off x="887174" y="1327740"/>
            <a:ext cx="4444219" cy="1422505"/>
          </a:xfrm>
          <a:prstGeom prst="rect">
            <a:avLst/>
          </a:prstGeom>
          <a:noFill/>
        </p:spPr>
        <p:txBody>
          <a:bodyPr wrap="square" lIns="91440" tIns="45720" rIns="91440" bIns="45720" rtlCol="0" anchor="t">
            <a:spAutoFit/>
          </a:bodyPr>
          <a:lstStyle/>
          <a:p>
            <a:pPr>
              <a:lnSpc>
                <a:spcPct val="107000"/>
              </a:lnSpc>
              <a:spcAft>
                <a:spcPts val="400"/>
              </a:spcAft>
            </a:pPr>
            <a:r>
              <a:rPr lang="en-US" sz="1100" b="1" dirty="0">
                <a:solidFill>
                  <a:schemeClr val="bg1"/>
                </a:solidFill>
                <a:ea typeface="Calibri" panose="020F0502020204030204" pitchFamily="34" charset="0"/>
                <a:cs typeface="Arial"/>
              </a:rPr>
              <a:t>Product Overview – brief blurb and video link</a:t>
            </a:r>
            <a:endParaRPr lang="en-US" sz="1100" dirty="0">
              <a:solidFill>
                <a:schemeClr val="bg1"/>
              </a:solidFill>
              <a:ea typeface="Calibri" panose="020F0502020204030204" pitchFamily="34" charset="0"/>
              <a:cs typeface="Arial"/>
            </a:endParaRPr>
          </a:p>
          <a:p>
            <a:pPr marL="342900" indent="-342900">
              <a:lnSpc>
                <a:spcPct val="107000"/>
              </a:lnSpc>
              <a:spcAft>
                <a:spcPts val="400"/>
              </a:spcAft>
              <a:buFont typeface="+mj-lt"/>
              <a:buAutoNum type="arabicPeriod"/>
            </a:pPr>
            <a:r>
              <a:rPr lang="en-US" sz="1100" dirty="0">
                <a:solidFill>
                  <a:schemeClr val="bg1"/>
                </a:solidFill>
                <a:ea typeface="Calibri" panose="020F0502020204030204" pitchFamily="34" charset="0"/>
                <a:cs typeface="Arial"/>
                <a:hlinkClick r:id="rId2">
                  <a:extLst>
                    <a:ext uri="{A12FA001-AC4F-418D-AE19-62706E023703}">
                      <ahyp:hlinkClr xmlns:ahyp="http://schemas.microsoft.com/office/drawing/2018/hyperlinkcolor" val="tx"/>
                    </a:ext>
                  </a:extLst>
                </a:hlinkClick>
              </a:rPr>
              <a:t>Link to Richard LeBennett product overview video</a:t>
            </a:r>
            <a:r>
              <a:rPr lang="en-US" sz="1100" dirty="0">
                <a:solidFill>
                  <a:schemeClr val="bg1"/>
                </a:solidFill>
                <a:ea typeface="Calibri" panose="020F0502020204030204" pitchFamily="34" charset="0"/>
                <a:cs typeface="Arial"/>
              </a:rPr>
              <a:t> </a:t>
            </a:r>
            <a:endParaRPr lang="en-US" sz="1100" dirty="0">
              <a:solidFill>
                <a:schemeClr val="bg1"/>
              </a:solidFill>
              <a:highlight>
                <a:srgbClr val="FFFF00"/>
              </a:highlight>
              <a:ea typeface="Calibri" panose="020F0502020204030204" pitchFamily="34" charset="0"/>
              <a:cs typeface="Arial"/>
            </a:endParaRPr>
          </a:p>
          <a:p>
            <a:pPr marL="342900" indent="-342900">
              <a:lnSpc>
                <a:spcPct val="107000"/>
              </a:lnSpc>
              <a:spcAft>
                <a:spcPts val="400"/>
              </a:spcAft>
              <a:buFont typeface="+mj-lt"/>
              <a:buAutoNum type="arabicPeriod"/>
            </a:pPr>
            <a:r>
              <a:rPr lang="en-US" sz="1100" dirty="0">
                <a:solidFill>
                  <a:schemeClr val="bg1"/>
                </a:solidFill>
                <a:ea typeface="Calibri" panose="020F0502020204030204" pitchFamily="34" charset="0"/>
                <a:cs typeface="Arial"/>
                <a:hlinkClick r:id="rId3">
                  <a:extLst>
                    <a:ext uri="{A12FA001-AC4F-418D-AE19-62706E023703}">
                      <ahyp:hlinkClr xmlns:ahyp="http://schemas.microsoft.com/office/drawing/2018/hyperlinkcolor" val="tx"/>
                    </a:ext>
                  </a:extLst>
                </a:hlinkClick>
              </a:rPr>
              <a:t>Link to Lenovo Product guide </a:t>
            </a:r>
            <a:endParaRPr lang="en-US" sz="1100" dirty="0">
              <a:solidFill>
                <a:schemeClr val="bg1"/>
              </a:solidFill>
              <a:ea typeface="Calibri" panose="020F0502020204030204" pitchFamily="34" charset="0"/>
              <a:cs typeface="Arial"/>
            </a:endParaRPr>
          </a:p>
          <a:p>
            <a:pPr marL="342900" marR="0" lvl="0" indent="-342900">
              <a:lnSpc>
                <a:spcPct val="107000"/>
              </a:lnSpc>
              <a:spcBef>
                <a:spcPts val="0"/>
              </a:spcBef>
              <a:spcAft>
                <a:spcPts val="400"/>
              </a:spcAft>
              <a:buFont typeface="+mj-lt"/>
              <a:buAutoNum type="arabicPeriod"/>
            </a:pPr>
            <a:r>
              <a:rPr lang="en-US" sz="1100" dirty="0">
                <a:solidFill>
                  <a:schemeClr val="bg1"/>
                </a:solidFill>
                <a:ea typeface="Calibri" panose="020F0502020204030204" pitchFamily="34" charset="0"/>
                <a:cs typeface="Arial"/>
                <a:hlinkClick r:id="rId4">
                  <a:extLst>
                    <a:ext uri="{A12FA001-AC4F-418D-AE19-62706E023703}">
                      <ahyp:hlinkClr xmlns:ahyp="http://schemas.microsoft.com/office/drawing/2018/hyperlinkcolor" val="tx"/>
                    </a:ext>
                  </a:extLst>
                </a:hlinkClick>
              </a:rPr>
              <a:t>Link to Collab-portfolio guide 2</a:t>
            </a:r>
            <a:endParaRPr lang="en-US" sz="1100" dirty="0">
              <a:solidFill>
                <a:schemeClr val="bg1"/>
              </a:solidFill>
              <a:ea typeface="Calibri" panose="020F0502020204030204" pitchFamily="34" charset="0"/>
              <a:cs typeface="Arial"/>
            </a:endParaRPr>
          </a:p>
          <a:p>
            <a:pPr marL="342900" marR="0" lvl="0" indent="-342900">
              <a:lnSpc>
                <a:spcPct val="107000"/>
              </a:lnSpc>
              <a:spcBef>
                <a:spcPts val="0"/>
              </a:spcBef>
              <a:spcAft>
                <a:spcPts val="400"/>
              </a:spcAft>
              <a:buFont typeface="+mj-lt"/>
              <a:buAutoNum type="arabicPeriod"/>
            </a:pPr>
            <a:r>
              <a:rPr lang="en-US" sz="1100" dirty="0">
                <a:solidFill>
                  <a:schemeClr val="bg1"/>
                </a:solidFill>
                <a:ea typeface="Calibri" panose="020F0502020204030204" pitchFamily="34" charset="0"/>
                <a:cs typeface="Arial"/>
                <a:hlinkClick r:id="rId5">
                  <a:extLst>
                    <a:ext uri="{A12FA001-AC4F-418D-AE19-62706E023703}">
                      <ahyp:hlinkClr xmlns:ahyp="http://schemas.microsoft.com/office/drawing/2018/hyperlinkcolor" val="tx"/>
                    </a:ext>
                  </a:extLst>
                </a:hlinkClick>
              </a:rPr>
              <a:t>Link to ThinkSmart Customer Presentation_Channel</a:t>
            </a:r>
          </a:p>
          <a:p>
            <a:pPr marL="358775" indent="-358775">
              <a:lnSpc>
                <a:spcPct val="107000"/>
              </a:lnSpc>
              <a:spcAft>
                <a:spcPts val="400"/>
              </a:spcAft>
              <a:buClr>
                <a:schemeClr val="bg1"/>
              </a:buClr>
              <a:buFont typeface="+mj-lt"/>
              <a:buAutoNum type="arabicPeriod"/>
            </a:pPr>
            <a:r>
              <a:rPr lang="en-US" sz="1100" dirty="0">
                <a:solidFill>
                  <a:schemeClr val="bg1"/>
                </a:solidFill>
                <a:ea typeface="+mn-lt"/>
                <a:cs typeface="+mn-lt"/>
                <a:hlinkClick r:id="rId6">
                  <a:extLst>
                    <a:ext uri="{A12FA001-AC4F-418D-AE19-62706E023703}">
                      <ahyp:hlinkClr xmlns:ahyp="http://schemas.microsoft.com/office/drawing/2018/hyperlinkcolor" val="tx"/>
                    </a:ext>
                  </a:extLst>
                </a:hlinkClick>
              </a:rPr>
              <a:t>Smart Collab Micro-Credential</a:t>
            </a:r>
            <a:endParaRPr lang="en-US" sz="1100" dirty="0">
              <a:solidFill>
                <a:schemeClr val="bg1"/>
              </a:solidFill>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8D474F05-6AE0-EED9-2423-02C5067CB83E}"/>
              </a:ext>
            </a:extLst>
          </p:cNvPr>
          <p:cNvSpPr txBox="1"/>
          <p:nvPr/>
        </p:nvSpPr>
        <p:spPr>
          <a:xfrm>
            <a:off x="887174" y="2834097"/>
            <a:ext cx="4444219" cy="1914627"/>
          </a:xfrm>
          <a:prstGeom prst="rect">
            <a:avLst/>
          </a:prstGeom>
          <a:noFill/>
        </p:spPr>
        <p:txBody>
          <a:bodyPr wrap="square" lIns="91440" tIns="45720" rIns="91440" bIns="45720" rtlCol="0" anchor="t">
            <a:spAutoFit/>
          </a:bodyPr>
          <a:lstStyle/>
          <a:p>
            <a:pPr>
              <a:lnSpc>
                <a:spcPct val="107000"/>
              </a:lnSpc>
              <a:spcAft>
                <a:spcPts val="400"/>
              </a:spcAft>
            </a:pPr>
            <a:r>
              <a:rPr lang="en-US" sz="1100" b="1" dirty="0">
                <a:solidFill>
                  <a:schemeClr val="bg1"/>
                </a:solidFill>
                <a:ea typeface="Calibri" panose="020F0502020204030204" pitchFamily="34" charset="0"/>
                <a:cs typeface="Arial" panose="020B0604020202020204" pitchFamily="34" charset="0"/>
              </a:rPr>
              <a:t>Specs</a:t>
            </a:r>
            <a:endParaRPr lang="en-US" sz="1100" dirty="0">
              <a:solidFill>
                <a:schemeClr val="bg1"/>
              </a:solidFill>
              <a:ea typeface="Calibri" panose="020F0502020204030204" pitchFamily="34" charset="0"/>
              <a:cs typeface="Arial" panose="020B0604020202020204" pitchFamily="34" charset="0"/>
            </a:endParaRPr>
          </a:p>
          <a:p>
            <a:pPr marL="342900" marR="0" lvl="0" indent="-342900">
              <a:lnSpc>
                <a:spcPct val="107000"/>
              </a:lnSpc>
              <a:spcBef>
                <a:spcPts val="0"/>
              </a:spcBef>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 to </a:t>
            </a:r>
            <a:r>
              <a:rPr lang="en-US" sz="1100" dirty="0" err="1">
                <a:solidFill>
                  <a:schemeClr val="bg1"/>
                </a:solidFill>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ThinkSmart</a:t>
            </a:r>
            <a:r>
              <a:rPr lang="en-US" sz="1100" dirty="0">
                <a:solidFill>
                  <a:schemeClr val="bg1"/>
                </a:solidFill>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Portfolio </a:t>
            </a:r>
            <a:r>
              <a:rPr lang="en-US" sz="1100" u="sng" dirty="0">
                <a:solidFill>
                  <a:schemeClr val="bg1"/>
                </a:solidFill>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One Pager</a:t>
            </a:r>
            <a:endParaRPr lang="en-US" sz="1100" dirty="0">
              <a:solidFill>
                <a:schemeClr val="bg1"/>
              </a:solidFill>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marL="342900" marR="0" lvl="0" indent="-342900">
              <a:lnSpc>
                <a:spcPct val="107000"/>
              </a:lnSpc>
              <a:spcBef>
                <a:spcPts val="0"/>
              </a:spcBef>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 to </a:t>
            </a:r>
            <a:r>
              <a:rPr lang="en-US" sz="1100" dirty="0" err="1">
                <a:solidFill>
                  <a:schemeClr val="bg1"/>
                </a:solidFill>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ThinkSmart</a:t>
            </a:r>
            <a:r>
              <a:rPr lang="en-US" sz="1100" dirty="0">
                <a:solidFill>
                  <a:schemeClr val="bg1"/>
                </a:solidFill>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Core Room Kits </a:t>
            </a:r>
            <a:r>
              <a:rPr lang="en-US" sz="1100" u="sng" dirty="0">
                <a:solidFill>
                  <a:schemeClr val="bg1"/>
                </a:solidFill>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Battle Card</a:t>
            </a:r>
            <a:endParaRPr lang="en-US" sz="1100" dirty="0">
              <a:solidFill>
                <a:schemeClr val="bg1"/>
              </a:solidFill>
              <a:ea typeface="Calibri" panose="020F0502020204030204" pitchFamily="34" charset="0"/>
              <a:cs typeface="Arial" panose="020B0604020202020204" pitchFamily="34" charset="0"/>
            </a:endParaRPr>
          </a:p>
          <a:p>
            <a:pPr marL="342900" marR="0" lvl="0" indent="-342900">
              <a:lnSpc>
                <a:spcPct val="107000"/>
              </a:lnSpc>
              <a:spcBef>
                <a:spcPts val="0"/>
              </a:spcBef>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 to </a:t>
            </a:r>
            <a:r>
              <a:rPr lang="en-US" sz="1100" u="sng" dirty="0" err="1">
                <a:solidFill>
                  <a:schemeClr val="bg1"/>
                </a:solidFill>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ThinkSmart</a:t>
            </a:r>
            <a:r>
              <a:rPr lang="en-US" sz="1100" u="sng" dirty="0">
                <a:solidFill>
                  <a:schemeClr val="bg1"/>
                </a:solidFill>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Core Kits with Microsoft Teams Solution Guide</a:t>
            </a:r>
            <a:endParaRPr lang="en-US" sz="1100" u="sng" dirty="0">
              <a:solidFill>
                <a:schemeClr val="bg1"/>
              </a:solidFill>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marL="342900" indent="-342900">
              <a:lnSpc>
                <a:spcPct val="107000"/>
              </a:lnSpc>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Link to </a:t>
            </a:r>
            <a:r>
              <a:rPr lang="en-US" sz="1100" u="sng" dirty="0">
                <a:solidFill>
                  <a:schemeClr val="bg1"/>
                </a:solidFill>
                <a:ea typeface="Calibri" panose="020F050202020403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Google Meet Series Kits Solution Guide </a:t>
            </a:r>
            <a:endParaRPr lang="en-US" sz="1100" u="sng" dirty="0">
              <a:solidFill>
                <a:schemeClr val="bg1"/>
              </a:solidFill>
              <a:ea typeface="Calibri" panose="020F0502020204030204" pitchFamily="34" charset="0"/>
              <a:cs typeface="Arial" panose="020B0604020202020204" pitchFamily="34" charset="0"/>
            </a:endParaRPr>
          </a:p>
          <a:p>
            <a:pPr marL="342900" marR="0" lvl="0" indent="-342900">
              <a:lnSpc>
                <a:spcPct val="107000"/>
              </a:lnSpc>
              <a:spcBef>
                <a:spcPts val="0"/>
              </a:spcBef>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Link to </a:t>
            </a:r>
            <a:r>
              <a:rPr lang="en-US" sz="1100" dirty="0" err="1">
                <a:solidFill>
                  <a:schemeClr val="bg1"/>
                </a:solidFill>
                <a:ea typeface="Calibri" panose="020F050202020403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Battlecard_ThinkSmart_Cam</a:t>
            </a:r>
            <a:endParaRPr lang="en-US" sz="1100" dirty="0">
              <a:solidFill>
                <a:schemeClr val="bg1"/>
              </a:solidFill>
              <a:ea typeface="Calibri" panose="020F0502020204030204" pitchFamily="34" charset="0"/>
              <a:cs typeface="Arial" panose="020B0604020202020204" pitchFamily="34" charset="0"/>
            </a:endParaRPr>
          </a:p>
          <a:p>
            <a:pPr marL="342900" marR="0" lvl="0" indent="-342900">
              <a:lnSpc>
                <a:spcPct val="107000"/>
              </a:lnSpc>
              <a:spcBef>
                <a:spcPts val="0"/>
              </a:spcBef>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Link to </a:t>
            </a:r>
            <a:r>
              <a:rPr lang="en-US" sz="1100" dirty="0" err="1">
                <a:solidFill>
                  <a:schemeClr val="bg1"/>
                </a:solidFill>
                <a:ea typeface="Calibri" panose="020F050202020403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Battlecard_ThinkSmart_Core</a:t>
            </a:r>
            <a:endParaRPr lang="en-US" sz="1100" dirty="0">
              <a:solidFill>
                <a:schemeClr val="bg1"/>
              </a:solidFill>
              <a:ea typeface="Calibri" panose="020F0502020204030204" pitchFamily="34" charset="0"/>
              <a:cs typeface="Arial" panose="020B0604020202020204" pitchFamily="34" charset="0"/>
            </a:endParaRPr>
          </a:p>
          <a:p>
            <a:pPr marL="342900" marR="0" lvl="0" indent="-342900">
              <a:lnSpc>
                <a:spcPct val="107000"/>
              </a:lnSpc>
              <a:spcBef>
                <a:spcPts val="0"/>
              </a:spcBef>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Link to </a:t>
            </a:r>
            <a:r>
              <a:rPr lang="en-US" sz="1100" dirty="0" err="1">
                <a:solidFill>
                  <a:schemeClr val="bg1"/>
                </a:solidFill>
                <a:ea typeface="Calibri" panose="020F050202020403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Battlecard_ThinkSmart_Bar</a:t>
            </a:r>
            <a:endParaRPr lang="en-US" sz="1100" dirty="0">
              <a:solidFill>
                <a:schemeClr val="bg1"/>
              </a:solidFill>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74F515AA-2273-D313-2453-30753996619C}"/>
              </a:ext>
            </a:extLst>
          </p:cNvPr>
          <p:cNvSpPr txBox="1"/>
          <p:nvPr/>
        </p:nvSpPr>
        <p:spPr>
          <a:xfrm>
            <a:off x="912574" y="4790948"/>
            <a:ext cx="4444219" cy="906338"/>
          </a:xfrm>
          <a:prstGeom prst="rect">
            <a:avLst/>
          </a:prstGeom>
          <a:noFill/>
        </p:spPr>
        <p:txBody>
          <a:bodyPr wrap="square" lIns="91440" tIns="45720" rIns="91440" bIns="45720" rtlCol="0" anchor="t">
            <a:spAutoFit/>
          </a:bodyPr>
          <a:lstStyle/>
          <a:p>
            <a:pPr>
              <a:lnSpc>
                <a:spcPct val="107000"/>
              </a:lnSpc>
              <a:spcAft>
                <a:spcPts val="400"/>
              </a:spcAft>
            </a:pPr>
            <a:r>
              <a:rPr lang="en-US" sz="1100" b="1" dirty="0">
                <a:solidFill>
                  <a:schemeClr val="bg1"/>
                </a:solidFill>
                <a:ea typeface="Calibri" panose="020F0502020204030204" pitchFamily="34" charset="0"/>
                <a:cs typeface="Arial" panose="020B0604020202020204" pitchFamily="34" charset="0"/>
              </a:rPr>
              <a:t>Case studies</a:t>
            </a:r>
            <a:endParaRPr lang="en-US" sz="1100" dirty="0">
              <a:solidFill>
                <a:schemeClr val="bg1"/>
              </a:solidFill>
              <a:ea typeface="Calibri" panose="020F0502020204030204" pitchFamily="34" charset="0"/>
              <a:cs typeface="Arial" panose="020B0604020202020204" pitchFamily="34" charset="0"/>
            </a:endParaRPr>
          </a:p>
          <a:p>
            <a:pPr marL="342900" indent="-342900">
              <a:lnSpc>
                <a:spcPct val="107000"/>
              </a:lnSpc>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Link to Softbank Customer Story </a:t>
            </a:r>
            <a:endParaRPr lang="en-US" sz="1100" dirty="0">
              <a:solidFill>
                <a:schemeClr val="bg1"/>
              </a:solidFill>
              <a:ea typeface="Calibri" panose="020F0502020204030204" pitchFamily="34" charset="0"/>
              <a:cs typeface="Arial" panose="020B0604020202020204" pitchFamily="34" charset="0"/>
            </a:endParaRPr>
          </a:p>
          <a:p>
            <a:pPr marL="342900" indent="-342900">
              <a:lnSpc>
                <a:spcPct val="107000"/>
              </a:lnSpc>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Link to </a:t>
            </a:r>
            <a:r>
              <a:rPr lang="en-US" sz="1100" dirty="0" err="1">
                <a:solidFill>
                  <a:schemeClr val="bg1"/>
                </a:solidFill>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Topdanmark</a:t>
            </a:r>
            <a:r>
              <a:rPr lang="en-US" sz="1100" dirty="0">
                <a:solidFill>
                  <a:schemeClr val="bg1"/>
                </a:solidFill>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 Customer Story </a:t>
            </a:r>
            <a:endParaRPr lang="en-US" sz="1100" dirty="0">
              <a:solidFill>
                <a:schemeClr val="bg1"/>
              </a:solidFill>
              <a:ea typeface="Calibri" panose="020F0502020204030204" pitchFamily="34" charset="0"/>
              <a:cs typeface="Arial" panose="020B0604020202020204" pitchFamily="34" charset="0"/>
            </a:endParaRPr>
          </a:p>
          <a:p>
            <a:pPr marL="342900" indent="-342900">
              <a:lnSpc>
                <a:spcPct val="107000"/>
              </a:lnSpc>
              <a:spcAft>
                <a:spcPts val="200"/>
              </a:spcAft>
              <a:buFont typeface="+mj-lt"/>
              <a:buAutoNum type="arabicPeriod"/>
            </a:pPr>
            <a:r>
              <a:rPr lang="en-US" sz="1100" dirty="0">
                <a:solidFill>
                  <a:schemeClr val="bg1"/>
                </a:solidFill>
                <a:ea typeface="Calibri" panose="020F050202020403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Link to Michelin Customer Story </a:t>
            </a:r>
            <a:endParaRPr lang="en-US" sz="1100" dirty="0">
              <a:solidFill>
                <a:schemeClr val="bg1"/>
              </a:solidFill>
              <a:ea typeface="Calibri" panose="020F0502020204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9C05C222-22DE-6214-785D-05625E13ADE8}"/>
              </a:ext>
            </a:extLst>
          </p:cNvPr>
          <p:cNvCxnSpPr>
            <a:cxnSpLocks/>
          </p:cNvCxnSpPr>
          <p:nvPr/>
        </p:nvCxnSpPr>
        <p:spPr>
          <a:xfrm flipH="1">
            <a:off x="981075" y="2834097"/>
            <a:ext cx="444422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520DA8B-8E7D-1D7F-9DBF-37128D660FC4}"/>
              </a:ext>
            </a:extLst>
          </p:cNvPr>
          <p:cNvCxnSpPr>
            <a:cxnSpLocks/>
          </p:cNvCxnSpPr>
          <p:nvPr/>
        </p:nvCxnSpPr>
        <p:spPr>
          <a:xfrm flipH="1">
            <a:off x="981075" y="4819007"/>
            <a:ext cx="444422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Placeholder 5">
            <a:extLst>
              <a:ext uri="{FF2B5EF4-FFF2-40B4-BE49-F238E27FC236}">
                <a16:creationId xmlns:a16="http://schemas.microsoft.com/office/drawing/2014/main" id="{E9423C92-82CC-662D-A8F7-A1F92B409F30}"/>
              </a:ext>
            </a:extLst>
          </p:cNvPr>
          <p:cNvPicPr>
            <a:picLocks noChangeAspect="1"/>
          </p:cNvPicPr>
          <p:nvPr/>
        </p:nvPicPr>
        <p:blipFill rotWithShape="1">
          <a:blip r:embed="rId19"/>
          <a:srcRect l="15048" r="25281"/>
          <a:stretch/>
        </p:blipFill>
        <p:spPr>
          <a:xfrm>
            <a:off x="6445249" y="0"/>
            <a:ext cx="5743575" cy="6858000"/>
          </a:xfrm>
          <a:prstGeom prst="rect">
            <a:avLst/>
          </a:prstGeom>
        </p:spPr>
      </p:pic>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4376111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8727142" y="0"/>
            <a:ext cx="3461683" cy="26241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425059"/>
            <a:ext cx="12188824" cy="4495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310092" y="375227"/>
            <a:ext cx="8137403"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dirty="0">
                <a:solidFill>
                  <a:schemeClr val="bg1"/>
                </a:solidFill>
                <a:latin typeface="Arial"/>
                <a:cs typeface="Arial"/>
              </a:rPr>
              <a:t> ThinkPad Conversation Card</a:t>
            </a:r>
            <a:endParaRPr lang="en-CA" sz="2800" b="1" cap="none" dirty="0">
              <a:solidFill>
                <a:schemeClr val="bg1"/>
              </a:solidFil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9084263" y="250023"/>
            <a:ext cx="2588680" cy="2231380"/>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latin typeface="Arial" panose="020B0604020202020204" pitchFamily="34" charset="0"/>
                <a:cs typeface="Arial" panose="020B0604020202020204" pitchFamily="34" charset="0"/>
              </a:rPr>
              <a:t>Fast Facts</a:t>
            </a:r>
          </a:p>
          <a:p>
            <a:pPr marL="171450" indent="-171450">
              <a:spcAft>
                <a:spcPts val="600"/>
              </a:spcAft>
              <a:buFont typeface="Arial"/>
              <a:buChar char="•"/>
            </a:pPr>
            <a:r>
              <a:rPr lang="en-US" sz="1000" dirty="0">
                <a:solidFill>
                  <a:schemeClr val="bg1"/>
                </a:solidFill>
                <a:latin typeface="Arial" panose="020B0604020202020204" pitchFamily="34" charset="0"/>
                <a:ea typeface="+mn-lt"/>
                <a:cs typeface="Arial" panose="020B0604020202020204" pitchFamily="34" charset="0"/>
              </a:rPr>
              <a:t>MIL-STD standard tested*</a:t>
            </a:r>
          </a:p>
          <a:p>
            <a:pPr marL="171450" indent="-171450">
              <a:spcAft>
                <a:spcPts val="600"/>
              </a:spcAft>
              <a:buFont typeface="Arial"/>
              <a:buChar char="•"/>
            </a:pPr>
            <a:r>
              <a:rPr lang="en-US" sz="1000" dirty="0">
                <a:solidFill>
                  <a:schemeClr val="bg1"/>
                </a:solidFill>
                <a:latin typeface="Arial" panose="020B0604020202020204" pitchFamily="34" charset="0"/>
                <a:ea typeface="+mn-lt"/>
                <a:cs typeface="Arial" panose="020B0604020202020204" pitchFamily="34" charset="0"/>
              </a:rPr>
              <a:t>Portfolio-wide EPEAT Gold certification reflecting Lenovo's overall efforts to adhere to the guidelines of environmentally-friendly attributes as defined by the Global Electronics Council.</a:t>
            </a:r>
            <a:endParaRPr lang="en-US" sz="1000" dirty="0">
              <a:solidFill>
                <a:schemeClr val="bg1"/>
              </a:solidFill>
              <a:latin typeface="Arial" panose="020B0604020202020204" pitchFamily="34" charset="0"/>
              <a:cs typeface="Arial" panose="020B0604020202020204" pitchFamily="34" charset="0"/>
            </a:endParaRPr>
          </a:p>
          <a:p>
            <a:pPr marL="171450" indent="-171450">
              <a:spcAft>
                <a:spcPts val="600"/>
              </a:spcAft>
              <a:buFont typeface="Arial"/>
              <a:buChar char="•"/>
            </a:pPr>
            <a:r>
              <a:rPr lang="en-US" sz="1000" dirty="0">
                <a:solidFill>
                  <a:schemeClr val="bg1"/>
                </a:solidFill>
                <a:latin typeface="Arial" panose="020B0604020202020204" pitchFamily="34" charset="0"/>
                <a:cs typeface="Arial" panose="020B0604020202020204" pitchFamily="34" charset="0"/>
              </a:rPr>
              <a:t>Even an Excel power user running large complex spreadsheets could have improved user experience with a Workstation</a:t>
            </a: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1163704"/>
            <a:ext cx="2516252" cy="307777"/>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panose="020B0604020202020204" pitchFamily="34" charset="0"/>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2" y="1425314"/>
            <a:ext cx="6412665" cy="246221"/>
          </a:xfrm>
          <a:prstGeom prst="rect">
            <a:avLst/>
          </a:prstGeom>
          <a:noFill/>
        </p:spPr>
        <p:txBody>
          <a:bodyPr wrap="square" lIns="91440" tIns="45720" rIns="91440" bIns="45720" rtlCol="0" anchor="t">
            <a:spAutoFit/>
          </a:bodyPr>
          <a:lstStyle/>
          <a:p>
            <a:r>
              <a:rPr lang="en-US" sz="1000" dirty="0">
                <a:solidFill>
                  <a:schemeClr val="bg1"/>
                </a:solidFill>
                <a:latin typeface="Arial" panose="020B0604020202020204" pitchFamily="34" charset="0"/>
                <a:cs typeface="Arial" panose="020B0604020202020204" pitchFamily="34" charset="0"/>
              </a:rPr>
              <a:t>The answer to the hybrid work environment powering human connections with portability and performance. </a:t>
            </a:r>
          </a:p>
        </p:txBody>
      </p:sp>
      <p:sp>
        <p:nvSpPr>
          <p:cNvPr id="8" name="TextBox 7">
            <a:extLst>
              <a:ext uri="{FF2B5EF4-FFF2-40B4-BE49-F238E27FC236}">
                <a16:creationId xmlns:a16="http://schemas.microsoft.com/office/drawing/2014/main" id="{62441B99-46DB-E61D-8B7B-F4BE6BF8DBCF}"/>
              </a:ext>
            </a:extLst>
          </p:cNvPr>
          <p:cNvSpPr txBox="1"/>
          <p:nvPr/>
        </p:nvSpPr>
        <p:spPr>
          <a:xfrm>
            <a:off x="828237" y="2591333"/>
            <a:ext cx="1281057" cy="523220"/>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481726" y="3216552"/>
            <a:ext cx="1815295" cy="2913618"/>
          </a:xfrm>
          <a:prstGeom prst="rect">
            <a:avLst/>
          </a:prstGeom>
          <a:noFill/>
        </p:spPr>
        <p:txBody>
          <a:bodyPr wrap="square" rtlCol="0">
            <a:spAutoFit/>
          </a:bodyPr>
          <a:lstStyle/>
          <a:p>
            <a:pPr marL="88900" indent="-88900">
              <a:spcAft>
                <a:spcPts val="400"/>
              </a:spcAft>
              <a:buFont typeface="Arial" panose="020B0604020202020204" pitchFamily="34" charset="0"/>
              <a:buChar char="•"/>
            </a:pPr>
            <a:r>
              <a:rPr lang="en-US" sz="1000" dirty="0">
                <a:latin typeface="Arial" panose="020B0604020202020204" pitchFamily="34" charset="0"/>
                <a:ea typeface="Calibri"/>
                <a:cs typeface="Arial" panose="020B0604020202020204" pitchFamily="34" charset="0"/>
              </a:rPr>
              <a:t>Engineering Professionals</a:t>
            </a:r>
          </a:p>
          <a:p>
            <a:pPr marL="88900" indent="-88900">
              <a:spcAft>
                <a:spcPts val="400"/>
              </a:spcAft>
              <a:buFont typeface="Arial" panose="020B0604020202020204" pitchFamily="34" charset="0"/>
              <a:buChar char="•"/>
            </a:pPr>
            <a:r>
              <a:rPr lang="en-US" sz="1000" dirty="0">
                <a:latin typeface="Arial" panose="020B0604020202020204" pitchFamily="34" charset="0"/>
                <a:ea typeface="Calibri"/>
                <a:cs typeface="Arial" panose="020B0604020202020204" pitchFamily="34" charset="0"/>
              </a:rPr>
              <a:t>Software Development and Analytics</a:t>
            </a:r>
          </a:p>
          <a:p>
            <a:pPr marL="88900" indent="-88900">
              <a:spcAft>
                <a:spcPts val="400"/>
              </a:spcAft>
              <a:buFont typeface="Arial" panose="020B0604020202020204" pitchFamily="34" charset="0"/>
              <a:buChar char="•"/>
            </a:pPr>
            <a:r>
              <a:rPr lang="en-US" sz="1000" dirty="0">
                <a:latin typeface="Arial" panose="020B0604020202020204" pitchFamily="34" charset="0"/>
                <a:ea typeface="Calibri"/>
                <a:cs typeface="Arial" panose="020B0604020202020204" pitchFamily="34" charset="0"/>
              </a:rPr>
              <a:t>Creative Professionals </a:t>
            </a:r>
          </a:p>
          <a:p>
            <a:pPr marL="177800" indent="-88900">
              <a:spcAft>
                <a:spcPts val="400"/>
              </a:spcAft>
              <a:buFont typeface="Arial" panose="020B0604020202020204" pitchFamily="34" charset="0"/>
              <a:buChar char="•"/>
            </a:pPr>
            <a:r>
              <a:rPr lang="en-US" sz="1000" dirty="0">
                <a:latin typeface="Arial" panose="020B0604020202020204" pitchFamily="34" charset="0"/>
                <a:ea typeface="+mn-lt"/>
                <a:cs typeface="Arial" panose="020B0604020202020204" pitchFamily="34" charset="0"/>
              </a:rPr>
              <a:t>The ThinkPad family comes with available 4K UHD displays that feature built in factory color calibration (FCC) and Dolby Vision HDR. The exceptional color accuracy enables artists, designers, and architects to create their best work.</a:t>
            </a:r>
            <a:endParaRPr lang="en-US" sz="1000" dirty="0">
              <a:latin typeface="Arial" panose="020B0604020202020204" pitchFamily="34" charset="0"/>
              <a:cs typeface="Arial" panose="020B0604020202020204" pitchFamily="34" charset="0"/>
            </a:endParaRPr>
          </a:p>
          <a:p>
            <a:pPr marL="88900" indent="-88900">
              <a:spcAft>
                <a:spcPts val="400"/>
              </a:spcAft>
              <a:buFont typeface="Arial" panose="020B0604020202020204" pitchFamily="34" charset="0"/>
              <a:buChar char="•"/>
            </a:pPr>
            <a:r>
              <a:rPr lang="en-US" sz="1000" dirty="0">
                <a:latin typeface="Arial" panose="020B0604020202020204" pitchFamily="34" charset="0"/>
                <a:cs typeface="Arial" panose="020B0604020202020204" pitchFamily="34" charset="0"/>
              </a:rPr>
              <a:t>Education (Creative Arts, Engineering, Computer Science)</a:t>
            </a:r>
          </a:p>
        </p:txBody>
      </p:sp>
      <p:sp>
        <p:nvSpPr>
          <p:cNvPr id="13" name="TextBox 12">
            <a:extLst>
              <a:ext uri="{FF2B5EF4-FFF2-40B4-BE49-F238E27FC236}">
                <a16:creationId xmlns:a16="http://schemas.microsoft.com/office/drawing/2014/main" id="{B3803543-DFFB-565F-EF8B-CEED7628FBA1}"/>
              </a:ext>
            </a:extLst>
          </p:cNvPr>
          <p:cNvSpPr txBox="1"/>
          <p:nvPr/>
        </p:nvSpPr>
        <p:spPr>
          <a:xfrm>
            <a:off x="3002337" y="2591333"/>
            <a:ext cx="3195185"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2683232" y="3254759"/>
            <a:ext cx="3731218" cy="2836674"/>
          </a:xfrm>
          <a:prstGeom prst="rect">
            <a:avLst/>
          </a:prstGeom>
          <a:noFill/>
        </p:spPr>
        <p:txBody>
          <a:bodyPr wrap="square" rtlCol="0">
            <a:spAutoFit/>
          </a:bodyPr>
          <a:lstStyle/>
          <a:p>
            <a:pPr marL="88900" indent="-88900">
              <a:spcAft>
                <a:spcPts val="400"/>
              </a:spcAft>
              <a:buFont typeface="Arial"/>
              <a:buChar char="•"/>
            </a:pPr>
            <a:r>
              <a:rPr lang="en-US" sz="1000" dirty="0">
                <a:latin typeface="Arial" panose="020B0604020202020204" pitchFamily="34" charset="0"/>
                <a:ea typeface="+mn-lt"/>
                <a:cs typeface="Arial" panose="020B0604020202020204" pitchFamily="34" charset="0"/>
              </a:rPr>
              <a:t>Industry leading reliability</a:t>
            </a:r>
          </a:p>
          <a:p>
            <a:pPr marL="88900" indent="-88900">
              <a:spcAft>
                <a:spcPts val="400"/>
              </a:spcAft>
              <a:buFont typeface="Arial"/>
              <a:buChar char="•"/>
            </a:pPr>
            <a:r>
              <a:rPr lang="en-US" sz="1000" dirty="0">
                <a:latin typeface="Arial" panose="020B0604020202020204" pitchFamily="34" charset="0"/>
                <a:ea typeface="+mn-lt"/>
                <a:cs typeface="Arial" panose="020B0604020202020204" pitchFamily="34" charset="0"/>
              </a:rPr>
              <a:t>Lenovo diagnostics</a:t>
            </a:r>
          </a:p>
          <a:p>
            <a:pPr marL="88900" indent="-88900">
              <a:spcAft>
                <a:spcPts val="400"/>
              </a:spcAft>
              <a:buFont typeface="Arial"/>
              <a:buChar char="•"/>
            </a:pPr>
            <a:r>
              <a:rPr lang="en-US" sz="1000" dirty="0">
                <a:latin typeface="Arial" panose="020B0604020202020204" pitchFamily="34" charset="0"/>
                <a:ea typeface="+mn-lt"/>
                <a:cs typeface="Arial" panose="020B0604020202020204" pitchFamily="34" charset="0"/>
              </a:rPr>
              <a:t>Lenovo Performance tuner</a:t>
            </a:r>
          </a:p>
          <a:p>
            <a:pPr marL="88900" indent="-88900">
              <a:spcAft>
                <a:spcPts val="400"/>
              </a:spcAft>
              <a:buFont typeface="Arial"/>
              <a:buChar char="•"/>
            </a:pPr>
            <a:r>
              <a:rPr lang="en-US" sz="1000" dirty="0">
                <a:latin typeface="Arial" panose="020B0604020202020204" pitchFamily="34" charset="0"/>
                <a:ea typeface="+mn-lt"/>
                <a:cs typeface="Arial" panose="020B0604020202020204" pitchFamily="34" charset="0"/>
              </a:rPr>
              <a:t>Security has always been part of our strategy as an industry leading vendor. </a:t>
            </a:r>
            <a:br>
              <a:rPr lang="en-US" sz="1000" dirty="0">
                <a:latin typeface="Arial" panose="020B0604020202020204" pitchFamily="34" charset="0"/>
                <a:ea typeface="+mn-lt"/>
                <a:cs typeface="Arial" panose="020B0604020202020204" pitchFamily="34" charset="0"/>
              </a:rPr>
            </a:br>
            <a:r>
              <a:rPr lang="en-US" sz="1000" b="1" dirty="0">
                <a:latin typeface="Arial" panose="020B0604020202020204" pitchFamily="34" charset="0"/>
                <a:ea typeface="+mn-lt"/>
                <a:cs typeface="Arial" panose="020B0604020202020204" pitchFamily="34" charset="0"/>
              </a:rPr>
              <a:t>Our ThinkPad heritage fosters many industry firsts, including: </a:t>
            </a:r>
            <a:endParaRPr lang="en-US" sz="1000" b="1" dirty="0">
              <a:latin typeface="Arial" panose="020B0604020202020204" pitchFamily="34" charset="0"/>
              <a:cs typeface="Arial" panose="020B0604020202020204" pitchFamily="34" charset="0"/>
            </a:endParaRPr>
          </a:p>
          <a:p>
            <a:pPr marL="177800" lvl="1" indent="-88900">
              <a:spcAft>
                <a:spcPts val="200"/>
              </a:spcAft>
              <a:buFont typeface="Arial" panose="020B0604020202020204" pitchFamily="34" charset="0"/>
              <a:buChar char="•"/>
              <a:tabLst>
                <a:tab pos="177800" algn="l"/>
              </a:tabLst>
            </a:pPr>
            <a:r>
              <a:rPr lang="en-US" sz="1000" dirty="0">
                <a:latin typeface="Arial" panose="020B0604020202020204" pitchFamily="34" charset="0"/>
                <a:ea typeface="+mn-lt"/>
                <a:cs typeface="Arial" panose="020B0604020202020204" pitchFamily="34" charset="0"/>
              </a:rPr>
              <a:t>The first to put a security chip in a PC</a:t>
            </a:r>
            <a:endParaRPr lang="en-US" sz="1000" dirty="0">
              <a:latin typeface="Arial" panose="020B0604020202020204" pitchFamily="34" charset="0"/>
              <a:cs typeface="Arial" panose="020B0604020202020204" pitchFamily="34" charset="0"/>
            </a:endParaRPr>
          </a:p>
          <a:p>
            <a:pPr marL="177800" lvl="1" indent="-88900">
              <a:spcAft>
                <a:spcPts val="200"/>
              </a:spcAft>
              <a:buFont typeface="Arial" panose="020B0604020202020204" pitchFamily="34" charset="0"/>
              <a:buChar char="•"/>
              <a:tabLst>
                <a:tab pos="177800" algn="l"/>
              </a:tabLst>
            </a:pPr>
            <a:r>
              <a:rPr lang="en-US" sz="1000" dirty="0">
                <a:latin typeface="Arial" panose="020B0604020202020204" pitchFamily="34" charset="0"/>
                <a:ea typeface="+mn-lt"/>
                <a:cs typeface="Arial" panose="020B0604020202020204" pitchFamily="34" charset="0"/>
              </a:rPr>
              <a:t>The first put a finger reader in a PC</a:t>
            </a:r>
            <a:endParaRPr lang="en-US" sz="1000" dirty="0">
              <a:latin typeface="Arial" panose="020B0604020202020204" pitchFamily="34" charset="0"/>
              <a:cs typeface="Arial" panose="020B0604020202020204" pitchFamily="34" charset="0"/>
            </a:endParaRPr>
          </a:p>
          <a:p>
            <a:pPr marL="177800" lvl="1" indent="-88900">
              <a:spcAft>
                <a:spcPts val="1000"/>
              </a:spcAft>
              <a:buFont typeface="Arial" panose="020B0604020202020204" pitchFamily="34" charset="0"/>
              <a:buChar char="•"/>
              <a:tabLst>
                <a:tab pos="177800" algn="l"/>
              </a:tabLst>
            </a:pPr>
            <a:r>
              <a:rPr lang="en-US" sz="1000" dirty="0">
                <a:latin typeface="Arial" panose="020B0604020202020204" pitchFamily="34" charset="0"/>
                <a:ea typeface="+mn-lt"/>
                <a:cs typeface="Arial" panose="020B0604020202020204" pitchFamily="34" charset="0"/>
              </a:rPr>
              <a:t>The first to do BIOS based security</a:t>
            </a:r>
            <a:endParaRPr lang="en-US" sz="1000" dirty="0">
              <a:latin typeface="Arial" panose="020B0604020202020204" pitchFamily="34" charset="0"/>
              <a:cs typeface="Arial" panose="020B0604020202020204" pitchFamily="34" charset="0"/>
            </a:endParaRPr>
          </a:p>
          <a:p>
            <a:pPr marL="88900" indent="-88900">
              <a:spcAft>
                <a:spcPts val="400"/>
              </a:spcAft>
              <a:buFont typeface="Arial"/>
              <a:buChar char="•"/>
            </a:pPr>
            <a:r>
              <a:rPr lang="en-US" sz="1000" dirty="0">
                <a:latin typeface="Arial" panose="020B0604020202020204" pitchFamily="34" charset="0"/>
                <a:ea typeface="+mn-lt"/>
                <a:cs typeface="Arial" panose="020B0604020202020204" pitchFamily="34" charset="0"/>
              </a:rPr>
              <a:t>ISV-certified with the most popular professional applications to accelerate business results</a:t>
            </a:r>
          </a:p>
          <a:p>
            <a:pPr marL="88900" indent="-88900">
              <a:spcAft>
                <a:spcPts val="400"/>
              </a:spcAft>
              <a:buFont typeface="Arial"/>
              <a:buChar char="•"/>
            </a:pPr>
            <a:r>
              <a:rPr lang="en-US" sz="1000" dirty="0">
                <a:latin typeface="Arial" panose="020B0604020202020204" pitchFamily="34" charset="0"/>
                <a:ea typeface="Calibri"/>
                <a:cs typeface="Arial" panose="020B0604020202020204" pitchFamily="34" charset="0"/>
              </a:rPr>
              <a:t>Highest performing, lowest latency, most scalable remote workstation experience allowing companies to access their workstation investments anytime, anywhere.</a:t>
            </a:r>
          </a:p>
        </p:txBody>
      </p:sp>
      <p:sp>
        <p:nvSpPr>
          <p:cNvPr id="15" name="TextBox 14">
            <a:extLst>
              <a:ext uri="{FF2B5EF4-FFF2-40B4-BE49-F238E27FC236}">
                <a16:creationId xmlns:a16="http://schemas.microsoft.com/office/drawing/2014/main" id="{6DF2F82B-9BE9-7A83-A435-F57BB7D390F7}"/>
              </a:ext>
            </a:extLst>
          </p:cNvPr>
          <p:cNvSpPr txBox="1"/>
          <p:nvPr/>
        </p:nvSpPr>
        <p:spPr>
          <a:xfrm>
            <a:off x="7107809" y="2591333"/>
            <a:ext cx="2568763" cy="523220"/>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6791277" y="3182283"/>
            <a:ext cx="5039939" cy="3439403"/>
          </a:xfrm>
          <a:prstGeom prst="rect">
            <a:avLst/>
          </a:prstGeom>
          <a:noFill/>
        </p:spPr>
        <p:txBody>
          <a:bodyPr wrap="square" rtlCol="0">
            <a:spAutoFit/>
          </a:bodyPr>
          <a:lstStyle/>
          <a:p>
            <a:pPr>
              <a:spcAft>
                <a:spcPts val="300"/>
              </a:spcAft>
            </a:pPr>
            <a:r>
              <a:rPr lang="en-US" sz="1000" b="1" dirty="0">
                <a:latin typeface="Arial" panose="020B0604020202020204" pitchFamily="34" charset="0"/>
                <a:cs typeface="Arial" panose="020B0604020202020204" pitchFamily="34" charset="0"/>
              </a:rPr>
              <a:t>What to listen for:</a:t>
            </a:r>
          </a:p>
          <a:p>
            <a:pPr marL="88900" indent="-88900">
              <a:spcAft>
                <a:spcPts val="300"/>
              </a:spcAft>
              <a:buFont typeface="Arial"/>
              <a:buChar char="•"/>
              <a:tabLst>
                <a:tab pos="88900" algn="l"/>
              </a:tabLst>
            </a:pPr>
            <a:r>
              <a:rPr lang="en-US" sz="1000" dirty="0">
                <a:latin typeface="Arial" panose="020B0604020202020204" pitchFamily="34" charset="0"/>
                <a:cs typeface="Arial" panose="020B0604020202020204" pitchFamily="34" charset="0"/>
              </a:rPr>
              <a:t>Computer freezes</a:t>
            </a:r>
          </a:p>
          <a:p>
            <a:pPr marL="88900" indent="-88900">
              <a:spcAft>
                <a:spcPts val="300"/>
              </a:spcAft>
              <a:buFont typeface="Arial"/>
              <a:buChar char="•"/>
              <a:tabLst>
                <a:tab pos="88900" algn="l"/>
              </a:tabLst>
            </a:pPr>
            <a:r>
              <a:rPr lang="en-US" sz="1000" dirty="0">
                <a:latin typeface="Arial" panose="020B0604020202020204" pitchFamily="34" charset="0"/>
                <a:cs typeface="Arial" panose="020B0604020202020204" pitchFamily="34" charset="0"/>
              </a:rPr>
              <a:t>Operations slow to open or load</a:t>
            </a:r>
          </a:p>
          <a:p>
            <a:pPr marL="88900" indent="-88900">
              <a:spcAft>
                <a:spcPts val="300"/>
              </a:spcAft>
              <a:buFont typeface="Arial"/>
              <a:buChar char="•"/>
              <a:tabLst>
                <a:tab pos="88900" algn="l"/>
              </a:tabLst>
            </a:pPr>
            <a:r>
              <a:rPr lang="en-US" sz="1000" dirty="0">
                <a:latin typeface="Arial" panose="020B0604020202020204" pitchFamily="34" charset="0"/>
                <a:cs typeface="Arial" panose="020B0604020202020204" pitchFamily="34" charset="0"/>
              </a:rPr>
              <a:t>Takes a while to run a job</a:t>
            </a:r>
          </a:p>
          <a:p>
            <a:pPr marL="88900" indent="-88900">
              <a:spcAft>
                <a:spcPts val="300"/>
              </a:spcAft>
              <a:buFont typeface="Arial"/>
              <a:buChar char="•"/>
              <a:tabLst>
                <a:tab pos="88900" algn="l"/>
              </a:tabLst>
            </a:pPr>
            <a:r>
              <a:rPr lang="en-US" sz="1000" dirty="0">
                <a:latin typeface="Arial" panose="020B0604020202020204" pitchFamily="34" charset="0"/>
                <a:cs typeface="Arial" panose="020B0604020202020204" pitchFamily="34" charset="0"/>
              </a:rPr>
              <a:t>Sluggish performance</a:t>
            </a:r>
          </a:p>
          <a:p>
            <a:pPr marL="88900" indent="-88900">
              <a:spcAft>
                <a:spcPts val="1800"/>
              </a:spcAft>
              <a:buFont typeface="Arial"/>
              <a:buChar char="•"/>
              <a:tabLst>
                <a:tab pos="88900" algn="l"/>
              </a:tabLst>
            </a:pPr>
            <a:r>
              <a:rPr lang="en-US" sz="1000" dirty="0">
                <a:latin typeface="Arial" panose="020B0604020202020204" pitchFamily="34" charset="0"/>
                <a:cs typeface="Arial" panose="020B0604020202020204" pitchFamily="34" charset="0"/>
              </a:rPr>
              <a:t>End user frustration and systems outgrowing usefulness</a:t>
            </a:r>
          </a:p>
          <a:p>
            <a:pPr>
              <a:spcAft>
                <a:spcPts val="300"/>
              </a:spcAft>
            </a:pPr>
            <a:r>
              <a:rPr lang="en-US" sz="1000" b="1" dirty="0">
                <a:latin typeface="Arial" panose="020B0604020202020204" pitchFamily="34" charset="0"/>
                <a:cs typeface="Arial" panose="020B0604020202020204" pitchFamily="34" charset="0"/>
              </a:rPr>
              <a:t>Discovery Questions:</a:t>
            </a:r>
          </a:p>
          <a:p>
            <a:pPr marL="88900" indent="-88900">
              <a:spcAft>
                <a:spcPts val="300"/>
              </a:spcAft>
              <a:buFont typeface="Arial"/>
              <a:buChar char="•"/>
              <a:tabLst>
                <a:tab pos="88900" algn="l"/>
              </a:tabLst>
            </a:pPr>
            <a:r>
              <a:rPr lang="en-US" sz="1000" dirty="0">
                <a:latin typeface="Arial" panose="020B0604020202020204" pitchFamily="34" charset="0"/>
                <a:ea typeface="+mn-lt"/>
                <a:cs typeface="Arial" panose="020B0604020202020204" pitchFamily="34" charset="0"/>
              </a:rPr>
              <a:t>How are machines currently performing?</a:t>
            </a:r>
          </a:p>
          <a:p>
            <a:pPr marL="88900" indent="-88900">
              <a:spcAft>
                <a:spcPts val="300"/>
              </a:spcAft>
              <a:buFont typeface="Arial"/>
              <a:buChar char="•"/>
              <a:tabLst>
                <a:tab pos="88900" algn="l"/>
              </a:tabLst>
            </a:pPr>
            <a:r>
              <a:rPr lang="en-US" sz="1000" dirty="0">
                <a:latin typeface="Arial" panose="020B0604020202020204" pitchFamily="34" charset="0"/>
                <a:ea typeface="+mn-lt"/>
                <a:cs typeface="Arial" panose="020B0604020202020204" pitchFamily="34" charset="0"/>
              </a:rPr>
              <a:t>How are machines currently used/what needs would need to be fulfilled?</a:t>
            </a:r>
            <a:endParaRPr lang="en-US" sz="1000" dirty="0">
              <a:latin typeface="Arial" panose="020B0604020202020204" pitchFamily="34" charset="0"/>
              <a:cs typeface="Arial" panose="020B0604020202020204" pitchFamily="34" charset="0"/>
            </a:endParaRPr>
          </a:p>
          <a:p>
            <a:pPr marL="88900" indent="-88900">
              <a:spcAft>
                <a:spcPts val="300"/>
              </a:spcAft>
              <a:buFont typeface="Arial"/>
              <a:buChar char="•"/>
              <a:tabLst>
                <a:tab pos="88900" algn="l"/>
              </a:tabLst>
            </a:pPr>
            <a:r>
              <a:rPr lang="en-US" sz="1000" dirty="0">
                <a:latin typeface="Arial" panose="020B0604020202020204" pitchFamily="34" charset="0"/>
                <a:ea typeface="+mn-lt"/>
                <a:cs typeface="Arial" panose="020B0604020202020204" pitchFamily="34" charset="0"/>
              </a:rPr>
              <a:t>What kind of users will be using the machine and what is their workload?</a:t>
            </a:r>
          </a:p>
          <a:p>
            <a:pPr marL="88900" indent="-88900">
              <a:spcAft>
                <a:spcPts val="300"/>
              </a:spcAft>
              <a:buFont typeface="Arial"/>
              <a:buChar char="•"/>
              <a:tabLst>
                <a:tab pos="88900" algn="l"/>
              </a:tabLst>
            </a:pPr>
            <a:r>
              <a:rPr lang="en-US" sz="1000" dirty="0">
                <a:latin typeface="Arial" panose="020B0604020202020204" pitchFamily="34" charset="0"/>
                <a:ea typeface="+mn-lt"/>
                <a:cs typeface="Arial" panose="020B0604020202020204" pitchFamily="34" charset="0"/>
              </a:rPr>
              <a:t>Do you have anyone who is a power user of a specific application?</a:t>
            </a:r>
          </a:p>
          <a:p>
            <a:pPr marL="88900" indent="-88900">
              <a:spcAft>
                <a:spcPts val="300"/>
              </a:spcAft>
              <a:buFont typeface="Arial"/>
              <a:buChar char="•"/>
              <a:tabLst>
                <a:tab pos="88900" algn="l"/>
              </a:tabLst>
            </a:pPr>
            <a:r>
              <a:rPr lang="en-US" sz="1000" dirty="0">
                <a:latin typeface="Arial" panose="020B0604020202020204" pitchFamily="34" charset="0"/>
                <a:ea typeface="+mn-lt"/>
                <a:cs typeface="Arial" panose="020B0604020202020204" pitchFamily="34" charset="0"/>
              </a:rPr>
              <a:t>Have you added applications that require additional performance?</a:t>
            </a:r>
          </a:p>
          <a:p>
            <a:pPr marL="88900" indent="-88900">
              <a:spcAft>
                <a:spcPts val="300"/>
              </a:spcAft>
              <a:buFont typeface="Arial"/>
              <a:buChar char="•"/>
              <a:tabLst>
                <a:tab pos="88900" algn="l"/>
              </a:tabLst>
            </a:pPr>
            <a:r>
              <a:rPr lang="en-US" sz="1000" dirty="0">
                <a:latin typeface="Arial" panose="020B0604020202020204" pitchFamily="34" charset="0"/>
                <a:ea typeface="+mn-lt"/>
                <a:cs typeface="Arial" panose="020B0604020202020204" pitchFamily="34" charset="0"/>
              </a:rPr>
              <a:t>Is your laptop struggling to handle your everyday workload? </a:t>
            </a:r>
          </a:p>
          <a:p>
            <a:pPr marL="88900" indent="-88900">
              <a:spcAft>
                <a:spcPts val="300"/>
              </a:spcAft>
              <a:buFont typeface="Arial"/>
              <a:buChar char="•"/>
              <a:tabLst>
                <a:tab pos="88900" algn="l"/>
              </a:tabLst>
            </a:pPr>
            <a:r>
              <a:rPr lang="en-US" sz="1000" dirty="0">
                <a:latin typeface="Arial" panose="020B0604020202020204" pitchFamily="34" charset="0"/>
                <a:ea typeface="+mn-lt"/>
                <a:cs typeface="Arial" panose="020B0604020202020204" pitchFamily="34" charset="0"/>
              </a:rPr>
              <a:t>Have you experienced lag or slow performance when using your frequent applications? </a:t>
            </a:r>
          </a:p>
          <a:p>
            <a:pPr marL="88900" indent="-88900">
              <a:spcAft>
                <a:spcPts val="300"/>
              </a:spcAft>
              <a:buFont typeface="Arial"/>
              <a:buChar char="•"/>
              <a:tabLst>
                <a:tab pos="88900" algn="l"/>
              </a:tabLst>
            </a:pPr>
            <a:r>
              <a:rPr lang="en-US" sz="1000" dirty="0">
                <a:latin typeface="Arial" panose="020B0604020202020204" pitchFamily="34" charset="0"/>
                <a:ea typeface="+mn-lt"/>
                <a:cs typeface="Arial" panose="020B0604020202020204" pitchFamily="34" charset="0"/>
              </a:rPr>
              <a:t>Have you been wondering if there’s anything more powerful out there that can perform your tasks faster?</a:t>
            </a:r>
            <a:endParaRPr lang="en-US" sz="1000" dirty="0">
              <a:latin typeface="Arial" panose="020B0604020202020204" pitchFamily="34" charset="0"/>
              <a:cs typeface="Arial" panose="020B0604020202020204" pitchFamily="34" charset="0"/>
            </a:endParaRPr>
          </a:p>
        </p:txBody>
      </p: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859" y="2563632"/>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5324" y="2563632"/>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1277" y="2563872"/>
            <a:ext cx="316532" cy="316532"/>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cxnSp>
        <p:nvCxnSpPr>
          <p:cNvPr id="37" name="Straight Connector 36">
            <a:extLst>
              <a:ext uri="{FF2B5EF4-FFF2-40B4-BE49-F238E27FC236}">
                <a16:creationId xmlns:a16="http://schemas.microsoft.com/office/drawing/2014/main" id="{BB8D2891-998D-4F2F-D2DC-3163B28668CD}"/>
              </a:ext>
            </a:extLst>
          </p:cNvPr>
          <p:cNvCxnSpPr>
            <a:cxnSpLocks/>
          </p:cNvCxnSpPr>
          <p:nvPr/>
        </p:nvCxnSpPr>
        <p:spPr>
          <a:xfrm flipV="1">
            <a:off x="6514060" y="2892680"/>
            <a:ext cx="0" cy="260642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A2D3009-725F-2C7C-E68C-3BCEEF193F72}"/>
              </a:ext>
            </a:extLst>
          </p:cNvPr>
          <p:cNvCxnSpPr>
            <a:cxnSpLocks/>
          </p:cNvCxnSpPr>
          <p:nvPr/>
        </p:nvCxnSpPr>
        <p:spPr>
          <a:xfrm flipV="1">
            <a:off x="2408587" y="2892682"/>
            <a:ext cx="0" cy="2123818"/>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Graphic 41">
            <a:extLst>
              <a:ext uri="{FF2B5EF4-FFF2-40B4-BE49-F238E27FC236}">
                <a16:creationId xmlns:a16="http://schemas.microsoft.com/office/drawing/2014/main" id="{56E9123B-CC0C-804F-4646-29C88A01A8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5882" y="1033150"/>
            <a:ext cx="1079395" cy="1079395"/>
          </a:xfrm>
          <a:prstGeom prst="rect">
            <a:avLst/>
          </a:prstGeom>
        </p:spPr>
      </p:pic>
    </p:spTree>
    <p:extLst>
      <p:ext uri="{BB962C8B-B14F-4D97-AF65-F5344CB8AC3E}">
        <p14:creationId xmlns:p14="http://schemas.microsoft.com/office/powerpoint/2010/main" val="380233594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29" name="TextBox 28">
            <a:extLst>
              <a:ext uri="{FF2B5EF4-FFF2-40B4-BE49-F238E27FC236}">
                <a16:creationId xmlns:a16="http://schemas.microsoft.com/office/drawing/2014/main" id="{19FF4C68-8AC8-F630-EE96-5A3C1499D1E5}"/>
              </a:ext>
            </a:extLst>
          </p:cNvPr>
          <p:cNvSpPr txBox="1"/>
          <p:nvPr/>
        </p:nvSpPr>
        <p:spPr>
          <a:xfrm>
            <a:off x="893237" y="1784720"/>
            <a:ext cx="4779127" cy="3785652"/>
          </a:xfrm>
          <a:prstGeom prst="rect">
            <a:avLst/>
          </a:prstGeom>
          <a:noFill/>
        </p:spPr>
        <p:txBody>
          <a:bodyPr wrap="square" lIns="91440" tIns="45720" rIns="91440" bIns="45720" rtlCol="0" anchor="t">
            <a:spAutoFit/>
          </a:bodyPr>
          <a:lstStyle/>
          <a:p>
            <a:pPr marL="176213" indent="-176213">
              <a:spcAft>
                <a:spcPts val="1200"/>
              </a:spcAft>
              <a:buFont typeface="+mj-lt"/>
              <a:buAutoNum type="arabicPeriod"/>
              <a:tabLst>
                <a:tab pos="176213" algn="l"/>
              </a:tabLst>
            </a:pPr>
            <a:r>
              <a:rPr lang="en-US" sz="1000"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to ThinkPad Portfolio and Sustainability video</a:t>
            </a:r>
            <a:endParaRPr lang="en-US" sz="1000" dirty="0">
              <a:solidFill>
                <a:schemeClr val="bg1"/>
              </a:solidFill>
              <a:latin typeface="Arial" panose="020B0604020202020204" pitchFamily="34" charset="0"/>
              <a:cs typeface="Arial" panose="020B0604020202020204" pitchFamily="34" charset="0"/>
            </a:endParaRPr>
          </a:p>
          <a:p>
            <a:pPr marL="176213" indent="-176213">
              <a:spcAft>
                <a:spcPts val="1200"/>
              </a:spcAft>
              <a:buFont typeface="+mj-lt"/>
              <a:buAutoNum type="arabicPeriod"/>
              <a:tabLst>
                <a:tab pos="176213" algn="l"/>
              </a:tabLst>
            </a:pPr>
            <a:r>
              <a:rPr lang="en-US" sz="10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 to Lenovo ThinkPad 16 video</a:t>
            </a:r>
            <a:endParaRPr lang="en-US" sz="1000" dirty="0">
              <a:solidFill>
                <a:schemeClr val="bg1"/>
              </a:solidFill>
              <a:latin typeface="Arial" panose="020B0604020202020204" pitchFamily="34" charset="0"/>
              <a:cs typeface="Arial" panose="020B0604020202020204" pitchFamily="34" charset="0"/>
            </a:endParaRPr>
          </a:p>
          <a:p>
            <a:pPr marL="176213" indent="-176213">
              <a:spcAft>
                <a:spcPts val="1200"/>
              </a:spcAft>
              <a:buFont typeface="+mj-lt"/>
              <a:buAutoNum type="arabicPeriod"/>
              <a:tabLst>
                <a:tab pos="176213" algn="l"/>
              </a:tabLst>
            </a:pPr>
            <a:r>
              <a:rPr lang="en-US" sz="1000" dirty="0">
                <a:solidFill>
                  <a:schemeClr val="bg1"/>
                </a:solidFill>
                <a:latin typeface="Arial" panose="020B0604020202020204" pitchFamily="34" charset="0"/>
                <a:cs typeface="Arial" panose="020B0604020202020204" pitchFamily="34" charset="0"/>
              </a:rPr>
              <a:t>Link to One Pagers (product specs) below</a:t>
            </a:r>
          </a:p>
          <a:p>
            <a:pPr marL="358775" lvl="1" indent="-182563">
              <a:spcAft>
                <a:spcPts val="1200"/>
              </a:spcAft>
              <a:buFont typeface="+mj-lt"/>
              <a:buAutoNum type="arabicPeriod"/>
            </a:pPr>
            <a:r>
              <a:rPr lang="en-US" sz="10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P14s Gen 3</a:t>
            </a:r>
            <a:endParaRPr lang="en-US" sz="1000" dirty="0">
              <a:solidFill>
                <a:schemeClr val="bg1"/>
              </a:solidFill>
              <a:latin typeface="Arial" panose="020B0604020202020204" pitchFamily="34" charset="0"/>
              <a:cs typeface="Arial" panose="020B0604020202020204" pitchFamily="34" charset="0"/>
            </a:endParaRPr>
          </a:p>
          <a:p>
            <a:pPr marL="358775" lvl="1" indent="-182563">
              <a:spcAft>
                <a:spcPts val="1200"/>
              </a:spcAft>
              <a:buFont typeface="+mj-lt"/>
              <a:buAutoNum type="arabicPeriod"/>
            </a:pPr>
            <a:r>
              <a:rPr lang="en-US" sz="10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P16s </a:t>
            </a:r>
            <a:r>
              <a:rPr lang="en-US" sz="1000" i="1" dirty="0" err="1">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a:t>
            </a:r>
            <a:r>
              <a:rPr lang="en-US" sz="1000" i="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r>
              <a:rPr lang="en-US" sz="10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Gen 1 Intel</a:t>
            </a:r>
            <a:endParaRPr lang="en-US" sz="1000" dirty="0">
              <a:solidFill>
                <a:schemeClr val="bg1"/>
              </a:solidFill>
              <a:latin typeface="Arial" panose="020B0604020202020204" pitchFamily="34" charset="0"/>
              <a:cs typeface="Arial" panose="020B0604020202020204" pitchFamily="34" charset="0"/>
            </a:endParaRPr>
          </a:p>
          <a:p>
            <a:pPr marL="358775" lvl="1" indent="-182563">
              <a:spcAft>
                <a:spcPts val="1200"/>
              </a:spcAft>
              <a:buFont typeface="+mj-lt"/>
              <a:buAutoNum type="arabicPeriod"/>
            </a:pPr>
            <a:r>
              <a:rPr lang="en-US" sz="10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P16s Gen 1 AMD</a:t>
            </a:r>
            <a:endParaRPr lang="en-US" sz="1000" dirty="0">
              <a:solidFill>
                <a:schemeClr val="bg1"/>
              </a:solidFill>
              <a:latin typeface="Arial" panose="020B0604020202020204" pitchFamily="34" charset="0"/>
              <a:cs typeface="Arial" panose="020B0604020202020204" pitchFamily="34" charset="0"/>
            </a:endParaRPr>
          </a:p>
          <a:p>
            <a:pPr marL="358775" lvl="1" indent="-182563">
              <a:spcAft>
                <a:spcPts val="1200"/>
              </a:spcAft>
              <a:buFont typeface="+mj-lt"/>
              <a:buAutoNum type="arabicPeriod"/>
            </a:pPr>
            <a:r>
              <a:rPr lang="en-US" sz="1000"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P15v </a:t>
            </a:r>
            <a:r>
              <a:rPr lang="en-US" sz="1000" i="1" dirty="0" err="1">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a:t>
            </a:r>
            <a:r>
              <a:rPr lang="en-US" sz="1000" i="1" dirty="0">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Gen 3</a:t>
            </a:r>
            <a:endParaRPr lang="en-US" sz="1000" i="1" dirty="0">
              <a:solidFill>
                <a:schemeClr val="bg1"/>
              </a:solidFill>
              <a:latin typeface="Arial" panose="020B0604020202020204" pitchFamily="34" charset="0"/>
              <a:cs typeface="Arial" panose="020B0604020202020204" pitchFamily="34" charset="0"/>
            </a:endParaRPr>
          </a:p>
          <a:p>
            <a:pPr marL="358775" lvl="1" indent="-182563">
              <a:spcAft>
                <a:spcPts val="1200"/>
              </a:spcAft>
              <a:buFont typeface="+mj-lt"/>
              <a:buAutoNum type="arabicPeriod"/>
            </a:pPr>
            <a:r>
              <a:rPr lang="en-US" sz="1000" dirty="0">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P1 Gen 5</a:t>
            </a:r>
            <a:endParaRPr lang="en-US" sz="1000" dirty="0">
              <a:solidFill>
                <a:schemeClr val="bg1"/>
              </a:solidFill>
              <a:latin typeface="Arial" panose="020B0604020202020204" pitchFamily="34" charset="0"/>
              <a:cs typeface="Arial" panose="020B0604020202020204" pitchFamily="34" charset="0"/>
            </a:endParaRPr>
          </a:p>
          <a:p>
            <a:pPr marL="358775" lvl="1" indent="-182563">
              <a:spcAft>
                <a:spcPts val="1200"/>
              </a:spcAft>
              <a:buFont typeface="+mj-lt"/>
              <a:buAutoNum type="arabicPeriod"/>
            </a:pPr>
            <a:r>
              <a:rPr lang="en-US" sz="1000"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P16 Gen 1</a:t>
            </a:r>
            <a:endParaRPr lang="en-US" sz="1000" dirty="0">
              <a:solidFill>
                <a:schemeClr val="bg1"/>
              </a:solidFill>
              <a:latin typeface="Arial" panose="020B0604020202020204" pitchFamily="34" charset="0"/>
              <a:cs typeface="Arial" panose="020B0604020202020204" pitchFamily="34" charset="0"/>
            </a:endParaRPr>
          </a:p>
          <a:p>
            <a:pPr>
              <a:spcAft>
                <a:spcPts val="1200"/>
              </a:spcAft>
            </a:pPr>
            <a:r>
              <a:rPr lang="en-US" sz="1000" b="1" dirty="0">
                <a:solidFill>
                  <a:schemeClr val="bg1"/>
                </a:solidFill>
                <a:latin typeface="Arial" panose="020B0604020202020204" pitchFamily="34" charset="0"/>
                <a:cs typeface="Arial" panose="020B0604020202020204" pitchFamily="34" charset="0"/>
              </a:rPr>
              <a:t>Testimonials/Examples:</a:t>
            </a:r>
          </a:p>
          <a:p>
            <a:pPr marL="176213" lvl="1" indent="-176213">
              <a:spcAft>
                <a:spcPts val="600"/>
              </a:spcAft>
              <a:buFont typeface="Arial" panose="020B0604020202020204" pitchFamily="34" charset="0"/>
              <a:buChar char="•"/>
            </a:pPr>
            <a:r>
              <a:rPr lang="en-US" sz="1000" dirty="0">
                <a:solidFill>
                  <a:schemeClr val="bg1"/>
                </a:solidFill>
                <a:hlinkClick r:id="rId10">
                  <a:extLst>
                    <a:ext uri="{A12FA001-AC4F-418D-AE19-62706E023703}">
                      <ahyp:hlinkClr xmlns:ahyp="http://schemas.microsoft.com/office/drawing/2018/hyperlinkcolor" val="tx"/>
                    </a:ext>
                  </a:extLst>
                </a:hlinkClick>
              </a:rPr>
              <a:t>Link to Marlon </a:t>
            </a:r>
            <a:r>
              <a:rPr lang="en-US" sz="1000" dirty="0" err="1">
                <a:solidFill>
                  <a:schemeClr val="bg1"/>
                </a:solidFill>
                <a:hlinkClick r:id="rId10">
                  <a:extLst>
                    <a:ext uri="{A12FA001-AC4F-418D-AE19-62706E023703}">
                      <ahyp:hlinkClr xmlns:ahyp="http://schemas.microsoft.com/office/drawing/2018/hyperlinkcolor" val="tx"/>
                    </a:ext>
                  </a:extLst>
                </a:hlinkClick>
              </a:rPr>
              <a:t>Nuñez</a:t>
            </a:r>
            <a:r>
              <a:rPr lang="en-US" sz="1000" dirty="0">
                <a:solidFill>
                  <a:schemeClr val="bg1"/>
                </a:solidFill>
                <a:hlinkClick r:id="rId10">
                  <a:extLst>
                    <a:ext uri="{A12FA001-AC4F-418D-AE19-62706E023703}">
                      <ahyp:hlinkClr xmlns:ahyp="http://schemas.microsoft.com/office/drawing/2018/hyperlinkcolor" val="tx"/>
                    </a:ext>
                  </a:extLst>
                </a:hlinkClick>
              </a:rPr>
              <a:t> </a:t>
            </a:r>
            <a:endParaRPr lang="en-US" sz="1000" dirty="0">
              <a:solidFill>
                <a:schemeClr val="bg1"/>
              </a:solidFill>
            </a:endParaRPr>
          </a:p>
          <a:p>
            <a:pPr marL="176213" lvl="1" indent="-176213">
              <a:spcAft>
                <a:spcPts val="600"/>
              </a:spcAft>
              <a:buFont typeface="Arial" panose="020B0604020202020204" pitchFamily="34" charset="0"/>
              <a:buChar char="•"/>
            </a:pPr>
            <a:r>
              <a:rPr lang="en-US" sz="10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Link to </a:t>
            </a:r>
            <a:r>
              <a:rPr lang="en-US" sz="1000" dirty="0" err="1">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Dreamworks</a:t>
            </a:r>
            <a:r>
              <a:rPr lang="en-US" sz="10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Bad Guys</a:t>
            </a:r>
            <a:endParaRPr lang="en-US" sz="1000" dirty="0">
              <a:solidFill>
                <a:schemeClr val="bg1"/>
              </a:solidFill>
              <a:latin typeface="Arial" panose="020B0604020202020204" pitchFamily="34" charset="0"/>
              <a:cs typeface="Arial" panose="020B0604020202020204" pitchFamily="34" charset="0"/>
            </a:endParaRPr>
          </a:p>
          <a:p>
            <a:pPr marL="176213" lvl="1" indent="-176213">
              <a:spcAft>
                <a:spcPts val="600"/>
              </a:spcAft>
              <a:buFont typeface="Arial" panose="020B0604020202020204" pitchFamily="34" charset="0"/>
              <a:buChar char="•"/>
            </a:pPr>
            <a:r>
              <a:rPr lang="en-US" sz="1000" dirty="0">
                <a:solidFill>
                  <a:schemeClr val="bg1"/>
                </a:solidFill>
                <a:latin typeface="Arial" panose="020B0604020202020204" pitchFamily="34" charset="0"/>
                <a:ea typeface="+mn-lt"/>
                <a:cs typeface="Arial" panose="020B0604020202020204" pitchFamily="34" charset="0"/>
                <a:hlinkClick r:id="rId12">
                  <a:extLst>
                    <a:ext uri="{A12FA001-AC4F-418D-AE19-62706E023703}">
                      <ahyp:hlinkClr xmlns:ahyp="http://schemas.microsoft.com/office/drawing/2018/hyperlinkcolor" val="tx"/>
                    </a:ext>
                  </a:extLst>
                </a:hlinkClick>
              </a:rPr>
              <a:t>Link to Bad Flamingos Studio</a:t>
            </a:r>
            <a:endParaRPr lang="en-US" sz="1000" dirty="0">
              <a:solidFill>
                <a:schemeClr val="bg1"/>
              </a:solidFill>
              <a:latin typeface="Arial" panose="020B0604020202020204" pitchFamily="34" charset="0"/>
              <a:ea typeface="+mn-lt"/>
              <a:cs typeface="Arial" panose="020B0604020202020204" pitchFamily="34" charset="0"/>
            </a:endParaRPr>
          </a:p>
        </p:txBody>
      </p:sp>
      <p:sp>
        <p:nvSpPr>
          <p:cNvPr id="32" name="Title 3">
            <a:extLst>
              <a:ext uri="{FF2B5EF4-FFF2-40B4-BE49-F238E27FC236}">
                <a16:creationId xmlns:a16="http://schemas.microsoft.com/office/drawing/2014/main" id="{F8003AA4-88A3-C764-F86D-C0C6ABF9A7F7}"/>
              </a:ext>
            </a:extLst>
          </p:cNvPr>
          <p:cNvSpPr txBox="1">
            <a:spLocks/>
          </p:cNvSpPr>
          <p:nvPr/>
        </p:nvSpPr>
        <p:spPr>
          <a:xfrm>
            <a:off x="893237" y="697910"/>
            <a:ext cx="5354175" cy="498491"/>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a:solidFill>
                  <a:schemeClr val="bg1"/>
                </a:solidFill>
                <a:latin typeface="Arial"/>
                <a:cs typeface="Arial"/>
              </a:rPr>
              <a:t>ThinkPad Mini Campaign</a:t>
            </a:r>
            <a:endParaRPr lang="en-CA" sz="2800" b="1" cap="none" dirty="0">
              <a:solidFill>
                <a:schemeClr val="bg1"/>
              </a:solidFill>
              <a:latin typeface="Arial"/>
              <a:cs typeface="Arial"/>
            </a:endParaRPr>
          </a:p>
        </p:txBody>
      </p:sp>
      <p:pic>
        <p:nvPicPr>
          <p:cNvPr id="39" name="Picture Placeholder 9">
            <a:extLst>
              <a:ext uri="{FF2B5EF4-FFF2-40B4-BE49-F238E27FC236}">
                <a16:creationId xmlns:a16="http://schemas.microsoft.com/office/drawing/2014/main" id="{C379ECCA-9BD3-CA4F-E968-D02A4B93B34C}"/>
              </a:ext>
            </a:extLst>
          </p:cNvPr>
          <p:cNvPicPr>
            <a:picLocks noChangeAspect="1"/>
          </p:cNvPicPr>
          <p:nvPr/>
        </p:nvPicPr>
        <p:blipFill rotWithShape="1">
          <a:blip r:embed="rId13"/>
          <a:srcRect l="21026" r="21026"/>
          <a:stretch/>
        </p:blipFill>
        <p:spPr>
          <a:xfrm>
            <a:off x="6094412" y="0"/>
            <a:ext cx="6094412" cy="6858000"/>
          </a:xfrm>
          <a:prstGeom prst="rect">
            <a:avLst/>
          </a:prstGeom>
        </p:spPr>
      </p:pic>
    </p:spTree>
    <p:extLst>
      <p:ext uri="{BB962C8B-B14F-4D97-AF65-F5344CB8AC3E}">
        <p14:creationId xmlns:p14="http://schemas.microsoft.com/office/powerpoint/2010/main" val="10443892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8727141" y="0"/>
            <a:ext cx="3461683" cy="2561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558187"/>
            <a:ext cx="12188824" cy="4296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415187" y="372940"/>
            <a:ext cx="8137403"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dirty="0" err="1">
                <a:solidFill>
                  <a:schemeClr val="bg1"/>
                </a:solidFill>
                <a:latin typeface="Arial"/>
                <a:cs typeface="Arial"/>
              </a:rPr>
              <a:t>Thinkstation</a:t>
            </a:r>
            <a:r>
              <a:rPr lang="en-US" sz="2800" b="1" cap="none" dirty="0">
                <a:solidFill>
                  <a:schemeClr val="bg1"/>
                </a:solidFill>
                <a:latin typeface="Arial"/>
                <a:cs typeface="Arial"/>
              </a:rPr>
              <a:t> Conversation Card</a:t>
            </a:r>
            <a:endParaRPr lang="en-CA" sz="2800" b="1" cap="none" dirty="0">
              <a:solidFill>
                <a:schemeClr val="bg1"/>
              </a:solidFill>
              <a:latin typeface="Arial"/>
              <a:cs typeface="Aria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9251172" y="501238"/>
            <a:ext cx="2588680" cy="1723549"/>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a:cs typeface="Arial"/>
              </a:rPr>
              <a:t>Fast Facts</a:t>
            </a:r>
          </a:p>
          <a:p>
            <a:pPr marL="171450" indent="-171450">
              <a:spcAft>
                <a:spcPts val="600"/>
              </a:spcAft>
              <a:buFont typeface="Arial" panose="020B0604020202020204" pitchFamily="34" charset="0"/>
              <a:buChar char="•"/>
            </a:pPr>
            <a:r>
              <a:rPr lang="en-US" sz="900">
                <a:solidFill>
                  <a:schemeClr val="bg1"/>
                </a:solidFill>
                <a:latin typeface="Arial"/>
                <a:cs typeface="Arial"/>
              </a:rPr>
              <a:t>#1 most reliable WorkStation</a:t>
            </a:r>
          </a:p>
          <a:p>
            <a:pPr marL="171450" indent="-171450">
              <a:spcAft>
                <a:spcPts val="600"/>
              </a:spcAft>
              <a:buFont typeface="Arial" panose="020B0604020202020204" pitchFamily="34" charset="0"/>
              <a:buChar char="•"/>
            </a:pPr>
            <a:r>
              <a:rPr lang="en-US" sz="900">
                <a:solidFill>
                  <a:schemeClr val="bg1"/>
                </a:solidFill>
                <a:latin typeface="Arial"/>
                <a:cs typeface="Arial"/>
              </a:rPr>
              <a:t>#1 fastest growing WorkStation manufacturer </a:t>
            </a:r>
          </a:p>
          <a:p>
            <a:pPr marL="171450" indent="-171450">
              <a:spcAft>
                <a:spcPts val="600"/>
              </a:spcAft>
              <a:buFont typeface="Arial" panose="020B0604020202020204" pitchFamily="34" charset="0"/>
              <a:buChar char="•"/>
            </a:pPr>
            <a:r>
              <a:rPr lang="en-US" sz="900">
                <a:solidFill>
                  <a:schemeClr val="bg1"/>
                </a:solidFill>
                <a:latin typeface="Arial"/>
                <a:cs typeface="Arial"/>
              </a:rPr>
              <a:t>Lenovo </a:t>
            </a:r>
            <a:r>
              <a:rPr lang="en-US" sz="900" err="1">
                <a:solidFill>
                  <a:schemeClr val="bg1"/>
                </a:solidFill>
                <a:latin typeface="Arial"/>
                <a:cs typeface="Arial"/>
              </a:rPr>
              <a:t>WorkStations</a:t>
            </a:r>
            <a:r>
              <a:rPr lang="en-US" sz="900">
                <a:solidFill>
                  <a:schemeClr val="bg1"/>
                </a:solidFill>
                <a:latin typeface="Arial"/>
                <a:cs typeface="Arial"/>
              </a:rPr>
              <a:t> are available in over 150 countries</a:t>
            </a:r>
          </a:p>
          <a:p>
            <a:pPr marL="171450" indent="-171450">
              <a:spcAft>
                <a:spcPts val="600"/>
              </a:spcAft>
              <a:buFont typeface="Arial" panose="020B0604020202020204" pitchFamily="34" charset="0"/>
              <a:buChar char="•"/>
            </a:pPr>
            <a:r>
              <a:rPr lang="en-US" sz="900" err="1">
                <a:solidFill>
                  <a:schemeClr val="bg1"/>
                </a:solidFill>
                <a:latin typeface="Arial"/>
                <a:cs typeface="Arial"/>
              </a:rPr>
              <a:t>ThinkStation</a:t>
            </a:r>
            <a:r>
              <a:rPr lang="en-US" sz="900">
                <a:solidFill>
                  <a:schemeClr val="bg1"/>
                </a:solidFill>
                <a:latin typeface="Arial"/>
                <a:cs typeface="Arial"/>
              </a:rPr>
              <a:t> P Series  results show up to 60% cooler temperatures than other workstation manufacturers</a:t>
            </a:r>
          </a:p>
        </p:txBody>
      </p:sp>
      <p:sp>
        <p:nvSpPr>
          <p:cNvPr id="6" name="TextBox 5">
            <a:extLst>
              <a:ext uri="{FF2B5EF4-FFF2-40B4-BE49-F238E27FC236}">
                <a16:creationId xmlns:a16="http://schemas.microsoft.com/office/drawing/2014/main" id="{575F5414-A7E6-B0B1-97DD-E76E2BD98916}"/>
              </a:ext>
            </a:extLst>
          </p:cNvPr>
          <p:cNvSpPr txBox="1"/>
          <p:nvPr/>
        </p:nvSpPr>
        <p:spPr>
          <a:xfrm>
            <a:off x="1856192" y="1165981"/>
            <a:ext cx="2516252" cy="307777"/>
          </a:xfrm>
          <a:prstGeom prst="rect">
            <a:avLst/>
          </a:prstGeom>
          <a:noFill/>
        </p:spPr>
        <p:txBody>
          <a:bodyPr wrap="square" lIns="91440" tIns="45720" rIns="91440" bIns="45720" rtlCol="0" anchor="t">
            <a:spAutoFit/>
          </a:bodyPr>
          <a:lstStyle/>
          <a:p>
            <a:pPr>
              <a:spcAft>
                <a:spcPts val="600"/>
              </a:spcAft>
            </a:pPr>
            <a:r>
              <a:rPr lang="en-US" sz="1400" b="1">
                <a:solidFill>
                  <a:schemeClr val="bg1"/>
                </a:solidFill>
                <a:latin typeface="Arial"/>
                <a:cs typeface="Arial"/>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856192" y="1427591"/>
            <a:ext cx="6412665" cy="784830"/>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900">
                <a:solidFill>
                  <a:schemeClr val="bg1"/>
                </a:solidFill>
                <a:latin typeface="Arial"/>
                <a:cs typeface="Arial"/>
              </a:rPr>
              <a:t>Lenovo believes in the creative power of passionate people. That power is amplified with the right tools. Tailored to the needs of specific users, we combine hardware, software, and expertise to help unleash the user’s potential. Thoughtfully designed hardware allows for unparalleled performance, usability, and reliability. Software tools are built to optimize performance and increase productivity. A team of workstation experts provide customers with unmatched expertise and support.</a:t>
            </a:r>
          </a:p>
        </p:txBody>
      </p:sp>
      <p:sp>
        <p:nvSpPr>
          <p:cNvPr id="8" name="TextBox 7">
            <a:extLst>
              <a:ext uri="{FF2B5EF4-FFF2-40B4-BE49-F238E27FC236}">
                <a16:creationId xmlns:a16="http://schemas.microsoft.com/office/drawing/2014/main" id="{62441B99-46DB-E61D-8B7B-F4BE6BF8DBCF}"/>
              </a:ext>
            </a:extLst>
          </p:cNvPr>
          <p:cNvSpPr txBox="1"/>
          <p:nvPr/>
        </p:nvSpPr>
        <p:spPr>
          <a:xfrm>
            <a:off x="826663" y="2962980"/>
            <a:ext cx="1751638" cy="307777"/>
          </a:xfrm>
          <a:prstGeom prst="rect">
            <a:avLst/>
          </a:prstGeom>
          <a:noFill/>
        </p:spPr>
        <p:txBody>
          <a:bodyPr wrap="square" lIns="91440" tIns="45720" rIns="91440" bIns="45720" rtlCol="0" anchor="t">
            <a:spAutoFit/>
          </a:bodyPr>
          <a:lstStyle/>
          <a:p>
            <a:r>
              <a:rPr lang="en-US" sz="1400" b="1">
                <a:solidFill>
                  <a:schemeClr val="accent1"/>
                </a:solidFill>
                <a:latin typeface="Arial"/>
                <a:cs typeface="Arial"/>
              </a:rPr>
              <a:t>Customer Type</a:t>
            </a:r>
          </a:p>
        </p:txBody>
      </p:sp>
      <p:sp>
        <p:nvSpPr>
          <p:cNvPr id="9" name="TextBox 8">
            <a:extLst>
              <a:ext uri="{FF2B5EF4-FFF2-40B4-BE49-F238E27FC236}">
                <a16:creationId xmlns:a16="http://schemas.microsoft.com/office/drawing/2014/main" id="{0F6E64D6-B297-9D70-E659-93A6DB61D140}"/>
              </a:ext>
            </a:extLst>
          </p:cNvPr>
          <p:cNvSpPr txBox="1"/>
          <p:nvPr/>
        </p:nvSpPr>
        <p:spPr>
          <a:xfrm>
            <a:off x="151138" y="3385483"/>
            <a:ext cx="3909031" cy="2846933"/>
          </a:xfrm>
          <a:prstGeom prst="rect">
            <a:avLst/>
          </a:prstGeom>
          <a:noFill/>
        </p:spPr>
        <p:txBody>
          <a:bodyPr wrap="square" lIns="91440" tIns="45720" rIns="91440" bIns="45720" rtlCol="0" anchor="t">
            <a:spAutoFit/>
          </a:bodyPr>
          <a:lstStyle/>
          <a:p>
            <a:pPr marL="88900" indent="-88900">
              <a:spcAft>
                <a:spcPts val="200"/>
              </a:spcAft>
              <a:buFont typeface="Arial" panose="020B0604020202020204" pitchFamily="34" charset="0"/>
              <a:buChar char="•"/>
            </a:pPr>
            <a:r>
              <a:rPr lang="en-US" sz="900" b="1" dirty="0">
                <a:latin typeface="Arial"/>
                <a:cs typeface="Arial"/>
              </a:rPr>
              <a:t>Architectural, Engineering, Construction, Product development </a:t>
            </a:r>
            <a:endParaRPr lang="en-US" sz="900" b="1" dirty="0">
              <a:latin typeface="Arial" panose="020B0604020202020204" pitchFamily="34" charset="0"/>
              <a:cs typeface="Arial" panose="020B0604020202020204" pitchFamily="34" charset="0"/>
            </a:endParaRPr>
          </a:p>
          <a:p>
            <a:pPr marL="177800" indent="-88900">
              <a:spcAft>
                <a:spcPts val="600"/>
              </a:spcAft>
              <a:buFont typeface="Arial" panose="020B0604020202020204" pitchFamily="34" charset="0"/>
              <a:buChar char="•"/>
            </a:pPr>
            <a:r>
              <a:rPr lang="en-US" sz="900" dirty="0">
                <a:latin typeface="Arial"/>
                <a:ea typeface="Calibri" panose="020F0502020204030204" pitchFamily="34" charset="0"/>
                <a:cs typeface="Arial"/>
              </a:rPr>
              <a:t>Lead Architect, designer, or engineer, Architecture Principal / C-staff, Decision makers BIM, CAD and IT Directors, Visualization Specialists </a:t>
            </a:r>
            <a:endParaRPr lang="en-US" sz="900" dirty="0">
              <a:latin typeface="Arial" panose="020B0604020202020204" pitchFamily="34" charset="0"/>
              <a:ea typeface="Calibri" panose="020F0502020204030204" pitchFamily="34" charset="0"/>
              <a:cs typeface="Arial" panose="020B0604020202020204" pitchFamily="34" charset="0"/>
            </a:endParaRPr>
          </a:p>
          <a:p>
            <a:pPr marL="88900" indent="-88900">
              <a:spcAft>
                <a:spcPts val="200"/>
              </a:spcAft>
              <a:buFont typeface="Arial" panose="020B0604020202020204" pitchFamily="34" charset="0"/>
              <a:buChar char="•"/>
            </a:pPr>
            <a:r>
              <a:rPr lang="en-US" sz="900" b="1" dirty="0">
                <a:latin typeface="Arial"/>
                <a:cs typeface="Arial"/>
              </a:rPr>
              <a:t> Media and Entertainment</a:t>
            </a:r>
          </a:p>
          <a:p>
            <a:pPr marL="177800" lvl="1" indent="-88900">
              <a:spcAft>
                <a:spcPts val="600"/>
              </a:spcAft>
              <a:buFont typeface="Arial" panose="020B0604020202020204" pitchFamily="34" charset="0"/>
              <a:buChar char="•"/>
              <a:tabLst>
                <a:tab pos="228600" algn="l"/>
              </a:tabLst>
            </a:pPr>
            <a:r>
              <a:rPr lang="en-US" sz="900" dirty="0">
                <a:latin typeface="Arial"/>
                <a:ea typeface="Calibri" panose="020F0502020204030204" pitchFamily="34" charset="0"/>
                <a:cs typeface="Arial"/>
              </a:rPr>
              <a:t>CTO- Senior executive in charge of managing the technological requirements of the studio, IT Manager- Parameters and security for device requirements, Technical Director- Senior artist</a:t>
            </a:r>
          </a:p>
          <a:p>
            <a:pPr marL="88900" indent="-88900">
              <a:spcAft>
                <a:spcPts val="600"/>
              </a:spcAft>
              <a:buFont typeface="Arial" panose="020B0604020202020204" pitchFamily="34" charset="0"/>
              <a:buChar char="•"/>
              <a:tabLst>
                <a:tab pos="228600" algn="l"/>
              </a:tabLst>
            </a:pPr>
            <a:r>
              <a:rPr lang="en-US" sz="900" b="1" dirty="0">
                <a:latin typeface="Arial"/>
                <a:cs typeface="Arial"/>
              </a:rPr>
              <a:t>Oil and Gas</a:t>
            </a:r>
          </a:p>
          <a:p>
            <a:pPr marL="88900" indent="-88900">
              <a:spcAft>
                <a:spcPts val="600"/>
              </a:spcAft>
              <a:buFont typeface="Arial" panose="020B0604020202020204" pitchFamily="34" charset="0"/>
              <a:buChar char="•"/>
              <a:tabLst>
                <a:tab pos="228600" algn="l"/>
                <a:tab pos="457200" algn="l"/>
              </a:tabLst>
            </a:pPr>
            <a:r>
              <a:rPr lang="en-US" sz="900" b="1" dirty="0">
                <a:latin typeface="Arial"/>
                <a:ea typeface="Calibri" panose="020F0502020204030204" pitchFamily="34" charset="0"/>
                <a:cs typeface="Arial"/>
              </a:rPr>
              <a:t>IT / Procurement: Geology, Geophysics, Reservoir Engineering, Petro Physics, Tech Logging, Finance, Mechanical Engineering</a:t>
            </a:r>
            <a:endParaRPr lang="en-US" sz="900" b="1" dirty="0">
              <a:latin typeface="Arial"/>
              <a:cs typeface="Arial"/>
            </a:endParaRPr>
          </a:p>
          <a:p>
            <a:pPr marL="88900" indent="-88900">
              <a:spcAft>
                <a:spcPts val="400"/>
              </a:spcAft>
              <a:buFont typeface="Arial" panose="020B0604020202020204" pitchFamily="34" charset="0"/>
              <a:buChar char="•"/>
            </a:pPr>
            <a:r>
              <a:rPr lang="en-US" sz="900" b="1" dirty="0">
                <a:latin typeface="Arial"/>
                <a:cs typeface="Arial"/>
              </a:rPr>
              <a:t>Finance </a:t>
            </a:r>
            <a:endParaRPr lang="en-US" sz="900" b="1" dirty="0">
              <a:latin typeface="Arial" panose="020B0604020202020204" pitchFamily="34" charset="0"/>
              <a:cs typeface="Arial" panose="020B0604020202020204" pitchFamily="34" charset="0"/>
            </a:endParaRPr>
          </a:p>
          <a:p>
            <a:pPr marL="177800" lvl="1" indent="-88900">
              <a:spcAft>
                <a:spcPts val="600"/>
              </a:spcAft>
              <a:buFont typeface="Arial" panose="020B0604020202020204" pitchFamily="34" charset="0"/>
              <a:buChar char="•"/>
            </a:pPr>
            <a:r>
              <a:rPr lang="en-US" sz="900" dirty="0">
                <a:latin typeface="Arial"/>
                <a:ea typeface="Calibri" panose="020F0502020204030204" pitchFamily="34" charset="0"/>
                <a:cs typeface="Arial"/>
              </a:rPr>
              <a:t>IT Standards (Responsible for HW Certification and Governance), Trade Floor Technology, Real Estate, Wealth Management</a:t>
            </a:r>
            <a:endParaRPr lang="en-US" sz="900" dirty="0">
              <a:latin typeface="Arial"/>
              <a:cs typeface="Arial"/>
            </a:endParaRPr>
          </a:p>
          <a:p>
            <a:pPr marL="88900" indent="-88900">
              <a:spcAft>
                <a:spcPts val="400"/>
              </a:spcAft>
              <a:buFont typeface="Arial" panose="020B0604020202020204" pitchFamily="34" charset="0"/>
              <a:buChar char="•"/>
            </a:pPr>
            <a:r>
              <a:rPr lang="en-US" sz="900" b="1" dirty="0">
                <a:latin typeface="Arial"/>
                <a:cs typeface="Arial"/>
              </a:rPr>
              <a:t>Data Science </a:t>
            </a:r>
            <a:endParaRPr lang="en-US" sz="900" b="1" dirty="0">
              <a:latin typeface="Arial" panose="020B0604020202020204" pitchFamily="34" charset="0"/>
              <a:cs typeface="Arial" panose="020B0604020202020204" pitchFamily="34" charset="0"/>
            </a:endParaRPr>
          </a:p>
          <a:p>
            <a:pPr marL="177800" lvl="1" indent="-88900">
              <a:spcAft>
                <a:spcPts val="600"/>
              </a:spcAft>
              <a:buFont typeface="Arial" panose="020B0604020202020204" pitchFamily="34" charset="0"/>
              <a:buChar char="•"/>
              <a:tabLst>
                <a:tab pos="228600" algn="l"/>
                <a:tab pos="457200" algn="l"/>
              </a:tabLst>
            </a:pPr>
            <a:r>
              <a:rPr lang="en-US" sz="900" dirty="0">
                <a:latin typeface="Arial"/>
                <a:ea typeface="Calibri" panose="020F0502020204030204" pitchFamily="34" charset="0"/>
                <a:cs typeface="Arial"/>
              </a:rPr>
              <a:t>C-Suite, Digital Transformation User Roles, IT leadership, Research and development, Business Analytics</a:t>
            </a:r>
          </a:p>
        </p:txBody>
      </p:sp>
      <p:sp>
        <p:nvSpPr>
          <p:cNvPr id="13" name="TextBox 12">
            <a:extLst>
              <a:ext uri="{FF2B5EF4-FFF2-40B4-BE49-F238E27FC236}">
                <a16:creationId xmlns:a16="http://schemas.microsoft.com/office/drawing/2014/main" id="{B3803543-DFFB-565F-EF8B-CEED7628FBA1}"/>
              </a:ext>
            </a:extLst>
          </p:cNvPr>
          <p:cNvSpPr txBox="1"/>
          <p:nvPr/>
        </p:nvSpPr>
        <p:spPr>
          <a:xfrm>
            <a:off x="4365374" y="2955265"/>
            <a:ext cx="3195185" cy="307777"/>
          </a:xfrm>
          <a:prstGeom prst="rect">
            <a:avLst/>
          </a:prstGeom>
          <a:noFill/>
        </p:spPr>
        <p:txBody>
          <a:bodyPr wrap="square" lIns="91440" tIns="45720" rIns="91440" bIns="45720" rtlCol="0" anchor="t">
            <a:spAutoFit/>
          </a:bodyPr>
          <a:lstStyle/>
          <a:p>
            <a:pPr>
              <a:spcAft>
                <a:spcPts val="600"/>
              </a:spcAft>
            </a:pPr>
            <a:r>
              <a:rPr lang="en-US" sz="1400" b="1">
                <a:solidFill>
                  <a:schemeClr val="accent1"/>
                </a:solidFill>
                <a:latin typeface="Arial"/>
                <a:cs typeface="Arial"/>
              </a:rPr>
              <a:t>Why Lenovo</a:t>
            </a:r>
          </a:p>
        </p:txBody>
      </p:sp>
      <p:sp>
        <p:nvSpPr>
          <p:cNvPr id="14" name="TextBox 13">
            <a:extLst>
              <a:ext uri="{FF2B5EF4-FFF2-40B4-BE49-F238E27FC236}">
                <a16:creationId xmlns:a16="http://schemas.microsoft.com/office/drawing/2014/main" id="{1BC331A6-ABF9-8FDE-7845-81AAB99198E6}"/>
              </a:ext>
            </a:extLst>
          </p:cNvPr>
          <p:cNvSpPr txBox="1"/>
          <p:nvPr/>
        </p:nvSpPr>
        <p:spPr>
          <a:xfrm>
            <a:off x="4256651" y="3385483"/>
            <a:ext cx="3105946" cy="2462213"/>
          </a:xfrm>
          <a:prstGeom prst="rect">
            <a:avLst/>
          </a:prstGeom>
          <a:noFill/>
        </p:spPr>
        <p:txBody>
          <a:bodyPr wrap="square" lIns="91440" tIns="45720" rIns="91440" bIns="45720" rtlCol="0" anchor="t">
            <a:spAutoFit/>
          </a:bodyPr>
          <a:lstStyle/>
          <a:p>
            <a:pPr marL="88900" marR="0" indent="-88900">
              <a:spcBef>
                <a:spcPts val="0"/>
              </a:spcBef>
              <a:spcAft>
                <a:spcPts val="600"/>
              </a:spcAft>
              <a:buFont typeface="Arial" panose="020B0604020202020204" pitchFamily="34" charset="0"/>
              <a:buChar char="•"/>
            </a:pPr>
            <a:r>
              <a:rPr lang="en-US" sz="900">
                <a:latin typeface="Arial"/>
                <a:ea typeface="Calibri" panose="020F0502020204030204" pitchFamily="34" charset="0"/>
                <a:cs typeface="Arial"/>
              </a:rPr>
              <a:t>Lenovo is the fastest growing workstation provider in the industry. </a:t>
            </a:r>
            <a:br>
              <a:rPr lang="en-US" sz="900">
                <a:latin typeface="Arial" panose="020B0604020202020204" pitchFamily="34" charset="0"/>
                <a:ea typeface="Calibri" panose="020F0502020204030204" pitchFamily="34" charset="0"/>
                <a:cs typeface="Arial" panose="020B0604020202020204" pitchFamily="34" charset="0"/>
              </a:rPr>
            </a:br>
            <a:r>
              <a:rPr lang="en-US" sz="900">
                <a:latin typeface="Arial"/>
                <a:ea typeface="Calibri" panose="020F0502020204030204" pitchFamily="34" charset="0"/>
                <a:cs typeface="Arial"/>
              </a:rPr>
              <a:t>Our workstations are also the most reliable in the industry (2019 TBR reliability study). </a:t>
            </a:r>
            <a:r>
              <a:rPr lang="en-US" sz="900" b="1">
                <a:latin typeface="Arial"/>
                <a:ea typeface="Calibri" panose="020F0502020204030204" pitchFamily="34" charset="0"/>
                <a:cs typeface="Arial"/>
              </a:rPr>
              <a:t>Reliability</a:t>
            </a:r>
            <a:r>
              <a:rPr lang="en-US" sz="900">
                <a:latin typeface="Arial"/>
                <a:ea typeface="Calibri" panose="020F0502020204030204" pitchFamily="34" charset="0"/>
                <a:cs typeface="Arial"/>
              </a:rPr>
              <a:t> means saved time and money for customers</a:t>
            </a:r>
          </a:p>
          <a:p>
            <a:pPr marL="88900" indent="-88900">
              <a:spcAft>
                <a:spcPts val="600"/>
              </a:spcAft>
              <a:buFont typeface="Arial" panose="020B0604020202020204" pitchFamily="34" charset="0"/>
              <a:buChar char="•"/>
            </a:pPr>
            <a:r>
              <a:rPr lang="en-US" sz="900">
                <a:latin typeface="Arial"/>
                <a:ea typeface="Calibri" panose="020F0502020204030204" pitchFamily="34" charset="0"/>
                <a:cs typeface="Arial"/>
              </a:rPr>
              <a:t>Lenovo has a unique team of </a:t>
            </a:r>
            <a:r>
              <a:rPr lang="en-US" sz="900" b="1">
                <a:latin typeface="Arial"/>
                <a:ea typeface="Calibri" panose="020F0502020204030204" pitchFamily="34" charset="0"/>
                <a:cs typeface="Arial"/>
              </a:rPr>
              <a:t>technical experts</a:t>
            </a:r>
            <a:r>
              <a:rPr lang="en-US" sz="900">
                <a:latin typeface="Arial"/>
                <a:ea typeface="Calibri" panose="020F0502020204030204" pitchFamily="34" charset="0"/>
                <a:cs typeface="Arial"/>
              </a:rPr>
              <a:t> who work directly with customers to help make sure customers are getting the most of their workstation investment. </a:t>
            </a:r>
            <a:endParaRPr lang="en-US" sz="900">
              <a:latin typeface="Arial" panose="020B0604020202020204" pitchFamily="34" charset="0"/>
              <a:ea typeface="Calibri" panose="020F0502020204030204" pitchFamily="34" charset="0"/>
              <a:cs typeface="Arial" panose="020B0604020202020204" pitchFamily="34" charset="0"/>
            </a:endParaRPr>
          </a:p>
          <a:p>
            <a:pPr marL="88900" indent="-88900">
              <a:spcAft>
                <a:spcPts val="600"/>
              </a:spcAft>
              <a:buFont typeface="Arial" panose="020B0604020202020204" pitchFamily="34" charset="0"/>
              <a:buChar char="•"/>
            </a:pPr>
            <a:r>
              <a:rPr lang="en-US" sz="900">
                <a:latin typeface="Arial"/>
                <a:ea typeface="Calibri" panose="020F0502020204030204" pitchFamily="34" charset="0"/>
                <a:cs typeface="Arial"/>
              </a:rPr>
              <a:t>Our portfolio is also designed to </a:t>
            </a:r>
            <a:r>
              <a:rPr lang="en-US" sz="900" b="1">
                <a:latin typeface="Arial"/>
                <a:ea typeface="Calibri" panose="020F0502020204030204" pitchFamily="34" charset="0"/>
                <a:cs typeface="Arial"/>
              </a:rPr>
              <a:t>empower emerging technologies</a:t>
            </a:r>
            <a:r>
              <a:rPr lang="en-US" sz="900">
                <a:latin typeface="Arial"/>
                <a:ea typeface="Calibri" panose="020F0502020204030204" pitchFamily="34" charset="0"/>
                <a:cs typeface="Arial"/>
              </a:rPr>
              <a:t>.  AR/VR and Artificial Intelligence are becoming business requirements </a:t>
            </a:r>
            <a:br>
              <a:rPr lang="en-US" sz="900">
                <a:latin typeface="Arial" panose="020B0604020202020204" pitchFamily="34" charset="0"/>
                <a:ea typeface="Calibri" panose="020F0502020204030204" pitchFamily="34" charset="0"/>
                <a:cs typeface="Arial" panose="020B0604020202020204" pitchFamily="34" charset="0"/>
              </a:rPr>
            </a:br>
            <a:r>
              <a:rPr lang="en-US" sz="900">
                <a:latin typeface="Arial"/>
                <a:ea typeface="Calibri" panose="020F0502020204030204" pitchFamily="34" charset="0"/>
                <a:cs typeface="Arial"/>
              </a:rPr>
              <a:t>and are necessary to keep business competitive. The Lenovo workstation portfolio is full of machines that will help a customer start implementing </a:t>
            </a:r>
            <a:br>
              <a:rPr lang="en-US" sz="900">
                <a:latin typeface="Arial" panose="020B0604020202020204" pitchFamily="34" charset="0"/>
                <a:ea typeface="Calibri" panose="020F0502020204030204" pitchFamily="34" charset="0"/>
                <a:cs typeface="Arial" panose="020B0604020202020204" pitchFamily="34" charset="0"/>
              </a:rPr>
            </a:br>
            <a:r>
              <a:rPr lang="en-US" sz="900">
                <a:latin typeface="Arial"/>
                <a:ea typeface="Calibri" panose="020F0502020204030204" pitchFamily="34" charset="0"/>
                <a:cs typeface="Arial"/>
              </a:rPr>
              <a:t>AI in their business</a:t>
            </a:r>
          </a:p>
        </p:txBody>
      </p:sp>
      <p:sp>
        <p:nvSpPr>
          <p:cNvPr id="15" name="TextBox 14">
            <a:extLst>
              <a:ext uri="{FF2B5EF4-FFF2-40B4-BE49-F238E27FC236}">
                <a16:creationId xmlns:a16="http://schemas.microsoft.com/office/drawing/2014/main" id="{6DF2F82B-9BE9-7A83-A435-F57BB7D390F7}"/>
              </a:ext>
            </a:extLst>
          </p:cNvPr>
          <p:cNvSpPr txBox="1"/>
          <p:nvPr/>
        </p:nvSpPr>
        <p:spPr>
          <a:xfrm>
            <a:off x="7956855" y="2962979"/>
            <a:ext cx="4042222" cy="307777"/>
          </a:xfrm>
          <a:prstGeom prst="rect">
            <a:avLst/>
          </a:prstGeom>
          <a:noFill/>
        </p:spPr>
        <p:txBody>
          <a:bodyPr wrap="square" lIns="91440" tIns="45720" rIns="91440" bIns="45720" rtlCol="0" anchor="t">
            <a:spAutoFit/>
          </a:bodyPr>
          <a:lstStyle/>
          <a:p>
            <a:pPr>
              <a:spcAft>
                <a:spcPts val="600"/>
              </a:spcAft>
            </a:pPr>
            <a:r>
              <a:rPr lang="en-US" sz="1400" b="1">
                <a:solidFill>
                  <a:schemeClr val="accent1"/>
                </a:solidFill>
                <a:latin typeface="Arial"/>
                <a:cs typeface="Arial"/>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7568402" y="3385483"/>
            <a:ext cx="4367367" cy="3164969"/>
          </a:xfrm>
          <a:prstGeom prst="rect">
            <a:avLst/>
          </a:prstGeom>
          <a:noFill/>
        </p:spPr>
        <p:txBody>
          <a:bodyPr wrap="square" lIns="91440" tIns="45720" rIns="91440" bIns="45720" rtlCol="0" anchor="t">
            <a:spAutoFit/>
          </a:bodyPr>
          <a:lstStyle/>
          <a:p>
            <a:pPr>
              <a:spcAft>
                <a:spcPts val="400"/>
              </a:spcAft>
            </a:pPr>
            <a:r>
              <a:rPr lang="en-US" sz="900" b="1">
                <a:latin typeface="Arial"/>
                <a:cs typeface="Arial"/>
              </a:rPr>
              <a:t>What to listen for:</a:t>
            </a:r>
          </a:p>
          <a:p>
            <a:pPr marL="88900" indent="-88900">
              <a:spcAft>
                <a:spcPts val="400"/>
              </a:spcAft>
              <a:buFont typeface="Arial" panose="020B0604020202020204" pitchFamily="34" charset="0"/>
              <a:buChar char="•"/>
            </a:pPr>
            <a:r>
              <a:rPr lang="en-US" sz="900">
                <a:latin typeface="Arial"/>
                <a:cs typeface="Arial"/>
              </a:rPr>
              <a:t>We have a </a:t>
            </a:r>
            <a:r>
              <a:rPr lang="en-US" sz="900">
                <a:latin typeface="Arial"/>
                <a:ea typeface="Calibri" panose="020F0502020204030204" pitchFamily="34" charset="0"/>
                <a:cs typeface="Arial"/>
              </a:rPr>
              <a:t>miss-match between our software/workflow and hardware</a:t>
            </a:r>
          </a:p>
          <a:p>
            <a:pPr marL="88900" indent="-88900">
              <a:spcAft>
                <a:spcPts val="400"/>
              </a:spcAft>
              <a:buFont typeface="Arial" panose="020B0604020202020204" pitchFamily="34" charset="0"/>
              <a:buChar char="•"/>
            </a:pPr>
            <a:r>
              <a:rPr lang="en-US" sz="900">
                <a:latin typeface="Arial"/>
                <a:cs typeface="Arial"/>
              </a:rPr>
              <a:t>We are planning to refresh our hardware/software soon</a:t>
            </a:r>
          </a:p>
          <a:p>
            <a:pPr marL="88900" indent="-88900">
              <a:spcAft>
                <a:spcPts val="600"/>
              </a:spcAft>
              <a:buFont typeface="Arial" panose="020B0604020202020204" pitchFamily="34" charset="0"/>
              <a:buChar char="•"/>
            </a:pPr>
            <a:r>
              <a:rPr lang="en-US" sz="900">
                <a:latin typeface="Arial"/>
                <a:cs typeface="Arial"/>
              </a:rPr>
              <a:t>We are seeing increased complexity and size within our BIM, CAD, CAE models (Architectural, Engineering, Construction, Product development)</a:t>
            </a:r>
          </a:p>
          <a:p>
            <a:pPr marL="171450" indent="-171450">
              <a:spcAft>
                <a:spcPts val="600"/>
              </a:spcAft>
              <a:buFont typeface="Arial" panose="020B0604020202020204" pitchFamily="34" charset="0"/>
              <a:buChar char="•"/>
            </a:pPr>
            <a:endParaRPr lang="en-US" sz="900">
              <a:latin typeface="Arial" panose="020B0604020202020204" pitchFamily="34" charset="0"/>
              <a:cs typeface="Arial" panose="020B0604020202020204" pitchFamily="34" charset="0"/>
            </a:endParaRPr>
          </a:p>
          <a:p>
            <a:pPr>
              <a:spcAft>
                <a:spcPts val="400"/>
              </a:spcAft>
            </a:pPr>
            <a:r>
              <a:rPr lang="en-US" sz="900" b="1">
                <a:latin typeface="Arial"/>
                <a:cs typeface="Arial"/>
              </a:rPr>
              <a:t>Discovery Questions:</a:t>
            </a:r>
          </a:p>
          <a:p>
            <a:pPr marL="88900" marR="0" lvl="0" indent="-88900">
              <a:spcBef>
                <a:spcPts val="0"/>
              </a:spcBef>
              <a:spcAft>
                <a:spcPts val="400"/>
              </a:spcAft>
              <a:buFont typeface="Arial" panose="020B0604020202020204" pitchFamily="34" charset="0"/>
              <a:buChar char="•"/>
              <a:tabLst>
                <a:tab pos="88900" algn="l"/>
                <a:tab pos="228600" algn="l"/>
                <a:tab pos="457200" algn="l"/>
              </a:tabLst>
            </a:pPr>
            <a:r>
              <a:rPr lang="en-US" sz="900">
                <a:latin typeface="Arial"/>
                <a:ea typeface="Calibri" panose="020F0502020204030204" pitchFamily="34" charset="0"/>
                <a:cs typeface="Arial"/>
              </a:rPr>
              <a:t>What is your workflow? What solutions and applications do you use at each stage?</a:t>
            </a:r>
          </a:p>
          <a:p>
            <a:pPr marL="88900" marR="0" lvl="0" indent="-88900">
              <a:spcBef>
                <a:spcPts val="0"/>
              </a:spcBef>
              <a:spcAft>
                <a:spcPts val="400"/>
              </a:spcAft>
              <a:buFont typeface="Arial" panose="020B0604020202020204" pitchFamily="34" charset="0"/>
              <a:buChar char="•"/>
              <a:tabLst>
                <a:tab pos="88900" algn="l"/>
                <a:tab pos="228600" algn="l"/>
                <a:tab pos="457200" algn="l"/>
              </a:tabLst>
            </a:pPr>
            <a:r>
              <a:rPr lang="en-US" sz="900">
                <a:latin typeface="Arial"/>
                <a:ea typeface="Calibri" panose="020F0502020204030204" pitchFamily="34" charset="0"/>
                <a:cs typeface="Arial"/>
              </a:rPr>
              <a:t>What are your workflow pain points?</a:t>
            </a:r>
          </a:p>
          <a:p>
            <a:pPr marL="88900" marR="0" lvl="0" indent="-88900">
              <a:spcBef>
                <a:spcPts val="0"/>
              </a:spcBef>
              <a:spcAft>
                <a:spcPts val="400"/>
              </a:spcAft>
              <a:buFont typeface="Arial" panose="020B0604020202020204" pitchFamily="34" charset="0"/>
              <a:buChar char="•"/>
              <a:tabLst>
                <a:tab pos="88900" algn="l"/>
                <a:tab pos="228600" algn="l"/>
                <a:tab pos="457200" algn="l"/>
              </a:tabLst>
            </a:pPr>
            <a:r>
              <a:rPr lang="en-US" sz="900">
                <a:latin typeface="Arial"/>
                <a:ea typeface="Calibri" panose="020F0502020204030204" pitchFamily="34" charset="0"/>
                <a:cs typeface="Arial"/>
              </a:rPr>
              <a:t>Why aren’t Lenovo Workstations part of your solution set today?</a:t>
            </a:r>
          </a:p>
          <a:p>
            <a:pPr marL="88900" marR="0" lvl="0" indent="-88900">
              <a:spcBef>
                <a:spcPts val="0"/>
              </a:spcBef>
              <a:spcAft>
                <a:spcPts val="400"/>
              </a:spcAft>
              <a:buFont typeface="Arial" panose="020B0604020202020204" pitchFamily="34" charset="0"/>
              <a:buChar char="•"/>
              <a:tabLst>
                <a:tab pos="88900" algn="l"/>
                <a:tab pos="228600" algn="l"/>
                <a:tab pos="457200" algn="l"/>
              </a:tabLst>
            </a:pPr>
            <a:r>
              <a:rPr lang="en-US" sz="900">
                <a:latin typeface="Arial"/>
                <a:ea typeface="Calibri" panose="020F0502020204030204" pitchFamily="34" charset="0"/>
                <a:cs typeface="Arial"/>
              </a:rPr>
              <a:t>Do you see infrastructure evolving over the next 3-5 years?</a:t>
            </a:r>
          </a:p>
          <a:p>
            <a:pPr marL="88900" marR="0" lvl="0" indent="-88900">
              <a:spcBef>
                <a:spcPts val="0"/>
              </a:spcBef>
              <a:spcAft>
                <a:spcPts val="400"/>
              </a:spcAft>
              <a:buFont typeface="Arial" panose="020B0604020202020204" pitchFamily="34" charset="0"/>
              <a:buChar char="•"/>
              <a:tabLst>
                <a:tab pos="88900" algn="l"/>
                <a:tab pos="228600" algn="l"/>
                <a:tab pos="457200" algn="l"/>
              </a:tabLst>
            </a:pPr>
            <a:r>
              <a:rPr lang="en-US" sz="900">
                <a:latin typeface="Arial"/>
                <a:ea typeface="Calibri" panose="020F0502020204030204" pitchFamily="34" charset="0"/>
                <a:cs typeface="Arial"/>
              </a:rPr>
              <a:t>When was your last workstation refresh?</a:t>
            </a:r>
          </a:p>
          <a:p>
            <a:pPr marL="88900" marR="0" lvl="0" indent="-88900">
              <a:spcBef>
                <a:spcPts val="0"/>
              </a:spcBef>
              <a:spcAft>
                <a:spcPts val="400"/>
              </a:spcAft>
              <a:buFont typeface="Arial" panose="020B0604020202020204" pitchFamily="34" charset="0"/>
              <a:buChar char="•"/>
              <a:tabLst>
                <a:tab pos="88900" algn="l"/>
                <a:tab pos="228600" algn="l"/>
                <a:tab pos="457200" algn="l"/>
              </a:tabLst>
            </a:pPr>
            <a:r>
              <a:rPr lang="en-US" sz="900">
                <a:latin typeface="Arial"/>
                <a:ea typeface="Calibri" panose="020F0502020204030204" pitchFamily="34" charset="0"/>
                <a:cs typeface="Arial"/>
              </a:rPr>
              <a:t>What expectations do you have for your workstation vendor? (media/entertainment)</a:t>
            </a:r>
          </a:p>
          <a:p>
            <a:pPr marL="88900" indent="-88900">
              <a:spcAft>
                <a:spcPts val="400"/>
              </a:spcAft>
              <a:buFont typeface="Arial" panose="020B0604020202020204" pitchFamily="34" charset="0"/>
              <a:buChar char="•"/>
              <a:tabLst>
                <a:tab pos="88900" algn="l"/>
                <a:tab pos="228600" algn="l"/>
                <a:tab pos="457200" algn="l"/>
              </a:tabLst>
            </a:pPr>
            <a:r>
              <a:rPr lang="en-US" sz="900">
                <a:latin typeface="Arial"/>
                <a:ea typeface="Calibri" panose="020F0502020204030204" pitchFamily="34" charset="0"/>
                <a:cs typeface="Arial"/>
              </a:rPr>
              <a:t>How are you embracing AI within your organization today? (Data Science)</a:t>
            </a:r>
          </a:p>
          <a:p>
            <a:pPr marL="88900" indent="-88900">
              <a:spcAft>
                <a:spcPts val="600"/>
              </a:spcAft>
              <a:buFont typeface="Arial" panose="020B0604020202020204" pitchFamily="34" charset="0"/>
              <a:buChar char="•"/>
              <a:tabLst>
                <a:tab pos="88900" algn="l"/>
                <a:tab pos="228600" algn="l"/>
                <a:tab pos="457200" algn="l"/>
              </a:tabLst>
            </a:pPr>
            <a:r>
              <a:rPr lang="en-US" sz="900">
                <a:latin typeface="Arial"/>
                <a:ea typeface="Calibri" panose="020F0502020204030204" pitchFamily="34" charset="0"/>
                <a:cs typeface="Arial"/>
              </a:rPr>
              <a:t>Are you facing any specific AI workflow challenges? (Data Science)</a:t>
            </a:r>
            <a:endParaRPr lang="en-US" sz="900" b="1">
              <a:latin typeface="Arial"/>
              <a:ea typeface="Calibri" panose="020F0502020204030204" pitchFamily="34" charset="0"/>
              <a:cs typeface="Arial"/>
            </a:endParaRPr>
          </a:p>
        </p:txBody>
      </p: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8937" y="2927564"/>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8361" y="2927564"/>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0323" y="2927804"/>
            <a:ext cx="316532" cy="316532"/>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cxnSp>
        <p:nvCxnSpPr>
          <p:cNvPr id="39" name="Straight Connector 38">
            <a:extLst>
              <a:ext uri="{FF2B5EF4-FFF2-40B4-BE49-F238E27FC236}">
                <a16:creationId xmlns:a16="http://schemas.microsoft.com/office/drawing/2014/main" id="{66F9AF00-01FE-9E04-5C81-825C5ED75677}"/>
              </a:ext>
            </a:extLst>
          </p:cNvPr>
          <p:cNvCxnSpPr>
            <a:cxnSpLocks/>
          </p:cNvCxnSpPr>
          <p:nvPr/>
        </p:nvCxnSpPr>
        <p:spPr>
          <a:xfrm flipV="1">
            <a:off x="7397074" y="2955265"/>
            <a:ext cx="0" cy="278470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54BBDA5-3387-213E-A87D-5F8DF590F240}"/>
              </a:ext>
            </a:extLst>
          </p:cNvPr>
          <p:cNvCxnSpPr>
            <a:cxnSpLocks/>
          </p:cNvCxnSpPr>
          <p:nvPr/>
        </p:nvCxnSpPr>
        <p:spPr>
          <a:xfrm flipV="1">
            <a:off x="4007217" y="2957074"/>
            <a:ext cx="0" cy="2650869"/>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4" name="Graphic 43">
            <a:extLst>
              <a:ext uri="{FF2B5EF4-FFF2-40B4-BE49-F238E27FC236}">
                <a16:creationId xmlns:a16="http://schemas.microsoft.com/office/drawing/2014/main" id="{05B30FAE-3FD6-D86A-FDDD-195850A185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4781" y="1033150"/>
            <a:ext cx="1079395" cy="1079395"/>
          </a:xfrm>
          <a:prstGeom prst="rect">
            <a:avLst/>
          </a:prstGeom>
        </p:spPr>
      </p:pic>
    </p:spTree>
    <p:extLst>
      <p:ext uri="{BB962C8B-B14F-4D97-AF65-F5344CB8AC3E}">
        <p14:creationId xmlns:p14="http://schemas.microsoft.com/office/powerpoint/2010/main" val="23998396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49340-9C14-FA7D-C53A-9879391B66DD}"/>
              </a:ext>
            </a:extLst>
          </p:cNvPr>
          <p:cNvSpPr txBox="1"/>
          <p:nvPr/>
        </p:nvSpPr>
        <p:spPr>
          <a:xfrm>
            <a:off x="447821" y="1780907"/>
            <a:ext cx="4779127" cy="1628972"/>
          </a:xfrm>
          <a:prstGeom prst="rect">
            <a:avLst/>
          </a:prstGeom>
          <a:noFill/>
        </p:spPr>
        <p:txBody>
          <a:bodyPr wrap="square" lIns="91440" tIns="45720" rIns="91440" bIns="45720" rtlCol="0" anchor="t">
            <a:spAutoFit/>
          </a:bodyPr>
          <a:lstStyle/>
          <a:p>
            <a:pPr>
              <a:lnSpc>
                <a:spcPct val="107000"/>
              </a:lnSpc>
              <a:spcAft>
                <a:spcPts val="400"/>
              </a:spcAft>
            </a:pPr>
            <a:r>
              <a:rPr lang="en-US" sz="1400" b="1">
                <a:solidFill>
                  <a:schemeClr val="bg1"/>
                </a:solidFill>
                <a:latin typeface="Arial"/>
                <a:ea typeface="Calibri" panose="020F0502020204030204" pitchFamily="34" charset="0"/>
                <a:cs typeface="Arial"/>
              </a:rPr>
              <a:t>Product Overview – brief blurb and video link</a:t>
            </a:r>
            <a:endParaRPr lang="en-US" sz="1400">
              <a:solidFill>
                <a:schemeClr val="bg1"/>
              </a:solidFill>
              <a:latin typeface="Arial"/>
              <a:ea typeface="Calibri" panose="020F0502020204030204" pitchFamily="34" charset="0"/>
              <a:cs typeface="Arial"/>
            </a:endParaRPr>
          </a:p>
          <a:p>
            <a:pPr marL="342900" indent="-342900">
              <a:lnSpc>
                <a:spcPct val="107000"/>
              </a:lnSpc>
              <a:buFont typeface="+mj-lt"/>
              <a:buAutoNum type="arabicPeriod"/>
            </a:pPr>
            <a:r>
              <a:rPr lang="en-US" sz="1100">
                <a:solidFill>
                  <a:schemeClr val="bg1"/>
                </a:solidFill>
                <a:latin typeface="Arial"/>
                <a:ea typeface="Calibri" panose="020F0502020204030204" pitchFamily="34" charset="0"/>
                <a:cs typeface="Arial"/>
                <a:hlinkClick r:id="rId2">
                  <a:extLst>
                    <a:ext uri="{A12FA001-AC4F-418D-AE19-62706E023703}">
                      <ahyp:hlinkClr xmlns:ahyp="http://schemas.microsoft.com/office/drawing/2018/hyperlinkcolor" val="tx"/>
                    </a:ext>
                  </a:extLst>
                </a:hlinkClick>
              </a:rPr>
              <a:t>Link to Lenovo Product guide </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100" u="sng">
                <a:solidFill>
                  <a:schemeClr val="bg1"/>
                </a:solidFill>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Link</a:t>
            </a:r>
            <a:r>
              <a:rPr lang="en-US" sz="1100">
                <a:solidFill>
                  <a:schemeClr val="bg1"/>
                </a:solidFill>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 to Lenovo Workstation Virtual Briefing Center</a:t>
            </a:r>
            <a:endParaRPr lang="en-US" sz="1100">
              <a:solidFill>
                <a:schemeClr val="bg1"/>
              </a:solidFill>
              <a:latin typeface="Arial"/>
              <a:ea typeface="Calibri" panose="020F0502020204030204" pitchFamily="34" charset="0"/>
              <a:cs typeface="Arial"/>
            </a:endParaRPr>
          </a:p>
          <a:p>
            <a:pPr marL="342900" indent="-342900">
              <a:lnSpc>
                <a:spcPct val="107000"/>
              </a:lnSpc>
              <a:buFont typeface="+mj-lt"/>
              <a:buAutoNum type="arabicPeriod"/>
            </a:pPr>
            <a:r>
              <a:rPr lang="en-US" sz="1100">
                <a:solidFill>
                  <a:schemeClr val="bg1"/>
                </a:solidFill>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Link to Lenovo Workstation Sales Presentation </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100">
                <a:solidFill>
                  <a:schemeClr val="bg1"/>
                </a:solidFill>
                <a:latin typeface="Arial"/>
                <a:ea typeface="Calibri" panose="020F0502020204030204" pitchFamily="34" charset="0"/>
                <a:cs typeface="Arial"/>
                <a:hlinkClick r:id="rId5">
                  <a:extLst>
                    <a:ext uri="{A12FA001-AC4F-418D-AE19-62706E023703}">
                      <ahyp:hlinkClr xmlns:ahyp="http://schemas.microsoft.com/office/drawing/2018/hyperlinkcolor" val="tx"/>
                    </a:ext>
                  </a:extLst>
                </a:hlinkClick>
              </a:rPr>
              <a:t>Link to ThinkStation P620 Product Tour Video</a:t>
            </a:r>
            <a:endParaRPr lang="en-US" sz="1100">
              <a:solidFill>
                <a:schemeClr val="bg1"/>
              </a:solidFill>
              <a:latin typeface="Arial"/>
              <a:ea typeface="Calibri" panose="020F0502020204030204" pitchFamily="34" charset="0"/>
              <a:cs typeface="Arial"/>
            </a:endParaRPr>
          </a:p>
          <a:p>
            <a:pPr marL="342900" indent="-342900">
              <a:lnSpc>
                <a:spcPct val="107000"/>
              </a:lnSpc>
              <a:buFont typeface="+mj-lt"/>
              <a:buAutoNum type="arabicPeriod"/>
            </a:pPr>
            <a:r>
              <a:rPr lang="en-US" sz="1100" u="sng">
                <a:solidFill>
                  <a:schemeClr val="bg1"/>
                </a:solidFill>
                <a:latin typeface="Arial"/>
                <a:ea typeface="Calibri" panose="020F0502020204030204" pitchFamily="34" charset="0"/>
                <a:cs typeface="Arial"/>
                <a:hlinkClick r:id="rId6">
                  <a:extLst>
                    <a:ext uri="{A12FA001-AC4F-418D-AE19-62706E023703}">
                      <ahyp:hlinkClr xmlns:ahyp="http://schemas.microsoft.com/office/drawing/2018/hyperlinkcolor" val="tx"/>
                    </a:ext>
                  </a:extLst>
                </a:hlinkClick>
              </a:rPr>
              <a:t>Link</a:t>
            </a:r>
            <a:r>
              <a:rPr lang="en-US" sz="1100">
                <a:solidFill>
                  <a:schemeClr val="bg1"/>
                </a:solidFill>
                <a:latin typeface="Arial"/>
                <a:ea typeface="Calibri" panose="020F0502020204030204" pitchFamily="34" charset="0"/>
                <a:cs typeface="Arial"/>
                <a:hlinkClick r:id="rId6">
                  <a:extLst>
                    <a:ext uri="{A12FA001-AC4F-418D-AE19-62706E023703}">
                      <ahyp:hlinkClr xmlns:ahyp="http://schemas.microsoft.com/office/drawing/2018/hyperlinkcolor" val="tx"/>
                    </a:ext>
                  </a:extLst>
                </a:hlinkClick>
              </a:rPr>
              <a:t> to Dream works Bad Guys </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1100">
                <a:solidFill>
                  <a:schemeClr val="bg1"/>
                </a:solidFill>
                <a:latin typeface="Arial"/>
                <a:ea typeface="Calibri" panose="020F0502020204030204" pitchFamily="34" charset="0"/>
                <a:cs typeface="Arial"/>
                <a:hlinkClick r:id="rId7">
                  <a:extLst>
                    <a:ext uri="{A12FA001-AC4F-418D-AE19-62706E023703}">
                      <ahyp:hlinkClr xmlns:ahyp="http://schemas.microsoft.com/office/drawing/2018/hyperlinkcolor" val="tx"/>
                    </a:ext>
                  </a:extLst>
                </a:hlinkClick>
              </a:rPr>
              <a:t>Link to Competitive Battlecard (Internal Use Only)</a:t>
            </a:r>
            <a:endParaRPr lang="en-US" sz="1100">
              <a:solidFill>
                <a:schemeClr val="bg1"/>
              </a:solidFill>
              <a:latin typeface="Arial"/>
              <a:ea typeface="Calibri" panose="020F0502020204030204" pitchFamily="34" charset="0"/>
              <a:cs typeface="Arial"/>
            </a:endParaRPr>
          </a:p>
          <a:p>
            <a:pPr marL="342900" marR="0" lvl="0" indent="-342900">
              <a:lnSpc>
                <a:spcPct val="107000"/>
              </a:lnSpc>
              <a:spcBef>
                <a:spcPts val="0"/>
              </a:spcBef>
              <a:spcAft>
                <a:spcPts val="0"/>
              </a:spcAft>
              <a:buFont typeface="+mj-lt"/>
              <a:buAutoNum type="arabicPeriod"/>
            </a:pPr>
            <a:r>
              <a:rPr lang="en-US" sz="1100">
                <a:solidFill>
                  <a:schemeClr val="bg1"/>
                </a:solidFill>
                <a:latin typeface="Arial"/>
                <a:ea typeface="Calibri" panose="020F0502020204030204" pitchFamily="34" charset="0"/>
                <a:cs typeface="Arial"/>
                <a:hlinkClick r:id="rId8">
                  <a:extLst>
                    <a:ext uri="{A12FA001-AC4F-418D-AE19-62706E023703}">
                      <ahyp:hlinkClr xmlns:ahyp="http://schemas.microsoft.com/office/drawing/2018/hyperlinkcolor" val="tx"/>
                    </a:ext>
                  </a:extLst>
                </a:hlinkClick>
              </a:rPr>
              <a:t>Link to Competitive PowerPoint (Internal Use Only)</a:t>
            </a:r>
            <a:endParaRPr lang="en-US" sz="1100">
              <a:solidFill>
                <a:schemeClr val="bg1"/>
              </a:solidFill>
              <a:latin typeface="Arial"/>
              <a:ea typeface="Calibri" panose="020F0502020204030204" pitchFamily="34" charset="0"/>
              <a:cs typeface="Arial"/>
            </a:endParaRPr>
          </a:p>
        </p:txBody>
      </p:sp>
      <p:sp>
        <p:nvSpPr>
          <p:cNvPr id="4" name="TextBox 3">
            <a:extLst>
              <a:ext uri="{FF2B5EF4-FFF2-40B4-BE49-F238E27FC236}">
                <a16:creationId xmlns:a16="http://schemas.microsoft.com/office/drawing/2014/main" id="{8D474F05-6AE0-EED9-2423-02C5067CB83E}"/>
              </a:ext>
            </a:extLst>
          </p:cNvPr>
          <p:cNvSpPr txBox="1"/>
          <p:nvPr/>
        </p:nvSpPr>
        <p:spPr>
          <a:xfrm>
            <a:off x="447821" y="3536450"/>
            <a:ext cx="4779127" cy="1085554"/>
          </a:xfrm>
          <a:prstGeom prst="rect">
            <a:avLst/>
          </a:prstGeom>
          <a:noFill/>
        </p:spPr>
        <p:txBody>
          <a:bodyPr wrap="square" lIns="91440" tIns="45720" rIns="91440" bIns="45720" rtlCol="0" anchor="t">
            <a:spAutoFit/>
          </a:bodyPr>
          <a:lstStyle/>
          <a:p>
            <a:pPr>
              <a:lnSpc>
                <a:spcPct val="107000"/>
              </a:lnSpc>
              <a:spcAft>
                <a:spcPts val="400"/>
              </a:spcAft>
            </a:pPr>
            <a:r>
              <a:rPr lang="en-US" sz="1400" b="1">
                <a:solidFill>
                  <a:schemeClr val="bg1"/>
                </a:solidFill>
                <a:latin typeface="Arial"/>
                <a:ea typeface="Calibri" panose="020F0502020204030204" pitchFamily="34" charset="0"/>
                <a:cs typeface="Arial"/>
              </a:rPr>
              <a:t>Specs</a:t>
            </a:r>
            <a:endParaRPr lang="en-US" sz="1400">
              <a:solidFill>
                <a:schemeClr val="bg1"/>
              </a:solidFill>
              <a:latin typeface="Arial"/>
              <a:ea typeface="Calibri" panose="020F0502020204030204" pitchFamily="34" charset="0"/>
              <a:cs typeface="Arial"/>
            </a:endParaRPr>
          </a:p>
          <a:p>
            <a:pPr marL="342900" marR="0" lvl="0" indent="-342900">
              <a:lnSpc>
                <a:spcPct val="107000"/>
              </a:lnSpc>
              <a:spcBef>
                <a:spcPts val="0"/>
              </a:spcBef>
              <a:spcAft>
                <a:spcPts val="0"/>
              </a:spcAft>
              <a:buFont typeface="+mj-lt"/>
              <a:buAutoNum type="arabicPeriod"/>
            </a:pPr>
            <a:r>
              <a:rPr lang="en-US" sz="1100">
                <a:solidFill>
                  <a:schemeClr val="bg1"/>
                </a:solidFill>
                <a:latin typeface="Arial"/>
                <a:ea typeface="Calibri" panose="020F0502020204030204" pitchFamily="34" charset="0"/>
                <a:cs typeface="Arial"/>
                <a:hlinkClick r:id="rId9">
                  <a:extLst>
                    <a:ext uri="{A12FA001-AC4F-418D-AE19-62706E023703}">
                      <ahyp:hlinkClr xmlns:ahyp="http://schemas.microsoft.com/office/drawing/2018/hyperlinkcolor" val="tx"/>
                    </a:ext>
                  </a:extLst>
                </a:hlinkClick>
              </a:rPr>
              <a:t>Link to ThinkStation P360 Tiny Datasheet (External)</a:t>
            </a:r>
            <a:endParaRPr lang="en-US" sz="1100">
              <a:solidFill>
                <a:schemeClr val="bg1"/>
              </a:solidFill>
              <a:latin typeface="Arial"/>
              <a:ea typeface="Calibri" panose="020F0502020204030204" pitchFamily="34" charset="0"/>
              <a:cs typeface="Arial"/>
            </a:endParaRPr>
          </a:p>
          <a:p>
            <a:pPr marL="342900" indent="-342900">
              <a:lnSpc>
                <a:spcPct val="107000"/>
              </a:lnSpc>
              <a:buFont typeface="+mj-lt"/>
              <a:buAutoNum type="arabicPeriod"/>
            </a:pPr>
            <a:r>
              <a:rPr lang="en-US" sz="1100">
                <a:solidFill>
                  <a:schemeClr val="bg1"/>
                </a:solidFill>
                <a:latin typeface="Arial"/>
                <a:ea typeface="Calibri" panose="020F0502020204030204" pitchFamily="34" charset="0"/>
                <a:cs typeface="Arial"/>
                <a:hlinkClick r:id="rId10">
                  <a:extLst>
                    <a:ext uri="{A12FA001-AC4F-418D-AE19-62706E023703}">
                      <ahyp:hlinkClr xmlns:ahyp="http://schemas.microsoft.com/office/drawing/2018/hyperlinkcolor" val="tx"/>
                    </a:ext>
                  </a:extLst>
                </a:hlinkClick>
              </a:rPr>
              <a:t>Link to ThinkStation P360 Ultra Datasheet (External)</a:t>
            </a:r>
            <a:endParaRPr lang="en-US" sz="1100">
              <a:solidFill>
                <a:schemeClr val="bg1"/>
              </a:solidFill>
              <a:latin typeface="Arial"/>
              <a:ea typeface="Calibri" panose="020F0502020204030204" pitchFamily="34" charset="0"/>
              <a:cs typeface="Arial"/>
            </a:endParaRPr>
          </a:p>
          <a:p>
            <a:pPr marL="342900" marR="0" lvl="0" indent="-342900">
              <a:lnSpc>
                <a:spcPct val="107000"/>
              </a:lnSpc>
              <a:spcBef>
                <a:spcPts val="0"/>
              </a:spcBef>
              <a:spcAft>
                <a:spcPts val="0"/>
              </a:spcAft>
              <a:buFont typeface="+mj-lt"/>
              <a:buAutoNum type="arabicPeriod"/>
            </a:pPr>
            <a:r>
              <a:rPr lang="en-US" sz="1100">
                <a:solidFill>
                  <a:schemeClr val="bg1"/>
                </a:solidFill>
                <a:latin typeface="Arial"/>
                <a:ea typeface="Calibri" panose="020F0502020204030204" pitchFamily="34" charset="0"/>
                <a:cs typeface="Arial"/>
                <a:hlinkClick r:id="rId11">
                  <a:extLst>
                    <a:ext uri="{A12FA001-AC4F-418D-AE19-62706E023703}">
                      <ahyp:hlinkClr xmlns:ahyp="http://schemas.microsoft.com/office/drawing/2018/hyperlinkcolor" val="tx"/>
                    </a:ext>
                  </a:extLst>
                </a:hlinkClick>
              </a:rPr>
              <a:t>Link to ThinkStation P620 PDF (External)</a:t>
            </a:r>
            <a:endParaRPr lang="en-US" sz="1100">
              <a:solidFill>
                <a:schemeClr val="bg1"/>
              </a:solidFill>
              <a:latin typeface="Arial"/>
              <a:ea typeface="Calibri" panose="020F0502020204030204" pitchFamily="34" charset="0"/>
              <a:cs typeface="Arial"/>
            </a:endParaRPr>
          </a:p>
          <a:p>
            <a:pPr marL="342900" indent="-342900">
              <a:lnSpc>
                <a:spcPct val="107000"/>
              </a:lnSpc>
              <a:spcAft>
                <a:spcPts val="800"/>
              </a:spcAft>
              <a:buFont typeface="+mj-lt"/>
              <a:buAutoNum type="arabicPeriod"/>
            </a:pPr>
            <a:r>
              <a:rPr lang="en-US" sz="1100">
                <a:solidFill>
                  <a:schemeClr val="bg1"/>
                </a:solidFill>
                <a:latin typeface="Arial"/>
                <a:ea typeface="Calibri" panose="020F0502020204030204" pitchFamily="34" charset="0"/>
                <a:cs typeface="Arial"/>
                <a:hlinkClick r:id="rId12">
                  <a:extLst>
                    <a:ext uri="{A12FA001-AC4F-418D-AE19-62706E023703}">
                      <ahyp:hlinkClr xmlns:ahyp="http://schemas.microsoft.com/office/drawing/2018/hyperlinkcolor" val="tx"/>
                    </a:ext>
                  </a:extLst>
                </a:hlinkClick>
              </a:rPr>
              <a:t>Link to P series Workstations Customer Briefing (Internal Use Only) </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74F515AA-2273-D313-2453-30753996619C}"/>
              </a:ext>
            </a:extLst>
          </p:cNvPr>
          <p:cNvSpPr txBox="1"/>
          <p:nvPr/>
        </p:nvSpPr>
        <p:spPr>
          <a:xfrm>
            <a:off x="447821" y="4798010"/>
            <a:ext cx="5331187" cy="1447832"/>
          </a:xfrm>
          <a:prstGeom prst="rect">
            <a:avLst/>
          </a:prstGeom>
          <a:noFill/>
        </p:spPr>
        <p:txBody>
          <a:bodyPr wrap="square" lIns="91440" tIns="45720" rIns="91440" bIns="45720" rtlCol="0" anchor="t">
            <a:spAutoFit/>
          </a:bodyPr>
          <a:lstStyle/>
          <a:p>
            <a:pPr>
              <a:lnSpc>
                <a:spcPct val="107000"/>
              </a:lnSpc>
              <a:spcAft>
                <a:spcPts val="400"/>
              </a:spcAft>
            </a:pPr>
            <a:r>
              <a:rPr lang="en-US" sz="1400" b="1">
                <a:solidFill>
                  <a:schemeClr val="bg1"/>
                </a:solidFill>
                <a:latin typeface="Arial"/>
                <a:ea typeface="Calibri" panose="020F0502020204030204" pitchFamily="34" charset="0"/>
                <a:cs typeface="Arial"/>
              </a:rPr>
              <a:t>Case studies</a:t>
            </a:r>
            <a:endParaRPr lang="en-US" sz="1400">
              <a:solidFill>
                <a:schemeClr val="bg1"/>
              </a:solidFill>
              <a:latin typeface="Arial"/>
              <a:ea typeface="Calibri" panose="020F0502020204030204" pitchFamily="34" charset="0"/>
              <a:cs typeface="Arial"/>
            </a:endParaRPr>
          </a:p>
          <a:p>
            <a:pPr marL="342900" marR="0" indent="-342900">
              <a:lnSpc>
                <a:spcPct val="107000"/>
              </a:lnSpc>
              <a:spcBef>
                <a:spcPts val="0"/>
              </a:spcBef>
              <a:buAutoNum type="arabicPeriod"/>
            </a:pPr>
            <a:r>
              <a:rPr lang="en-US" sz="1100">
                <a:solidFill>
                  <a:schemeClr val="bg1"/>
                </a:solidFill>
                <a:latin typeface="Arial"/>
                <a:ea typeface="Calibri" panose="020F0502020204030204" pitchFamily="34" charset="0"/>
                <a:cs typeface="Arial"/>
                <a:hlinkClick r:id="rId13">
                  <a:extLst>
                    <a:ext uri="{A12FA001-AC4F-418D-AE19-62706E023703}">
                      <ahyp:hlinkClr xmlns:ahyp="http://schemas.microsoft.com/office/drawing/2018/hyperlinkcolor" val="tx"/>
                    </a:ext>
                  </a:extLst>
                </a:hlinkClick>
              </a:rPr>
              <a:t>Link to ThinkStation P620 Customer Disclosure (see slides 43-46)</a:t>
            </a:r>
            <a:endParaRPr lang="en-US" sz="1100">
              <a:solidFill>
                <a:schemeClr val="bg1"/>
              </a:solidFill>
              <a:latin typeface="Arial"/>
              <a:ea typeface="Calibri" panose="020F0502020204030204" pitchFamily="34" charset="0"/>
              <a:cs typeface="Arial"/>
            </a:endParaRPr>
          </a:p>
          <a:p>
            <a:pPr marL="342900" marR="0" indent="-342900">
              <a:lnSpc>
                <a:spcPct val="107000"/>
              </a:lnSpc>
              <a:spcBef>
                <a:spcPts val="0"/>
              </a:spcBef>
              <a:buAutoNum type="arabicPeriod"/>
            </a:pPr>
            <a:r>
              <a:rPr lang="en-US" sz="1100">
                <a:solidFill>
                  <a:schemeClr val="bg1"/>
                </a:solidFill>
                <a:latin typeface="Arial"/>
                <a:ea typeface="Calibri" panose="020F0502020204030204" pitchFamily="34" charset="0"/>
                <a:cs typeface="Arial"/>
                <a:hlinkClick r:id="rId14">
                  <a:extLst>
                    <a:ext uri="{A12FA001-AC4F-418D-AE19-62706E023703}">
                      <ahyp:hlinkClr xmlns:ahyp="http://schemas.microsoft.com/office/drawing/2018/hyperlinkcolor" val="tx"/>
                    </a:ext>
                  </a:extLst>
                </a:hlinkClick>
              </a:rPr>
              <a:t>Link to Predator Cycling Customer Story (P620)</a:t>
            </a:r>
            <a:endParaRPr lang="en-US" sz="1100">
              <a:solidFill>
                <a:schemeClr val="bg1"/>
              </a:solidFill>
              <a:latin typeface="Arial"/>
              <a:ea typeface="Calibri" panose="020F0502020204030204" pitchFamily="34" charset="0"/>
              <a:cs typeface="Arial"/>
            </a:endParaRPr>
          </a:p>
          <a:p>
            <a:pPr marL="342900" marR="0" indent="-342900">
              <a:lnSpc>
                <a:spcPct val="107000"/>
              </a:lnSpc>
              <a:spcBef>
                <a:spcPts val="0"/>
              </a:spcBef>
              <a:buAutoNum type="arabicPeriod"/>
            </a:pPr>
            <a:r>
              <a:rPr lang="en-US" sz="1100">
                <a:solidFill>
                  <a:schemeClr val="bg1"/>
                </a:solidFill>
                <a:latin typeface="Arial"/>
                <a:ea typeface="Calibri" panose="020F0502020204030204" pitchFamily="34" charset="0"/>
                <a:cs typeface="Arial"/>
                <a:hlinkClick r:id="rId15">
                  <a:extLst>
                    <a:ext uri="{A12FA001-AC4F-418D-AE19-62706E023703}">
                      <ahyp:hlinkClr xmlns:ahyp="http://schemas.microsoft.com/office/drawing/2018/hyperlinkcolor" val="tx"/>
                    </a:ext>
                  </a:extLst>
                </a:hlinkClick>
              </a:rPr>
              <a:t>Link to ThinkStation Customer Testimonials</a:t>
            </a:r>
            <a:endParaRPr lang="en-US" sz="1100">
              <a:solidFill>
                <a:schemeClr val="bg1"/>
              </a:solidFill>
              <a:latin typeface="Arial"/>
              <a:ea typeface="Calibri" panose="020F0502020204030204" pitchFamily="34" charset="0"/>
              <a:cs typeface="Arial"/>
            </a:endParaRPr>
          </a:p>
          <a:p>
            <a:pPr marL="541020" lvl="1" indent="-177800">
              <a:lnSpc>
                <a:spcPct val="107000"/>
              </a:lnSpc>
              <a:buFont typeface="Arial" panose="020B0604020202020204" pitchFamily="34" charset="0"/>
              <a:buChar char="•"/>
            </a:pPr>
            <a:r>
              <a:rPr lang="en-US" sz="1100">
                <a:solidFill>
                  <a:schemeClr val="bg1"/>
                </a:solidFill>
                <a:latin typeface="Arial"/>
                <a:ea typeface="Calibri" panose="020F0502020204030204" pitchFamily="34" charset="0"/>
                <a:cs typeface="Arial"/>
                <a:hlinkClick r:id="rId16">
                  <a:extLst>
                    <a:ext uri="{A12FA001-AC4F-418D-AE19-62706E023703}">
                      <ahyp:hlinkClr xmlns:ahyp="http://schemas.microsoft.com/office/drawing/2018/hyperlinkcolor" val="tx"/>
                    </a:ext>
                  </a:extLst>
                </a:hlinkClick>
              </a:rPr>
              <a:t>Dreamworks </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a:p>
            <a:pPr marL="541338" lvl="1" indent="-177800">
              <a:lnSpc>
                <a:spcPct val="107000"/>
              </a:lnSpc>
              <a:buFont typeface="Arial" panose="020B0604020202020204" pitchFamily="34" charset="0"/>
              <a:buChar char="•"/>
            </a:pPr>
            <a:r>
              <a:rPr lang="en-US" sz="1100">
                <a:solidFill>
                  <a:schemeClr val="bg1"/>
                </a:solidFill>
                <a:latin typeface="Arial"/>
                <a:ea typeface="Calibri" panose="020F0502020204030204" pitchFamily="34" charset="0"/>
                <a:cs typeface="Arial"/>
                <a:hlinkClick r:id="rId17">
                  <a:extLst>
                    <a:ext uri="{A12FA001-AC4F-418D-AE19-62706E023703}">
                      <ahyp:hlinkClr xmlns:ahyp="http://schemas.microsoft.com/office/drawing/2018/hyperlinkcolor" val="tx"/>
                    </a:ext>
                  </a:extLst>
                </a:hlinkClick>
              </a:rPr>
              <a:t>Aston Martin </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a:p>
            <a:pPr marL="541020" lvl="1" indent="-177800">
              <a:lnSpc>
                <a:spcPct val="107000"/>
              </a:lnSpc>
              <a:buFont typeface="Arial" panose="020B0604020202020204" pitchFamily="34" charset="0"/>
              <a:buChar char="•"/>
            </a:pPr>
            <a:r>
              <a:rPr lang="en-US" sz="1100">
                <a:solidFill>
                  <a:schemeClr val="bg1"/>
                </a:solidFill>
                <a:latin typeface="Arial"/>
                <a:ea typeface="Calibri" panose="020F0502020204030204" pitchFamily="34" charset="0"/>
                <a:cs typeface="Arial"/>
                <a:hlinkClick r:id="rId18">
                  <a:extLst>
                    <a:ext uri="{A12FA001-AC4F-418D-AE19-62706E023703}">
                      <ahyp:hlinkClr xmlns:ahyp="http://schemas.microsoft.com/office/drawing/2018/hyperlinkcolor" val="tx"/>
                    </a:ext>
                  </a:extLst>
                </a:hlinkClick>
              </a:rPr>
              <a:t>Gnomon </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9C05C222-22DE-6214-785D-05625E13ADE8}"/>
              </a:ext>
            </a:extLst>
          </p:cNvPr>
          <p:cNvCxnSpPr>
            <a:cxnSpLocks/>
          </p:cNvCxnSpPr>
          <p:nvPr/>
        </p:nvCxnSpPr>
        <p:spPr>
          <a:xfrm flipH="1">
            <a:off x="447820" y="3401959"/>
            <a:ext cx="444422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520DA8B-8E7D-1D7F-9DBF-37128D660FC4}"/>
              </a:ext>
            </a:extLst>
          </p:cNvPr>
          <p:cNvCxnSpPr>
            <a:cxnSpLocks/>
          </p:cNvCxnSpPr>
          <p:nvPr/>
        </p:nvCxnSpPr>
        <p:spPr>
          <a:xfrm flipH="1">
            <a:off x="447820" y="4663520"/>
            <a:ext cx="444422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29" name="Title 3">
            <a:extLst>
              <a:ext uri="{FF2B5EF4-FFF2-40B4-BE49-F238E27FC236}">
                <a16:creationId xmlns:a16="http://schemas.microsoft.com/office/drawing/2014/main" id="{B6C990AF-4905-E00A-DD4E-82FD574C6573}"/>
              </a:ext>
            </a:extLst>
          </p:cNvPr>
          <p:cNvSpPr txBox="1">
            <a:spLocks/>
          </p:cNvSpPr>
          <p:nvPr/>
        </p:nvSpPr>
        <p:spPr>
          <a:xfrm>
            <a:off x="1772565" y="532816"/>
            <a:ext cx="2768955" cy="793590"/>
          </a:xfrm>
          <a:prstGeom prst="rect">
            <a:avLst/>
          </a:prstGeom>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err="1">
                <a:solidFill>
                  <a:schemeClr val="bg1"/>
                </a:solidFill>
              </a:rPr>
              <a:t>ThinkStation</a:t>
            </a:r>
            <a:br>
              <a:rPr lang="en-US" sz="2800" b="1" cap="none">
                <a:solidFill>
                  <a:schemeClr val="bg1"/>
                </a:solidFill>
              </a:rPr>
            </a:br>
            <a:r>
              <a:rPr lang="en-US" sz="2800" b="1" cap="none">
                <a:solidFill>
                  <a:schemeClr val="bg1"/>
                </a:solidFill>
              </a:rPr>
              <a:t>Mini Campaign</a:t>
            </a:r>
            <a:endParaRPr lang="en-CA" sz="2800" b="1" cap="none">
              <a:solidFill>
                <a:schemeClr val="bg1"/>
              </a:solidFill>
            </a:endParaRPr>
          </a:p>
        </p:txBody>
      </p:sp>
      <p:pic>
        <p:nvPicPr>
          <p:cNvPr id="33" name="Graphic 32">
            <a:extLst>
              <a:ext uri="{FF2B5EF4-FFF2-40B4-BE49-F238E27FC236}">
                <a16:creationId xmlns:a16="http://schemas.microsoft.com/office/drawing/2014/main" id="{C0E6D07E-5911-81AF-3140-18B7D29DBB5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4691" y="414130"/>
            <a:ext cx="1079395" cy="1079395"/>
          </a:xfrm>
          <a:prstGeom prst="rect">
            <a:avLst/>
          </a:prstGeom>
        </p:spPr>
      </p:pic>
      <p:pic>
        <p:nvPicPr>
          <p:cNvPr id="35" name="Picture Placeholder 8">
            <a:extLst>
              <a:ext uri="{FF2B5EF4-FFF2-40B4-BE49-F238E27FC236}">
                <a16:creationId xmlns:a16="http://schemas.microsoft.com/office/drawing/2014/main" id="{521B8189-6130-2863-7C5F-73ADC467E373}"/>
              </a:ext>
            </a:extLst>
          </p:cNvPr>
          <p:cNvPicPr>
            <a:picLocks noChangeAspect="1"/>
          </p:cNvPicPr>
          <p:nvPr/>
        </p:nvPicPr>
        <p:blipFill rotWithShape="1">
          <a:blip r:embed="rId21"/>
          <a:srcRect l="35830" r="14183"/>
          <a:stretch/>
        </p:blipFill>
        <p:spPr>
          <a:xfrm>
            <a:off x="6094412" y="0"/>
            <a:ext cx="6094413" cy="6858000"/>
          </a:xfrm>
          <a:prstGeom prst="rect">
            <a:avLst/>
          </a:prstGeom>
        </p:spPr>
      </p:pic>
    </p:spTree>
    <p:extLst>
      <p:ext uri="{BB962C8B-B14F-4D97-AF65-F5344CB8AC3E}">
        <p14:creationId xmlns:p14="http://schemas.microsoft.com/office/powerpoint/2010/main" val="227222529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46015F-DEA3-C361-ED76-860C0150315E}"/>
              </a:ext>
            </a:extLst>
          </p:cNvPr>
          <p:cNvSpPr/>
          <p:nvPr/>
        </p:nvSpPr>
        <p:spPr>
          <a:xfrm>
            <a:off x="8655050" y="-16187"/>
            <a:ext cx="3542013" cy="25618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AE9582BD-3D4C-A545-86FB-5F1381E17D52}"/>
              </a:ext>
            </a:extLst>
          </p:cNvPr>
          <p:cNvSpPr/>
          <p:nvPr/>
        </p:nvSpPr>
        <p:spPr>
          <a:xfrm>
            <a:off x="1" y="2545691"/>
            <a:ext cx="12188824" cy="4296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algn="l"/>
            <a:endParaRPr lang="en-US" sz="1600" err="1">
              <a:solidFill>
                <a:prstClr val="white"/>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E133CA69-F367-2997-C2F3-187EE5C48C77}"/>
              </a:ext>
            </a:extLst>
          </p:cNvPr>
          <p:cNvSpPr txBox="1">
            <a:spLocks/>
          </p:cNvSpPr>
          <p:nvPr/>
        </p:nvSpPr>
        <p:spPr>
          <a:xfrm>
            <a:off x="394868" y="367388"/>
            <a:ext cx="8137403" cy="358110"/>
          </a:xfrm>
          <a:prstGeom prst="rect">
            <a:avLst/>
          </a:prstGeom>
        </p:spPr>
        <p:txBody>
          <a:bodyPr lIns="91440" tIns="45720" rIns="91440" bIns="45720" anchor="t"/>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r>
              <a:rPr lang="en-US" sz="2800" b="1" cap="none" dirty="0" err="1">
                <a:solidFill>
                  <a:schemeClr val="bg1"/>
                </a:solidFill>
                <a:latin typeface="Arial"/>
                <a:cs typeface="Arial"/>
              </a:rPr>
              <a:t>ThinkSystem</a:t>
            </a:r>
            <a:r>
              <a:rPr lang="en-US" sz="2800" b="1" cap="none" dirty="0">
                <a:solidFill>
                  <a:schemeClr val="bg1"/>
                </a:solidFill>
                <a:latin typeface="Arial"/>
                <a:cs typeface="Arial"/>
              </a:rPr>
              <a:t> Storage Conversation Card</a:t>
            </a:r>
            <a:endParaRPr lang="en-CA" sz="2800" b="1" cap="none" dirty="0">
              <a:solidFill>
                <a:schemeClr val="bg1"/>
              </a:solidFill>
              <a:latin typeface="Arial"/>
              <a:cs typeface="Arial"/>
            </a:endParaRPr>
          </a:p>
        </p:txBody>
      </p:sp>
      <p:sp>
        <p:nvSpPr>
          <p:cNvPr id="5" name="TextBox 4">
            <a:extLst>
              <a:ext uri="{FF2B5EF4-FFF2-40B4-BE49-F238E27FC236}">
                <a16:creationId xmlns:a16="http://schemas.microsoft.com/office/drawing/2014/main" id="{00CDA40C-CBCB-880B-19DF-E0F13695361D}"/>
              </a:ext>
            </a:extLst>
          </p:cNvPr>
          <p:cNvSpPr txBox="1"/>
          <p:nvPr/>
        </p:nvSpPr>
        <p:spPr>
          <a:xfrm>
            <a:off x="9049815" y="250813"/>
            <a:ext cx="2832811" cy="2123658"/>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latin typeface="Arial" panose="020B0604020202020204" pitchFamily="34" charset="0"/>
                <a:cs typeface="Arial" panose="020B0604020202020204" pitchFamily="34" charset="0"/>
              </a:rPr>
              <a:t>Fast Facts</a:t>
            </a:r>
          </a:p>
          <a:p>
            <a:pPr marL="171450" indent="-171450">
              <a:spcAft>
                <a:spcPts val="600"/>
              </a:spcAft>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Lenovo is the price/performance leader </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in the industry </a:t>
            </a:r>
          </a:p>
          <a:p>
            <a:pPr marL="171450" indent="-171450">
              <a:spcAft>
                <a:spcPts val="600"/>
              </a:spcAft>
              <a:buFont typeface="Arial" panose="020B0604020202020204" pitchFamily="34" charset="0"/>
              <a:buChar char="•"/>
            </a:pPr>
            <a:r>
              <a:rPr lang="en-US" sz="800" b="0" i="0" u="none" strike="noStrike" baseline="0" dirty="0">
                <a:solidFill>
                  <a:schemeClr val="bg1"/>
                </a:solidFill>
                <a:latin typeface="Arial" panose="020B0604020202020204" pitchFamily="34" charset="0"/>
                <a:cs typeface="Arial" panose="020B0604020202020204" pitchFamily="34" charset="0"/>
              </a:rPr>
              <a:t>The Lenovo DE Series of storage arrays is based upon a hardware and software architecture that has been deployed for many years, and has proven to deliver up to 99.9999% </a:t>
            </a:r>
            <a:r>
              <a:rPr lang="en-US" sz="800" dirty="0">
                <a:solidFill>
                  <a:schemeClr val="bg1"/>
                </a:solidFill>
                <a:latin typeface="Arial" panose="020B0604020202020204" pitchFamily="34" charset="0"/>
                <a:cs typeface="Arial" panose="020B0604020202020204" pitchFamily="34" charset="0"/>
              </a:rPr>
              <a:t>availability</a:t>
            </a:r>
          </a:p>
          <a:p>
            <a:pPr marL="171450" indent="-171450">
              <a:spcAft>
                <a:spcPts val="600"/>
              </a:spcAft>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Lenovo </a:t>
            </a:r>
            <a:r>
              <a:rPr lang="en-US" sz="800" dirty="0" err="1">
                <a:solidFill>
                  <a:schemeClr val="bg1"/>
                </a:solidFill>
                <a:latin typeface="Arial" panose="020B0604020202020204" pitchFamily="34" charset="0"/>
                <a:cs typeface="Arial" panose="020B0604020202020204" pitchFamily="34" charset="0"/>
              </a:rPr>
              <a:t>ThinkSystem</a:t>
            </a:r>
            <a:r>
              <a:rPr lang="en-US" sz="800" dirty="0">
                <a:solidFill>
                  <a:schemeClr val="bg1"/>
                </a:solidFill>
                <a:latin typeface="Arial" panose="020B0604020202020204" pitchFamily="34" charset="0"/>
                <a:cs typeface="Arial" panose="020B0604020202020204" pitchFamily="34" charset="0"/>
              </a:rPr>
              <a:t> servers consistently </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achieve the lowest down time </a:t>
            </a:r>
          </a:p>
          <a:p>
            <a:pPr marL="171450" indent="-171450">
              <a:spcAft>
                <a:spcPts val="600"/>
              </a:spcAft>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Lenovo is the fastest growing All Flash vendor </a:t>
            </a:r>
          </a:p>
          <a:p>
            <a:pPr marL="171450" indent="-171450">
              <a:spcAft>
                <a:spcPts val="600"/>
              </a:spcAft>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Lenovo is the 1</a:t>
            </a:r>
            <a:r>
              <a:rPr lang="en-US" sz="800" baseline="30000" dirty="0">
                <a:solidFill>
                  <a:schemeClr val="bg1"/>
                </a:solidFill>
                <a:latin typeface="Arial" panose="020B0604020202020204" pitchFamily="34" charset="0"/>
                <a:cs typeface="Arial" panose="020B0604020202020204" pitchFamily="34" charset="0"/>
              </a:rPr>
              <a:t>st</a:t>
            </a:r>
            <a:r>
              <a:rPr lang="en-US" sz="800" dirty="0">
                <a:solidFill>
                  <a:schemeClr val="bg1"/>
                </a:solidFill>
                <a:latin typeface="Arial" panose="020B0604020202020204" pitchFamily="34" charset="0"/>
                <a:cs typeface="Arial" panose="020B0604020202020204" pitchFamily="34" charset="0"/>
              </a:rPr>
              <a:t> to market with End to End </a:t>
            </a:r>
            <a:r>
              <a:rPr lang="en-US" sz="800" dirty="0" err="1">
                <a:solidFill>
                  <a:schemeClr val="bg1"/>
                </a:solidFill>
                <a:latin typeface="Arial" panose="020B0604020202020204" pitchFamily="34" charset="0"/>
                <a:cs typeface="Arial" panose="020B0604020202020204" pitchFamily="34" charset="0"/>
              </a:rPr>
              <a:t>NVMe-oF</a:t>
            </a:r>
            <a:endParaRPr lang="en-US" sz="800" dirty="0">
              <a:solidFill>
                <a:schemeClr val="bg1"/>
              </a:solidFill>
              <a:latin typeface="Arial" panose="020B0604020202020204" pitchFamily="34" charset="0"/>
              <a:cs typeface="Arial" panose="020B0604020202020204" pitchFamily="34" charset="0"/>
            </a:endParaRPr>
          </a:p>
          <a:p>
            <a:pPr marL="171450" indent="-171450">
              <a:spcAft>
                <a:spcPts val="600"/>
              </a:spcAft>
              <a:buFont typeface="Arial" panose="020B0604020202020204" pitchFamily="34" charset="0"/>
              <a:buChar char="•"/>
            </a:pPr>
            <a:r>
              <a:rPr lang="en-US" sz="800" dirty="0">
                <a:solidFill>
                  <a:schemeClr val="bg1"/>
                </a:solidFill>
                <a:latin typeface="Arial" panose="020B0604020202020204" pitchFamily="34" charset="0"/>
                <a:cs typeface="Arial" panose="020B0604020202020204" pitchFamily="34" charset="0"/>
              </a:rPr>
              <a:t>Lenovo is the Fastest growing WW storage vendor </a:t>
            </a:r>
          </a:p>
        </p:txBody>
      </p:sp>
      <p:sp>
        <p:nvSpPr>
          <p:cNvPr id="6" name="TextBox 5">
            <a:extLst>
              <a:ext uri="{FF2B5EF4-FFF2-40B4-BE49-F238E27FC236}">
                <a16:creationId xmlns:a16="http://schemas.microsoft.com/office/drawing/2014/main" id="{575F5414-A7E6-B0B1-97DD-E76E2BD98916}"/>
              </a:ext>
            </a:extLst>
          </p:cNvPr>
          <p:cNvSpPr txBox="1"/>
          <p:nvPr/>
        </p:nvSpPr>
        <p:spPr>
          <a:xfrm>
            <a:off x="1768589" y="972605"/>
            <a:ext cx="2516252" cy="307777"/>
          </a:xfrm>
          <a:prstGeom prst="rect">
            <a:avLst/>
          </a:prstGeom>
          <a:noFill/>
        </p:spPr>
        <p:txBody>
          <a:bodyPr wrap="square" lIns="91440" tIns="45720" rIns="91440" bIns="45720" rtlCol="0" anchor="t">
            <a:spAutoFit/>
          </a:bodyPr>
          <a:lstStyle/>
          <a:p>
            <a:pPr>
              <a:spcAft>
                <a:spcPts val="600"/>
              </a:spcAft>
            </a:pPr>
            <a:r>
              <a:rPr lang="en-US" sz="1400" b="1" dirty="0">
                <a:solidFill>
                  <a:schemeClr val="bg1"/>
                </a:solidFill>
                <a:latin typeface="Arial" panose="020B0604020202020204" pitchFamily="34" charset="0"/>
                <a:cs typeface="Arial" panose="020B0604020202020204" pitchFamily="34" charset="0"/>
              </a:rPr>
              <a:t>Elevator Pitch</a:t>
            </a:r>
          </a:p>
        </p:txBody>
      </p:sp>
      <p:sp>
        <p:nvSpPr>
          <p:cNvPr id="7" name="TextBox 6">
            <a:extLst>
              <a:ext uri="{FF2B5EF4-FFF2-40B4-BE49-F238E27FC236}">
                <a16:creationId xmlns:a16="http://schemas.microsoft.com/office/drawing/2014/main" id="{914B35B3-4D4C-5895-2139-C18CC502ADE8}"/>
              </a:ext>
            </a:extLst>
          </p:cNvPr>
          <p:cNvSpPr txBox="1"/>
          <p:nvPr/>
        </p:nvSpPr>
        <p:spPr>
          <a:xfrm>
            <a:off x="1768589" y="1177094"/>
            <a:ext cx="6461011" cy="1677382"/>
          </a:xfrm>
          <a:prstGeom prst="rect">
            <a:avLst/>
          </a:prstGeom>
          <a:noFill/>
        </p:spPr>
        <p:txBody>
          <a:bodyPr wrap="square" lIns="91440" tIns="45720" rIns="91440" bIns="45720" rtlCol="0" anchor="t">
            <a:spAutoFit/>
          </a:bodyPr>
          <a:lstStyle/>
          <a:p>
            <a:pPr>
              <a:spcAft>
                <a:spcPts val="200"/>
              </a:spcAft>
            </a:pPr>
            <a:r>
              <a:rPr lang="en-US" sz="800" b="1" dirty="0">
                <a:solidFill>
                  <a:schemeClr val="bg1"/>
                </a:solidFill>
                <a:latin typeface="Arial" panose="020B0604020202020204" pitchFamily="34" charset="0"/>
                <a:cs typeface="Arial" panose="020B0604020202020204" pitchFamily="34" charset="0"/>
              </a:rPr>
              <a:t>Transform your IT to gain value in a data driven world</a:t>
            </a:r>
          </a:p>
          <a:p>
            <a:pPr marL="171450" indent="-171450">
              <a:spcAft>
                <a:spcPts val="600"/>
              </a:spcAft>
              <a:buFont typeface="Arial" panose="020B0604020202020204" pitchFamily="34" charset="0"/>
              <a:buChar char="•"/>
            </a:pPr>
            <a:r>
              <a:rPr lang="en-US" sz="800" b="0" i="0" u="none" strike="noStrike" baseline="0" dirty="0">
                <a:solidFill>
                  <a:schemeClr val="bg1"/>
                </a:solidFill>
                <a:latin typeface="Arial" panose="020B0604020202020204" pitchFamily="34" charset="0"/>
                <a:cs typeface="Arial" panose="020B0604020202020204" pitchFamily="34" charset="0"/>
              </a:rPr>
              <a:t>Data growth mandates a digital transformation. </a:t>
            </a:r>
            <a:r>
              <a:rPr lang="en-US" sz="800" dirty="0">
                <a:solidFill>
                  <a:schemeClr val="bg1"/>
                </a:solidFill>
                <a:latin typeface="Arial" panose="020B0604020202020204" pitchFamily="34" charset="0"/>
                <a:cs typeface="Arial" panose="020B0604020202020204" pitchFamily="34" charset="0"/>
              </a:rPr>
              <a:t>It’s e</a:t>
            </a:r>
            <a:r>
              <a:rPr lang="en-US" sz="800" b="0" i="0" u="none" strike="noStrike" baseline="0" dirty="0">
                <a:solidFill>
                  <a:schemeClr val="bg1"/>
                </a:solidFill>
                <a:latin typeface="Arial" panose="020B0604020202020204" pitchFamily="34" charset="0"/>
                <a:cs typeface="Arial" panose="020B0604020202020204" pitchFamily="34" charset="0"/>
              </a:rPr>
              <a:t>stimated </a:t>
            </a:r>
            <a:r>
              <a:rPr lang="en-US" sz="800" dirty="0">
                <a:solidFill>
                  <a:schemeClr val="bg1"/>
                </a:solidFill>
                <a:latin typeface="Arial" panose="020B0604020202020204" pitchFamily="34" charset="0"/>
                <a:cs typeface="Arial" panose="020B0604020202020204" pitchFamily="34" charset="0"/>
              </a:rPr>
              <a:t>that there will </a:t>
            </a:r>
            <a:r>
              <a:rPr lang="en-US" sz="800" b="0" i="0" u="none" strike="noStrike" baseline="0" dirty="0">
                <a:solidFill>
                  <a:schemeClr val="bg1"/>
                </a:solidFill>
                <a:latin typeface="Arial" panose="020B0604020202020204" pitchFamily="34" charset="0"/>
                <a:cs typeface="Arial" panose="020B0604020202020204" pitchFamily="34" charset="0"/>
              </a:rPr>
              <a:t>be 30 billion smart devices connected to the internet by 2025 -</a:t>
            </a:r>
            <a:r>
              <a:rPr lang="en-US" sz="800" dirty="0">
                <a:solidFill>
                  <a:schemeClr val="bg1"/>
                </a:solidFill>
                <a:latin typeface="Arial" panose="020B0604020202020204" pitchFamily="34" charset="0"/>
                <a:cs typeface="Arial" panose="020B0604020202020204" pitchFamily="34" charset="0"/>
              </a:rPr>
              <a:t> </a:t>
            </a:r>
            <a:r>
              <a:rPr lang="en-US" sz="800" b="0" i="0" u="none" strike="noStrike" baseline="0" dirty="0">
                <a:solidFill>
                  <a:schemeClr val="bg1"/>
                </a:solidFill>
                <a:latin typeface="Arial" panose="020B0604020202020204" pitchFamily="34" charset="0"/>
                <a:cs typeface="Arial" panose="020B0604020202020204" pitchFamily="34" charset="0"/>
              </a:rPr>
              <a:t>all collecting, analyzing or sharing data. The challenge will be how to manage data to maximize the value. You will need simplified management, fast and efficient data storage, and straightforward execution. Data management is no longer just limited to the data center, it is integrated on premises and within hybrid clouds.</a:t>
            </a:r>
          </a:p>
          <a:p>
            <a:pPr marL="171450" indent="-171450">
              <a:spcAft>
                <a:spcPts val="600"/>
              </a:spcAft>
              <a:buFont typeface="Arial" panose="020B0604020202020204" pitchFamily="34" charset="0"/>
              <a:buChar char="•"/>
            </a:pPr>
            <a:r>
              <a:rPr lang="en-US" sz="800" b="0" i="0" u="none" strike="noStrike" baseline="0" dirty="0">
                <a:solidFill>
                  <a:schemeClr val="bg1"/>
                </a:solidFill>
                <a:latin typeface="Arial" panose="020B0604020202020204" pitchFamily="34" charset="0"/>
                <a:cs typeface="Arial" panose="020B0604020202020204" pitchFamily="34" charset="0"/>
              </a:rPr>
              <a:t>Lenovo offers several storage options to help with data collection and data management. This includes data protection:</a:t>
            </a:r>
          </a:p>
          <a:p>
            <a:pPr marL="361950" lvl="1" indent="-171450">
              <a:spcAft>
                <a:spcPts val="200"/>
              </a:spcAft>
              <a:buFont typeface="Arial" panose="020B0604020202020204" pitchFamily="34" charset="0"/>
              <a:buChar char="•"/>
            </a:pPr>
            <a:r>
              <a:rPr lang="en-US" sz="800" b="0" i="0" u="none" strike="noStrike" baseline="0" dirty="0">
                <a:solidFill>
                  <a:schemeClr val="bg1"/>
                </a:solidFill>
                <a:latin typeface="Arial" panose="020B0604020202020204" pitchFamily="34" charset="0"/>
                <a:cs typeface="Arial" panose="020B0604020202020204" pitchFamily="34" charset="0"/>
              </a:rPr>
              <a:t>Data encryption - Protect your data on-premises, in flight, and in the cloud with both hardware and software-level encryption capabilities</a:t>
            </a:r>
          </a:p>
          <a:p>
            <a:pPr marL="361950" lvl="1" indent="-171450">
              <a:spcAft>
                <a:spcPts val="200"/>
              </a:spcAft>
              <a:buFont typeface="Arial" panose="020B0604020202020204" pitchFamily="34" charset="0"/>
              <a:buChar char="•"/>
            </a:pPr>
            <a:r>
              <a:rPr lang="en-US" sz="800" b="0" i="0" u="none" strike="noStrike" baseline="0" dirty="0">
                <a:solidFill>
                  <a:schemeClr val="bg1"/>
                </a:solidFill>
                <a:latin typeface="Arial" panose="020B0604020202020204" pitchFamily="34" charset="0"/>
                <a:cs typeface="Arial" panose="020B0604020202020204" pitchFamily="34" charset="0"/>
              </a:rPr>
              <a:t>Data replication - Synchronous replication for rapid, transparent application failover, and asynchronous replication for granular backup</a:t>
            </a:r>
          </a:p>
          <a:p>
            <a:pPr marL="361950" lvl="1" indent="-171450">
              <a:spcAft>
                <a:spcPts val="600"/>
              </a:spcAft>
              <a:buFont typeface="Arial" panose="020B0604020202020204" pitchFamily="34" charset="0"/>
              <a:buChar char="•"/>
            </a:pPr>
            <a:r>
              <a:rPr lang="en-US" sz="800" b="0" i="0" u="none" strike="noStrike" baseline="0" dirty="0">
                <a:solidFill>
                  <a:schemeClr val="bg1"/>
                </a:solidFill>
                <a:latin typeface="Arial" panose="020B0604020202020204" pitchFamily="34" charset="0"/>
                <a:cs typeface="Arial" panose="020B0604020202020204" pitchFamily="34" charset="0"/>
              </a:rPr>
              <a:t>Data restoration - Rapidly remediate ransomware/ malware threats utilizing integrated and partner real-time ransomware detection</a:t>
            </a:r>
            <a:r>
              <a:rPr lang="en-US" sz="800" dirty="0">
                <a:solidFill>
                  <a:schemeClr val="bg1"/>
                </a:solidFill>
                <a:latin typeface="Arial" panose="020B0604020202020204" pitchFamily="34" charset="0"/>
                <a:cs typeface="Arial" panose="020B0604020202020204" pitchFamily="34" charset="0"/>
              </a:rPr>
              <a:t> </a:t>
            </a:r>
            <a:endParaRPr lang="en-US" sz="800" b="0" i="0" u="none" strike="noStrike" baseline="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2441B99-46DB-E61D-8B7B-F4BE6BF8DBCF}"/>
              </a:ext>
            </a:extLst>
          </p:cNvPr>
          <p:cNvSpPr txBox="1"/>
          <p:nvPr/>
        </p:nvSpPr>
        <p:spPr>
          <a:xfrm>
            <a:off x="629192" y="2771192"/>
            <a:ext cx="1770368"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Customer Type</a:t>
            </a:r>
          </a:p>
        </p:txBody>
      </p:sp>
      <p:sp>
        <p:nvSpPr>
          <p:cNvPr id="13" name="TextBox 12">
            <a:extLst>
              <a:ext uri="{FF2B5EF4-FFF2-40B4-BE49-F238E27FC236}">
                <a16:creationId xmlns:a16="http://schemas.microsoft.com/office/drawing/2014/main" id="{B3803543-DFFB-565F-EF8B-CEED7628FBA1}"/>
              </a:ext>
            </a:extLst>
          </p:cNvPr>
          <p:cNvSpPr txBox="1"/>
          <p:nvPr/>
        </p:nvSpPr>
        <p:spPr>
          <a:xfrm>
            <a:off x="2762277" y="2781526"/>
            <a:ext cx="4415613" cy="307777"/>
          </a:xfrm>
          <a:prstGeom prst="rect">
            <a:avLst/>
          </a:prstGeom>
          <a:noFill/>
        </p:spPr>
        <p:txBody>
          <a:bodyPr wrap="square" rtlCol="0">
            <a:spAutoFit/>
          </a:bodyPr>
          <a:lstStyle/>
          <a:p>
            <a:pPr>
              <a:spcAft>
                <a:spcPts val="600"/>
              </a:spcAft>
            </a:pPr>
            <a:r>
              <a:rPr lang="en-US" sz="1400" b="1" dirty="0">
                <a:solidFill>
                  <a:schemeClr val="accent1"/>
                </a:solidFill>
                <a:latin typeface="Arial" panose="020B0604020202020204" pitchFamily="34" charset="0"/>
                <a:cs typeface="Arial" panose="020B0604020202020204" pitchFamily="34" charset="0"/>
              </a:rPr>
              <a:t>Why Lenovo</a:t>
            </a:r>
          </a:p>
        </p:txBody>
      </p:sp>
      <p:sp>
        <p:nvSpPr>
          <p:cNvPr id="15" name="TextBox 14">
            <a:extLst>
              <a:ext uri="{FF2B5EF4-FFF2-40B4-BE49-F238E27FC236}">
                <a16:creationId xmlns:a16="http://schemas.microsoft.com/office/drawing/2014/main" id="{6DF2F82B-9BE9-7A83-A435-F57BB7D390F7}"/>
              </a:ext>
            </a:extLst>
          </p:cNvPr>
          <p:cNvSpPr txBox="1"/>
          <p:nvPr/>
        </p:nvSpPr>
        <p:spPr>
          <a:xfrm>
            <a:off x="7473657" y="2743731"/>
            <a:ext cx="3549924" cy="307777"/>
          </a:xfrm>
          <a:prstGeom prst="rect">
            <a:avLst/>
          </a:prstGeom>
          <a:noFill/>
        </p:spPr>
        <p:txBody>
          <a:bodyPr wrap="square" rtlCol="0">
            <a:spAutoFit/>
          </a:bodyPr>
          <a:lstStyle/>
          <a:p>
            <a:pPr>
              <a:spcAft>
                <a:spcPts val="600"/>
              </a:spcAft>
            </a:pPr>
            <a:r>
              <a:rPr lang="en-US" sz="1400" b="1">
                <a:solidFill>
                  <a:schemeClr val="accent1"/>
                </a:solidFill>
                <a:latin typeface="Arial" panose="020B0604020202020204" pitchFamily="34" charset="0"/>
                <a:cs typeface="Arial" panose="020B0604020202020204" pitchFamily="34" charset="0"/>
              </a:rPr>
              <a:t>Discovery Questions/Door Openers</a:t>
            </a:r>
          </a:p>
        </p:txBody>
      </p:sp>
      <p:sp>
        <p:nvSpPr>
          <p:cNvPr id="16" name="TextBox 15">
            <a:extLst>
              <a:ext uri="{FF2B5EF4-FFF2-40B4-BE49-F238E27FC236}">
                <a16:creationId xmlns:a16="http://schemas.microsoft.com/office/drawing/2014/main" id="{C41FFD7A-9FED-2F92-168C-926A0E41D2B6}"/>
              </a:ext>
            </a:extLst>
          </p:cNvPr>
          <p:cNvSpPr txBox="1"/>
          <p:nvPr/>
        </p:nvSpPr>
        <p:spPr>
          <a:xfrm>
            <a:off x="7107809" y="3076777"/>
            <a:ext cx="4749531" cy="1774845"/>
          </a:xfrm>
          <a:prstGeom prst="rect">
            <a:avLst/>
          </a:prstGeom>
          <a:noFill/>
        </p:spPr>
        <p:txBody>
          <a:bodyPr wrap="square" rtlCol="0">
            <a:spAutoFit/>
          </a:bodyPr>
          <a:lstStyle/>
          <a:p>
            <a:pPr>
              <a:spcAft>
                <a:spcPts val="400"/>
              </a:spcAft>
            </a:pPr>
            <a:r>
              <a:rPr lang="en-US" sz="800" b="1" dirty="0">
                <a:latin typeface="Arial" panose="020B0604020202020204" pitchFamily="34" charset="0"/>
                <a:cs typeface="Arial" panose="020B0604020202020204" pitchFamily="34" charset="0"/>
              </a:rPr>
              <a:t>DE Series</a:t>
            </a:r>
          </a:p>
          <a:p>
            <a:pPr marL="171450" indent="-171450">
              <a:spcAft>
                <a:spcPts val="400"/>
              </a:spcAft>
              <a:buFont typeface="Arial" panose="020B0604020202020204" pitchFamily="34" charset="0"/>
              <a:buChar char="•"/>
            </a:pPr>
            <a:r>
              <a:rPr lang="en-US" sz="800" dirty="0">
                <a:latin typeface="Arial" panose="020B0604020202020204" pitchFamily="34" charset="0"/>
                <a:cs typeface="Arial" panose="020B0604020202020204" pitchFamily="34" charset="0"/>
              </a:rPr>
              <a:t>Do you have databases which require high performance</a:t>
            </a:r>
            <a:r>
              <a:rPr lang="en-US" sz="800" dirty="0">
                <a:latin typeface="Arial" panose="020B0604020202020204" pitchFamily="34" charset="0"/>
                <a:cs typeface="Arial" panose="020B0604020202020204" pitchFamily="34" charset="0"/>
                <a:sym typeface="Wingdings" panose="05000000000000000000" pitchFamily="2" charset="2"/>
              </a:rPr>
              <a:t></a:t>
            </a:r>
            <a:r>
              <a:rPr lang="en-US" sz="800" dirty="0">
                <a:latin typeface="Arial" panose="020B0604020202020204" pitchFamily="34" charset="0"/>
                <a:ea typeface="Calibri" panose="020F0502020204030204" pitchFamily="34" charset="0"/>
                <a:cs typeface="Arial" panose="020B0604020202020204" pitchFamily="34" charset="0"/>
              </a:rPr>
              <a:t> </a:t>
            </a:r>
            <a:r>
              <a:rPr lang="en-US" sz="800" dirty="0">
                <a:solidFill>
                  <a:schemeClr val="accent4"/>
                </a:solidFill>
                <a:latin typeface="Arial" panose="020B0604020202020204" pitchFamily="34" charset="0"/>
                <a:ea typeface="Calibri" panose="020F0502020204030204" pitchFamily="34" charset="0"/>
                <a:cs typeface="Arial" panose="020B0604020202020204" pitchFamily="34" charset="0"/>
              </a:rPr>
              <a:t>O</a:t>
            </a:r>
            <a:r>
              <a:rPr lang="en-US" sz="800" dirty="0">
                <a:solidFill>
                  <a:schemeClr val="accent4"/>
                </a:solidFill>
                <a:latin typeface="Arial" panose="020B0604020202020204" pitchFamily="34" charset="0"/>
                <a:cs typeface="Arial" panose="020B0604020202020204" pitchFamily="34" charset="0"/>
              </a:rPr>
              <a:t>ffers high performance ideal for big data, technical computing or OTP databases.</a:t>
            </a:r>
          </a:p>
          <a:p>
            <a:pPr marL="171450" indent="-171450">
              <a:spcAft>
                <a:spcPts val="400"/>
              </a:spcAft>
              <a:buFont typeface="Arial" panose="020B0604020202020204" pitchFamily="34" charset="0"/>
              <a:buChar char="•"/>
            </a:pPr>
            <a:r>
              <a:rPr lang="en-US" sz="800" dirty="0">
                <a:latin typeface="Arial" panose="020B0604020202020204" pitchFamily="34" charset="0"/>
                <a:cs typeface="Arial" panose="020B0604020202020204" pitchFamily="34" charset="0"/>
              </a:rPr>
              <a:t>You have a HCI based environment today, how are you backing up your clusters?</a:t>
            </a:r>
            <a:r>
              <a:rPr lang="en-US" sz="800" dirty="0">
                <a:latin typeface="Arial" panose="020B0604020202020204" pitchFamily="34" charset="0"/>
                <a:cs typeface="Arial" panose="020B0604020202020204" pitchFamily="34" charset="0"/>
                <a:sym typeface="Wingdings" panose="05000000000000000000" pitchFamily="2" charset="2"/>
              </a:rPr>
              <a:t></a:t>
            </a:r>
            <a:r>
              <a:rPr lang="en-US" sz="800" dirty="0">
                <a:solidFill>
                  <a:schemeClr val="accent4"/>
                </a:solidFill>
                <a:latin typeface="Arial" panose="020B0604020202020204" pitchFamily="34" charset="0"/>
                <a:cs typeface="Arial" panose="020B0604020202020204" pitchFamily="34" charset="0"/>
              </a:rPr>
              <a:t>Snapshots on a HCI cluster won’t sufficiently protect your data- DE Series storage arrays for external backup &amp; archive provides an extra layer of protection</a:t>
            </a:r>
          </a:p>
          <a:p>
            <a:pPr marL="171450" indent="-171450">
              <a:spcAft>
                <a:spcPts val="400"/>
              </a:spcAft>
              <a:buFont typeface="Arial" panose="020B0604020202020204" pitchFamily="34" charset="0"/>
              <a:buChar char="•"/>
            </a:pPr>
            <a:r>
              <a:rPr lang="en-US" sz="800" dirty="0">
                <a:latin typeface="Arial" panose="020B0604020202020204" pitchFamily="34" charset="0"/>
                <a:cs typeface="Arial" panose="020B0604020202020204" pitchFamily="34" charset="0"/>
              </a:rPr>
              <a:t>Do you have large data-lakes that contain large amounts of meta-data?</a:t>
            </a:r>
            <a:r>
              <a:rPr lang="en-US" sz="800" dirty="0">
                <a:latin typeface="Arial" panose="020B0604020202020204" pitchFamily="34" charset="0"/>
                <a:cs typeface="Arial" panose="020B0604020202020204" pitchFamily="34" charset="0"/>
                <a:sym typeface="Wingdings" panose="05000000000000000000" pitchFamily="2" charset="2"/>
              </a:rPr>
              <a:t> </a:t>
            </a:r>
            <a:r>
              <a:rPr lang="en-US" sz="800" dirty="0">
                <a:solidFill>
                  <a:schemeClr val="accent4"/>
                </a:solidFill>
                <a:latin typeface="Arial" panose="020B0604020202020204" pitchFamily="34" charset="0"/>
                <a:cs typeface="Arial" panose="020B0604020202020204" pitchFamily="34" charset="0"/>
                <a:sym typeface="Wingdings" panose="05000000000000000000" pitchFamily="2" charset="2"/>
              </a:rPr>
              <a:t>R</a:t>
            </a:r>
            <a:r>
              <a:rPr lang="en-US" sz="800" dirty="0">
                <a:solidFill>
                  <a:schemeClr val="accent4"/>
                </a:solidFill>
                <a:latin typeface="Arial" panose="020B0604020202020204" pitchFamily="34" charset="0"/>
                <a:cs typeface="Arial" panose="020B0604020202020204" pitchFamily="34" charset="0"/>
              </a:rPr>
              <a:t>ange of options available so can use the higher-performance &amp; capacity arrays for main data, and a smaller DE system for meta-data storage.</a:t>
            </a:r>
          </a:p>
          <a:p>
            <a:pPr marL="171450" indent="-171450">
              <a:spcAft>
                <a:spcPts val="400"/>
              </a:spcAft>
              <a:buFont typeface="Arial" panose="020B0604020202020204" pitchFamily="34" charset="0"/>
              <a:buChar char="•"/>
            </a:pPr>
            <a:r>
              <a:rPr lang="en-US" sz="800" dirty="0">
                <a:latin typeface="Arial" panose="020B0604020202020204" pitchFamily="34" charset="0"/>
                <a:cs typeface="Arial" panose="020B0604020202020204" pitchFamily="34" charset="0"/>
              </a:rPr>
              <a:t>How are you addressing your general backup &amp; archive environment today?</a:t>
            </a:r>
            <a:r>
              <a:rPr lang="en-US" sz="800" dirty="0">
                <a:latin typeface="Arial" panose="020B0604020202020204" pitchFamily="34" charset="0"/>
                <a:cs typeface="Arial" panose="020B0604020202020204" pitchFamily="34" charset="0"/>
                <a:sym typeface="Wingdings" panose="05000000000000000000" pitchFamily="2" charset="2"/>
              </a:rPr>
              <a:t> </a:t>
            </a:r>
            <a:r>
              <a:rPr lang="en-US" sz="800" dirty="0">
                <a:solidFill>
                  <a:schemeClr val="accent4"/>
                </a:solidFill>
                <a:latin typeface="Arial" panose="020B0604020202020204" pitchFamily="34" charset="0"/>
                <a:cs typeface="Arial" panose="020B0604020202020204" pitchFamily="34" charset="0"/>
              </a:rPr>
              <a:t>Lenovo has partnered with leading software vendors (</a:t>
            </a:r>
            <a:r>
              <a:rPr lang="en-US" sz="800" dirty="0" err="1">
                <a:solidFill>
                  <a:schemeClr val="accent4"/>
                </a:solidFill>
                <a:latin typeface="Arial" panose="020B0604020202020204" pitchFamily="34" charset="0"/>
                <a:cs typeface="Arial" panose="020B0604020202020204" pitchFamily="34" charset="0"/>
              </a:rPr>
              <a:t>ex:Veeam</a:t>
            </a:r>
            <a:r>
              <a:rPr lang="en-US" sz="800" dirty="0">
                <a:solidFill>
                  <a:schemeClr val="accent4"/>
                </a:solidFill>
                <a:latin typeface="Arial" panose="020B0604020202020204" pitchFamily="34" charset="0"/>
                <a:cs typeface="Arial" panose="020B0604020202020204" pitchFamily="34" charset="0"/>
              </a:rPr>
              <a:t>) to deliver optimized solutions using the DE Series of hybrid arrays for reliable, cost-effective backup.</a:t>
            </a:r>
            <a:endParaRPr lang="en-US" sz="800" b="1" dirty="0">
              <a:solidFill>
                <a:schemeClr val="accent4"/>
              </a:solidFill>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4201E95-891C-2B1B-7940-FF99F138E2EE}"/>
              </a:ext>
            </a:extLst>
          </p:cNvPr>
          <p:cNvSpPr txBox="1"/>
          <p:nvPr/>
        </p:nvSpPr>
        <p:spPr>
          <a:xfrm>
            <a:off x="7157125" y="4656147"/>
            <a:ext cx="4703054" cy="1897955"/>
          </a:xfrm>
          <a:prstGeom prst="rect">
            <a:avLst/>
          </a:prstGeom>
          <a:noFill/>
        </p:spPr>
        <p:txBody>
          <a:bodyPr wrap="square" rtlCol="0">
            <a:spAutoFit/>
          </a:bodyPr>
          <a:lstStyle/>
          <a:p>
            <a:pPr>
              <a:spcAft>
                <a:spcPts val="400"/>
              </a:spcAft>
            </a:pPr>
            <a:r>
              <a:rPr lang="en-US" sz="800" b="1" dirty="0">
                <a:latin typeface="Arial" panose="020B0604020202020204" pitchFamily="34" charset="0"/>
                <a:cs typeface="Arial" panose="020B0604020202020204" pitchFamily="34" charset="0"/>
              </a:rPr>
              <a:t>DM Series</a:t>
            </a:r>
          </a:p>
          <a:p>
            <a:pPr marL="171450" indent="-171450">
              <a:spcAft>
                <a:spcPts val="400"/>
              </a:spcAft>
              <a:buFont typeface="Arial" panose="020B0604020202020204" pitchFamily="34" charset="0"/>
              <a:buChar char="•"/>
            </a:pPr>
            <a:r>
              <a:rPr lang="en-US" sz="800" dirty="0">
                <a:latin typeface="Arial" panose="020B0604020202020204" pitchFamily="34" charset="0"/>
                <a:cs typeface="Arial" panose="020B0604020202020204" pitchFamily="34" charset="0"/>
              </a:rPr>
              <a:t>Does your organization have the ability to meet changing business requirement</a:t>
            </a:r>
            <a:r>
              <a:rPr lang="en-US" sz="800" dirty="0">
                <a:latin typeface="Arial" panose="020B0604020202020204" pitchFamily="34" charset="0"/>
                <a:cs typeface="Arial" panose="020B0604020202020204" pitchFamily="34" charset="0"/>
                <a:sym typeface="Wingdings" panose="05000000000000000000" pitchFamily="2" charset="2"/>
              </a:rPr>
              <a:t> </a:t>
            </a:r>
            <a:r>
              <a:rPr lang="en-US" sz="800" dirty="0">
                <a:solidFill>
                  <a:schemeClr val="accent4"/>
                </a:solidFill>
                <a:latin typeface="Arial" panose="020B0604020202020204" pitchFamily="34" charset="0"/>
                <a:cs typeface="Arial" panose="020B0604020202020204" pitchFamily="34" charset="0"/>
              </a:rPr>
              <a:t>delivers a data management solution that provides the agility, scale, protection and operating efficiency </a:t>
            </a:r>
          </a:p>
          <a:p>
            <a:pPr marL="171450" indent="-171450">
              <a:spcAft>
                <a:spcPts val="400"/>
              </a:spcAft>
              <a:buFont typeface="Arial" panose="020B0604020202020204" pitchFamily="34" charset="0"/>
              <a:buChar char="•"/>
            </a:pPr>
            <a:r>
              <a:rPr lang="en-US" sz="800" dirty="0">
                <a:latin typeface="Arial" panose="020B0604020202020204" pitchFamily="34" charset="0"/>
                <a:cs typeface="Arial" panose="020B0604020202020204" pitchFamily="34" charset="0"/>
              </a:rPr>
              <a:t>Can you respond quickly to business changes on premises or in the cloud? </a:t>
            </a:r>
            <a:r>
              <a:rPr lang="en-US" sz="800" dirty="0">
                <a:latin typeface="Arial" panose="020B0604020202020204" pitchFamily="34" charset="0"/>
                <a:cs typeface="Arial" panose="020B0604020202020204" pitchFamily="34" charset="0"/>
                <a:sym typeface="Wingdings" panose="05000000000000000000" pitchFamily="2" charset="2"/>
              </a:rPr>
              <a:t></a:t>
            </a:r>
            <a:r>
              <a:rPr lang="en-US" sz="800" dirty="0">
                <a:latin typeface="Arial" panose="020B0604020202020204" pitchFamily="34" charset="0"/>
                <a:cs typeface="Arial" panose="020B0604020202020204" pitchFamily="34" charset="0"/>
              </a:rPr>
              <a:t> </a:t>
            </a:r>
            <a:r>
              <a:rPr lang="en-US" sz="800" dirty="0">
                <a:solidFill>
                  <a:schemeClr val="accent4"/>
                </a:solidFill>
                <a:latin typeface="Arial" panose="020B0604020202020204" pitchFamily="34" charset="0"/>
                <a:cs typeface="Arial" panose="020B0604020202020204" pitchFamily="34" charset="0"/>
              </a:rPr>
              <a:t>provides a foundation that seamlessly connects different data management environments across disparate clouds into a cohesive, integrated whole</a:t>
            </a:r>
          </a:p>
          <a:p>
            <a:pPr marL="171450" indent="-171450">
              <a:spcAft>
                <a:spcPts val="400"/>
              </a:spcAft>
              <a:buFont typeface="Arial" panose="020B0604020202020204" pitchFamily="34" charset="0"/>
              <a:buChar char="•"/>
            </a:pPr>
            <a:r>
              <a:rPr lang="en-US" sz="800" dirty="0">
                <a:latin typeface="Arial" panose="020B0604020202020204" pitchFamily="34" charset="0"/>
                <a:cs typeface="Arial" panose="020B0604020202020204" pitchFamily="34" charset="0"/>
              </a:rPr>
              <a:t>Is any of your environment virtualized? If so, how much and what is virtualized?</a:t>
            </a:r>
            <a:r>
              <a:rPr lang="en-US" sz="800" dirty="0">
                <a:latin typeface="Arial" panose="020B0604020202020204" pitchFamily="34" charset="0"/>
                <a:cs typeface="Arial" panose="020B0604020202020204" pitchFamily="34" charset="0"/>
                <a:sym typeface="Wingdings" panose="05000000000000000000" pitchFamily="2" charset="2"/>
              </a:rPr>
              <a:t></a:t>
            </a:r>
            <a:r>
              <a:rPr lang="en-US" sz="800" dirty="0">
                <a:solidFill>
                  <a:schemeClr val="accent4"/>
                </a:solidFill>
                <a:latin typeface="Arial" panose="020B0604020202020204" pitchFamily="34" charset="0"/>
                <a:cs typeface="Arial" panose="020B0604020202020204" pitchFamily="34" charset="0"/>
              </a:rPr>
              <a:t>Data efficiency technologies for de-duplication, compression &amp; Snapshots are perfect complements to virtualized workloads, reducing the amount of physical storage required to store VMs and VDI instances</a:t>
            </a:r>
          </a:p>
          <a:p>
            <a:pPr marL="171450" indent="-171450">
              <a:spcAft>
                <a:spcPts val="400"/>
              </a:spcAft>
              <a:buFont typeface="Arial" panose="020B0604020202020204" pitchFamily="34" charset="0"/>
              <a:buChar char="•"/>
            </a:pPr>
            <a:r>
              <a:rPr lang="en-US" sz="800" dirty="0">
                <a:latin typeface="Arial" panose="020B0604020202020204" pitchFamily="34" charset="0"/>
                <a:cs typeface="Arial" panose="020B0604020202020204" pitchFamily="34" charset="0"/>
              </a:rPr>
              <a:t>What cloud providers do you use now, or plan to use in the future?</a:t>
            </a:r>
            <a:r>
              <a:rPr lang="en-US" sz="800" dirty="0">
                <a:latin typeface="Arial" panose="020B0604020202020204" pitchFamily="34" charset="0"/>
                <a:cs typeface="Arial" panose="020B0604020202020204" pitchFamily="34" charset="0"/>
                <a:sym typeface="Wingdings" panose="05000000000000000000" pitchFamily="2" charset="2"/>
              </a:rPr>
              <a:t></a:t>
            </a:r>
            <a:r>
              <a:rPr lang="en-US" sz="800" dirty="0">
                <a:solidFill>
                  <a:schemeClr val="accent4"/>
                </a:solidFill>
                <a:latin typeface="Arial" panose="020B0604020202020204" pitchFamily="34" charset="0"/>
                <a:cs typeface="Arial" panose="020B0604020202020204" pitchFamily="34" charset="0"/>
                <a:sym typeface="Wingdings" panose="05000000000000000000" pitchFamily="2" charset="2"/>
              </a:rPr>
              <a:t>A</a:t>
            </a:r>
            <a:r>
              <a:rPr lang="en-US" sz="800" dirty="0">
                <a:solidFill>
                  <a:schemeClr val="accent4"/>
                </a:solidFill>
                <a:latin typeface="Arial" panose="020B0604020202020204" pitchFamily="34" charset="0"/>
                <a:cs typeface="Arial" panose="020B0604020202020204" pitchFamily="34" charset="0"/>
              </a:rPr>
              <a:t>llows tiering to the Cloud with multiple popular Cloud vendors such as Amazon &amp; Microsoft, as well as tiering to private clouds and facilitates data mobility between data centers</a:t>
            </a:r>
            <a:endParaRPr lang="en-US" sz="800" b="1" dirty="0">
              <a:solidFill>
                <a:schemeClr val="accent4"/>
              </a:solidFill>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2D8BF2A5-35D8-7E63-1E53-17BBB2905F3A}"/>
              </a:ext>
            </a:extLst>
          </p:cNvPr>
          <p:cNvCxnSpPr>
            <a:cxnSpLocks/>
          </p:cNvCxnSpPr>
          <p:nvPr/>
        </p:nvCxnSpPr>
        <p:spPr>
          <a:xfrm flipV="1">
            <a:off x="6952087" y="2803780"/>
            <a:ext cx="0" cy="3366833"/>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194D4BD9-AD0B-9C55-6B32-1C1D026F9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981" y="2743491"/>
            <a:ext cx="317013" cy="317013"/>
          </a:xfrm>
          <a:prstGeom prst="rect">
            <a:avLst/>
          </a:prstGeom>
        </p:spPr>
      </p:pic>
      <p:pic>
        <p:nvPicPr>
          <p:cNvPr id="22" name="Graphic 21">
            <a:extLst>
              <a:ext uri="{FF2B5EF4-FFF2-40B4-BE49-F238E27FC236}">
                <a16:creationId xmlns:a16="http://schemas.microsoft.com/office/drawing/2014/main" id="{50BCA1D8-191B-13B3-50D2-7A9D6E489C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5264" y="2753825"/>
            <a:ext cx="317013" cy="317013"/>
          </a:xfrm>
          <a:prstGeom prst="rect">
            <a:avLst/>
          </a:prstGeom>
        </p:spPr>
      </p:pic>
      <p:pic>
        <p:nvPicPr>
          <p:cNvPr id="23" name="Graphic 22">
            <a:extLst>
              <a:ext uri="{FF2B5EF4-FFF2-40B4-BE49-F238E27FC236}">
                <a16:creationId xmlns:a16="http://schemas.microsoft.com/office/drawing/2014/main" id="{087CB12B-EC73-FB1F-8E9B-BADF0EA525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57125" y="2716270"/>
            <a:ext cx="316532" cy="316532"/>
          </a:xfrm>
          <a:prstGeom prst="rect">
            <a:avLst/>
          </a:prstGeom>
        </p:spPr>
      </p:pic>
      <p:grpSp>
        <p:nvGrpSpPr>
          <p:cNvPr id="24" name="Group 23">
            <a:extLst>
              <a:ext uri="{FF2B5EF4-FFF2-40B4-BE49-F238E27FC236}">
                <a16:creationId xmlns:a16="http://schemas.microsoft.com/office/drawing/2014/main" id="{54F6D30E-F394-8BD9-2455-0F91A180F885}"/>
              </a:ext>
            </a:extLst>
          </p:cNvPr>
          <p:cNvGrpSpPr/>
          <p:nvPr/>
        </p:nvGrpSpPr>
        <p:grpSpPr>
          <a:xfrm>
            <a:off x="554338" y="6421482"/>
            <a:ext cx="4956676" cy="245008"/>
            <a:chOff x="554338" y="6421482"/>
            <a:chExt cx="4956676" cy="245008"/>
          </a:xfrm>
        </p:grpSpPr>
        <p:sp>
          <p:nvSpPr>
            <p:cNvPr id="25" name="TextBox 24">
              <a:extLst>
                <a:ext uri="{FF2B5EF4-FFF2-40B4-BE49-F238E27FC236}">
                  <a16:creationId xmlns:a16="http://schemas.microsoft.com/office/drawing/2014/main" id="{378EA061-17D9-CDDE-0E07-C347DD149C68}"/>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latin typeface="Arial" panose="020B0604020202020204" pitchFamily="34" charset="0"/>
                  <a:cs typeface="Arial" pitchFamily="34" charset="0"/>
                </a:rPr>
                <a:t>2022 Lenovo Internal. All rights reserved.</a:t>
              </a:r>
            </a:p>
          </p:txBody>
        </p:sp>
        <p:grpSp>
          <p:nvGrpSpPr>
            <p:cNvPr id="26" name="Group 25">
              <a:extLst>
                <a:ext uri="{FF2B5EF4-FFF2-40B4-BE49-F238E27FC236}">
                  <a16:creationId xmlns:a16="http://schemas.microsoft.com/office/drawing/2014/main" id="{EA254006-982B-9A87-61D2-3FD331A0B869}"/>
                </a:ext>
              </a:extLst>
            </p:cNvPr>
            <p:cNvGrpSpPr/>
            <p:nvPr userDrawn="1"/>
          </p:nvGrpSpPr>
          <p:grpSpPr>
            <a:xfrm>
              <a:off x="554338" y="6421482"/>
              <a:ext cx="734356" cy="245008"/>
              <a:chOff x="547688" y="952500"/>
              <a:chExt cx="12190413" cy="4067175"/>
            </a:xfrm>
          </p:grpSpPr>
          <p:sp>
            <p:nvSpPr>
              <p:cNvPr id="27" name="Rectangle 26">
                <a:extLst>
                  <a:ext uri="{FF2B5EF4-FFF2-40B4-BE49-F238E27FC236}">
                    <a16:creationId xmlns:a16="http://schemas.microsoft.com/office/drawing/2014/main" id="{5C310F72-3BC8-EC28-C036-4F769CBB33A0}"/>
                  </a:ext>
                </a:extLst>
              </p:cNvPr>
              <p:cNvSpPr>
                <a:spLocks noChangeArrowheads="1"/>
              </p:cNvSpPr>
              <p:nvPr userDrawn="1"/>
            </p:nvSpPr>
            <p:spPr bwMode="auto">
              <a:xfrm>
                <a:off x="547688" y="952500"/>
                <a:ext cx="12190413" cy="40671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7">
                <a:extLst>
                  <a:ext uri="{FF2B5EF4-FFF2-40B4-BE49-F238E27FC236}">
                    <a16:creationId xmlns:a16="http://schemas.microsoft.com/office/drawing/2014/main" id="{720F6046-A610-3CF8-8FCF-DCA931AEA8CB}"/>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8">
                <a:extLst>
                  <a:ext uri="{FF2B5EF4-FFF2-40B4-BE49-F238E27FC236}">
                    <a16:creationId xmlns:a16="http://schemas.microsoft.com/office/drawing/2014/main" id="{DE90EEF0-B029-5245-B617-E0B6860C8CEB}"/>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9">
                <a:extLst>
                  <a:ext uri="{FF2B5EF4-FFF2-40B4-BE49-F238E27FC236}">
                    <a16:creationId xmlns:a16="http://schemas.microsoft.com/office/drawing/2014/main" id="{162FCDF7-4EF4-C35F-EABE-802AABBDB546}"/>
                  </a:ext>
                </a:extLst>
              </p:cNvPr>
              <p:cNvSpPr>
                <a:spLocks noEditPoints="1"/>
              </p:cNvSpPr>
              <p:nvPr userDrawn="1"/>
            </p:nvSpPr>
            <p:spPr bwMode="auto">
              <a:xfrm>
                <a:off x="3138488" y="2319338"/>
                <a:ext cx="1630363" cy="1617663"/>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10">
                <a:extLst>
                  <a:ext uri="{FF2B5EF4-FFF2-40B4-BE49-F238E27FC236}">
                    <a16:creationId xmlns:a16="http://schemas.microsoft.com/office/drawing/2014/main" id="{45203A8D-28D6-2C40-AD73-C14A002FC150}"/>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96CDAC34-E2FC-E96E-A544-DD35F6B42353}"/>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3CE3E7A9-8A43-4CEB-A695-90F13513E274}"/>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pic>
        <p:nvPicPr>
          <p:cNvPr id="43" name="Graphic 42">
            <a:extLst>
              <a:ext uri="{FF2B5EF4-FFF2-40B4-BE49-F238E27FC236}">
                <a16:creationId xmlns:a16="http://schemas.microsoft.com/office/drawing/2014/main" id="{EC671369-EF4E-5209-E505-B11533A3F8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5018" y="1110118"/>
            <a:ext cx="1079395" cy="1079395"/>
          </a:xfrm>
          <a:prstGeom prst="rect">
            <a:avLst/>
          </a:prstGeom>
        </p:spPr>
      </p:pic>
      <p:sp>
        <p:nvSpPr>
          <p:cNvPr id="34" name="TextBox 33">
            <a:extLst>
              <a:ext uri="{FF2B5EF4-FFF2-40B4-BE49-F238E27FC236}">
                <a16:creationId xmlns:a16="http://schemas.microsoft.com/office/drawing/2014/main" id="{A01076FC-A923-4423-BE70-02AE75905356}"/>
              </a:ext>
            </a:extLst>
          </p:cNvPr>
          <p:cNvSpPr txBox="1"/>
          <p:nvPr/>
        </p:nvSpPr>
        <p:spPr>
          <a:xfrm>
            <a:off x="2489095" y="3779032"/>
            <a:ext cx="4235441" cy="933589"/>
          </a:xfrm>
          <a:prstGeom prst="rect">
            <a:avLst/>
          </a:prstGeom>
          <a:noFill/>
        </p:spPr>
        <p:txBody>
          <a:bodyPr wrap="square" rtlCol="0">
            <a:spAutoFit/>
          </a:bodyPr>
          <a:lstStyle/>
          <a:p>
            <a:pPr algn="l">
              <a:spcAft>
                <a:spcPts val="400"/>
              </a:spcAft>
            </a:pPr>
            <a:r>
              <a:rPr lang="en-US" sz="800" b="1" dirty="0">
                <a:latin typeface="Arial" panose="020B0604020202020204" pitchFamily="34" charset="0"/>
                <a:cs typeface="Arial" panose="020B0604020202020204" pitchFamily="34" charset="0"/>
              </a:rPr>
              <a:t>DE Series Provides:</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H</a:t>
            </a:r>
            <a:r>
              <a:rPr lang="en-US" sz="800" b="0" i="0" u="none" strike="noStrike" baseline="0" dirty="0">
                <a:latin typeface="Arial" panose="020B0604020202020204" pitchFamily="34" charset="0"/>
                <a:cs typeface="Arial" panose="020B0604020202020204" pitchFamily="34" charset="0"/>
              </a:rPr>
              <a:t>igh-performance Block storage which gives</a:t>
            </a:r>
            <a:r>
              <a:rPr lang="en-US" sz="800" dirty="0">
                <a:latin typeface="Arial" panose="020B0604020202020204" pitchFamily="34" charset="0"/>
                <a:cs typeface="Arial" panose="020B0604020202020204" pitchFamily="34" charset="0"/>
              </a:rPr>
              <a:t> </a:t>
            </a:r>
            <a:r>
              <a:rPr lang="en-US" sz="800" b="0" i="0" u="none" strike="noStrike" baseline="0" dirty="0">
                <a:latin typeface="Arial" panose="020B0604020202020204" pitchFamily="34" charset="0"/>
                <a:cs typeface="Arial" panose="020B0604020202020204" pitchFamily="34" charset="0"/>
              </a:rPr>
              <a:t>fast access to data and rapid </a:t>
            </a:r>
            <a:br>
              <a:rPr lang="en-US" sz="800" b="0" i="0" u="none" strike="noStrike" baseline="0" dirty="0">
                <a:latin typeface="Arial" panose="020B0604020202020204" pitchFamily="34" charset="0"/>
                <a:cs typeface="Arial" panose="020B0604020202020204" pitchFamily="34" charset="0"/>
              </a:rPr>
            </a:br>
            <a:r>
              <a:rPr lang="en-US" sz="800" b="0" i="0" u="none" strike="noStrike" baseline="0" dirty="0">
                <a:latin typeface="Arial" panose="020B0604020202020204" pitchFamily="34" charset="0"/>
                <a:cs typeface="Arial" panose="020B0604020202020204" pitchFamily="34" charset="0"/>
              </a:rPr>
              <a:t>response from</a:t>
            </a:r>
            <a:r>
              <a:rPr lang="en-US" sz="800" dirty="0">
                <a:latin typeface="Arial" panose="020B0604020202020204" pitchFamily="34" charset="0"/>
                <a:cs typeface="Arial" panose="020B0604020202020204" pitchFamily="34" charset="0"/>
              </a:rPr>
              <a:t> </a:t>
            </a:r>
            <a:r>
              <a:rPr lang="en-US" sz="800" b="0" i="0" u="none" strike="noStrike" baseline="0" dirty="0">
                <a:latin typeface="Arial" panose="020B0604020202020204" pitchFamily="34" charset="0"/>
                <a:cs typeface="Arial" panose="020B0604020202020204" pitchFamily="34" charset="0"/>
              </a:rPr>
              <a:t>applications.</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A wide range of drive, chassis, and connectivity options, allowing a large amount of flexibility </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Features to protect and secure customer data</a:t>
            </a:r>
            <a:endParaRPr lang="en-US" sz="800" b="0" i="0" dirty="0">
              <a:effectLst/>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E4419CC-4684-4F03-BEA8-69127F6B5DA4}"/>
              </a:ext>
            </a:extLst>
          </p:cNvPr>
          <p:cNvSpPr txBox="1"/>
          <p:nvPr/>
        </p:nvSpPr>
        <p:spPr>
          <a:xfrm>
            <a:off x="2491934" y="4615236"/>
            <a:ext cx="4607637" cy="1056700"/>
          </a:xfrm>
          <a:prstGeom prst="rect">
            <a:avLst/>
          </a:prstGeom>
          <a:noFill/>
        </p:spPr>
        <p:txBody>
          <a:bodyPr wrap="square" rtlCol="0">
            <a:spAutoFit/>
          </a:bodyPr>
          <a:lstStyle/>
          <a:p>
            <a:pPr>
              <a:spcAft>
                <a:spcPts val="400"/>
              </a:spcAft>
            </a:pPr>
            <a:r>
              <a:rPr lang="en-US" sz="800" b="1" dirty="0">
                <a:latin typeface="Arial" panose="020B0604020202020204" pitchFamily="34" charset="0"/>
                <a:cs typeface="Arial" panose="020B0604020202020204" pitchFamily="34" charset="0"/>
              </a:rPr>
              <a:t>DM Series Provides: </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The DM Series offers a superior unified data management suite providing the capability to manage Block, File and Object data</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Support for latest </a:t>
            </a:r>
            <a:r>
              <a:rPr lang="en-US" sz="800" dirty="0" err="1">
                <a:latin typeface="Arial" panose="020B0604020202020204" pitchFamily="34" charset="0"/>
                <a:cs typeface="Arial" panose="020B0604020202020204" pitchFamily="34" charset="0"/>
              </a:rPr>
              <a:t>NVMe</a:t>
            </a:r>
            <a:r>
              <a:rPr lang="en-US" sz="800" dirty="0">
                <a:latin typeface="Arial" panose="020B0604020202020204" pitchFamily="34" charset="0"/>
                <a:cs typeface="Arial" panose="020B0604020202020204" pitchFamily="34" charset="0"/>
              </a:rPr>
              <a:t> Technology: Acceleration of read-centric workloads with the high-speed, low-latency onboard </a:t>
            </a:r>
            <a:r>
              <a:rPr lang="en-US" sz="800" dirty="0" err="1">
                <a:latin typeface="Arial" panose="020B0604020202020204" pitchFamily="34" charset="0"/>
                <a:cs typeface="Arial" panose="020B0604020202020204" pitchFamily="34" charset="0"/>
              </a:rPr>
              <a:t>NVMe</a:t>
            </a:r>
            <a:r>
              <a:rPr lang="en-US" sz="800" dirty="0">
                <a:latin typeface="Arial" panose="020B0604020202020204" pitchFamily="34" charset="0"/>
                <a:cs typeface="Arial" panose="020B0604020202020204" pitchFamily="34" charset="0"/>
              </a:rPr>
              <a:t> SSD caching</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Comprehensive Storage Features: Includes quality of service, compression, deduplication, encryption, disk-based backup, quick data recovery, and asynchronous mirroring​</a:t>
            </a:r>
          </a:p>
        </p:txBody>
      </p:sp>
      <p:sp>
        <p:nvSpPr>
          <p:cNvPr id="36" name="TextBox 35">
            <a:extLst>
              <a:ext uri="{FF2B5EF4-FFF2-40B4-BE49-F238E27FC236}">
                <a16:creationId xmlns:a16="http://schemas.microsoft.com/office/drawing/2014/main" id="{420FCAB6-8C8C-43DD-B579-D1240469399B}"/>
              </a:ext>
            </a:extLst>
          </p:cNvPr>
          <p:cNvSpPr txBox="1"/>
          <p:nvPr/>
        </p:nvSpPr>
        <p:spPr>
          <a:xfrm>
            <a:off x="2506138" y="3032664"/>
            <a:ext cx="4309985" cy="830997"/>
          </a:xfrm>
          <a:prstGeom prst="rect">
            <a:avLst/>
          </a:prstGeom>
          <a:noFill/>
        </p:spPr>
        <p:txBody>
          <a:bodyPr wrap="square" lIns="91440" tIns="45720" rIns="91440" bIns="45720" rtlCol="0" anchor="t">
            <a:spAutoFit/>
          </a:bodyPr>
          <a:lstStyle/>
          <a:p>
            <a:pPr>
              <a:spcAft>
                <a:spcPts val="400"/>
              </a:spcAft>
            </a:pPr>
            <a:r>
              <a:rPr lang="en-US" sz="800" dirty="0">
                <a:latin typeface="Arial"/>
                <a:cs typeface="Arial"/>
              </a:rPr>
              <a:t>“What appealed to us most was the inherent </a:t>
            </a:r>
            <a:r>
              <a:rPr lang="en-US" sz="800" b="1" dirty="0">
                <a:latin typeface="Arial"/>
                <a:cs typeface="Arial"/>
              </a:rPr>
              <a:t>flexibility </a:t>
            </a:r>
            <a:r>
              <a:rPr lang="en-US" sz="800" dirty="0">
                <a:latin typeface="Arial"/>
                <a:cs typeface="Arial"/>
              </a:rPr>
              <a:t>of Lenovo </a:t>
            </a:r>
            <a:r>
              <a:rPr lang="en-US" sz="800" dirty="0" err="1">
                <a:latin typeface="Arial"/>
                <a:cs typeface="Arial"/>
              </a:rPr>
              <a:t>ThinkSystem</a:t>
            </a:r>
            <a:r>
              <a:rPr lang="en-US" sz="800" dirty="0">
                <a:latin typeface="Arial"/>
                <a:cs typeface="Arial"/>
              </a:rPr>
              <a:t> servers. Compared to other vendors, Lenovo offers greater </a:t>
            </a:r>
            <a:r>
              <a:rPr lang="en-US" sz="800" b="1" dirty="0">
                <a:latin typeface="Arial"/>
                <a:cs typeface="Arial"/>
              </a:rPr>
              <a:t>scalability and value</a:t>
            </a:r>
            <a:r>
              <a:rPr lang="en-US" sz="800" dirty="0">
                <a:latin typeface="Arial"/>
                <a:cs typeface="Arial"/>
              </a:rPr>
              <a:t>. We were confident that the Lenovo solution would ensure consistently reliable performance across our multi-cloud infrastructure. We were also very impressed with Lenovo’s storage offering. Not only does the </a:t>
            </a:r>
            <a:r>
              <a:rPr lang="en-US" sz="800" dirty="0" err="1">
                <a:latin typeface="Arial"/>
                <a:cs typeface="Arial"/>
              </a:rPr>
              <a:t>ThinkSystem</a:t>
            </a:r>
            <a:r>
              <a:rPr lang="en-US" sz="800" dirty="0">
                <a:latin typeface="Arial"/>
                <a:cs typeface="Arial"/>
              </a:rPr>
              <a:t> DM7100F all-flash array deliver top performance, it’s also simple to scale and easy to administer.” – DETASAD CEO &amp; President </a:t>
            </a:r>
            <a:endParaRPr lang="en-US" sz="8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2A3856F-C386-492C-B29F-37DA687B4A8F}"/>
              </a:ext>
            </a:extLst>
          </p:cNvPr>
          <p:cNvSpPr txBox="1"/>
          <p:nvPr/>
        </p:nvSpPr>
        <p:spPr>
          <a:xfrm>
            <a:off x="429600" y="3076777"/>
            <a:ext cx="1662494" cy="1626086"/>
          </a:xfrm>
          <a:prstGeom prst="rect">
            <a:avLst/>
          </a:prstGeom>
          <a:noFill/>
        </p:spPr>
        <p:txBody>
          <a:bodyPr wrap="square" rtlCol="0">
            <a:spAutoFit/>
          </a:bodyPr>
          <a:lstStyle/>
          <a:p>
            <a:pPr>
              <a:spcAft>
                <a:spcPts val="200"/>
              </a:spcAft>
            </a:pPr>
            <a:r>
              <a:rPr lang="en-US" sz="800" b="1" dirty="0">
                <a:latin typeface="Arial" panose="020B0604020202020204" pitchFamily="34" charset="0"/>
                <a:cs typeface="Arial" panose="020B0604020202020204" pitchFamily="34" charset="0"/>
              </a:rPr>
              <a:t>DE Series</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High-performance databases</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Web and security applications</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Data analytics</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Video Surveillance</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Backup and Disaster Recovery</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Technical Computing</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Big Data Analytics </a:t>
            </a:r>
          </a:p>
        </p:txBody>
      </p:sp>
      <p:sp>
        <p:nvSpPr>
          <p:cNvPr id="38" name="TextBox 37">
            <a:extLst>
              <a:ext uri="{FF2B5EF4-FFF2-40B4-BE49-F238E27FC236}">
                <a16:creationId xmlns:a16="http://schemas.microsoft.com/office/drawing/2014/main" id="{149BC7E0-A55B-4148-8128-07502A8AA8EE}"/>
              </a:ext>
            </a:extLst>
          </p:cNvPr>
          <p:cNvSpPr txBox="1"/>
          <p:nvPr/>
        </p:nvSpPr>
        <p:spPr>
          <a:xfrm>
            <a:off x="467400" y="4693751"/>
            <a:ext cx="1662494" cy="1502976"/>
          </a:xfrm>
          <a:prstGeom prst="rect">
            <a:avLst/>
          </a:prstGeom>
          <a:noFill/>
        </p:spPr>
        <p:txBody>
          <a:bodyPr wrap="square" rtlCol="0">
            <a:spAutoFit/>
          </a:bodyPr>
          <a:lstStyle/>
          <a:p>
            <a:pPr>
              <a:spcAft>
                <a:spcPts val="200"/>
              </a:spcAft>
            </a:pPr>
            <a:r>
              <a:rPr lang="en-US" sz="800" b="1" dirty="0">
                <a:latin typeface="Arial" panose="020B0604020202020204" pitchFamily="34" charset="0"/>
                <a:cs typeface="Arial" panose="020B0604020202020204" pitchFamily="34" charset="0"/>
              </a:rPr>
              <a:t>DM Series</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Enterprise Applications</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Consolidation and Virtualization</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Hybrid Cloud</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Virtualization</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Artificial Intelligence and Big Data Analytics</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OLTP</a:t>
            </a:r>
          </a:p>
          <a:p>
            <a:pPr marL="171450" indent="-171450">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DevOps</a:t>
            </a:r>
          </a:p>
        </p:txBody>
      </p:sp>
      <p:sp>
        <p:nvSpPr>
          <p:cNvPr id="9" name="TextBox 8">
            <a:extLst>
              <a:ext uri="{FF2B5EF4-FFF2-40B4-BE49-F238E27FC236}">
                <a16:creationId xmlns:a16="http://schemas.microsoft.com/office/drawing/2014/main" id="{E237B4CF-B729-4BAC-ABDA-EFE8BC0D5072}"/>
              </a:ext>
            </a:extLst>
          </p:cNvPr>
          <p:cNvSpPr txBox="1"/>
          <p:nvPr/>
        </p:nvSpPr>
        <p:spPr>
          <a:xfrm>
            <a:off x="2491942" y="5654620"/>
            <a:ext cx="4460143" cy="882293"/>
          </a:xfrm>
          <a:prstGeom prst="rect">
            <a:avLst/>
          </a:prstGeom>
          <a:noFill/>
        </p:spPr>
        <p:txBody>
          <a:bodyPr wrap="square" rtlCol="0">
            <a:spAutoFit/>
          </a:bodyPr>
          <a:lstStyle/>
          <a:p>
            <a:r>
              <a:rPr lang="en-US" sz="800" b="1" dirty="0">
                <a:latin typeface="Arial" pitchFamily="34" charset="0"/>
                <a:cs typeface="Arial" pitchFamily="34" charset="0"/>
              </a:rPr>
              <a:t>Lenovo Smart Data Management</a:t>
            </a:r>
          </a:p>
          <a:p>
            <a:pPr marL="171450" indent="-171450">
              <a:spcAft>
                <a:spcPts val="200"/>
              </a:spcAft>
              <a:buFont typeface="Arial" panose="020B0604020202020204" pitchFamily="34" charset="0"/>
              <a:buChar char="•"/>
            </a:pPr>
            <a:r>
              <a:rPr lang="en-US" sz="800" dirty="0">
                <a:latin typeface="Arial" pitchFamily="34" charset="0"/>
                <a:cs typeface="Arial" pitchFamily="34" charset="0"/>
              </a:rPr>
              <a:t>Efficient – Unique solutions to manage the growing diversity and quantity of data (Versatile, flexible, simple)</a:t>
            </a:r>
          </a:p>
          <a:p>
            <a:pPr marL="171450" indent="-171450">
              <a:spcAft>
                <a:spcPts val="200"/>
              </a:spcAft>
              <a:buFont typeface="Arial" panose="020B0604020202020204" pitchFamily="34" charset="0"/>
              <a:buChar char="•"/>
            </a:pPr>
            <a:r>
              <a:rPr lang="en-US" sz="800" dirty="0">
                <a:latin typeface="Arial" pitchFamily="34" charset="0"/>
                <a:cs typeface="Arial" pitchFamily="34" charset="0"/>
              </a:rPr>
              <a:t>End-to-end – Lenovo solutions and managed support ensures expert consistent support across the world (remote deployment, data migration, premiere support)</a:t>
            </a:r>
          </a:p>
          <a:p>
            <a:pPr marL="171450" indent="-171450">
              <a:spcAft>
                <a:spcPts val="200"/>
              </a:spcAft>
              <a:buFont typeface="Arial" panose="020B0604020202020204" pitchFamily="34" charset="0"/>
              <a:buChar char="•"/>
            </a:pPr>
            <a:r>
              <a:rPr lang="en-US" sz="800" dirty="0">
                <a:latin typeface="Arial" pitchFamily="34" charset="0"/>
                <a:cs typeface="Arial" pitchFamily="34" charset="0"/>
              </a:rPr>
              <a:t>Secure – secure data management with Lenovo solutions </a:t>
            </a:r>
          </a:p>
        </p:txBody>
      </p:sp>
      <p:cxnSp>
        <p:nvCxnSpPr>
          <p:cNvPr id="11" name="Straight Connector 10">
            <a:extLst>
              <a:ext uri="{FF2B5EF4-FFF2-40B4-BE49-F238E27FC236}">
                <a16:creationId xmlns:a16="http://schemas.microsoft.com/office/drawing/2014/main" id="{B6959B8E-2D37-E797-C7D2-8FC767FA89BB}"/>
              </a:ext>
            </a:extLst>
          </p:cNvPr>
          <p:cNvCxnSpPr>
            <a:cxnSpLocks/>
          </p:cNvCxnSpPr>
          <p:nvPr/>
        </p:nvCxnSpPr>
        <p:spPr>
          <a:xfrm flipV="1">
            <a:off x="2242257" y="2743491"/>
            <a:ext cx="0" cy="3427122"/>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37734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349340-9C14-FA7D-C53A-9879391B66DD}"/>
              </a:ext>
            </a:extLst>
          </p:cNvPr>
          <p:cNvSpPr txBox="1"/>
          <p:nvPr/>
        </p:nvSpPr>
        <p:spPr>
          <a:xfrm>
            <a:off x="896058" y="1795029"/>
            <a:ext cx="4779127" cy="2195153"/>
          </a:xfrm>
          <a:prstGeom prst="rect">
            <a:avLst/>
          </a:prstGeom>
          <a:noFill/>
        </p:spPr>
        <p:txBody>
          <a:bodyPr wrap="square" lIns="91440" tIns="45720" rIns="91440" bIns="45720" rtlCol="0" anchor="t">
            <a:spAutoFit/>
          </a:bodyPr>
          <a:lstStyle/>
          <a:p>
            <a:pPr>
              <a:lnSpc>
                <a:spcPct val="107000"/>
              </a:lnSpc>
              <a:spcAft>
                <a:spcPts val="400"/>
              </a:spcAft>
            </a:pPr>
            <a:r>
              <a:rPr lang="en-US" sz="1100" b="1" dirty="0">
                <a:solidFill>
                  <a:schemeClr val="bg1"/>
                </a:solidFill>
                <a:latin typeface="Arial" panose="020B0604020202020204" pitchFamily="34" charset="0"/>
                <a:ea typeface="Calibri" panose="020F0502020204030204" pitchFamily="34" charset="0"/>
                <a:cs typeface="Arial" panose="020B0604020202020204" pitchFamily="34" charset="0"/>
              </a:rPr>
              <a:t>Product Overview</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7800" indent="-1778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Link to Choose Your Storage Solution (Internal Only</a:t>
            </a: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rPr>
              <a:t>)</a:t>
            </a:r>
          </a:p>
          <a:p>
            <a:pPr marL="177800" indent="-1778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Link to DM Series All-Flash Storage 3D Tour</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7800" indent="-1778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Link to DM Series Hybrid Storage 3D Tour</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7800" indent="-1778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Link to DE Series All-Flash Storage 3D Tour</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7800" indent="-1778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Link to DE Series Hybrid Storage 3D Tour</a:t>
            </a:r>
            <a:endParaRPr lang="en-US" sz="1100">
              <a:solidFill>
                <a:schemeClr val="bg1"/>
              </a:solidFill>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marL="177800" indent="-1778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Lenovo Storage Central </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7800" indent="-177800">
              <a:lnSpc>
                <a:spcPct val="107000"/>
              </a:lnSpc>
              <a:spcAft>
                <a:spcPts val="800"/>
              </a:spcAft>
              <a:buFont typeface="+mj-lt"/>
              <a:buAutoNum type="arabicPeriod"/>
            </a:pP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8D474F05-6AE0-EED9-2423-02C5067CB83E}"/>
              </a:ext>
            </a:extLst>
          </p:cNvPr>
          <p:cNvSpPr txBox="1"/>
          <p:nvPr/>
        </p:nvSpPr>
        <p:spPr>
          <a:xfrm>
            <a:off x="896058" y="3820980"/>
            <a:ext cx="4779127" cy="498598"/>
          </a:xfrm>
          <a:prstGeom prst="rect">
            <a:avLst/>
          </a:prstGeom>
          <a:noFill/>
        </p:spPr>
        <p:txBody>
          <a:bodyPr wrap="square" lIns="91440" tIns="45720" rIns="91440" bIns="45720" rtlCol="0" anchor="t">
            <a:spAutoFit/>
          </a:bodyPr>
          <a:lstStyle/>
          <a:p>
            <a:pPr>
              <a:lnSpc>
                <a:spcPct val="107000"/>
              </a:lnSpc>
              <a:spcAft>
                <a:spcPts val="400"/>
              </a:spcAft>
            </a:pPr>
            <a:r>
              <a:rPr lang="en-US" sz="1100" b="1" dirty="0">
                <a:solidFill>
                  <a:schemeClr val="bg1"/>
                </a:solidFill>
                <a:latin typeface="Arial" panose="020B0604020202020204" pitchFamily="34" charset="0"/>
                <a:ea typeface="Calibri" panose="020F0502020204030204" pitchFamily="34" charset="0"/>
                <a:cs typeface="Arial" panose="020B0604020202020204" pitchFamily="34" charset="0"/>
              </a:rPr>
              <a:t>Specs</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7800" indent="-177800">
              <a:lnSpc>
                <a:spcPct val="107000"/>
              </a:lnSpc>
              <a:spcAft>
                <a:spcPts val="800"/>
              </a:spcAft>
              <a:buFont typeface="+mj-lt"/>
              <a:buAutoNum type="arabicPeriod"/>
            </a:pPr>
            <a:r>
              <a:rPr lang="en-US" sz="1100" dirty="0">
                <a:solidFill>
                  <a:schemeClr val="bg1"/>
                </a:solidFill>
                <a:latin typeface="Arial"/>
                <a:ea typeface="Calibri"/>
                <a:cs typeface="Arial"/>
                <a:hlinkClick r:id="rId8">
                  <a:extLst>
                    <a:ext uri="{A12FA001-AC4F-418D-AE19-62706E023703}">
                      <ahyp:hlinkClr xmlns:ahyp="http://schemas.microsoft.com/office/drawing/2018/hyperlinkcolor" val="tx"/>
                    </a:ext>
                  </a:extLst>
                </a:hlinkClick>
              </a:rPr>
              <a:t>Link to Storage Guidebook</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74F515AA-2273-D313-2453-30753996619C}"/>
              </a:ext>
            </a:extLst>
          </p:cNvPr>
          <p:cNvSpPr txBox="1"/>
          <p:nvPr/>
        </p:nvSpPr>
        <p:spPr>
          <a:xfrm>
            <a:off x="896058" y="4748126"/>
            <a:ext cx="4779127" cy="1060227"/>
          </a:xfrm>
          <a:prstGeom prst="rect">
            <a:avLst/>
          </a:prstGeom>
          <a:noFill/>
        </p:spPr>
        <p:txBody>
          <a:bodyPr wrap="square" lIns="91440" tIns="45720" rIns="91440" bIns="45720" rtlCol="0" anchor="t">
            <a:spAutoFit/>
          </a:bodyPr>
          <a:lstStyle/>
          <a:p>
            <a:pPr>
              <a:lnSpc>
                <a:spcPct val="107000"/>
              </a:lnSpc>
              <a:spcAft>
                <a:spcPts val="400"/>
              </a:spcAft>
            </a:pPr>
            <a:r>
              <a:rPr lang="en-US" sz="1100" b="1" dirty="0">
                <a:solidFill>
                  <a:schemeClr val="bg1"/>
                </a:solidFill>
                <a:latin typeface="Arial" panose="020B0604020202020204" pitchFamily="34" charset="0"/>
                <a:ea typeface="Calibri" panose="020F0502020204030204" pitchFamily="34" charset="0"/>
                <a:cs typeface="Arial" panose="020B0604020202020204" pitchFamily="34" charset="0"/>
              </a:rPr>
              <a:t>Case studies</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endParaRPr>
          </a:p>
          <a:p>
            <a:pPr marL="177800" indent="-1778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Link to St. Johns Customer Story (</a:t>
            </a:r>
            <a:r>
              <a:rPr lang="en-US" sz="1100" dirty="0" err="1">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ThinkSystem</a:t>
            </a:r>
            <a:r>
              <a:rPr lang="en-US" sz="1100" dirty="0">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DE Series)</a:t>
            </a:r>
            <a:endParaRPr lang="en-US" sz="1100" dirty="0">
              <a:solidFill>
                <a:schemeClr val="bg1"/>
              </a:solidFill>
              <a:latin typeface="Arial" panose="020B0604020202020204" pitchFamily="34" charset="0"/>
              <a:cs typeface="Arial" panose="020B0604020202020204" pitchFamily="34" charset="0"/>
            </a:endParaRPr>
          </a:p>
          <a:p>
            <a:pPr marL="177800" indent="-1778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Link to Les </a:t>
            </a:r>
            <a:r>
              <a:rPr lang="en-US" sz="110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Portes</a:t>
            </a: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JPR Inc. (</a:t>
            </a:r>
            <a:r>
              <a:rPr lang="en-US" sz="110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ThinkSystem</a:t>
            </a: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DE Series)</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177800" indent="-177800">
              <a:lnSpc>
                <a:spcPct val="107000"/>
              </a:lnSpc>
              <a:spcAft>
                <a:spcPts val="800"/>
              </a:spcAft>
              <a:buFont typeface="+mj-lt"/>
              <a:buAutoNum type="arabicPeriod"/>
            </a:pP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Link to Petroleum Geo Services (</a:t>
            </a:r>
            <a:r>
              <a:rPr lang="en-US" sz="1100" dirty="0" err="1">
                <a:solidFill>
                  <a:schemeClr val="bg1"/>
                </a:solidFill>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ThinkSystem</a:t>
            </a:r>
            <a:r>
              <a:rPr lang="en-US" sz="1100" dirty="0">
                <a:solidFill>
                  <a:schemeClr val="bg1"/>
                </a:solidFill>
                <a:latin typeface="Arial" panose="020B0604020202020204" pitchFamily="34" charset="0"/>
                <a:ea typeface="Calibri" panose="020F050202020403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 DM Series)</a:t>
            </a:r>
            <a:endParaRPr lang="en-US" sz="11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2520DA8B-8E7D-1D7F-9DBF-37128D660FC4}"/>
              </a:ext>
            </a:extLst>
          </p:cNvPr>
          <p:cNvCxnSpPr>
            <a:cxnSpLocks/>
          </p:cNvCxnSpPr>
          <p:nvPr/>
        </p:nvCxnSpPr>
        <p:spPr>
          <a:xfrm flipH="1">
            <a:off x="962587" y="4482482"/>
            <a:ext cx="444422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7A1E9D5-5060-8748-993C-D6CF0853CD0C}"/>
              </a:ext>
            </a:extLst>
          </p:cNvPr>
          <p:cNvGrpSpPr/>
          <p:nvPr/>
        </p:nvGrpSpPr>
        <p:grpSpPr>
          <a:xfrm>
            <a:off x="554338" y="6421482"/>
            <a:ext cx="4956676" cy="245008"/>
            <a:chOff x="554338" y="6421482"/>
            <a:chExt cx="4956676" cy="245008"/>
          </a:xfrm>
        </p:grpSpPr>
        <p:sp>
          <p:nvSpPr>
            <p:cNvPr id="20" name="TextBox 19">
              <a:extLst>
                <a:ext uri="{FF2B5EF4-FFF2-40B4-BE49-F238E27FC236}">
                  <a16:creationId xmlns:a16="http://schemas.microsoft.com/office/drawing/2014/main" id="{1FA49938-244A-04AB-AFE6-82EC13D539E6}"/>
                </a:ext>
              </a:extLst>
            </p:cNvPr>
            <p:cNvSpPr txBox="1"/>
            <p:nvPr userDrawn="1"/>
          </p:nvSpPr>
          <p:spPr>
            <a:xfrm>
              <a:off x="1396214" y="6473952"/>
              <a:ext cx="4114800" cy="153888"/>
            </a:xfrm>
            <a:prstGeom prst="rect">
              <a:avLst/>
            </a:prstGeom>
            <a:noFill/>
          </p:spPr>
          <p:txBody>
            <a:bodyPr wrap="square" lIns="0" tIns="0" rIns="0" bIns="0" rtlCol="0">
              <a:spAutoFit/>
            </a:bodyPr>
            <a:lstStyle/>
            <a:p>
              <a:r>
                <a:rPr lang="en-US" sz="1000">
                  <a:solidFill>
                    <a:schemeClr val="bg1"/>
                  </a:solidFill>
                  <a:latin typeface="Arial" panose="020B0604020202020204" pitchFamily="34" charset="0"/>
                  <a:cs typeface="Arial" pitchFamily="34" charset="0"/>
                </a:rPr>
                <a:t>2022 Lenovo Internal. All rights reserved.</a:t>
              </a:r>
            </a:p>
          </p:txBody>
        </p:sp>
        <p:grpSp>
          <p:nvGrpSpPr>
            <p:cNvPr id="21" name="Group 20">
              <a:extLst>
                <a:ext uri="{FF2B5EF4-FFF2-40B4-BE49-F238E27FC236}">
                  <a16:creationId xmlns:a16="http://schemas.microsoft.com/office/drawing/2014/main" id="{ECD9FABB-F845-9BBC-D2AC-5BE40E673205}"/>
                </a:ext>
              </a:extLst>
            </p:cNvPr>
            <p:cNvGrpSpPr/>
            <p:nvPr userDrawn="1"/>
          </p:nvGrpSpPr>
          <p:grpSpPr>
            <a:xfrm>
              <a:off x="554338" y="6421482"/>
              <a:ext cx="734356" cy="245008"/>
              <a:chOff x="547688" y="952500"/>
              <a:chExt cx="12190413" cy="4067175"/>
            </a:xfrm>
          </p:grpSpPr>
          <p:sp>
            <p:nvSpPr>
              <p:cNvPr id="22" name="Rectangle 21">
                <a:extLst>
                  <a:ext uri="{FF2B5EF4-FFF2-40B4-BE49-F238E27FC236}">
                    <a16:creationId xmlns:a16="http://schemas.microsoft.com/office/drawing/2014/main" id="{EA107486-9D9A-8F20-237E-437F9DFC2430}"/>
                  </a:ext>
                </a:extLst>
              </p:cNvPr>
              <p:cNvSpPr>
                <a:spLocks noChangeArrowheads="1"/>
              </p:cNvSpPr>
              <p:nvPr/>
            </p:nvSpPr>
            <p:spPr bwMode="auto">
              <a:xfrm>
                <a:off x="547688" y="952500"/>
                <a:ext cx="12190413" cy="406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7">
                <a:extLst>
                  <a:ext uri="{FF2B5EF4-FFF2-40B4-BE49-F238E27FC236}">
                    <a16:creationId xmlns:a16="http://schemas.microsoft.com/office/drawing/2014/main" id="{DC5D8C18-D725-4FE9-93A0-E74FA76C092E}"/>
                  </a:ext>
                </a:extLst>
              </p:cNvPr>
              <p:cNvSpPr>
                <a:spLocks/>
              </p:cNvSpPr>
              <p:nvPr userDrawn="1"/>
            </p:nvSpPr>
            <p:spPr bwMode="auto">
              <a:xfrm>
                <a:off x="4922838" y="2319338"/>
                <a:ext cx="1571625" cy="1590675"/>
              </a:xfrm>
              <a:custGeom>
                <a:avLst/>
                <a:gdLst>
                  <a:gd name="T0" fmla="*/ 492 w 825"/>
                  <a:gd name="T1" fmla="*/ 0 h 834"/>
                  <a:gd name="T2" fmla="*/ 225 w 825"/>
                  <a:gd name="T3" fmla="*/ 132 h 834"/>
                  <a:gd name="T4" fmla="*/ 225 w 825"/>
                  <a:gd name="T5" fmla="*/ 132 h 834"/>
                  <a:gd name="T6" fmla="*/ 225 w 825"/>
                  <a:gd name="T7" fmla="*/ 132 h 834"/>
                  <a:gd name="T8" fmla="*/ 225 w 825"/>
                  <a:gd name="T9" fmla="*/ 14 h 834"/>
                  <a:gd name="T10" fmla="*/ 0 w 825"/>
                  <a:gd name="T11" fmla="*/ 14 h 834"/>
                  <a:gd name="T12" fmla="*/ 0 w 825"/>
                  <a:gd name="T13" fmla="*/ 834 h 834"/>
                  <a:gd name="T14" fmla="*/ 225 w 825"/>
                  <a:gd name="T15" fmla="*/ 834 h 834"/>
                  <a:gd name="T16" fmla="*/ 225 w 825"/>
                  <a:gd name="T17" fmla="*/ 367 h 834"/>
                  <a:gd name="T18" fmla="*/ 411 w 825"/>
                  <a:gd name="T19" fmla="*/ 194 h 834"/>
                  <a:gd name="T20" fmla="*/ 600 w 825"/>
                  <a:gd name="T21" fmla="*/ 367 h 834"/>
                  <a:gd name="T22" fmla="*/ 600 w 825"/>
                  <a:gd name="T23" fmla="*/ 834 h 834"/>
                  <a:gd name="T24" fmla="*/ 825 w 825"/>
                  <a:gd name="T25" fmla="*/ 834 h 834"/>
                  <a:gd name="T26" fmla="*/ 825 w 825"/>
                  <a:gd name="T27" fmla="*/ 326 h 834"/>
                  <a:gd name="T28" fmla="*/ 492 w 825"/>
                  <a:gd name="T29" fmla="*/ 0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5" h="834">
                    <a:moveTo>
                      <a:pt x="492" y="0"/>
                    </a:moveTo>
                    <a:cubicBezTo>
                      <a:pt x="398" y="0"/>
                      <a:pt x="291" y="44"/>
                      <a:pt x="225" y="132"/>
                    </a:cubicBezTo>
                    <a:cubicBezTo>
                      <a:pt x="225" y="132"/>
                      <a:pt x="225" y="132"/>
                      <a:pt x="225" y="132"/>
                    </a:cubicBezTo>
                    <a:cubicBezTo>
                      <a:pt x="225" y="132"/>
                      <a:pt x="225" y="132"/>
                      <a:pt x="225" y="132"/>
                    </a:cubicBezTo>
                    <a:cubicBezTo>
                      <a:pt x="225" y="14"/>
                      <a:pt x="225" y="14"/>
                      <a:pt x="225" y="14"/>
                    </a:cubicBezTo>
                    <a:cubicBezTo>
                      <a:pt x="0" y="14"/>
                      <a:pt x="0" y="14"/>
                      <a:pt x="0" y="14"/>
                    </a:cubicBezTo>
                    <a:cubicBezTo>
                      <a:pt x="0" y="834"/>
                      <a:pt x="0" y="834"/>
                      <a:pt x="0" y="834"/>
                    </a:cubicBezTo>
                    <a:cubicBezTo>
                      <a:pt x="225" y="834"/>
                      <a:pt x="225" y="834"/>
                      <a:pt x="225" y="834"/>
                    </a:cubicBezTo>
                    <a:cubicBezTo>
                      <a:pt x="225" y="367"/>
                      <a:pt x="225" y="367"/>
                      <a:pt x="225" y="367"/>
                    </a:cubicBezTo>
                    <a:cubicBezTo>
                      <a:pt x="225" y="283"/>
                      <a:pt x="290" y="194"/>
                      <a:pt x="411" y="194"/>
                    </a:cubicBezTo>
                    <a:cubicBezTo>
                      <a:pt x="504" y="194"/>
                      <a:pt x="600" y="259"/>
                      <a:pt x="600" y="367"/>
                    </a:cubicBezTo>
                    <a:cubicBezTo>
                      <a:pt x="600" y="834"/>
                      <a:pt x="600" y="834"/>
                      <a:pt x="600" y="834"/>
                    </a:cubicBezTo>
                    <a:cubicBezTo>
                      <a:pt x="825" y="834"/>
                      <a:pt x="825" y="834"/>
                      <a:pt x="825" y="834"/>
                    </a:cubicBezTo>
                    <a:cubicBezTo>
                      <a:pt x="825" y="326"/>
                      <a:pt x="825" y="326"/>
                      <a:pt x="825" y="326"/>
                    </a:cubicBezTo>
                    <a:cubicBezTo>
                      <a:pt x="825" y="137"/>
                      <a:pt x="690" y="0"/>
                      <a:pt x="492" y="0"/>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8">
                <a:extLst>
                  <a:ext uri="{FF2B5EF4-FFF2-40B4-BE49-F238E27FC236}">
                    <a16:creationId xmlns:a16="http://schemas.microsoft.com/office/drawing/2014/main" id="{FC0BAA49-F96C-96C3-771A-C52CAAA3A0F6}"/>
                  </a:ext>
                </a:extLst>
              </p:cNvPr>
              <p:cNvSpPr>
                <a:spLocks/>
              </p:cNvSpPr>
              <p:nvPr userDrawn="1"/>
            </p:nvSpPr>
            <p:spPr bwMode="auto">
              <a:xfrm>
                <a:off x="8277225" y="2346325"/>
                <a:ext cx="1755775" cy="1563688"/>
              </a:xfrm>
              <a:custGeom>
                <a:avLst/>
                <a:gdLst>
                  <a:gd name="T0" fmla="*/ 797 w 1106"/>
                  <a:gd name="T1" fmla="*/ 0 h 985"/>
                  <a:gd name="T2" fmla="*/ 553 w 1106"/>
                  <a:gd name="T3" fmla="*/ 671 h 985"/>
                  <a:gd name="T4" fmla="*/ 308 w 1106"/>
                  <a:gd name="T5" fmla="*/ 0 h 985"/>
                  <a:gd name="T6" fmla="*/ 0 w 1106"/>
                  <a:gd name="T7" fmla="*/ 0 h 985"/>
                  <a:gd name="T8" fmla="*/ 405 w 1106"/>
                  <a:gd name="T9" fmla="*/ 985 h 985"/>
                  <a:gd name="T10" fmla="*/ 701 w 1106"/>
                  <a:gd name="T11" fmla="*/ 985 h 985"/>
                  <a:gd name="T12" fmla="*/ 1106 w 1106"/>
                  <a:gd name="T13" fmla="*/ 0 h 985"/>
                  <a:gd name="T14" fmla="*/ 797 w 1106"/>
                  <a:gd name="T15" fmla="*/ 0 h 9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6" h="985">
                    <a:moveTo>
                      <a:pt x="797" y="0"/>
                    </a:moveTo>
                    <a:lnTo>
                      <a:pt x="553" y="671"/>
                    </a:lnTo>
                    <a:lnTo>
                      <a:pt x="308" y="0"/>
                    </a:lnTo>
                    <a:lnTo>
                      <a:pt x="0" y="0"/>
                    </a:lnTo>
                    <a:lnTo>
                      <a:pt x="405" y="985"/>
                    </a:lnTo>
                    <a:lnTo>
                      <a:pt x="701" y="985"/>
                    </a:lnTo>
                    <a:lnTo>
                      <a:pt x="1106" y="0"/>
                    </a:lnTo>
                    <a:lnTo>
                      <a:pt x="7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42AADAE0-10B3-9A11-BCBF-BBD8EDBE0F72}"/>
                  </a:ext>
                </a:extLst>
              </p:cNvPr>
              <p:cNvSpPr>
                <a:spLocks noEditPoints="1"/>
              </p:cNvSpPr>
              <p:nvPr userDrawn="1"/>
            </p:nvSpPr>
            <p:spPr bwMode="auto">
              <a:xfrm>
                <a:off x="3138489" y="2319341"/>
                <a:ext cx="1630366" cy="1617670"/>
              </a:xfrm>
              <a:custGeom>
                <a:avLst/>
                <a:gdLst>
                  <a:gd name="T0" fmla="*/ 697 w 856"/>
                  <a:gd name="T1" fmla="*/ 582 h 848"/>
                  <a:gd name="T2" fmla="*/ 462 w 856"/>
                  <a:gd name="T3" fmla="*/ 669 h 848"/>
                  <a:gd name="T4" fmla="*/ 280 w 856"/>
                  <a:gd name="T5" fmla="*/ 602 h 848"/>
                  <a:gd name="T6" fmla="*/ 856 w 856"/>
                  <a:gd name="T7" fmla="*/ 363 h 848"/>
                  <a:gd name="T8" fmla="*/ 758 w 856"/>
                  <a:gd name="T9" fmla="*/ 135 h 848"/>
                  <a:gd name="T10" fmla="*/ 434 w 856"/>
                  <a:gd name="T11" fmla="*/ 0 h 848"/>
                  <a:gd name="T12" fmla="*/ 0 w 856"/>
                  <a:gd name="T13" fmla="*/ 424 h 848"/>
                  <a:gd name="T14" fmla="*/ 459 w 856"/>
                  <a:gd name="T15" fmla="*/ 848 h 848"/>
                  <a:gd name="T16" fmla="*/ 840 w 856"/>
                  <a:gd name="T17" fmla="*/ 691 h 848"/>
                  <a:gd name="T18" fmla="*/ 697 w 856"/>
                  <a:gd name="T19" fmla="*/ 582 h 848"/>
                  <a:gd name="T20" fmla="*/ 265 w 856"/>
                  <a:gd name="T21" fmla="*/ 261 h 848"/>
                  <a:gd name="T22" fmla="*/ 438 w 856"/>
                  <a:gd name="T23" fmla="*/ 179 h 848"/>
                  <a:gd name="T24" fmla="*/ 612 w 856"/>
                  <a:gd name="T25" fmla="*/ 294 h 848"/>
                  <a:gd name="T26" fmla="*/ 219 w 856"/>
                  <a:gd name="T27" fmla="*/ 457 h 848"/>
                  <a:gd name="T28" fmla="*/ 265 w 856"/>
                  <a:gd name="T29" fmla="*/ 261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6" h="848">
                    <a:moveTo>
                      <a:pt x="697" y="582"/>
                    </a:moveTo>
                    <a:cubicBezTo>
                      <a:pt x="602" y="652"/>
                      <a:pt x="548" y="669"/>
                      <a:pt x="462" y="669"/>
                    </a:cubicBezTo>
                    <a:cubicBezTo>
                      <a:pt x="384" y="669"/>
                      <a:pt x="323" y="645"/>
                      <a:pt x="280" y="602"/>
                    </a:cubicBezTo>
                    <a:cubicBezTo>
                      <a:pt x="856" y="363"/>
                      <a:pt x="856" y="363"/>
                      <a:pt x="856" y="363"/>
                    </a:cubicBezTo>
                    <a:cubicBezTo>
                      <a:pt x="843" y="275"/>
                      <a:pt x="810" y="195"/>
                      <a:pt x="758" y="135"/>
                    </a:cubicBezTo>
                    <a:cubicBezTo>
                      <a:pt x="682" y="47"/>
                      <a:pt x="570" y="0"/>
                      <a:pt x="434" y="0"/>
                    </a:cubicBezTo>
                    <a:cubicBezTo>
                      <a:pt x="186" y="0"/>
                      <a:pt x="0" y="183"/>
                      <a:pt x="0" y="424"/>
                    </a:cubicBezTo>
                    <a:cubicBezTo>
                      <a:pt x="0" y="672"/>
                      <a:pt x="187" y="848"/>
                      <a:pt x="459" y="848"/>
                    </a:cubicBezTo>
                    <a:cubicBezTo>
                      <a:pt x="611" y="848"/>
                      <a:pt x="767" y="776"/>
                      <a:pt x="840" y="691"/>
                    </a:cubicBezTo>
                    <a:lnTo>
                      <a:pt x="697" y="582"/>
                    </a:lnTo>
                    <a:close/>
                    <a:moveTo>
                      <a:pt x="265" y="261"/>
                    </a:moveTo>
                    <a:cubicBezTo>
                      <a:pt x="303" y="210"/>
                      <a:pt x="364" y="179"/>
                      <a:pt x="438" y="179"/>
                    </a:cubicBezTo>
                    <a:cubicBezTo>
                      <a:pt x="519" y="179"/>
                      <a:pt x="581" y="226"/>
                      <a:pt x="612" y="294"/>
                    </a:cubicBezTo>
                    <a:cubicBezTo>
                      <a:pt x="219" y="457"/>
                      <a:pt x="219" y="457"/>
                      <a:pt x="219" y="457"/>
                    </a:cubicBezTo>
                    <a:cubicBezTo>
                      <a:pt x="208" y="374"/>
                      <a:pt x="230" y="308"/>
                      <a:pt x="265" y="26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10">
                <a:extLst>
                  <a:ext uri="{FF2B5EF4-FFF2-40B4-BE49-F238E27FC236}">
                    <a16:creationId xmlns:a16="http://schemas.microsoft.com/office/drawing/2014/main" id="{9AD1801E-06B6-C961-B1E3-0237E56CFBB9}"/>
                  </a:ext>
                </a:extLst>
              </p:cNvPr>
              <p:cNvSpPr>
                <a:spLocks/>
              </p:cNvSpPr>
              <p:nvPr userDrawn="1"/>
            </p:nvSpPr>
            <p:spPr bwMode="auto">
              <a:xfrm>
                <a:off x="1685925" y="1879600"/>
                <a:ext cx="1409700" cy="2030413"/>
              </a:xfrm>
              <a:custGeom>
                <a:avLst/>
                <a:gdLst>
                  <a:gd name="T0" fmla="*/ 888 w 888"/>
                  <a:gd name="T1" fmla="*/ 1030 h 1279"/>
                  <a:gd name="T2" fmla="*/ 274 w 888"/>
                  <a:gd name="T3" fmla="*/ 1030 h 1279"/>
                  <a:gd name="T4" fmla="*/ 274 w 888"/>
                  <a:gd name="T5" fmla="*/ 0 h 1279"/>
                  <a:gd name="T6" fmla="*/ 0 w 888"/>
                  <a:gd name="T7" fmla="*/ 0 h 1279"/>
                  <a:gd name="T8" fmla="*/ 0 w 888"/>
                  <a:gd name="T9" fmla="*/ 1279 h 1279"/>
                  <a:gd name="T10" fmla="*/ 888 w 888"/>
                  <a:gd name="T11" fmla="*/ 1279 h 1279"/>
                  <a:gd name="T12" fmla="*/ 888 w 888"/>
                  <a:gd name="T13" fmla="*/ 1030 h 1279"/>
                </a:gdLst>
                <a:ahLst/>
                <a:cxnLst>
                  <a:cxn ang="0">
                    <a:pos x="T0" y="T1"/>
                  </a:cxn>
                  <a:cxn ang="0">
                    <a:pos x="T2" y="T3"/>
                  </a:cxn>
                  <a:cxn ang="0">
                    <a:pos x="T4" y="T5"/>
                  </a:cxn>
                  <a:cxn ang="0">
                    <a:pos x="T6" y="T7"/>
                  </a:cxn>
                  <a:cxn ang="0">
                    <a:pos x="T8" y="T9"/>
                  </a:cxn>
                  <a:cxn ang="0">
                    <a:pos x="T10" y="T11"/>
                  </a:cxn>
                  <a:cxn ang="0">
                    <a:pos x="T12" y="T13"/>
                  </a:cxn>
                </a:cxnLst>
                <a:rect l="0" t="0" r="r" b="b"/>
                <a:pathLst>
                  <a:path w="888" h="1279">
                    <a:moveTo>
                      <a:pt x="888" y="1030"/>
                    </a:moveTo>
                    <a:lnTo>
                      <a:pt x="274" y="1030"/>
                    </a:lnTo>
                    <a:lnTo>
                      <a:pt x="274" y="0"/>
                    </a:lnTo>
                    <a:lnTo>
                      <a:pt x="0" y="0"/>
                    </a:lnTo>
                    <a:lnTo>
                      <a:pt x="0" y="1279"/>
                    </a:lnTo>
                    <a:lnTo>
                      <a:pt x="888" y="1279"/>
                    </a:lnTo>
                    <a:lnTo>
                      <a:pt x="888" y="103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10">
                <a:extLst>
                  <a:ext uri="{FF2B5EF4-FFF2-40B4-BE49-F238E27FC236}">
                    <a16:creationId xmlns:a16="http://schemas.microsoft.com/office/drawing/2014/main" id="{797982A8-95F2-BAC2-DC50-E87BA6A764E6}"/>
                  </a:ext>
                </a:extLst>
              </p:cNvPr>
              <p:cNvSpPr>
                <a:spLocks noEditPoints="1"/>
              </p:cNvSpPr>
              <p:nvPr userDrawn="1"/>
            </p:nvSpPr>
            <p:spPr bwMode="auto">
              <a:xfrm>
                <a:off x="9966325" y="2319338"/>
                <a:ext cx="1677988" cy="1617663"/>
              </a:xfrm>
              <a:custGeom>
                <a:avLst/>
                <a:gdLst>
                  <a:gd name="T0" fmla="*/ 439 w 881"/>
                  <a:gd name="T1" fmla="*/ 848 h 848"/>
                  <a:gd name="T2" fmla="*/ 0 w 881"/>
                  <a:gd name="T3" fmla="*/ 424 h 848"/>
                  <a:gd name="T4" fmla="*/ 442 w 881"/>
                  <a:gd name="T5" fmla="*/ 0 h 848"/>
                  <a:gd name="T6" fmla="*/ 881 w 881"/>
                  <a:gd name="T7" fmla="*/ 424 h 848"/>
                  <a:gd name="T8" fmla="*/ 439 w 881"/>
                  <a:gd name="T9" fmla="*/ 848 h 848"/>
                  <a:gd name="T10" fmla="*/ 439 w 881"/>
                  <a:gd name="T11" fmla="*/ 193 h 848"/>
                  <a:gd name="T12" fmla="*/ 222 w 881"/>
                  <a:gd name="T13" fmla="*/ 424 h 848"/>
                  <a:gd name="T14" fmla="*/ 442 w 881"/>
                  <a:gd name="T15" fmla="*/ 655 h 848"/>
                  <a:gd name="T16" fmla="*/ 659 w 881"/>
                  <a:gd name="T17" fmla="*/ 424 h 848"/>
                  <a:gd name="T18" fmla="*/ 439 w 881"/>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1" h="848">
                    <a:moveTo>
                      <a:pt x="439" y="848"/>
                    </a:moveTo>
                    <a:cubicBezTo>
                      <a:pt x="193" y="848"/>
                      <a:pt x="0" y="664"/>
                      <a:pt x="0" y="424"/>
                    </a:cubicBezTo>
                    <a:cubicBezTo>
                      <a:pt x="0" y="186"/>
                      <a:pt x="194" y="0"/>
                      <a:pt x="442" y="0"/>
                    </a:cubicBezTo>
                    <a:cubicBezTo>
                      <a:pt x="688" y="0"/>
                      <a:pt x="881" y="184"/>
                      <a:pt x="881" y="424"/>
                    </a:cubicBezTo>
                    <a:cubicBezTo>
                      <a:pt x="881" y="662"/>
                      <a:pt x="687" y="848"/>
                      <a:pt x="439" y="848"/>
                    </a:cubicBezTo>
                    <a:moveTo>
                      <a:pt x="439" y="193"/>
                    </a:moveTo>
                    <a:cubicBezTo>
                      <a:pt x="313" y="193"/>
                      <a:pt x="222" y="288"/>
                      <a:pt x="222" y="424"/>
                    </a:cubicBezTo>
                    <a:cubicBezTo>
                      <a:pt x="222" y="553"/>
                      <a:pt x="319" y="655"/>
                      <a:pt x="442" y="655"/>
                    </a:cubicBezTo>
                    <a:cubicBezTo>
                      <a:pt x="568" y="655"/>
                      <a:pt x="659" y="557"/>
                      <a:pt x="659" y="424"/>
                    </a:cubicBezTo>
                    <a:cubicBezTo>
                      <a:pt x="659" y="295"/>
                      <a:pt x="562"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id="{9F66B6F8-F58F-5E91-54B7-686C8DF9C3EE}"/>
                  </a:ext>
                </a:extLst>
              </p:cNvPr>
              <p:cNvSpPr>
                <a:spLocks noEditPoints="1"/>
              </p:cNvSpPr>
              <p:nvPr userDrawn="1"/>
            </p:nvSpPr>
            <p:spPr bwMode="auto">
              <a:xfrm>
                <a:off x="6664325" y="2319338"/>
                <a:ext cx="1679575" cy="1617663"/>
              </a:xfrm>
              <a:custGeom>
                <a:avLst/>
                <a:gdLst>
                  <a:gd name="T0" fmla="*/ 439 w 882"/>
                  <a:gd name="T1" fmla="*/ 848 h 848"/>
                  <a:gd name="T2" fmla="*/ 0 w 882"/>
                  <a:gd name="T3" fmla="*/ 424 h 848"/>
                  <a:gd name="T4" fmla="*/ 442 w 882"/>
                  <a:gd name="T5" fmla="*/ 0 h 848"/>
                  <a:gd name="T6" fmla="*/ 882 w 882"/>
                  <a:gd name="T7" fmla="*/ 424 h 848"/>
                  <a:gd name="T8" fmla="*/ 439 w 882"/>
                  <a:gd name="T9" fmla="*/ 848 h 848"/>
                  <a:gd name="T10" fmla="*/ 439 w 882"/>
                  <a:gd name="T11" fmla="*/ 193 h 848"/>
                  <a:gd name="T12" fmla="*/ 222 w 882"/>
                  <a:gd name="T13" fmla="*/ 424 h 848"/>
                  <a:gd name="T14" fmla="*/ 442 w 882"/>
                  <a:gd name="T15" fmla="*/ 655 h 848"/>
                  <a:gd name="T16" fmla="*/ 660 w 882"/>
                  <a:gd name="T17" fmla="*/ 424 h 848"/>
                  <a:gd name="T18" fmla="*/ 439 w 882"/>
                  <a:gd name="T19" fmla="*/ 193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2" h="848">
                    <a:moveTo>
                      <a:pt x="439" y="848"/>
                    </a:moveTo>
                    <a:cubicBezTo>
                      <a:pt x="193" y="848"/>
                      <a:pt x="0" y="664"/>
                      <a:pt x="0" y="424"/>
                    </a:cubicBezTo>
                    <a:cubicBezTo>
                      <a:pt x="0" y="186"/>
                      <a:pt x="195" y="0"/>
                      <a:pt x="442" y="0"/>
                    </a:cubicBezTo>
                    <a:cubicBezTo>
                      <a:pt x="689" y="0"/>
                      <a:pt x="882" y="184"/>
                      <a:pt x="882" y="424"/>
                    </a:cubicBezTo>
                    <a:cubicBezTo>
                      <a:pt x="882" y="662"/>
                      <a:pt x="687" y="848"/>
                      <a:pt x="439" y="848"/>
                    </a:cubicBezTo>
                    <a:moveTo>
                      <a:pt x="439" y="193"/>
                    </a:moveTo>
                    <a:cubicBezTo>
                      <a:pt x="314" y="193"/>
                      <a:pt x="222" y="288"/>
                      <a:pt x="222" y="424"/>
                    </a:cubicBezTo>
                    <a:cubicBezTo>
                      <a:pt x="222" y="553"/>
                      <a:pt x="319" y="655"/>
                      <a:pt x="442" y="655"/>
                    </a:cubicBezTo>
                    <a:cubicBezTo>
                      <a:pt x="568" y="655"/>
                      <a:pt x="660" y="557"/>
                      <a:pt x="660" y="424"/>
                    </a:cubicBezTo>
                    <a:cubicBezTo>
                      <a:pt x="660" y="295"/>
                      <a:pt x="563" y="193"/>
                      <a:pt x="439" y="193"/>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grpSp>
      <p:sp>
        <p:nvSpPr>
          <p:cNvPr id="29" name="Title 3">
            <a:extLst>
              <a:ext uri="{FF2B5EF4-FFF2-40B4-BE49-F238E27FC236}">
                <a16:creationId xmlns:a16="http://schemas.microsoft.com/office/drawing/2014/main" id="{406A52B0-EC91-E883-726D-7203702C18C7}"/>
              </a:ext>
            </a:extLst>
          </p:cNvPr>
          <p:cNvSpPr txBox="1">
            <a:spLocks/>
          </p:cNvSpPr>
          <p:nvPr/>
        </p:nvSpPr>
        <p:spPr>
          <a:xfrm>
            <a:off x="865236" y="667153"/>
            <a:ext cx="4176664" cy="793590"/>
          </a:xfrm>
          <a:prstGeom prst="rect">
            <a:avLst/>
          </a:prstGeom>
        </p:spPr>
        <p:txBody>
          <a:bodyPr/>
          <a:lstStyle>
            <a:lvl1pPr algn="ctr" defTabSz="1218987" rtl="0" eaLnBrk="1" latinLnBrk="0" hangingPunct="1">
              <a:spcBef>
                <a:spcPct val="0"/>
              </a:spcBef>
              <a:buNone/>
              <a:defRPr sz="4300" kern="1200" cap="all" baseline="0">
                <a:solidFill>
                  <a:schemeClr val="tx1"/>
                </a:solidFill>
                <a:latin typeface="Arial" pitchFamily="34" charset="0"/>
                <a:ea typeface="+mj-ea"/>
                <a:cs typeface="Arial" pitchFamily="34" charset="0"/>
              </a:defRPr>
            </a:lvl1pPr>
          </a:lstStyle>
          <a:p>
            <a:pPr algn="l">
              <a:lnSpc>
                <a:spcPts val="2860"/>
              </a:lnSpc>
            </a:pPr>
            <a:r>
              <a:rPr lang="en-US" sz="2800" b="1" cap="none" dirty="0" err="1">
                <a:solidFill>
                  <a:schemeClr val="bg1"/>
                </a:solidFill>
              </a:rPr>
              <a:t>ThinkSystem</a:t>
            </a:r>
            <a:r>
              <a:rPr lang="en-US" sz="2800" b="1" cap="none" dirty="0">
                <a:solidFill>
                  <a:schemeClr val="bg1"/>
                </a:solidFill>
              </a:rPr>
              <a:t> Storage</a:t>
            </a:r>
            <a:br>
              <a:rPr lang="en-US" sz="2800" b="1" cap="none" dirty="0">
                <a:solidFill>
                  <a:schemeClr val="bg1"/>
                </a:solidFill>
              </a:rPr>
            </a:br>
            <a:r>
              <a:rPr lang="en-US" sz="2800" b="1" cap="none" dirty="0">
                <a:solidFill>
                  <a:schemeClr val="bg1"/>
                </a:solidFill>
              </a:rPr>
              <a:t>Mini Campaign</a:t>
            </a:r>
            <a:endParaRPr lang="en-CA" sz="2800" b="1" cap="none" dirty="0">
              <a:solidFill>
                <a:schemeClr val="bg1"/>
              </a:solidFill>
            </a:endParaRPr>
          </a:p>
        </p:txBody>
      </p:sp>
      <p:pic>
        <p:nvPicPr>
          <p:cNvPr id="37" name="Picture 36">
            <a:extLst>
              <a:ext uri="{FF2B5EF4-FFF2-40B4-BE49-F238E27FC236}">
                <a16:creationId xmlns:a16="http://schemas.microsoft.com/office/drawing/2014/main" id="{B8D8F9DD-6B4E-DF66-E646-132D3190BAE8}"/>
              </a:ext>
            </a:extLst>
          </p:cNvPr>
          <p:cNvPicPr>
            <a:picLocks noChangeAspect="1"/>
          </p:cNvPicPr>
          <p:nvPr/>
        </p:nvPicPr>
        <p:blipFill rotWithShape="1">
          <a:blip r:embed="rId12"/>
          <a:srcRect l="43803" r="6210"/>
          <a:stretch/>
        </p:blipFill>
        <p:spPr>
          <a:xfrm>
            <a:off x="6094411" y="0"/>
            <a:ext cx="6094414" cy="6858000"/>
          </a:xfrm>
          <a:prstGeom prst="rect">
            <a:avLst/>
          </a:prstGeom>
        </p:spPr>
      </p:pic>
    </p:spTree>
    <p:extLst>
      <p:ext uri="{BB962C8B-B14F-4D97-AF65-F5344CB8AC3E}">
        <p14:creationId xmlns:p14="http://schemas.microsoft.com/office/powerpoint/2010/main" val="3278376087"/>
      </p:ext>
    </p:extLst>
  </p:cSld>
  <p:clrMapOvr>
    <a:masterClrMapping/>
  </p:clrMapOvr>
  <p:transition spd="med"/>
</p:sld>
</file>

<file path=ppt/theme/theme1.xml><?xml version="1.0" encoding="utf-8"?>
<a:theme xmlns:a="http://schemas.openxmlformats.org/drawingml/2006/main" name="Lenovo Master">
  <a:themeElements>
    <a:clrScheme name="Lenovo Colors">
      <a:dk1>
        <a:srgbClr val="000000"/>
      </a:dk1>
      <a:lt1>
        <a:sysClr val="window" lastClr="FFFFFF"/>
      </a:lt1>
      <a:dk2>
        <a:srgbClr val="8246AF"/>
      </a:dk2>
      <a:lt2>
        <a:srgbClr val="333F48"/>
      </a:lt2>
      <a:accent1>
        <a:srgbClr val="E1140A"/>
      </a:accent1>
      <a:accent2>
        <a:srgbClr val="FF6A00"/>
      </a:accent2>
      <a:accent3>
        <a:srgbClr val="F04187"/>
      </a:accent3>
      <a:accent4>
        <a:srgbClr val="3E8DDD"/>
      </a:accent4>
      <a:accent5>
        <a:srgbClr val="46C8E1"/>
      </a:accent5>
      <a:accent6>
        <a:srgbClr val="6AC346"/>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F7170"/>
        </a:solidFill>
        <a:ln>
          <a:noFill/>
        </a:ln>
      </a:spPr>
      <a:bodyPr lIns="182880" tIns="182880" rIns="182880" bIns="182880" rtlCol="0" anchor="t"/>
      <a:lstStyle>
        <a:defPPr algn="l">
          <a:defRPr sz="1600" dirty="0" err="1" smtClean="0">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LenovoTemplate-16x9_Lite" id="{E3F9EE79-C0F1-4536-A587-96A40AFA660A}" vid="{64631C48-40E0-4BA7-B401-6CFB9CF542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0FAEE28C4FDF44B33C1A7E24BDB047" ma:contentTypeVersion="8" ma:contentTypeDescription="Create a new document." ma:contentTypeScope="" ma:versionID="68b3f4f4ee26cd774b08355662047f4b">
  <xsd:schema xmlns:xsd="http://www.w3.org/2001/XMLSchema" xmlns:xs="http://www.w3.org/2001/XMLSchema" xmlns:p="http://schemas.microsoft.com/office/2006/metadata/properties" xmlns:ns2="2c1dfb7b-ee14-4ad6-bf24-ad78a23e5c9c" xmlns:ns3="da23b262-a497-4222-82a5-bdb0956c21dc" targetNamespace="http://schemas.microsoft.com/office/2006/metadata/properties" ma:root="true" ma:fieldsID="4e400be8b4b85fd1112eae3fac9e5ead" ns2:_="" ns3:_="">
    <xsd:import namespace="2c1dfb7b-ee14-4ad6-bf24-ad78a23e5c9c"/>
    <xsd:import namespace="da23b262-a497-4222-82a5-bdb0956c21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1dfb7b-ee14-4ad6-bf24-ad78a23e5c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23b262-a497-4222-82a5-bdb0956c21d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3951A2-8CAB-43D1-830A-9C64DAF4743F}">
  <ds:schemaRefs>
    <ds:schemaRef ds:uri="2c1dfb7b-ee14-4ad6-bf24-ad78a23e5c9c"/>
    <ds:schemaRef ds:uri="da23b262-a497-4222-82a5-bdb0956c21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D93B4A-4497-466F-8AB4-50819E91CDFE}">
  <ds:schemaRefs>
    <ds:schemaRef ds:uri="http://schemas.microsoft.com/sharepoint/v3/contenttype/forms"/>
  </ds:schemaRefs>
</ds:datastoreItem>
</file>

<file path=customXml/itemProps3.xml><?xml version="1.0" encoding="utf-8"?>
<ds:datastoreItem xmlns:ds="http://schemas.openxmlformats.org/officeDocument/2006/customXml" ds:itemID="{589032BA-CD87-4E57-BA4F-59546F722062}">
  <ds:schemaRefs>
    <ds:schemaRef ds:uri="2c1dfb7b-ee14-4ad6-bf24-ad78a23e5c9c"/>
    <ds:schemaRef ds:uri="da23b262-a497-4222-82a5-bdb0956c21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LenovoTemplate-16x9_Lite</Template>
  <TotalTime>390</TotalTime>
  <Words>8403</Words>
  <Application>Microsoft Office PowerPoint</Application>
  <PresentationFormat>Custom</PresentationFormat>
  <Paragraphs>690</Paragraphs>
  <Slides>25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Arial,Sans-Serif</vt:lpstr>
      <vt:lpstr>Calibri</vt:lpstr>
      <vt:lpstr>Wingdings</vt:lpstr>
      <vt:lpstr>Lenovo Master</vt:lpstr>
      <vt:lpstr>NA Go-To-Market Playbook Channel Initiatives- Conversation 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Lenovo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 Channel How to Sell Guide Q2FY23</dc:title>
  <dc:creator>pisio</dc:creator>
  <cp:lastModifiedBy>Taylor, Maggie</cp:lastModifiedBy>
  <cp:revision>13</cp:revision>
  <dcterms:created xsi:type="dcterms:W3CDTF">2022-02-16T02:49:50Z</dcterms:created>
  <dcterms:modified xsi:type="dcterms:W3CDTF">2023-01-18T15:30:37Z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_dlc_policyId">
    <vt:lpwstr>0x01010049EFDFD9491C1B4EB5AD1C1F0DD77AEF|1425859000</vt:lpwstr>
  </property>
  <property fmtid="{D5CDD505-2E9C-101B-9397-08002B2CF9AE}" pid="4" name="MediaServiceImageTags">
    <vt:lpwstr/>
  </property>
  <property fmtid="{D5CDD505-2E9C-101B-9397-08002B2CF9AE}" pid="5" name="ContentTypeId">
    <vt:lpwstr>0x0101001F0FAEE28C4FDF44B33C1A7E24BDB047</vt:lpwstr>
  </property>
  <property fmtid="{D5CDD505-2E9C-101B-9397-08002B2CF9AE}" pid="6" name="ItemRetentionFormula">
    <vt:lpwstr>&lt;formula id="Microsoft.Office.RecordsManagement.PolicyFeatures.Expiration.Formula.BuiltIn"&gt;&lt;number&gt;1&lt;/number&gt;&lt;property&gt;Review_x005f_x002f_Expiration&lt;/property&gt;&lt;propertyId&gt;3b0352d4-926e-4d94-9982-9a8465e86c8e&lt;/propertyId&gt;&lt;period&gt;years&lt;/period&gt;&lt;/formula&gt;</vt:lpwstr>
  </property>
</Properties>
</file>