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962" r:id="rId5"/>
    <p:sldMasterId id="2147483976" r:id="rId6"/>
    <p:sldMasterId id="2147484161" r:id="rId7"/>
    <p:sldMasterId id="2147484212" r:id="rId8"/>
  </p:sldMasterIdLst>
  <p:notesMasterIdLst>
    <p:notesMasterId r:id="rId18"/>
  </p:notesMasterIdLst>
  <p:handoutMasterIdLst>
    <p:handoutMasterId r:id="rId19"/>
  </p:handoutMasterIdLst>
  <p:sldIdLst>
    <p:sldId id="2147470484" r:id="rId9"/>
    <p:sldId id="2147470592" r:id="rId10"/>
    <p:sldId id="2147470573" r:id="rId11"/>
    <p:sldId id="2147470584" r:id="rId12"/>
    <p:sldId id="2147470593" r:id="rId13"/>
    <p:sldId id="2147470594" r:id="rId14"/>
    <p:sldId id="2147470595" r:id="rId15"/>
    <p:sldId id="2147470596" r:id="rId16"/>
    <p:sldId id="2147470501" r:id="rId17"/>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65A912-D079-6FB1-B790-4898F4A04C9C}" name="Jeffrey Shomper" initials="JS" userId="S::jshomp@microsoft.com::04f7b4ef-fe02-45e3-a0be-3ba01671887b" providerId="AD"/>
  <p188:author id="{4B544F14-4844-75AA-2CC1-869C620A87CB}" name="Melissa Grant" initials="MG" userId="S::mgrant@microsoft.com::be0b8634-6b43-4c94-a1a9-bde89e26f865" providerId="AD"/>
  <p188:author id="{F29BBB1C-DDC8-F54A-C125-97DCC8AC0084}" name="Erik Wirsing" initials="EW" userId="S::erik.wirsing@sappington.co::0f6e50f2-ca4c-49de-9551-c453dc5eddef" providerId="AD"/>
  <p188:author id="{B3BB1820-43BF-E0AB-79E0-14929391C954}" name="Kate Fessler" initials="KF" userId="S::v-kafes@microsoft.com::3e40986d-c011-4f41-a792-5e9c64237573" providerId="AD"/>
  <p188:author id="{CCDB0325-321E-D28F-D713-626A249543E5}" name="Patrick Payette" initials="PP" userId="Patrick Payette" providerId="None"/>
  <p188:author id="{E5D2FB2E-C8F1-22FD-13B9-83B74E5B4F3F}" name="Serah Delaini" initials="SD" userId="S::serahdelaini@microsoft.com::cf31fa5d-0c15-4612-bd19-64d64cf3a95b" providerId="AD"/>
  <p188:author id="{D07EFD49-23E3-5365-21E6-DCDB0F5B96C1}" name="PARUL Shah" initials="PS" userId="S::v-pasha4@microsoft.com::cc01aa81-05ce-49b5-9e60-45a28bf17ebb" providerId="AD"/>
  <p188:author id="{FCD0794A-8BEC-7B1F-88F0-0A805466CE6B}" name="Susan Aznoff" initials="SA" userId="S::saznoff_salawpllc.com#ext#@microsoft.onmicrosoft.com::3ec01dc5-4b7d-4d8b-88ab-5368bbed5a05" providerId="AD"/>
  <p188:author id="{4AEE645B-BCF6-171E-B989-7572AE2446CC}" name="Alyson Ginesta" initials="AG" userId="S::aginesta@microsoft.com::01be673d-e37b-4c89-9281-5e438b6a8b1f" providerId="AD"/>
  <p188:author id="{23518488-632B-2319-8D3C-A97142D5C133}" name="Lynn Robitaille (ALLY INCORPORATED)" initials="LR(I" userId="S::v-lynnro@microsoft.com::61366752-923a-4d5a-9fd8-9dd086d48a69" providerId="AD"/>
  <p188:author id="{8FB40CB4-BBDF-21C6-6F6A-1D16DF04AB08}" name="Parul Shah" initials="PS" userId="Parul Shah" providerId="None"/>
  <p188:author id="{F2ED33D8-E74D-7A1A-17AC-3A73BF71EC86}" name="Bryan Taylor" initials="BT" userId="S::brytay@microsoft.com::cbfa43c0-1997-465a-87d1-79f8b28003d3" providerId="AD"/>
  <p188:author id="{59C95CED-91EC-AEC1-712F-9738BB0E52CB}" name="Susan Richwagen (BRIDGE PARTNERS LLC)" initials="SL" userId="S::v-srichwagen@microsoft.com::1c1c722a-6fcc-4c85-9191-d5595ab82ee0" providerId="AD"/>
  <p188:author id="{4314A5EE-6CE0-549D-4D61-78EB056FDB44}" name="PARUL Shah" initials="PS" userId="S::parulshah@microsoft.com::252d9dec-8735-480d-b651-fbd4050459c3" providerId="AD"/>
  <p188:author id="{F1F35BF2-2C82-0B2E-766A-AFD245DFB75A}" name="Tiffany Glant" initials="TG" userId="S::tglant@microsoft.com::fe5bbc5f-680e-46d6-93d9-981c8b68630d" providerId="AD"/>
  <p188:author id="{3DE2EAF3-EFAD-1FEC-BA25-0F37CBF8BDE6}" name="Adam Elkins" initials="AE" userId="S::aelkins@allytics.com::cd46b651-d185-400f-ada4-3af9bf108652" providerId="AD"/>
  <p188:author id="{184F3FF8-A67A-211B-4A71-B6602471AFD5}" name="Carolyn Carnes" initials="CC" userId="S::cacarnes@microsoft.com::56d65afe-05e2-4791-b89f-0c2152ae99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issa Grant" initials="MG" lastIdx="4" clrIdx="6">
    <p:extLst>
      <p:ext uri="{19B8F6BF-5375-455C-9EA6-DF929625EA0E}">
        <p15:presenceInfo xmlns:p15="http://schemas.microsoft.com/office/powerpoint/2012/main" userId="S::mgrant@microsoft.com::be0b8634-6b43-4c94-a1a9-bde89e26f865" providerId="AD"/>
      </p:ext>
    </p:extLst>
  </p:cmAuthor>
  <p:cmAuthor id="1" name="Jeffrey Hirsch" initials="JH" lastIdx="2" clrIdx="0">
    <p:extLst>
      <p:ext uri="{19B8F6BF-5375-455C-9EA6-DF929625EA0E}">
        <p15:presenceInfo xmlns:p15="http://schemas.microsoft.com/office/powerpoint/2012/main" userId="S::jeffrey.hirsch@sappington.co::7c4a2a4f-3732-4dce-83c3-b6b2a378cf88" providerId="AD"/>
      </p:ext>
    </p:extLst>
  </p:cmAuthor>
  <p:cmAuthor id="8" name="Patrick Payette" initials="PP" lastIdx="1" clrIdx="7">
    <p:extLst>
      <p:ext uri="{19B8F6BF-5375-455C-9EA6-DF929625EA0E}">
        <p15:presenceInfo xmlns:p15="http://schemas.microsoft.com/office/powerpoint/2012/main" userId="S::papayett@microsoft.com::a3880f7a-4b34-4f1c-ac25-ca8d910f2316" providerId="AD"/>
      </p:ext>
    </p:extLst>
  </p:cmAuthor>
  <p:cmAuthor id="2" name="Adam Elkins" initials="AE" lastIdx="67" clrIdx="1">
    <p:extLst>
      <p:ext uri="{19B8F6BF-5375-455C-9EA6-DF929625EA0E}">
        <p15:presenceInfo xmlns:p15="http://schemas.microsoft.com/office/powerpoint/2012/main" userId="S::aelkins@allytics.com::cd46b651-d185-400f-ada4-3af9bf108652" providerId="AD"/>
      </p:ext>
    </p:extLst>
  </p:cmAuthor>
  <p:cmAuthor id="9" name="Lynn Robitaille" initials="LR" lastIdx="7" clrIdx="8">
    <p:extLst>
      <p:ext uri="{19B8F6BF-5375-455C-9EA6-DF929625EA0E}">
        <p15:presenceInfo xmlns:p15="http://schemas.microsoft.com/office/powerpoint/2012/main" userId="S::lrobitaille@allytics.com::a5912e4b-3420-46f3-b9da-0876e9c38217" providerId="AD"/>
      </p:ext>
    </p:extLst>
  </p:cmAuthor>
  <p:cmAuthor id="3" name="Tiffany Glant" initials="TG" lastIdx="114" clrIdx="2">
    <p:extLst>
      <p:ext uri="{19B8F6BF-5375-455C-9EA6-DF929625EA0E}">
        <p15:presenceInfo xmlns:p15="http://schemas.microsoft.com/office/powerpoint/2012/main" userId="S::tglant@microsoft.com::fe5bbc5f-680e-46d6-93d9-981c8b68630d" providerId="AD"/>
      </p:ext>
    </p:extLst>
  </p:cmAuthor>
  <p:cmAuthor id="10" name="Kate Fessler" initials="KF" lastIdx="13" clrIdx="9">
    <p:extLst>
      <p:ext uri="{19B8F6BF-5375-455C-9EA6-DF929625EA0E}">
        <p15:presenceInfo xmlns:p15="http://schemas.microsoft.com/office/powerpoint/2012/main" userId="S::v-kafes@microsoft.com::3e40986d-c011-4f41-a792-5e9c64237573" providerId="AD"/>
      </p:ext>
    </p:extLst>
  </p:cmAuthor>
  <p:cmAuthor id="4" name="Vincent Joris" initials="VJ" lastIdx="2" clrIdx="3">
    <p:extLst>
      <p:ext uri="{19B8F6BF-5375-455C-9EA6-DF929625EA0E}">
        <p15:presenceInfo xmlns:p15="http://schemas.microsoft.com/office/powerpoint/2012/main" userId="S::vijoris@microsoft.com::5d032164-7f53-4a9a-b751-058b8e7fd78d" providerId="AD"/>
      </p:ext>
    </p:extLst>
  </p:cmAuthor>
  <p:cmAuthor id="5" name="PARUL Shah (NAYAMODE INC.)" initials="PI" lastIdx="3" clrIdx="4">
    <p:extLst>
      <p:ext uri="{19B8F6BF-5375-455C-9EA6-DF929625EA0E}">
        <p15:presenceInfo xmlns:p15="http://schemas.microsoft.com/office/powerpoint/2012/main" userId="S::v-pasha4@microsoft.com::cc01aa81-05ce-49b5-9e60-45a28bf17ebb" providerId="AD"/>
      </p:ext>
    </p:extLst>
  </p:cmAuthor>
  <p:cmAuthor id="6" name="Bryan Taylor" initials="BT" lastIdx="1" clrIdx="5">
    <p:extLst>
      <p:ext uri="{19B8F6BF-5375-455C-9EA6-DF929625EA0E}">
        <p15:presenceInfo xmlns:p15="http://schemas.microsoft.com/office/powerpoint/2012/main" userId="S::brytay@microsoft.com::cbfa43c0-1997-465a-87d1-79f8b28003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a:srgbClr val="0078D4"/>
    <a:srgbClr val="50E6FF"/>
    <a:srgbClr val="99EBFF"/>
    <a:srgbClr val="60CDFF"/>
    <a:srgbClr val="00A1FF"/>
    <a:srgbClr val="001A68"/>
    <a:srgbClr val="F8FAFC"/>
    <a:srgbClr val="8661C5"/>
    <a:srgbClr val="B7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8F1E42-1396-4F19-9886-E83732998188}" v="4" dt="2023-03-10T22:25:26.630"/>
    <p1510:client id="{924556EE-B943-2A67-CE9A-1DEB67834E11}" v="4" dt="2023-03-13T11:13:34.406"/>
    <p1510:client id="{EBD47882-53AC-4F9D-A498-E5152E729F05}" v="763" dt="2023-03-11T02:21:15.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7439635252926E-2"/>
          <c:y val="0.11218238913155815"/>
          <c:w val="0.93858591998326302"/>
          <c:h val="0.836400682516477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Category 1</c:v>
                </c:pt>
                <c:pt idx="1">
                  <c:v>Category 4</c:v>
                </c:pt>
                <c:pt idx="3">
                  <c:v>Category 2</c:v>
                </c:pt>
                <c:pt idx="4">
                  <c:v>Category 1</c:v>
                </c:pt>
              </c:strCache>
            </c:strRef>
          </c:cat>
          <c:val>
            <c:numRef>
              <c:f>Sheet1!$B$2:$B$6</c:f>
              <c:numCache>
                <c:formatCode>#,##0</c:formatCode>
                <c:ptCount val="5"/>
                <c:pt idx="0">
                  <c:v>1100000</c:v>
                </c:pt>
                <c:pt idx="1">
                  <c:v>253000</c:v>
                </c:pt>
                <c:pt idx="2" formatCode="General">
                  <c:v>753000</c:v>
                </c:pt>
                <c:pt idx="3">
                  <c:v>2000000</c:v>
                </c:pt>
                <c:pt idx="4">
                  <c:v>1100000</c:v>
                </c:pt>
              </c:numCache>
            </c:numRef>
          </c:val>
          <c:extLst>
            <c:ext xmlns:c16="http://schemas.microsoft.com/office/drawing/2014/chart" uri="{C3380CC4-5D6E-409C-BE32-E72D297353CC}">
              <c16:uniqueId val="{00000000-98A6-B945-B7D2-660F9219A301}"/>
            </c:ext>
          </c:extLst>
        </c:ser>
        <c:dLbls>
          <c:showLegendKey val="0"/>
          <c:showVal val="0"/>
          <c:showCatName val="0"/>
          <c:showSerName val="0"/>
          <c:showPercent val="0"/>
          <c:showBubbleSize val="0"/>
        </c:dLbls>
        <c:gapWidth val="105"/>
        <c:axId val="548760575"/>
        <c:axId val="548883951"/>
      </c:barChart>
      <c:catAx>
        <c:axId val="548760575"/>
        <c:scaling>
          <c:orientation val="minMax"/>
        </c:scaling>
        <c:delete val="1"/>
        <c:axPos val="l"/>
        <c:numFmt formatCode="General" sourceLinked="1"/>
        <c:majorTickMark val="none"/>
        <c:minorTickMark val="none"/>
        <c:tickLblPos val="nextTo"/>
        <c:crossAx val="548883951"/>
        <c:crosses val="autoZero"/>
        <c:auto val="1"/>
        <c:lblAlgn val="ctr"/>
        <c:lblOffset val="100"/>
        <c:noMultiLvlLbl val="0"/>
      </c:catAx>
      <c:valAx>
        <c:axId val="548883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48760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FFAEE-74A1-4A02-8274-F6A4AC072029}"/>
              </a:ext>
            </a:extLst>
          </p:cNvPr>
          <p:cNvSpPr>
            <a:spLocks noGrp="1"/>
          </p:cNvSpPr>
          <p:nvPr>
            <p:ph type="hdr" sz="quarter"/>
          </p:nvPr>
        </p:nvSpPr>
        <p:spPr>
          <a:xfrm>
            <a:off x="0" y="0"/>
            <a:ext cx="3170238" cy="6191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E1FA3A-569E-48AE-A65E-C2B4D5F7125F}"/>
              </a:ext>
            </a:extLst>
          </p:cNvPr>
          <p:cNvSpPr>
            <a:spLocks noGrp="1"/>
          </p:cNvSpPr>
          <p:nvPr>
            <p:ph type="dt" sz="quarter" idx="1"/>
          </p:nvPr>
        </p:nvSpPr>
        <p:spPr>
          <a:xfrm>
            <a:off x="4143375" y="0"/>
            <a:ext cx="3170238" cy="619125"/>
          </a:xfrm>
          <a:prstGeom prst="rect">
            <a:avLst/>
          </a:prstGeom>
        </p:spPr>
        <p:txBody>
          <a:bodyPr vert="horz" lIns="91440" tIns="45720" rIns="91440" bIns="45720" rtlCol="0"/>
          <a:lstStyle>
            <a:lvl1pPr algn="r">
              <a:defRPr sz="1200"/>
            </a:lvl1pPr>
          </a:lstStyle>
          <a:p>
            <a:fld id="{783F839D-84B5-4329-884D-7A20CCFB9CE0}" type="datetimeFigureOut">
              <a:rPr lang="en-US" smtClean="0"/>
              <a:t>4/18/2023</a:t>
            </a:fld>
            <a:endParaRPr lang="en-US"/>
          </a:p>
        </p:txBody>
      </p:sp>
      <p:sp>
        <p:nvSpPr>
          <p:cNvPr id="4" name="Footer Placeholder 3">
            <a:extLst>
              <a:ext uri="{FF2B5EF4-FFF2-40B4-BE49-F238E27FC236}">
                <a16:creationId xmlns:a16="http://schemas.microsoft.com/office/drawing/2014/main" id="{D8F21796-7744-467C-9FE2-4A4092E532D2}"/>
              </a:ext>
            </a:extLst>
          </p:cNvPr>
          <p:cNvSpPr>
            <a:spLocks noGrp="1"/>
          </p:cNvSpPr>
          <p:nvPr>
            <p:ph type="ftr" sz="quarter" idx="2"/>
          </p:nvPr>
        </p:nvSpPr>
        <p:spPr>
          <a:xfrm>
            <a:off x="0" y="11725275"/>
            <a:ext cx="3170238" cy="6191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FA0748-352E-4DD1-A277-1DBFC84FF20D}"/>
              </a:ext>
            </a:extLst>
          </p:cNvPr>
          <p:cNvSpPr>
            <a:spLocks noGrp="1"/>
          </p:cNvSpPr>
          <p:nvPr>
            <p:ph type="sldNum" sz="quarter" idx="3"/>
          </p:nvPr>
        </p:nvSpPr>
        <p:spPr>
          <a:xfrm>
            <a:off x="4143375" y="11725275"/>
            <a:ext cx="3170238" cy="619125"/>
          </a:xfrm>
          <a:prstGeom prst="rect">
            <a:avLst/>
          </a:prstGeom>
        </p:spPr>
        <p:txBody>
          <a:bodyPr vert="horz" lIns="91440" tIns="45720" rIns="91440" bIns="45720" rtlCol="0" anchor="b"/>
          <a:lstStyle>
            <a:lvl1pPr algn="r">
              <a:defRPr sz="1200"/>
            </a:lvl1pPr>
          </a:lstStyle>
          <a:p>
            <a:fld id="{DDB68531-66D0-4CB7-9D21-97404259A1E6}" type="slidenum">
              <a:rPr lang="en-US" smtClean="0"/>
              <a:t>‹#›</a:t>
            </a:fld>
            <a:endParaRPr lang="en-US"/>
          </a:p>
        </p:txBody>
      </p:sp>
    </p:spTree>
    <p:extLst>
      <p:ext uri="{BB962C8B-B14F-4D97-AF65-F5344CB8AC3E}">
        <p14:creationId xmlns:p14="http://schemas.microsoft.com/office/powerpoint/2010/main" val="3355019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619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619125"/>
          </a:xfrm>
          <a:prstGeom prst="rect">
            <a:avLst/>
          </a:prstGeom>
        </p:spPr>
        <p:txBody>
          <a:bodyPr vert="horz" lIns="91440" tIns="45720" rIns="91440" bIns="45720" rtlCol="0"/>
          <a:lstStyle>
            <a:lvl1pPr algn="r">
              <a:defRPr sz="1200"/>
            </a:lvl1pPr>
          </a:lstStyle>
          <a:p>
            <a:fld id="{F1A7B969-53D6-40D9-89AA-8FC66BBC0DF4}" type="datetimeFigureOut">
              <a:rPr lang="en-US" smtClean="0"/>
              <a:t>4/18/2023</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5940425"/>
            <a:ext cx="5851525" cy="48609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275"/>
            <a:ext cx="3170238" cy="6191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11725275"/>
            <a:ext cx="3170238" cy="619125"/>
          </a:xfrm>
          <a:prstGeom prst="rect">
            <a:avLst/>
          </a:prstGeom>
        </p:spPr>
        <p:txBody>
          <a:bodyPr vert="horz" lIns="91440" tIns="45720" rIns="91440" bIns="45720" rtlCol="0" anchor="b"/>
          <a:lstStyle>
            <a:lvl1pPr algn="r">
              <a:defRPr sz="1200"/>
            </a:lvl1pPr>
          </a:lstStyle>
          <a:p>
            <a:fld id="{9AA244D7-4705-4214-8910-E1E9DAC42475}" type="slidenum">
              <a:rPr lang="en-US" smtClean="0"/>
              <a:t>‹#›</a:t>
            </a:fld>
            <a:endParaRPr lang="en-US"/>
          </a:p>
        </p:txBody>
      </p:sp>
    </p:spTree>
    <p:extLst>
      <p:ext uri="{BB962C8B-B14F-4D97-AF65-F5344CB8AC3E}">
        <p14:creationId xmlns:p14="http://schemas.microsoft.com/office/powerpoint/2010/main" val="34002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To make things more tangible, I’d like to share the results of a recent study we commissioned from Forrester Consulting. The Total Economic Impact of Windows 365 Cloud PC looks at the savings and benefits that Windows 365 provides for businesses and employees over three years.</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 </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This should give you a strong idea of how Windows 365 can drive value for your organization.</a:t>
            </a:r>
          </a:p>
          <a:p>
            <a:pPr marL="0" indent="0">
              <a:lnSpc>
                <a:spcPct val="100000"/>
              </a:lnSpc>
              <a:buFont typeface="Arial" panose="020B0604020202020204" pitchFamily="34" charset="0"/>
              <a:buNone/>
            </a:pPr>
            <a:endParaRPr lang="en-US" sz="10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4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a:effectLst/>
                <a:latin typeface="Segoe UI" panose="020B0502040204020203" pitchFamily="34" charset="0"/>
                <a:ea typeface="Calibri" panose="020F0502020204030204" pitchFamily="34" charset="0"/>
                <a:cs typeface="Segoe UI" panose="020B0502040204020203" pitchFamily="34" charset="0"/>
              </a:rPr>
              <a:t>We wanted to understand the potential ROI of Windows 365 at businesses like yours, so we commissioned this study from Forrester.</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r>
              <a:rPr lang="en-CA" sz="1800">
                <a:effectLst/>
                <a:latin typeface="Segoe UI" panose="020B0502040204020203" pitchFamily="34" charset="0"/>
                <a:ea typeface="Calibri" panose="020F0502020204030204" pitchFamily="34" charset="0"/>
                <a:cs typeface="Segoe UI" panose="020B0502040204020203" pitchFamily="34" charset="0"/>
              </a:rPr>
              <a:t> </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r>
              <a:rPr lang="en-CA" sz="1800">
                <a:effectLst/>
                <a:latin typeface="Segoe UI" panose="020B0502040204020203" pitchFamily="34" charset="0"/>
                <a:ea typeface="Calibri" panose="020F0502020204030204" pitchFamily="34" charset="0"/>
                <a:cs typeface="Segoe UI" panose="020B0502040204020203" pitchFamily="34" charset="0"/>
              </a:rPr>
              <a:t>They interviewed four companies who have experience using Windows 365 Cloud PCs, and then aggregated their experiences to combine the results into one composite organization.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a:effectLst/>
                <a:latin typeface="Segoe UI" panose="020B0502040204020203" pitchFamily="34" charset="0"/>
                <a:ea typeface="Calibri" panose="020F0502020204030204" pitchFamily="34" charset="0"/>
                <a:cs typeface="Segoe UI" panose="020B0502040204020203" pitchFamily="34" charset="0"/>
              </a:rPr>
              <a:t>That organization represents a global enterprise with a diverse workforce including contractors, power users, and employees gained through mergers and acquisitions.</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87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The study found that customers who include Windows 365 in their IT infrastructure are saving both money and time.</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 </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The biggest drivers were reductions in IT admin around onboarding, less support cost, expense, and recovery time for BYOPC settings, and better productivity through self-service for power users or people joining a company as a result of mergers and acquisitions.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14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Windows 365 centers on simplicity and experience. From a simplicity standpoint, Cloud PCs massively cut down on the amount of effort IT teams need to invest in deployment, management, and security.</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 </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Those benefits happen at every stage of the device lifecycle, from eliminating the need for shipping to terminating a desktop at end-of-life.</a:t>
            </a:r>
          </a:p>
          <a:p>
            <a:endParaRPr lang="en-US"/>
          </a:p>
        </p:txBody>
      </p:sp>
      <p:sp>
        <p:nvSpPr>
          <p:cNvPr id="4" name="Slide Number Placeholder 3"/>
          <p:cNvSpPr>
            <a:spLocks noGrp="1"/>
          </p:cNvSpPr>
          <p:nvPr>
            <p:ph type="sldNum" sz="quarter" idx="5"/>
          </p:nvPr>
        </p:nvSpPr>
        <p:spPr/>
        <p:txBody>
          <a:bodyPr/>
          <a:lstStyle/>
          <a:p>
            <a:fld id="{9AA244D7-4705-4214-8910-E1E9DAC42475}" type="slidenum">
              <a:rPr lang="en-US" smtClean="0"/>
              <a:t>4</a:t>
            </a:fld>
            <a:endParaRPr lang="en-US"/>
          </a:p>
        </p:txBody>
      </p:sp>
    </p:spTree>
    <p:extLst>
      <p:ext uri="{BB962C8B-B14F-4D97-AF65-F5344CB8AC3E}">
        <p14:creationId xmlns:p14="http://schemas.microsoft.com/office/powerpoint/2010/main" val="296699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The benefits aren’t all on the IT and organizational side. The user experience element is also a powerful value driver.</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 </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There’s a big productivity benefit to Cloud PCs you can deploy at speed and scale.</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 </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You can see from that second response that they also cut down on the frustration, confusion, and risk that comes along with multiple devices per worker. That’s a win for everyone—both IT and end users.</a:t>
            </a:r>
          </a:p>
        </p:txBody>
      </p:sp>
      <p:sp>
        <p:nvSpPr>
          <p:cNvPr id="4" name="Slide Number Placeholder 3"/>
          <p:cNvSpPr>
            <a:spLocks noGrp="1"/>
          </p:cNvSpPr>
          <p:nvPr>
            <p:ph type="sldNum" sz="quarter" idx="5"/>
          </p:nvPr>
        </p:nvSpPr>
        <p:spPr/>
        <p:txBody>
          <a:bodyPr/>
          <a:lstStyle/>
          <a:p>
            <a:fld id="{9AA244D7-4705-4214-8910-E1E9DAC42475}" type="slidenum">
              <a:rPr lang="en-US" smtClean="0"/>
              <a:t>5</a:t>
            </a:fld>
            <a:endParaRPr lang="en-US"/>
          </a:p>
        </p:txBody>
      </p:sp>
    </p:spTree>
    <p:extLst>
      <p:ext uri="{BB962C8B-B14F-4D97-AF65-F5344CB8AC3E}">
        <p14:creationId xmlns:p14="http://schemas.microsoft.com/office/powerpoint/2010/main" val="12564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Now let’s get into the results. After interviewing the target organizations and aggregating their data, Forrester discovered some key savings and benefits.</a:t>
            </a:r>
          </a:p>
          <a:p>
            <a:pPr marL="342900" marR="0" lvl="0" indent="-342900">
              <a:lnSpc>
                <a:spcPct val="107000"/>
              </a:lnSpc>
              <a:spcBef>
                <a:spcPts val="0"/>
              </a:spcBef>
              <a:spcAft>
                <a:spcPts val="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$1.1 million in IT cost savings across contractor onboarding, device maintenance, and offboarding</a:t>
            </a:r>
          </a:p>
          <a:p>
            <a:pPr marL="342900" marR="0" lvl="0" indent="-342900">
              <a:lnSpc>
                <a:spcPct val="107000"/>
              </a:lnSpc>
              <a:spcBef>
                <a:spcPts val="0"/>
              </a:spcBef>
              <a:spcAft>
                <a:spcPts val="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$2.2 million in benefits from improved productivity for power users</a:t>
            </a:r>
          </a:p>
          <a:p>
            <a:pPr marL="342900" marR="0" lvl="0" indent="-342900">
              <a:lnSpc>
                <a:spcPct val="107000"/>
              </a:lnSpc>
              <a:spcBef>
                <a:spcPts val="0"/>
              </a:spcBef>
              <a:spcAft>
                <a:spcPts val="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$719 thousand in benefits thanks to accelerated productivity for employees gained through mergers and acquisitions</a:t>
            </a:r>
          </a:p>
          <a:p>
            <a:pPr marL="342900" marR="0" lvl="0" indent="-342900">
              <a:lnSpc>
                <a:spcPct val="107000"/>
              </a:lnSpc>
              <a:spcBef>
                <a:spcPts val="0"/>
              </a:spcBef>
              <a:spcAft>
                <a:spcPts val="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$253 thousand in benefits via improved user productivity through self-service</a:t>
            </a:r>
          </a:p>
          <a:p>
            <a:pPr marL="342900" marR="0" lvl="0" indent="-342900">
              <a:lnSpc>
                <a:spcPct val="107000"/>
              </a:lnSpc>
              <a:spcBef>
                <a:spcPts val="0"/>
              </a:spcBef>
              <a:spcAft>
                <a:spcPts val="80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$1.1 million in savings on hardware and shipping expenses</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 </a:t>
            </a:r>
          </a:p>
          <a:p>
            <a:pPr marL="0" marR="0">
              <a:lnSpc>
                <a:spcPct val="107000"/>
              </a:lnSpc>
              <a:spcBef>
                <a:spcPts val="0"/>
              </a:spcBef>
              <a:spcAft>
                <a:spcPts val="800"/>
              </a:spcAft>
              <a:tabLst>
                <a:tab pos="1364615" algn="l"/>
              </a:tabLst>
            </a:pPr>
            <a:r>
              <a:rPr lang="en-US" sz="1800">
                <a:effectLst/>
                <a:latin typeface="Segoe UI" panose="020B0502040204020203" pitchFamily="34" charset="0"/>
                <a:ea typeface="Calibri" panose="020F0502020204030204" pitchFamily="34" charset="0"/>
                <a:cs typeface="Segoe UI" panose="020B0502040204020203" pitchFamily="34" charset="0"/>
              </a:rPr>
              <a:t>Overall, that leads to a substantial overall ROI. Organizations who choose Windows 365 can expect an ROI of 40% with a net present value of $1.54 million. That means a payback period of under six months.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7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I want to break down those savings and benefits even further and pull out some granular findings.</a:t>
            </a:r>
          </a:p>
          <a:p>
            <a:pPr marL="342900" marR="0" lvl="0" indent="-342900">
              <a:lnSpc>
                <a:spcPct val="107000"/>
              </a:lnSpc>
              <a:spcBef>
                <a:spcPts val="0"/>
              </a:spcBef>
              <a:spcAft>
                <a:spcPts val="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First up, the companies Forrester interviewed saw a reduction of 88% in IT deployment costs.</a:t>
            </a:r>
          </a:p>
          <a:p>
            <a:pPr marL="342900" marR="0" lvl="0" indent="-342900">
              <a:lnSpc>
                <a:spcPct val="107000"/>
              </a:lnSpc>
              <a:spcBef>
                <a:spcPts val="0"/>
              </a:spcBef>
              <a:spcAft>
                <a:spcPts val="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For every contractor, there were $750 in hardware savings thanks to BYOPC.</a:t>
            </a:r>
          </a:p>
          <a:p>
            <a:pPr marL="342900" marR="0" lvl="0" indent="-342900">
              <a:lnSpc>
                <a:spcPct val="107000"/>
              </a:lnSpc>
              <a:spcBef>
                <a:spcPts val="0"/>
              </a:spcBef>
              <a:spcAft>
                <a:spcPts val="800"/>
              </a:spcAft>
              <a:buFont typeface="Symbol" pitchFamily="2" charset="2"/>
              <a:buChar char=""/>
            </a:pPr>
            <a:r>
              <a:rPr lang="en-US" sz="1800">
                <a:effectLst/>
                <a:latin typeface="Segoe UI" panose="020B0502040204020203" pitchFamily="34" charset="0"/>
                <a:ea typeface="Calibri" panose="020F0502020204030204" pitchFamily="34" charset="0"/>
                <a:cs typeface="Segoe UI" panose="020B0502040204020203" pitchFamily="34" charset="0"/>
              </a:rPr>
              <a:t>Finally, each employee joining a company through mergers and acquisitions saw 120 hours of recaptured productivity.</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 </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Segoe UI" panose="020B0502040204020203" pitchFamily="34" charset="0"/>
              </a:rPr>
              <a:t>So as you can see, the benefits for both IT teams and end users are substantial. The bottom line is that Windows 365 drives value through simplicity and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19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244D7-4705-4214-8910-E1E9DAC42475}" type="slidenum">
              <a:rPr lang="en-US" smtClean="0"/>
              <a:t>8</a:t>
            </a:fld>
            <a:endParaRPr lang="en-US"/>
          </a:p>
        </p:txBody>
      </p:sp>
    </p:spTree>
    <p:extLst>
      <p:ext uri="{BB962C8B-B14F-4D97-AF65-F5344CB8AC3E}">
        <p14:creationId xmlns:p14="http://schemas.microsoft.com/office/powerpoint/2010/main" val="372002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Thanks so much! I’m happy to answer any questions you might have.</a:t>
            </a:r>
          </a:p>
        </p:txBody>
      </p:sp>
      <p:sp>
        <p:nvSpPr>
          <p:cNvPr id="4" name="Slide Number Placeholder 3"/>
          <p:cNvSpPr>
            <a:spLocks noGrp="1"/>
          </p:cNvSpPr>
          <p:nvPr>
            <p:ph type="sldNum" sz="quarter" idx="5"/>
          </p:nvPr>
        </p:nvSpPr>
        <p:spPr/>
        <p:txBody>
          <a:bodyPr/>
          <a:lstStyle/>
          <a:p>
            <a:fld id="{9AA244D7-4705-4214-8910-E1E9DAC42475}" type="slidenum">
              <a:rPr lang="en-US" smtClean="0"/>
              <a:t>9</a:t>
            </a:fld>
            <a:endParaRPr lang="en-US"/>
          </a:p>
        </p:txBody>
      </p:sp>
    </p:spTree>
    <p:extLst>
      <p:ext uri="{BB962C8B-B14F-4D97-AF65-F5344CB8AC3E}">
        <p14:creationId xmlns:p14="http://schemas.microsoft.com/office/powerpoint/2010/main" val="599444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6.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4.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6.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60627947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086449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esentation content slide with subtitle and 3 columns - large middle column on white backgrou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905975-9942-463F-8F86-A50DAF20751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CC649A5B-E5B9-41A6-901E-EC11552924A1}"/>
                </a:ext>
              </a:extLst>
            </p:cNvPr>
            <p:cNvSpPr/>
            <p:nvPr/>
          </p:nvSpPr>
          <p:spPr bwMode="auto">
            <a:xfrm>
              <a:off x="0" y="0"/>
              <a:ext cx="12192000" cy="6858000"/>
            </a:xfrm>
            <a:prstGeom prst="rect">
              <a:avLst/>
            </a:prstGeom>
            <a:blipFill dpi="0" rotWithShape="1">
              <a:blip r:embed="rId2">
                <a:alphaModFix amt="20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58B2FDB-8EC1-44F3-8BFA-523FE9448480}"/>
                </a:ext>
              </a:extLst>
            </p:cNvPr>
            <p:cNvSpPr/>
            <p:nvPr/>
          </p:nvSpPr>
          <p:spPr bwMode="auto">
            <a:xfrm>
              <a:off x="0" y="0"/>
              <a:ext cx="12192000" cy="6858000"/>
            </a:xfrm>
            <a:prstGeom prst="rect">
              <a:avLst/>
            </a:prstGeom>
            <a:gradFill>
              <a:gsLst>
                <a:gs pos="25000">
                  <a:schemeClr val="bg1"/>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76960158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7856"/>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410414376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Presentation content slide with subtitle and 3 columns - large middle column on white background">
    <p:bg>
      <p:bgPr>
        <a:gradFill>
          <a:gsLst>
            <a:gs pos="30085">
              <a:srgbClr val="BFCDE5">
                <a:alpha val="55000"/>
              </a:srgbClr>
            </a:gs>
            <a:gs pos="100000">
              <a:schemeClr val="accent5"/>
            </a:gs>
            <a:gs pos="69000">
              <a:schemeClr val="accent5">
                <a:lumMod val="60000"/>
                <a:lumOff val="40000"/>
              </a:schemeClr>
            </a:gs>
            <a:gs pos="0">
              <a:srgbClr val="EEECEC"/>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3764BB-908A-4E71-94A3-CC2D433BB832}"/>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6848979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1481750" y="778598"/>
            <a:ext cx="9228500" cy="5300802"/>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1481748" y="778598"/>
            <a:ext cx="9228500" cy="5300802"/>
          </a:xfrm>
          <a:prstGeom prst="roundRect">
            <a:avLst>
              <a:gd name="adj" fmla="val 2056"/>
            </a:avLst>
          </a:prstGeom>
          <a:gradFill>
            <a:gsLst>
              <a:gs pos="61000">
                <a:schemeClr val="bg1">
                  <a:alpha val="31000"/>
                </a:schemeClr>
              </a:gs>
              <a:gs pos="0">
                <a:schemeClr val="bg1">
                  <a:alpha val="7000"/>
                </a:schemeClr>
              </a:gs>
            </a:gsLst>
            <a:lin ang="27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1611086" y="906238"/>
            <a:ext cx="8969828" cy="50455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1371601" y="906236"/>
            <a:ext cx="8955314" cy="5045526"/>
          </a:xfrm>
          <a:prstGeom prst="rect">
            <a:avLst/>
          </a:prstGeom>
        </p:spPr>
        <p:txBody>
          <a:bodyPr/>
          <a:lstStyle/>
          <a:p>
            <a:endParaRPr lang="en-US"/>
          </a:p>
        </p:txBody>
      </p:sp>
    </p:spTree>
    <p:extLst>
      <p:ext uri="{BB962C8B-B14F-4D97-AF65-F5344CB8AC3E}">
        <p14:creationId xmlns:p14="http://schemas.microsoft.com/office/powerpoint/2010/main" val="28223312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sentation slide with large gray type on white background">
    <p:spTree>
      <p:nvGrpSpPr>
        <p:cNvPr id="1" name=""/>
        <p:cNvGrpSpPr/>
        <p:nvPr/>
      </p:nvGrpSpPr>
      <p:grpSpPr>
        <a:xfrm>
          <a:off x="0" y="0"/>
          <a:ext cx="0" cy="0"/>
          <a:chOff x="0" y="0"/>
          <a:chExt cx="0" cy="0"/>
        </a:xfrm>
      </p:grpSpPr>
      <p:sp>
        <p:nvSpPr>
          <p:cNvPr id="5" name="Body copy">
            <a:extLst>
              <a:ext uri="{FF2B5EF4-FFF2-40B4-BE49-F238E27FC236}">
                <a16:creationId xmlns:a16="http://schemas.microsoft.com/office/drawing/2014/main" id="{A6D001A0-CC86-4E42-8E07-E1A025DA83E8}"/>
              </a:ext>
              <a:ext uri="{C183D7F6-B498-43B3-948B-1728B52AA6E4}">
                <adec:decorative xmlns:adec="http://schemas.microsoft.com/office/drawing/2017/decorative" val="0"/>
              </a:ext>
            </a:extLst>
          </p:cNvPr>
          <p:cNvSpPr>
            <a:spLocks noGrp="1"/>
          </p:cNvSpPr>
          <p:nvPr>
            <p:ph type="title" hasCustomPrompt="1"/>
          </p:nvPr>
        </p:nvSpPr>
        <p:spPr>
          <a:xfrm>
            <a:off x="576469" y="527464"/>
            <a:ext cx="8247385" cy="5814598"/>
          </a:xfrm>
          <a:prstGeom prst="rect">
            <a:avLst/>
          </a:prstGeom>
        </p:spPr>
        <p:txBody>
          <a:bodyPr lIns="0" tIns="0" rIns="0" bIns="0"/>
          <a:lstStyle>
            <a:lvl1pPr>
              <a:lnSpc>
                <a:spcPct val="100000"/>
              </a:lnSpc>
              <a:spcAft>
                <a:spcPts val="667"/>
              </a:spcAft>
              <a:defRPr lang="en-US" sz="9166" kern="1200" spc="-83" baseline="0" dirty="0">
                <a:solidFill>
                  <a:srgbClr val="0078D4"/>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22086885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resentation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333"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11955"/>
            <a:ext cx="2658746" cy="223406"/>
          </a:xfrm>
          <a:prstGeom prst="rect">
            <a:avLst/>
          </a:prstGeom>
        </p:spPr>
        <p:txBody>
          <a:bodyPr lIns="0" tIns="0" rIns="0" bIns="0" anchor="t"/>
          <a:lstStyle>
            <a:lvl1pPr marL="0">
              <a:lnSpc>
                <a:spcPct val="120000"/>
              </a:lnSpc>
              <a:spcBef>
                <a:spcPts val="0"/>
              </a:spcBef>
              <a:spcAft>
                <a:spcPts val="667"/>
              </a:spcAft>
              <a:defRPr lang="en-US" sz="2167" b="0" kern="1200" cap="none" spc="0" baseline="0" dirty="0">
                <a:ln w="3175">
                  <a:noFill/>
                </a:ln>
                <a:solidFill>
                  <a:srgbClr val="505050"/>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493607" y="3731183"/>
            <a:ext cx="9191308" cy="2821285"/>
          </a:xfrm>
          <a:prstGeom prst="rect">
            <a:avLst/>
          </a:prstGeom>
        </p:spPr>
        <p:txBody>
          <a:bodyPr vert="horz" wrap="square" lIns="0" tIns="0" rIns="0" bIns="0" rtlCol="0" anchor="b">
            <a:spAutoFit/>
          </a:bodyPr>
          <a:lstStyle>
            <a:lvl1pPr>
              <a:lnSpc>
                <a:spcPct val="100000"/>
              </a:lnSpc>
              <a:spcBef>
                <a:spcPts val="0"/>
              </a:spcBef>
              <a:spcAft>
                <a:spcPts val="667"/>
              </a:spcAft>
              <a:defRPr lang="en-US" sz="9166" kern="1200" spc="-83" baseline="0" dirty="0">
                <a:solidFill>
                  <a:srgbClr val="505050"/>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074573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382988382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10934700"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46656247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BDDA2-75A8-924D-BB28-4018BF0721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17" r="6837"/>
          <a:stretch/>
        </p:blipFill>
        <p:spPr>
          <a:xfrm>
            <a:off x="0" y="-29740"/>
            <a:ext cx="12192000" cy="6887739"/>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85800"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rgbClr val="1B1B1B"/>
                </a:solidFill>
                <a:latin typeface="Segoe UI Variable Text Semibold" pitchFamily="2" charset="0"/>
                <a:ea typeface="+mn-ea"/>
                <a:cs typeface="Segoe UI Variable Text Semibold" pitchFamily="2" charset="0"/>
              </a:defRPr>
            </a:lvl1pPr>
          </a:lstStyle>
          <a:p>
            <a:r>
              <a:rPr lang="en-US" noProof="0"/>
              <a:t>Click to edit copy</a:t>
            </a:r>
          </a:p>
        </p:txBody>
      </p:sp>
    </p:spTree>
    <p:extLst>
      <p:ext uri="{BB962C8B-B14F-4D97-AF65-F5344CB8AC3E}">
        <p14:creationId xmlns:p14="http://schemas.microsoft.com/office/powerpoint/2010/main" val="233450179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857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7962358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esentation content slide with subtitle and 3 columns - large middle column on white backgrou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905975-9942-463F-8F86-A50DAF20751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CC649A5B-E5B9-41A6-901E-EC11552924A1}"/>
                </a:ext>
              </a:extLst>
            </p:cNvPr>
            <p:cNvSpPr/>
            <p:nvPr/>
          </p:nvSpPr>
          <p:spPr bwMode="auto">
            <a:xfrm>
              <a:off x="0" y="0"/>
              <a:ext cx="12192000" cy="6858000"/>
            </a:xfrm>
            <a:prstGeom prst="rect">
              <a:avLst/>
            </a:prstGeom>
            <a:blipFill dpi="0" rotWithShape="1">
              <a:blip r:embed="rId2">
                <a:alphaModFix amt="20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58B2FDB-8EC1-44F3-8BFA-523FE9448480}"/>
                </a:ext>
              </a:extLst>
            </p:cNvPr>
            <p:cNvSpPr/>
            <p:nvPr/>
          </p:nvSpPr>
          <p:spPr bwMode="auto">
            <a:xfrm>
              <a:off x="0" y="0"/>
              <a:ext cx="12192000" cy="6858000"/>
            </a:xfrm>
            <a:prstGeom prst="rect">
              <a:avLst/>
            </a:prstGeom>
            <a:gradFill>
              <a:gsLst>
                <a:gs pos="25000">
                  <a:schemeClr val="bg1"/>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44727402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7856"/>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35350129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Presentation content slide with subtitle and 3 columns - large middle column on white background">
    <p:bg>
      <p:bgPr>
        <a:gradFill>
          <a:gsLst>
            <a:gs pos="30085">
              <a:srgbClr val="BFCDE5">
                <a:alpha val="55000"/>
              </a:srgbClr>
            </a:gs>
            <a:gs pos="100000">
              <a:schemeClr val="accent5"/>
            </a:gs>
            <a:gs pos="69000">
              <a:schemeClr val="accent5">
                <a:lumMod val="60000"/>
                <a:lumOff val="40000"/>
              </a:schemeClr>
            </a:gs>
            <a:gs pos="0">
              <a:srgbClr val="EEECEC"/>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3764BB-908A-4E71-94A3-CC2D433BB832}"/>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08250149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223DEC-19E5-4BE9-B244-A54501801692}"/>
              </a:ext>
            </a:extLst>
          </p:cNvPr>
          <p:cNvSpPr/>
          <p:nvPr userDrawn="1"/>
        </p:nvSpPr>
        <p:spPr bwMode="auto">
          <a:xfrm>
            <a:off x="0" y="0"/>
            <a:ext cx="12192000" cy="6858000"/>
          </a:xfrm>
          <a:prstGeom prst="rect">
            <a:avLst/>
          </a:prstGeom>
          <a:gradFill>
            <a:gsLst>
              <a:gs pos="100000">
                <a:srgbClr val="8BA3CD"/>
              </a:gs>
              <a:gs pos="66372">
                <a:srgbClr val="89C2E0"/>
              </a:gs>
              <a:gs pos="32000">
                <a:schemeClr val="accent5">
                  <a:lumMod val="20000"/>
                  <a:lumOff val="80000"/>
                </a:schemeClr>
              </a:gs>
              <a:gs pos="0">
                <a:schemeClr val="accent6"/>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F2972752-DAC9-414E-85D2-AEA6E9CC4E2B}"/>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1481750" y="778598"/>
            <a:ext cx="9228500" cy="5300802"/>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1481748" y="778598"/>
            <a:ext cx="9228500" cy="5300802"/>
          </a:xfrm>
          <a:prstGeom prst="roundRect">
            <a:avLst>
              <a:gd name="adj" fmla="val 2056"/>
            </a:avLst>
          </a:prstGeom>
          <a:gradFill>
            <a:gsLst>
              <a:gs pos="61000">
                <a:schemeClr val="bg1">
                  <a:alpha val="31000"/>
                </a:schemeClr>
              </a:gs>
              <a:gs pos="0">
                <a:schemeClr val="bg1">
                  <a:alpha val="7000"/>
                </a:schemeClr>
              </a:gs>
            </a:gsLst>
            <a:lin ang="27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1611086" y="906238"/>
            <a:ext cx="8969828" cy="50455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1625601" y="906236"/>
            <a:ext cx="8955314" cy="5045526"/>
          </a:xfrm>
          <a:prstGeom prst="rect">
            <a:avLst/>
          </a:prstGeom>
        </p:spPr>
        <p:txBody>
          <a:bodyPr/>
          <a:lstStyle/>
          <a:p>
            <a:endParaRPr lang="en-US"/>
          </a:p>
        </p:txBody>
      </p:sp>
      <p:pic>
        <p:nvPicPr>
          <p:cNvPr id="14" name="Picture 13" descr="A picture containing bubble, glass, bell jar&#10;&#10;Description automatically generated">
            <a:extLst>
              <a:ext uri="{FF2B5EF4-FFF2-40B4-BE49-F238E27FC236}">
                <a16:creationId xmlns:a16="http://schemas.microsoft.com/office/drawing/2014/main" id="{3D957700-BC7F-4BAE-84EF-CF6B98EBC1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753214"/>
            <a:ext cx="5285015" cy="1104786"/>
          </a:xfrm>
          <a:prstGeom prst="rect">
            <a:avLst/>
          </a:prstGeom>
        </p:spPr>
      </p:pic>
    </p:spTree>
    <p:extLst>
      <p:ext uri="{BB962C8B-B14F-4D97-AF65-F5344CB8AC3E}">
        <p14:creationId xmlns:p14="http://schemas.microsoft.com/office/powerpoint/2010/main" val="120577032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esentation slide with large gray type on white background">
    <p:spTree>
      <p:nvGrpSpPr>
        <p:cNvPr id="1" name=""/>
        <p:cNvGrpSpPr/>
        <p:nvPr/>
      </p:nvGrpSpPr>
      <p:grpSpPr>
        <a:xfrm>
          <a:off x="0" y="0"/>
          <a:ext cx="0" cy="0"/>
          <a:chOff x="0" y="0"/>
          <a:chExt cx="0" cy="0"/>
        </a:xfrm>
      </p:grpSpPr>
      <p:sp>
        <p:nvSpPr>
          <p:cNvPr id="5" name="Body copy">
            <a:extLst>
              <a:ext uri="{FF2B5EF4-FFF2-40B4-BE49-F238E27FC236}">
                <a16:creationId xmlns:a16="http://schemas.microsoft.com/office/drawing/2014/main" id="{A6D001A0-CC86-4E42-8E07-E1A025DA83E8}"/>
              </a:ext>
              <a:ext uri="{C183D7F6-B498-43B3-948B-1728B52AA6E4}">
                <adec:decorative xmlns:adec="http://schemas.microsoft.com/office/drawing/2017/decorative" val="0"/>
              </a:ext>
            </a:extLst>
          </p:cNvPr>
          <p:cNvSpPr>
            <a:spLocks noGrp="1"/>
          </p:cNvSpPr>
          <p:nvPr>
            <p:ph type="title" hasCustomPrompt="1"/>
          </p:nvPr>
        </p:nvSpPr>
        <p:spPr>
          <a:xfrm>
            <a:off x="576469" y="527464"/>
            <a:ext cx="8247385" cy="5814598"/>
          </a:xfrm>
          <a:prstGeom prst="rect">
            <a:avLst/>
          </a:prstGeom>
        </p:spPr>
        <p:txBody>
          <a:bodyPr lIns="0" tIns="0" rIns="0" bIns="0"/>
          <a:lstStyle>
            <a:lvl1pPr>
              <a:lnSpc>
                <a:spcPct val="100000"/>
              </a:lnSpc>
              <a:spcAft>
                <a:spcPts val="667"/>
              </a:spcAft>
              <a:defRPr lang="en-US" sz="9166" kern="1200" spc="-83" baseline="0" dirty="0">
                <a:solidFill>
                  <a:srgbClr val="0078D4"/>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2347700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resentation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333"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11955"/>
            <a:ext cx="2658746" cy="223406"/>
          </a:xfrm>
          <a:prstGeom prst="rect">
            <a:avLst/>
          </a:prstGeom>
        </p:spPr>
        <p:txBody>
          <a:bodyPr lIns="0" tIns="0" rIns="0" bIns="0" anchor="t"/>
          <a:lstStyle>
            <a:lvl1pPr marL="0">
              <a:lnSpc>
                <a:spcPct val="120000"/>
              </a:lnSpc>
              <a:spcBef>
                <a:spcPts val="0"/>
              </a:spcBef>
              <a:spcAft>
                <a:spcPts val="667"/>
              </a:spcAft>
              <a:defRPr lang="en-US" sz="2167" b="0" kern="1200" cap="none" spc="0" baseline="0" dirty="0">
                <a:ln w="3175">
                  <a:noFill/>
                </a:ln>
                <a:solidFill>
                  <a:srgbClr val="505050"/>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493607" y="3731183"/>
            <a:ext cx="9191308" cy="2821285"/>
          </a:xfrm>
          <a:prstGeom prst="rect">
            <a:avLst/>
          </a:prstGeom>
        </p:spPr>
        <p:txBody>
          <a:bodyPr vert="horz" wrap="square" lIns="0" tIns="0" rIns="0" bIns="0" rtlCol="0" anchor="b">
            <a:spAutoFit/>
          </a:bodyPr>
          <a:lstStyle>
            <a:lvl1pPr>
              <a:lnSpc>
                <a:spcPct val="100000"/>
              </a:lnSpc>
              <a:spcBef>
                <a:spcPts val="0"/>
              </a:spcBef>
              <a:spcAft>
                <a:spcPts val="667"/>
              </a:spcAft>
              <a:defRPr lang="en-US" sz="9166" kern="1200" spc="-83" baseline="0" dirty="0">
                <a:solidFill>
                  <a:srgbClr val="505050"/>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375713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516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5178810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10934700"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9" name="TextBox 8">
            <a:extLst>
              <a:ext uri="{FF2B5EF4-FFF2-40B4-BE49-F238E27FC236}">
                <a16:creationId xmlns:a16="http://schemas.microsoft.com/office/drawing/2014/main" id="{8F398BAD-B2D3-474C-B25E-29DB3C47564D}"/>
              </a:ext>
            </a:extLst>
          </p:cNvPr>
          <p:cNvSpPr txBox="1"/>
          <p:nvPr userDrawn="1"/>
        </p:nvSpPr>
        <p:spPr>
          <a:xfrm>
            <a:off x="685800" y="6544983"/>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029936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B814BA9-81FE-44A1-BDF9-78A9057100A8}"/>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46306411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43103-0211-42B9-B21F-76E1B9F4711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2667000" y="-2667001"/>
            <a:ext cx="6858001" cy="12191999"/>
          </a:xfrm>
          <a:prstGeom prst="rect">
            <a:avLst/>
          </a:prstGeom>
        </p:spPr>
      </p:pic>
      <p:pic>
        <p:nvPicPr>
          <p:cNvPr id="4" name="Picture 3" descr="Microsoft Ignite">
            <a:extLst>
              <a:ext uri="{FF2B5EF4-FFF2-40B4-BE49-F238E27FC236}">
                <a16:creationId xmlns:a16="http://schemas.microsoft.com/office/drawing/2014/main" id="{E4331205-A281-8347-98B5-A61FE2892D6F}"/>
              </a:ext>
            </a:extLst>
          </p:cNvPr>
          <p:cNvPicPr>
            <a:picLocks noChangeAspect="1"/>
          </p:cNvPicPr>
          <p:nvPr userDrawn="1"/>
        </p:nvPicPr>
        <p:blipFill>
          <a:blip r:embed="rId3"/>
          <a:srcRect/>
          <a:stretch/>
        </p:blipFill>
        <p:spPr bwMode="invGray">
          <a:xfrm>
            <a:off x="0" y="2235574"/>
            <a:ext cx="4208095" cy="2386850"/>
          </a:xfrm>
          <a:prstGeom prst="rect">
            <a:avLst/>
          </a:prstGeom>
        </p:spPr>
      </p:pic>
      <p:pic>
        <p:nvPicPr>
          <p:cNvPr id="12" name="MS logo white - EMF" descr="Microsoft logo white text version">
            <a:extLst>
              <a:ext uri="{FF2B5EF4-FFF2-40B4-BE49-F238E27FC236}">
                <a16:creationId xmlns:a16="http://schemas.microsoft.com/office/drawing/2014/main" id="{C4303FEB-00EB-724B-8D30-ED90558A75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93091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58672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A28C2-BA1C-43DA-9ED1-DF231C099F9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2667000" y="-2667001"/>
            <a:ext cx="6858001" cy="12191999"/>
          </a:xfrm>
          <a:prstGeom prst="rect">
            <a:avLst/>
          </a:prstGeom>
        </p:spPr>
      </p:pic>
      <p:pic>
        <p:nvPicPr>
          <p:cNvPr id="7" name="MS logo white - EMF" descr="Microsoft logo white text version">
            <a:extLst>
              <a:ext uri="{FF2B5EF4-FFF2-40B4-BE49-F238E27FC236}">
                <a16:creationId xmlns:a16="http://schemas.microsoft.com/office/drawing/2014/main" id="{43E26F68-C5A6-4D01-B5D7-018F82C5D2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5511800" cy="553998"/>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899901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6251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090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62393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458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6129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898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68462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12E455-326A-4EE9-BA50-73E5472E0A69}"/>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1423467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7505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7235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0260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204592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26885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513248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15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794663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44845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968588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6910504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8416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45752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7159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88884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22250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234028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4919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18908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466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81286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2315-5F77-440C-A1D9-D7291B9489B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6E3157F-2837-4E4F-9A96-B65AFC926F7A}"/>
              </a:ext>
            </a:extLst>
          </p:cNvPr>
          <p:cNvSpPr>
            <a:spLocks noGrp="1"/>
          </p:cNvSpPr>
          <p:nvPr>
            <p:ph type="dt" sz="half" idx="10"/>
          </p:nvPr>
        </p:nvSpPr>
        <p:spPr/>
        <p:txBody>
          <a:bodyPr/>
          <a:lstStyle/>
          <a:p>
            <a:fld id="{492C720B-D832-4648-AF9A-5C6B5C7AE7F4}" type="datetimeFigureOut">
              <a:rPr lang="en-IN" smtClean="0"/>
              <a:t>18-04-2023</a:t>
            </a:fld>
            <a:endParaRPr lang="en-IN"/>
          </a:p>
        </p:txBody>
      </p:sp>
      <p:sp>
        <p:nvSpPr>
          <p:cNvPr id="4" name="Footer Placeholder 3">
            <a:extLst>
              <a:ext uri="{FF2B5EF4-FFF2-40B4-BE49-F238E27FC236}">
                <a16:creationId xmlns:a16="http://schemas.microsoft.com/office/drawing/2014/main" id="{1AFE67BA-BC36-4693-BE07-D4D63B6D76D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BED20F6-9D43-4CAB-B3A3-763F767B3799}"/>
              </a:ext>
            </a:extLst>
          </p:cNvPr>
          <p:cNvSpPr>
            <a:spLocks noGrp="1"/>
          </p:cNvSpPr>
          <p:nvPr>
            <p:ph type="sldNum" sz="quarter" idx="12"/>
          </p:nvPr>
        </p:nvSpPr>
        <p:spPr/>
        <p:txBody>
          <a:bodyPr/>
          <a:lstStyle/>
          <a:p>
            <a:fld id="{BB7E08F5-EEF3-4F7D-8C8C-9D7E471E56FD}" type="slidenum">
              <a:rPr lang="en-IN" smtClean="0"/>
              <a:t>‹#›</a:t>
            </a:fld>
            <a:endParaRPr lang="en-IN"/>
          </a:p>
        </p:txBody>
      </p:sp>
    </p:spTree>
    <p:extLst>
      <p:ext uri="{BB962C8B-B14F-4D97-AF65-F5344CB8AC3E}">
        <p14:creationId xmlns:p14="http://schemas.microsoft.com/office/powerpoint/2010/main" val="19795410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19712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01529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36108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635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7882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userDrawn="1"/>
        </p:nvCxnSpPr>
        <p:spPr>
          <a:xfrm>
            <a:off x="-46299" y="2948801"/>
            <a:ext cx="12298102"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userDrawn="1"/>
        </p:nvCxnSpPr>
        <p:spPr>
          <a:xfrm>
            <a:off x="-53051" y="4781629"/>
            <a:ext cx="12298102"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chemeClr val="accent1"/>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chemeClr val="accent3"/>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Production</a:t>
            </a:r>
          </a:p>
        </p:txBody>
      </p:sp>
    </p:spTree>
    <p:extLst>
      <p:ext uri="{BB962C8B-B14F-4D97-AF65-F5344CB8AC3E}">
        <p14:creationId xmlns:p14="http://schemas.microsoft.com/office/powerpoint/2010/main" val="41530002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600603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650260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359561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922901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18157225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188350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03271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29125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2394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3495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7024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323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61251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81770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0609351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BDDA2-75A8-924D-BB28-4018BF0721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17" r="6837"/>
          <a:stretch/>
        </p:blipFill>
        <p:spPr>
          <a:xfrm>
            <a:off x="0" y="-29740"/>
            <a:ext cx="12192000" cy="6887739"/>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85800"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rgbClr val="1B1B1B"/>
                </a:solidFill>
                <a:latin typeface="Segoe UI Variable Text Semibold" pitchFamily="2" charset="0"/>
                <a:ea typeface="+mn-ea"/>
                <a:cs typeface="Segoe UI Variable Text Semibold" pitchFamily="2" charset="0"/>
              </a:defRPr>
            </a:lvl1pPr>
          </a:lstStyle>
          <a:p>
            <a:r>
              <a:rPr lang="en-US" noProof="0"/>
              <a:t>Click to edit copy</a:t>
            </a:r>
          </a:p>
        </p:txBody>
      </p:sp>
      <p:sp>
        <p:nvSpPr>
          <p:cNvPr id="4" name="TextBox 3">
            <a:extLst>
              <a:ext uri="{FF2B5EF4-FFF2-40B4-BE49-F238E27FC236}">
                <a16:creationId xmlns:a16="http://schemas.microsoft.com/office/drawing/2014/main" id="{36CDFB03-308B-4101-9BDC-FBDE38742F5B}"/>
              </a:ext>
            </a:extLst>
          </p:cNvPr>
          <p:cNvSpPr txBox="1"/>
          <p:nvPr userDrawn="1"/>
        </p:nvSpPr>
        <p:spPr>
          <a:xfrm>
            <a:off x="619298" y="6483437"/>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85331616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22736476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09167176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B814BA9-81FE-44A1-BDF9-78A9057100A8}"/>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37199499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12E455-326A-4EE9-BA50-73E5472E0A69}"/>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39523545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24447092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38577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599627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image" Target="../media/image5.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8" Type="http://schemas.openxmlformats.org/officeDocument/2006/relationships/slideLayout" Target="../slideLayouts/slideLayout37.xml"/><Relationship Id="rId51" Type="http://schemas.openxmlformats.org/officeDocument/2006/relationships/theme" Target="../theme/theme4.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82.xml"/><Relationship Id="rId7" Type="http://schemas.openxmlformats.org/officeDocument/2006/relationships/theme" Target="../theme/theme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45607429"/>
      </p:ext>
    </p:extLst>
  </p:cSld>
  <p:clrMap bg1="lt1" tx1="dk1" bg2="lt2" tx2="dk2" accent1="accent1" accent2="accent2" accent3="accent3" accent4="accent4" accent5="accent5" accent6="accent6" hlink="hlink" folHlink="folHlink"/>
  <p:sldLayoutIdLst>
    <p:sldLayoutId id="2147483805" r:id="rId1"/>
    <p:sldLayoutId id="2147483894" r:id="rId2"/>
    <p:sldLayoutId id="2147483929" r:id="rId3"/>
    <p:sldLayoutId id="2147483876" r:id="rId4"/>
    <p:sldLayoutId id="2147483874" r:id="rId5"/>
    <p:sldLayoutId id="2147484160" r:id="rId6"/>
    <p:sldLayoutId id="2147484151" r:id="rId7"/>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7701399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2" r:id="rId9"/>
    <p:sldLayoutId id="2147483974" r:id="rId10"/>
    <p:sldLayoutId id="2147483975" r:id="rId11"/>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6509959"/>
      </p:ext>
    </p:extLst>
  </p:cSld>
  <p:clrMap bg1="lt1" tx1="dk1" bg2="lt2" tx2="dk2" accent1="accent1" accent2="accent2" accent3="accent3" accent4="accent4" accent5="accent5" accent6="accent6" hlink="hlink" folHlink="folHlink"/>
  <p:sldLayoutIdLst>
    <p:sldLayoutId id="2147483977"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2" cstate="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468089985"/>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 id="2147484180" r:id="rId19"/>
    <p:sldLayoutId id="2147484181" r:id="rId20"/>
    <p:sldLayoutId id="2147484182" r:id="rId21"/>
    <p:sldLayoutId id="2147484183" r:id="rId22"/>
    <p:sldLayoutId id="2147484184" r:id="rId23"/>
    <p:sldLayoutId id="2147484185" r:id="rId24"/>
    <p:sldLayoutId id="2147484186" r:id="rId25"/>
    <p:sldLayoutId id="2147484187" r:id="rId26"/>
    <p:sldLayoutId id="2147484188" r:id="rId27"/>
    <p:sldLayoutId id="2147484189" r:id="rId28"/>
    <p:sldLayoutId id="2147484190" r:id="rId29"/>
    <p:sldLayoutId id="2147484191" r:id="rId30"/>
    <p:sldLayoutId id="2147484192" r:id="rId31"/>
    <p:sldLayoutId id="2147484193" r:id="rId32"/>
    <p:sldLayoutId id="2147484194" r:id="rId33"/>
    <p:sldLayoutId id="2147484195" r:id="rId34"/>
    <p:sldLayoutId id="2147484196" r:id="rId35"/>
    <p:sldLayoutId id="2147484197" r:id="rId36"/>
    <p:sldLayoutId id="2147484198" r:id="rId37"/>
    <p:sldLayoutId id="2147484199" r:id="rId38"/>
    <p:sldLayoutId id="2147484200" r:id="rId39"/>
    <p:sldLayoutId id="2147484201" r:id="rId40"/>
    <p:sldLayoutId id="2147484202" r:id="rId41"/>
    <p:sldLayoutId id="2147484203" r:id="rId42"/>
    <p:sldLayoutId id="2147484204" r:id="rId43"/>
    <p:sldLayoutId id="2147484205" r:id="rId44"/>
    <p:sldLayoutId id="2147484206" r:id="rId45"/>
    <p:sldLayoutId id="2147484207" r:id="rId46"/>
    <p:sldLayoutId id="2147484208" r:id="rId47"/>
    <p:sldLayoutId id="2147484209" r:id="rId48"/>
    <p:sldLayoutId id="2147484210" r:id="rId49"/>
    <p:sldLayoutId id="2147484211"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7000">
              <a:srgbClr val="BFCDE5">
                <a:alpha val="10000"/>
              </a:srgbClr>
            </a:gs>
            <a:gs pos="34000">
              <a:srgbClr val="EEECEC">
                <a:alpha val="66000"/>
              </a:srgbClr>
            </a:gs>
          </a:gsLst>
          <a:lin ang="2700000" scaled="0"/>
          <a:tileRect/>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ZoneTexte 37">
            <a:extLst>
              <a:ext uri="{FF2B5EF4-FFF2-40B4-BE49-F238E27FC236}">
                <a16:creationId xmlns:a16="http://schemas.microsoft.com/office/drawing/2014/main" id="{A9EE00FA-12CC-4650-A024-3186CB2C8771}"/>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49" name="ZoneTexte 37">
            <a:extLst>
              <a:ext uri="{FF2B5EF4-FFF2-40B4-BE49-F238E27FC236}">
                <a16:creationId xmlns:a16="http://schemas.microsoft.com/office/drawing/2014/main" id="{2210EB1D-201C-49B8-B84C-25F17BF3316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50" name="Group 49">
            <a:extLst>
              <a:ext uri="{FF2B5EF4-FFF2-40B4-BE49-F238E27FC236}">
                <a16:creationId xmlns:a16="http://schemas.microsoft.com/office/drawing/2014/main" id="{91A065A5-C540-4668-88D5-7A6E592BCF3A}"/>
              </a:ext>
            </a:extLst>
          </p:cNvPr>
          <p:cNvGrpSpPr/>
          <p:nvPr userDrawn="1"/>
        </p:nvGrpSpPr>
        <p:grpSpPr>
          <a:xfrm>
            <a:off x="12346917" y="462141"/>
            <a:ext cx="1500000" cy="2238359"/>
            <a:chOff x="1974777" y="2538489"/>
            <a:chExt cx="1088232" cy="2686031"/>
          </a:xfrm>
        </p:grpSpPr>
        <p:sp>
          <p:nvSpPr>
            <p:cNvPr id="51" name="Rectangle : coins arrondis 93">
              <a:extLst>
                <a:ext uri="{FF2B5EF4-FFF2-40B4-BE49-F238E27FC236}">
                  <a16:creationId xmlns:a16="http://schemas.microsoft.com/office/drawing/2014/main" id="{01466095-4E92-4DF0-B7C8-C324A9C1089D}"/>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52" name="Rectangle : coins arrondis 91">
              <a:extLst>
                <a:ext uri="{FF2B5EF4-FFF2-40B4-BE49-F238E27FC236}">
                  <a16:creationId xmlns:a16="http://schemas.microsoft.com/office/drawing/2014/main" id="{C6E4285E-0516-43FE-A13A-0E4FBE019C55}"/>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53" name="Rectangle : coins arrondis 89">
              <a:extLst>
                <a:ext uri="{FF2B5EF4-FFF2-40B4-BE49-F238E27FC236}">
                  <a16:creationId xmlns:a16="http://schemas.microsoft.com/office/drawing/2014/main" id="{1A2D3630-2904-4DEE-9FDC-2745AD7F73F3}"/>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54" name="Rectangle : coins arrondis 131">
              <a:extLst>
                <a:ext uri="{FF2B5EF4-FFF2-40B4-BE49-F238E27FC236}">
                  <a16:creationId xmlns:a16="http://schemas.microsoft.com/office/drawing/2014/main" id="{E51A9529-8E97-4A53-B6ED-2A0C261CBA6C}"/>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55" name="Rectangle : coins arrondis 87">
              <a:extLst>
                <a:ext uri="{FF2B5EF4-FFF2-40B4-BE49-F238E27FC236}">
                  <a16:creationId xmlns:a16="http://schemas.microsoft.com/office/drawing/2014/main" id="{5A5B7663-0208-4AEE-9FC1-357D04B92370}"/>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56" name="Rectangle : coins arrondis 73">
              <a:extLst>
                <a:ext uri="{FF2B5EF4-FFF2-40B4-BE49-F238E27FC236}">
                  <a16:creationId xmlns:a16="http://schemas.microsoft.com/office/drawing/2014/main" id="{85513DB3-1A58-4A35-9DC0-3E71F9ECEC6A}"/>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57" name="Rectangle : coins arrondis 85">
              <a:extLst>
                <a:ext uri="{FF2B5EF4-FFF2-40B4-BE49-F238E27FC236}">
                  <a16:creationId xmlns:a16="http://schemas.microsoft.com/office/drawing/2014/main" id="{A68492FD-B53B-4F92-9ADA-287601E6D18D}"/>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58" name="Group 57">
            <a:extLst>
              <a:ext uri="{FF2B5EF4-FFF2-40B4-BE49-F238E27FC236}">
                <a16:creationId xmlns:a16="http://schemas.microsoft.com/office/drawing/2014/main" id="{D24EAAD3-C94F-468C-B975-9288D16ECA40}"/>
              </a:ext>
            </a:extLst>
          </p:cNvPr>
          <p:cNvGrpSpPr/>
          <p:nvPr userDrawn="1"/>
        </p:nvGrpSpPr>
        <p:grpSpPr>
          <a:xfrm>
            <a:off x="467679" y="7035563"/>
            <a:ext cx="4066239" cy="660000"/>
            <a:chOff x="9656229" y="2980412"/>
            <a:chExt cx="4101581" cy="792000"/>
          </a:xfrm>
        </p:grpSpPr>
        <p:sp>
          <p:nvSpPr>
            <p:cNvPr id="59" name="Rectangle : coins arrondis 133">
              <a:extLst>
                <a:ext uri="{FF2B5EF4-FFF2-40B4-BE49-F238E27FC236}">
                  <a16:creationId xmlns:a16="http://schemas.microsoft.com/office/drawing/2014/main" id="{20DE3F07-4523-462D-AF8A-707A99611CED}"/>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60" name="Rectangle : coins arrondis 95">
              <a:extLst>
                <a:ext uri="{FF2B5EF4-FFF2-40B4-BE49-F238E27FC236}">
                  <a16:creationId xmlns:a16="http://schemas.microsoft.com/office/drawing/2014/main" id="{5893CEAE-7C28-4E02-8F57-4197506D267A}"/>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61" name="Rectangle : coins arrondis 97">
              <a:extLst>
                <a:ext uri="{FF2B5EF4-FFF2-40B4-BE49-F238E27FC236}">
                  <a16:creationId xmlns:a16="http://schemas.microsoft.com/office/drawing/2014/main" id="{27FAE340-427F-44AD-BD39-A12AC926461F}"/>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62" name="Rectangle : coins arrondis 99">
              <a:extLst>
                <a:ext uri="{FF2B5EF4-FFF2-40B4-BE49-F238E27FC236}">
                  <a16:creationId xmlns:a16="http://schemas.microsoft.com/office/drawing/2014/main" id="{44E9CA97-1AD5-4BBE-ABC8-D124FA845010}"/>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63" name="Rectangle : coins arrondis 135">
              <a:extLst>
                <a:ext uri="{FF2B5EF4-FFF2-40B4-BE49-F238E27FC236}">
                  <a16:creationId xmlns:a16="http://schemas.microsoft.com/office/drawing/2014/main" id="{1DF3A76A-FDDE-405F-B3DC-2547D02562FC}"/>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64" name="Rectangle : coins arrondis 101">
              <a:extLst>
                <a:ext uri="{FF2B5EF4-FFF2-40B4-BE49-F238E27FC236}">
                  <a16:creationId xmlns:a16="http://schemas.microsoft.com/office/drawing/2014/main" id="{819BD042-F135-4B29-94F4-EECFE4A61653}"/>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5" name="Rectangle : coins arrondis 103">
              <a:extLst>
                <a:ext uri="{FF2B5EF4-FFF2-40B4-BE49-F238E27FC236}">
                  <a16:creationId xmlns:a16="http://schemas.microsoft.com/office/drawing/2014/main" id="{D14EADE3-FF4F-40AC-96DD-BFF1602D51B4}"/>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6" name="Rectangle : coins arrondis 105">
              <a:extLst>
                <a:ext uri="{FF2B5EF4-FFF2-40B4-BE49-F238E27FC236}">
                  <a16:creationId xmlns:a16="http://schemas.microsoft.com/office/drawing/2014/main" id="{A5A415D6-76DE-44B6-854C-01447B65C888}"/>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67" name="Rectangle : coins arrondis 159">
            <a:extLst>
              <a:ext uri="{FF2B5EF4-FFF2-40B4-BE49-F238E27FC236}">
                <a16:creationId xmlns:a16="http://schemas.microsoft.com/office/drawing/2014/main" id="{54750632-D539-442F-8FAE-C511AACB2F44}"/>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68" name="Rectangle : coins arrondis 161">
            <a:extLst>
              <a:ext uri="{FF2B5EF4-FFF2-40B4-BE49-F238E27FC236}">
                <a16:creationId xmlns:a16="http://schemas.microsoft.com/office/drawing/2014/main" id="{6962A46C-E152-4E8C-9F63-6F9C9B6BBFEE}"/>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69" name="Rectangle : coins arrondis 163">
            <a:extLst>
              <a:ext uri="{FF2B5EF4-FFF2-40B4-BE49-F238E27FC236}">
                <a16:creationId xmlns:a16="http://schemas.microsoft.com/office/drawing/2014/main" id="{78A2528E-438C-4C5F-A433-7713EB78DAB5}"/>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70" name="Group 69">
            <a:extLst>
              <a:ext uri="{FF2B5EF4-FFF2-40B4-BE49-F238E27FC236}">
                <a16:creationId xmlns:a16="http://schemas.microsoft.com/office/drawing/2014/main" id="{75D11E1E-9E79-4BD1-97C6-AF87D6BB008C}"/>
              </a:ext>
            </a:extLst>
          </p:cNvPr>
          <p:cNvGrpSpPr/>
          <p:nvPr userDrawn="1"/>
        </p:nvGrpSpPr>
        <p:grpSpPr>
          <a:xfrm>
            <a:off x="12348934" y="5034894"/>
            <a:ext cx="1501639" cy="606858"/>
            <a:chOff x="449347" y="3587455"/>
            <a:chExt cx="1801967" cy="728229"/>
          </a:xfrm>
        </p:grpSpPr>
        <p:sp>
          <p:nvSpPr>
            <p:cNvPr id="71" name="Rectangle : coins arrondis 159">
              <a:extLst>
                <a:ext uri="{FF2B5EF4-FFF2-40B4-BE49-F238E27FC236}">
                  <a16:creationId xmlns:a16="http://schemas.microsoft.com/office/drawing/2014/main" id="{E4223C9E-A0A1-4938-A2C9-F1BA76846794}"/>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72" name="Rectangle : coins arrondis 161">
              <a:extLst>
                <a:ext uri="{FF2B5EF4-FFF2-40B4-BE49-F238E27FC236}">
                  <a16:creationId xmlns:a16="http://schemas.microsoft.com/office/drawing/2014/main" id="{21938BDE-1F16-4793-8F10-9247D6593F30}"/>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73" name="Group 72">
            <a:extLst>
              <a:ext uri="{FF2B5EF4-FFF2-40B4-BE49-F238E27FC236}">
                <a16:creationId xmlns:a16="http://schemas.microsoft.com/office/drawing/2014/main" id="{EF51AB29-EC0B-47E5-BD91-6C4C30470034}"/>
              </a:ext>
            </a:extLst>
          </p:cNvPr>
          <p:cNvGrpSpPr/>
          <p:nvPr userDrawn="1"/>
        </p:nvGrpSpPr>
        <p:grpSpPr>
          <a:xfrm>
            <a:off x="8770968" y="7030515"/>
            <a:ext cx="3417984" cy="961426"/>
            <a:chOff x="9658349" y="5826429"/>
            <a:chExt cx="4101581" cy="1153711"/>
          </a:xfrm>
        </p:grpSpPr>
        <p:sp>
          <p:nvSpPr>
            <p:cNvPr id="74" name="Rectangle : coins arrondis 165">
              <a:extLst>
                <a:ext uri="{FF2B5EF4-FFF2-40B4-BE49-F238E27FC236}">
                  <a16:creationId xmlns:a16="http://schemas.microsoft.com/office/drawing/2014/main" id="{10A71D3E-BE67-4B99-8BA0-94C5FBF4ECDB}"/>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75" name="Rectangle : coins arrondis 165">
              <a:extLst>
                <a:ext uri="{FF2B5EF4-FFF2-40B4-BE49-F238E27FC236}">
                  <a16:creationId xmlns:a16="http://schemas.microsoft.com/office/drawing/2014/main" id="{C8F8F3D6-9819-434C-9A7F-E22E49402B5B}"/>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76" name="Rectangle : coins arrondis 167">
              <a:extLst>
                <a:ext uri="{FF2B5EF4-FFF2-40B4-BE49-F238E27FC236}">
                  <a16:creationId xmlns:a16="http://schemas.microsoft.com/office/drawing/2014/main" id="{14928D3A-0384-4324-A3FD-6D457A89FE7F}"/>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77" name="Rectangle : coins arrondis 167">
              <a:extLst>
                <a:ext uri="{FF2B5EF4-FFF2-40B4-BE49-F238E27FC236}">
                  <a16:creationId xmlns:a16="http://schemas.microsoft.com/office/drawing/2014/main" id="{0A7557B0-7A99-4385-B00D-C741F746B4F0}"/>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78" name="Rectangle : coins arrondis 167">
              <a:extLst>
                <a:ext uri="{FF2B5EF4-FFF2-40B4-BE49-F238E27FC236}">
                  <a16:creationId xmlns:a16="http://schemas.microsoft.com/office/drawing/2014/main" id="{0BE1E4E7-6FCC-4F8E-BE5E-2C65C3D22165}"/>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79" name="Rectangle : coins arrondis 167">
              <a:extLst>
                <a:ext uri="{FF2B5EF4-FFF2-40B4-BE49-F238E27FC236}">
                  <a16:creationId xmlns:a16="http://schemas.microsoft.com/office/drawing/2014/main" id="{B6947167-F05C-4E54-A0DC-651D032987EF}"/>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bg</a:t>
              </a: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bg to use </a:t>
              </a:r>
            </a:p>
            <a:p>
              <a:pPr defTabSz="777029" fontAlgn="base">
                <a:spcBef>
                  <a:spcPct val="0"/>
                </a:spcBef>
              </a:pPr>
              <a:r>
                <a:rPr lang="en-US" sz="500">
                  <a:solidFill>
                    <a:schemeClr val="bg1"/>
                  </a:solidFill>
                  <a:cs typeface="Segoe UI" pitchFamily="34" charset="0"/>
                </a:rPr>
                <a:t>with success green</a:t>
              </a:r>
            </a:p>
          </p:txBody>
        </p:sp>
        <p:sp>
          <p:nvSpPr>
            <p:cNvPr id="80" name="Rectangle : coins arrondis 167">
              <a:extLst>
                <a:ext uri="{FF2B5EF4-FFF2-40B4-BE49-F238E27FC236}">
                  <a16:creationId xmlns:a16="http://schemas.microsoft.com/office/drawing/2014/main" id="{B3818026-74F7-4672-85A3-7FCD6E4CEA4D}"/>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81" name="Rectangle : coins arrondis 167">
              <a:extLst>
                <a:ext uri="{FF2B5EF4-FFF2-40B4-BE49-F238E27FC236}">
                  <a16:creationId xmlns:a16="http://schemas.microsoft.com/office/drawing/2014/main" id="{B3D7C656-1595-4847-A39C-7AB3C3B701B3}"/>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bg</a:t>
              </a: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bg to use</a:t>
              </a:r>
            </a:p>
            <a:p>
              <a:pPr defTabSz="777029" fontAlgn="base">
                <a:spcBef>
                  <a:spcPct val="0"/>
                </a:spcBef>
              </a:pPr>
              <a:r>
                <a:rPr lang="en-US" sz="500">
                  <a:solidFill>
                    <a:schemeClr val="bg1"/>
                  </a:solidFill>
                  <a:cs typeface="Segoe UI" pitchFamily="34" charset="0"/>
                </a:rPr>
                <a:t>with caution yellow</a:t>
              </a:r>
            </a:p>
          </p:txBody>
        </p:sp>
        <p:sp>
          <p:nvSpPr>
            <p:cNvPr id="82" name="Rectangle : coins arrondis 167">
              <a:extLst>
                <a:ext uri="{FF2B5EF4-FFF2-40B4-BE49-F238E27FC236}">
                  <a16:creationId xmlns:a16="http://schemas.microsoft.com/office/drawing/2014/main" id="{9EE39D5F-6F7C-48F1-816C-E8D376E35587}"/>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bg</a:t>
              </a: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83" name="Rectangle : coins arrondis 167">
              <a:extLst>
                <a:ext uri="{FF2B5EF4-FFF2-40B4-BE49-F238E27FC236}">
                  <a16:creationId xmlns:a16="http://schemas.microsoft.com/office/drawing/2014/main" id="{B054FA9D-0332-4165-9246-9BB63E2AA847}"/>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84" name="Group 83">
            <a:extLst>
              <a:ext uri="{FF2B5EF4-FFF2-40B4-BE49-F238E27FC236}">
                <a16:creationId xmlns:a16="http://schemas.microsoft.com/office/drawing/2014/main" id="{878B8702-4C74-4552-928F-E0A30F48A428}"/>
              </a:ext>
            </a:extLst>
          </p:cNvPr>
          <p:cNvGrpSpPr/>
          <p:nvPr userDrawn="1"/>
        </p:nvGrpSpPr>
        <p:grpSpPr>
          <a:xfrm>
            <a:off x="12350572" y="5753010"/>
            <a:ext cx="1500001" cy="600000"/>
            <a:chOff x="1977576" y="449020"/>
            <a:chExt cx="1800001" cy="720000"/>
          </a:xfrm>
        </p:grpSpPr>
        <p:sp>
          <p:nvSpPr>
            <p:cNvPr id="85" name="Rectangle : coins arrondis 161">
              <a:extLst>
                <a:ext uri="{FF2B5EF4-FFF2-40B4-BE49-F238E27FC236}">
                  <a16:creationId xmlns:a16="http://schemas.microsoft.com/office/drawing/2014/main" id="{7F675ABB-DA35-468D-B535-6C3AA02D4102}"/>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86" name="Rectangle : coins arrondis 161">
              <a:extLst>
                <a:ext uri="{FF2B5EF4-FFF2-40B4-BE49-F238E27FC236}">
                  <a16:creationId xmlns:a16="http://schemas.microsoft.com/office/drawing/2014/main" id="{5DFDAE6A-64A5-4AED-8C97-4D9F5E1DC0A5}"/>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87" name="Group 86">
            <a:extLst>
              <a:ext uri="{FF2B5EF4-FFF2-40B4-BE49-F238E27FC236}">
                <a16:creationId xmlns:a16="http://schemas.microsoft.com/office/drawing/2014/main" id="{AE663342-4413-4C49-A2B3-B29030C48E2B}"/>
              </a:ext>
            </a:extLst>
          </p:cNvPr>
          <p:cNvGrpSpPr/>
          <p:nvPr userDrawn="1"/>
        </p:nvGrpSpPr>
        <p:grpSpPr>
          <a:xfrm>
            <a:off x="12347218" y="6456571"/>
            <a:ext cx="1500000" cy="600000"/>
            <a:chOff x="4669021" y="-264300"/>
            <a:chExt cx="1800000" cy="720000"/>
          </a:xfrm>
        </p:grpSpPr>
        <p:sp>
          <p:nvSpPr>
            <p:cNvPr id="88" name="Rectangle : coins arrondis 163">
              <a:extLst>
                <a:ext uri="{FF2B5EF4-FFF2-40B4-BE49-F238E27FC236}">
                  <a16:creationId xmlns:a16="http://schemas.microsoft.com/office/drawing/2014/main" id="{4142860C-8217-42B3-9B03-11A4511756CB}"/>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89" name="Rectangle : coins arrondis 163">
              <a:extLst>
                <a:ext uri="{FF2B5EF4-FFF2-40B4-BE49-F238E27FC236}">
                  <a16:creationId xmlns:a16="http://schemas.microsoft.com/office/drawing/2014/main" id="{0A78679E-B338-4CBF-A6CD-A661DFA9F163}"/>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grpSp>
        <p:nvGrpSpPr>
          <p:cNvPr id="91" name="Group 90">
            <a:extLst>
              <a:ext uri="{FF2B5EF4-FFF2-40B4-BE49-F238E27FC236}">
                <a16:creationId xmlns:a16="http://schemas.microsoft.com/office/drawing/2014/main" id="{E5716579-9F08-4D1B-B6F9-FE408BE030D3}"/>
              </a:ext>
            </a:extLst>
          </p:cNvPr>
          <p:cNvGrpSpPr/>
          <p:nvPr userDrawn="1"/>
        </p:nvGrpSpPr>
        <p:grpSpPr>
          <a:xfrm>
            <a:off x="5327193" y="7031323"/>
            <a:ext cx="2650981" cy="481612"/>
            <a:chOff x="6369915" y="7133916"/>
            <a:chExt cx="4101581" cy="577934"/>
          </a:xfrm>
        </p:grpSpPr>
        <p:sp>
          <p:nvSpPr>
            <p:cNvPr id="92" name="Rectangle : coins arrondis 165">
              <a:extLst>
                <a:ext uri="{FF2B5EF4-FFF2-40B4-BE49-F238E27FC236}">
                  <a16:creationId xmlns:a16="http://schemas.microsoft.com/office/drawing/2014/main" id="{25BA2F88-117C-403F-87BD-B2FF85D3B1B8}"/>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93" name="Rectangle : coins arrondis 167">
              <a:extLst>
                <a:ext uri="{FF2B5EF4-FFF2-40B4-BE49-F238E27FC236}">
                  <a16:creationId xmlns:a16="http://schemas.microsoft.com/office/drawing/2014/main" id="{EE064FBD-6B3F-46EB-8E37-0344F6917DDC}"/>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94" name="Rectangle : coins arrondis 169">
              <a:extLst>
                <a:ext uri="{FF2B5EF4-FFF2-40B4-BE49-F238E27FC236}">
                  <a16:creationId xmlns:a16="http://schemas.microsoft.com/office/drawing/2014/main" id="{D17AA96E-DD21-4618-A626-6FA235CC19C3}"/>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95" name="Rectangle : coins arrondis 171">
              <a:extLst>
                <a:ext uri="{FF2B5EF4-FFF2-40B4-BE49-F238E27FC236}">
                  <a16:creationId xmlns:a16="http://schemas.microsoft.com/office/drawing/2014/main" id="{7B197E1D-01EA-4C8B-9495-2C70C6C287F2}"/>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96" name="Rectangle : coins arrondis 163">
            <a:extLst>
              <a:ext uri="{FF2B5EF4-FFF2-40B4-BE49-F238E27FC236}">
                <a16:creationId xmlns:a16="http://schemas.microsoft.com/office/drawing/2014/main" id="{1E41ECB3-00AE-478D-B16A-FE0D1862B3F8}"/>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97" name="Rectangle : coins arrondis 163">
            <a:extLst>
              <a:ext uri="{FF2B5EF4-FFF2-40B4-BE49-F238E27FC236}">
                <a16:creationId xmlns:a16="http://schemas.microsoft.com/office/drawing/2014/main" id="{FEB49E40-339C-49AD-A271-C5AFE38B23D7}"/>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pic>
        <p:nvPicPr>
          <p:cNvPr id="9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EC39623-5E22-49DF-AF15-ECA9FC5CCE68}"/>
              </a:ext>
              <a:ext uri="{C183D7F6-B498-43B3-948B-1728B52AA6E4}">
                <adec:decorative xmlns:adec="http://schemas.microsoft.com/office/drawing/2017/decorative" val="0"/>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l="762"/>
          <a:stretch/>
        </p:blipFill>
        <p:spPr>
          <a:xfrm>
            <a:off x="5334000" y="-1594877"/>
            <a:ext cx="6858000" cy="1170455"/>
          </a:xfrm>
          <a:prstGeom prst="rect">
            <a:avLst/>
          </a:prstGeom>
        </p:spPr>
      </p:pic>
    </p:spTree>
    <p:extLst>
      <p:ext uri="{BB962C8B-B14F-4D97-AF65-F5344CB8AC3E}">
        <p14:creationId xmlns:p14="http://schemas.microsoft.com/office/powerpoint/2010/main" val="44542254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86005A-1DF2-4C53-A689-E35FB8F547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2420" b="1242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FC01CFD0-5F48-4E1A-9F57-B45E46019542}"/>
              </a:ext>
              <a:ext uri="{C183D7F6-B498-43B3-948B-1728B52AA6E4}">
                <adec:decorative xmlns:adec="http://schemas.microsoft.com/office/drawing/2017/decorative" val="1"/>
              </a:ext>
            </a:extLst>
          </p:cNvPr>
          <p:cNvSpPr/>
          <p:nvPr/>
        </p:nvSpPr>
        <p:spPr bwMode="auto">
          <a:xfrm>
            <a:off x="0" y="0"/>
            <a:ext cx="5448300"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itle 2">
            <a:extLst>
              <a:ext uri="{FF2B5EF4-FFF2-40B4-BE49-F238E27FC236}">
                <a16:creationId xmlns:a16="http://schemas.microsoft.com/office/drawing/2014/main" id="{19B798AB-08FD-4C93-AF6B-7D20A1E23BDF}"/>
              </a:ext>
            </a:extLst>
          </p:cNvPr>
          <p:cNvSpPr txBox="1">
            <a:spLocks noGrp="1"/>
          </p:cNvSpPr>
          <p:nvPr>
            <p:ph type="title" idx="4294967295"/>
          </p:nvPr>
        </p:nvSpPr>
        <p:spPr>
          <a:xfrm>
            <a:off x="628650" y="2490607"/>
            <a:ext cx="5049774" cy="156966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800" b="0" kern="1200" cap="none" spc="0" baseline="0">
                <a:ln w="3175">
                  <a:noFill/>
                </a:ln>
                <a:solidFill>
                  <a:schemeClr val="tx2"/>
                </a:solidFill>
                <a:effectLst/>
                <a:latin typeface="+mj-lt"/>
                <a:ea typeface="+mn-ea"/>
                <a:cs typeface="Segoe UI" pitchFamily="34" charset="0"/>
              </a:defRPr>
            </a:lvl1pPr>
          </a:lstStyle>
          <a:p>
            <a:pPr>
              <a:spcBef>
                <a:spcPts val="2400"/>
              </a:spcBef>
              <a:spcAft>
                <a:spcPts val="0"/>
              </a:spcAft>
              <a:defRPr/>
            </a:pPr>
            <a:r>
              <a:rPr kumimoji="0" lang="en-US" sz="3400" b="0" i="0" u="none" strike="noStrike" kern="1200" cap="none" spc="0" normalizeH="0" baseline="0" noProof="0">
                <a:ln w="3175">
                  <a:noFill/>
                </a:ln>
                <a:solidFill>
                  <a:srgbClr val="0078D4"/>
                </a:solidFill>
                <a:effectLst/>
                <a:uLnTx/>
                <a:uFillTx/>
                <a:latin typeface="Segoe UI Semibold"/>
                <a:ea typeface="+mn-ea"/>
                <a:cs typeface="Segoe UI"/>
              </a:rPr>
              <a:t>The Total Economic Impact of </a:t>
            </a:r>
            <a:br>
              <a:rPr lang="en-US" sz="3400" b="0" i="0" u="none" strike="noStrike" kern="1200" cap="none" spc="0" normalizeH="0" baseline="0" noProof="0">
                <a:ln w="3175">
                  <a:noFill/>
                </a:ln>
                <a:effectLst/>
                <a:uLnTx/>
                <a:uFillTx/>
                <a:latin typeface="Segoe UI Semibold"/>
                <a:cs typeface="Segoe UI" pitchFamily="34" charset="0"/>
              </a:rPr>
            </a:br>
            <a:r>
              <a:rPr kumimoji="0" lang="en-US" sz="3400" b="0" i="0" u="none" strike="noStrike" kern="1200" cap="none" spc="0" normalizeH="0" baseline="0" noProof="0">
                <a:ln w="3175">
                  <a:noFill/>
                </a:ln>
                <a:solidFill>
                  <a:srgbClr val="0078D4"/>
                </a:solidFill>
                <a:effectLst/>
                <a:uLnTx/>
                <a:uFillTx/>
                <a:latin typeface="Segoe UI Semibold"/>
                <a:ea typeface="+mn-ea"/>
                <a:cs typeface="Segoe UI"/>
              </a:rPr>
              <a:t>Windows 365 Cloud PC</a:t>
            </a:r>
          </a:p>
        </p:txBody>
      </p:sp>
      <p:pic>
        <p:nvPicPr>
          <p:cNvPr id="4" name="Graphic 3" descr="Windows 365 logo">
            <a:extLst>
              <a:ext uri="{FF2B5EF4-FFF2-40B4-BE49-F238E27FC236}">
                <a16:creationId xmlns:a16="http://schemas.microsoft.com/office/drawing/2014/main" id="{2451D634-698D-432D-AC9B-6E59A51CA1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650" y="585788"/>
            <a:ext cx="1812544" cy="292608"/>
          </a:xfrm>
          <a:prstGeom prst="rect">
            <a:avLst/>
          </a:prstGeom>
        </p:spPr>
      </p:pic>
      <p:sp>
        <p:nvSpPr>
          <p:cNvPr id="8" name="TextBox 7">
            <a:extLst>
              <a:ext uri="{FF2B5EF4-FFF2-40B4-BE49-F238E27FC236}">
                <a16:creationId xmlns:a16="http://schemas.microsoft.com/office/drawing/2014/main" id="{3211481D-A9DE-4BCB-AA3F-6FBF7AAF49D0}"/>
              </a:ext>
            </a:extLst>
          </p:cNvPr>
          <p:cNvSpPr txBox="1"/>
          <p:nvPr/>
        </p:nvSpPr>
        <p:spPr>
          <a:xfrm>
            <a:off x="628649" y="1916838"/>
            <a:ext cx="4314411" cy="259366"/>
          </a:xfrm>
          <a:prstGeom prst="rect">
            <a:avLst/>
          </a:prstGeom>
          <a:noFill/>
        </p:spPr>
        <p:txBody>
          <a:bodyPr wrap="square" lIns="0" tIns="0" rIns="0" bIns="0" rtlCol="0" anchor="t">
            <a:spAutoFit/>
          </a:bodyPr>
          <a:lstStyle/>
          <a:p>
            <a:pPr marL="0" marR="0">
              <a:lnSpc>
                <a:spcPct val="107000"/>
              </a:lnSpc>
              <a:spcBef>
                <a:spcPts val="0"/>
              </a:spcBef>
              <a:spcAft>
                <a:spcPts val="800"/>
              </a:spcAft>
            </a:pPr>
            <a:r>
              <a:rPr lang="en-CA" sz="1700">
                <a:effectLst/>
                <a:latin typeface="Segoe UI"/>
                <a:ea typeface="Calibri" panose="020F0502020204030204" pitchFamily="34" charset="0"/>
                <a:cs typeface="Times New Roman"/>
              </a:rPr>
              <a:t>A study conducted by Forrester Consulting</a:t>
            </a:r>
            <a:endParaRPr lang="en-US" sz="1700">
              <a:effectLst/>
              <a:latin typeface="Segoe UI"/>
              <a:ea typeface="Calibri" panose="020F0502020204030204" pitchFamily="34" charset="0"/>
              <a:cs typeface="Times New Roman"/>
            </a:endParaRPr>
          </a:p>
        </p:txBody>
      </p:sp>
      <p:sp>
        <p:nvSpPr>
          <p:cNvPr id="2" name="TextBox 1">
            <a:extLst>
              <a:ext uri="{FF2B5EF4-FFF2-40B4-BE49-F238E27FC236}">
                <a16:creationId xmlns:a16="http://schemas.microsoft.com/office/drawing/2014/main" id="{9F24F79E-7857-F717-2C2C-31D8D3C85513}"/>
              </a:ext>
            </a:extLst>
          </p:cNvPr>
          <p:cNvSpPr txBox="1"/>
          <p:nvPr/>
        </p:nvSpPr>
        <p:spPr>
          <a:xfrm>
            <a:off x="628649" y="6069438"/>
            <a:ext cx="4314411" cy="259366"/>
          </a:xfrm>
          <a:prstGeom prst="rect">
            <a:avLst/>
          </a:prstGeom>
          <a:noFill/>
        </p:spPr>
        <p:txBody>
          <a:bodyPr wrap="square" lIns="0" tIns="0" rIns="0" bIns="0" rtlCol="0" anchor="t">
            <a:spAutoFit/>
          </a:bodyPr>
          <a:lstStyle/>
          <a:p>
            <a:pPr marL="0" marR="0">
              <a:lnSpc>
                <a:spcPct val="107000"/>
              </a:lnSpc>
              <a:spcBef>
                <a:spcPts val="0"/>
              </a:spcBef>
              <a:spcAft>
                <a:spcPts val="800"/>
              </a:spcAft>
            </a:pPr>
            <a:r>
              <a:rPr lang="en-CA" sz="1700">
                <a:effectLst/>
                <a:latin typeface="Segoe UI"/>
                <a:ea typeface="Calibri" panose="020F0502020204030204" pitchFamily="34" charset="0"/>
                <a:cs typeface="Times New Roman"/>
              </a:rPr>
              <a:t>Windows 365. Your Windows in the cloud.</a:t>
            </a:r>
            <a:endParaRPr lang="en-US" sz="1700">
              <a:effectLst/>
              <a:latin typeface="Segoe UI"/>
              <a:ea typeface="Calibri" panose="020F0502020204030204" pitchFamily="34" charset="0"/>
              <a:cs typeface="Times New Roman"/>
            </a:endParaRPr>
          </a:p>
        </p:txBody>
      </p:sp>
    </p:spTree>
    <p:extLst>
      <p:ext uri="{BB962C8B-B14F-4D97-AF65-F5344CB8AC3E}">
        <p14:creationId xmlns:p14="http://schemas.microsoft.com/office/powerpoint/2010/main" val="1539862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FC3A-090E-3EE1-32CC-4C75DAFC2A77}"/>
              </a:ext>
            </a:extLst>
          </p:cNvPr>
          <p:cNvSpPr txBox="1">
            <a:spLocks noGrp="1"/>
          </p:cNvSpPr>
          <p:nvPr>
            <p:ph type="title" idx="4294967295"/>
          </p:nvPr>
        </p:nvSpPr>
        <p:spPr>
          <a:xfrm>
            <a:off x="610060" y="897059"/>
            <a:ext cx="5625848"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Background and methodology</a:t>
            </a:r>
          </a:p>
        </p:txBody>
      </p:sp>
      <p:sp>
        <p:nvSpPr>
          <p:cNvPr id="12" name="Title 1">
            <a:extLst>
              <a:ext uri="{FF2B5EF4-FFF2-40B4-BE49-F238E27FC236}">
                <a16:creationId xmlns:a16="http://schemas.microsoft.com/office/drawing/2014/main" id="{6563B26F-AAA2-29A6-F9FB-9A55280B8CC7}"/>
              </a:ext>
            </a:extLst>
          </p:cNvPr>
          <p:cNvSpPr txBox="1">
            <a:spLocks/>
          </p:cNvSpPr>
          <p:nvPr/>
        </p:nvSpPr>
        <p:spPr>
          <a:xfrm>
            <a:off x="604837" y="496531"/>
            <a:ext cx="5625848" cy="230832"/>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500">
                <a:solidFill>
                  <a:schemeClr val="tx1"/>
                </a:solidFill>
                <a:latin typeface="Segoe UI Semibold" panose="020B0702040204020203" pitchFamily="34" charset="0"/>
                <a:cs typeface="Segoe UI Semibold" panose="020B0702040204020203" pitchFamily="34" charset="0"/>
              </a:rPr>
              <a:t>Windows 365 </a:t>
            </a:r>
            <a:r>
              <a:rPr lang="en-US" sz="1500">
                <a:solidFill>
                  <a:srgbClr val="B5B5B5"/>
                </a:solidFill>
                <a:latin typeface="Segoe UI Semibold" panose="020B0702040204020203" pitchFamily="34" charset="0"/>
                <a:cs typeface="Segoe UI Semibold" panose="020B0702040204020203" pitchFamily="34" charset="0"/>
              </a:rPr>
              <a:t>|</a:t>
            </a:r>
            <a:r>
              <a:rPr lang="en-US" sz="1500">
                <a:solidFill>
                  <a:schemeClr val="tx1"/>
                </a:solidFill>
                <a:latin typeface="Segoe UI Semibold" panose="020B0702040204020203" pitchFamily="34" charset="0"/>
                <a:cs typeface="Segoe UI Semibold" panose="020B0702040204020203" pitchFamily="34" charset="0"/>
              </a:rPr>
              <a:t> </a:t>
            </a:r>
            <a:r>
              <a:rPr lang="en-US" sz="1500">
                <a:solidFill>
                  <a:srgbClr val="0078D4"/>
                </a:solidFill>
                <a:latin typeface="Segoe UI Semibold" panose="020B0702040204020203" pitchFamily="34" charset="0"/>
                <a:cs typeface="Segoe UI Semibold" panose="020B0702040204020203" pitchFamily="34" charset="0"/>
              </a:rPr>
              <a:t>Forrester TEI study</a:t>
            </a:r>
          </a:p>
        </p:txBody>
      </p:sp>
      <p:sp>
        <p:nvSpPr>
          <p:cNvPr id="5" name="Title 4">
            <a:extLst>
              <a:ext uri="{FF2B5EF4-FFF2-40B4-BE49-F238E27FC236}">
                <a16:creationId xmlns:a16="http://schemas.microsoft.com/office/drawing/2014/main" id="{292A1C49-D6B6-447B-820E-BDA8E6951545}"/>
              </a:ext>
            </a:extLst>
          </p:cNvPr>
          <p:cNvSpPr>
            <a:spLocks/>
          </p:cNvSpPr>
          <p:nvPr/>
        </p:nvSpPr>
        <p:spPr>
          <a:xfrm>
            <a:off x="604837" y="1461487"/>
            <a:ext cx="5625848" cy="12527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667" rtl="0" eaLnBrk="1" fontAlgn="auto" latinLnBrk="0" hangingPunct="1">
              <a:lnSpc>
                <a:spcPct val="107000"/>
              </a:lnSpc>
              <a:spcBef>
                <a:spcPts val="0"/>
              </a:spcBef>
              <a:spcAft>
                <a:spcPts val="800"/>
              </a:spcAft>
              <a:buClrTx/>
              <a:buSzTx/>
              <a:buFontTx/>
              <a:buNone/>
              <a:tabLst/>
              <a:defRPr/>
            </a:pPr>
            <a:r>
              <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a:rPr>
              <a:t>Microsoft commissioned Forrester Consulting to conduct </a:t>
            </a:r>
            <a:br>
              <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panose="02020603050405020304" pitchFamily="18" charset="0"/>
              </a:rPr>
            </a:br>
            <a:r>
              <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a:rPr>
              <a:t>a Total Economic Impact™ (TEI) study that examines the potential return on investment (ROI) of Windows 365 </a:t>
            </a:r>
            <a:br>
              <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panose="02020603050405020304" pitchFamily="18" charset="0"/>
              </a:rPr>
            </a:br>
            <a:r>
              <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a:rPr>
              <a:t>Cloud PCs.</a:t>
            </a:r>
            <a:br>
              <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panose="02020603050405020304" pitchFamily="18" charset="0"/>
              </a:rPr>
            </a:br>
            <a:br>
              <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panose="02020603050405020304" pitchFamily="18" charset="0"/>
              </a:rPr>
            </a:br>
            <a:endParaRPr kumimoji="0" lang="en-US" sz="17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0133A98-80C4-EDF9-09BA-EBECA4989CBC}"/>
              </a:ext>
            </a:extLst>
          </p:cNvPr>
          <p:cNvSpPr txBox="1"/>
          <p:nvPr/>
        </p:nvSpPr>
        <p:spPr>
          <a:xfrm>
            <a:off x="519776" y="2893483"/>
            <a:ext cx="5930874" cy="61555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700">
                <a:effectLst/>
                <a:latin typeface="Segoe UI"/>
                <a:ea typeface="Calibri" panose="020F0502020204030204" pitchFamily="34" charset="0"/>
                <a:cs typeface="Times New Roman"/>
              </a:rPr>
              <a:t>Forrester interviewed four companies with experience using Windows 365.</a:t>
            </a:r>
            <a:r>
              <a:rPr lang="en-US" sz="1700">
                <a:latin typeface="Segoe UI"/>
                <a:ea typeface="Calibri" panose="020F0502020204030204" pitchFamily="34" charset="0"/>
                <a:cs typeface="Times New Roman"/>
              </a:rPr>
              <a:t> </a:t>
            </a:r>
            <a:endParaRPr lang="en-US" sz="1700">
              <a:latin typeface="Segoe UI"/>
              <a:cs typeface="Segoe UI"/>
            </a:endParaRPr>
          </a:p>
        </p:txBody>
      </p:sp>
      <p:sp>
        <p:nvSpPr>
          <p:cNvPr id="11" name="TextBox 10">
            <a:extLst>
              <a:ext uri="{FF2B5EF4-FFF2-40B4-BE49-F238E27FC236}">
                <a16:creationId xmlns:a16="http://schemas.microsoft.com/office/drawing/2014/main" id="{C9D6D783-F2EA-02B3-D094-FB758DBCC5C6}"/>
              </a:ext>
            </a:extLst>
          </p:cNvPr>
          <p:cNvSpPr txBox="1"/>
          <p:nvPr/>
        </p:nvSpPr>
        <p:spPr>
          <a:xfrm>
            <a:off x="519776" y="3775728"/>
            <a:ext cx="5716132" cy="192360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700">
                <a:effectLst/>
                <a:latin typeface="Segoe UI"/>
                <a:ea typeface="Calibri" panose="020F0502020204030204" pitchFamily="34" charset="0"/>
                <a:cs typeface="Times New Roman"/>
              </a:rPr>
              <a:t>For the purposes of this study, Forrester aggregated the interviewees’ experiences and combined the results into a single composite organization representing a global business with revenue of $10 billion per year and a distributed workforce that includes contractors, power users, and employees gained through acquisitions.</a:t>
            </a:r>
            <a:endParaRPr lang="en-US" sz="1700">
              <a:latin typeface="Segoe UI"/>
              <a:cs typeface="Times New Roman"/>
            </a:endParaRPr>
          </a:p>
        </p:txBody>
      </p:sp>
      <p:sp>
        <p:nvSpPr>
          <p:cNvPr id="13" name="TextBox 12">
            <a:extLst>
              <a:ext uri="{FF2B5EF4-FFF2-40B4-BE49-F238E27FC236}">
                <a16:creationId xmlns:a16="http://schemas.microsoft.com/office/drawing/2014/main" id="{3A331035-601C-4FDC-F0E1-4E6EFE415AE7}"/>
              </a:ext>
            </a:extLst>
          </p:cNvPr>
          <p:cNvSpPr txBox="1"/>
          <p:nvPr/>
        </p:nvSpPr>
        <p:spPr>
          <a:xfrm>
            <a:off x="622717" y="6421429"/>
            <a:ext cx="5827934" cy="415498"/>
          </a:xfrm>
          <a:prstGeom prst="rect">
            <a:avLst/>
          </a:prstGeom>
          <a:noFill/>
        </p:spPr>
        <p:txBody>
          <a:bodyPr wrap="square" lIns="0" tIns="0" rIns="0" bIns="0" rtlCol="0" anchor="t">
            <a:spAutoFit/>
          </a:bodyPr>
          <a:lstStyle/>
          <a:p>
            <a:pPr lvl="0">
              <a:defRPr/>
            </a:pPr>
            <a:r>
              <a:rPr lang="en-CA" sz="900">
                <a:solidFill>
                  <a:schemeClr val="tx1">
                    <a:lumMod val="75000"/>
                    <a:lumOff val="25000"/>
                  </a:schemeClr>
                </a:solidFill>
                <a:effectLst/>
                <a:latin typeface="Segoe UI Semilight"/>
                <a:ea typeface="Calibri" panose="020F0502020204030204" pitchFamily="34" charset="0"/>
                <a:cs typeface="Times New Roman"/>
              </a:rPr>
              <a:t>This document is an abridged version of a case study commissioned by Microsoft, titled </a:t>
            </a:r>
            <a:r>
              <a:rPr lang="en-CA" sz="900" i="1">
                <a:solidFill>
                  <a:schemeClr val="tx1">
                    <a:lumMod val="75000"/>
                    <a:lumOff val="25000"/>
                  </a:schemeClr>
                </a:solidFill>
                <a:effectLst/>
                <a:latin typeface="Segoe UI Semilight"/>
                <a:ea typeface="Calibri" panose="020F0502020204030204" pitchFamily="34" charset="0"/>
                <a:cs typeface="Times New Roman"/>
              </a:rPr>
              <a:t>The Total Economic Impact of Windows 365 Cloud PC</a:t>
            </a:r>
            <a:r>
              <a:rPr lang="en-CA" sz="900">
                <a:solidFill>
                  <a:schemeClr val="tx1">
                    <a:lumMod val="75000"/>
                    <a:lumOff val="25000"/>
                  </a:schemeClr>
                </a:solidFill>
                <a:latin typeface="Segoe UI Semilight"/>
                <a:ea typeface="Calibri" panose="020F0502020204030204" pitchFamily="34" charset="0"/>
                <a:cs typeface="Times New Roman"/>
              </a:rPr>
              <a:t>, February 2023</a:t>
            </a:r>
            <a:r>
              <a:rPr lang="en-CA" sz="900">
                <a:solidFill>
                  <a:schemeClr val="tx1">
                    <a:lumMod val="75000"/>
                    <a:lumOff val="25000"/>
                  </a:schemeClr>
                </a:solidFill>
                <a:effectLst/>
                <a:latin typeface="Segoe UI Semilight"/>
                <a:ea typeface="Calibri" panose="020F0502020204030204" pitchFamily="34" charset="0"/>
                <a:cs typeface="Times New Roman"/>
              </a:rPr>
              <a:t>. ©️Forrester Research, Inc. All rights reserved. Read the full study &gt;</a:t>
            </a:r>
            <a:endParaRPr lang="en-US" sz="900">
              <a:solidFill>
                <a:schemeClr val="tx1">
                  <a:lumMod val="75000"/>
                  <a:lumOff val="25000"/>
                </a:schemeClr>
              </a:solidFill>
              <a:effectLst/>
              <a:latin typeface="Segoe UI Semilight"/>
              <a:ea typeface="Calibri" panose="020F0502020204030204" pitchFamily="34" charset="0"/>
              <a:cs typeface="Times New Roman"/>
            </a:endParaRPr>
          </a:p>
          <a:p>
            <a:pPr algn="l"/>
            <a:endParaRPr lang="en-US" sz="900">
              <a:solidFill>
                <a:schemeClr val="tx1">
                  <a:lumMod val="75000"/>
                  <a:lumOff val="25000"/>
                </a:schemeClr>
              </a:solidFill>
              <a:latin typeface="Segoe UI Semilight"/>
              <a:cs typeface="Segoe UI Semilight"/>
            </a:endParaRPr>
          </a:p>
        </p:txBody>
      </p:sp>
      <p:pic>
        <p:nvPicPr>
          <p:cNvPr id="6" name="Picture Placeholder 5">
            <a:extLst>
              <a:ext uri="{FF2B5EF4-FFF2-40B4-BE49-F238E27FC236}">
                <a16:creationId xmlns:a16="http://schemas.microsoft.com/office/drawing/2014/main" id="{96038977-C960-4C7D-A465-89EE8E4543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7103" b="7103"/>
          <a:stretch/>
        </p:blipFill>
        <p:spPr>
          <a:xfrm>
            <a:off x="6862997" y="0"/>
            <a:ext cx="5329003" cy="6858000"/>
          </a:xfrm>
          <a:prstGeom prst="rect">
            <a:avLst/>
          </a:prstGeom>
        </p:spPr>
      </p:pic>
    </p:spTree>
    <p:extLst>
      <p:ext uri="{BB962C8B-B14F-4D97-AF65-F5344CB8AC3E}">
        <p14:creationId xmlns:p14="http://schemas.microsoft.com/office/powerpoint/2010/main" val="848354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E94DC92-CE24-40E5-82CC-FDCFA2E3C10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1760" r="30784"/>
          <a:stretch/>
        </p:blipFill>
        <p:spPr>
          <a:xfrm>
            <a:off x="0" y="0"/>
            <a:ext cx="4345116" cy="6858000"/>
          </a:xfrm>
          <a:prstGeom prst="rect">
            <a:avLst/>
          </a:prstGeom>
        </p:spPr>
      </p:pic>
      <p:sp>
        <p:nvSpPr>
          <p:cNvPr id="5" name="Title 1">
            <a:extLst>
              <a:ext uri="{FF2B5EF4-FFF2-40B4-BE49-F238E27FC236}">
                <a16:creationId xmlns:a16="http://schemas.microsoft.com/office/drawing/2014/main" id="{920904C2-71B7-328F-AFAC-739B8409A3EB}"/>
              </a:ext>
            </a:extLst>
          </p:cNvPr>
          <p:cNvSpPr txBox="1">
            <a:spLocks noGrp="1"/>
          </p:cNvSpPr>
          <p:nvPr>
            <p:ph type="title" idx="4294967295"/>
          </p:nvPr>
        </p:nvSpPr>
        <p:spPr>
          <a:xfrm>
            <a:off x="4804727" y="899649"/>
            <a:ext cx="5625848"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Forrester’s findings</a:t>
            </a:r>
          </a:p>
        </p:txBody>
      </p:sp>
      <p:sp>
        <p:nvSpPr>
          <p:cNvPr id="15" name="Title 1">
            <a:extLst>
              <a:ext uri="{FF2B5EF4-FFF2-40B4-BE49-F238E27FC236}">
                <a16:creationId xmlns:a16="http://schemas.microsoft.com/office/drawing/2014/main" id="{41F5FDB1-B945-F9DA-FD32-78FA01F4F59E}"/>
              </a:ext>
            </a:extLst>
          </p:cNvPr>
          <p:cNvSpPr txBox="1">
            <a:spLocks/>
          </p:cNvSpPr>
          <p:nvPr/>
        </p:nvSpPr>
        <p:spPr>
          <a:xfrm>
            <a:off x="4804726" y="496531"/>
            <a:ext cx="5625848" cy="230832"/>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500">
                <a:solidFill>
                  <a:schemeClr val="tx1"/>
                </a:solidFill>
                <a:latin typeface="Segoe UI Semibold" panose="020B0702040204020203" pitchFamily="34" charset="0"/>
                <a:cs typeface="Segoe UI Semibold" panose="020B0702040204020203" pitchFamily="34" charset="0"/>
              </a:rPr>
              <a:t>Windows 365 </a:t>
            </a:r>
            <a:r>
              <a:rPr lang="en-US" sz="1500">
                <a:solidFill>
                  <a:srgbClr val="B5B5B5"/>
                </a:solidFill>
                <a:latin typeface="Segoe UI Semibold" panose="020B0702040204020203" pitchFamily="34" charset="0"/>
                <a:cs typeface="Segoe UI Semibold" panose="020B0702040204020203" pitchFamily="34" charset="0"/>
              </a:rPr>
              <a:t>|</a:t>
            </a:r>
            <a:r>
              <a:rPr lang="en-US" sz="1500">
                <a:solidFill>
                  <a:schemeClr val="tx1"/>
                </a:solidFill>
                <a:latin typeface="Segoe UI Semibold" panose="020B0702040204020203" pitchFamily="34" charset="0"/>
                <a:cs typeface="Segoe UI Semibold" panose="020B0702040204020203" pitchFamily="34" charset="0"/>
              </a:rPr>
              <a:t> </a:t>
            </a:r>
            <a:r>
              <a:rPr lang="en-US" sz="1500">
                <a:solidFill>
                  <a:srgbClr val="0078D4"/>
                </a:solidFill>
                <a:latin typeface="Segoe UI Semibold" panose="020B0702040204020203" pitchFamily="34" charset="0"/>
                <a:cs typeface="Segoe UI Semibold" panose="020B0702040204020203" pitchFamily="34" charset="0"/>
              </a:rPr>
              <a:t>Forrester TEI study</a:t>
            </a:r>
          </a:p>
        </p:txBody>
      </p:sp>
      <p:sp>
        <p:nvSpPr>
          <p:cNvPr id="3" name="Title 4">
            <a:extLst>
              <a:ext uri="{FF2B5EF4-FFF2-40B4-BE49-F238E27FC236}">
                <a16:creationId xmlns:a16="http://schemas.microsoft.com/office/drawing/2014/main" id="{407A06F7-8BE5-49F1-91FB-57031CFAFB2F}"/>
              </a:ext>
            </a:extLst>
          </p:cNvPr>
          <p:cNvSpPr txBox="1">
            <a:spLocks/>
          </p:cNvSpPr>
          <p:nvPr/>
        </p:nvSpPr>
        <p:spPr>
          <a:xfrm>
            <a:off x="4804726" y="1578693"/>
            <a:ext cx="6767681" cy="11156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Bef>
                <a:spcPts val="0"/>
              </a:spcBef>
              <a:spcAft>
                <a:spcPts val="800"/>
              </a:spcAft>
            </a:pPr>
            <a:r>
              <a:rPr lang="en-CA" sz="1700">
                <a:latin typeface="Segoe UI"/>
                <a:ea typeface="Calibri" panose="020F0502020204030204" pitchFamily="34" charset="0"/>
                <a:cs typeface="Times New Roman"/>
              </a:rPr>
              <a:t>By making Windows 365 Cloud PCs part of their IT infrastructure, customers are saving money and time. </a:t>
            </a:r>
            <a:br>
              <a:rPr lang="en-US" sz="1800">
                <a:latin typeface="Calibri" panose="020F0502020204030204" pitchFamily="34" charset="0"/>
                <a:ea typeface="Calibri" panose="020F0502020204030204" pitchFamily="34" charset="0"/>
                <a:cs typeface="Times New Roman" panose="02020603050405020304" pitchFamily="18" charset="0"/>
              </a:rPr>
            </a:br>
            <a:r>
              <a:rPr lang="en-CA" sz="1800">
                <a:latin typeface="Calibri"/>
                <a:ea typeface="Calibri" panose="020F0502020204030204" pitchFamily="34" charset="0"/>
                <a:cs typeface="Times New Roman"/>
              </a:rPr>
              <a:t> </a:t>
            </a:r>
            <a:br>
              <a:rPr lang="en-US" sz="1800">
                <a:latin typeface="Calibri" panose="020F0502020204030204" pitchFamily="34" charset="0"/>
                <a:ea typeface="Calibri" panose="020F0502020204030204" pitchFamily="34" charset="0"/>
                <a:cs typeface="Times New Roman" panose="02020603050405020304" pitchFamily="18" charset="0"/>
              </a:rPr>
            </a:br>
            <a:r>
              <a:rPr lang="en-CA" sz="1700" b="1">
                <a:latin typeface="Segoe UI Semibold"/>
                <a:ea typeface="Calibri" panose="020F0502020204030204" pitchFamily="34" charset="0"/>
                <a:cs typeface="Times New Roman"/>
              </a:rPr>
              <a:t>Key areas of business value</a:t>
            </a:r>
            <a:endParaRPr lang="en-US" sz="1700" b="1">
              <a:latin typeface="Segoe UI Semibold"/>
              <a:ea typeface="Calibri" panose="020F0502020204030204" pitchFamily="34" charset="0"/>
              <a:cs typeface="Times New Roman"/>
            </a:endParaRPr>
          </a:p>
        </p:txBody>
      </p:sp>
      <p:sp>
        <p:nvSpPr>
          <p:cNvPr id="40" name="PC1_E977">
            <a:extLst>
              <a:ext uri="{FF2B5EF4-FFF2-40B4-BE49-F238E27FC236}">
                <a16:creationId xmlns:a16="http://schemas.microsoft.com/office/drawing/2014/main" id="{87A50BDF-F411-4F70-BFDB-042D465E0316}"/>
              </a:ext>
              <a:ext uri="{C183D7F6-B498-43B3-948B-1728B52AA6E4}">
                <adec:decorative xmlns:adec="http://schemas.microsoft.com/office/drawing/2017/decorative" val="1"/>
              </a:ext>
            </a:extLst>
          </p:cNvPr>
          <p:cNvSpPr>
            <a:spLocks noChangeAspect="1" noEditPoints="1"/>
          </p:cNvSpPr>
          <p:nvPr/>
        </p:nvSpPr>
        <p:spPr bwMode="auto">
          <a:xfrm>
            <a:off x="4999600" y="3089390"/>
            <a:ext cx="622555" cy="498239"/>
          </a:xfrm>
          <a:custGeom>
            <a:avLst/>
            <a:gdLst>
              <a:gd name="T0" fmla="*/ 1697 w 5093"/>
              <a:gd name="T1" fmla="*/ 1359 h 4076"/>
              <a:gd name="T2" fmla="*/ 5093 w 5093"/>
              <a:gd name="T3" fmla="*/ 1359 h 4076"/>
              <a:gd name="T4" fmla="*/ 5093 w 5093"/>
              <a:gd name="T5" fmla="*/ 3398 h 4076"/>
              <a:gd name="T6" fmla="*/ 1697 w 5093"/>
              <a:gd name="T7" fmla="*/ 3398 h 4076"/>
              <a:gd name="T8" fmla="*/ 1697 w 5093"/>
              <a:gd name="T9" fmla="*/ 1359 h 4076"/>
              <a:gd name="T10" fmla="*/ 3396 w 5093"/>
              <a:gd name="T11" fmla="*/ 3398 h 4076"/>
              <a:gd name="T12" fmla="*/ 3396 w 5093"/>
              <a:gd name="T13" fmla="*/ 4076 h 4076"/>
              <a:gd name="T14" fmla="*/ 2547 w 5093"/>
              <a:gd name="T15" fmla="*/ 4076 h 4076"/>
              <a:gd name="T16" fmla="*/ 4244 w 5093"/>
              <a:gd name="T17" fmla="*/ 4076 h 4076"/>
              <a:gd name="T18" fmla="*/ 510 w 5093"/>
              <a:gd name="T19" fmla="*/ 680 h 4076"/>
              <a:gd name="T20" fmla="*/ 1528 w 5093"/>
              <a:gd name="T21" fmla="*/ 680 h 4076"/>
              <a:gd name="T22" fmla="*/ 510 w 5093"/>
              <a:gd name="T23" fmla="*/ 3398 h 4076"/>
              <a:gd name="T24" fmla="*/ 1697 w 5093"/>
              <a:gd name="T25" fmla="*/ 3398 h 4076"/>
              <a:gd name="T26" fmla="*/ 510 w 5093"/>
              <a:gd name="T27" fmla="*/ 2718 h 4076"/>
              <a:gd name="T28" fmla="*/ 1705 w 5093"/>
              <a:gd name="T29" fmla="*/ 2718 h 4076"/>
              <a:gd name="T30" fmla="*/ 2038 w 5093"/>
              <a:gd name="T31" fmla="*/ 1359 h 4076"/>
              <a:gd name="T32" fmla="*/ 2038 w 5093"/>
              <a:gd name="T33" fmla="*/ 0 h 4076"/>
              <a:gd name="T34" fmla="*/ 0 w 5093"/>
              <a:gd name="T35" fmla="*/ 0 h 4076"/>
              <a:gd name="T36" fmla="*/ 0 w 5093"/>
              <a:gd name="T37" fmla="*/ 4076 h 4076"/>
              <a:gd name="T38" fmla="*/ 2038 w 5093"/>
              <a:gd name="T39" fmla="*/ 4076 h 4076"/>
              <a:gd name="T40" fmla="*/ 2038 w 5093"/>
              <a:gd name="T41" fmla="*/ 3398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93" h="4076">
                <a:moveTo>
                  <a:pt x="1697" y="1359"/>
                </a:moveTo>
                <a:lnTo>
                  <a:pt x="5093" y="1359"/>
                </a:lnTo>
                <a:lnTo>
                  <a:pt x="5093" y="3398"/>
                </a:lnTo>
                <a:lnTo>
                  <a:pt x="1697" y="3398"/>
                </a:lnTo>
                <a:lnTo>
                  <a:pt x="1697" y="1359"/>
                </a:lnTo>
                <a:moveTo>
                  <a:pt x="3396" y="3398"/>
                </a:moveTo>
                <a:lnTo>
                  <a:pt x="3396" y="4076"/>
                </a:lnTo>
                <a:moveTo>
                  <a:pt x="2547" y="4076"/>
                </a:moveTo>
                <a:lnTo>
                  <a:pt x="4244" y="4076"/>
                </a:lnTo>
                <a:moveTo>
                  <a:pt x="510" y="680"/>
                </a:moveTo>
                <a:lnTo>
                  <a:pt x="1528" y="680"/>
                </a:lnTo>
                <a:moveTo>
                  <a:pt x="510" y="3398"/>
                </a:moveTo>
                <a:lnTo>
                  <a:pt x="1697" y="3398"/>
                </a:lnTo>
                <a:moveTo>
                  <a:pt x="510" y="2718"/>
                </a:moveTo>
                <a:lnTo>
                  <a:pt x="1705" y="2718"/>
                </a:lnTo>
                <a:moveTo>
                  <a:pt x="2038" y="1359"/>
                </a:moveTo>
                <a:lnTo>
                  <a:pt x="2038" y="0"/>
                </a:lnTo>
                <a:lnTo>
                  <a:pt x="0" y="0"/>
                </a:lnTo>
                <a:lnTo>
                  <a:pt x="0" y="4076"/>
                </a:lnTo>
                <a:lnTo>
                  <a:pt x="2038" y="4076"/>
                </a:lnTo>
                <a:lnTo>
                  <a:pt x="2038" y="3398"/>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 name="TextBox 33">
            <a:extLst>
              <a:ext uri="{FF2B5EF4-FFF2-40B4-BE49-F238E27FC236}">
                <a16:creationId xmlns:a16="http://schemas.microsoft.com/office/drawing/2014/main" id="{FD952122-9145-4A51-BA8D-E6146551FCF2}"/>
              </a:ext>
            </a:extLst>
          </p:cNvPr>
          <p:cNvSpPr txBox="1"/>
          <p:nvPr/>
        </p:nvSpPr>
        <p:spPr>
          <a:xfrm>
            <a:off x="6096000" y="3105333"/>
            <a:ext cx="4560541" cy="553998"/>
          </a:xfrm>
          <a:prstGeom prst="rect">
            <a:avLst/>
          </a:prstGeom>
          <a:noFill/>
        </p:spPr>
        <p:txBody>
          <a:bodyPr wrap="square" lIns="0">
            <a:spAutoFit/>
          </a:bodyPr>
          <a:lstStyle/>
          <a:p>
            <a:pPr lvl="0"/>
            <a:r>
              <a:rPr lang="en-CA" sz="1500"/>
              <a:t>Reducing IT administration cost and effort, especially when onboarding new users</a:t>
            </a:r>
            <a:endParaRPr lang="en-US" sz="1500"/>
          </a:p>
        </p:txBody>
      </p:sp>
      <p:sp>
        <p:nvSpPr>
          <p:cNvPr id="12" name="money_2">
            <a:extLst>
              <a:ext uri="{FF2B5EF4-FFF2-40B4-BE49-F238E27FC236}">
                <a16:creationId xmlns:a16="http://schemas.microsoft.com/office/drawing/2014/main" id="{C24338DD-CE04-536A-C873-BA9B35B3E44E}"/>
              </a:ext>
              <a:ext uri="{C183D7F6-B498-43B3-948B-1728B52AA6E4}">
                <adec:decorative xmlns:adec="http://schemas.microsoft.com/office/drawing/2017/decorative" val="1"/>
              </a:ext>
            </a:extLst>
          </p:cNvPr>
          <p:cNvSpPr>
            <a:spLocks noChangeAspect="1" noEditPoints="1"/>
          </p:cNvSpPr>
          <p:nvPr/>
        </p:nvSpPr>
        <p:spPr bwMode="auto">
          <a:xfrm>
            <a:off x="4999600" y="4021394"/>
            <a:ext cx="575045" cy="606316"/>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22225" cap="flat">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6BF1DB78-4091-4C50-3CC0-BD934DDB4A6C}"/>
              </a:ext>
            </a:extLst>
          </p:cNvPr>
          <p:cNvSpPr txBox="1"/>
          <p:nvPr/>
        </p:nvSpPr>
        <p:spPr>
          <a:xfrm>
            <a:off x="6096000" y="4047061"/>
            <a:ext cx="4968240" cy="553998"/>
          </a:xfrm>
          <a:prstGeom prst="rect">
            <a:avLst/>
          </a:prstGeom>
          <a:noFill/>
        </p:spPr>
        <p:txBody>
          <a:bodyPr wrap="square" lIns="0">
            <a:spAutoFit/>
          </a:bodyPr>
          <a:lstStyle/>
          <a:p>
            <a:pPr lvl="0"/>
            <a:r>
              <a:rPr lang="en-CA" sz="1500"/>
              <a:t>Reducing support costs, expenses, and device recovery time for bring-your-own-PC (BYOPC) scenarios</a:t>
            </a:r>
            <a:endParaRPr lang="en-US" sz="1500"/>
          </a:p>
        </p:txBody>
      </p:sp>
      <p:sp>
        <p:nvSpPr>
          <p:cNvPr id="14" name="people_12">
            <a:extLst>
              <a:ext uri="{FF2B5EF4-FFF2-40B4-BE49-F238E27FC236}">
                <a16:creationId xmlns:a16="http://schemas.microsoft.com/office/drawing/2014/main" id="{88C7652F-3930-4BFC-95DC-20952F3DA9D0}"/>
              </a:ext>
              <a:ext uri="{C183D7F6-B498-43B3-948B-1728B52AA6E4}">
                <adec:decorative xmlns:adec="http://schemas.microsoft.com/office/drawing/2017/decorative" val="1"/>
              </a:ext>
            </a:extLst>
          </p:cNvPr>
          <p:cNvSpPr>
            <a:spLocks noChangeAspect="1" noEditPoints="1"/>
          </p:cNvSpPr>
          <p:nvPr/>
        </p:nvSpPr>
        <p:spPr bwMode="auto">
          <a:xfrm>
            <a:off x="4999600" y="5076490"/>
            <a:ext cx="622555" cy="531149"/>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22225"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9E2F25FB-4589-BFFA-1B9A-CE867267B16F}"/>
              </a:ext>
            </a:extLst>
          </p:cNvPr>
          <p:cNvSpPr txBox="1"/>
          <p:nvPr/>
        </p:nvSpPr>
        <p:spPr>
          <a:xfrm>
            <a:off x="6096000" y="5018611"/>
            <a:ext cx="4968240" cy="784830"/>
          </a:xfrm>
          <a:prstGeom prst="rect">
            <a:avLst/>
          </a:prstGeom>
          <a:noFill/>
        </p:spPr>
        <p:txBody>
          <a:bodyPr wrap="square" lIns="0">
            <a:spAutoFit/>
          </a:bodyPr>
          <a:lstStyle/>
          <a:p>
            <a:pPr lvl="0"/>
            <a:r>
              <a:rPr lang="en-CA" sz="1500"/>
              <a:t>Recapturing productivity through self-service and for power users and employees joining an organization through a merger or acquisition</a:t>
            </a:r>
            <a:endParaRPr lang="en-US" sz="1500"/>
          </a:p>
        </p:txBody>
      </p:sp>
      <p:sp>
        <p:nvSpPr>
          <p:cNvPr id="16" name="TextBox 15">
            <a:extLst>
              <a:ext uri="{FF2B5EF4-FFF2-40B4-BE49-F238E27FC236}">
                <a16:creationId xmlns:a16="http://schemas.microsoft.com/office/drawing/2014/main" id="{BB9936A1-1F67-6CA2-72E3-2494E3F34A65}"/>
              </a:ext>
            </a:extLst>
          </p:cNvPr>
          <p:cNvSpPr txBox="1"/>
          <p:nvPr/>
        </p:nvSpPr>
        <p:spPr>
          <a:xfrm>
            <a:off x="4999600" y="6342161"/>
            <a:ext cx="5827934" cy="415498"/>
          </a:xfrm>
          <a:prstGeom prst="rect">
            <a:avLst/>
          </a:prstGeom>
          <a:noFill/>
        </p:spPr>
        <p:txBody>
          <a:bodyPr wrap="square" lIns="0" tIns="0" rIns="0" bIns="0" rtlCol="0" anchor="t">
            <a:spAutoFit/>
          </a:bodyPr>
          <a:lstStyle/>
          <a:p>
            <a:r>
              <a:rPr lang="en-CA" sz="900">
                <a:solidFill>
                  <a:schemeClr val="tx1">
                    <a:lumMod val="75000"/>
                    <a:lumOff val="25000"/>
                  </a:schemeClr>
                </a:solidFill>
                <a:effectLst/>
                <a:latin typeface="Segoe UI Light"/>
                <a:ea typeface="Calibri" panose="020F0502020204030204" pitchFamily="34" charset="0"/>
                <a:cs typeface="Times New Roman"/>
              </a:rPr>
              <a:t>This document is an abridged version of a case study commissioned by Microsoft, titled </a:t>
            </a:r>
            <a:r>
              <a:rPr lang="en-CA" sz="900" i="1">
                <a:solidFill>
                  <a:schemeClr val="tx1">
                    <a:lumMod val="75000"/>
                    <a:lumOff val="25000"/>
                  </a:schemeClr>
                </a:solidFill>
                <a:effectLst/>
                <a:latin typeface="Segoe UI Light"/>
                <a:ea typeface="Calibri" panose="020F0502020204030204" pitchFamily="34" charset="0"/>
                <a:cs typeface="Times New Roman"/>
              </a:rPr>
              <a:t>The Total Economic Impact of Windows 365 Cloud PC</a:t>
            </a:r>
            <a:r>
              <a:rPr lang="en-CA" sz="900">
                <a:solidFill>
                  <a:schemeClr val="tx1">
                    <a:lumMod val="75000"/>
                    <a:lumOff val="25000"/>
                  </a:schemeClr>
                </a:solidFill>
                <a:effectLst/>
                <a:latin typeface="Segoe UI Light"/>
                <a:ea typeface="Calibri" panose="020F0502020204030204" pitchFamily="34" charset="0"/>
                <a:cs typeface="Times New Roman"/>
              </a:rPr>
              <a:t>, February 2023. ©️Forrester Research, Inc. All rights reserved. Read the full study &gt;</a:t>
            </a:r>
            <a:endParaRPr lang="en-US" sz="900">
              <a:solidFill>
                <a:schemeClr val="tx1">
                  <a:lumMod val="75000"/>
                  <a:lumOff val="25000"/>
                </a:schemeClr>
              </a:solidFill>
              <a:effectLst/>
              <a:latin typeface="Segoe UI Light"/>
              <a:ea typeface="Calibri" panose="020F0502020204030204" pitchFamily="34" charset="0"/>
              <a:cs typeface="Times New Roman"/>
            </a:endParaRPr>
          </a:p>
          <a:p>
            <a:pPr algn="l"/>
            <a:endParaRPr lang="en-US" sz="900">
              <a:solidFill>
                <a:schemeClr val="tx1">
                  <a:lumMod val="75000"/>
                  <a:lumOff val="25000"/>
                </a:schemeClr>
              </a:solidFill>
              <a:latin typeface="Segoe UI Light"/>
              <a:cs typeface="Segoe UI Light"/>
            </a:endParaRPr>
          </a:p>
        </p:txBody>
      </p:sp>
    </p:spTree>
    <p:extLst>
      <p:ext uri="{BB962C8B-B14F-4D97-AF65-F5344CB8AC3E}">
        <p14:creationId xmlns:p14="http://schemas.microsoft.com/office/powerpoint/2010/main" val="2181925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4"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F4872B7-7CA0-42C9-8812-561B365CB147}"/>
              </a:ext>
            </a:extLst>
          </p:cNvPr>
          <p:cNvSpPr txBox="1">
            <a:spLocks noGrp="1"/>
          </p:cNvSpPr>
          <p:nvPr>
            <p:ph type="title" idx="4294967295"/>
          </p:nvPr>
        </p:nvSpPr>
        <p:spPr>
          <a:xfrm>
            <a:off x="504207" y="843577"/>
            <a:ext cx="6099793" cy="519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A" sz="2700" i="0" u="none" strike="noStrike" kern="1200" cap="none" spc="0" normalizeH="0" baseline="0" noProof="0">
                <a:ln>
                  <a:noFill/>
                </a:ln>
                <a:solidFill>
                  <a:schemeClr val="accent1"/>
                </a:solidFill>
                <a:effectLst/>
                <a:uLnTx/>
                <a:uFillTx/>
                <a:ea typeface="Calibri" panose="020F0502020204030204" pitchFamily="34" charset="0"/>
                <a:cs typeface="Times New Roman"/>
              </a:rPr>
              <a:t>The simplicity </a:t>
            </a:r>
            <a:r>
              <a:rPr kumimoji="0" lang="en-CA" sz="2800" i="0" u="none" strike="noStrike" kern="1200" cap="none" spc="0" normalizeH="0" baseline="0" noProof="0">
                <a:ln>
                  <a:noFill/>
                </a:ln>
                <a:solidFill>
                  <a:schemeClr val="accent1"/>
                </a:solidFill>
                <a:effectLst/>
                <a:uLnTx/>
                <a:uFillTx/>
                <a:ea typeface="Calibri" panose="020F0502020204030204" pitchFamily="34" charset="0"/>
                <a:cs typeface="Times New Roman"/>
              </a:rPr>
              <a:t>organizations</a:t>
            </a:r>
            <a:r>
              <a:rPr kumimoji="0" lang="en-CA" sz="2700" i="0" u="none" strike="noStrike" kern="1200" cap="none" spc="0" normalizeH="0" baseline="0" noProof="0">
                <a:ln>
                  <a:noFill/>
                </a:ln>
                <a:solidFill>
                  <a:schemeClr val="accent1"/>
                </a:solidFill>
                <a:effectLst/>
                <a:uLnTx/>
                <a:uFillTx/>
                <a:ea typeface="Calibri" panose="020F0502020204030204" pitchFamily="34" charset="0"/>
                <a:cs typeface="Times New Roman"/>
              </a:rPr>
              <a:t> want</a:t>
            </a:r>
            <a:endParaRPr kumimoji="0" lang="en-US" sz="2700" i="0" u="none" strike="noStrike" kern="1200" cap="none" spc="0" normalizeH="0" baseline="0" noProof="0">
              <a:ln>
                <a:noFill/>
              </a:ln>
              <a:solidFill>
                <a:schemeClr val="accent1"/>
              </a:solidFill>
              <a:effectLst/>
              <a:uLnTx/>
              <a:uFillTx/>
              <a:ea typeface="Calibri" panose="020F0502020204030204" pitchFamily="34" charset="0"/>
              <a:cs typeface="Times New Roman"/>
            </a:endParaRPr>
          </a:p>
        </p:txBody>
      </p:sp>
      <p:sp>
        <p:nvSpPr>
          <p:cNvPr id="4" name="Title 1">
            <a:extLst>
              <a:ext uri="{FF2B5EF4-FFF2-40B4-BE49-F238E27FC236}">
                <a16:creationId xmlns:a16="http://schemas.microsoft.com/office/drawing/2014/main" id="{56E6AEB1-B689-B2D0-9280-7E8478A783BF}"/>
              </a:ext>
            </a:extLst>
          </p:cNvPr>
          <p:cNvSpPr txBox="1">
            <a:spLocks/>
          </p:cNvSpPr>
          <p:nvPr/>
        </p:nvSpPr>
        <p:spPr>
          <a:xfrm>
            <a:off x="585487" y="483706"/>
            <a:ext cx="5625848" cy="230832"/>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500">
                <a:solidFill>
                  <a:schemeClr val="tx1"/>
                </a:solidFill>
                <a:latin typeface="Segoe UI Semibold" panose="020B0702040204020203" pitchFamily="34" charset="0"/>
                <a:cs typeface="Segoe UI Semibold" panose="020B0702040204020203" pitchFamily="34" charset="0"/>
              </a:rPr>
              <a:t>Windows 365 </a:t>
            </a:r>
            <a:r>
              <a:rPr lang="en-US" sz="1500">
                <a:solidFill>
                  <a:srgbClr val="B5B5B5"/>
                </a:solidFill>
                <a:latin typeface="Segoe UI Semibold" panose="020B0702040204020203" pitchFamily="34" charset="0"/>
                <a:cs typeface="Segoe UI Semibold" panose="020B0702040204020203" pitchFamily="34" charset="0"/>
              </a:rPr>
              <a:t>|</a:t>
            </a:r>
            <a:r>
              <a:rPr lang="en-US" sz="1500">
                <a:solidFill>
                  <a:schemeClr val="tx1"/>
                </a:solidFill>
                <a:latin typeface="Segoe UI Semibold" panose="020B0702040204020203" pitchFamily="34" charset="0"/>
                <a:cs typeface="Segoe UI Semibold" panose="020B0702040204020203" pitchFamily="34" charset="0"/>
              </a:rPr>
              <a:t> </a:t>
            </a:r>
            <a:r>
              <a:rPr lang="en-US" sz="1500">
                <a:solidFill>
                  <a:srgbClr val="0078D4"/>
                </a:solidFill>
                <a:latin typeface="Segoe UI Semibold" panose="020B0702040204020203" pitchFamily="34" charset="0"/>
                <a:cs typeface="Segoe UI Semibold" panose="020B0702040204020203" pitchFamily="34" charset="0"/>
              </a:rPr>
              <a:t>Forrester TEI study</a:t>
            </a:r>
          </a:p>
        </p:txBody>
      </p:sp>
      <p:sp>
        <p:nvSpPr>
          <p:cNvPr id="8" name="Rectángulo 14">
            <a:extLst>
              <a:ext uri="{FF2B5EF4-FFF2-40B4-BE49-F238E27FC236}">
                <a16:creationId xmlns:a16="http://schemas.microsoft.com/office/drawing/2014/main" id="{6F5C48A5-97D5-6584-74EF-23FC9C6BBFFF}"/>
              </a:ext>
              <a:ext uri="{C183D7F6-B498-43B3-948B-1728B52AA6E4}">
                <adec:decorative xmlns:adec="http://schemas.microsoft.com/office/drawing/2017/decorative" val="0"/>
              </a:ext>
            </a:extLst>
          </p:cNvPr>
          <p:cNvSpPr/>
          <p:nvPr/>
        </p:nvSpPr>
        <p:spPr>
          <a:xfrm>
            <a:off x="424354" y="1282371"/>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11" name="TextBox 4">
            <a:extLst>
              <a:ext uri="{FF2B5EF4-FFF2-40B4-BE49-F238E27FC236}">
                <a16:creationId xmlns:a16="http://schemas.microsoft.com/office/drawing/2014/main" id="{F9176B55-9D48-FD46-98C2-A9DD712315C8}"/>
              </a:ext>
            </a:extLst>
          </p:cNvPr>
          <p:cNvSpPr txBox="1"/>
          <p:nvPr/>
        </p:nvSpPr>
        <p:spPr>
          <a:xfrm>
            <a:off x="966797" y="1503583"/>
            <a:ext cx="5823748" cy="1718419"/>
          </a:xfrm>
          <a:prstGeom prst="rect">
            <a:avLst/>
          </a:prstGeom>
          <a:noFill/>
        </p:spPr>
        <p:txBody>
          <a:bodyPr wrap="square" lIns="91440" tIns="45720" rIns="91440" bIns="45720" anchor="t">
            <a:spAutoFit/>
          </a:bodyPr>
          <a:lstStyle/>
          <a:p>
            <a:pPr marL="0" marR="0">
              <a:spcBef>
                <a:spcPts val="0"/>
              </a:spcBef>
              <a:spcAft>
                <a:spcPts val="800"/>
              </a:spcAft>
            </a:pPr>
            <a:r>
              <a:rPr lang="en-CA" sz="1500">
                <a:effectLst/>
                <a:latin typeface="Segoe UI"/>
                <a:ea typeface="Calibri" panose="020F0502020204030204" pitchFamily="34" charset="0"/>
                <a:cs typeface="Times New Roman"/>
              </a:rPr>
              <a:t>Usually, you must go through an entire onboarding process. Windows 365 is safe and secure, and we can issue these Cloud PCs to secure partners a lot easier. That’s what hybrid work means to us. Geography is a non-issue. </a:t>
            </a:r>
            <a:br>
              <a:rPr lang="en-CA" sz="1500">
                <a:effectLst/>
                <a:latin typeface="Segoe UI"/>
                <a:ea typeface="Calibri" panose="020F0502020204030204" pitchFamily="34" charset="0"/>
                <a:cs typeface="Times New Roman" panose="02020603050405020304" pitchFamily="18" charset="0"/>
              </a:rPr>
            </a:br>
            <a:br>
              <a:rPr lang="en-CA" sz="1500">
                <a:effectLst/>
                <a:latin typeface="Calibri" panose="020F0502020204030204" pitchFamily="34" charset="0"/>
                <a:ea typeface="Calibri" panose="020F0502020204030204" pitchFamily="34" charset="0"/>
                <a:cs typeface="Times New Roman" panose="02020603050405020304" pitchFamily="18" charset="0"/>
              </a:rPr>
            </a:br>
            <a:r>
              <a:rPr kumimoji="0" lang="en-US" sz="1200" b="1" i="0" u="none" strike="noStrike" kern="1200" cap="none" spc="0" normalizeH="0" baseline="0" noProof="0">
                <a:ln>
                  <a:noFill/>
                </a:ln>
                <a:solidFill>
                  <a:srgbClr val="0078D4"/>
                </a:solidFill>
                <a:effectLst/>
                <a:uLnTx/>
                <a:uFillTx/>
                <a:latin typeface="Segoe UI Semibold"/>
                <a:cs typeface="Segoe UI Semibold"/>
              </a:rPr>
              <a:t>Branch manager for ICT services, government</a:t>
            </a:r>
          </a:p>
          <a:p>
            <a:pPr marL="0" marR="0" lvl="0" indent="0" algn="l" defTabSz="914400" rtl="0" eaLnBrk="1" fontAlgn="auto" latinLnBrk="0" hangingPunct="1">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UI"/>
                <a:ea typeface="+mn-ea"/>
                <a:cs typeface="+mn-cs"/>
              </a:rPr>
              <a:t> </a:t>
            </a:r>
            <a:endParaRPr kumimoji="0" lang="en-NL"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 name="Rectángulo 12">
            <a:extLst>
              <a:ext uri="{FF2B5EF4-FFF2-40B4-BE49-F238E27FC236}">
                <a16:creationId xmlns:a16="http://schemas.microsoft.com/office/drawing/2014/main" id="{BD8D3EE0-0BC9-A21E-9F93-3F9D4B0E3FB2}"/>
              </a:ext>
            </a:extLst>
          </p:cNvPr>
          <p:cNvSpPr/>
          <p:nvPr/>
        </p:nvSpPr>
        <p:spPr>
          <a:xfrm>
            <a:off x="6419579" y="1931587"/>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9" name="Rectángulo 14">
            <a:extLst>
              <a:ext uri="{FF2B5EF4-FFF2-40B4-BE49-F238E27FC236}">
                <a16:creationId xmlns:a16="http://schemas.microsoft.com/office/drawing/2014/main" id="{ADFD34E2-581A-8513-CE96-62DA30131618}"/>
              </a:ext>
              <a:ext uri="{C183D7F6-B498-43B3-948B-1728B52AA6E4}">
                <adec:decorative xmlns:adec="http://schemas.microsoft.com/office/drawing/2017/decorative" val="0"/>
              </a:ext>
            </a:extLst>
          </p:cNvPr>
          <p:cNvSpPr/>
          <p:nvPr/>
        </p:nvSpPr>
        <p:spPr>
          <a:xfrm>
            <a:off x="424354" y="2880783"/>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7" name="TextBox 4">
            <a:extLst>
              <a:ext uri="{FF2B5EF4-FFF2-40B4-BE49-F238E27FC236}">
                <a16:creationId xmlns:a16="http://schemas.microsoft.com/office/drawing/2014/main" id="{B818DC17-2A15-4850-FDA4-38C316A5D935}"/>
              </a:ext>
            </a:extLst>
          </p:cNvPr>
          <p:cNvSpPr txBox="1"/>
          <p:nvPr/>
        </p:nvSpPr>
        <p:spPr>
          <a:xfrm>
            <a:off x="949862" y="3101589"/>
            <a:ext cx="6031507" cy="1246495"/>
          </a:xfrm>
          <a:prstGeom prst="rect">
            <a:avLst/>
          </a:prstGeom>
          <a:noFill/>
        </p:spPr>
        <p:txBody>
          <a:bodyPr wrap="square" lIns="91440" tIns="45720" rIns="91440" bIns="45720" anchor="t">
            <a:spAutoFit/>
          </a:bodyPr>
          <a:lstStyle/>
          <a:p>
            <a:pPr>
              <a:spcAft>
                <a:spcPts val="800"/>
              </a:spcAft>
            </a:pPr>
            <a:r>
              <a:rPr lang="en-CA" sz="1500">
                <a:effectLst/>
                <a:latin typeface="Segoe UI"/>
                <a:ea typeface="Calibri" panose="020F0502020204030204" pitchFamily="34" charset="0"/>
                <a:cs typeface="Times New Roman"/>
              </a:rPr>
              <a:t>We can rapidly, securely, and cost-effectively deploy Windows 365 Cloud PCs. And we can easily shut down access.</a:t>
            </a:r>
            <a:r>
              <a:rPr lang="en-CA" sz="1500">
                <a:latin typeface="Segoe UI"/>
                <a:ea typeface="Calibri" panose="020F0502020204030204" pitchFamily="34" charset="0"/>
                <a:cs typeface="Times New Roman"/>
              </a:rPr>
              <a:t> </a:t>
            </a:r>
            <a:r>
              <a:rPr lang="en-CA" sz="1500">
                <a:effectLst/>
                <a:latin typeface="Segoe UI"/>
                <a:ea typeface="Calibri" panose="020F0502020204030204" pitchFamily="34" charset="0"/>
                <a:cs typeface="Times New Roman"/>
              </a:rPr>
              <a:t> If we terminate an employee, the desktop is gone—they can’t access it anymore. </a:t>
            </a:r>
            <a:br>
              <a:rPr lang="en-CA" sz="1500">
                <a:effectLst/>
                <a:latin typeface="Calibri" panose="020F0502020204030204" pitchFamily="34" charset="0"/>
                <a:ea typeface="Calibri" panose="020F0502020204030204" pitchFamily="34" charset="0"/>
                <a:cs typeface="Times New Roman" panose="02020603050405020304" pitchFamily="18" charset="0"/>
              </a:rPr>
            </a:br>
            <a:br>
              <a:rPr lang="en-CA" sz="1800">
                <a:effectLst/>
                <a:latin typeface="Calibri" panose="020F0502020204030204" pitchFamily="34" charset="0"/>
                <a:ea typeface="Calibri" panose="020F0502020204030204" pitchFamily="34" charset="0"/>
                <a:cs typeface="Times New Roman" panose="02020603050405020304" pitchFamily="18" charset="0"/>
              </a:rPr>
            </a:br>
            <a:r>
              <a:rPr kumimoji="0" lang="en-US" sz="1200" b="1" i="0" u="none" strike="noStrike" kern="1200" cap="none" spc="0" normalizeH="0" baseline="0" noProof="0">
                <a:ln>
                  <a:noFill/>
                </a:ln>
                <a:solidFill>
                  <a:srgbClr val="0078D4"/>
                </a:solidFill>
                <a:effectLst/>
                <a:uLnTx/>
                <a:uFillTx/>
                <a:latin typeface="Segoe UI Semibold"/>
                <a:cs typeface="Segoe UI Semibold"/>
              </a:rPr>
              <a:t>Assistant vice president of infrastructure and engineering, financial services</a:t>
            </a:r>
            <a:endParaRPr kumimoji="0" lang="en-NL" sz="1200" b="0" i="0" u="none" strike="noStrike" kern="1200" cap="none" spc="0" normalizeH="0" baseline="0" noProof="0">
              <a:ln>
                <a:noFill/>
              </a:ln>
              <a:solidFill>
                <a:prstClr val="black"/>
              </a:solidFill>
              <a:effectLst/>
              <a:uLnTx/>
              <a:uFillTx/>
              <a:latin typeface="Segoe UI Semibold"/>
              <a:cs typeface="Segoe UI Semibold"/>
            </a:endParaRPr>
          </a:p>
        </p:txBody>
      </p:sp>
      <p:sp>
        <p:nvSpPr>
          <p:cNvPr id="21" name="Rectángulo 12">
            <a:extLst>
              <a:ext uri="{FF2B5EF4-FFF2-40B4-BE49-F238E27FC236}">
                <a16:creationId xmlns:a16="http://schemas.microsoft.com/office/drawing/2014/main" id="{38C0302D-12BA-D850-43F8-0B778330C884}"/>
              </a:ext>
            </a:extLst>
          </p:cNvPr>
          <p:cNvSpPr/>
          <p:nvPr/>
        </p:nvSpPr>
        <p:spPr>
          <a:xfrm>
            <a:off x="6376712" y="3315962"/>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12" name="Rectángulo 14">
            <a:extLst>
              <a:ext uri="{FF2B5EF4-FFF2-40B4-BE49-F238E27FC236}">
                <a16:creationId xmlns:a16="http://schemas.microsoft.com/office/drawing/2014/main" id="{26D5B5DF-501E-1A58-0077-625930FFB4D3}"/>
              </a:ext>
              <a:ext uri="{C183D7F6-B498-43B3-948B-1728B52AA6E4}">
                <adec:decorative xmlns:adec="http://schemas.microsoft.com/office/drawing/2017/decorative" val="0"/>
              </a:ext>
            </a:extLst>
          </p:cNvPr>
          <p:cNvSpPr/>
          <p:nvPr/>
        </p:nvSpPr>
        <p:spPr>
          <a:xfrm>
            <a:off x="424353" y="4389139"/>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18" name="TextBox 4">
            <a:extLst>
              <a:ext uri="{FF2B5EF4-FFF2-40B4-BE49-F238E27FC236}">
                <a16:creationId xmlns:a16="http://schemas.microsoft.com/office/drawing/2014/main" id="{B6995F35-7D7F-A80E-FE87-27A3413C1203}"/>
              </a:ext>
            </a:extLst>
          </p:cNvPr>
          <p:cNvSpPr txBox="1"/>
          <p:nvPr/>
        </p:nvSpPr>
        <p:spPr>
          <a:xfrm>
            <a:off x="949863" y="4619004"/>
            <a:ext cx="6031506" cy="1708160"/>
          </a:xfrm>
          <a:prstGeom prst="rect">
            <a:avLst/>
          </a:prstGeom>
          <a:noFill/>
        </p:spPr>
        <p:txBody>
          <a:bodyPr wrap="square" lIns="91440" tIns="45720" rIns="91440" bIns="45720" anchor="t">
            <a:spAutoFit/>
          </a:bodyPr>
          <a:lstStyle/>
          <a:p>
            <a:pPr marL="0" marR="0">
              <a:spcBef>
                <a:spcPts val="0"/>
              </a:spcBef>
              <a:spcAft>
                <a:spcPts val="800"/>
              </a:spcAft>
            </a:pPr>
            <a:r>
              <a:rPr lang="en-CA" sz="1500">
                <a:effectLst/>
                <a:latin typeface="Segoe UI"/>
                <a:ea typeface="Calibri" panose="020F0502020204030204" pitchFamily="34" charset="0"/>
                <a:cs typeface="Times New Roman"/>
              </a:rPr>
              <a:t>We are no longer shipping hardware to third parties or contractors, whether they are overseas or in North America. We’re giving them a Windows 365 Cloud PC that’s enrolled in our managed desktops program. So we have the same level of security on these Windows 365 devices as we do on our corporate fleet.</a:t>
            </a:r>
            <a:br>
              <a:rPr lang="en-CA" sz="1500">
                <a:effectLst/>
                <a:latin typeface="Segoe UI"/>
                <a:ea typeface="Calibri" panose="020F0502020204030204" pitchFamily="34" charset="0"/>
                <a:cs typeface="Times New Roman" panose="02020603050405020304" pitchFamily="18" charset="0"/>
              </a:rPr>
            </a:br>
            <a:br>
              <a:rPr lang="en-CA" sz="1800">
                <a:effectLst/>
                <a:latin typeface="Calibri" panose="020F0502020204030204" pitchFamily="34" charset="0"/>
                <a:ea typeface="Calibri" panose="020F0502020204030204" pitchFamily="34" charset="0"/>
                <a:cs typeface="Times New Roman" panose="02020603050405020304" pitchFamily="18" charset="0"/>
              </a:rPr>
            </a:br>
            <a:r>
              <a:rPr kumimoji="0" lang="en-US" sz="1200" b="1" i="0" u="none" strike="noStrike" kern="1200" cap="none" spc="0" normalizeH="0" baseline="0" noProof="0">
                <a:ln>
                  <a:noFill/>
                </a:ln>
                <a:solidFill>
                  <a:srgbClr val="0078D4"/>
                </a:solidFill>
                <a:effectLst/>
                <a:uLnTx/>
                <a:uFillTx/>
                <a:latin typeface="Segoe UI Semibold"/>
                <a:cs typeface="Segoe UI Semibold"/>
              </a:rPr>
              <a:t>Assistant vice president of infrastructure and engineering, financial services</a:t>
            </a:r>
            <a:endParaRPr kumimoji="0" lang="en-NL" sz="1200" b="0" i="0" u="none" strike="noStrike" kern="1200" cap="none" spc="0" normalizeH="0" baseline="0" noProof="0">
              <a:ln>
                <a:noFill/>
              </a:ln>
              <a:solidFill>
                <a:prstClr val="black"/>
              </a:solidFill>
              <a:effectLst/>
              <a:uLnTx/>
              <a:uFillTx/>
              <a:latin typeface="Segoe UI Semibold"/>
              <a:cs typeface="Segoe UI Semibold"/>
            </a:endParaRPr>
          </a:p>
        </p:txBody>
      </p:sp>
      <p:sp>
        <p:nvSpPr>
          <p:cNvPr id="22" name="Rectángulo 12">
            <a:extLst>
              <a:ext uri="{FF2B5EF4-FFF2-40B4-BE49-F238E27FC236}">
                <a16:creationId xmlns:a16="http://schemas.microsoft.com/office/drawing/2014/main" id="{64B5E139-8ECA-D1DD-0E3F-24692DC61034}"/>
              </a:ext>
            </a:extLst>
          </p:cNvPr>
          <p:cNvSpPr/>
          <p:nvPr/>
        </p:nvSpPr>
        <p:spPr>
          <a:xfrm>
            <a:off x="6347954" y="5306520"/>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5" name="TextBox 4">
            <a:extLst>
              <a:ext uri="{FF2B5EF4-FFF2-40B4-BE49-F238E27FC236}">
                <a16:creationId xmlns:a16="http://schemas.microsoft.com/office/drawing/2014/main" id="{7AC0A74A-BADA-30C9-D1DD-6F2F915D36AB}"/>
              </a:ext>
              <a:ext uri="{C183D7F6-B498-43B3-948B-1728B52AA6E4}">
                <adec:decorative xmlns:adec="http://schemas.microsoft.com/office/drawing/2017/decorative" val="0"/>
              </a:ext>
            </a:extLst>
          </p:cNvPr>
          <p:cNvSpPr txBox="1"/>
          <p:nvPr/>
        </p:nvSpPr>
        <p:spPr>
          <a:xfrm>
            <a:off x="504207" y="6442502"/>
            <a:ext cx="6286337" cy="276999"/>
          </a:xfrm>
          <a:prstGeom prst="rect">
            <a:avLst/>
          </a:prstGeom>
          <a:noFill/>
        </p:spPr>
        <p:txBody>
          <a:bodyPr wrap="square" lIns="0" tIns="0" rIns="0" bIns="0" rtlCol="0" anchor="t">
            <a:spAutoFit/>
          </a:bodyPr>
          <a:lstStyle/>
          <a:p>
            <a:r>
              <a:rPr lang="en-CA" sz="900">
                <a:solidFill>
                  <a:schemeClr val="tx1">
                    <a:lumMod val="75000"/>
                    <a:lumOff val="25000"/>
                  </a:schemeClr>
                </a:solidFill>
                <a:effectLst/>
                <a:latin typeface="Segoe UI Light"/>
                <a:ea typeface="Calibri" panose="020F0502020204030204" pitchFamily="34" charset="0"/>
                <a:cs typeface="Times New Roman"/>
              </a:rPr>
              <a:t>This document is an abridged version of a case study commissioned by Microsoft, titled </a:t>
            </a:r>
            <a:r>
              <a:rPr lang="en-CA" sz="900" i="1">
                <a:solidFill>
                  <a:schemeClr val="tx1">
                    <a:lumMod val="75000"/>
                    <a:lumOff val="25000"/>
                  </a:schemeClr>
                </a:solidFill>
                <a:effectLst/>
                <a:latin typeface="Segoe UI Light"/>
                <a:ea typeface="Calibri" panose="020F0502020204030204" pitchFamily="34" charset="0"/>
                <a:cs typeface="Times New Roman"/>
              </a:rPr>
              <a:t>The Total Economic Impact of Windows 365 Cloud PC</a:t>
            </a:r>
            <a:r>
              <a:rPr lang="en-CA" sz="900">
                <a:solidFill>
                  <a:schemeClr val="tx1">
                    <a:lumMod val="75000"/>
                    <a:lumOff val="25000"/>
                  </a:schemeClr>
                </a:solidFill>
                <a:effectLst/>
                <a:latin typeface="Segoe UI Light"/>
                <a:ea typeface="Calibri" panose="020F0502020204030204" pitchFamily="34" charset="0"/>
                <a:cs typeface="Times New Roman"/>
              </a:rPr>
              <a:t>, February 2023. ©️Forrester Research, Inc. All rights reserved. Read the full study &gt;</a:t>
            </a:r>
            <a:endParaRPr lang="en-US" sz="900">
              <a:solidFill>
                <a:schemeClr val="tx1">
                  <a:lumMod val="75000"/>
                  <a:lumOff val="25000"/>
                </a:schemeClr>
              </a:solidFill>
              <a:latin typeface="Segoe UI Light"/>
              <a:cs typeface="Segoe UI"/>
            </a:endParaRPr>
          </a:p>
        </p:txBody>
      </p:sp>
      <p:pic>
        <p:nvPicPr>
          <p:cNvPr id="26" name="Picture 25">
            <a:extLst>
              <a:ext uri="{FF2B5EF4-FFF2-40B4-BE49-F238E27FC236}">
                <a16:creationId xmlns:a16="http://schemas.microsoft.com/office/drawing/2014/main" id="{F36D66F1-0462-8649-9509-BD80B0100C1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6645" t="1706" r="14776" b="-1706"/>
          <a:stretch/>
        </p:blipFill>
        <p:spPr>
          <a:xfrm>
            <a:off x="7179569" y="-20999"/>
            <a:ext cx="5012431" cy="6878999"/>
          </a:xfrm>
          <a:prstGeom prst="rect">
            <a:avLst/>
          </a:prstGeom>
        </p:spPr>
      </p:pic>
    </p:spTree>
    <p:extLst>
      <p:ext uri="{BB962C8B-B14F-4D97-AF65-F5344CB8AC3E}">
        <p14:creationId xmlns:p14="http://schemas.microsoft.com/office/powerpoint/2010/main" val="9897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F4872B7-7CA0-42C9-8812-561B365CB147}"/>
              </a:ext>
            </a:extLst>
          </p:cNvPr>
          <p:cNvSpPr txBox="1">
            <a:spLocks noGrp="1"/>
          </p:cNvSpPr>
          <p:nvPr>
            <p:ph type="title" idx="4294967295"/>
          </p:nvPr>
        </p:nvSpPr>
        <p:spPr>
          <a:xfrm>
            <a:off x="5059878" y="715625"/>
            <a:ext cx="4939562" cy="519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A" sz="2800" i="0" u="none" strike="noStrike" kern="1200" cap="none" spc="0" normalizeH="0" baseline="0" noProof="0">
                <a:ln>
                  <a:noFill/>
                </a:ln>
                <a:solidFill>
                  <a:schemeClr val="accent1"/>
                </a:solidFill>
                <a:effectLst/>
                <a:uLnTx/>
                <a:uFillTx/>
                <a:ea typeface="Calibri" panose="020F0502020204030204" pitchFamily="34" charset="0"/>
                <a:cs typeface="Times New Roman"/>
              </a:rPr>
              <a:t>The experience users need</a:t>
            </a:r>
            <a:endParaRPr kumimoji="0" lang="en-US" sz="2800" i="0" u="none" strike="noStrike" kern="1200" cap="none" spc="0" normalizeH="0" baseline="0" noProof="0">
              <a:ln>
                <a:noFill/>
              </a:ln>
              <a:solidFill>
                <a:schemeClr val="accent1"/>
              </a:solidFill>
              <a:effectLst/>
              <a:uLnTx/>
              <a:uFillTx/>
              <a:ea typeface="Calibri" panose="020F0502020204030204" pitchFamily="34" charset="0"/>
              <a:cs typeface="Times New Roman"/>
            </a:endParaRPr>
          </a:p>
        </p:txBody>
      </p:sp>
      <p:sp>
        <p:nvSpPr>
          <p:cNvPr id="4" name="Title 1">
            <a:extLst>
              <a:ext uri="{FF2B5EF4-FFF2-40B4-BE49-F238E27FC236}">
                <a16:creationId xmlns:a16="http://schemas.microsoft.com/office/drawing/2014/main" id="{56E6AEB1-B689-B2D0-9280-7E8478A783BF}"/>
              </a:ext>
            </a:extLst>
          </p:cNvPr>
          <p:cNvSpPr txBox="1">
            <a:spLocks/>
          </p:cNvSpPr>
          <p:nvPr/>
        </p:nvSpPr>
        <p:spPr>
          <a:xfrm>
            <a:off x="5141158" y="470607"/>
            <a:ext cx="5625848" cy="230832"/>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500">
                <a:solidFill>
                  <a:schemeClr val="tx1"/>
                </a:solidFill>
                <a:latin typeface="Segoe UI Semibold" panose="020B0702040204020203" pitchFamily="34" charset="0"/>
                <a:cs typeface="Segoe UI Semibold" panose="020B0702040204020203" pitchFamily="34" charset="0"/>
              </a:rPr>
              <a:t>Windows 365 </a:t>
            </a:r>
            <a:r>
              <a:rPr lang="en-US" sz="1500">
                <a:solidFill>
                  <a:srgbClr val="B5B5B5"/>
                </a:solidFill>
                <a:latin typeface="Segoe UI Semibold" panose="020B0702040204020203" pitchFamily="34" charset="0"/>
                <a:cs typeface="Segoe UI Semibold" panose="020B0702040204020203" pitchFamily="34" charset="0"/>
              </a:rPr>
              <a:t>|</a:t>
            </a:r>
            <a:r>
              <a:rPr lang="en-US" sz="1500">
                <a:solidFill>
                  <a:schemeClr val="tx1"/>
                </a:solidFill>
                <a:latin typeface="Segoe UI Semibold" panose="020B0702040204020203" pitchFamily="34" charset="0"/>
                <a:cs typeface="Segoe UI Semibold" panose="020B0702040204020203" pitchFamily="34" charset="0"/>
              </a:rPr>
              <a:t> </a:t>
            </a:r>
            <a:r>
              <a:rPr lang="en-US" sz="1500">
                <a:solidFill>
                  <a:srgbClr val="0078D4"/>
                </a:solidFill>
                <a:latin typeface="Segoe UI Semibold" panose="020B0702040204020203" pitchFamily="34" charset="0"/>
                <a:cs typeface="Segoe UI Semibold" panose="020B0702040204020203" pitchFamily="34" charset="0"/>
              </a:rPr>
              <a:t>Forrester TEI study</a:t>
            </a:r>
          </a:p>
        </p:txBody>
      </p:sp>
      <p:sp>
        <p:nvSpPr>
          <p:cNvPr id="12" name="Rectángulo 14">
            <a:extLst>
              <a:ext uri="{FF2B5EF4-FFF2-40B4-BE49-F238E27FC236}">
                <a16:creationId xmlns:a16="http://schemas.microsoft.com/office/drawing/2014/main" id="{5E2896EA-F492-88FD-038C-7FAC00FA7C9B}"/>
              </a:ext>
            </a:extLst>
          </p:cNvPr>
          <p:cNvSpPr/>
          <p:nvPr/>
        </p:nvSpPr>
        <p:spPr>
          <a:xfrm>
            <a:off x="4973262" y="1304225"/>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11" name="TextBox 4">
            <a:extLst>
              <a:ext uri="{FF2B5EF4-FFF2-40B4-BE49-F238E27FC236}">
                <a16:creationId xmlns:a16="http://schemas.microsoft.com/office/drawing/2014/main" id="{F9176B55-9D48-FD46-98C2-A9DD712315C8}"/>
              </a:ext>
            </a:extLst>
          </p:cNvPr>
          <p:cNvSpPr txBox="1"/>
          <p:nvPr/>
        </p:nvSpPr>
        <p:spPr>
          <a:xfrm>
            <a:off x="5505534" y="1512055"/>
            <a:ext cx="6031508" cy="1292662"/>
          </a:xfrm>
          <a:prstGeom prst="rect">
            <a:avLst/>
          </a:prstGeom>
          <a:noFill/>
        </p:spPr>
        <p:txBody>
          <a:bodyPr wrap="square" lIns="91440" tIns="45720" rIns="91440" bIns="45720" anchor="t">
            <a:spAutoFit/>
          </a:bodyPr>
          <a:lstStyle/>
          <a:p>
            <a:pPr>
              <a:spcAft>
                <a:spcPts val="800"/>
              </a:spcAft>
            </a:pPr>
            <a:r>
              <a:rPr lang="en-CA" sz="1500">
                <a:effectLst/>
                <a:latin typeface="Segoe UI"/>
                <a:ea typeface="Calibri" panose="020F0502020204030204" pitchFamily="34" charset="0"/>
                <a:cs typeface="Times New Roman"/>
              </a:rPr>
              <a:t>Productivity is the number one benefit [for our organization]. Especially when our projects get heated, the productivity boost is massive. Being able to move files around quickly is major.” </a:t>
            </a:r>
            <a:br>
              <a:rPr lang="en-CA" sz="1500">
                <a:effectLst/>
                <a:latin typeface="Calibri" panose="020F0502020204030204" pitchFamily="34" charset="0"/>
                <a:ea typeface="Calibri" panose="020F0502020204030204" pitchFamily="34" charset="0"/>
                <a:cs typeface="Times New Roman" panose="02020603050405020304" pitchFamily="18" charset="0"/>
              </a:rPr>
            </a:br>
            <a:br>
              <a:rPr lang="en-CA" sz="1500">
                <a:effectLst/>
                <a:latin typeface="Calibri" panose="020F0502020204030204" pitchFamily="34" charset="0"/>
                <a:ea typeface="Calibri" panose="020F0502020204030204" pitchFamily="34" charset="0"/>
                <a:cs typeface="Times New Roman" panose="02020603050405020304" pitchFamily="18" charset="0"/>
              </a:rPr>
            </a:br>
            <a:r>
              <a:rPr kumimoji="0" lang="en-US" sz="1200" b="1" i="0" u="none" strike="noStrike" kern="1200" cap="none" spc="0" normalizeH="0" baseline="0" noProof="0">
                <a:ln>
                  <a:noFill/>
                </a:ln>
                <a:solidFill>
                  <a:srgbClr val="0078D4"/>
                </a:solidFill>
                <a:effectLst/>
                <a:uLnTx/>
                <a:uFillTx/>
                <a:latin typeface="Segoe UI Semibold"/>
                <a:cs typeface="Segoe UI Semibold"/>
              </a:rPr>
              <a:t>President, media and entertainment</a:t>
            </a:r>
            <a:r>
              <a:rPr lang="en-US">
                <a:latin typeface="Segoe UI Semibold"/>
                <a:cs typeface="Times New Roman"/>
              </a:rPr>
              <a:t> </a:t>
            </a:r>
            <a:endParaRPr kumimoji="0" lang="en-US" sz="1200" b="1" i="0" u="none" strike="noStrike" kern="1200" cap="none" spc="0" normalizeH="0" baseline="0" noProof="0">
              <a:ln>
                <a:noFill/>
              </a:ln>
              <a:solidFill>
                <a:srgbClr val="0078D4"/>
              </a:solidFill>
              <a:effectLst/>
              <a:uLnTx/>
              <a:uFillTx/>
              <a:latin typeface="Segoe UI Semibold"/>
              <a:cs typeface="Segoe UI Semibold" panose="020B0502040204020203" pitchFamily="34" charset="0"/>
            </a:endParaRPr>
          </a:p>
        </p:txBody>
      </p:sp>
      <p:sp>
        <p:nvSpPr>
          <p:cNvPr id="14" name="Rectángulo 12">
            <a:extLst>
              <a:ext uri="{FF2B5EF4-FFF2-40B4-BE49-F238E27FC236}">
                <a16:creationId xmlns:a16="http://schemas.microsoft.com/office/drawing/2014/main" id="{9C36B647-0001-3933-DD18-DBCA954FC6D3}"/>
              </a:ext>
            </a:extLst>
          </p:cNvPr>
          <p:cNvSpPr/>
          <p:nvPr/>
        </p:nvSpPr>
        <p:spPr>
          <a:xfrm>
            <a:off x="10975870" y="1744081"/>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9" name="Rectángulo 14">
            <a:extLst>
              <a:ext uri="{FF2B5EF4-FFF2-40B4-BE49-F238E27FC236}">
                <a16:creationId xmlns:a16="http://schemas.microsoft.com/office/drawing/2014/main" id="{ED8B4BFD-DAEF-4AC6-7E1C-3368E1C6ABD5}"/>
              </a:ext>
            </a:extLst>
          </p:cNvPr>
          <p:cNvSpPr/>
          <p:nvPr/>
        </p:nvSpPr>
        <p:spPr>
          <a:xfrm>
            <a:off x="4971643" y="2916554"/>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7" name="TextBox 4">
            <a:extLst>
              <a:ext uri="{FF2B5EF4-FFF2-40B4-BE49-F238E27FC236}">
                <a16:creationId xmlns:a16="http://schemas.microsoft.com/office/drawing/2014/main" id="{B818DC17-2A15-4850-FDA4-38C316A5D935}"/>
              </a:ext>
            </a:extLst>
          </p:cNvPr>
          <p:cNvSpPr txBox="1"/>
          <p:nvPr/>
        </p:nvSpPr>
        <p:spPr>
          <a:xfrm>
            <a:off x="5505533" y="3165788"/>
            <a:ext cx="6031507" cy="1312732"/>
          </a:xfrm>
          <a:prstGeom prst="rect">
            <a:avLst/>
          </a:prstGeom>
          <a:noFill/>
        </p:spPr>
        <p:txBody>
          <a:bodyPr wrap="square" lIns="91440" tIns="45720" rIns="91440" bIns="45720" anchor="t">
            <a:spAutoFit/>
          </a:bodyPr>
          <a:lstStyle/>
          <a:p>
            <a:pPr marR="0" lvl="0">
              <a:lnSpc>
                <a:spcPct val="107000"/>
              </a:lnSpc>
              <a:spcBef>
                <a:spcPts val="0"/>
              </a:spcBef>
              <a:spcAft>
                <a:spcPts val="800"/>
              </a:spcAft>
            </a:pPr>
            <a:r>
              <a:rPr lang="en-CA" sz="1500">
                <a:effectLst/>
                <a:latin typeface="Segoe UI"/>
                <a:ea typeface="Calibri" panose="020F0502020204030204" pitchFamily="34" charset="0"/>
                <a:cs typeface="Times New Roman"/>
              </a:rPr>
              <a:t>Previously, subcontractors had two laptops: one from us and one from the host organization. Now instead of having two laptops, we can just provide them with a Cloud PC.</a:t>
            </a:r>
            <a:br>
              <a:rPr lang="en-CA" sz="1500">
                <a:effectLst/>
                <a:latin typeface="Calibri" panose="020F0502020204030204" pitchFamily="34" charset="0"/>
                <a:ea typeface="Calibri" panose="020F0502020204030204" pitchFamily="34" charset="0"/>
                <a:cs typeface="Times New Roman" panose="02020603050405020304" pitchFamily="18" charset="0"/>
              </a:rPr>
            </a:br>
            <a:br>
              <a:rPr lang="en-CA" sz="1800">
                <a:effectLst/>
                <a:latin typeface="Calibri" panose="020F0502020204030204" pitchFamily="34" charset="0"/>
                <a:ea typeface="Calibri" panose="020F0502020204030204" pitchFamily="34" charset="0"/>
                <a:cs typeface="Times New Roman" panose="02020603050405020304" pitchFamily="18" charset="0"/>
              </a:rPr>
            </a:br>
            <a:r>
              <a:rPr kumimoji="0" lang="en-US" sz="1200" b="1" i="0" u="none" strike="noStrike" kern="1200" cap="none" spc="0" normalizeH="0" baseline="0" noProof="0">
                <a:ln>
                  <a:noFill/>
                </a:ln>
                <a:solidFill>
                  <a:srgbClr val="0078D4"/>
                </a:solidFill>
                <a:effectLst/>
                <a:uLnTx/>
                <a:uFillTx/>
                <a:latin typeface="Segoe UI Semibold"/>
                <a:cs typeface="Segoe UI Semibold"/>
              </a:rPr>
              <a:t>Branch manager for ICT services, government</a:t>
            </a:r>
            <a:endParaRPr kumimoji="0" lang="en-NL" sz="1200" b="0" i="0" u="none" strike="noStrike" kern="1200" cap="none" spc="0" normalizeH="0" baseline="0" noProof="0">
              <a:ln>
                <a:noFill/>
              </a:ln>
              <a:solidFill>
                <a:prstClr val="black"/>
              </a:solidFill>
              <a:effectLst/>
              <a:uLnTx/>
              <a:uFillTx/>
              <a:latin typeface="Segoe UI Semibold"/>
              <a:cs typeface="Segoe UI Semibold"/>
            </a:endParaRPr>
          </a:p>
        </p:txBody>
      </p:sp>
      <p:sp>
        <p:nvSpPr>
          <p:cNvPr id="20" name="Rectángulo 12">
            <a:extLst>
              <a:ext uri="{FF2B5EF4-FFF2-40B4-BE49-F238E27FC236}">
                <a16:creationId xmlns:a16="http://schemas.microsoft.com/office/drawing/2014/main" id="{57DD079E-50F8-8C13-A76B-918564669346}"/>
              </a:ext>
            </a:extLst>
          </p:cNvPr>
          <p:cNvSpPr/>
          <p:nvPr/>
        </p:nvSpPr>
        <p:spPr>
          <a:xfrm>
            <a:off x="10975870" y="3402935"/>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8" name="Rectángulo 14">
            <a:extLst>
              <a:ext uri="{FF2B5EF4-FFF2-40B4-BE49-F238E27FC236}">
                <a16:creationId xmlns:a16="http://schemas.microsoft.com/office/drawing/2014/main" id="{5F5B6E41-B063-CAC7-A669-B4E045EE178B}"/>
              </a:ext>
            </a:extLst>
          </p:cNvPr>
          <p:cNvSpPr/>
          <p:nvPr/>
        </p:nvSpPr>
        <p:spPr>
          <a:xfrm>
            <a:off x="4971642" y="4719636"/>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18" name="TextBox 4">
            <a:extLst>
              <a:ext uri="{FF2B5EF4-FFF2-40B4-BE49-F238E27FC236}">
                <a16:creationId xmlns:a16="http://schemas.microsoft.com/office/drawing/2014/main" id="{B6995F35-7D7F-A80E-FE87-27A3413C1203}"/>
              </a:ext>
            </a:extLst>
          </p:cNvPr>
          <p:cNvSpPr txBox="1"/>
          <p:nvPr/>
        </p:nvSpPr>
        <p:spPr>
          <a:xfrm>
            <a:off x="5505534" y="4921716"/>
            <a:ext cx="6031506" cy="1246495"/>
          </a:xfrm>
          <a:prstGeom prst="rect">
            <a:avLst/>
          </a:prstGeom>
          <a:noFill/>
        </p:spPr>
        <p:txBody>
          <a:bodyPr wrap="square" lIns="91440" tIns="45720" rIns="91440" bIns="45720" anchor="t">
            <a:spAutoFit/>
          </a:bodyPr>
          <a:lstStyle/>
          <a:p>
            <a:pPr>
              <a:spcAft>
                <a:spcPts val="800"/>
              </a:spcAft>
            </a:pPr>
            <a:r>
              <a:rPr lang="en-CA" sz="1500">
                <a:effectLst/>
                <a:latin typeface="Segoe UI"/>
                <a:ea typeface="Calibri" panose="020F0502020204030204" pitchFamily="34" charset="0"/>
                <a:cs typeface="Times New Roman"/>
              </a:rPr>
              <a:t>I think the flexibility of the platform to be accessible from really any web browser, anywhere is a big win for business continuity and a big win for ease of access. </a:t>
            </a:r>
            <a:br>
              <a:rPr lang="en-CA">
                <a:latin typeface="Calibri" panose="020F0502020204030204" pitchFamily="34" charset="0"/>
                <a:ea typeface="Calibri" panose="020F0502020204030204" pitchFamily="34" charset="0"/>
                <a:cs typeface="Times New Roman" panose="02020603050405020304" pitchFamily="18" charset="0"/>
              </a:rPr>
            </a:br>
            <a:br>
              <a:rPr lang="en-CA" sz="1800">
                <a:latin typeface="Calibri" panose="020F0502020204030204" pitchFamily="34" charset="0"/>
                <a:ea typeface="Calibri" panose="020F0502020204030204" pitchFamily="34" charset="0"/>
                <a:cs typeface="Times New Roman" panose="02020603050405020304" pitchFamily="18" charset="0"/>
              </a:rPr>
            </a:br>
            <a:r>
              <a:rPr kumimoji="0" lang="en-US" sz="1200" b="1" i="0" u="none" strike="noStrike" kern="1200" cap="none" spc="0" normalizeH="0" baseline="0" noProof="0">
                <a:ln>
                  <a:noFill/>
                </a:ln>
                <a:solidFill>
                  <a:srgbClr val="0078D4"/>
                </a:solidFill>
                <a:effectLst/>
                <a:uLnTx/>
                <a:uFillTx/>
                <a:latin typeface="Segoe UI Semibold"/>
                <a:cs typeface="Segoe UI Semibold"/>
              </a:rPr>
              <a:t>AVP of infrastructure and engineering, financial services</a:t>
            </a:r>
            <a:endParaRPr kumimoji="0" lang="en-NL" sz="1200" b="0" i="0" u="none" strike="noStrike" kern="1200" cap="none" spc="0" normalizeH="0" baseline="0" noProof="0">
              <a:ln>
                <a:noFill/>
              </a:ln>
              <a:solidFill>
                <a:prstClr val="black"/>
              </a:solidFill>
              <a:effectLst/>
              <a:uLnTx/>
              <a:uFillTx/>
              <a:latin typeface="Segoe UI Semibold"/>
              <a:cs typeface="Segoe UI Semibold"/>
            </a:endParaRPr>
          </a:p>
        </p:txBody>
      </p:sp>
      <p:sp>
        <p:nvSpPr>
          <p:cNvPr id="21" name="Rectángulo 12">
            <a:extLst>
              <a:ext uri="{FF2B5EF4-FFF2-40B4-BE49-F238E27FC236}">
                <a16:creationId xmlns:a16="http://schemas.microsoft.com/office/drawing/2014/main" id="{1AC3BE0C-2DBE-CA43-E3C5-97AE5BF929AF}"/>
              </a:ext>
            </a:extLst>
          </p:cNvPr>
          <p:cNvSpPr/>
          <p:nvPr/>
        </p:nvSpPr>
        <p:spPr>
          <a:xfrm>
            <a:off x="10975870" y="5143235"/>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5" name="TextBox 4">
            <a:extLst>
              <a:ext uri="{FF2B5EF4-FFF2-40B4-BE49-F238E27FC236}">
                <a16:creationId xmlns:a16="http://schemas.microsoft.com/office/drawing/2014/main" id="{34E93B09-3955-F180-8675-02C4C0152B40}"/>
              </a:ext>
            </a:extLst>
          </p:cNvPr>
          <p:cNvSpPr txBox="1"/>
          <p:nvPr/>
        </p:nvSpPr>
        <p:spPr>
          <a:xfrm>
            <a:off x="5132123" y="6412814"/>
            <a:ext cx="6286337" cy="415498"/>
          </a:xfrm>
          <a:prstGeom prst="rect">
            <a:avLst/>
          </a:prstGeom>
          <a:noFill/>
        </p:spPr>
        <p:txBody>
          <a:bodyPr wrap="square" lIns="0" tIns="0" rIns="0" bIns="0" rtlCol="0" anchor="t">
            <a:spAutoFit/>
          </a:bodyPr>
          <a:lstStyle/>
          <a:p>
            <a:r>
              <a:rPr lang="en-CA" sz="900">
                <a:solidFill>
                  <a:schemeClr val="tx1">
                    <a:lumMod val="75000"/>
                    <a:lumOff val="25000"/>
                  </a:schemeClr>
                </a:solidFill>
                <a:effectLst/>
                <a:latin typeface="Segoe UI Light"/>
                <a:ea typeface="Calibri" panose="020F0502020204030204" pitchFamily="34" charset="0"/>
                <a:cs typeface="Times New Roman"/>
              </a:rPr>
              <a:t>This document is an abridged version of a case study commissioned by Microsoft, titled </a:t>
            </a:r>
            <a:r>
              <a:rPr lang="en-CA" sz="900" i="1">
                <a:solidFill>
                  <a:schemeClr val="tx1">
                    <a:lumMod val="75000"/>
                    <a:lumOff val="25000"/>
                  </a:schemeClr>
                </a:solidFill>
                <a:effectLst/>
                <a:latin typeface="Segoe UI Light"/>
                <a:ea typeface="Calibri" panose="020F0502020204030204" pitchFamily="34" charset="0"/>
                <a:cs typeface="Times New Roman"/>
              </a:rPr>
              <a:t>The </a:t>
            </a:r>
            <a:r>
              <a:rPr lang="en-CA" sz="900" i="1">
                <a:solidFill>
                  <a:schemeClr val="tx1">
                    <a:lumMod val="75000"/>
                    <a:lumOff val="25000"/>
                  </a:schemeClr>
                </a:solidFill>
                <a:latin typeface="Segoe UI Light"/>
                <a:ea typeface="Calibri" panose="020F0502020204030204" pitchFamily="34" charset="0"/>
                <a:cs typeface="Times New Roman"/>
              </a:rPr>
              <a:t>To</a:t>
            </a:r>
            <a:r>
              <a:rPr lang="en-CA" sz="900" i="1">
                <a:solidFill>
                  <a:schemeClr val="tx1">
                    <a:lumMod val="75000"/>
                    <a:lumOff val="25000"/>
                  </a:schemeClr>
                </a:solidFill>
                <a:effectLst/>
                <a:latin typeface="Segoe UI Light"/>
                <a:ea typeface="Calibri" panose="020F0502020204030204" pitchFamily="34" charset="0"/>
                <a:cs typeface="Times New Roman"/>
              </a:rPr>
              <a:t>tal Economic Impact of Windows 365 Cloud PC</a:t>
            </a:r>
            <a:r>
              <a:rPr lang="en-CA" sz="900">
                <a:solidFill>
                  <a:schemeClr val="tx1">
                    <a:lumMod val="75000"/>
                    <a:lumOff val="25000"/>
                  </a:schemeClr>
                </a:solidFill>
                <a:effectLst/>
                <a:latin typeface="Segoe UI Light"/>
                <a:ea typeface="Calibri" panose="020F0502020204030204" pitchFamily="34" charset="0"/>
                <a:cs typeface="Times New Roman"/>
              </a:rPr>
              <a:t>, February 2023. ©️Forrester Research, Inc. All rights reserved. Read the full study &gt;</a:t>
            </a:r>
            <a:endParaRPr lang="en-US" sz="900">
              <a:solidFill>
                <a:schemeClr val="tx1">
                  <a:lumMod val="75000"/>
                  <a:lumOff val="25000"/>
                </a:schemeClr>
              </a:solidFill>
              <a:effectLst/>
              <a:latin typeface="Segoe UI Light"/>
              <a:ea typeface="Calibri" panose="020F0502020204030204" pitchFamily="34" charset="0"/>
              <a:cs typeface="Times New Roman"/>
            </a:endParaRPr>
          </a:p>
          <a:p>
            <a:pPr algn="l"/>
            <a:endParaRPr lang="en-US" sz="900">
              <a:solidFill>
                <a:schemeClr val="tx1">
                  <a:lumMod val="75000"/>
                  <a:lumOff val="25000"/>
                </a:schemeClr>
              </a:solidFill>
              <a:latin typeface="Segoe UI Light"/>
              <a:cs typeface="Segoe UI Light"/>
            </a:endParaRPr>
          </a:p>
        </p:txBody>
      </p:sp>
      <p:pic>
        <p:nvPicPr>
          <p:cNvPr id="2" name="Picture 1">
            <a:extLst>
              <a:ext uri="{FF2B5EF4-FFF2-40B4-BE49-F238E27FC236}">
                <a16:creationId xmlns:a16="http://schemas.microsoft.com/office/drawing/2014/main" id="{2F9DCB5A-342D-93C2-FA97-681345116D6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3" r="52601"/>
          <a:stretch/>
        </p:blipFill>
        <p:spPr>
          <a:xfrm>
            <a:off x="-12700" y="0"/>
            <a:ext cx="4368800" cy="6858000"/>
          </a:xfrm>
          <a:prstGeom prst="rect">
            <a:avLst/>
          </a:prstGeom>
        </p:spPr>
      </p:pic>
    </p:spTree>
    <p:extLst>
      <p:ext uri="{BB962C8B-B14F-4D97-AF65-F5344CB8AC3E}">
        <p14:creationId xmlns:p14="http://schemas.microsoft.com/office/powerpoint/2010/main" val="2566375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FC3A-090E-3EE1-32CC-4C75DAFC2A77}"/>
              </a:ext>
            </a:extLst>
          </p:cNvPr>
          <p:cNvSpPr txBox="1">
            <a:spLocks noGrp="1"/>
          </p:cNvSpPr>
          <p:nvPr>
            <p:ph type="title" idx="4294967295"/>
          </p:nvPr>
        </p:nvSpPr>
        <p:spPr>
          <a:xfrm>
            <a:off x="604836" y="886396"/>
            <a:ext cx="604697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Understanding the economic impact</a:t>
            </a:r>
          </a:p>
        </p:txBody>
      </p:sp>
      <p:sp>
        <p:nvSpPr>
          <p:cNvPr id="3" name="Title 1">
            <a:extLst>
              <a:ext uri="{FF2B5EF4-FFF2-40B4-BE49-F238E27FC236}">
                <a16:creationId xmlns:a16="http://schemas.microsoft.com/office/drawing/2014/main" id="{90564EC7-76D2-37A6-3F5D-E47DF1E69D5D}"/>
              </a:ext>
            </a:extLst>
          </p:cNvPr>
          <p:cNvSpPr txBox="1">
            <a:spLocks/>
          </p:cNvSpPr>
          <p:nvPr/>
        </p:nvSpPr>
        <p:spPr>
          <a:xfrm>
            <a:off x="604836" y="399044"/>
            <a:ext cx="5220767" cy="230832"/>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500">
                <a:solidFill>
                  <a:schemeClr val="tx1"/>
                </a:solidFill>
                <a:latin typeface="Segoe UI Semibold" panose="020B0702040204020203" pitchFamily="34" charset="0"/>
                <a:cs typeface="Segoe UI Semibold" panose="020B0702040204020203" pitchFamily="34" charset="0"/>
              </a:rPr>
              <a:t>Windows 365 </a:t>
            </a:r>
            <a:r>
              <a:rPr lang="en-US" sz="1500">
                <a:solidFill>
                  <a:srgbClr val="B5B5B5"/>
                </a:solidFill>
                <a:latin typeface="Segoe UI Semibold" panose="020B0702040204020203" pitchFamily="34" charset="0"/>
                <a:cs typeface="Segoe UI Semibold" panose="020B0702040204020203" pitchFamily="34" charset="0"/>
              </a:rPr>
              <a:t>|</a:t>
            </a:r>
            <a:r>
              <a:rPr lang="en-US" sz="1500">
                <a:solidFill>
                  <a:schemeClr val="tx1"/>
                </a:solidFill>
                <a:latin typeface="Segoe UI Semibold" panose="020B0702040204020203" pitchFamily="34" charset="0"/>
                <a:cs typeface="Segoe UI Semibold" panose="020B0702040204020203" pitchFamily="34" charset="0"/>
              </a:rPr>
              <a:t> </a:t>
            </a:r>
            <a:r>
              <a:rPr lang="en-US" sz="1500">
                <a:solidFill>
                  <a:srgbClr val="0078D4"/>
                </a:solidFill>
                <a:latin typeface="Segoe UI Semibold" panose="020B0702040204020203" pitchFamily="34" charset="0"/>
                <a:cs typeface="Segoe UI Semibold" panose="020B0702040204020203" pitchFamily="34" charset="0"/>
              </a:rPr>
              <a:t>Forrester TEI study</a:t>
            </a:r>
          </a:p>
        </p:txBody>
      </p:sp>
      <p:sp>
        <p:nvSpPr>
          <p:cNvPr id="5" name="Title 4">
            <a:extLst>
              <a:ext uri="{FF2B5EF4-FFF2-40B4-BE49-F238E27FC236}">
                <a16:creationId xmlns:a16="http://schemas.microsoft.com/office/drawing/2014/main" id="{292A1C49-D6B6-447B-820E-BDA8E6951545}"/>
              </a:ext>
            </a:extLst>
          </p:cNvPr>
          <p:cNvSpPr>
            <a:spLocks/>
          </p:cNvSpPr>
          <p:nvPr/>
        </p:nvSpPr>
        <p:spPr>
          <a:xfrm>
            <a:off x="604836" y="1709424"/>
            <a:ext cx="7380924" cy="2654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667" rtl="0" eaLnBrk="1" fontAlgn="auto" latinLnBrk="0" hangingPunct="1">
              <a:lnSpc>
                <a:spcPct val="107000"/>
              </a:lnSpc>
              <a:spcBef>
                <a:spcPts val="0"/>
              </a:spcBef>
              <a:spcAft>
                <a:spcPts val="800"/>
              </a:spcAft>
              <a:buClrTx/>
              <a:buSzTx/>
              <a:buFontTx/>
              <a:buNone/>
              <a:tabLst/>
              <a:defRPr/>
            </a:pPr>
            <a:r>
              <a:rPr kumimoji="0" lang="en-CA" sz="1800" b="0"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a:rPr>
              <a:t>By interviewing four customers and aggregating the data, Forrester uncovered the financial impact of using Windows 365 over three years.</a:t>
            </a:r>
            <a:br>
              <a:rPr kumimoji="0" lang="en-CA" sz="1800" b="0" i="0" u="none" strike="noStrike" kern="1200" cap="none" spc="0" normalizeH="0" baseline="0" noProof="0">
                <a:ln w="3175">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CA" sz="1800" b="0" i="0" u="none" strike="noStrike" kern="1200" cap="none" spc="0" normalizeH="0" baseline="0" noProof="0">
                <a:ln w="3175">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CA" sz="1800" b="0" i="0" u="none" strike="noStrike" kern="1200" cap="none" spc="0" normalizeH="0" baseline="0" noProof="0">
                <a:ln w="3175">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CA" sz="1800" b="1" i="0" u="none" strike="noStrike" kern="1200" cap="none" spc="0" normalizeH="0" baseline="0" noProof="0">
                <a:ln w="3175">
                  <a:noFill/>
                </a:ln>
                <a:solidFill>
                  <a:schemeClr val="tx2"/>
                </a:solidFill>
                <a:effectLst/>
                <a:uLnTx/>
                <a:uFillTx/>
                <a:latin typeface="Segoe UI"/>
                <a:ea typeface="Calibri" panose="020F0502020204030204" pitchFamily="34" charset="0"/>
                <a:cs typeface="Times New Roman"/>
              </a:rPr>
              <a:t>Summary of savings and benefits</a:t>
            </a:r>
            <a:br>
              <a:rPr kumimoji="0" lang="en-CA" sz="1800" b="0" i="0" u="none" strike="noStrike" kern="1200" cap="none" spc="0" normalizeH="0" baseline="0" noProof="0">
                <a:ln w="3175">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800" b="0" i="0" u="none" strike="noStrike" kern="1200" cap="none" spc="0" normalizeH="0" baseline="0" noProof="0">
                <a:ln w="3175">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800" b="0" i="0" u="none" strike="noStrike" kern="1200" cap="none" spc="0" normalizeH="0" baseline="0" noProof="0">
                <a:ln w="3175">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CA" sz="1800" b="0" i="0" u="none" strike="noStrike" kern="1200" cap="none" spc="0" normalizeH="0" baseline="0" noProof="0">
                <a:ln w="3175">
                  <a:noFill/>
                </a:ln>
                <a:solidFill>
                  <a:schemeClr val="tx2"/>
                </a:solidFill>
                <a:effectLst/>
                <a:uLnTx/>
                <a:uFillTx/>
                <a:latin typeface="Calibri"/>
                <a:ea typeface="Calibri" panose="020F0502020204030204" pitchFamily="34" charset="0"/>
                <a:cs typeface="Times New Roman"/>
              </a:rPr>
              <a:t> </a:t>
            </a:r>
            <a:endParaRPr kumimoji="0" lang="en-US" sz="1800" b="0" i="0" u="none" strike="noStrike" kern="1200" cap="none" spc="0" normalizeH="0" baseline="0" noProof="0">
              <a:ln w="3175">
                <a:noFill/>
              </a:ln>
              <a:solidFill>
                <a:schemeClr val="tx2"/>
              </a:solidFill>
              <a:effectLst/>
              <a:uLnTx/>
              <a:uFillTx/>
              <a:latin typeface="Calibri"/>
              <a:ea typeface="Calibri" panose="020F0502020204030204" pitchFamily="34" charset="0"/>
              <a:cs typeface="Times New Roman"/>
            </a:endParaRPr>
          </a:p>
        </p:txBody>
      </p:sp>
      <p:sp>
        <p:nvSpPr>
          <p:cNvPr id="13" name="TextBox 12">
            <a:extLst>
              <a:ext uri="{FF2B5EF4-FFF2-40B4-BE49-F238E27FC236}">
                <a16:creationId xmlns:a16="http://schemas.microsoft.com/office/drawing/2014/main" id="{5E955F19-835B-31D8-A8A8-9DEE4EB72C27}"/>
              </a:ext>
              <a:ext uri="{C183D7F6-B498-43B3-948B-1728B52AA6E4}">
                <adec:decorative xmlns:adec="http://schemas.microsoft.com/office/drawing/2017/decorative" val="1"/>
              </a:ext>
            </a:extLst>
          </p:cNvPr>
          <p:cNvSpPr txBox="1"/>
          <p:nvPr/>
        </p:nvSpPr>
        <p:spPr>
          <a:xfrm>
            <a:off x="604836" y="3882543"/>
            <a:ext cx="2582971" cy="1938992"/>
          </a:xfrm>
          <a:prstGeom prst="rect">
            <a:avLst/>
          </a:prstGeom>
          <a:noFill/>
        </p:spPr>
        <p:txBody>
          <a:bodyPr wrap="square" lIns="0" tIns="0" rIns="0" bIns="0" rtlCol="0" anchor="t">
            <a:spAutoFit/>
          </a:bodyPr>
          <a:lstStyle/>
          <a:p>
            <a:r>
              <a:rPr lang="en-CA" sz="1050">
                <a:effectLst/>
                <a:latin typeface="Segoe UI"/>
                <a:ea typeface="Calibri" panose="020F0502020204030204" pitchFamily="34" charset="0"/>
                <a:cs typeface="Times New Roman"/>
              </a:rPr>
              <a:t>IT cost savings for employee onboarding, device maintenance, and offboarding</a:t>
            </a:r>
            <a:r>
              <a:rPr lang="en-CA" sz="1050" b="1">
                <a:latin typeface="Segoe UI"/>
                <a:ea typeface="Calibri" panose="020F0502020204030204" pitchFamily="34" charset="0"/>
                <a:cs typeface="Times New Roman"/>
              </a:rPr>
              <a:t> </a:t>
            </a:r>
            <a:endParaRPr lang="en-CA" sz="1050" b="1">
              <a:effectLst/>
              <a:latin typeface="Segoe UI"/>
              <a:ea typeface="Calibri" panose="020F0502020204030204" pitchFamily="34" charset="0"/>
              <a:cs typeface="Times New Roman" panose="02020603050405020304" pitchFamily="18" charset="0"/>
            </a:endParaRPr>
          </a:p>
          <a:p>
            <a:pPr algn="l"/>
            <a:br>
              <a:rPr lang="en-US" sz="1050">
                <a:effectLst/>
                <a:latin typeface="Segoe UI"/>
                <a:ea typeface="Calibri" panose="020F0502020204030204" pitchFamily="34" charset="0"/>
                <a:cs typeface="Times New Roman" panose="02020603050405020304" pitchFamily="18" charset="0"/>
              </a:rPr>
            </a:br>
            <a:r>
              <a:rPr lang="en-CA" sz="1050">
                <a:effectLst/>
                <a:latin typeface="Segoe UI"/>
                <a:ea typeface="Calibri" panose="020F0502020204030204" pitchFamily="34" charset="0"/>
                <a:cs typeface="Times New Roman"/>
              </a:rPr>
              <a:t>Improved productivity for power users</a:t>
            </a:r>
          </a:p>
          <a:p>
            <a:pPr algn="l"/>
            <a:br>
              <a:rPr lang="en-US" sz="1050">
                <a:effectLst/>
                <a:latin typeface="Segoe UI"/>
                <a:ea typeface="Calibri" panose="020F0502020204030204" pitchFamily="34" charset="0"/>
                <a:cs typeface="Times New Roman" panose="02020603050405020304" pitchFamily="18" charset="0"/>
              </a:rPr>
            </a:br>
            <a:r>
              <a:rPr lang="en-CA" sz="1050">
                <a:effectLst/>
                <a:latin typeface="Segoe UI"/>
                <a:ea typeface="Calibri" panose="020F0502020204030204" pitchFamily="34" charset="0"/>
                <a:cs typeface="Times New Roman"/>
              </a:rPr>
              <a:t>Accelerated productivity for employees gained through mergers and acquisitions</a:t>
            </a:r>
            <a:endParaRPr lang="en-CA" sz="1050" b="1">
              <a:effectLst/>
              <a:latin typeface="Segoe UI"/>
              <a:ea typeface="Calibri" panose="020F0502020204030204" pitchFamily="34" charset="0"/>
              <a:cs typeface="Times New Roman"/>
            </a:endParaRPr>
          </a:p>
          <a:p>
            <a:br>
              <a:rPr lang="en-US" sz="1050">
                <a:effectLst/>
                <a:latin typeface="Segoe UI"/>
                <a:ea typeface="Calibri" panose="020F0502020204030204" pitchFamily="34" charset="0"/>
                <a:cs typeface="Times New Roman" panose="02020603050405020304" pitchFamily="18" charset="0"/>
              </a:rPr>
            </a:br>
            <a:r>
              <a:rPr lang="en-CA" sz="1050">
                <a:effectLst/>
                <a:latin typeface="Segoe UI"/>
                <a:ea typeface="Calibri" panose="020F0502020204030204" pitchFamily="34" charset="0"/>
                <a:cs typeface="Times New Roman"/>
              </a:rPr>
              <a:t>Improved user productivity through </a:t>
            </a:r>
            <a:br>
              <a:rPr lang="en-CA" sz="1050">
                <a:effectLst/>
                <a:latin typeface="Segoe UI"/>
                <a:ea typeface="Calibri" panose="020F0502020204030204" pitchFamily="34" charset="0"/>
                <a:cs typeface="Times New Roman" panose="02020603050405020304" pitchFamily="18" charset="0"/>
              </a:rPr>
            </a:br>
            <a:r>
              <a:rPr lang="en-CA" sz="1050">
                <a:effectLst/>
                <a:latin typeface="Segoe UI"/>
                <a:ea typeface="Calibri" panose="020F0502020204030204" pitchFamily="34" charset="0"/>
                <a:cs typeface="Times New Roman"/>
              </a:rPr>
              <a:t>self-service</a:t>
            </a:r>
            <a:br>
              <a:rPr lang="en-CA" sz="1050" b="1">
                <a:effectLst/>
                <a:latin typeface="Segoe UI"/>
                <a:ea typeface="Calibri" panose="020F0502020204030204" pitchFamily="34" charset="0"/>
                <a:cs typeface="Times New Roman" panose="02020603050405020304" pitchFamily="18" charset="0"/>
              </a:rPr>
            </a:br>
            <a:br>
              <a:rPr lang="en-US" sz="1050">
                <a:effectLst/>
                <a:latin typeface="Segoe UI"/>
                <a:ea typeface="Calibri" panose="020F0502020204030204" pitchFamily="34" charset="0"/>
                <a:cs typeface="Times New Roman" panose="02020603050405020304" pitchFamily="18" charset="0"/>
              </a:rPr>
            </a:br>
            <a:r>
              <a:rPr lang="en-CA" sz="1050">
                <a:effectLst/>
                <a:latin typeface="Segoe UI"/>
                <a:ea typeface="Calibri" panose="020F0502020204030204" pitchFamily="34" charset="0"/>
                <a:cs typeface="Times New Roman"/>
              </a:rPr>
              <a:t>Hardware and shipping expenses</a:t>
            </a:r>
            <a:endParaRPr lang="en-US" sz="1050">
              <a:gradFill>
                <a:gsLst>
                  <a:gs pos="2917">
                    <a:schemeClr val="tx1"/>
                  </a:gs>
                  <a:gs pos="30000">
                    <a:schemeClr val="tx1"/>
                  </a:gs>
                </a:gsLst>
                <a:lin ang="5400000" scaled="0"/>
              </a:gradFill>
              <a:latin typeface="Segoe UI"/>
              <a:cs typeface="Times New Roman"/>
            </a:endParaRPr>
          </a:p>
        </p:txBody>
      </p:sp>
      <p:graphicFrame>
        <p:nvGraphicFramePr>
          <p:cNvPr id="14" name="Chart 13">
            <a:extLst>
              <a:ext uri="{FF2B5EF4-FFF2-40B4-BE49-F238E27FC236}">
                <a16:creationId xmlns:a16="http://schemas.microsoft.com/office/drawing/2014/main" id="{D7B4070F-6213-6ED6-BACB-9F1A00F88A9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7130077"/>
              </p:ext>
            </p:extLst>
          </p:nvPr>
        </p:nvGraphicFramePr>
        <p:xfrm>
          <a:off x="3106615" y="3476467"/>
          <a:ext cx="4432643" cy="271700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descr="IT cost savings for employee onboarding, device maintenance, and offboarding: $1.1M&#10;">
            <a:extLst>
              <a:ext uri="{FF2B5EF4-FFF2-40B4-BE49-F238E27FC236}">
                <a16:creationId xmlns:a16="http://schemas.microsoft.com/office/drawing/2014/main" id="{B637E763-8DA4-7945-D67C-0C4D21756D41}"/>
              </a:ext>
            </a:extLst>
          </p:cNvPr>
          <p:cNvSpPr txBox="1"/>
          <p:nvPr/>
        </p:nvSpPr>
        <p:spPr>
          <a:xfrm>
            <a:off x="3330267" y="3935457"/>
            <a:ext cx="1286131" cy="15389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000" b="1">
                <a:solidFill>
                  <a:schemeClr val="bg1"/>
                </a:solidFill>
              </a:rPr>
              <a:t>$1.1M</a:t>
            </a:r>
          </a:p>
        </p:txBody>
      </p:sp>
      <p:sp>
        <p:nvSpPr>
          <p:cNvPr id="20" name="TextBox 1" descr="Improved productivity for power users: $2.2M&#10;">
            <a:extLst>
              <a:ext uri="{FF2B5EF4-FFF2-40B4-BE49-F238E27FC236}">
                <a16:creationId xmlns:a16="http://schemas.microsoft.com/office/drawing/2014/main" id="{1B9EFFDD-35D9-3D07-718E-3D44A724AEEB}"/>
              </a:ext>
            </a:extLst>
          </p:cNvPr>
          <p:cNvSpPr txBox="1"/>
          <p:nvPr/>
        </p:nvSpPr>
        <p:spPr>
          <a:xfrm>
            <a:off x="3310211" y="4387061"/>
            <a:ext cx="1348033" cy="15388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000" b="1">
                <a:solidFill>
                  <a:schemeClr val="bg1"/>
                </a:solidFill>
              </a:rPr>
              <a:t>$2.2M</a:t>
            </a:r>
          </a:p>
        </p:txBody>
      </p:sp>
      <p:sp>
        <p:nvSpPr>
          <p:cNvPr id="4" name="TextBox 1" descr="Accelerated productivity for employees gained through mergers and acquisitions: $719K&#10;">
            <a:extLst>
              <a:ext uri="{FF2B5EF4-FFF2-40B4-BE49-F238E27FC236}">
                <a16:creationId xmlns:a16="http://schemas.microsoft.com/office/drawing/2014/main" id="{204D1F2B-D4D4-C3B3-E171-1DB69178D275}"/>
              </a:ext>
            </a:extLst>
          </p:cNvPr>
          <p:cNvSpPr txBox="1"/>
          <p:nvPr/>
        </p:nvSpPr>
        <p:spPr>
          <a:xfrm>
            <a:off x="3328100" y="4849515"/>
            <a:ext cx="1286131" cy="15389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000" b="1">
                <a:solidFill>
                  <a:schemeClr val="bg1"/>
                </a:solidFill>
              </a:rPr>
              <a:t>$719K</a:t>
            </a:r>
          </a:p>
        </p:txBody>
      </p:sp>
      <p:sp>
        <p:nvSpPr>
          <p:cNvPr id="21" name="TextBox 1" descr="Improved user productivity through &#10;self-service: $253K">
            <a:extLst>
              <a:ext uri="{FF2B5EF4-FFF2-40B4-BE49-F238E27FC236}">
                <a16:creationId xmlns:a16="http://schemas.microsoft.com/office/drawing/2014/main" id="{2EE0FC78-F03F-BFB0-D61C-79FD3718EF86}"/>
              </a:ext>
            </a:extLst>
          </p:cNvPr>
          <p:cNvSpPr txBox="1"/>
          <p:nvPr/>
        </p:nvSpPr>
        <p:spPr>
          <a:xfrm>
            <a:off x="3310211" y="5290266"/>
            <a:ext cx="1348033" cy="15388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000" b="1">
                <a:solidFill>
                  <a:schemeClr val="bg1"/>
                </a:solidFill>
              </a:rPr>
              <a:t>$253K</a:t>
            </a:r>
          </a:p>
        </p:txBody>
      </p:sp>
      <p:sp>
        <p:nvSpPr>
          <p:cNvPr id="22" name="TextBox 1" descr="Hardware and shipping expenses: 1.1M">
            <a:extLst>
              <a:ext uri="{FF2B5EF4-FFF2-40B4-BE49-F238E27FC236}">
                <a16:creationId xmlns:a16="http://schemas.microsoft.com/office/drawing/2014/main" id="{8C78C75A-5AEC-2380-A283-F29B460DF217}"/>
              </a:ext>
            </a:extLst>
          </p:cNvPr>
          <p:cNvSpPr txBox="1"/>
          <p:nvPr/>
        </p:nvSpPr>
        <p:spPr>
          <a:xfrm>
            <a:off x="3304115" y="5752720"/>
            <a:ext cx="1348033" cy="15388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000" b="1">
                <a:solidFill>
                  <a:schemeClr val="bg1"/>
                </a:solidFill>
              </a:rPr>
              <a:t>$1.1M</a:t>
            </a:r>
          </a:p>
        </p:txBody>
      </p:sp>
      <p:sp>
        <p:nvSpPr>
          <p:cNvPr id="15" name="Rectangle 14">
            <a:extLst>
              <a:ext uri="{FF2B5EF4-FFF2-40B4-BE49-F238E27FC236}">
                <a16:creationId xmlns:a16="http://schemas.microsoft.com/office/drawing/2014/main" id="{57FA4F47-D484-71CF-6CDB-88C0AFD011C8}"/>
              </a:ext>
              <a:ext uri="{C183D7F6-B498-43B3-948B-1728B52AA6E4}">
                <adec:decorative xmlns:adec="http://schemas.microsoft.com/office/drawing/2017/decorative" val="1"/>
              </a:ext>
            </a:extLst>
          </p:cNvPr>
          <p:cNvSpPr/>
          <p:nvPr/>
        </p:nvSpPr>
        <p:spPr bwMode="auto">
          <a:xfrm>
            <a:off x="8036235" y="3158836"/>
            <a:ext cx="3651168" cy="29760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money_2">
            <a:extLst>
              <a:ext uri="{FF2B5EF4-FFF2-40B4-BE49-F238E27FC236}">
                <a16:creationId xmlns:a16="http://schemas.microsoft.com/office/drawing/2014/main" id="{E7EE3596-BDEC-FF66-2BB6-7118B29963AE}"/>
              </a:ext>
              <a:ext uri="{C183D7F6-B498-43B3-948B-1728B52AA6E4}">
                <adec:decorative xmlns:adec="http://schemas.microsoft.com/office/drawing/2017/decorative" val="1"/>
              </a:ext>
            </a:extLst>
          </p:cNvPr>
          <p:cNvSpPr>
            <a:spLocks noChangeAspect="1" noEditPoints="1"/>
          </p:cNvSpPr>
          <p:nvPr/>
        </p:nvSpPr>
        <p:spPr bwMode="auto">
          <a:xfrm>
            <a:off x="8491806" y="3718468"/>
            <a:ext cx="346896" cy="365760"/>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58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Money_4">
            <a:extLst>
              <a:ext uri="{FF2B5EF4-FFF2-40B4-BE49-F238E27FC236}">
                <a16:creationId xmlns:a16="http://schemas.microsoft.com/office/drawing/2014/main" id="{DE8FAA5E-26EA-C6DF-A3D9-D99258EB72F8}"/>
              </a:ext>
              <a:ext uri="{C183D7F6-B498-43B3-948B-1728B52AA6E4}">
                <adec:decorative xmlns:adec="http://schemas.microsoft.com/office/drawing/2017/decorative" val="1"/>
              </a:ext>
            </a:extLst>
          </p:cNvPr>
          <p:cNvSpPr>
            <a:spLocks noChangeAspect="1" noEditPoints="1"/>
          </p:cNvSpPr>
          <p:nvPr/>
        </p:nvSpPr>
        <p:spPr bwMode="auto">
          <a:xfrm>
            <a:off x="8515560" y="4464005"/>
            <a:ext cx="393704" cy="365760"/>
          </a:xfrm>
          <a:custGeom>
            <a:avLst/>
            <a:gdLst>
              <a:gd name="T0" fmla="*/ 267 w 358"/>
              <a:gd name="T1" fmla="*/ 332 h 332"/>
              <a:gd name="T2" fmla="*/ 225 w 358"/>
              <a:gd name="T3" fmla="*/ 332 h 332"/>
              <a:gd name="T4" fmla="*/ 134 w 358"/>
              <a:gd name="T5" fmla="*/ 225 h 332"/>
              <a:gd name="T6" fmla="*/ 225 w 358"/>
              <a:gd name="T7" fmla="*/ 119 h 332"/>
              <a:gd name="T8" fmla="*/ 267 w 358"/>
              <a:gd name="T9" fmla="*/ 119 h 332"/>
              <a:gd name="T10" fmla="*/ 267 w 358"/>
              <a:gd name="T11" fmla="*/ 119 h 332"/>
              <a:gd name="T12" fmla="*/ 177 w 358"/>
              <a:gd name="T13" fmla="*/ 225 h 332"/>
              <a:gd name="T14" fmla="*/ 267 w 358"/>
              <a:gd name="T15" fmla="*/ 332 h 332"/>
              <a:gd name="T16" fmla="*/ 358 w 358"/>
              <a:gd name="T17" fmla="*/ 225 h 332"/>
              <a:gd name="T18" fmla="*/ 267 w 358"/>
              <a:gd name="T19" fmla="*/ 119 h 332"/>
              <a:gd name="T20" fmla="*/ 0 w 358"/>
              <a:gd name="T21" fmla="*/ 269 h 332"/>
              <a:gd name="T22" fmla="*/ 116 w 358"/>
              <a:gd name="T23" fmla="*/ 332 h 332"/>
              <a:gd name="T24" fmla="*/ 183 w 358"/>
              <a:gd name="T25" fmla="*/ 320 h 332"/>
              <a:gd name="T26" fmla="*/ 0 w 358"/>
              <a:gd name="T27" fmla="*/ 218 h 332"/>
              <a:gd name="T28" fmla="*/ 116 w 358"/>
              <a:gd name="T29" fmla="*/ 280 h 332"/>
              <a:gd name="T30" fmla="*/ 146 w 358"/>
              <a:gd name="T31" fmla="*/ 278 h 332"/>
              <a:gd name="T32" fmla="*/ 0 w 358"/>
              <a:gd name="T33" fmla="*/ 166 h 332"/>
              <a:gd name="T34" fmla="*/ 116 w 358"/>
              <a:gd name="T35" fmla="*/ 229 h 332"/>
              <a:gd name="T36" fmla="*/ 134 w 358"/>
              <a:gd name="T37" fmla="*/ 228 h 332"/>
              <a:gd name="T38" fmla="*/ 0 w 358"/>
              <a:gd name="T39" fmla="*/ 115 h 332"/>
              <a:gd name="T40" fmla="*/ 116 w 358"/>
              <a:gd name="T41" fmla="*/ 177 h 332"/>
              <a:gd name="T42" fmla="*/ 145 w 358"/>
              <a:gd name="T43" fmla="*/ 174 h 332"/>
              <a:gd name="T44" fmla="*/ 116 w 358"/>
              <a:gd name="T45" fmla="*/ 0 h 332"/>
              <a:gd name="T46" fmla="*/ 0 w 358"/>
              <a:gd name="T47" fmla="*/ 63 h 332"/>
              <a:gd name="T48" fmla="*/ 116 w 358"/>
              <a:gd name="T49" fmla="*/ 126 h 332"/>
              <a:gd name="T50" fmla="*/ 231 w 358"/>
              <a:gd name="T51" fmla="*/ 63 h 332"/>
              <a:gd name="T52" fmla="*/ 116 w 358"/>
              <a:gd name="T53" fmla="*/ 0 h 332"/>
              <a:gd name="T54" fmla="*/ 0 w 358"/>
              <a:gd name="T55" fmla="*/ 63 h 332"/>
              <a:gd name="T56" fmla="*/ 0 w 358"/>
              <a:gd name="T57" fmla="*/ 269 h 332"/>
              <a:gd name="T58" fmla="*/ 231 w 358"/>
              <a:gd name="T59" fmla="*/ 63 h 332"/>
              <a:gd name="T60" fmla="*/ 231 w 358"/>
              <a:gd name="T61" fmla="*/ 1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 h="332">
                <a:moveTo>
                  <a:pt x="267" y="332"/>
                </a:moveTo>
                <a:cubicBezTo>
                  <a:pt x="225" y="332"/>
                  <a:pt x="225" y="332"/>
                  <a:pt x="225" y="332"/>
                </a:cubicBezTo>
                <a:cubicBezTo>
                  <a:pt x="175" y="332"/>
                  <a:pt x="134" y="284"/>
                  <a:pt x="134" y="225"/>
                </a:cubicBezTo>
                <a:cubicBezTo>
                  <a:pt x="134" y="166"/>
                  <a:pt x="175" y="119"/>
                  <a:pt x="225" y="119"/>
                </a:cubicBezTo>
                <a:cubicBezTo>
                  <a:pt x="267" y="119"/>
                  <a:pt x="267" y="119"/>
                  <a:pt x="267" y="119"/>
                </a:cubicBezTo>
                <a:moveTo>
                  <a:pt x="267" y="119"/>
                </a:moveTo>
                <a:cubicBezTo>
                  <a:pt x="217" y="119"/>
                  <a:pt x="177" y="166"/>
                  <a:pt x="177" y="225"/>
                </a:cubicBezTo>
                <a:cubicBezTo>
                  <a:pt x="177" y="284"/>
                  <a:pt x="217" y="332"/>
                  <a:pt x="267" y="332"/>
                </a:cubicBezTo>
                <a:cubicBezTo>
                  <a:pt x="317" y="332"/>
                  <a:pt x="358" y="284"/>
                  <a:pt x="358" y="225"/>
                </a:cubicBezTo>
                <a:cubicBezTo>
                  <a:pt x="358" y="166"/>
                  <a:pt x="317" y="119"/>
                  <a:pt x="267" y="119"/>
                </a:cubicBezTo>
                <a:close/>
                <a:moveTo>
                  <a:pt x="0" y="269"/>
                </a:moveTo>
                <a:cubicBezTo>
                  <a:pt x="0" y="304"/>
                  <a:pt x="52" y="332"/>
                  <a:pt x="116" y="332"/>
                </a:cubicBezTo>
                <a:cubicBezTo>
                  <a:pt x="141" y="332"/>
                  <a:pt x="164" y="327"/>
                  <a:pt x="183" y="320"/>
                </a:cubicBezTo>
                <a:moveTo>
                  <a:pt x="0" y="218"/>
                </a:moveTo>
                <a:cubicBezTo>
                  <a:pt x="0" y="252"/>
                  <a:pt x="52" y="280"/>
                  <a:pt x="116" y="280"/>
                </a:cubicBezTo>
                <a:cubicBezTo>
                  <a:pt x="126" y="280"/>
                  <a:pt x="136" y="279"/>
                  <a:pt x="146" y="278"/>
                </a:cubicBezTo>
                <a:moveTo>
                  <a:pt x="0" y="166"/>
                </a:moveTo>
                <a:cubicBezTo>
                  <a:pt x="0" y="201"/>
                  <a:pt x="52" y="229"/>
                  <a:pt x="116" y="229"/>
                </a:cubicBezTo>
                <a:cubicBezTo>
                  <a:pt x="122" y="229"/>
                  <a:pt x="128" y="228"/>
                  <a:pt x="134" y="228"/>
                </a:cubicBezTo>
                <a:moveTo>
                  <a:pt x="0" y="115"/>
                </a:moveTo>
                <a:cubicBezTo>
                  <a:pt x="0" y="149"/>
                  <a:pt x="52" y="177"/>
                  <a:pt x="116" y="177"/>
                </a:cubicBezTo>
                <a:cubicBezTo>
                  <a:pt x="124" y="177"/>
                  <a:pt x="137" y="176"/>
                  <a:pt x="145" y="174"/>
                </a:cubicBezTo>
                <a:moveTo>
                  <a:pt x="116" y="0"/>
                </a:moveTo>
                <a:cubicBezTo>
                  <a:pt x="52" y="0"/>
                  <a:pt x="0" y="28"/>
                  <a:pt x="0" y="63"/>
                </a:cubicBezTo>
                <a:cubicBezTo>
                  <a:pt x="0" y="98"/>
                  <a:pt x="52" y="126"/>
                  <a:pt x="116" y="126"/>
                </a:cubicBezTo>
                <a:cubicBezTo>
                  <a:pt x="179" y="126"/>
                  <a:pt x="231" y="98"/>
                  <a:pt x="231" y="63"/>
                </a:cubicBezTo>
                <a:cubicBezTo>
                  <a:pt x="231" y="28"/>
                  <a:pt x="179" y="0"/>
                  <a:pt x="116" y="0"/>
                </a:cubicBezTo>
                <a:close/>
                <a:moveTo>
                  <a:pt x="0" y="63"/>
                </a:moveTo>
                <a:cubicBezTo>
                  <a:pt x="0" y="269"/>
                  <a:pt x="0" y="269"/>
                  <a:pt x="0" y="269"/>
                </a:cubicBezTo>
                <a:moveTo>
                  <a:pt x="231" y="63"/>
                </a:moveTo>
                <a:cubicBezTo>
                  <a:pt x="231" y="119"/>
                  <a:pt x="231" y="119"/>
                  <a:pt x="231" y="119"/>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ank">
            <a:extLst>
              <a:ext uri="{FF2B5EF4-FFF2-40B4-BE49-F238E27FC236}">
                <a16:creationId xmlns:a16="http://schemas.microsoft.com/office/drawing/2014/main" id="{E64F319A-B1E0-2C68-6DE6-D9DE00622545}"/>
              </a:ext>
              <a:ext uri="{C183D7F6-B498-43B3-948B-1728B52AA6E4}">
                <adec:decorative xmlns:adec="http://schemas.microsoft.com/office/drawing/2017/decorative" val="1"/>
              </a:ext>
            </a:extLst>
          </p:cNvPr>
          <p:cNvSpPr>
            <a:spLocks noChangeAspect="1" noEditPoints="1"/>
          </p:cNvSpPr>
          <p:nvPr/>
        </p:nvSpPr>
        <p:spPr bwMode="auto">
          <a:xfrm>
            <a:off x="8481363" y="5223292"/>
            <a:ext cx="395282" cy="365760"/>
          </a:xfrm>
          <a:custGeom>
            <a:avLst/>
            <a:gdLst>
              <a:gd name="T0" fmla="*/ 181 w 335"/>
              <a:gd name="T1" fmla="*/ 59 h 309"/>
              <a:gd name="T2" fmla="*/ 180 w 335"/>
              <a:gd name="T3" fmla="*/ 47 h 309"/>
              <a:gd name="T4" fmla="*/ 227 w 335"/>
              <a:gd name="T5" fmla="*/ 0 h 309"/>
              <a:gd name="T6" fmla="*/ 274 w 335"/>
              <a:gd name="T7" fmla="*/ 47 h 309"/>
              <a:gd name="T8" fmla="*/ 259 w 335"/>
              <a:gd name="T9" fmla="*/ 81 h 309"/>
              <a:gd name="T10" fmla="*/ 181 w 335"/>
              <a:gd name="T11" fmla="*/ 59 h 309"/>
              <a:gd name="T12" fmla="*/ 180 w 335"/>
              <a:gd name="T13" fmla="*/ 45 h 309"/>
              <a:gd name="T14" fmla="*/ 145 w 335"/>
              <a:gd name="T15" fmla="*/ 44 h 309"/>
              <a:gd name="T16" fmla="*/ 92 w 335"/>
              <a:gd name="T17" fmla="*/ 11 h 309"/>
              <a:gd name="T18" fmla="*/ 92 w 335"/>
              <a:gd name="T19" fmla="*/ 62 h 309"/>
              <a:gd name="T20" fmla="*/ 89 w 335"/>
              <a:gd name="T21" fmla="*/ 66 h 309"/>
              <a:gd name="T22" fmla="*/ 56 w 335"/>
              <a:gd name="T23" fmla="*/ 92 h 309"/>
              <a:gd name="T24" fmla="*/ 19 w 335"/>
              <a:gd name="T25" fmla="*/ 134 h 309"/>
              <a:gd name="T26" fmla="*/ 0 w 335"/>
              <a:gd name="T27" fmla="*/ 154 h 309"/>
              <a:gd name="T28" fmla="*/ 0 w 335"/>
              <a:gd name="T29" fmla="*/ 178 h 309"/>
              <a:gd name="T30" fmla="*/ 19 w 335"/>
              <a:gd name="T31" fmla="*/ 198 h 309"/>
              <a:gd name="T32" fmla="*/ 28 w 335"/>
              <a:gd name="T33" fmla="*/ 198 h 309"/>
              <a:gd name="T34" fmla="*/ 89 w 335"/>
              <a:gd name="T35" fmla="*/ 264 h 309"/>
              <a:gd name="T36" fmla="*/ 89 w 335"/>
              <a:gd name="T37" fmla="*/ 289 h 309"/>
              <a:gd name="T38" fmla="*/ 108 w 335"/>
              <a:gd name="T39" fmla="*/ 309 h 309"/>
              <a:gd name="T40" fmla="*/ 133 w 335"/>
              <a:gd name="T41" fmla="*/ 309 h 309"/>
              <a:gd name="T42" fmla="*/ 152 w 335"/>
              <a:gd name="T43" fmla="*/ 289 h 309"/>
              <a:gd name="T44" fmla="*/ 226 w 335"/>
              <a:gd name="T45" fmla="*/ 289 h 309"/>
              <a:gd name="T46" fmla="*/ 245 w 335"/>
              <a:gd name="T47" fmla="*/ 309 h 309"/>
              <a:gd name="T48" fmla="*/ 270 w 335"/>
              <a:gd name="T49" fmla="*/ 309 h 309"/>
              <a:gd name="T50" fmla="*/ 289 w 335"/>
              <a:gd name="T51" fmla="*/ 289 h 309"/>
              <a:gd name="T52" fmla="*/ 289 w 335"/>
              <a:gd name="T53" fmla="*/ 251 h 309"/>
              <a:gd name="T54" fmla="*/ 335 w 335"/>
              <a:gd name="T55" fmla="*/ 167 h 309"/>
              <a:gd name="T56" fmla="*/ 268 w 335"/>
              <a:gd name="T57" fmla="*/ 70 h 309"/>
              <a:gd name="T58" fmla="*/ 89 w 335"/>
              <a:gd name="T59" fmla="*/ 137 h 309"/>
              <a:gd name="T60" fmla="*/ 94 w 335"/>
              <a:gd name="T61" fmla="*/ 132 h 309"/>
              <a:gd name="T62" fmla="*/ 89 w 335"/>
              <a:gd name="T63" fmla="*/ 127 h 309"/>
              <a:gd name="T64" fmla="*/ 84 w 335"/>
              <a:gd name="T65" fmla="*/ 132 h 309"/>
              <a:gd name="T66" fmla="*/ 89 w 335"/>
              <a:gd name="T67" fmla="*/ 13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309">
                <a:moveTo>
                  <a:pt x="181" y="59"/>
                </a:moveTo>
                <a:cubicBezTo>
                  <a:pt x="180" y="55"/>
                  <a:pt x="180" y="51"/>
                  <a:pt x="180" y="47"/>
                </a:cubicBezTo>
                <a:cubicBezTo>
                  <a:pt x="180" y="21"/>
                  <a:pt x="201" y="0"/>
                  <a:pt x="227" y="0"/>
                </a:cubicBezTo>
                <a:cubicBezTo>
                  <a:pt x="253" y="0"/>
                  <a:pt x="274" y="21"/>
                  <a:pt x="274" y="47"/>
                </a:cubicBezTo>
                <a:cubicBezTo>
                  <a:pt x="274" y="60"/>
                  <a:pt x="268" y="73"/>
                  <a:pt x="259" y="81"/>
                </a:cubicBezTo>
                <a:lnTo>
                  <a:pt x="181" y="59"/>
                </a:lnTo>
                <a:close/>
                <a:moveTo>
                  <a:pt x="180" y="45"/>
                </a:moveTo>
                <a:cubicBezTo>
                  <a:pt x="145" y="44"/>
                  <a:pt x="145" y="44"/>
                  <a:pt x="145" y="44"/>
                </a:cubicBezTo>
                <a:cubicBezTo>
                  <a:pt x="92" y="11"/>
                  <a:pt x="92" y="11"/>
                  <a:pt x="92" y="11"/>
                </a:cubicBezTo>
                <a:cubicBezTo>
                  <a:pt x="92" y="62"/>
                  <a:pt x="92" y="62"/>
                  <a:pt x="92" y="62"/>
                </a:cubicBezTo>
                <a:cubicBezTo>
                  <a:pt x="92" y="64"/>
                  <a:pt x="91" y="66"/>
                  <a:pt x="89" y="66"/>
                </a:cubicBezTo>
                <a:cubicBezTo>
                  <a:pt x="85" y="68"/>
                  <a:pt x="76" y="74"/>
                  <a:pt x="56" y="92"/>
                </a:cubicBezTo>
                <a:cubicBezTo>
                  <a:pt x="24" y="120"/>
                  <a:pt x="19" y="134"/>
                  <a:pt x="19" y="134"/>
                </a:cubicBezTo>
                <a:cubicBezTo>
                  <a:pt x="8" y="134"/>
                  <a:pt x="0" y="143"/>
                  <a:pt x="0" y="154"/>
                </a:cubicBezTo>
                <a:cubicBezTo>
                  <a:pt x="0" y="178"/>
                  <a:pt x="0" y="178"/>
                  <a:pt x="0" y="178"/>
                </a:cubicBezTo>
                <a:cubicBezTo>
                  <a:pt x="0" y="189"/>
                  <a:pt x="8" y="198"/>
                  <a:pt x="19" y="198"/>
                </a:cubicBezTo>
                <a:cubicBezTo>
                  <a:pt x="28" y="198"/>
                  <a:pt x="28" y="198"/>
                  <a:pt x="28" y="198"/>
                </a:cubicBezTo>
                <a:cubicBezTo>
                  <a:pt x="28" y="237"/>
                  <a:pt x="62" y="264"/>
                  <a:pt x="89" y="264"/>
                </a:cubicBezTo>
                <a:cubicBezTo>
                  <a:pt x="89" y="289"/>
                  <a:pt x="89" y="289"/>
                  <a:pt x="89" y="289"/>
                </a:cubicBezTo>
                <a:cubicBezTo>
                  <a:pt x="89" y="300"/>
                  <a:pt x="98" y="309"/>
                  <a:pt x="108" y="309"/>
                </a:cubicBezTo>
                <a:cubicBezTo>
                  <a:pt x="133" y="309"/>
                  <a:pt x="133" y="309"/>
                  <a:pt x="133" y="309"/>
                </a:cubicBezTo>
                <a:cubicBezTo>
                  <a:pt x="144" y="309"/>
                  <a:pt x="152" y="300"/>
                  <a:pt x="152" y="289"/>
                </a:cubicBezTo>
                <a:cubicBezTo>
                  <a:pt x="226" y="289"/>
                  <a:pt x="226" y="289"/>
                  <a:pt x="226" y="289"/>
                </a:cubicBezTo>
                <a:cubicBezTo>
                  <a:pt x="226" y="300"/>
                  <a:pt x="235" y="309"/>
                  <a:pt x="245" y="309"/>
                </a:cubicBezTo>
                <a:cubicBezTo>
                  <a:pt x="270" y="309"/>
                  <a:pt x="270" y="309"/>
                  <a:pt x="270" y="309"/>
                </a:cubicBezTo>
                <a:cubicBezTo>
                  <a:pt x="281" y="309"/>
                  <a:pt x="289" y="300"/>
                  <a:pt x="289" y="289"/>
                </a:cubicBezTo>
                <a:cubicBezTo>
                  <a:pt x="289" y="251"/>
                  <a:pt x="289" y="251"/>
                  <a:pt x="289" y="251"/>
                </a:cubicBezTo>
                <a:cubicBezTo>
                  <a:pt x="317" y="233"/>
                  <a:pt x="335" y="202"/>
                  <a:pt x="335" y="167"/>
                </a:cubicBezTo>
                <a:cubicBezTo>
                  <a:pt x="335" y="123"/>
                  <a:pt x="306" y="85"/>
                  <a:pt x="268" y="70"/>
                </a:cubicBezTo>
                <a:moveTo>
                  <a:pt x="89" y="137"/>
                </a:moveTo>
                <a:cubicBezTo>
                  <a:pt x="92" y="137"/>
                  <a:pt x="94" y="135"/>
                  <a:pt x="94" y="132"/>
                </a:cubicBezTo>
                <a:cubicBezTo>
                  <a:pt x="94" y="129"/>
                  <a:pt x="92" y="127"/>
                  <a:pt x="89" y="127"/>
                </a:cubicBezTo>
                <a:cubicBezTo>
                  <a:pt x="86" y="127"/>
                  <a:pt x="84" y="129"/>
                  <a:pt x="84" y="132"/>
                </a:cubicBezTo>
                <a:cubicBezTo>
                  <a:pt x="84" y="135"/>
                  <a:pt x="86" y="137"/>
                  <a:pt x="89" y="137"/>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0" name="Title 4">
            <a:extLst>
              <a:ext uri="{FF2B5EF4-FFF2-40B4-BE49-F238E27FC236}">
                <a16:creationId xmlns:a16="http://schemas.microsoft.com/office/drawing/2014/main" id="{A06F6A3B-2A43-147C-2F95-64EBD97499C6}"/>
              </a:ext>
            </a:extLst>
          </p:cNvPr>
          <p:cNvSpPr txBox="1">
            <a:spLocks/>
          </p:cNvSpPr>
          <p:nvPr/>
        </p:nvSpPr>
        <p:spPr>
          <a:xfrm>
            <a:off x="9132479" y="3426183"/>
            <a:ext cx="2605399" cy="2705934"/>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a:lnSpc>
                <a:spcPct val="107000"/>
              </a:lnSpc>
              <a:spcAft>
                <a:spcPts val="800"/>
              </a:spcAft>
            </a:pPr>
            <a:br>
              <a:rPr lang="en-US" sz="1500">
                <a:effectLst/>
                <a:latin typeface="Calibri" panose="020F0502020204030204" pitchFamily="34" charset="0"/>
                <a:ea typeface="Calibri" panose="020F0502020204030204" pitchFamily="34" charset="0"/>
                <a:cs typeface="Times New Roman" panose="02020603050405020304" pitchFamily="18" charset="0"/>
              </a:rPr>
            </a:br>
            <a:r>
              <a:rPr lang="en-CA" sz="1500" b="1">
                <a:solidFill>
                  <a:schemeClr val="bg1"/>
                </a:solidFill>
                <a:effectLst/>
                <a:latin typeface="Segoe UI Semibold"/>
                <a:ea typeface="Calibri" panose="020F0502020204030204" pitchFamily="34" charset="0"/>
                <a:cs typeface="Times New Roman"/>
              </a:rPr>
              <a:t>Return on investment (ROI)</a:t>
            </a:r>
            <a:br>
              <a:rPr lang="en-CA" sz="1500" b="1">
                <a:effectLst/>
                <a:latin typeface="Segoe UI Semibold"/>
                <a:ea typeface="Calibri" panose="020F0502020204030204" pitchFamily="34" charset="0"/>
                <a:cs typeface="Times New Roman" panose="02020603050405020304" pitchFamily="18" charset="0"/>
              </a:rPr>
            </a:br>
            <a:r>
              <a:rPr lang="en-CA" sz="1500" b="1">
                <a:solidFill>
                  <a:schemeClr val="bg1"/>
                </a:solidFill>
                <a:effectLst/>
                <a:latin typeface="Segoe UI Semibold"/>
                <a:ea typeface="Calibri" panose="020F0502020204030204" pitchFamily="34" charset="0"/>
                <a:cs typeface="Times New Roman"/>
              </a:rPr>
              <a:t>40%</a:t>
            </a:r>
            <a:br>
              <a:rPr lang="en-CA" sz="1500" b="1">
                <a:effectLst/>
                <a:latin typeface="Segoe UI Semibold"/>
                <a:ea typeface="Calibri" panose="020F0502020204030204" pitchFamily="34" charset="0"/>
                <a:cs typeface="Times New Roman" panose="02020603050405020304" pitchFamily="18" charset="0"/>
              </a:rPr>
            </a:br>
            <a:br>
              <a:rPr lang="en-US" sz="1500">
                <a:effectLst/>
                <a:latin typeface="Calibri" panose="020F0502020204030204" pitchFamily="34" charset="0"/>
                <a:ea typeface="Calibri" panose="020F0502020204030204" pitchFamily="34" charset="0"/>
                <a:cs typeface="Times New Roman" panose="02020603050405020304" pitchFamily="18" charset="0"/>
              </a:rPr>
            </a:br>
            <a:r>
              <a:rPr lang="en-CA" sz="1500">
                <a:solidFill>
                  <a:schemeClr val="bg1"/>
                </a:solidFill>
                <a:effectLst/>
                <a:latin typeface="Segoe UI Semibold"/>
                <a:ea typeface="Calibri" panose="020F0502020204030204" pitchFamily="34" charset="0"/>
                <a:cs typeface="Times New Roman"/>
              </a:rPr>
              <a:t>Net present value (NPV)</a:t>
            </a:r>
            <a:br>
              <a:rPr lang="en-CA" sz="1500">
                <a:effectLst/>
                <a:latin typeface="Segoe UI Semibold"/>
                <a:ea typeface="Calibri" panose="020F0502020204030204" pitchFamily="34" charset="0"/>
                <a:cs typeface="Times New Roman" panose="02020603050405020304" pitchFamily="18" charset="0"/>
              </a:rPr>
            </a:br>
            <a:r>
              <a:rPr lang="en-CA" sz="1500" b="1">
                <a:solidFill>
                  <a:schemeClr val="bg1"/>
                </a:solidFill>
                <a:effectLst/>
                <a:latin typeface="Segoe UI Semibold"/>
                <a:ea typeface="Calibri" panose="020F0502020204030204" pitchFamily="34" charset="0"/>
                <a:cs typeface="Times New Roman"/>
              </a:rPr>
              <a:t>$1.54M</a:t>
            </a:r>
            <a:br>
              <a:rPr lang="en-CA" sz="1500" b="1">
                <a:effectLst/>
                <a:latin typeface="Calibri" panose="020F0502020204030204" pitchFamily="34" charset="0"/>
                <a:ea typeface="Calibri" panose="020F0502020204030204" pitchFamily="34" charset="0"/>
                <a:cs typeface="Times New Roman" panose="02020603050405020304" pitchFamily="18" charset="0"/>
              </a:rPr>
            </a:br>
            <a:br>
              <a:rPr lang="en-US" sz="1500">
                <a:effectLst/>
                <a:latin typeface="Calibri" panose="020F0502020204030204" pitchFamily="34" charset="0"/>
                <a:ea typeface="Calibri" panose="020F0502020204030204" pitchFamily="34" charset="0"/>
                <a:cs typeface="Times New Roman" panose="02020603050405020304" pitchFamily="18" charset="0"/>
              </a:rPr>
            </a:br>
            <a:r>
              <a:rPr lang="en-CA" sz="1500">
                <a:solidFill>
                  <a:schemeClr val="bg1"/>
                </a:solidFill>
                <a:effectLst/>
                <a:latin typeface="Segoe UI Semibold"/>
                <a:ea typeface="Calibri" panose="020F0502020204030204" pitchFamily="34" charset="0"/>
                <a:cs typeface="Times New Roman"/>
              </a:rPr>
              <a:t>Payback period</a:t>
            </a:r>
            <a:br>
              <a:rPr lang="en-CA" sz="1500">
                <a:effectLst/>
                <a:latin typeface="Segoe UI Semibold"/>
                <a:ea typeface="Calibri" panose="020F0502020204030204" pitchFamily="34" charset="0"/>
                <a:cs typeface="Times New Roman" panose="02020603050405020304" pitchFamily="18" charset="0"/>
              </a:rPr>
            </a:br>
            <a:r>
              <a:rPr lang="en-CA" sz="1500" b="1">
                <a:solidFill>
                  <a:schemeClr val="bg1"/>
                </a:solidFill>
                <a:effectLst/>
                <a:latin typeface="Segoe UI Semibold"/>
                <a:ea typeface="Calibri" panose="020F0502020204030204" pitchFamily="34" charset="0"/>
                <a:cs typeface="Times New Roman"/>
              </a:rPr>
              <a:t>&lt;6 months</a:t>
            </a:r>
            <a:r>
              <a:rPr lang="en-CA" sz="1500">
                <a:solidFill>
                  <a:schemeClr val="bg1"/>
                </a:solidFill>
                <a:effectLst/>
                <a:latin typeface="Segoe UI Semibold"/>
                <a:ea typeface="Calibri" panose="020F0502020204030204" pitchFamily="34" charset="0"/>
                <a:cs typeface="Times New Roman"/>
              </a:rPr>
              <a:t> </a:t>
            </a:r>
            <a:br>
              <a:rPr lang="en-US" sz="1500">
                <a:effectLst/>
                <a:latin typeface="Calibri" panose="020F0502020204030204" pitchFamily="34" charset="0"/>
                <a:ea typeface="Calibri" panose="020F0502020204030204" pitchFamily="34" charset="0"/>
                <a:cs typeface="Times New Roman" panose="02020603050405020304" pitchFamily="18" charset="0"/>
              </a:rPr>
            </a:br>
            <a:br>
              <a:rPr lang="en-US" sz="1500">
                <a:effectLst/>
                <a:latin typeface="Calibri" panose="020F0502020204030204" pitchFamily="34" charset="0"/>
                <a:ea typeface="Calibri" panose="020F0502020204030204" pitchFamily="34" charset="0"/>
                <a:cs typeface="Times New Roman" panose="02020603050405020304" pitchFamily="18" charset="0"/>
              </a:rPr>
            </a:br>
            <a:endParaRPr lang="en-CA" sz="15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60B6A5-7663-6283-928F-E33A5114DEF8}"/>
              </a:ext>
            </a:extLst>
          </p:cNvPr>
          <p:cNvSpPr txBox="1"/>
          <p:nvPr/>
        </p:nvSpPr>
        <p:spPr>
          <a:xfrm>
            <a:off x="604836" y="6425686"/>
            <a:ext cx="10522510" cy="369332"/>
          </a:xfrm>
          <a:prstGeom prst="rect">
            <a:avLst/>
          </a:prstGeom>
          <a:noFill/>
        </p:spPr>
        <p:txBody>
          <a:bodyPr wrap="square" lIns="0" tIns="0" rIns="0" bIns="0" rtlCol="0" anchor="t">
            <a:spAutoFit/>
          </a:bodyPr>
          <a:lstStyle/>
          <a:p>
            <a:r>
              <a:rPr lang="en-CA" sz="800">
                <a:solidFill>
                  <a:schemeClr val="tx1">
                    <a:lumMod val="75000"/>
                    <a:lumOff val="25000"/>
                  </a:schemeClr>
                </a:solidFill>
                <a:effectLst/>
                <a:latin typeface="Segoe UI Light"/>
                <a:ea typeface="Calibri" panose="020F0502020204030204" pitchFamily="34" charset="0"/>
                <a:cs typeface="Times New Roman"/>
              </a:rPr>
              <a:t>This document is an abridged version of a case study commissioned by Microsoft, titled </a:t>
            </a:r>
            <a:r>
              <a:rPr lang="en-CA" sz="800" i="1">
                <a:solidFill>
                  <a:schemeClr val="tx1">
                    <a:lumMod val="75000"/>
                    <a:lumOff val="25000"/>
                  </a:schemeClr>
                </a:solidFill>
                <a:effectLst/>
                <a:latin typeface="Segoe UI Light"/>
                <a:ea typeface="Calibri" panose="020F0502020204030204" pitchFamily="34" charset="0"/>
                <a:cs typeface="Times New Roman"/>
              </a:rPr>
              <a:t>The Total Economic Impact of Windows 365 Cloud PC</a:t>
            </a:r>
            <a:r>
              <a:rPr lang="en-CA" sz="800">
                <a:solidFill>
                  <a:schemeClr val="tx1">
                    <a:lumMod val="75000"/>
                    <a:lumOff val="25000"/>
                  </a:schemeClr>
                </a:solidFill>
                <a:effectLst/>
                <a:latin typeface="Segoe UI Light"/>
                <a:ea typeface="Calibri" panose="020F0502020204030204" pitchFamily="34" charset="0"/>
                <a:cs typeface="Times New Roman"/>
              </a:rPr>
              <a:t>, February 2023. ©️Forrester Research, Inc. All rights reserved. Read the full study &gt;</a:t>
            </a:r>
            <a:endParaRPr lang="en-US" sz="800">
              <a:solidFill>
                <a:schemeClr val="tx1">
                  <a:lumMod val="75000"/>
                  <a:lumOff val="25000"/>
                </a:schemeClr>
              </a:solidFill>
              <a:effectLst/>
              <a:latin typeface="Segoe UI Light"/>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tx1">
                  <a:lumMod val="75000"/>
                  <a:lumOff val="25000"/>
                </a:schemeClr>
              </a:solidFill>
              <a:effectLst/>
              <a:latin typeface="Segoe UI Light"/>
              <a:ea typeface="Calibri" panose="020F0502020204030204" pitchFamily="34" charset="0"/>
              <a:cs typeface="Times New Roman" panose="02020603050405020304" pitchFamily="18" charset="0"/>
            </a:endParaRPr>
          </a:p>
          <a:p>
            <a:pPr algn="l"/>
            <a:endParaRPr lang="en-US" sz="800">
              <a:solidFill>
                <a:schemeClr val="tx1">
                  <a:lumMod val="75000"/>
                  <a:lumOff val="25000"/>
                </a:schemeClr>
              </a:solidFill>
              <a:latin typeface="Segoe UI Light"/>
              <a:cs typeface="Segoe UI Light"/>
            </a:endParaRPr>
          </a:p>
        </p:txBody>
      </p:sp>
    </p:spTree>
    <p:extLst>
      <p:ext uri="{BB962C8B-B14F-4D97-AF65-F5344CB8AC3E}">
        <p14:creationId xmlns:p14="http://schemas.microsoft.com/office/powerpoint/2010/main" val="156831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FC3A-090E-3EE1-32CC-4C75DAFC2A77}"/>
              </a:ext>
            </a:extLst>
          </p:cNvPr>
          <p:cNvSpPr txBox="1">
            <a:spLocks noGrp="1"/>
          </p:cNvSpPr>
          <p:nvPr>
            <p:ph type="title" idx="4294967295"/>
          </p:nvPr>
        </p:nvSpPr>
        <p:spPr>
          <a:xfrm>
            <a:off x="604836" y="1078444"/>
            <a:ext cx="604697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Windows 365 by the numbers</a:t>
            </a:r>
          </a:p>
        </p:txBody>
      </p:sp>
      <p:sp>
        <p:nvSpPr>
          <p:cNvPr id="3" name="Title 1">
            <a:extLst>
              <a:ext uri="{FF2B5EF4-FFF2-40B4-BE49-F238E27FC236}">
                <a16:creationId xmlns:a16="http://schemas.microsoft.com/office/drawing/2014/main" id="{90564EC7-76D2-37A6-3F5D-E47DF1E69D5D}"/>
              </a:ext>
            </a:extLst>
          </p:cNvPr>
          <p:cNvSpPr txBox="1">
            <a:spLocks/>
          </p:cNvSpPr>
          <p:nvPr/>
        </p:nvSpPr>
        <p:spPr>
          <a:xfrm>
            <a:off x="604837" y="682477"/>
            <a:ext cx="5625848" cy="230832"/>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r>
              <a:rPr lang="en-US" sz="1500">
                <a:solidFill>
                  <a:schemeClr val="tx1"/>
                </a:solidFill>
                <a:latin typeface="Segoe UI Semibold" panose="020B0702040204020203" pitchFamily="34" charset="0"/>
                <a:cs typeface="Segoe UI Semibold" panose="020B0702040204020203" pitchFamily="34" charset="0"/>
              </a:rPr>
              <a:t>Windows 365 </a:t>
            </a:r>
            <a:r>
              <a:rPr lang="en-US" sz="1500">
                <a:solidFill>
                  <a:srgbClr val="B5B5B5"/>
                </a:solidFill>
                <a:latin typeface="Segoe UI Semibold" panose="020B0702040204020203" pitchFamily="34" charset="0"/>
                <a:cs typeface="Segoe UI Semibold" panose="020B0702040204020203" pitchFamily="34" charset="0"/>
              </a:rPr>
              <a:t>|</a:t>
            </a:r>
            <a:r>
              <a:rPr lang="en-US" sz="1500">
                <a:solidFill>
                  <a:schemeClr val="tx1"/>
                </a:solidFill>
                <a:latin typeface="Segoe UI Semibold" panose="020B0702040204020203" pitchFamily="34" charset="0"/>
                <a:cs typeface="Segoe UI Semibold" panose="020B0702040204020203" pitchFamily="34" charset="0"/>
              </a:rPr>
              <a:t> </a:t>
            </a:r>
            <a:r>
              <a:rPr lang="en-US" sz="1500">
                <a:solidFill>
                  <a:srgbClr val="0078D4"/>
                </a:solidFill>
                <a:latin typeface="Segoe UI Semibold" panose="020B0702040204020203" pitchFamily="34" charset="0"/>
                <a:cs typeface="Segoe UI Semibold" panose="020B0702040204020203" pitchFamily="34" charset="0"/>
              </a:rPr>
              <a:t>Forrester TEI study</a:t>
            </a:r>
          </a:p>
        </p:txBody>
      </p:sp>
      <p:sp>
        <p:nvSpPr>
          <p:cNvPr id="4" name="Title 3">
            <a:extLst>
              <a:ext uri="{FF2B5EF4-FFF2-40B4-BE49-F238E27FC236}">
                <a16:creationId xmlns:a16="http://schemas.microsoft.com/office/drawing/2014/main" id="{6BE0C0D3-CF31-07F8-5BEF-9B7614DC4BCE}"/>
              </a:ext>
            </a:extLst>
          </p:cNvPr>
          <p:cNvSpPr txBox="1">
            <a:spLocks/>
          </p:cNvSpPr>
          <p:nvPr/>
        </p:nvSpPr>
        <p:spPr>
          <a:xfrm>
            <a:off x="604836" y="1856014"/>
            <a:ext cx="1315404" cy="707886"/>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UI Semibold"/>
                <a:ea typeface="+mn-ea"/>
                <a:cs typeface="+mn-cs"/>
              </a:rPr>
              <a:t>88%</a:t>
            </a:r>
          </a:p>
        </p:txBody>
      </p:sp>
      <p:sp>
        <p:nvSpPr>
          <p:cNvPr id="6" name="TextBox 5">
            <a:extLst>
              <a:ext uri="{FF2B5EF4-FFF2-40B4-BE49-F238E27FC236}">
                <a16:creationId xmlns:a16="http://schemas.microsoft.com/office/drawing/2014/main" id="{12F6DFCA-4922-AC85-8966-6950D737C8F4}"/>
              </a:ext>
            </a:extLst>
          </p:cNvPr>
          <p:cNvSpPr txBox="1"/>
          <p:nvPr/>
        </p:nvSpPr>
        <p:spPr>
          <a:xfrm>
            <a:off x="604836" y="2505670"/>
            <a:ext cx="3562430" cy="646331"/>
          </a:xfrm>
          <a:prstGeom prst="rect">
            <a:avLst/>
          </a:prstGeom>
          <a:noFill/>
        </p:spPr>
        <p:txBody>
          <a:bodyPr wrap="square" lIns="0" tIns="45720" rIns="91440" bIns="45720" anchor="t">
            <a:spAutoFit/>
          </a:bodyPr>
          <a:lstStyle/>
          <a:p>
            <a:pPr>
              <a:defRPr/>
            </a:pPr>
            <a:r>
              <a:rPr lang="en-US">
                <a:solidFill>
                  <a:srgbClr val="0078D4"/>
                </a:solidFill>
                <a:latin typeface="Segoe UI Semibold"/>
              </a:rPr>
              <a:t>reduction in IT costs </a:t>
            </a:r>
            <a:r>
              <a:rPr lang="en-US">
                <a:solidFill>
                  <a:srgbClr val="1B1B1B"/>
                </a:solidFill>
                <a:latin typeface="Segoe UI"/>
                <a:cs typeface="Segoe UI"/>
              </a:rPr>
              <a:t>for machine deployment during onboarding</a:t>
            </a: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7" name="TextBox 6">
            <a:extLst>
              <a:ext uri="{FF2B5EF4-FFF2-40B4-BE49-F238E27FC236}">
                <a16:creationId xmlns:a16="http://schemas.microsoft.com/office/drawing/2014/main" id="{2BE4CFB6-B282-9A2A-4FF4-E46EDD049602}"/>
              </a:ext>
            </a:extLst>
          </p:cNvPr>
          <p:cNvSpPr txBox="1"/>
          <p:nvPr/>
        </p:nvSpPr>
        <p:spPr>
          <a:xfrm>
            <a:off x="4562239" y="1856014"/>
            <a:ext cx="1533761" cy="707886"/>
          </a:xfrm>
          <a:prstGeom prst="rect">
            <a:avLst/>
          </a:prstGeom>
          <a:noFill/>
          <a:effec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UI Semibold"/>
                <a:ea typeface="+mn-ea"/>
                <a:cs typeface="+mn-cs"/>
              </a:rPr>
              <a:t>$750</a:t>
            </a:r>
            <a:endParaRPr kumimoji="0" lang="en-US" sz="4000" b="0" i="0" u="none" strike="noStrike" kern="1200" cap="none" spc="0" normalizeH="0" baseline="30000" noProof="0">
              <a:ln>
                <a:noFill/>
              </a:ln>
              <a:solidFill>
                <a:srgbClr val="0078D4"/>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F0E592E1-0E4B-62BD-C2E6-1A85FB195C5F}"/>
              </a:ext>
            </a:extLst>
          </p:cNvPr>
          <p:cNvSpPr txBox="1"/>
          <p:nvPr/>
        </p:nvSpPr>
        <p:spPr>
          <a:xfrm>
            <a:off x="4562239" y="2505670"/>
            <a:ext cx="3562430" cy="646331"/>
          </a:xfrm>
          <a:prstGeom prst="rect">
            <a:avLst/>
          </a:prstGeom>
          <a:noFill/>
        </p:spPr>
        <p:txBody>
          <a:bodyPr wrap="square" lIns="0" tIns="45720" rIns="91440" bIns="45720" anchor="t">
            <a:spAutoFit/>
          </a:bodyPr>
          <a:lstStyle/>
          <a:p>
            <a:pPr>
              <a:defRPr/>
            </a:pPr>
            <a:r>
              <a:rPr lang="en-US">
                <a:solidFill>
                  <a:srgbClr val="0078D4"/>
                </a:solidFill>
                <a:latin typeface="Segoe UI Semibold"/>
              </a:rPr>
              <a:t>in hardware savings </a:t>
            </a:r>
            <a:r>
              <a:rPr lang="en-US">
                <a:solidFill>
                  <a:srgbClr val="1B1B1B"/>
                </a:solidFill>
                <a:latin typeface="Segoe UI"/>
                <a:cs typeface="Segoe UI"/>
              </a:rPr>
              <a:t>per user through enabling BYOPC</a:t>
            </a: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9" name="TextBox 8">
            <a:extLst>
              <a:ext uri="{FF2B5EF4-FFF2-40B4-BE49-F238E27FC236}">
                <a16:creationId xmlns:a16="http://schemas.microsoft.com/office/drawing/2014/main" id="{2C06EA50-2F02-40A2-5655-E44C08EC2184}"/>
              </a:ext>
            </a:extLst>
          </p:cNvPr>
          <p:cNvSpPr txBox="1"/>
          <p:nvPr/>
        </p:nvSpPr>
        <p:spPr>
          <a:xfrm>
            <a:off x="8124669" y="1856014"/>
            <a:ext cx="1533761" cy="707886"/>
          </a:xfrm>
          <a:prstGeom prst="rect">
            <a:avLst/>
          </a:prstGeom>
          <a:noFill/>
          <a:effec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UI Semibold"/>
                <a:ea typeface="+mn-ea"/>
                <a:cs typeface="+mn-cs"/>
              </a:rPr>
              <a:t>120</a:t>
            </a:r>
            <a:endParaRPr kumimoji="0" lang="en-US" sz="4000" b="0" i="0" u="none" strike="noStrike" kern="1200" cap="none" spc="0" normalizeH="0" baseline="30000" noProof="0">
              <a:ln>
                <a:noFill/>
              </a:ln>
              <a:solidFill>
                <a:srgbClr val="0078D4"/>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5C7564BD-25BC-57E4-EA08-DCD57472C4BD}"/>
              </a:ext>
            </a:extLst>
          </p:cNvPr>
          <p:cNvSpPr txBox="1"/>
          <p:nvPr/>
        </p:nvSpPr>
        <p:spPr>
          <a:xfrm>
            <a:off x="8124669" y="2505670"/>
            <a:ext cx="3562430" cy="923330"/>
          </a:xfrm>
          <a:prstGeom prst="rect">
            <a:avLst/>
          </a:prstGeom>
          <a:noFill/>
        </p:spPr>
        <p:txBody>
          <a:bodyPr wrap="square" lIns="0" tIns="45720" rIns="91440" bIns="45720" anchor="t">
            <a:spAutoFit/>
          </a:bodyPr>
          <a:lstStyle/>
          <a:p>
            <a:pPr>
              <a:defRPr/>
            </a:pPr>
            <a:r>
              <a:rPr lang="en-US">
                <a:solidFill>
                  <a:srgbClr val="0078D4"/>
                </a:solidFill>
                <a:latin typeface="Segoe UI Semibold"/>
              </a:rPr>
              <a:t>hours of recaptured productivity </a:t>
            </a:r>
            <a:r>
              <a:rPr lang="en-US">
                <a:solidFill>
                  <a:srgbClr val="1B1B1B"/>
                </a:solidFill>
                <a:latin typeface="Segoe UI"/>
                <a:cs typeface="Segoe UI"/>
              </a:rPr>
              <a:t>per employee acquired through mergers and acquisitions</a:t>
            </a: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pic>
        <p:nvPicPr>
          <p:cNvPr id="16" name="Picture 15" descr="A person using a tablet&#10;&#10;">
            <a:extLst>
              <a:ext uri="{FF2B5EF4-FFF2-40B4-BE49-F238E27FC236}">
                <a16:creationId xmlns:a16="http://schemas.microsoft.com/office/drawing/2014/main" id="{EC560330-D021-C442-02D0-97430ED8E264}"/>
              </a:ext>
            </a:extLst>
          </p:cNvPr>
          <p:cNvPicPr>
            <a:picLocks noChangeAspect="1"/>
          </p:cNvPicPr>
          <p:nvPr/>
        </p:nvPicPr>
        <p:blipFill rotWithShape="1">
          <a:blip r:embed="rId3">
            <a:extLst>
              <a:ext uri="{28A0092B-C50C-407E-A947-70E740481C1C}">
                <a14:useLocalDpi xmlns:a14="http://schemas.microsoft.com/office/drawing/2010/main" val="0"/>
              </a:ext>
            </a:extLst>
          </a:blip>
          <a:srcRect t="26315" b="26989"/>
          <a:stretch/>
        </p:blipFill>
        <p:spPr>
          <a:xfrm>
            <a:off x="0" y="3691348"/>
            <a:ext cx="12347123" cy="3829913"/>
          </a:xfrm>
          <a:prstGeom prst="rect">
            <a:avLst/>
          </a:prstGeom>
        </p:spPr>
      </p:pic>
      <p:sp>
        <p:nvSpPr>
          <p:cNvPr id="14" name="TextBox 13">
            <a:extLst>
              <a:ext uri="{FF2B5EF4-FFF2-40B4-BE49-F238E27FC236}">
                <a16:creationId xmlns:a16="http://schemas.microsoft.com/office/drawing/2014/main" id="{B1682660-57D8-3005-C9A6-0366AA62045A}"/>
              </a:ext>
            </a:extLst>
          </p:cNvPr>
          <p:cNvSpPr txBox="1"/>
          <p:nvPr/>
        </p:nvSpPr>
        <p:spPr>
          <a:xfrm>
            <a:off x="604836" y="7196405"/>
            <a:ext cx="11936258" cy="400110"/>
          </a:xfrm>
          <a:prstGeom prst="rect">
            <a:avLst/>
          </a:prstGeom>
          <a:noFill/>
        </p:spPr>
        <p:txBody>
          <a:bodyPr wrap="square" lIns="0" tIns="0" rIns="0" bIns="0" rtlCol="0" anchor="t">
            <a:spAutoFit/>
          </a:bodyPr>
          <a:lstStyle/>
          <a:p>
            <a:r>
              <a:rPr lang="en-CA" sz="900">
                <a:solidFill>
                  <a:schemeClr val="tx1">
                    <a:lumMod val="75000"/>
                    <a:lumOff val="25000"/>
                  </a:schemeClr>
                </a:solidFill>
                <a:effectLst/>
                <a:latin typeface="Segoe UI"/>
                <a:ea typeface="Calibri" panose="020F0502020204030204" pitchFamily="34" charset="0"/>
                <a:cs typeface="Times New Roman"/>
              </a:rPr>
              <a:t>This document is an abridged version of a case study commissioned by Microsoft, titled </a:t>
            </a:r>
            <a:r>
              <a:rPr lang="en-CA" sz="900" i="1">
                <a:solidFill>
                  <a:schemeClr val="tx1">
                    <a:lumMod val="75000"/>
                    <a:lumOff val="25000"/>
                  </a:schemeClr>
                </a:solidFill>
                <a:effectLst/>
                <a:latin typeface="Segoe UI"/>
                <a:ea typeface="Calibri" panose="020F0502020204030204" pitchFamily="34" charset="0"/>
                <a:cs typeface="Times New Roman"/>
              </a:rPr>
              <a:t>The Total Economic Impact of Windows 365 Cloud PC</a:t>
            </a:r>
            <a:r>
              <a:rPr lang="en-CA" sz="900">
                <a:solidFill>
                  <a:schemeClr val="tx1">
                    <a:lumMod val="75000"/>
                    <a:lumOff val="25000"/>
                  </a:schemeClr>
                </a:solidFill>
                <a:effectLst/>
                <a:latin typeface="Segoe UI"/>
                <a:ea typeface="Calibri" panose="020F0502020204030204" pitchFamily="34" charset="0"/>
                <a:cs typeface="Times New Roman"/>
              </a:rPr>
              <a:t>, February 2023. ©️Forrester Research, Inc. All rights reserved. Read the full study &gt;</a:t>
            </a:r>
            <a:endParaRPr lang="en-US" sz="900">
              <a:solidFill>
                <a:schemeClr val="tx1">
                  <a:lumMod val="75000"/>
                  <a:lumOff val="25000"/>
                </a:schemeClr>
              </a:solidFill>
              <a:effectLst/>
              <a:latin typeface="Segoe U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tx1">
                  <a:lumMod val="75000"/>
                  <a:lumOff val="25000"/>
                </a:schemeClr>
              </a:solidFill>
              <a:effectLst/>
              <a:latin typeface="Segoe UI"/>
              <a:ea typeface="Calibri" panose="020F0502020204030204" pitchFamily="34" charset="0"/>
              <a:cs typeface="Times New Roman" panose="02020603050405020304" pitchFamily="18" charset="0"/>
            </a:endParaRPr>
          </a:p>
          <a:p>
            <a:pPr algn="l"/>
            <a:endParaRPr lang="en-US" sz="800">
              <a:solidFill>
                <a:schemeClr val="tx1">
                  <a:lumMod val="75000"/>
                  <a:lumOff val="25000"/>
                </a:schemeClr>
              </a:solidFill>
              <a:cs typeface="Segoe UI"/>
            </a:endParaRPr>
          </a:p>
        </p:txBody>
      </p:sp>
    </p:spTree>
    <p:extLst>
      <p:ext uri="{BB962C8B-B14F-4D97-AF65-F5344CB8AC3E}">
        <p14:creationId xmlns:p14="http://schemas.microsoft.com/office/powerpoint/2010/main" val="302380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F4872B7-7CA0-42C9-8812-561B365CB147}"/>
              </a:ext>
              <a:ext uri="{C183D7F6-B498-43B3-948B-1728B52AA6E4}">
                <adec:decorative xmlns:adec="http://schemas.microsoft.com/office/drawing/2017/decorative" val="0"/>
              </a:ext>
            </a:extLst>
          </p:cNvPr>
          <p:cNvSpPr txBox="1">
            <a:spLocks noGrp="1"/>
          </p:cNvSpPr>
          <p:nvPr>
            <p:ph type="title" idx="4294967295"/>
          </p:nvPr>
        </p:nvSpPr>
        <p:spPr>
          <a:xfrm>
            <a:off x="510874" y="886423"/>
            <a:ext cx="1140092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End-user computing </a:t>
            </a:r>
            <a:r>
              <a:rPr lang="en-US" sz="2800" noProof="0">
                <a:solidFill>
                  <a:srgbClr val="0078D4"/>
                </a:solidFill>
                <a:latin typeface="Segoe UI Semibold" panose="020B0702040204020203" pitchFamily="34" charset="0"/>
                <a:cs typeface="Segoe UI Semibold" panose="020B0702040204020203" pitchFamily="34" charset="0"/>
              </a:rPr>
              <a:t>te</a:t>
            </a: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chnologies </a:t>
            </a:r>
            <a:b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b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drive </a:t>
            </a:r>
            <a:r>
              <a:rPr lang="en-US" sz="2800">
                <a:solidFill>
                  <a:srgbClr val="0078D4"/>
                </a:solidFill>
                <a:latin typeface="Segoe UI Semibold" panose="020B0702040204020203" pitchFamily="34" charset="0"/>
                <a:cs typeface="Segoe UI Semibold" panose="020B0702040204020203" pitchFamily="34" charset="0"/>
              </a:rPr>
              <a:t>a</a:t>
            </a:r>
            <a:r>
              <a:rPr kumimoji="0" lang="en-US" sz="2800" b="0" i="0" u="none" strike="noStrike" kern="1200" cap="none" spc="0" normalizeH="0" baseline="0" noProof="0" err="1">
                <a:ln w="3175">
                  <a:noFill/>
                </a:ln>
                <a:solidFill>
                  <a:srgbClr val="0078D4"/>
                </a:solidFill>
                <a:effectLst/>
                <a:uLnTx/>
                <a:uFillTx/>
                <a:latin typeface="Segoe UI Semibold" panose="020B0702040204020203" pitchFamily="34" charset="0"/>
                <a:ea typeface="+mn-ea"/>
                <a:cs typeface="Segoe UI Semibold" panose="020B0702040204020203" pitchFamily="34" charset="0"/>
              </a:rPr>
              <a:t>nywhere</a:t>
            </a: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 and hybrid </a:t>
            </a:r>
            <a:r>
              <a:rPr lang="en-US" sz="2800">
                <a:solidFill>
                  <a:srgbClr val="0078D4"/>
                </a:solidFill>
                <a:latin typeface="Segoe UI Semibold" panose="020B0702040204020203" pitchFamily="34" charset="0"/>
                <a:cs typeface="Segoe UI Semibold" panose="020B0702040204020203" pitchFamily="34" charset="0"/>
              </a:rPr>
              <a:t>w</a:t>
            </a:r>
            <a:r>
              <a:rPr kumimoji="0" lang="en-US" sz="2800" b="0" i="0" u="none" strike="noStrike" kern="1200" cap="none" spc="0" normalizeH="0" baseline="0" noProof="0" err="1">
                <a:ln w="3175">
                  <a:noFill/>
                </a:ln>
                <a:solidFill>
                  <a:srgbClr val="0078D4"/>
                </a:solidFill>
                <a:effectLst/>
                <a:uLnTx/>
                <a:uFillTx/>
                <a:latin typeface="Segoe UI Semibold" panose="020B0702040204020203" pitchFamily="34" charset="0"/>
                <a:ea typeface="+mn-ea"/>
                <a:cs typeface="Segoe UI Semibold" panose="020B0702040204020203" pitchFamily="34" charset="0"/>
              </a:rPr>
              <a:t>ork</a:t>
            </a: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 </a:t>
            </a:r>
            <a:r>
              <a:rPr lang="en-US" sz="2800">
                <a:solidFill>
                  <a:srgbClr val="0078D4"/>
                </a:solidFill>
                <a:latin typeface="Segoe UI Semibold" panose="020B0702040204020203" pitchFamily="34" charset="0"/>
                <a:cs typeface="Segoe UI Semibold" panose="020B0702040204020203" pitchFamily="34" charset="0"/>
              </a:rPr>
              <a:t>s</a:t>
            </a:r>
            <a:r>
              <a:rPr kumimoji="0" lang="en-US" sz="2800" b="0" i="0" u="none" strike="noStrike" kern="1200" cap="none" spc="0" normalizeH="0" baseline="0" noProof="0" err="1">
                <a:ln w="3175">
                  <a:noFill/>
                </a:ln>
                <a:solidFill>
                  <a:srgbClr val="0078D4"/>
                </a:solidFill>
                <a:effectLst/>
                <a:uLnTx/>
                <a:uFillTx/>
                <a:latin typeface="Segoe UI Semibold" panose="020B0702040204020203" pitchFamily="34" charset="0"/>
                <a:ea typeface="+mn-ea"/>
                <a:cs typeface="Segoe UI Semibold" panose="020B0702040204020203" pitchFamily="34" charset="0"/>
              </a:rPr>
              <a:t>uccess</a:t>
            </a:r>
            <a:r>
              <a:rPr kumimoji="0" lang="en-US" sz="2800" b="0" i="0" u="none" strike="noStrike" kern="1200" cap="none" spc="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 </a:t>
            </a:r>
          </a:p>
        </p:txBody>
      </p:sp>
      <p:sp>
        <p:nvSpPr>
          <p:cNvPr id="4" name="Title 1">
            <a:extLst>
              <a:ext uri="{FF2B5EF4-FFF2-40B4-BE49-F238E27FC236}">
                <a16:creationId xmlns:a16="http://schemas.microsoft.com/office/drawing/2014/main" id="{56E6AEB1-B689-B2D0-9280-7E8478A783BF}"/>
              </a:ext>
              <a:ext uri="{C183D7F6-B498-43B3-948B-1728B52AA6E4}">
                <adec:decorative xmlns:adec="http://schemas.microsoft.com/office/drawing/2017/decorative" val="0"/>
              </a:ext>
            </a:extLst>
          </p:cNvPr>
          <p:cNvSpPr txBox="1">
            <a:spLocks/>
          </p:cNvSpPr>
          <p:nvPr/>
        </p:nvSpPr>
        <p:spPr>
          <a:xfrm>
            <a:off x="585487" y="483706"/>
            <a:ext cx="5625848" cy="244106"/>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000" b="0" kern="1200" cap="none" spc="0" baseline="0">
                <a:ln w="3175">
                  <a:noFill/>
                </a:ln>
                <a:solidFill>
                  <a:schemeClr val="tx2"/>
                </a:solidFill>
                <a:effectLst/>
                <a:latin typeface="+mj-lt"/>
                <a:ea typeface="+mn-ea"/>
                <a:cs typeface="Segoe UI" pitchFamily="34" charset="0"/>
              </a:defRPr>
            </a:lvl1pPr>
          </a:lstStyle>
          <a:p>
            <a:pPr marL="0" marR="0">
              <a:lnSpc>
                <a:spcPct val="107000"/>
              </a:lnSpc>
              <a:spcBef>
                <a:spcPts val="0"/>
              </a:spcBef>
              <a:spcAft>
                <a:spcPts val="800"/>
              </a:spcAft>
            </a:pPr>
            <a:r>
              <a:rPr lang="en-US" sz="1600">
                <a:solidFill>
                  <a:srgbClr val="0070C0"/>
                </a:solidFill>
                <a:ea typeface="Calibri"/>
                <a:cs typeface="Segoe UI"/>
              </a:rPr>
              <a:t>Forrester’s Perspective</a:t>
            </a:r>
            <a:endParaRPr lang="en-US" sz="1600" b="1">
              <a:solidFill>
                <a:schemeClr val="accent1"/>
              </a:solidFill>
              <a:effectLst/>
              <a:latin typeface="Segoe UI"/>
              <a:ea typeface="Calibri" panose="020F0502020204030204" pitchFamily="34" charset="0"/>
              <a:cs typeface="Times New Roman"/>
            </a:endParaRPr>
          </a:p>
        </p:txBody>
      </p:sp>
      <p:sp>
        <p:nvSpPr>
          <p:cNvPr id="12" name="Rectángulo 14">
            <a:extLst>
              <a:ext uri="{FF2B5EF4-FFF2-40B4-BE49-F238E27FC236}">
                <a16:creationId xmlns:a16="http://schemas.microsoft.com/office/drawing/2014/main" id="{6D649DB3-247C-2A6F-C609-B39A7278ED9D}"/>
              </a:ext>
              <a:ext uri="{C183D7F6-B498-43B3-948B-1728B52AA6E4}">
                <adec:decorative xmlns:adec="http://schemas.microsoft.com/office/drawing/2017/decorative" val="0"/>
              </a:ext>
            </a:extLst>
          </p:cNvPr>
          <p:cNvSpPr/>
          <p:nvPr/>
        </p:nvSpPr>
        <p:spPr>
          <a:xfrm>
            <a:off x="371908" y="1918818"/>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7" name="TextBox 4">
            <a:extLst>
              <a:ext uri="{FF2B5EF4-FFF2-40B4-BE49-F238E27FC236}">
                <a16:creationId xmlns:a16="http://schemas.microsoft.com/office/drawing/2014/main" id="{B818DC17-2A15-4850-FDA4-38C316A5D935}"/>
              </a:ext>
              <a:ext uri="{C183D7F6-B498-43B3-948B-1728B52AA6E4}">
                <adec:decorative xmlns:adec="http://schemas.microsoft.com/office/drawing/2017/decorative" val="0"/>
              </a:ext>
            </a:extLst>
          </p:cNvPr>
          <p:cNvSpPr txBox="1"/>
          <p:nvPr/>
        </p:nvSpPr>
        <p:spPr>
          <a:xfrm>
            <a:off x="985360" y="2108036"/>
            <a:ext cx="9780891" cy="553998"/>
          </a:xfrm>
          <a:prstGeom prst="rect">
            <a:avLst/>
          </a:prstGeom>
          <a:noFill/>
        </p:spPr>
        <p:txBody>
          <a:bodyPr wrap="square" lIns="91440" tIns="45720" rIns="91440" bIns="45720" anchor="t">
            <a:spAutoFit/>
          </a:bodyPr>
          <a:lstStyle/>
          <a:p>
            <a:pPr>
              <a:spcAft>
                <a:spcPts val="800"/>
              </a:spcAft>
            </a:pPr>
            <a:r>
              <a:rPr lang="en-US" sz="1500">
                <a:effectLst/>
                <a:latin typeface="Segoe UI"/>
                <a:ea typeface="Calibri" panose="020F0502020204030204" pitchFamily="34" charset="0"/>
                <a:cs typeface="Times New Roman"/>
              </a:rPr>
              <a:t>As of late 2022, 66% of enterprise leaders have adopted anywhere or hybrid work. Forrester’s research indicates that this trend will continue as leaders and employees see the benefits of flexible work models. </a:t>
            </a:r>
          </a:p>
        </p:txBody>
      </p:sp>
      <p:sp>
        <p:nvSpPr>
          <p:cNvPr id="17" name="Rectángulo 12">
            <a:extLst>
              <a:ext uri="{FF2B5EF4-FFF2-40B4-BE49-F238E27FC236}">
                <a16:creationId xmlns:a16="http://schemas.microsoft.com/office/drawing/2014/main" id="{F0AF49E7-6085-7742-DEDE-8F86668744EA}"/>
              </a:ext>
              <a:ext uri="{C183D7F6-B498-43B3-948B-1728B52AA6E4}">
                <adec:decorative xmlns:adec="http://schemas.microsoft.com/office/drawing/2017/decorative" val="1"/>
              </a:ext>
            </a:extLst>
          </p:cNvPr>
          <p:cNvSpPr/>
          <p:nvPr/>
        </p:nvSpPr>
        <p:spPr>
          <a:xfrm>
            <a:off x="10886468" y="2066355"/>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13" name="Rectángulo 14">
            <a:extLst>
              <a:ext uri="{FF2B5EF4-FFF2-40B4-BE49-F238E27FC236}">
                <a16:creationId xmlns:a16="http://schemas.microsoft.com/office/drawing/2014/main" id="{20F96FF4-17FC-186D-5204-DA995D4BFF68}"/>
              </a:ext>
              <a:ext uri="{C183D7F6-B498-43B3-948B-1728B52AA6E4}">
                <adec:decorative xmlns:adec="http://schemas.microsoft.com/office/drawing/2017/decorative" val="0"/>
              </a:ext>
            </a:extLst>
          </p:cNvPr>
          <p:cNvSpPr/>
          <p:nvPr/>
        </p:nvSpPr>
        <p:spPr>
          <a:xfrm>
            <a:off x="371908" y="2665285"/>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2" name="TextBox 4">
            <a:extLst>
              <a:ext uri="{FF2B5EF4-FFF2-40B4-BE49-F238E27FC236}">
                <a16:creationId xmlns:a16="http://schemas.microsoft.com/office/drawing/2014/main" id="{5B278734-8076-1D77-187A-B1C1FB783EF7}"/>
              </a:ext>
              <a:ext uri="{C183D7F6-B498-43B3-948B-1728B52AA6E4}">
                <adec:decorative xmlns:adec="http://schemas.microsoft.com/office/drawing/2017/decorative" val="0"/>
              </a:ext>
            </a:extLst>
          </p:cNvPr>
          <p:cNvSpPr txBox="1"/>
          <p:nvPr/>
        </p:nvSpPr>
        <p:spPr>
          <a:xfrm>
            <a:off x="949863" y="2856476"/>
            <a:ext cx="10148443" cy="1235917"/>
          </a:xfrm>
          <a:prstGeom prst="rect">
            <a:avLst/>
          </a:prstGeom>
          <a:noFill/>
        </p:spPr>
        <p:txBody>
          <a:bodyPr wrap="square" lIns="91440" tIns="45720" rIns="91440" bIns="45720" anchor="t">
            <a:spAutoFit/>
          </a:bodyPr>
          <a:lstStyle/>
          <a:p>
            <a:pPr>
              <a:spcAft>
                <a:spcPts val="800"/>
              </a:spcAft>
            </a:pPr>
            <a:r>
              <a:rPr lang="en-US" sz="1500">
                <a:effectLst/>
                <a:latin typeface="Segoe UI"/>
                <a:ea typeface="Calibri" panose="020F0502020204030204" pitchFamily="34" charset="0"/>
                <a:cs typeface="Times New Roman"/>
              </a:rPr>
              <a:t>Throughout the first two years of the COVID-19 pandemic, end-user computing (EUC) technologies, including solutions like Windows 365, were the lifeline connecting employees to their organizations, enabling them to collaborate with colleagues, participate in corporate culture, and maintain strong relationships with customers. In 2023 and beyond, EUC technologies will continue to play a vital foundational role in enabling organizations to maintain productivity, reduce cybersecurity risks, and serve and retain customers. </a:t>
            </a:r>
          </a:p>
        </p:txBody>
      </p:sp>
      <p:sp>
        <p:nvSpPr>
          <p:cNvPr id="18" name="Rectángulo 12">
            <a:extLst>
              <a:ext uri="{FF2B5EF4-FFF2-40B4-BE49-F238E27FC236}">
                <a16:creationId xmlns:a16="http://schemas.microsoft.com/office/drawing/2014/main" id="{14DCAC42-04CA-4610-2F5D-1262286FF1BF}"/>
              </a:ext>
              <a:ext uri="{C183D7F6-B498-43B3-948B-1728B52AA6E4}">
                <adec:decorative xmlns:adec="http://schemas.microsoft.com/office/drawing/2017/decorative" val="0"/>
              </a:ext>
            </a:extLst>
          </p:cNvPr>
          <p:cNvSpPr/>
          <p:nvPr/>
        </p:nvSpPr>
        <p:spPr>
          <a:xfrm>
            <a:off x="10886469" y="3540143"/>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14" name="Rectángulo 14">
            <a:extLst>
              <a:ext uri="{FF2B5EF4-FFF2-40B4-BE49-F238E27FC236}">
                <a16:creationId xmlns:a16="http://schemas.microsoft.com/office/drawing/2014/main" id="{1F26DF1D-ED89-43CB-63CB-6B62530FE738}"/>
              </a:ext>
              <a:ext uri="{C183D7F6-B498-43B3-948B-1728B52AA6E4}">
                <adec:decorative xmlns:adec="http://schemas.microsoft.com/office/drawing/2017/decorative" val="0"/>
              </a:ext>
            </a:extLst>
          </p:cNvPr>
          <p:cNvSpPr/>
          <p:nvPr/>
        </p:nvSpPr>
        <p:spPr>
          <a:xfrm>
            <a:off x="371908" y="4303453"/>
            <a:ext cx="569387"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endPar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21611771-88B1-46F5-1DA5-B2D8A31ECEDD}"/>
              </a:ext>
              <a:ext uri="{C183D7F6-B498-43B3-948B-1728B52AA6E4}">
                <adec:decorative xmlns:adec="http://schemas.microsoft.com/office/drawing/2017/decorative" val="0"/>
              </a:ext>
            </a:extLst>
          </p:cNvPr>
          <p:cNvSpPr txBox="1"/>
          <p:nvPr/>
        </p:nvSpPr>
        <p:spPr>
          <a:xfrm>
            <a:off x="770930" y="4511163"/>
            <a:ext cx="10219799" cy="1569660"/>
          </a:xfrm>
          <a:prstGeom prst="rect">
            <a:avLst/>
          </a:prstGeom>
          <a:noFill/>
        </p:spPr>
        <p:txBody>
          <a:bodyPr wrap="square" lIns="91440" tIns="45720" rIns="91440" bIns="45720" anchor="t">
            <a:spAutoFit/>
          </a:bodyPr>
          <a:lstStyle/>
          <a:p>
            <a:pPr marL="171450">
              <a:spcBef>
                <a:spcPts val="0"/>
              </a:spcBef>
              <a:defRPr/>
            </a:pPr>
            <a:r>
              <a:rPr lang="en-US" sz="1600">
                <a:solidFill>
                  <a:srgbClr val="000000"/>
                </a:solidFill>
                <a:latin typeface="Segoe UI"/>
                <a:cs typeface="Segoe UI"/>
              </a:rPr>
              <a:t>Forrester’s research finds that organizations increasingly see EUC as not just a necessity but as the conduit to a strong digital employee experience and a strategic competitive differentiator in the battle for talent. EUC technologies are an important contributor to employee experience, allowing employees to work productively from anywhere without sacrificing enterprise manageability and security. As companies expand geographically and support various forms of anywhere and hybrid work, EUC is the foundation that enables secure access to task-critical information.</a:t>
            </a:r>
          </a:p>
        </p:txBody>
      </p:sp>
      <p:sp>
        <p:nvSpPr>
          <p:cNvPr id="21" name="Rectángulo 12">
            <a:extLst>
              <a:ext uri="{FF2B5EF4-FFF2-40B4-BE49-F238E27FC236}">
                <a16:creationId xmlns:a16="http://schemas.microsoft.com/office/drawing/2014/main" id="{6E68BFAB-53CA-F3AD-384D-D480D33DBC9F}"/>
              </a:ext>
              <a:ext uri="{C183D7F6-B498-43B3-948B-1728B52AA6E4}">
                <adec:decorative xmlns:adec="http://schemas.microsoft.com/office/drawing/2017/decorative" val="0"/>
              </a:ext>
            </a:extLst>
          </p:cNvPr>
          <p:cNvSpPr/>
          <p:nvPr/>
        </p:nvSpPr>
        <p:spPr>
          <a:xfrm>
            <a:off x="10886468" y="5393824"/>
            <a:ext cx="885179" cy="14773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a:ln>
                  <a:noFill/>
                </a:ln>
                <a:solidFill>
                  <a:srgbClr val="0078D4"/>
                </a:solidFill>
                <a:effectLst/>
                <a:uLnTx/>
                <a:uFillTx/>
                <a:latin typeface="Arial" panose="020B0604020202020204" pitchFamily="34" charset="0"/>
                <a:ea typeface="+mn-ea"/>
                <a:cs typeface="Arial" panose="020B0604020202020204" pitchFamily="34" charset="0"/>
              </a:rPr>
              <a:t>”</a:t>
            </a:r>
            <a:r>
              <a:rPr kumimoji="0" lang="en-US" sz="90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p>
        </p:txBody>
      </p:sp>
      <p:sp>
        <p:nvSpPr>
          <p:cNvPr id="20" name="TextBox 19">
            <a:extLst>
              <a:ext uri="{FF2B5EF4-FFF2-40B4-BE49-F238E27FC236}">
                <a16:creationId xmlns:a16="http://schemas.microsoft.com/office/drawing/2014/main" id="{16777925-0CB0-26DE-605B-745C57AA2A77}"/>
              </a:ext>
              <a:ext uri="{C183D7F6-B498-43B3-948B-1728B52AA6E4}">
                <adec:decorative xmlns:adec="http://schemas.microsoft.com/office/drawing/2017/decorative" val="0"/>
              </a:ext>
            </a:extLst>
          </p:cNvPr>
          <p:cNvSpPr txBox="1"/>
          <p:nvPr/>
        </p:nvSpPr>
        <p:spPr>
          <a:xfrm>
            <a:off x="585487" y="6417302"/>
            <a:ext cx="10746889" cy="276999"/>
          </a:xfrm>
          <a:prstGeom prst="rect">
            <a:avLst/>
          </a:prstGeom>
          <a:noFill/>
        </p:spPr>
        <p:txBody>
          <a:bodyPr wrap="square" lIns="0" tIns="0" rIns="0" bIns="0" rtlCol="0" anchor="t">
            <a:spAutoFit/>
          </a:bodyPr>
          <a:lstStyle/>
          <a:p>
            <a:r>
              <a:rPr lang="en-CA" sz="900">
                <a:solidFill>
                  <a:schemeClr val="tx1">
                    <a:lumMod val="75000"/>
                    <a:lumOff val="25000"/>
                  </a:schemeClr>
                </a:solidFill>
                <a:effectLst/>
                <a:latin typeface="Segoe UI Light"/>
                <a:ea typeface="Calibri" panose="020F0502020204030204" pitchFamily="34" charset="0"/>
                <a:cs typeface="Times New Roman"/>
              </a:rPr>
              <a:t>This document is an abridged version of a case study commissioned by Microsoft, titled </a:t>
            </a:r>
            <a:r>
              <a:rPr lang="en-CA" sz="900" i="1">
                <a:solidFill>
                  <a:schemeClr val="tx1">
                    <a:lumMod val="75000"/>
                    <a:lumOff val="25000"/>
                  </a:schemeClr>
                </a:solidFill>
                <a:effectLst/>
                <a:latin typeface="Segoe UI Light"/>
                <a:ea typeface="Calibri" panose="020F0502020204030204" pitchFamily="34" charset="0"/>
                <a:cs typeface="Times New Roman"/>
              </a:rPr>
              <a:t>The total Economic Impact of Windows 365 Cloud PC</a:t>
            </a:r>
            <a:r>
              <a:rPr lang="en-CA" sz="900">
                <a:solidFill>
                  <a:schemeClr val="tx1">
                    <a:lumMod val="75000"/>
                    <a:lumOff val="25000"/>
                  </a:schemeClr>
                </a:solidFill>
                <a:effectLst/>
                <a:latin typeface="Segoe UI Light"/>
                <a:ea typeface="Calibri" panose="020F0502020204030204" pitchFamily="34" charset="0"/>
                <a:cs typeface="Times New Roman"/>
              </a:rPr>
              <a:t>, February 2023. ©️Forrester Research, Inc. All rights reserved. Read the full study &gt;</a:t>
            </a:r>
            <a:endParaRPr lang="en-US" sz="900">
              <a:solidFill>
                <a:schemeClr val="tx1">
                  <a:lumMod val="75000"/>
                  <a:lumOff val="25000"/>
                </a:schemeClr>
              </a:solidFill>
              <a:effectLst/>
              <a:latin typeface="Segoe UI Light"/>
              <a:ea typeface="Calibri" panose="020F0502020204030204" pitchFamily="34" charset="0"/>
              <a:cs typeface="Times New Roman"/>
            </a:endParaRPr>
          </a:p>
          <a:p>
            <a:pPr algn="l"/>
            <a:endParaRPr lang="en-US" sz="900">
              <a:solidFill>
                <a:schemeClr val="tx1">
                  <a:lumMod val="75000"/>
                  <a:lumOff val="25000"/>
                </a:schemeClr>
              </a:solidFill>
              <a:latin typeface="Segoe UI Light"/>
              <a:cs typeface="Segoe UI"/>
            </a:endParaRPr>
          </a:p>
        </p:txBody>
      </p:sp>
    </p:spTree>
    <p:extLst>
      <p:ext uri="{BB962C8B-B14F-4D97-AF65-F5344CB8AC3E}">
        <p14:creationId xmlns:p14="http://schemas.microsoft.com/office/powerpoint/2010/main" val="829148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D64388-46B3-42BE-ABE7-90F366B30C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itle 4">
            <a:extLst>
              <a:ext uri="{FF2B5EF4-FFF2-40B4-BE49-F238E27FC236}">
                <a16:creationId xmlns:a16="http://schemas.microsoft.com/office/drawing/2014/main" id="{292A1C49-D6B6-447B-820E-BDA8E6951545}"/>
              </a:ext>
            </a:extLst>
          </p:cNvPr>
          <p:cNvSpPr>
            <a:spLocks noGrp="1"/>
          </p:cNvSpPr>
          <p:nvPr>
            <p:ph type="title"/>
          </p:nvPr>
        </p:nvSpPr>
        <p:spPr>
          <a:xfrm>
            <a:off x="604837" y="2228850"/>
            <a:ext cx="10906125" cy="646331"/>
          </a:xfrm>
        </p:spPr>
        <p:txBody>
          <a:bodyPr/>
          <a:lstStyle/>
          <a:p>
            <a:r>
              <a:rPr lang="en-US" sz="4200">
                <a:solidFill>
                  <a:schemeClr val="tx1">
                    <a:lumMod val="90000"/>
                    <a:lumOff val="10000"/>
                  </a:schemeClr>
                </a:solidFill>
              </a:rPr>
              <a:t>Thank you</a:t>
            </a:r>
          </a:p>
        </p:txBody>
      </p:sp>
      <p:pic>
        <p:nvPicPr>
          <p:cNvPr id="7" name="Graphic 6" descr="Windows 365 logo">
            <a:extLst>
              <a:ext uri="{FF2B5EF4-FFF2-40B4-BE49-F238E27FC236}">
                <a16:creationId xmlns:a16="http://schemas.microsoft.com/office/drawing/2014/main" id="{763D82C2-9390-4DE2-8E59-703CCC4D5F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650" y="585788"/>
            <a:ext cx="1812544" cy="292608"/>
          </a:xfrm>
          <a:prstGeom prst="rect">
            <a:avLst/>
          </a:prstGeom>
        </p:spPr>
      </p:pic>
      <p:sp>
        <p:nvSpPr>
          <p:cNvPr id="2" name="TextBox 1">
            <a:extLst>
              <a:ext uri="{FF2B5EF4-FFF2-40B4-BE49-F238E27FC236}">
                <a16:creationId xmlns:a16="http://schemas.microsoft.com/office/drawing/2014/main" id="{DD03366C-1FB7-46C7-DC97-C77A68ACE33C}"/>
              </a:ext>
            </a:extLst>
          </p:cNvPr>
          <p:cNvSpPr txBox="1"/>
          <p:nvPr/>
        </p:nvSpPr>
        <p:spPr>
          <a:xfrm>
            <a:off x="604837" y="3164396"/>
            <a:ext cx="5110163" cy="274562"/>
          </a:xfrm>
          <a:prstGeom prst="rect">
            <a:avLst/>
          </a:prstGeom>
          <a:noFill/>
        </p:spPr>
        <p:txBody>
          <a:bodyPr wrap="square" lIns="0" tIns="0" rIns="0" bIns="0" rtlCol="0">
            <a:spAutoFit/>
          </a:bodyPr>
          <a:lstStyle/>
          <a:p>
            <a:pPr marL="0" marR="0">
              <a:lnSpc>
                <a:spcPct val="107000"/>
              </a:lnSpc>
              <a:spcBef>
                <a:spcPts val="0"/>
              </a:spcBef>
              <a:spcAft>
                <a:spcPts val="800"/>
              </a:spcAft>
            </a:pPr>
            <a:r>
              <a:rPr lang="en-CA" sz="1800">
                <a:effectLst/>
                <a:latin typeface="+mj-lt"/>
                <a:ea typeface="Calibri" panose="020F0502020204030204" pitchFamily="34" charset="0"/>
                <a:cs typeface="Times New Roman" panose="02020603050405020304" pitchFamily="18" charset="0"/>
              </a:rPr>
              <a:t>Windows 365. Your Windows in the cloud.</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97110"/>
      </p:ext>
    </p:extLst>
  </p:cSld>
  <p:clrMapOvr>
    <a:masterClrMapping/>
  </p:clrMapOvr>
  <p:transition>
    <p:fade/>
  </p:transition>
</p:sld>
</file>

<file path=ppt/theme/theme1.xml><?xml version="1.0" encoding="utf-8"?>
<a:theme xmlns:a="http://schemas.openxmlformats.org/drawingml/2006/main" name="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2.xml><?xml version="1.0" encoding="utf-8"?>
<a:theme xmlns:a="http://schemas.openxmlformats.org/drawingml/2006/main" name="1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3.xml><?xml version="1.0" encoding="utf-8"?>
<a:theme xmlns:a="http://schemas.openxmlformats.org/drawingml/2006/main" name="2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4.xml><?xml version="1.0" encoding="utf-8"?>
<a:theme xmlns:a="http://schemas.openxmlformats.org/drawingml/2006/main" name="Microsoft Ignite 16/9 White Template">
  <a:themeElements>
    <a:clrScheme name="Ignite 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9" id="{276F6B2A-4EEB-4865-B110-43C23313330F}" vid="{E1F1AFA1-150D-49D2-B8E0-F972522D67AA}"/>
    </a:ext>
  </a:extLst>
</a:theme>
</file>

<file path=ppt/theme/theme5.xml><?xml version="1.0" encoding="utf-8"?>
<a:theme xmlns:a="http://schemas.openxmlformats.org/drawingml/2006/main" name="4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BA895510AE75419EBC51A5F43F116D" ma:contentTypeVersion="14" ma:contentTypeDescription="Create a new document." ma:contentTypeScope="" ma:versionID="458dc9a52619438e3fad496b6175171b">
  <xsd:schema xmlns:xsd="http://www.w3.org/2001/XMLSchema" xmlns:xs="http://www.w3.org/2001/XMLSchema" xmlns:p="http://schemas.microsoft.com/office/2006/metadata/properties" xmlns:ns2="1ce2d906-1f96-4ec6-bff3-a6181fa4dbcc" xmlns:ns3="908b7943-0f18-4644-9aff-50c3c870c93f" targetNamespace="http://schemas.microsoft.com/office/2006/metadata/properties" ma:root="true" ma:fieldsID="0bbe783207d4af3b7a4ed9bbd3d53cac" ns2:_="" ns3:_="">
    <xsd:import namespace="1ce2d906-1f96-4ec6-bff3-a6181fa4dbcc"/>
    <xsd:import namespace="908b7943-0f18-4644-9aff-50c3c870c9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Whatsthisfo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2d906-1f96-4ec6-bff3-a6181fa4d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Whatsthisfor" ma:index="20" nillable="true" ma:displayName="What's this for" ma:format="Dropdown" ma:internalName="Whatsthisfor">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7943-0f18-4644-9aff-50c3c870c9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d7dfbfe-e6a6-465e-8cf0-23b5a3679409}" ma:internalName="TaxCatchAll" ma:showField="CatchAllData" ma:web="908b7943-0f18-4644-9aff-50c3c870c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ce2d906-1f96-4ec6-bff3-a6181fa4dbcc">
      <Terms xmlns="http://schemas.microsoft.com/office/infopath/2007/PartnerControls"/>
    </lcf76f155ced4ddcb4097134ff3c332f>
    <TaxCatchAll xmlns="908b7943-0f18-4644-9aff-50c3c870c93f" xsi:nil="true"/>
    <Whatsthisfor xmlns="1ce2d906-1f96-4ec6-bff3-a6181fa4dbcc" xsi:nil="true"/>
  </documentManagement>
</p:properties>
</file>

<file path=customXml/itemProps1.xml><?xml version="1.0" encoding="utf-8"?>
<ds:datastoreItem xmlns:ds="http://schemas.openxmlformats.org/officeDocument/2006/customXml" ds:itemID="{B299B196-7C53-4428-B0C3-E89A2CFC4722}"/>
</file>

<file path=customXml/itemProps2.xml><?xml version="1.0" encoding="utf-8"?>
<ds:datastoreItem xmlns:ds="http://schemas.openxmlformats.org/officeDocument/2006/customXml" ds:itemID="{C7C9BF28-D8C2-4A11-B30C-A87891002994}">
  <ds:schemaRefs>
    <ds:schemaRef ds:uri="http://schemas.microsoft.com/sharepoint/v3/contenttype/forms"/>
  </ds:schemaRefs>
</ds:datastoreItem>
</file>

<file path=customXml/itemProps3.xml><?xml version="1.0" encoding="utf-8"?>
<ds:datastoreItem xmlns:ds="http://schemas.openxmlformats.org/officeDocument/2006/customXml" ds:itemID="{D77A9D4C-1864-4B23-A476-2C12E4B9DD86}">
  <ds:schemaRefs>
    <ds:schemaRef ds:uri="http://purl.org/dc/elements/1.1/"/>
    <ds:schemaRef ds:uri="http://schemas.microsoft.com/office/2006/metadata/properties"/>
    <ds:schemaRef ds:uri="e68be407-83f3-4cab-82bb-62146e9ec6cf"/>
    <ds:schemaRef ds:uri="http://schemas.microsoft.com/sharepoint/v3"/>
    <ds:schemaRef ds:uri="230e9df3-be65-4c73-a93b-d1236ebd677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29c3913-02b9-4e8d-bc37-30c6798a7a44"/>
    <ds:schemaRef ds:uri="http://www.w3.org/XML/1998/namespac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1858</Words>
  <Application>Microsoft Office PowerPoint</Application>
  <PresentationFormat>Widescreen</PresentationFormat>
  <Paragraphs>120</Paragraphs>
  <Slides>9</Slides>
  <Notes>9</Notes>
  <HiddenSlides>0</HiddenSlides>
  <MMClips>0</MMClips>
  <ScaleCrop>false</ScaleCrop>
  <HeadingPairs>
    <vt:vector size="4" baseType="variant">
      <vt:variant>
        <vt:lpstr>Theme</vt:lpstr>
      </vt:variant>
      <vt:variant>
        <vt:i4>5</vt:i4>
      </vt:variant>
      <vt:variant>
        <vt:lpstr>Slide Titles</vt:lpstr>
      </vt:variant>
      <vt:variant>
        <vt:i4>9</vt:i4>
      </vt:variant>
    </vt:vector>
  </HeadingPairs>
  <TitlesOfParts>
    <vt:vector size="14" baseType="lpstr">
      <vt:lpstr>Document template - light mode</vt:lpstr>
      <vt:lpstr>1_Document template - light mode</vt:lpstr>
      <vt:lpstr>2_Document template - light mode</vt:lpstr>
      <vt:lpstr>Microsoft Ignite 16/9 White Template</vt:lpstr>
      <vt:lpstr>4_Document template - light mode</vt:lpstr>
      <vt:lpstr>The Total Economic Impact of  Windows 365 Cloud PC</vt:lpstr>
      <vt:lpstr>Background and methodology</vt:lpstr>
      <vt:lpstr>Forrester’s findings</vt:lpstr>
      <vt:lpstr>The simplicity organizations want</vt:lpstr>
      <vt:lpstr>The experience users need</vt:lpstr>
      <vt:lpstr>Understanding the economic impact</vt:lpstr>
      <vt:lpstr>Windows 365 by the numbers</vt:lpstr>
      <vt:lpstr>End-user computing technologies  drive anywhere and hybrid work success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AND PROJECT NAME</dc:title>
  <dc:creator/>
  <cp:lastModifiedBy>Tamim Chowdhury</cp:lastModifiedBy>
  <cp:revision>5</cp:revision>
  <cp:lastPrinted>2018-05-04T16:40:39Z</cp:lastPrinted>
  <dcterms:created xsi:type="dcterms:W3CDTF">2021-04-05T17:02:02Z</dcterms:created>
  <dcterms:modified xsi:type="dcterms:W3CDTF">2023-04-18T15:04:09Z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0x01010074B51081C6549D458FDA9E67C265EA45</vt:lpwstr>
  </property>
  <property fmtid="{D5CDD505-2E9C-101B-9397-08002B2CF9AE}" pid="3" name="Order">
    <vt:r8>29800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ies>
</file>