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slideLayouts/slideLayout54.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47" r:id="rId5"/>
    <p:sldMasterId id="2147486201" r:id="rId6"/>
    <p:sldMasterId id="2147485999" r:id="rId7"/>
  </p:sldMasterIdLst>
  <p:notesMasterIdLst>
    <p:notesMasterId r:id="rId36"/>
  </p:notesMasterIdLst>
  <p:sldIdLst>
    <p:sldId id="2076138457" r:id="rId8"/>
    <p:sldId id="2147478990" r:id="rId9"/>
    <p:sldId id="2147478995" r:id="rId10"/>
    <p:sldId id="2147478983" r:id="rId11"/>
    <p:sldId id="2147478985" r:id="rId12"/>
    <p:sldId id="2147477992" r:id="rId13"/>
    <p:sldId id="2147478991" r:id="rId14"/>
    <p:sldId id="2147478994" r:id="rId15"/>
    <p:sldId id="2147478996" r:id="rId16"/>
    <p:sldId id="2147478984" r:id="rId17"/>
    <p:sldId id="2147478986" r:id="rId18"/>
    <p:sldId id="2147478004" r:id="rId19"/>
    <p:sldId id="2147478997" r:id="rId20"/>
    <p:sldId id="2147477997" r:id="rId21"/>
    <p:sldId id="2076138354" r:id="rId22"/>
    <p:sldId id="2147478982" r:id="rId23"/>
    <p:sldId id="2147478987" r:id="rId24"/>
    <p:sldId id="2147478018" r:id="rId25"/>
    <p:sldId id="2147478999" r:id="rId26"/>
    <p:sldId id="2147479002" r:id="rId27"/>
    <p:sldId id="2147479003" r:id="rId28"/>
    <p:sldId id="2147478998" r:id="rId29"/>
    <p:sldId id="2076138329" r:id="rId30"/>
    <p:sldId id="2147478992" r:id="rId31"/>
    <p:sldId id="2147477996" r:id="rId32"/>
    <p:sldId id="2147478989" r:id="rId33"/>
    <p:sldId id="2147478001" r:id="rId34"/>
    <p:sldId id="2076138366"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ck" id="{705C9195-0F0C-F046-8ED8-18D414EED3BF}">
          <p14:sldIdLst>
            <p14:sldId id="2076138457"/>
            <p14:sldId id="2147478990"/>
            <p14:sldId id="2147478995"/>
            <p14:sldId id="2147478983"/>
            <p14:sldId id="2147478985"/>
            <p14:sldId id="2147477992"/>
            <p14:sldId id="2147478991"/>
            <p14:sldId id="2147478994"/>
            <p14:sldId id="2147478996"/>
            <p14:sldId id="2147478984"/>
            <p14:sldId id="2147478986"/>
            <p14:sldId id="2147478004"/>
            <p14:sldId id="2147478997"/>
            <p14:sldId id="2147477997"/>
            <p14:sldId id="2076138354"/>
            <p14:sldId id="2147478982"/>
            <p14:sldId id="2147478987"/>
            <p14:sldId id="2147478018"/>
            <p14:sldId id="2147478999"/>
            <p14:sldId id="2147479002"/>
            <p14:sldId id="2147479003"/>
            <p14:sldId id="2147478998"/>
            <p14:sldId id="2076138329"/>
            <p14:sldId id="2147478992"/>
            <p14:sldId id="2147477996"/>
            <p14:sldId id="2147478989"/>
            <p14:sldId id="2147478001"/>
            <p14:sldId id="207613836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9BDC305-20AB-6E51-13C1-45D78D23D28B}" name="Katherine Hidalgo Marino (Accenture International Ltd.)" initials="KL" userId="S::v-khidalgoma@microsoft.com::40ad0bbb-b87f-4a51-b739-c1e8db3001da" providerId="AD"/>
  <p188:author id="{0A8A0410-07EC-7F08-43AB-6F972EF89539}" name="Katy Minahan (Lions and Tigers)" initials="KM" userId="S::v-kaminahan@microsoft.com::67b458b5-2bfb-4bd9-84cb-ec3c6eb2ac77" providerId="AD"/>
  <p188:author id="{BA596631-9111-0793-B4BA-1002B71A0A34}" name="Mauricio Vargas Ortiz (Accenture International Limite)" initials="MV" userId="S::v-mauriciova@microsoft.com::ba67f6af-dff6-4226-8797-1a2481e4a28e" providerId="AD"/>
  <p188:author id="{0B39E732-9038-C96B-0E46-D3BC6839311A}" name="Christine Morrell" initials="CM" userId="S::cmorrell@bridge.partners::f6ff1a7b-8f2e-43be-988b-04565cba3f94" providerId="AD"/>
  <p188:author id="{29AB8A39-AB12-A185-B207-162F9D902A01}" name="Mauricio Vargas Ortiz (Accenture International Limite)" initials="" userId="v-mauriciova@microsoft.com" providerId="O365"/>
  <p188:author id="{EC9FCA53-9BAC-E7DE-D014-010F5EE1270C}" name="Renee Gallant-McKay" initials="RGM" userId="S::reneegal@microsoft.com::09ca3c47-fe72-4c63-8e48-0c4883b3ff1f" providerId="AD"/>
  <p188:author id="{3E089E81-9BB5-A9D7-313B-82F312EA3E51}" name="Diana Rocha (SHE/HER)" initials="D(" userId="S::dianaro@microsoft.com::2dc5286b-9646-4f81-a20a-a336621b06cc" providerId="AD"/>
  <p188:author id="{2855D988-1354-59C1-3098-258E0F81194F}" name="David Tankersley (Accenture International LTD)" initials="DL" userId="S::v-davidta@microsoft.com::2fc8726d-7c90-4a29-8d12-4a94acc810b2" providerId="AD"/>
  <p188:author id="{E2840691-8B9B-2DE5-9481-4142709B03AE}" name="Derian Granados Cespedes (Accenture International LTD)" initials="DL" userId="S::v-deriang@microsoft.com::b3457583-0850-4e54-a843-446541e75ece" providerId="AD"/>
  <p188:author id="{B1F244AB-B6E5-484D-F891-89D7F22BAE2A}" name="Derian Granados Cespedes (Accenture International LTD)" initials="" userId="v-deriang@microsoft.com" providerId="O365"/>
  <p188:author id="{A4E40EB5-1A72-C5D0-3BDE-B5C7DA6EC824}" name="Timothy Mohler" initials="TM" userId="S::v-tmohler@microsoft.com::948ba1e5-79f0-442c-8606-a1e4076766ae" providerId="AD"/>
  <p188:author id="{0A4348B7-C38D-2DF5-11C0-07B4AB77E233}" name="Stranaghan, Ana" initials="SA" userId="S::Ana.Stranaghan@techdata.com::239677c6-3043-4aa8-9911-1bacbe3b27c8" providerId="AD"/>
  <p188:author id="{941D24E7-834D-E288-3EE8-C93973300C3B}" name="Remi Young (Cadence Preferred)" initials="RY(P" userId="Remi Young (Cadence Preferred)" providerId="None"/>
  <p188:author id="{BFACA0E8-E35B-2D30-FBF3-D51CD4C6911D}" name="Ted Hendershot" initials="TH" userId="S::thendershot@bridge.partners::9965d451-04d3-4db9-93ac-05d0eb80d074" providerId="AD"/>
  <p188:author id="{6EEAA0FA-2D8A-242E-31F3-AC98FF55B459}" name="Kellie Umana Chavarria (Accenture International Ltd.)" initials="KL" userId="S::v-kellieu@microsoft.com::3ba5646b-060b-4986-a1a6-1fef637feb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2FB4"/>
    <a:srgbClr val="7261D6"/>
    <a:srgbClr val="271C6A"/>
    <a:srgbClr val="0A0A0A"/>
    <a:srgbClr val="9D9CE5"/>
    <a:srgbClr val="FDFDFD"/>
    <a:srgbClr val="0078D4"/>
    <a:srgbClr val="8661C5"/>
    <a:srgbClr val="415A91"/>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82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21" Type="http://schemas.openxmlformats.org/officeDocument/2006/relationships/slide" Target="slides/slide14.xml"/><Relationship Id="rId34" Type="http://schemas.openxmlformats.org/officeDocument/2006/relationships/slide" Target="slides/slide27.xml"/><Relationship Id="rId42"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ranaghan, Ana" userId="239677c6-3043-4aa8-9911-1bacbe3b27c8" providerId="ADAL" clId="{01C04E63-F840-4BA4-A88A-D77B637471CF}"/>
    <pc:docChg chg="">
      <pc:chgData name="Stranaghan, Ana" userId="239677c6-3043-4aa8-9911-1bacbe3b27c8" providerId="ADAL" clId="{01C04E63-F840-4BA4-A88A-D77B637471CF}" dt="2023-08-25T00:50:16.049" v="53"/>
      <pc:docMkLst>
        <pc:docMk/>
      </pc:docMkLst>
      <pc:sldChg chg="delCm modCm">
        <pc:chgData name="Stranaghan, Ana" userId="239677c6-3043-4aa8-9911-1bacbe3b27c8" providerId="ADAL" clId="{01C04E63-F840-4BA4-A88A-D77B637471CF}" dt="2023-08-25T00:18:37.892" v="35"/>
        <pc:sldMkLst>
          <pc:docMk/>
          <pc:sldMk cId="1991347499" sldId="2076138329"/>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8:34.593" v="34"/>
              <pc2:cmMkLst xmlns:pc2="http://schemas.microsoft.com/office/powerpoint/2019/9/main/command">
                <pc:docMk/>
                <pc:sldMk cId="1991347499" sldId="2076138329"/>
                <pc2:cmMk id="{5010E538-5889-46D3-9233-497C954BD753}"/>
              </pc2:cmMkLst>
            </pc226:cmChg>
            <pc226:cmChg xmlns:pc226="http://schemas.microsoft.com/office/powerpoint/2022/06/main/command" chg="del">
              <pc226:chgData name="Stranaghan, Ana" userId="239677c6-3043-4aa8-9911-1bacbe3b27c8" providerId="ADAL" clId="{01C04E63-F840-4BA4-A88A-D77B637471CF}" dt="2023-08-25T00:18:31.594" v="31"/>
              <pc2:cmMkLst xmlns:pc2="http://schemas.microsoft.com/office/powerpoint/2019/9/main/command">
                <pc:docMk/>
                <pc:sldMk cId="1991347499" sldId="2076138329"/>
                <pc2:cmMk id="{ADCE3A59-C536-4D41-B5EA-946FA2D7EEB0}"/>
              </pc2:cmMkLst>
            </pc226:cmChg>
            <pc226:cmChg xmlns:pc226="http://schemas.microsoft.com/office/powerpoint/2022/06/main/command" chg="del mod">
              <pc226:chgData name="Stranaghan, Ana" userId="239677c6-3043-4aa8-9911-1bacbe3b27c8" providerId="ADAL" clId="{01C04E63-F840-4BA4-A88A-D77B637471CF}" dt="2023-08-25T00:18:37.892" v="35"/>
              <pc2:cmMkLst xmlns:pc2="http://schemas.microsoft.com/office/powerpoint/2019/9/main/command">
                <pc:docMk/>
                <pc:sldMk cId="1991347499" sldId="2076138329"/>
                <pc2:cmMk id="{FEE7528A-A95D-432A-9726-F01467FD3D2A}"/>
              </pc2:cmMkLst>
            </pc226:cmChg>
            <pc226:cmChg xmlns:pc226="http://schemas.microsoft.com/office/powerpoint/2022/06/main/command" chg="del">
              <pc226:chgData name="Stranaghan, Ana" userId="239677c6-3043-4aa8-9911-1bacbe3b27c8" providerId="ADAL" clId="{01C04E63-F840-4BA4-A88A-D77B637471CF}" dt="2023-08-25T00:18:33.970" v="33"/>
              <pc2:cmMkLst xmlns:pc2="http://schemas.microsoft.com/office/powerpoint/2019/9/main/command">
                <pc:docMk/>
                <pc:sldMk cId="1991347499" sldId="2076138329"/>
                <pc2:cmMk id="{5C00C5A3-5CE9-43C5-9F2D-8939D043B4B7}"/>
              </pc2:cmMkLst>
            </pc226:cmChg>
          </p:ext>
        </pc:extLst>
      </pc:sldChg>
      <pc:sldChg chg="delCm">
        <pc:chgData name="Stranaghan, Ana" userId="239677c6-3043-4aa8-9911-1bacbe3b27c8" providerId="ADAL" clId="{01C04E63-F840-4BA4-A88A-D77B637471CF}" dt="2023-08-25T00:17:24.215" v="7"/>
        <pc:sldMkLst>
          <pc:docMk/>
          <pc:sldMk cId="1657227684" sldId="2076138354"/>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7:24.215" v="7"/>
              <pc2:cmMkLst xmlns:pc2="http://schemas.microsoft.com/office/powerpoint/2019/9/main/command">
                <pc:docMk/>
                <pc:sldMk cId="1657227684" sldId="2076138354"/>
                <pc2:cmMk id="{43C67C5E-44A9-4C0A-89D6-0DAE63C64C33}"/>
              </pc2:cmMkLst>
            </pc226:cmChg>
            <pc226:cmChg xmlns:pc226="http://schemas.microsoft.com/office/powerpoint/2022/06/main/command" chg="del">
              <pc226:chgData name="Stranaghan, Ana" userId="239677c6-3043-4aa8-9911-1bacbe3b27c8" providerId="ADAL" clId="{01C04E63-F840-4BA4-A88A-D77B637471CF}" dt="2023-08-25T00:17:22.975" v="6"/>
              <pc2:cmMkLst xmlns:pc2="http://schemas.microsoft.com/office/powerpoint/2019/9/main/command">
                <pc:docMk/>
                <pc:sldMk cId="1657227684" sldId="2076138354"/>
                <pc2:cmMk id="{1B9FF3A3-1C03-4A6C-B76A-6392AF9F4CF7}"/>
              </pc2:cmMkLst>
            </pc226:cmChg>
          </p:ext>
        </pc:extLst>
      </pc:sldChg>
      <pc:sldChg chg="delCm">
        <pc:chgData name="Stranaghan, Ana" userId="239677c6-3043-4aa8-9911-1bacbe3b27c8" providerId="ADAL" clId="{01C04E63-F840-4BA4-A88A-D77B637471CF}" dt="2023-08-25T00:17:31.965" v="9"/>
        <pc:sldMkLst>
          <pc:docMk/>
          <pc:sldMk cId="1111858447" sldId="2076138457"/>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7:31.965" v="9"/>
              <pc2:cmMkLst xmlns:pc2="http://schemas.microsoft.com/office/powerpoint/2019/9/main/command">
                <pc:docMk/>
                <pc:sldMk cId="1111858447" sldId="2076138457"/>
                <pc2:cmMk id="{2645B835-E060-450A-A3A6-24885A508A55}"/>
              </pc2:cmMkLst>
            </pc226:cmChg>
          </p:ext>
        </pc:extLst>
      </pc:sldChg>
      <pc:sldChg chg="delCm">
        <pc:chgData name="Stranaghan, Ana" userId="239677c6-3043-4aa8-9911-1bacbe3b27c8" providerId="ADAL" clId="{01C04E63-F840-4BA4-A88A-D77B637471CF}" dt="2023-08-25T00:17:48.527" v="18"/>
        <pc:sldMkLst>
          <pc:docMk/>
          <pc:sldMk cId="2034438199" sldId="2147477992"/>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7:47.710" v="16"/>
              <pc2:cmMkLst xmlns:pc2="http://schemas.microsoft.com/office/powerpoint/2019/9/main/command">
                <pc:docMk/>
                <pc:sldMk cId="2034438199" sldId="2147477992"/>
                <pc2:cmMk id="{18F0B908-8D9F-4534-AEBE-5D8A876A46CF}"/>
              </pc2:cmMkLst>
            </pc226:cmChg>
            <pc226:cmChg xmlns:pc226="http://schemas.microsoft.com/office/powerpoint/2022/06/main/command" chg="del">
              <pc226:chgData name="Stranaghan, Ana" userId="239677c6-3043-4aa8-9911-1bacbe3b27c8" providerId="ADAL" clId="{01C04E63-F840-4BA4-A88A-D77B637471CF}" dt="2023-08-25T00:17:47.216" v="15"/>
              <pc2:cmMkLst xmlns:pc2="http://schemas.microsoft.com/office/powerpoint/2019/9/main/command">
                <pc:docMk/>
                <pc:sldMk cId="2034438199" sldId="2147477992"/>
                <pc2:cmMk id="{D7CD0F14-BAA1-41D6-98C9-CBD5F343B81E}"/>
              </pc2:cmMkLst>
            </pc226:cmChg>
            <pc226:cmChg xmlns:pc226="http://schemas.microsoft.com/office/powerpoint/2022/06/main/command" chg="del">
              <pc226:chgData name="Stranaghan, Ana" userId="239677c6-3043-4aa8-9911-1bacbe3b27c8" providerId="ADAL" clId="{01C04E63-F840-4BA4-A88A-D77B637471CF}" dt="2023-08-25T00:17:48.151" v="17"/>
              <pc2:cmMkLst xmlns:pc2="http://schemas.microsoft.com/office/powerpoint/2019/9/main/command">
                <pc:docMk/>
                <pc:sldMk cId="2034438199" sldId="2147477992"/>
                <pc2:cmMk id="{7A40A767-FAF0-4A92-9DEB-CA82AF989900}"/>
              </pc2:cmMkLst>
            </pc226:cmChg>
            <pc226:cmChg xmlns:pc226="http://schemas.microsoft.com/office/powerpoint/2022/06/main/command" chg="del">
              <pc226:chgData name="Stranaghan, Ana" userId="239677c6-3043-4aa8-9911-1bacbe3b27c8" providerId="ADAL" clId="{01C04E63-F840-4BA4-A88A-D77B637471CF}" dt="2023-08-25T00:17:48.527" v="18"/>
              <pc2:cmMkLst xmlns:pc2="http://schemas.microsoft.com/office/powerpoint/2019/9/main/command">
                <pc:docMk/>
                <pc:sldMk cId="2034438199" sldId="2147477992"/>
                <pc2:cmMk id="{BEDDC26E-4885-47AA-A521-95BEBF93D09F}"/>
              </pc2:cmMkLst>
            </pc226:cmChg>
          </p:ext>
        </pc:extLst>
      </pc:sldChg>
      <pc:sldChg chg="delCm modCm">
        <pc:chgData name="Stranaghan, Ana" userId="239677c6-3043-4aa8-9911-1bacbe3b27c8" providerId="ADAL" clId="{01C04E63-F840-4BA4-A88A-D77B637471CF}" dt="2023-08-25T00:18:53.187" v="44"/>
        <pc:sldMkLst>
          <pc:docMk/>
          <pc:sldMk cId="1297523314" sldId="2147477996"/>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8:52.539" v="43"/>
              <pc2:cmMkLst xmlns:pc2="http://schemas.microsoft.com/office/powerpoint/2019/9/main/command">
                <pc:docMk/>
                <pc:sldMk cId="1297523314" sldId="2147477996"/>
                <pc2:cmMk id="{2A554E6C-EC4E-4E15-BE45-D21D16145CE0}"/>
              </pc2:cmMkLst>
            </pc226:cmChg>
            <pc226:cmChg xmlns:pc226="http://schemas.microsoft.com/office/powerpoint/2022/06/main/command" chg="del">
              <pc226:chgData name="Stranaghan, Ana" userId="239677c6-3043-4aa8-9911-1bacbe3b27c8" providerId="ADAL" clId="{01C04E63-F840-4BA4-A88A-D77B637471CF}" dt="2023-08-25T00:18:53.187" v="44"/>
              <pc2:cmMkLst xmlns:pc2="http://schemas.microsoft.com/office/powerpoint/2019/9/main/command">
                <pc:docMk/>
                <pc:sldMk cId="1297523314" sldId="2147477996"/>
                <pc2:cmMk id="{7BD568A4-3B4E-4151-B1DA-87D4B45DCE89}"/>
              </pc2:cmMkLst>
            </pc226:cmChg>
            <pc226:cmChg xmlns:pc226="http://schemas.microsoft.com/office/powerpoint/2022/06/main/command" chg="del">
              <pc226:chgData name="Stranaghan, Ana" userId="239677c6-3043-4aa8-9911-1bacbe3b27c8" providerId="ADAL" clId="{01C04E63-F840-4BA4-A88A-D77B637471CF}" dt="2023-08-25T00:18:49.013" v="39"/>
              <pc2:cmMkLst xmlns:pc2="http://schemas.microsoft.com/office/powerpoint/2019/9/main/command">
                <pc:docMk/>
                <pc:sldMk cId="1297523314" sldId="2147477996"/>
                <pc2:cmMk id="{3CD237B3-A899-437A-AD7F-C70B029944F0}"/>
              </pc2:cmMkLst>
            </pc226:cmChg>
            <pc226:cmChg xmlns:pc226="http://schemas.microsoft.com/office/powerpoint/2022/06/main/command" chg="del mod">
              <pc226:chgData name="Stranaghan, Ana" userId="239677c6-3043-4aa8-9911-1bacbe3b27c8" providerId="ADAL" clId="{01C04E63-F840-4BA4-A88A-D77B637471CF}" dt="2023-08-25T00:18:51.229" v="41"/>
              <pc2:cmMkLst xmlns:pc2="http://schemas.microsoft.com/office/powerpoint/2019/9/main/command">
                <pc:docMk/>
                <pc:sldMk cId="1297523314" sldId="2147477996"/>
                <pc2:cmMk id="{CB94DDBF-3CCA-4AF2-A892-F3573E97EF53}"/>
              </pc2:cmMkLst>
            </pc226:cmChg>
            <pc226:cmChg xmlns:pc226="http://schemas.microsoft.com/office/powerpoint/2022/06/main/command" chg="del">
              <pc226:chgData name="Stranaghan, Ana" userId="239677c6-3043-4aa8-9911-1bacbe3b27c8" providerId="ADAL" clId="{01C04E63-F840-4BA4-A88A-D77B637471CF}" dt="2023-08-25T00:18:51.916" v="42"/>
              <pc2:cmMkLst xmlns:pc2="http://schemas.microsoft.com/office/powerpoint/2019/9/main/command">
                <pc:docMk/>
                <pc:sldMk cId="1297523314" sldId="2147477996"/>
                <pc2:cmMk id="{212FFCDF-303B-4831-9D67-8B8EB606818D}"/>
              </pc2:cmMkLst>
            </pc226:cmChg>
          </p:ext>
        </pc:extLst>
      </pc:sldChg>
      <pc:sldChg chg="delCm">
        <pc:chgData name="Stranaghan, Ana" userId="239677c6-3043-4aa8-9911-1bacbe3b27c8" providerId="ADAL" clId="{01C04E63-F840-4BA4-A88A-D77B637471CF}" dt="2023-08-25T00:17:19.356" v="5"/>
        <pc:sldMkLst>
          <pc:docMk/>
          <pc:sldMk cId="1646285764" sldId="2147477997"/>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7:15.233" v="0"/>
              <pc2:cmMkLst xmlns:pc2="http://schemas.microsoft.com/office/powerpoint/2019/9/main/command">
                <pc:docMk/>
                <pc:sldMk cId="1646285764" sldId="2147477997"/>
                <pc2:cmMk id="{7625AC03-19A0-4F08-87AB-8FC62FEEF476}"/>
              </pc2:cmMkLst>
            </pc226:cmChg>
            <pc226:cmChg xmlns:pc226="http://schemas.microsoft.com/office/powerpoint/2022/06/main/command" chg="del">
              <pc226:chgData name="Stranaghan, Ana" userId="239677c6-3043-4aa8-9911-1bacbe3b27c8" providerId="ADAL" clId="{01C04E63-F840-4BA4-A88A-D77B637471CF}" dt="2023-08-25T00:17:17.215" v="2"/>
              <pc2:cmMkLst xmlns:pc2="http://schemas.microsoft.com/office/powerpoint/2019/9/main/command">
                <pc:docMk/>
                <pc:sldMk cId="1646285764" sldId="2147477997"/>
                <pc2:cmMk id="{C1B4D336-CFD7-4410-8546-319E48093011}"/>
              </pc2:cmMkLst>
            </pc226:cmChg>
            <pc226:cmChg xmlns:pc226="http://schemas.microsoft.com/office/powerpoint/2022/06/main/command" chg="del">
              <pc226:chgData name="Stranaghan, Ana" userId="239677c6-3043-4aa8-9911-1bacbe3b27c8" providerId="ADAL" clId="{01C04E63-F840-4BA4-A88A-D77B637471CF}" dt="2023-08-25T00:17:18.551" v="4"/>
              <pc2:cmMkLst xmlns:pc2="http://schemas.microsoft.com/office/powerpoint/2019/9/main/command">
                <pc:docMk/>
                <pc:sldMk cId="1646285764" sldId="2147477997"/>
                <pc2:cmMk id="{BC205A55-22D5-4C14-AB4F-03C5CF9E2D3E}"/>
              </pc2:cmMkLst>
            </pc226:cmChg>
            <pc226:cmChg xmlns:pc226="http://schemas.microsoft.com/office/powerpoint/2022/06/main/command" chg="del">
              <pc226:chgData name="Stranaghan, Ana" userId="239677c6-3043-4aa8-9911-1bacbe3b27c8" providerId="ADAL" clId="{01C04E63-F840-4BA4-A88A-D77B637471CF}" dt="2023-08-25T00:17:15.970" v="1"/>
              <pc2:cmMkLst xmlns:pc2="http://schemas.microsoft.com/office/powerpoint/2019/9/main/command">
                <pc:docMk/>
                <pc:sldMk cId="1646285764" sldId="2147477997"/>
                <pc2:cmMk id="{9C3F61C6-5C3F-4813-99C1-7BE6C5311A37}"/>
              </pc2:cmMkLst>
            </pc226:cmChg>
            <pc226:cmChg xmlns:pc226="http://schemas.microsoft.com/office/powerpoint/2022/06/main/command" chg="del">
              <pc226:chgData name="Stranaghan, Ana" userId="239677c6-3043-4aa8-9911-1bacbe3b27c8" providerId="ADAL" clId="{01C04E63-F840-4BA4-A88A-D77B637471CF}" dt="2023-08-25T00:17:19.356" v="5"/>
              <pc2:cmMkLst xmlns:pc2="http://schemas.microsoft.com/office/powerpoint/2019/9/main/command">
                <pc:docMk/>
                <pc:sldMk cId="1646285764" sldId="2147477997"/>
                <pc2:cmMk id="{881271DD-CFB8-49C5-B29C-185F5B5DC512}"/>
              </pc2:cmMkLst>
            </pc226:cmChg>
            <pc226:cmChg xmlns:pc226="http://schemas.microsoft.com/office/powerpoint/2022/06/main/command" chg="del">
              <pc226:chgData name="Stranaghan, Ana" userId="239677c6-3043-4aa8-9911-1bacbe3b27c8" providerId="ADAL" clId="{01C04E63-F840-4BA4-A88A-D77B637471CF}" dt="2023-08-25T00:17:17.897" v="3"/>
              <pc2:cmMkLst xmlns:pc2="http://schemas.microsoft.com/office/powerpoint/2019/9/main/command">
                <pc:docMk/>
                <pc:sldMk cId="1646285764" sldId="2147477997"/>
                <pc2:cmMk id="{7B5140EF-CC34-438E-BD01-07C935283E65}"/>
              </pc2:cmMkLst>
            </pc226:cmChg>
          </p:ext>
        </pc:extLst>
      </pc:sldChg>
      <pc:sldChg chg="delCm">
        <pc:chgData name="Stranaghan, Ana" userId="239677c6-3043-4aa8-9911-1bacbe3b27c8" providerId="ADAL" clId="{01C04E63-F840-4BA4-A88A-D77B637471CF}" dt="2023-08-25T00:19:01.616" v="51"/>
        <pc:sldMkLst>
          <pc:docMk/>
          <pc:sldMk cId="2097881041" sldId="2147478001"/>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9:01.616" v="51"/>
              <pc2:cmMkLst xmlns:pc2="http://schemas.microsoft.com/office/powerpoint/2019/9/main/command">
                <pc:docMk/>
                <pc:sldMk cId="2097881041" sldId="2147478001"/>
                <pc2:cmMk id="{6889CD18-47F8-452B-97C0-71765696F0B0}"/>
              </pc2:cmMkLst>
            </pc226:cmChg>
            <pc226:cmChg xmlns:pc226="http://schemas.microsoft.com/office/powerpoint/2022/06/main/command" chg="del">
              <pc226:chgData name="Stranaghan, Ana" userId="239677c6-3043-4aa8-9911-1bacbe3b27c8" providerId="ADAL" clId="{01C04E63-F840-4BA4-A88A-D77B637471CF}" dt="2023-08-25T00:18:59.488" v="48"/>
              <pc2:cmMkLst xmlns:pc2="http://schemas.microsoft.com/office/powerpoint/2019/9/main/command">
                <pc:docMk/>
                <pc:sldMk cId="2097881041" sldId="2147478001"/>
                <pc2:cmMk id="{4C341022-2151-4A33-943E-5D6DFFEEF8D8}"/>
              </pc2:cmMkLst>
            </pc226:cmChg>
            <pc226:cmChg xmlns:pc226="http://schemas.microsoft.com/office/powerpoint/2022/06/main/command" chg="del">
              <pc226:chgData name="Stranaghan, Ana" userId="239677c6-3043-4aa8-9911-1bacbe3b27c8" providerId="ADAL" clId="{01C04E63-F840-4BA4-A88A-D77B637471CF}" dt="2023-08-25T00:18:58.873" v="47"/>
              <pc2:cmMkLst xmlns:pc2="http://schemas.microsoft.com/office/powerpoint/2019/9/main/command">
                <pc:docMk/>
                <pc:sldMk cId="2097881041" sldId="2147478001"/>
                <pc2:cmMk id="{9D3AAB29-3212-4EEB-9B1F-CFB25B8423D6}"/>
              </pc2:cmMkLst>
            </pc226:cmChg>
            <pc226:cmChg xmlns:pc226="http://schemas.microsoft.com/office/powerpoint/2022/06/main/command" chg="del">
              <pc226:chgData name="Stranaghan, Ana" userId="239677c6-3043-4aa8-9911-1bacbe3b27c8" providerId="ADAL" clId="{01C04E63-F840-4BA4-A88A-D77B637471CF}" dt="2023-08-25T00:19:01.015" v="50"/>
              <pc2:cmMkLst xmlns:pc2="http://schemas.microsoft.com/office/powerpoint/2019/9/main/command">
                <pc:docMk/>
                <pc:sldMk cId="2097881041" sldId="2147478001"/>
                <pc2:cmMk id="{4BA473AD-A9D9-4A53-A1C2-C653C6D23174}"/>
              </pc2:cmMkLst>
            </pc226:cmChg>
            <pc226:cmChg xmlns:pc226="http://schemas.microsoft.com/office/powerpoint/2022/06/main/command" chg="del">
              <pc226:chgData name="Stranaghan, Ana" userId="239677c6-3043-4aa8-9911-1bacbe3b27c8" providerId="ADAL" clId="{01C04E63-F840-4BA4-A88A-D77B637471CF}" dt="2023-08-25T00:19:00.424" v="49"/>
              <pc2:cmMkLst xmlns:pc2="http://schemas.microsoft.com/office/powerpoint/2019/9/main/command">
                <pc:docMk/>
                <pc:sldMk cId="2097881041" sldId="2147478001"/>
                <pc2:cmMk id="{73ABE0DD-7A8A-4763-8DA4-4F12AE076891}"/>
              </pc2:cmMkLst>
            </pc226:cmChg>
          </p:ext>
        </pc:extLst>
      </pc:sldChg>
      <pc:sldChg chg="delCm">
        <pc:chgData name="Stranaghan, Ana" userId="239677c6-3043-4aa8-9911-1bacbe3b27c8" providerId="ADAL" clId="{01C04E63-F840-4BA4-A88A-D77B637471CF}" dt="2023-08-25T00:18:06.625" v="29"/>
        <pc:sldMkLst>
          <pc:docMk/>
          <pc:sldMk cId="907818415" sldId="2147478004"/>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8:06.625" v="29"/>
              <pc2:cmMkLst xmlns:pc2="http://schemas.microsoft.com/office/powerpoint/2019/9/main/command">
                <pc:docMk/>
                <pc:sldMk cId="907818415" sldId="2147478004"/>
                <pc2:cmMk id="{30797EA9-A5B5-45D2-8FFC-57391224951F}"/>
              </pc2:cmMkLst>
            </pc226:cmChg>
            <pc226:cmChg xmlns:pc226="http://schemas.microsoft.com/office/powerpoint/2022/06/main/command" chg="del">
              <pc226:chgData name="Stranaghan, Ana" userId="239677c6-3043-4aa8-9911-1bacbe3b27c8" providerId="ADAL" clId="{01C04E63-F840-4BA4-A88A-D77B637471CF}" dt="2023-08-25T00:18:06.086" v="28"/>
              <pc2:cmMkLst xmlns:pc2="http://schemas.microsoft.com/office/powerpoint/2019/9/main/command">
                <pc:docMk/>
                <pc:sldMk cId="907818415" sldId="2147478004"/>
                <pc2:cmMk id="{A4B6BFC2-0A84-4CB3-811F-72DA7C79A5EE}"/>
              </pc2:cmMkLst>
            </pc226:cmChg>
          </p:ext>
        </pc:extLst>
      </pc:sldChg>
      <pc:sldChg chg="delCm">
        <pc:chgData name="Stranaghan, Ana" userId="239677c6-3043-4aa8-9911-1bacbe3b27c8" providerId="ADAL" clId="{01C04E63-F840-4BA4-A88A-D77B637471CF}" dt="2023-08-25T00:17:26.772" v="8"/>
        <pc:sldMkLst>
          <pc:docMk/>
          <pc:sldMk cId="4143614165" sldId="2147478982"/>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7:26.772" v="8"/>
              <pc2:cmMkLst xmlns:pc2="http://schemas.microsoft.com/office/powerpoint/2019/9/main/command">
                <pc:docMk/>
                <pc:sldMk cId="4143614165" sldId="2147478982"/>
                <pc2:cmMk id="{697B4460-3C66-4E14-877F-80944D1F2667}"/>
              </pc2:cmMkLst>
            </pc226:cmChg>
          </p:ext>
        </pc:extLst>
      </pc:sldChg>
      <pc:sldChg chg="delCm">
        <pc:chgData name="Stranaghan, Ana" userId="239677c6-3043-4aa8-9911-1bacbe3b27c8" providerId="ADAL" clId="{01C04E63-F840-4BA4-A88A-D77B637471CF}" dt="2023-08-25T00:17:41.384" v="13"/>
        <pc:sldMkLst>
          <pc:docMk/>
          <pc:sldMk cId="2743080796" sldId="2147478983"/>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7:40.791" v="12"/>
              <pc2:cmMkLst xmlns:pc2="http://schemas.microsoft.com/office/powerpoint/2019/9/main/command">
                <pc:docMk/>
                <pc:sldMk cId="2743080796" sldId="2147478983"/>
                <pc2:cmMk id="{9EC69F06-DE27-418C-8FEF-7F44DF0A4DE5}"/>
              </pc2:cmMkLst>
            </pc226:cmChg>
            <pc226:cmChg xmlns:pc226="http://schemas.microsoft.com/office/powerpoint/2022/06/main/command" chg="del">
              <pc226:chgData name="Stranaghan, Ana" userId="239677c6-3043-4aa8-9911-1bacbe3b27c8" providerId="ADAL" clId="{01C04E63-F840-4BA4-A88A-D77B637471CF}" dt="2023-08-25T00:17:41.384" v="13"/>
              <pc2:cmMkLst xmlns:pc2="http://schemas.microsoft.com/office/powerpoint/2019/9/main/command">
                <pc:docMk/>
                <pc:sldMk cId="2743080796" sldId="2147478983"/>
                <pc2:cmMk id="{23415C25-5C13-4891-A610-D41E2A753E96}"/>
              </pc2:cmMkLst>
            </pc226:cmChg>
            <pc226:cmChg xmlns:pc226="http://schemas.microsoft.com/office/powerpoint/2022/06/main/command" chg="del">
              <pc226:chgData name="Stranaghan, Ana" userId="239677c6-3043-4aa8-9911-1bacbe3b27c8" providerId="ADAL" clId="{01C04E63-F840-4BA4-A88A-D77B637471CF}" dt="2023-08-25T00:17:40.030" v="11"/>
              <pc2:cmMkLst xmlns:pc2="http://schemas.microsoft.com/office/powerpoint/2019/9/main/command">
                <pc:docMk/>
                <pc:sldMk cId="2743080796" sldId="2147478983"/>
                <pc2:cmMk id="{D49B032B-30E0-4BFC-9C26-7FA7DBA2A507}"/>
              </pc2:cmMkLst>
            </pc226:cmChg>
          </p:ext>
        </pc:extLst>
      </pc:sldChg>
      <pc:sldChg chg="delCm">
        <pc:chgData name="Stranaghan, Ana" userId="239677c6-3043-4aa8-9911-1bacbe3b27c8" providerId="ADAL" clId="{01C04E63-F840-4BA4-A88A-D77B637471CF}" dt="2023-08-25T00:17:59.805" v="25"/>
        <pc:sldMkLst>
          <pc:docMk/>
          <pc:sldMk cId="428470241" sldId="2147478984"/>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7:59.805" v="25"/>
              <pc2:cmMkLst xmlns:pc2="http://schemas.microsoft.com/office/powerpoint/2019/9/main/command">
                <pc:docMk/>
                <pc:sldMk cId="428470241" sldId="2147478984"/>
                <pc2:cmMk id="{0C3DEA50-0EBD-408B-A408-BB597A7E9BED}"/>
              </pc2:cmMkLst>
            </pc226:cmChg>
            <pc226:cmChg xmlns:pc226="http://schemas.microsoft.com/office/powerpoint/2022/06/main/command" chg="del">
              <pc226:chgData name="Stranaghan, Ana" userId="239677c6-3043-4aa8-9911-1bacbe3b27c8" providerId="ADAL" clId="{01C04E63-F840-4BA4-A88A-D77B637471CF}" dt="2023-08-25T00:17:58.646" v="23"/>
              <pc2:cmMkLst xmlns:pc2="http://schemas.microsoft.com/office/powerpoint/2019/9/main/command">
                <pc:docMk/>
                <pc:sldMk cId="428470241" sldId="2147478984"/>
                <pc2:cmMk id="{D9512EF4-65B9-4ECD-9457-F29A2E3C2DF4}"/>
              </pc2:cmMkLst>
            </pc226:cmChg>
            <pc226:cmChg xmlns:pc226="http://schemas.microsoft.com/office/powerpoint/2022/06/main/command" chg="del">
              <pc226:chgData name="Stranaghan, Ana" userId="239677c6-3043-4aa8-9911-1bacbe3b27c8" providerId="ADAL" clId="{01C04E63-F840-4BA4-A88A-D77B637471CF}" dt="2023-08-25T00:17:59.253" v="24"/>
              <pc2:cmMkLst xmlns:pc2="http://schemas.microsoft.com/office/powerpoint/2019/9/main/command">
                <pc:docMk/>
                <pc:sldMk cId="428470241" sldId="2147478984"/>
                <pc2:cmMk id="{C06CA3FC-DF99-420A-B30A-8C7C806419E6}"/>
              </pc2:cmMkLst>
            </pc226:cmChg>
          </p:ext>
        </pc:extLst>
      </pc:sldChg>
      <pc:sldChg chg="delCm">
        <pc:chgData name="Stranaghan, Ana" userId="239677c6-3043-4aa8-9911-1bacbe3b27c8" providerId="ADAL" clId="{01C04E63-F840-4BA4-A88A-D77B637471CF}" dt="2023-08-25T00:17:44.575" v="14"/>
        <pc:sldMkLst>
          <pc:docMk/>
          <pc:sldMk cId="2680209652" sldId="2147478985"/>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7:44.575" v="14"/>
              <pc2:cmMkLst xmlns:pc2="http://schemas.microsoft.com/office/powerpoint/2019/9/main/command">
                <pc:docMk/>
                <pc:sldMk cId="2680209652" sldId="2147478985"/>
                <pc2:cmMk id="{B9144396-C40E-419C-96ED-5E4BDC5202C7}"/>
              </pc2:cmMkLst>
            </pc226:cmChg>
          </p:ext>
        </pc:extLst>
      </pc:sldChg>
      <pc:sldChg chg="delCm">
        <pc:chgData name="Stranaghan, Ana" userId="239677c6-3043-4aa8-9911-1bacbe3b27c8" providerId="ADAL" clId="{01C04E63-F840-4BA4-A88A-D77B637471CF}" dt="2023-08-25T00:18:03.128" v="27"/>
        <pc:sldMkLst>
          <pc:docMk/>
          <pc:sldMk cId="700152560" sldId="2147478986"/>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8:03.128" v="27"/>
              <pc2:cmMkLst xmlns:pc2="http://schemas.microsoft.com/office/powerpoint/2019/9/main/command">
                <pc:docMk/>
                <pc:sldMk cId="700152560" sldId="2147478986"/>
                <pc2:cmMk id="{BA509A74-A9D3-4917-8628-9F6489D7FAF7}"/>
              </pc2:cmMkLst>
            </pc226:cmChg>
            <pc226:cmChg xmlns:pc226="http://schemas.microsoft.com/office/powerpoint/2022/06/main/command" chg="del">
              <pc226:chgData name="Stranaghan, Ana" userId="239677c6-3043-4aa8-9911-1bacbe3b27c8" providerId="ADAL" clId="{01C04E63-F840-4BA4-A88A-D77B637471CF}" dt="2023-08-25T00:18:02.492" v="26"/>
              <pc2:cmMkLst xmlns:pc2="http://schemas.microsoft.com/office/powerpoint/2019/9/main/command">
                <pc:docMk/>
                <pc:sldMk cId="700152560" sldId="2147478986"/>
                <pc2:cmMk id="{C81A12D3-046E-4662-8831-B95F18F3E2A5}"/>
              </pc2:cmMkLst>
            </pc226:cmChg>
          </p:ext>
        </pc:extLst>
      </pc:sldChg>
      <pc:sldChg chg="delCm">
        <pc:chgData name="Stranaghan, Ana" userId="239677c6-3043-4aa8-9911-1bacbe3b27c8" providerId="ADAL" clId="{01C04E63-F840-4BA4-A88A-D77B637471CF}" dt="2023-08-25T00:18:56.506" v="46"/>
        <pc:sldMkLst>
          <pc:docMk/>
          <pc:sldMk cId="890534229" sldId="2147478989"/>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8:55.909" v="45"/>
              <pc2:cmMkLst xmlns:pc2="http://schemas.microsoft.com/office/powerpoint/2019/9/main/command">
                <pc:docMk/>
                <pc:sldMk cId="890534229" sldId="2147478989"/>
                <pc2:cmMk id="{EFE91017-7D42-4FD7-B7A5-623DED8B104E}"/>
              </pc2:cmMkLst>
            </pc226:cmChg>
            <pc226:cmChg xmlns:pc226="http://schemas.microsoft.com/office/powerpoint/2022/06/main/command" chg="del">
              <pc226:chgData name="Stranaghan, Ana" userId="239677c6-3043-4aa8-9911-1bacbe3b27c8" providerId="ADAL" clId="{01C04E63-F840-4BA4-A88A-D77B637471CF}" dt="2023-08-25T00:18:56.506" v="46"/>
              <pc2:cmMkLst xmlns:pc2="http://schemas.microsoft.com/office/powerpoint/2019/9/main/command">
                <pc:docMk/>
                <pc:sldMk cId="890534229" sldId="2147478989"/>
                <pc2:cmMk id="{CC0688EA-FAA4-408C-B45B-DB328988AE85}"/>
              </pc2:cmMkLst>
            </pc226:cmChg>
          </p:ext>
        </pc:extLst>
      </pc:sldChg>
      <pc:sldChg chg="delCm">
        <pc:chgData name="Stranaghan, Ana" userId="239677c6-3043-4aa8-9911-1bacbe3b27c8" providerId="ADAL" clId="{01C04E63-F840-4BA4-A88A-D77B637471CF}" dt="2023-08-25T00:17:36.250" v="10"/>
        <pc:sldMkLst>
          <pc:docMk/>
          <pc:sldMk cId="2221827691" sldId="2147478990"/>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7:36.250" v="10"/>
              <pc2:cmMkLst xmlns:pc2="http://schemas.microsoft.com/office/powerpoint/2019/9/main/command">
                <pc:docMk/>
                <pc:sldMk cId="2221827691" sldId="2147478990"/>
                <pc2:cmMk id="{B72933ED-B48A-4AC0-9518-3F1325336E94}"/>
              </pc2:cmMkLst>
            </pc226:cmChg>
          </p:ext>
        </pc:extLst>
      </pc:sldChg>
      <pc:sldChg chg="delCm">
        <pc:chgData name="Stranaghan, Ana" userId="239677c6-3043-4aa8-9911-1bacbe3b27c8" providerId="ADAL" clId="{01C04E63-F840-4BA4-A88A-D77B637471CF}" dt="2023-08-25T00:17:52.558" v="22"/>
        <pc:sldMkLst>
          <pc:docMk/>
          <pc:sldMk cId="2387320021" sldId="2147478991"/>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7:52.558" v="22"/>
              <pc2:cmMkLst xmlns:pc2="http://schemas.microsoft.com/office/powerpoint/2019/9/main/command">
                <pc:docMk/>
                <pc:sldMk cId="2387320021" sldId="2147478991"/>
                <pc2:cmMk id="{3DC8A07B-3E40-4DCC-B08E-44D215CCDBE9}"/>
              </pc2:cmMkLst>
            </pc226:cmChg>
            <pc226:cmChg xmlns:pc226="http://schemas.microsoft.com/office/powerpoint/2022/06/main/command" chg="del">
              <pc226:chgData name="Stranaghan, Ana" userId="239677c6-3043-4aa8-9911-1bacbe3b27c8" providerId="ADAL" clId="{01C04E63-F840-4BA4-A88A-D77B637471CF}" dt="2023-08-25T00:17:52.024" v="20"/>
              <pc2:cmMkLst xmlns:pc2="http://schemas.microsoft.com/office/powerpoint/2019/9/main/command">
                <pc:docMk/>
                <pc:sldMk cId="2387320021" sldId="2147478991"/>
                <pc2:cmMk id="{BED416B2-B25E-42A7-96A8-54D22AABFD54}"/>
              </pc2:cmMkLst>
            </pc226:cmChg>
            <pc226:cmChg xmlns:pc226="http://schemas.microsoft.com/office/powerpoint/2022/06/main/command" chg="del">
              <pc226:chgData name="Stranaghan, Ana" userId="239677c6-3043-4aa8-9911-1bacbe3b27c8" providerId="ADAL" clId="{01C04E63-F840-4BA4-A88A-D77B637471CF}" dt="2023-08-25T00:17:52.292" v="21"/>
              <pc2:cmMkLst xmlns:pc2="http://schemas.microsoft.com/office/powerpoint/2019/9/main/command">
                <pc:docMk/>
                <pc:sldMk cId="2387320021" sldId="2147478991"/>
                <pc2:cmMk id="{BF6DD5EE-B2BD-431A-8DCA-667BA959BB0D}"/>
              </pc2:cmMkLst>
            </pc226:cmChg>
            <pc226:cmChg xmlns:pc226="http://schemas.microsoft.com/office/powerpoint/2022/06/main/command" chg="del">
              <pc226:chgData name="Stranaghan, Ana" userId="239677c6-3043-4aa8-9911-1bacbe3b27c8" providerId="ADAL" clId="{01C04E63-F840-4BA4-A88A-D77B637471CF}" dt="2023-08-25T00:17:51.618" v="19"/>
              <pc2:cmMkLst xmlns:pc2="http://schemas.microsoft.com/office/powerpoint/2019/9/main/command">
                <pc:docMk/>
                <pc:sldMk cId="2387320021" sldId="2147478991"/>
                <pc2:cmMk id="{7889CEF4-C4A2-4C65-8AA5-3C66C97873BA}"/>
              </pc2:cmMkLst>
            </pc226:cmChg>
          </p:ext>
        </pc:extLst>
      </pc:sldChg>
      <pc:sldChg chg="delCm">
        <pc:chgData name="Stranaghan, Ana" userId="239677c6-3043-4aa8-9911-1bacbe3b27c8" providerId="ADAL" clId="{01C04E63-F840-4BA4-A88A-D77B637471CF}" dt="2023-08-25T00:18:46.118" v="38"/>
        <pc:sldMkLst>
          <pc:docMk/>
          <pc:sldMk cId="1613732346" sldId="2147478992"/>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8:44.613" v="36"/>
              <pc2:cmMkLst xmlns:pc2="http://schemas.microsoft.com/office/powerpoint/2019/9/main/command">
                <pc:docMk/>
                <pc:sldMk cId="1613732346" sldId="2147478992"/>
                <pc2:cmMk id="{9212A929-64C4-4298-903C-BBE386D31281}"/>
              </pc2:cmMkLst>
            </pc226:cmChg>
            <pc226:cmChg xmlns:pc226="http://schemas.microsoft.com/office/powerpoint/2022/06/main/command" chg="del">
              <pc226:chgData name="Stranaghan, Ana" userId="239677c6-3043-4aa8-9911-1bacbe3b27c8" providerId="ADAL" clId="{01C04E63-F840-4BA4-A88A-D77B637471CF}" dt="2023-08-25T00:18:45.462" v="37"/>
              <pc2:cmMkLst xmlns:pc2="http://schemas.microsoft.com/office/powerpoint/2019/9/main/command">
                <pc:docMk/>
                <pc:sldMk cId="1613732346" sldId="2147478992"/>
                <pc2:cmMk id="{3E289354-67D3-4830-BF40-304616D51BA3}"/>
              </pc2:cmMkLst>
            </pc226:cmChg>
            <pc226:cmChg xmlns:pc226="http://schemas.microsoft.com/office/powerpoint/2022/06/main/command" chg="del">
              <pc226:chgData name="Stranaghan, Ana" userId="239677c6-3043-4aa8-9911-1bacbe3b27c8" providerId="ADAL" clId="{01C04E63-F840-4BA4-A88A-D77B637471CF}" dt="2023-08-25T00:18:46.118" v="38"/>
              <pc2:cmMkLst xmlns:pc2="http://schemas.microsoft.com/office/powerpoint/2019/9/main/command">
                <pc:docMk/>
                <pc:sldMk cId="1613732346" sldId="2147478992"/>
                <pc2:cmMk id="{1FD92F94-D2B9-43BC-B4CE-615A89723814}"/>
              </pc2:cmMkLst>
            </pc226:cmChg>
          </p:ext>
        </pc:extLst>
      </pc:sldChg>
      <pc:sldChg chg="delCm">
        <pc:chgData name="Stranaghan, Ana" userId="239677c6-3043-4aa8-9911-1bacbe3b27c8" providerId="ADAL" clId="{01C04E63-F840-4BA4-A88A-D77B637471CF}" dt="2023-08-25T00:50:16.049" v="53"/>
        <pc:sldMkLst>
          <pc:docMk/>
          <pc:sldMk cId="2070583668" sldId="2147478994"/>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50:14.939" v="52"/>
              <pc2:cmMkLst xmlns:pc2="http://schemas.microsoft.com/office/powerpoint/2019/9/main/command">
                <pc:docMk/>
                <pc:sldMk cId="2070583668" sldId="2147478994"/>
                <pc2:cmMk id="{3CE0F20F-5510-4E8F-8C64-355773280ECD}"/>
              </pc2:cmMkLst>
            </pc226:cmChg>
            <pc226:cmChg xmlns:pc226="http://schemas.microsoft.com/office/powerpoint/2022/06/main/command" chg="del">
              <pc226:chgData name="Stranaghan, Ana" userId="239677c6-3043-4aa8-9911-1bacbe3b27c8" providerId="ADAL" clId="{01C04E63-F840-4BA4-A88A-D77B637471CF}" dt="2023-08-25T00:50:16.049" v="53"/>
              <pc2:cmMkLst xmlns:pc2="http://schemas.microsoft.com/office/powerpoint/2019/9/main/command">
                <pc:docMk/>
                <pc:sldMk cId="2070583668" sldId="2147478994"/>
                <pc2:cmMk id="{01817DA6-7CD7-4A2A-8739-41451258BEA0}"/>
              </pc2:cmMkLst>
            </pc226:cmChg>
          </p:ext>
        </pc:extLst>
      </pc:sldChg>
      <pc:sldChg chg="delCm">
        <pc:chgData name="Stranaghan, Ana" userId="239677c6-3043-4aa8-9911-1bacbe3b27c8" providerId="ADAL" clId="{01C04E63-F840-4BA4-A88A-D77B637471CF}" dt="2023-08-25T00:18:23.146" v="30"/>
        <pc:sldMkLst>
          <pc:docMk/>
          <pc:sldMk cId="2408410276" sldId="2147478999"/>
        </pc:sldMkLst>
        <pc:extLst>
          <p:ext xmlns:p="http://schemas.openxmlformats.org/presentationml/2006/main" uri="{D6D511B9-2390-475A-947B-AFAB55BFBCF1}">
            <pc226:cmChg xmlns:pc226="http://schemas.microsoft.com/office/powerpoint/2022/06/main/command" chg="del">
              <pc226:chgData name="Stranaghan, Ana" userId="239677c6-3043-4aa8-9911-1bacbe3b27c8" providerId="ADAL" clId="{01C04E63-F840-4BA4-A88A-D77B637471CF}" dt="2023-08-25T00:18:23.146" v="30"/>
              <pc2:cmMkLst xmlns:pc2="http://schemas.microsoft.com/office/powerpoint/2019/9/main/command">
                <pc:docMk/>
                <pc:sldMk cId="2408410276" sldId="2147478999"/>
                <pc2:cmMk id="{98367C1F-908F-42B8-BDDC-28F2AD72291E}"/>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6A59E5-6BED-46A4-A348-240EEF4DA2AD}" type="datetimeFigureOut">
              <a:rPr lang="en-US" smtClean="0"/>
              <a:t>8/24/2023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3FC92D-D11E-4CC1-A5E3-C506190E1EA2}" type="slidenum">
              <a:rPr lang="en-US" smtClean="0"/>
              <a:t>‹#›</a:t>
            </a:fld>
            <a:endParaRPr lang="en-US"/>
          </a:p>
        </p:txBody>
      </p:sp>
    </p:spTree>
    <p:extLst>
      <p:ext uri="{BB962C8B-B14F-4D97-AF65-F5344CB8AC3E}">
        <p14:creationId xmlns:p14="http://schemas.microsoft.com/office/powerpoint/2010/main" val="1477062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7A4DA6-3C78-4BA8-80EE-F031AF3D8E4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2575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99AF2C-324A-44E8-94CF-A5A0A11E3EF3}" type="slidenum">
              <a:rPr lang="en-US" smtClean="0"/>
              <a:t>14</a:t>
            </a:fld>
            <a:endParaRPr lang="en-US"/>
          </a:p>
        </p:txBody>
      </p:sp>
    </p:spTree>
    <p:extLst>
      <p:ext uri="{BB962C8B-B14F-4D97-AF65-F5344CB8AC3E}">
        <p14:creationId xmlns:p14="http://schemas.microsoft.com/office/powerpoint/2010/main" val="2838686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3FC92D-D11E-4CC1-A5E3-C506190E1EA2}" type="slidenum">
              <a:rPr lang="en-US" smtClean="0"/>
              <a:t>16</a:t>
            </a:fld>
            <a:endParaRPr lang="en-US"/>
          </a:p>
        </p:txBody>
      </p:sp>
    </p:spTree>
    <p:extLst>
      <p:ext uri="{BB962C8B-B14F-4D97-AF65-F5344CB8AC3E}">
        <p14:creationId xmlns:p14="http://schemas.microsoft.com/office/powerpoint/2010/main" val="3801713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3FC92D-D11E-4CC1-A5E3-C506190E1EA2}" type="slidenum">
              <a:rPr lang="en-US" smtClean="0"/>
              <a:t>17</a:t>
            </a:fld>
            <a:endParaRPr lang="en-US"/>
          </a:p>
        </p:txBody>
      </p:sp>
    </p:spTree>
    <p:extLst>
      <p:ext uri="{BB962C8B-B14F-4D97-AF65-F5344CB8AC3E}">
        <p14:creationId xmlns:p14="http://schemas.microsoft.com/office/powerpoint/2010/main" val="1092705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3FC92D-D11E-4CC1-A5E3-C506190E1EA2}" type="slidenum">
              <a:rPr lang="en-US" smtClean="0"/>
              <a:t>24</a:t>
            </a:fld>
            <a:endParaRPr lang="en-US"/>
          </a:p>
        </p:txBody>
      </p:sp>
    </p:spTree>
    <p:extLst>
      <p:ext uri="{BB962C8B-B14F-4D97-AF65-F5344CB8AC3E}">
        <p14:creationId xmlns:p14="http://schemas.microsoft.com/office/powerpoint/2010/main" val="2249407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3FC92D-D11E-4CC1-A5E3-C506190E1EA2}" type="slidenum">
              <a:rPr lang="en-US" smtClean="0"/>
              <a:t>27</a:t>
            </a:fld>
            <a:endParaRPr lang="en-US"/>
          </a:p>
        </p:txBody>
      </p:sp>
    </p:spTree>
    <p:extLst>
      <p:ext uri="{BB962C8B-B14F-4D97-AF65-F5344CB8AC3E}">
        <p14:creationId xmlns:p14="http://schemas.microsoft.com/office/powerpoint/2010/main" val="2875893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62C61DAB-D93E-49CA-B245-379601CFE8D0}"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8/24/2023 8:49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01171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DFABA5-FC17-B14D-AF82-6A8E3FAE3FA9}" type="slidenum">
              <a:rPr lang="en-US" smtClean="0"/>
              <a:t>4</a:t>
            </a:fld>
            <a:endParaRPr lang="en-US"/>
          </a:p>
        </p:txBody>
      </p:sp>
    </p:spTree>
    <p:extLst>
      <p:ext uri="{BB962C8B-B14F-4D97-AF65-F5344CB8AC3E}">
        <p14:creationId xmlns:p14="http://schemas.microsoft.com/office/powerpoint/2010/main" val="1709727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D19D7C1B-E4EF-40B8-831A-EC98293DB3FA}"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76756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3FC92D-D11E-4CC1-A5E3-C506190E1EA2}" type="slidenum">
              <a:rPr lang="en-US" smtClean="0"/>
              <a:t>6</a:t>
            </a:fld>
            <a:endParaRPr lang="en-US"/>
          </a:p>
        </p:txBody>
      </p:sp>
    </p:spTree>
    <p:extLst>
      <p:ext uri="{BB962C8B-B14F-4D97-AF65-F5344CB8AC3E}">
        <p14:creationId xmlns:p14="http://schemas.microsoft.com/office/powerpoint/2010/main" val="3880489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164418-CCD6-4136-A07A-015279B4D40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380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99AF2C-324A-44E8-94CF-A5A0A11E3EF3}" type="slidenum">
              <a:rPr lang="en-US" smtClean="0"/>
              <a:t>8</a:t>
            </a:fld>
            <a:endParaRPr lang="en-US"/>
          </a:p>
        </p:txBody>
      </p:sp>
    </p:spTree>
    <p:extLst>
      <p:ext uri="{BB962C8B-B14F-4D97-AF65-F5344CB8AC3E}">
        <p14:creationId xmlns:p14="http://schemas.microsoft.com/office/powerpoint/2010/main" val="1224605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sz="2800" b="1">
                <a:solidFill>
                  <a:srgbClr val="34258E"/>
                </a:solidFill>
                <a:latin typeface="Segoe UI Semibold"/>
                <a:cs typeface="+mn-cs"/>
              </a:rPr>
              <a:t>First Cloud workload</a:t>
            </a:r>
            <a:br>
              <a:rPr lang="en-US" sz="2800" b="1">
                <a:solidFill>
                  <a:srgbClr val="34258E"/>
                </a:solidFill>
                <a:latin typeface="Segoe UI Semibold"/>
                <a:cs typeface="+mn-cs"/>
              </a:rPr>
            </a:br>
            <a:r>
              <a:rPr lang="en-US" sz="1800"/>
              <a:t>Teams Essentials works seamlessly with On-Premises or Hosted Exchange so that perpetual Office customers can get Teams in the cloud.</a:t>
            </a:r>
          </a:p>
          <a:p>
            <a:pPr marL="0" indent="0" algn="l">
              <a:buNone/>
            </a:pPr>
            <a:endParaRPr lang="en-US" sz="2800" b="1">
              <a:solidFill>
                <a:srgbClr val="34258E"/>
              </a:solidFill>
              <a:latin typeface="Segoe UI Semibold"/>
              <a:cs typeface="+mn-cs"/>
            </a:endParaRPr>
          </a:p>
          <a:p>
            <a:pPr marL="0" indent="0" algn="l">
              <a:buNone/>
            </a:pPr>
            <a:r>
              <a:rPr lang="en-US" sz="2800" b="1">
                <a:solidFill>
                  <a:srgbClr val="34258E"/>
                </a:solidFill>
                <a:latin typeface="Segoe UI Semibold"/>
                <a:cs typeface="+mn-cs"/>
              </a:rPr>
              <a:t>Standalone meetings and calling</a:t>
            </a:r>
          </a:p>
          <a:p>
            <a:pPr marL="0" indent="0" algn="l">
              <a:spcBef>
                <a:spcPts val="0"/>
              </a:spcBef>
              <a:buNone/>
              <a:defRPr/>
            </a:pPr>
            <a:r>
              <a:rPr lang="en-US" sz="1800">
                <a:solidFill>
                  <a:srgbClr val="000000"/>
                </a:solidFill>
                <a:latin typeface="Segoe UI"/>
              </a:rPr>
              <a:t>Teams Essentials delivers a full Teams experience without deploying the full Microsoft 365 suite, enabling new targeted motions for Teams Phone System and Calling Plans.</a:t>
            </a:r>
          </a:p>
          <a:p>
            <a:pPr marL="0" indent="0" algn="l">
              <a:spcBef>
                <a:spcPts val="0"/>
              </a:spcBef>
              <a:buNone/>
              <a:defRPr/>
            </a:pPr>
            <a:endParaRPr lang="en-US" sz="1800"/>
          </a:p>
          <a:p>
            <a:pPr marL="0" indent="0" algn="l">
              <a:spcBef>
                <a:spcPts val="0"/>
              </a:spcBef>
              <a:buNone/>
              <a:defRPr/>
            </a:pPr>
            <a:r>
              <a:rPr lang="en-US" sz="2800" b="1">
                <a:solidFill>
                  <a:srgbClr val="34258E"/>
                </a:solidFill>
                <a:latin typeface="Segoe UI Semibold"/>
                <a:cs typeface="+mn-cs"/>
              </a:rPr>
              <a:t>Frontline workers</a:t>
            </a:r>
            <a:br>
              <a:rPr lang="en-US" sz="2800" b="1">
                <a:solidFill>
                  <a:srgbClr val="34258E"/>
                </a:solidFill>
                <a:latin typeface="Segoe UI Semibold"/>
                <a:cs typeface="+mn-cs"/>
              </a:rPr>
            </a:br>
            <a:r>
              <a:rPr lang="en-US" sz="1800">
                <a:solidFill>
                  <a:srgbClr val="000000"/>
                </a:solidFill>
                <a:latin typeface="Segoe UI"/>
              </a:rPr>
              <a:t>Teams Essentials enables the right scenarios at the right price point for existing SMB customers to expand their coverage to all Frontline Workers who may not need desktop-installed Office.</a:t>
            </a:r>
            <a:endParaRPr lang="en-US" sz="1800">
              <a:solidFill>
                <a:srgbClr val="000000"/>
              </a:solidFill>
              <a:latin typeface="Segoe UI Semibold"/>
            </a:endParaRPr>
          </a:p>
          <a:p>
            <a:pPr algn="l"/>
            <a:endParaRPr lang="en-US" sz="1800"/>
          </a:p>
        </p:txBody>
      </p:sp>
      <p:sp>
        <p:nvSpPr>
          <p:cNvPr id="4" name="Slide Number Placeholder 3"/>
          <p:cNvSpPr>
            <a:spLocks noGrp="1"/>
          </p:cNvSpPr>
          <p:nvPr>
            <p:ph type="sldNum" sz="quarter" idx="5"/>
          </p:nvPr>
        </p:nvSpPr>
        <p:spPr/>
        <p:txBody>
          <a:bodyPr/>
          <a:lstStyle/>
          <a:p>
            <a:fld id="{0F0C0A88-73BE-42D1-B294-D99CE733E3DF}" type="slidenum">
              <a:rPr lang="en-US" smtClean="0"/>
              <a:t>10</a:t>
            </a:fld>
            <a:endParaRPr lang="en-US"/>
          </a:p>
        </p:txBody>
      </p:sp>
    </p:spTree>
    <p:extLst>
      <p:ext uri="{BB962C8B-B14F-4D97-AF65-F5344CB8AC3E}">
        <p14:creationId xmlns:p14="http://schemas.microsoft.com/office/powerpoint/2010/main" val="99612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gn="l" defTabSz="914400" rtl="0" eaLnBrk="1" latinLnBrk="0" hangingPunct="1">
              <a:lnSpc>
                <a:spcPct val="90000"/>
              </a:lnSpc>
              <a:spcBef>
                <a:spcPts val="600"/>
              </a:spcBef>
              <a:buClrTx/>
              <a:buSzTx/>
              <a:tabLst/>
              <a:defRPr/>
            </a:pPr>
            <a:r>
              <a:rPr lang="en-US">
                <a:solidFill>
                  <a:srgbClr val="282828"/>
                </a:solidFill>
                <a:latin typeface="Segoe UI"/>
              </a:rPr>
              <a:t>For many potential SMB customers, the integrated</a:t>
            </a:r>
            <a:r>
              <a:rPr kumimoji="0" lang="en-US" sz="1200" b="0" i="0" u="none" strike="noStrike" kern="1200" cap="none" spc="0" normalizeH="0" baseline="0" noProof="0">
                <a:ln>
                  <a:noFill/>
                </a:ln>
                <a:solidFill>
                  <a:srgbClr val="282828"/>
                </a:solidFill>
                <a:effectLst/>
                <a:uLnTx/>
                <a:uFillTx/>
                <a:latin typeface="Segoe UI"/>
                <a:ea typeface="+mn-ea"/>
                <a:cs typeface="+mn-cs"/>
              </a:rPr>
              <a:t> experience of Teams is a great fit because other messaging solutions:</a:t>
            </a:r>
          </a:p>
          <a:p>
            <a:pPr marL="285750" marR="0" lvl="0" indent="-285750" algn="l" defTabSz="914400" rtl="0" eaLnBrk="1" latinLnBrk="0" hangingPunct="1">
              <a:lnSpc>
                <a:spcPct val="90000"/>
              </a:lnSpc>
              <a:spcBef>
                <a:spcPts val="600"/>
              </a:spcBef>
              <a:buClrTx/>
              <a:buSzTx/>
              <a:buFont typeface="Arial" panose="020B0604020202020204" pitchFamily="34" charset="0"/>
              <a:buChar char="•"/>
              <a:tabLst/>
              <a:defRPr/>
            </a:pPr>
            <a:r>
              <a:rPr lang="en-US">
                <a:solidFill>
                  <a:srgbClr val="282828"/>
                </a:solidFill>
                <a:latin typeface="Segoe UI"/>
              </a:rPr>
              <a:t>Require third-party apps for key functionality</a:t>
            </a:r>
          </a:p>
          <a:p>
            <a:pPr marL="285750" marR="0" lvl="0" indent="-285750" algn="l" defTabSz="914400" rtl="0" eaLnBrk="1" latinLnBrk="0" hangingPunct="1">
              <a:lnSpc>
                <a:spcPct val="90000"/>
              </a:lnSpc>
              <a:spcBef>
                <a:spcPts val="600"/>
              </a:spcBef>
              <a:buClrTx/>
              <a:buSzTx/>
              <a:buFont typeface="Arial" panose="020B0604020202020204" pitchFamily="34" charset="0"/>
              <a:buChar char="•"/>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Don’t effectively integrate meetings, chat, and collaboration</a:t>
            </a:r>
          </a:p>
          <a:p>
            <a:pPr marL="0" marR="0" lvl="0" indent="0" algn="l" defTabSz="914400" rtl="0" eaLnBrk="1" latinLnBrk="0" hangingPunct="1">
              <a:lnSpc>
                <a:spcPct val="90000"/>
              </a:lnSpc>
              <a:spcBef>
                <a:spcPts val="600"/>
              </a:spcBef>
              <a:buClrTx/>
              <a:buSzTx/>
              <a:buFontTx/>
              <a:buNone/>
              <a:tabLst/>
              <a:defRPr/>
            </a:pPr>
            <a:endParaRPr lang="en-US">
              <a:solidFill>
                <a:srgbClr val="282828"/>
              </a:solidFill>
              <a:latin typeface="Segoe UI"/>
            </a:endParaRPr>
          </a:p>
          <a:p>
            <a:pPr marL="0" marR="0" lvl="0" indent="0" algn="l" defTabSz="914400" rtl="0" eaLnBrk="1" latinLnBrk="0" hangingPunct="1">
              <a:lnSpc>
                <a:spcPct val="90000"/>
              </a:lnSpc>
              <a:spcBef>
                <a:spcPts val="600"/>
              </a:spcBef>
              <a:buClrTx/>
              <a:buSzTx/>
              <a:buFontTx/>
              <a:buNone/>
              <a:tabLst/>
              <a:defRPr/>
            </a:pPr>
            <a:r>
              <a:rPr lang="en-US">
                <a:solidFill>
                  <a:srgbClr val="282828"/>
                </a:solidFill>
                <a:latin typeface="Segoe UI"/>
              </a:rPr>
              <a:t>However, they may not be ready for Microsoft 365:</a:t>
            </a:r>
          </a:p>
          <a:p>
            <a:pPr marL="285750" marR="0" lvl="0" indent="-285750" algn="l" defTabSz="914400" rtl="0" eaLnBrk="1" latinLnBrk="0" hangingPunct="1">
              <a:lnSpc>
                <a:spcPct val="90000"/>
              </a:lnSpc>
              <a:spcBef>
                <a:spcPts val="600"/>
              </a:spcBef>
              <a:buClrTx/>
              <a:buSzTx/>
              <a:buFont typeface="Arial" panose="020B0604020202020204" pitchFamily="34" charset="0"/>
              <a:buChar char="•"/>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They already have email from another provider or are using hosted/on-premises Exchange</a:t>
            </a:r>
          </a:p>
          <a:p>
            <a:pPr marL="285750" marR="0" lvl="0" indent="-285750" algn="l" defTabSz="914400" rtl="0" eaLnBrk="1" latinLnBrk="0" hangingPunct="1">
              <a:lnSpc>
                <a:spcPct val="90000"/>
              </a:lnSpc>
              <a:spcBef>
                <a:spcPts val="600"/>
              </a:spcBef>
              <a:buClrTx/>
              <a:buSzTx/>
              <a:buFont typeface="Arial" panose="020B0604020202020204" pitchFamily="34" charset="0"/>
              <a:buChar char="•"/>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They have perpetual Office on their desktop and aren’t ready to move to </a:t>
            </a:r>
            <a:r>
              <a:rPr kumimoji="0" lang="en-US" sz="1200" b="0" i="0" u="none" strike="noStrike" kern="1200" cap="none" spc="0" normalizeH="0" baseline="0" noProof="0" err="1">
                <a:ln>
                  <a:noFill/>
                </a:ln>
                <a:solidFill>
                  <a:srgbClr val="282828"/>
                </a:solidFill>
                <a:effectLst/>
                <a:uLnTx/>
                <a:uFillTx/>
                <a:latin typeface="Segoe UI"/>
                <a:ea typeface="+mn-ea"/>
                <a:cs typeface="+mn-cs"/>
              </a:rPr>
              <a:t>Offic</a:t>
            </a:r>
            <a:r>
              <a:rPr lang="en-US">
                <a:solidFill>
                  <a:srgbClr val="282828"/>
                </a:solidFill>
                <a:latin typeface="Segoe UI"/>
              </a:rPr>
              <a:t>e 365</a:t>
            </a:r>
          </a:p>
          <a:p>
            <a:pPr marL="285750" marR="0" lvl="0" indent="-285750" algn="l" defTabSz="914400" rtl="0" eaLnBrk="1" latinLnBrk="0" hangingPunct="1">
              <a:lnSpc>
                <a:spcPct val="90000"/>
              </a:lnSpc>
              <a:spcBef>
                <a:spcPts val="600"/>
              </a:spcBef>
              <a:buClrTx/>
              <a:buSzTx/>
              <a:buFont typeface="Arial" panose="020B0604020202020204" pitchFamily="34" charset="0"/>
              <a:buChar char="•"/>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They have frontline workers who may not need Office desktop apps but do need to participate in online meetings</a:t>
            </a:r>
          </a:p>
          <a:p>
            <a:pPr marL="285750" marR="0" lvl="0" indent="-285750" algn="l" defTabSz="914400" rtl="0" eaLnBrk="1" latinLnBrk="0" hangingPunct="1">
              <a:lnSpc>
                <a:spcPct val="90000"/>
              </a:lnSpc>
              <a:spcBef>
                <a:spcPts val="600"/>
              </a:spcBef>
              <a:buClrTx/>
              <a:buSzTx/>
              <a:buFont typeface="Arial" panose="020B0604020202020204" pitchFamily="34" charset="0"/>
              <a:buChar char="•"/>
              <a:tabLst/>
              <a:defRPr/>
            </a:pPr>
            <a:r>
              <a:rPr lang="en-US">
                <a:solidFill>
                  <a:srgbClr val="282828"/>
                </a:solidFill>
                <a:latin typeface="Segoe UI"/>
              </a:rPr>
              <a:t>They want the simplest, lowest-cost solution</a:t>
            </a:r>
          </a:p>
          <a:p>
            <a:pPr marR="0" lvl="0" algn="l" defTabSz="914400" rtl="0" eaLnBrk="1" latinLnBrk="0" hangingPunct="1">
              <a:lnSpc>
                <a:spcPct val="90000"/>
              </a:lnSpc>
              <a:spcBef>
                <a:spcPts val="600"/>
              </a:spcBef>
              <a:buClrTx/>
              <a:buSzTx/>
              <a:tabLst/>
              <a:defRPr/>
            </a:pPr>
            <a:endParaRPr lang="en-US" noProof="0">
              <a:solidFill>
                <a:srgbClr val="282828"/>
              </a:solidFill>
              <a:latin typeface="Segoe UI"/>
            </a:endParaRPr>
          </a:p>
          <a:p>
            <a:endParaRPr lang="en-US"/>
          </a:p>
        </p:txBody>
      </p:sp>
      <p:sp>
        <p:nvSpPr>
          <p:cNvPr id="4" name="Slide Number Placeholder 3"/>
          <p:cNvSpPr>
            <a:spLocks noGrp="1"/>
          </p:cNvSpPr>
          <p:nvPr>
            <p:ph type="sldNum" sz="quarter" idx="5"/>
          </p:nvPr>
        </p:nvSpPr>
        <p:spPr/>
        <p:txBody>
          <a:bodyPr/>
          <a:lstStyle/>
          <a:p>
            <a:fld id="{A37F3CD4-DD8A-40CC-B614-19C92594B347}" type="slidenum">
              <a:rPr lang="en-US" smtClean="0"/>
              <a:t>11</a:t>
            </a:fld>
            <a:endParaRPr lang="en-US"/>
          </a:p>
        </p:txBody>
      </p:sp>
    </p:spTree>
    <p:extLst>
      <p:ext uri="{BB962C8B-B14F-4D97-AF65-F5344CB8AC3E}">
        <p14:creationId xmlns:p14="http://schemas.microsoft.com/office/powerpoint/2010/main" val="4147475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3FC92D-D11E-4CC1-A5E3-C506190E1EA2}" type="slidenum">
              <a:rPr lang="en-US" smtClean="0"/>
              <a:t>12</a:t>
            </a:fld>
            <a:endParaRPr lang="en-US"/>
          </a:p>
        </p:txBody>
      </p:sp>
    </p:spTree>
    <p:extLst>
      <p:ext uri="{BB962C8B-B14F-4D97-AF65-F5344CB8AC3E}">
        <p14:creationId xmlns:p14="http://schemas.microsoft.com/office/powerpoint/2010/main" val="2044684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sv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2.svg"/></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accent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spTree>
    <p:extLst>
      <p:ext uri="{BB962C8B-B14F-4D97-AF65-F5344CB8AC3E}">
        <p14:creationId xmlns:p14="http://schemas.microsoft.com/office/powerpoint/2010/main" val="41869902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5105164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9821689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801089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324164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474035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155744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3585213"/>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8605590"/>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33634476"/>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370646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4" name="Picture Placeholder 3">
            <a:extLst>
              <a:ext uri="{FF2B5EF4-FFF2-40B4-BE49-F238E27FC236}">
                <a16:creationId xmlns:a16="http://schemas.microsoft.com/office/drawing/2014/main" id="{1D16804B-3245-9A4C-A340-6FF89CF57D54}"/>
              </a:ext>
            </a:extLst>
          </p:cNvPr>
          <p:cNvSpPr>
            <a:spLocks noGrp="1"/>
          </p:cNvSpPr>
          <p:nvPr>
            <p:ph type="pic" sz="quarter" idx="13"/>
          </p:nvPr>
        </p:nvSpPr>
        <p:spPr>
          <a:xfrm>
            <a:off x="5334000" y="0"/>
            <a:ext cx="6858000" cy="6858000"/>
          </a:xfrm>
        </p:spPr>
        <p:txBody>
          <a:bodyPr/>
          <a:lstStyle/>
          <a:p>
            <a:r>
              <a:rPr lang="en-US"/>
              <a:t>Click icon to add picture</a:t>
            </a:r>
          </a:p>
        </p:txBody>
      </p:sp>
    </p:spTree>
    <p:extLst>
      <p:ext uri="{BB962C8B-B14F-4D97-AF65-F5344CB8AC3E}">
        <p14:creationId xmlns:p14="http://schemas.microsoft.com/office/powerpoint/2010/main" val="18454968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409683494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12435393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eader Background 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1109616-29F5-2A48-AD26-C036688E660A}"/>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553998"/>
          </a:xfrm>
        </p:spPr>
        <p:txBody>
          <a:bodyPr anchor="ctr"/>
          <a:lstStyle>
            <a:lvl1pPr>
              <a:defRPr>
                <a:solidFill>
                  <a:schemeClr val="accent3"/>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844675"/>
            <a:ext cx="11018838" cy="4424363"/>
          </a:xfrm>
        </p:spPr>
        <p:txBody>
          <a:bodyPr/>
          <a:lstStyle>
            <a:lvl1pPr marL="0" inden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10811749"/>
      </p:ext>
    </p:extLst>
  </p:cSld>
  <p:clrMapOvr>
    <a:masterClrMapping/>
  </p:clrMapOvr>
  <p:transition>
    <p:fade/>
  </p:transition>
  <p:extLst>
    <p:ext uri="{DCECCB84-F9BA-43D5-87BE-67443E8EF086}">
      <p15:sldGuideLst xmlns:p15="http://schemas.microsoft.com/office/powerpoint/2012/main">
        <p15:guide id="2" orient="horz" pos="1162">
          <p15:clr>
            <a:srgbClr val="5ACBF0"/>
          </p15:clr>
        </p15:guide>
        <p15:guide id="3" orient="horz" pos="288">
          <p15:clr>
            <a:srgbClr val="5ACBF0"/>
          </p15:clr>
        </p15:guide>
        <p15:guide id="5" orient="horz" pos="904">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eader Background Two Column Bullet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D3A5130-10A1-954A-B139-8F920AB6EC86}"/>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nchor="ctr"/>
          <a:lstStyle>
            <a:lvl1pPr>
              <a:defRPr>
                <a:solidFill>
                  <a:schemeClr val="accent3"/>
                </a:solidFill>
              </a:defRPr>
            </a:lvl1p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844674"/>
            <a:ext cx="5211763" cy="4424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844674"/>
            <a:ext cx="5219700" cy="4424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8053067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162">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er Background Two Column Non-bulleted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6D08175-261D-A74C-8918-CB97ADB19271}"/>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nchor="ctr"/>
          <a:lstStyle>
            <a:lvl1pPr>
              <a:defRPr>
                <a:solidFill>
                  <a:schemeClr val="accent3"/>
                </a:solidFill>
              </a:defRPr>
            </a:lvl1pPr>
          </a:lstStyle>
          <a:p>
            <a:r>
              <a:rPr lang="en-US"/>
              <a:t>Click to edit Master title style</a:t>
            </a:r>
          </a:p>
        </p:txBody>
      </p:sp>
      <p:sp>
        <p:nvSpPr>
          <p:cNvPr id="4" name="Text Placeholder 3"/>
          <p:cNvSpPr>
            <a:spLocks noGrp="1"/>
          </p:cNvSpPr>
          <p:nvPr>
            <p:ph type="body" sz="quarter" idx="10"/>
          </p:nvPr>
        </p:nvSpPr>
        <p:spPr>
          <a:xfrm>
            <a:off x="584200" y="1853052"/>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844675"/>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0089252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16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Background Two Column Content with Subhead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7941E1A-46FF-9B43-8237-B9FAC6645B8E}"/>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nchor="ctr">
            <a:spAutoFit/>
          </a:bodyPr>
          <a:lstStyle>
            <a:lvl1pPr>
              <a:defRPr>
                <a:solidFill>
                  <a:schemeClr val="accent3"/>
                </a:solidFill>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851161"/>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495686"/>
            <a:ext cx="5214937" cy="377335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844675"/>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489200"/>
            <a:ext cx="5214937" cy="3779838"/>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890197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162">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er Background Three Column Bullet with Subtitle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5B0B838-FFE7-3848-8346-94C828955739}"/>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nchor="ctr">
            <a:spAutoFit/>
          </a:bodyPr>
          <a:lstStyle>
            <a:lvl1pPr>
              <a:defRPr>
                <a:solidFill>
                  <a:schemeClr val="accent3"/>
                </a:solidFill>
              </a:defRPr>
            </a:lvl1p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8446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7971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8446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7905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8446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7971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8370400"/>
      </p:ext>
    </p:extLst>
  </p:cSld>
  <p:clrMapOvr>
    <a:masterClrMapping/>
  </p:clrMapOvr>
  <p:transition>
    <p:fade/>
  </p:transition>
  <p:extLst>
    <p:ext uri="{DCECCB84-F9BA-43D5-87BE-67443E8EF086}">
      <p15:sldGuideLst xmlns:p15="http://schemas.microsoft.com/office/powerpoint/2012/main">
        <p15:guide id="3" orient="horz" pos="1162">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er Background Four Column Bullet with Subtitle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7D56507-64E9-FD49-A968-94669A530F35}"/>
              </a:ext>
            </a:extLst>
          </p:cNvPr>
          <p:cNvSpPr/>
          <p:nvPr userDrawn="1"/>
        </p:nvSpPr>
        <p:spPr bwMode="auto">
          <a:xfrm>
            <a:off x="1" y="0"/>
            <a:ext cx="12192000" cy="143969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nchor="ctr">
            <a:spAutoFit/>
          </a:bodyPr>
          <a:lstStyle>
            <a:lvl1pPr>
              <a:defRPr>
                <a:solidFill>
                  <a:schemeClr val="accent3"/>
                </a:solidFill>
              </a:defRPr>
            </a:lvl1p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8446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6895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8446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6828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8446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6895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8446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6828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5020657"/>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162">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er Line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nchor="ct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7" name="Straight Connector 6">
            <a:extLst>
              <a:ext uri="{FF2B5EF4-FFF2-40B4-BE49-F238E27FC236}">
                <a16:creationId xmlns:a16="http://schemas.microsoft.com/office/drawing/2014/main" id="{8EDAE969-6DFB-AD4B-A4BB-4C9D04F1489D}"/>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235946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er Line 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nchor="ctr"/>
          <a:lstStyle>
            <a:lvl1pPr>
              <a:defRPr>
                <a:solidFill>
                  <a:schemeClr val="tx1"/>
                </a:solidFill>
              </a:defRPr>
            </a:lvl1p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AE9361ED-1B01-E94D-9CDA-29127BEC918D}"/>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809367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accent3"/>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761892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er Line 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nchor="ctr"/>
          <a:lstStyle>
            <a:lvl1pPr>
              <a:defRPr>
                <a:solidFill>
                  <a:schemeClr val="tx1"/>
                </a:solidFill>
              </a:defRPr>
            </a:lvl1p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6161C8D7-A314-D146-8B0F-88DAD8C243A2}"/>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494329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Header Background 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43174"/>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7699"/>
            <a:ext cx="5214937" cy="3773352"/>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3"/>
            <a:ext cx="5214937" cy="3779838"/>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B52B4BDF-7433-F544-8549-B08FCF3FD2A9}"/>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175108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162">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Line 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0" name="Straight Connector 9">
            <a:extLst>
              <a:ext uri="{FF2B5EF4-FFF2-40B4-BE49-F238E27FC236}">
                <a16:creationId xmlns:a16="http://schemas.microsoft.com/office/drawing/2014/main" id="{CF841732-6515-3E42-A4B2-E3983B953B2A}"/>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722931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ine 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F6A269D7-BC15-0043-AAC1-8EE9E66292B3}"/>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1351388"/>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Line Four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12" name="Straight Connector 11">
            <a:extLst>
              <a:ext uri="{FF2B5EF4-FFF2-40B4-BE49-F238E27FC236}">
                <a16:creationId xmlns:a16="http://schemas.microsoft.com/office/drawing/2014/main" id="{F6A269D7-BC15-0043-AAC1-8EE9E66292B3}"/>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003685"/>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Line Blank">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3" name="Straight Connector 2">
            <a:extLst>
              <a:ext uri="{FF2B5EF4-FFF2-40B4-BE49-F238E27FC236}">
                <a16:creationId xmlns:a16="http://schemas.microsoft.com/office/drawing/2014/main" id="{2502F9BD-EF25-7144-AB08-9EDFAA5C2CEA}"/>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724376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_Header Line 12 Months">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sp>
        <p:nvSpPr>
          <p:cNvPr id="4" name="TextBox 3">
            <a:extLst>
              <a:ext uri="{FF2B5EF4-FFF2-40B4-BE49-F238E27FC236}">
                <a16:creationId xmlns:a16="http://schemas.microsoft.com/office/drawing/2014/main" id="{B18F2C41-5A30-1248-BC80-9A37B665EECC}"/>
              </a:ext>
            </a:extLst>
          </p:cNvPr>
          <p:cNvSpPr txBox="1"/>
          <p:nvPr userDrawn="1"/>
        </p:nvSpPr>
        <p:spPr>
          <a:xfrm flipH="1">
            <a:off x="584200" y="1436688"/>
            <a:ext cx="1595438" cy="581025"/>
          </a:xfrm>
          <a:prstGeom prst="rect">
            <a:avLst/>
          </a:prstGeom>
          <a:noFill/>
        </p:spPr>
        <p:txBody>
          <a:bodyPr wrap="square" lIns="90000" tIns="0" rIns="0" bIns="0" rtlCol="0">
            <a:noAutofit/>
          </a:bodyPr>
          <a:lstStyle/>
          <a:p>
            <a:pPr algn="l"/>
            <a:r>
              <a:rPr lang="en-US" sz="3600">
                <a:solidFill>
                  <a:schemeClr val="tx2"/>
                </a:solidFill>
                <a:latin typeface="+mj-lt"/>
              </a:rPr>
              <a:t>1</a:t>
            </a:r>
          </a:p>
        </p:txBody>
      </p:sp>
      <p:sp>
        <p:nvSpPr>
          <p:cNvPr id="5" name="TextBox 4">
            <a:extLst>
              <a:ext uri="{FF2B5EF4-FFF2-40B4-BE49-F238E27FC236}">
                <a16:creationId xmlns:a16="http://schemas.microsoft.com/office/drawing/2014/main" id="{4D68F0A3-9593-8B46-BA55-A0F722402788}"/>
              </a:ext>
            </a:extLst>
          </p:cNvPr>
          <p:cNvSpPr txBox="1"/>
          <p:nvPr userDrawn="1"/>
        </p:nvSpPr>
        <p:spPr>
          <a:xfrm flipH="1">
            <a:off x="2470150" y="1436688"/>
            <a:ext cx="1595438" cy="581025"/>
          </a:xfrm>
          <a:prstGeom prst="rect">
            <a:avLst/>
          </a:prstGeom>
          <a:noFill/>
        </p:spPr>
        <p:txBody>
          <a:bodyPr wrap="square" lIns="90000" tIns="0" rIns="0" bIns="0" rtlCol="0">
            <a:noAutofit/>
          </a:bodyPr>
          <a:lstStyle/>
          <a:p>
            <a:pPr algn="l"/>
            <a:r>
              <a:rPr lang="en-US" sz="3600">
                <a:solidFill>
                  <a:schemeClr val="tx2"/>
                </a:solidFill>
                <a:latin typeface="+mj-lt"/>
              </a:rPr>
              <a:t>2</a:t>
            </a:r>
          </a:p>
        </p:txBody>
      </p:sp>
      <p:sp>
        <p:nvSpPr>
          <p:cNvPr id="6" name="TextBox 5">
            <a:extLst>
              <a:ext uri="{FF2B5EF4-FFF2-40B4-BE49-F238E27FC236}">
                <a16:creationId xmlns:a16="http://schemas.microsoft.com/office/drawing/2014/main" id="{E5945E50-A071-0142-989D-F328676D8802}"/>
              </a:ext>
            </a:extLst>
          </p:cNvPr>
          <p:cNvSpPr txBox="1"/>
          <p:nvPr userDrawn="1"/>
        </p:nvSpPr>
        <p:spPr>
          <a:xfrm flipH="1">
            <a:off x="4367808" y="1436688"/>
            <a:ext cx="1595438" cy="581025"/>
          </a:xfrm>
          <a:prstGeom prst="rect">
            <a:avLst/>
          </a:prstGeom>
          <a:noFill/>
        </p:spPr>
        <p:txBody>
          <a:bodyPr wrap="square" lIns="90000" tIns="0" rIns="0" bIns="0" rtlCol="0">
            <a:noAutofit/>
          </a:bodyPr>
          <a:lstStyle/>
          <a:p>
            <a:pPr algn="l"/>
            <a:r>
              <a:rPr lang="en-US" sz="3600">
                <a:solidFill>
                  <a:schemeClr val="tx2"/>
                </a:solidFill>
                <a:latin typeface="+mj-lt"/>
              </a:rPr>
              <a:t>3</a:t>
            </a:r>
          </a:p>
        </p:txBody>
      </p:sp>
      <p:sp>
        <p:nvSpPr>
          <p:cNvPr id="7" name="TextBox 6">
            <a:extLst>
              <a:ext uri="{FF2B5EF4-FFF2-40B4-BE49-F238E27FC236}">
                <a16:creationId xmlns:a16="http://schemas.microsoft.com/office/drawing/2014/main" id="{2F614F22-4D74-7342-860E-4B18A66D7E4D}"/>
              </a:ext>
            </a:extLst>
          </p:cNvPr>
          <p:cNvSpPr txBox="1"/>
          <p:nvPr userDrawn="1"/>
        </p:nvSpPr>
        <p:spPr>
          <a:xfrm flipH="1">
            <a:off x="6240016" y="1436688"/>
            <a:ext cx="1595438" cy="581025"/>
          </a:xfrm>
          <a:prstGeom prst="rect">
            <a:avLst/>
          </a:prstGeom>
          <a:noFill/>
        </p:spPr>
        <p:txBody>
          <a:bodyPr wrap="square" lIns="90000" tIns="0" rIns="0" bIns="0" rtlCol="0">
            <a:noAutofit/>
          </a:bodyPr>
          <a:lstStyle/>
          <a:p>
            <a:pPr algn="l"/>
            <a:r>
              <a:rPr lang="en-US" sz="3600">
                <a:solidFill>
                  <a:schemeClr val="tx2"/>
                </a:solidFill>
                <a:latin typeface="+mj-lt"/>
              </a:rPr>
              <a:t>4</a:t>
            </a:r>
          </a:p>
        </p:txBody>
      </p:sp>
      <p:sp>
        <p:nvSpPr>
          <p:cNvPr id="8" name="TextBox 7">
            <a:extLst>
              <a:ext uri="{FF2B5EF4-FFF2-40B4-BE49-F238E27FC236}">
                <a16:creationId xmlns:a16="http://schemas.microsoft.com/office/drawing/2014/main" id="{9CFA38B9-D596-324E-B56C-86272052ED71}"/>
              </a:ext>
            </a:extLst>
          </p:cNvPr>
          <p:cNvSpPr txBox="1"/>
          <p:nvPr userDrawn="1"/>
        </p:nvSpPr>
        <p:spPr>
          <a:xfrm flipH="1">
            <a:off x="8127999" y="1436688"/>
            <a:ext cx="1592262" cy="581025"/>
          </a:xfrm>
          <a:prstGeom prst="rect">
            <a:avLst/>
          </a:prstGeom>
          <a:noFill/>
        </p:spPr>
        <p:txBody>
          <a:bodyPr wrap="square" lIns="90000" tIns="0" rIns="0" bIns="0" rtlCol="0">
            <a:noAutofit/>
          </a:bodyPr>
          <a:lstStyle/>
          <a:p>
            <a:pPr algn="l"/>
            <a:r>
              <a:rPr lang="en-US" sz="3600">
                <a:solidFill>
                  <a:schemeClr val="tx2"/>
                </a:solidFill>
                <a:latin typeface="+mj-lt"/>
              </a:rPr>
              <a:t>5</a:t>
            </a:r>
          </a:p>
        </p:txBody>
      </p:sp>
      <p:sp>
        <p:nvSpPr>
          <p:cNvPr id="9" name="TextBox 8">
            <a:extLst>
              <a:ext uri="{FF2B5EF4-FFF2-40B4-BE49-F238E27FC236}">
                <a16:creationId xmlns:a16="http://schemas.microsoft.com/office/drawing/2014/main" id="{389AA766-019D-D747-8BF8-A6BB5F9B0D2A}"/>
              </a:ext>
            </a:extLst>
          </p:cNvPr>
          <p:cNvSpPr txBox="1"/>
          <p:nvPr userDrawn="1"/>
        </p:nvSpPr>
        <p:spPr>
          <a:xfrm flipH="1">
            <a:off x="10013950" y="1436688"/>
            <a:ext cx="1595438" cy="581025"/>
          </a:xfrm>
          <a:prstGeom prst="rect">
            <a:avLst/>
          </a:prstGeom>
          <a:noFill/>
        </p:spPr>
        <p:txBody>
          <a:bodyPr wrap="square" lIns="90000" tIns="0" rIns="0" bIns="0" rtlCol="0">
            <a:noAutofit/>
          </a:bodyPr>
          <a:lstStyle/>
          <a:p>
            <a:pPr algn="l"/>
            <a:r>
              <a:rPr lang="en-US" sz="3600">
                <a:solidFill>
                  <a:schemeClr val="tx2"/>
                </a:solidFill>
                <a:latin typeface="+mj-lt"/>
              </a:rPr>
              <a:t>6</a:t>
            </a:r>
          </a:p>
        </p:txBody>
      </p:sp>
      <p:sp>
        <p:nvSpPr>
          <p:cNvPr id="10" name="TextBox 9">
            <a:extLst>
              <a:ext uri="{FF2B5EF4-FFF2-40B4-BE49-F238E27FC236}">
                <a16:creationId xmlns:a16="http://schemas.microsoft.com/office/drawing/2014/main" id="{FC53D296-5303-4A40-AC03-A80B718ABEE0}"/>
              </a:ext>
            </a:extLst>
          </p:cNvPr>
          <p:cNvSpPr txBox="1"/>
          <p:nvPr userDrawn="1"/>
        </p:nvSpPr>
        <p:spPr>
          <a:xfrm flipH="1">
            <a:off x="584200" y="3789363"/>
            <a:ext cx="1595438" cy="581025"/>
          </a:xfrm>
          <a:prstGeom prst="rect">
            <a:avLst/>
          </a:prstGeom>
          <a:noFill/>
        </p:spPr>
        <p:txBody>
          <a:bodyPr wrap="square" lIns="90000" tIns="0" rIns="0" bIns="0" rtlCol="0">
            <a:noAutofit/>
          </a:bodyPr>
          <a:lstStyle/>
          <a:p>
            <a:pPr algn="l"/>
            <a:r>
              <a:rPr lang="en-US" sz="3600">
                <a:solidFill>
                  <a:schemeClr val="tx2"/>
                </a:solidFill>
                <a:latin typeface="+mj-lt"/>
              </a:rPr>
              <a:t>7</a:t>
            </a:r>
          </a:p>
        </p:txBody>
      </p:sp>
      <p:sp>
        <p:nvSpPr>
          <p:cNvPr id="11" name="TextBox 10">
            <a:extLst>
              <a:ext uri="{FF2B5EF4-FFF2-40B4-BE49-F238E27FC236}">
                <a16:creationId xmlns:a16="http://schemas.microsoft.com/office/drawing/2014/main" id="{28091C67-5938-734E-B7A2-BD95A68B67E6}"/>
              </a:ext>
            </a:extLst>
          </p:cNvPr>
          <p:cNvSpPr txBox="1"/>
          <p:nvPr userDrawn="1"/>
        </p:nvSpPr>
        <p:spPr>
          <a:xfrm flipH="1">
            <a:off x="2470150" y="3789363"/>
            <a:ext cx="1595438" cy="581025"/>
          </a:xfrm>
          <a:prstGeom prst="rect">
            <a:avLst/>
          </a:prstGeom>
          <a:noFill/>
        </p:spPr>
        <p:txBody>
          <a:bodyPr wrap="square" lIns="90000" tIns="0" rIns="0" bIns="0" rtlCol="0">
            <a:noAutofit/>
          </a:bodyPr>
          <a:lstStyle/>
          <a:p>
            <a:pPr algn="l"/>
            <a:r>
              <a:rPr lang="en-US" sz="3600">
                <a:solidFill>
                  <a:schemeClr val="tx2"/>
                </a:solidFill>
                <a:latin typeface="+mj-lt"/>
              </a:rPr>
              <a:t>8</a:t>
            </a:r>
          </a:p>
        </p:txBody>
      </p:sp>
      <p:sp>
        <p:nvSpPr>
          <p:cNvPr id="12" name="TextBox 11">
            <a:extLst>
              <a:ext uri="{FF2B5EF4-FFF2-40B4-BE49-F238E27FC236}">
                <a16:creationId xmlns:a16="http://schemas.microsoft.com/office/drawing/2014/main" id="{F6E67942-3EF0-2141-89C0-47BA2F77054B}"/>
              </a:ext>
            </a:extLst>
          </p:cNvPr>
          <p:cNvSpPr txBox="1"/>
          <p:nvPr userDrawn="1"/>
        </p:nvSpPr>
        <p:spPr>
          <a:xfrm flipH="1">
            <a:off x="4367808" y="3789363"/>
            <a:ext cx="1595438" cy="581025"/>
          </a:xfrm>
          <a:prstGeom prst="rect">
            <a:avLst/>
          </a:prstGeom>
          <a:noFill/>
        </p:spPr>
        <p:txBody>
          <a:bodyPr wrap="square" lIns="90000" tIns="0" rIns="0" bIns="0" rtlCol="0">
            <a:noAutofit/>
          </a:bodyPr>
          <a:lstStyle/>
          <a:p>
            <a:pPr algn="l"/>
            <a:r>
              <a:rPr lang="en-US" sz="3600">
                <a:solidFill>
                  <a:schemeClr val="tx2"/>
                </a:solidFill>
                <a:latin typeface="+mj-lt"/>
              </a:rPr>
              <a:t>9</a:t>
            </a:r>
          </a:p>
        </p:txBody>
      </p:sp>
      <p:sp>
        <p:nvSpPr>
          <p:cNvPr id="13" name="TextBox 12">
            <a:extLst>
              <a:ext uri="{FF2B5EF4-FFF2-40B4-BE49-F238E27FC236}">
                <a16:creationId xmlns:a16="http://schemas.microsoft.com/office/drawing/2014/main" id="{76066549-A02E-E44F-96D7-F0B171B059E3}"/>
              </a:ext>
            </a:extLst>
          </p:cNvPr>
          <p:cNvSpPr txBox="1"/>
          <p:nvPr userDrawn="1"/>
        </p:nvSpPr>
        <p:spPr>
          <a:xfrm flipH="1">
            <a:off x="6240016" y="3789363"/>
            <a:ext cx="1595438" cy="581025"/>
          </a:xfrm>
          <a:prstGeom prst="rect">
            <a:avLst/>
          </a:prstGeom>
          <a:noFill/>
        </p:spPr>
        <p:txBody>
          <a:bodyPr wrap="square" lIns="90000" tIns="0" rIns="0" bIns="0" rtlCol="0">
            <a:noAutofit/>
          </a:bodyPr>
          <a:lstStyle/>
          <a:p>
            <a:pPr algn="l"/>
            <a:r>
              <a:rPr lang="en-US" sz="3600">
                <a:solidFill>
                  <a:schemeClr val="tx2"/>
                </a:solidFill>
                <a:latin typeface="+mj-lt"/>
              </a:rPr>
              <a:t>10</a:t>
            </a:r>
          </a:p>
        </p:txBody>
      </p:sp>
      <p:sp>
        <p:nvSpPr>
          <p:cNvPr id="14" name="TextBox 13">
            <a:extLst>
              <a:ext uri="{FF2B5EF4-FFF2-40B4-BE49-F238E27FC236}">
                <a16:creationId xmlns:a16="http://schemas.microsoft.com/office/drawing/2014/main" id="{898C6871-7F8D-4545-9CE1-97DF89587969}"/>
              </a:ext>
            </a:extLst>
          </p:cNvPr>
          <p:cNvSpPr txBox="1"/>
          <p:nvPr userDrawn="1"/>
        </p:nvSpPr>
        <p:spPr>
          <a:xfrm flipH="1">
            <a:off x="8127999" y="3789363"/>
            <a:ext cx="1592262" cy="581025"/>
          </a:xfrm>
          <a:prstGeom prst="rect">
            <a:avLst/>
          </a:prstGeom>
          <a:noFill/>
        </p:spPr>
        <p:txBody>
          <a:bodyPr wrap="square" lIns="90000" tIns="0" rIns="0" bIns="0" rtlCol="0">
            <a:noAutofit/>
          </a:bodyPr>
          <a:lstStyle/>
          <a:p>
            <a:pPr algn="l"/>
            <a:r>
              <a:rPr lang="en-US" sz="3600">
                <a:solidFill>
                  <a:schemeClr val="tx2"/>
                </a:solidFill>
                <a:latin typeface="+mj-lt"/>
              </a:rPr>
              <a:t>11</a:t>
            </a:r>
          </a:p>
        </p:txBody>
      </p:sp>
      <p:sp>
        <p:nvSpPr>
          <p:cNvPr id="15" name="TextBox 14">
            <a:extLst>
              <a:ext uri="{FF2B5EF4-FFF2-40B4-BE49-F238E27FC236}">
                <a16:creationId xmlns:a16="http://schemas.microsoft.com/office/drawing/2014/main" id="{0BCD1BBA-EDFD-9E48-8219-788B491881B6}"/>
              </a:ext>
            </a:extLst>
          </p:cNvPr>
          <p:cNvSpPr txBox="1"/>
          <p:nvPr userDrawn="1"/>
        </p:nvSpPr>
        <p:spPr>
          <a:xfrm flipH="1">
            <a:off x="10013950" y="3789363"/>
            <a:ext cx="1595438" cy="581025"/>
          </a:xfrm>
          <a:prstGeom prst="rect">
            <a:avLst/>
          </a:prstGeom>
          <a:noFill/>
        </p:spPr>
        <p:txBody>
          <a:bodyPr wrap="square" lIns="90000" tIns="0" rIns="0" bIns="0" rtlCol="0">
            <a:noAutofit/>
          </a:bodyPr>
          <a:lstStyle/>
          <a:p>
            <a:pPr algn="l"/>
            <a:r>
              <a:rPr lang="en-US" sz="3600">
                <a:solidFill>
                  <a:schemeClr val="tx2"/>
                </a:solidFill>
                <a:latin typeface="+mj-lt"/>
              </a:rPr>
              <a:t>12</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956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591307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Header Line 12 Months">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spAutoFit/>
          </a:bodyPr>
          <a:lstStyle>
            <a:lvl1pPr>
              <a:defRPr>
                <a:solidFill>
                  <a:schemeClr val="tx1"/>
                </a:solidFill>
              </a:defRPr>
            </a:lvl1pPr>
          </a:lstStyle>
          <a:p>
            <a:r>
              <a:rPr lang="en-US"/>
              <a:t>Click to edit Master title style</a:t>
            </a:r>
          </a:p>
        </p:txBody>
      </p:sp>
      <p:sp>
        <p:nvSpPr>
          <p:cNvPr id="4" name="TextBox 3">
            <a:extLst>
              <a:ext uri="{FF2B5EF4-FFF2-40B4-BE49-F238E27FC236}">
                <a16:creationId xmlns:a16="http://schemas.microsoft.com/office/drawing/2014/main" id="{B18F2C41-5A30-1248-BC80-9A37B665EECC}"/>
              </a:ext>
            </a:extLst>
          </p:cNvPr>
          <p:cNvSpPr txBox="1"/>
          <p:nvPr userDrawn="1"/>
        </p:nvSpPr>
        <p:spPr>
          <a:xfrm flipH="1">
            <a:off x="584200" y="1436688"/>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Jan</a:t>
            </a:r>
          </a:p>
        </p:txBody>
      </p:sp>
      <p:sp>
        <p:nvSpPr>
          <p:cNvPr id="5" name="TextBox 4">
            <a:extLst>
              <a:ext uri="{FF2B5EF4-FFF2-40B4-BE49-F238E27FC236}">
                <a16:creationId xmlns:a16="http://schemas.microsoft.com/office/drawing/2014/main" id="{4D68F0A3-9593-8B46-BA55-A0F722402788}"/>
              </a:ext>
            </a:extLst>
          </p:cNvPr>
          <p:cNvSpPr txBox="1"/>
          <p:nvPr userDrawn="1"/>
        </p:nvSpPr>
        <p:spPr>
          <a:xfrm flipH="1">
            <a:off x="2470150" y="1436688"/>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Feb</a:t>
            </a:r>
          </a:p>
        </p:txBody>
      </p:sp>
      <p:sp>
        <p:nvSpPr>
          <p:cNvPr id="6" name="TextBox 5">
            <a:extLst>
              <a:ext uri="{FF2B5EF4-FFF2-40B4-BE49-F238E27FC236}">
                <a16:creationId xmlns:a16="http://schemas.microsoft.com/office/drawing/2014/main" id="{E5945E50-A071-0142-989D-F328676D8802}"/>
              </a:ext>
            </a:extLst>
          </p:cNvPr>
          <p:cNvSpPr txBox="1"/>
          <p:nvPr userDrawn="1"/>
        </p:nvSpPr>
        <p:spPr>
          <a:xfrm flipH="1">
            <a:off x="4367808" y="1436688"/>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Mar</a:t>
            </a:r>
          </a:p>
        </p:txBody>
      </p:sp>
      <p:sp>
        <p:nvSpPr>
          <p:cNvPr id="7" name="TextBox 6">
            <a:extLst>
              <a:ext uri="{FF2B5EF4-FFF2-40B4-BE49-F238E27FC236}">
                <a16:creationId xmlns:a16="http://schemas.microsoft.com/office/drawing/2014/main" id="{2F614F22-4D74-7342-860E-4B18A66D7E4D}"/>
              </a:ext>
            </a:extLst>
          </p:cNvPr>
          <p:cNvSpPr txBox="1"/>
          <p:nvPr userDrawn="1"/>
        </p:nvSpPr>
        <p:spPr>
          <a:xfrm flipH="1">
            <a:off x="6240016" y="1436688"/>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Apr</a:t>
            </a:r>
          </a:p>
        </p:txBody>
      </p:sp>
      <p:sp>
        <p:nvSpPr>
          <p:cNvPr id="8" name="TextBox 7">
            <a:extLst>
              <a:ext uri="{FF2B5EF4-FFF2-40B4-BE49-F238E27FC236}">
                <a16:creationId xmlns:a16="http://schemas.microsoft.com/office/drawing/2014/main" id="{9CFA38B9-D596-324E-B56C-86272052ED71}"/>
              </a:ext>
            </a:extLst>
          </p:cNvPr>
          <p:cNvSpPr txBox="1"/>
          <p:nvPr userDrawn="1"/>
        </p:nvSpPr>
        <p:spPr>
          <a:xfrm flipH="1">
            <a:off x="8127999" y="1436688"/>
            <a:ext cx="1592262" cy="581025"/>
          </a:xfrm>
          <a:prstGeom prst="rect">
            <a:avLst/>
          </a:prstGeom>
          <a:noFill/>
        </p:spPr>
        <p:txBody>
          <a:bodyPr wrap="square" lIns="90000" tIns="0" rIns="0" bIns="0" rtlCol="0" anchor="ctr">
            <a:noAutofit/>
          </a:bodyPr>
          <a:lstStyle/>
          <a:p>
            <a:pPr algn="l"/>
            <a:r>
              <a:rPr lang="en-US" sz="2800">
                <a:solidFill>
                  <a:schemeClr val="tx2"/>
                </a:solidFill>
                <a:latin typeface="+mj-lt"/>
              </a:rPr>
              <a:t>May</a:t>
            </a:r>
          </a:p>
        </p:txBody>
      </p:sp>
      <p:sp>
        <p:nvSpPr>
          <p:cNvPr id="9" name="TextBox 8">
            <a:extLst>
              <a:ext uri="{FF2B5EF4-FFF2-40B4-BE49-F238E27FC236}">
                <a16:creationId xmlns:a16="http://schemas.microsoft.com/office/drawing/2014/main" id="{389AA766-019D-D747-8BF8-A6BB5F9B0D2A}"/>
              </a:ext>
            </a:extLst>
          </p:cNvPr>
          <p:cNvSpPr txBox="1"/>
          <p:nvPr userDrawn="1"/>
        </p:nvSpPr>
        <p:spPr>
          <a:xfrm flipH="1">
            <a:off x="10013950" y="1436688"/>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Jun</a:t>
            </a:r>
          </a:p>
        </p:txBody>
      </p:sp>
      <p:sp>
        <p:nvSpPr>
          <p:cNvPr id="10" name="TextBox 9">
            <a:extLst>
              <a:ext uri="{FF2B5EF4-FFF2-40B4-BE49-F238E27FC236}">
                <a16:creationId xmlns:a16="http://schemas.microsoft.com/office/drawing/2014/main" id="{FC53D296-5303-4A40-AC03-A80B718ABEE0}"/>
              </a:ext>
            </a:extLst>
          </p:cNvPr>
          <p:cNvSpPr txBox="1"/>
          <p:nvPr userDrawn="1"/>
        </p:nvSpPr>
        <p:spPr>
          <a:xfrm flipH="1">
            <a:off x="584200" y="3789363"/>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Jul</a:t>
            </a:r>
          </a:p>
        </p:txBody>
      </p:sp>
      <p:sp>
        <p:nvSpPr>
          <p:cNvPr id="11" name="TextBox 10">
            <a:extLst>
              <a:ext uri="{FF2B5EF4-FFF2-40B4-BE49-F238E27FC236}">
                <a16:creationId xmlns:a16="http://schemas.microsoft.com/office/drawing/2014/main" id="{28091C67-5938-734E-B7A2-BD95A68B67E6}"/>
              </a:ext>
            </a:extLst>
          </p:cNvPr>
          <p:cNvSpPr txBox="1"/>
          <p:nvPr userDrawn="1"/>
        </p:nvSpPr>
        <p:spPr>
          <a:xfrm flipH="1">
            <a:off x="2470150" y="3789363"/>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Aug</a:t>
            </a:r>
          </a:p>
        </p:txBody>
      </p:sp>
      <p:sp>
        <p:nvSpPr>
          <p:cNvPr id="12" name="TextBox 11">
            <a:extLst>
              <a:ext uri="{FF2B5EF4-FFF2-40B4-BE49-F238E27FC236}">
                <a16:creationId xmlns:a16="http://schemas.microsoft.com/office/drawing/2014/main" id="{F6E67942-3EF0-2141-89C0-47BA2F77054B}"/>
              </a:ext>
            </a:extLst>
          </p:cNvPr>
          <p:cNvSpPr txBox="1"/>
          <p:nvPr userDrawn="1"/>
        </p:nvSpPr>
        <p:spPr>
          <a:xfrm flipH="1">
            <a:off x="4367808" y="3789363"/>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Sep</a:t>
            </a:r>
          </a:p>
        </p:txBody>
      </p:sp>
      <p:sp>
        <p:nvSpPr>
          <p:cNvPr id="13" name="TextBox 12">
            <a:extLst>
              <a:ext uri="{FF2B5EF4-FFF2-40B4-BE49-F238E27FC236}">
                <a16:creationId xmlns:a16="http://schemas.microsoft.com/office/drawing/2014/main" id="{76066549-A02E-E44F-96D7-F0B171B059E3}"/>
              </a:ext>
            </a:extLst>
          </p:cNvPr>
          <p:cNvSpPr txBox="1"/>
          <p:nvPr userDrawn="1"/>
        </p:nvSpPr>
        <p:spPr>
          <a:xfrm flipH="1">
            <a:off x="6240016" y="3789363"/>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Oct</a:t>
            </a:r>
          </a:p>
        </p:txBody>
      </p:sp>
      <p:sp>
        <p:nvSpPr>
          <p:cNvPr id="14" name="TextBox 13">
            <a:extLst>
              <a:ext uri="{FF2B5EF4-FFF2-40B4-BE49-F238E27FC236}">
                <a16:creationId xmlns:a16="http://schemas.microsoft.com/office/drawing/2014/main" id="{898C6871-7F8D-4545-9CE1-97DF89587969}"/>
              </a:ext>
            </a:extLst>
          </p:cNvPr>
          <p:cNvSpPr txBox="1"/>
          <p:nvPr userDrawn="1"/>
        </p:nvSpPr>
        <p:spPr>
          <a:xfrm flipH="1">
            <a:off x="8127999" y="3789363"/>
            <a:ext cx="1592262" cy="581025"/>
          </a:xfrm>
          <a:prstGeom prst="rect">
            <a:avLst/>
          </a:prstGeom>
          <a:noFill/>
        </p:spPr>
        <p:txBody>
          <a:bodyPr wrap="square" lIns="90000" tIns="0" rIns="0" bIns="0" rtlCol="0" anchor="ctr">
            <a:noAutofit/>
          </a:bodyPr>
          <a:lstStyle/>
          <a:p>
            <a:pPr algn="l"/>
            <a:r>
              <a:rPr lang="en-US" sz="2800">
                <a:solidFill>
                  <a:schemeClr val="tx2"/>
                </a:solidFill>
                <a:latin typeface="+mj-lt"/>
              </a:rPr>
              <a:t>Nov</a:t>
            </a:r>
          </a:p>
        </p:txBody>
      </p:sp>
      <p:sp>
        <p:nvSpPr>
          <p:cNvPr id="15" name="TextBox 14">
            <a:extLst>
              <a:ext uri="{FF2B5EF4-FFF2-40B4-BE49-F238E27FC236}">
                <a16:creationId xmlns:a16="http://schemas.microsoft.com/office/drawing/2014/main" id="{0BCD1BBA-EDFD-9E48-8219-788B491881B6}"/>
              </a:ext>
            </a:extLst>
          </p:cNvPr>
          <p:cNvSpPr txBox="1"/>
          <p:nvPr userDrawn="1"/>
        </p:nvSpPr>
        <p:spPr>
          <a:xfrm flipH="1">
            <a:off x="10013950" y="3789363"/>
            <a:ext cx="1595438" cy="581025"/>
          </a:xfrm>
          <a:prstGeom prst="rect">
            <a:avLst/>
          </a:prstGeom>
          <a:noFill/>
        </p:spPr>
        <p:txBody>
          <a:bodyPr wrap="square" lIns="90000" tIns="0" rIns="0" bIns="0" rtlCol="0" anchor="ctr">
            <a:noAutofit/>
          </a:bodyPr>
          <a:lstStyle/>
          <a:p>
            <a:pPr algn="l"/>
            <a:r>
              <a:rPr lang="en-US" sz="2800">
                <a:solidFill>
                  <a:schemeClr val="tx2"/>
                </a:solidFill>
                <a:latin typeface="+mj-lt"/>
              </a:rPr>
              <a:t>Dec</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956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708691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Header Line 12 Months">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spAutoFit/>
          </a:bodyPr>
          <a:lstStyle>
            <a:lvl1pPr>
              <a:defRPr>
                <a:solidFill>
                  <a:schemeClr val="tx1"/>
                </a:solidFill>
              </a:defRPr>
            </a:lvl1pPr>
          </a:lstStyle>
          <a:p>
            <a:r>
              <a:rPr lang="en-US"/>
              <a:t>Click to edit Master title style</a:t>
            </a:r>
          </a:p>
        </p:txBody>
      </p:sp>
      <p:sp>
        <p:nvSpPr>
          <p:cNvPr id="4" name="TextBox 3">
            <a:extLst>
              <a:ext uri="{FF2B5EF4-FFF2-40B4-BE49-F238E27FC236}">
                <a16:creationId xmlns:a16="http://schemas.microsoft.com/office/drawing/2014/main" id="{B18F2C41-5A30-1248-BC80-9A37B665EECC}"/>
              </a:ext>
            </a:extLst>
          </p:cNvPr>
          <p:cNvSpPr txBox="1"/>
          <p:nvPr userDrawn="1"/>
        </p:nvSpPr>
        <p:spPr>
          <a:xfrm flipH="1">
            <a:off x="584200" y="1436688"/>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1</a:t>
            </a:r>
          </a:p>
        </p:txBody>
      </p:sp>
      <p:sp>
        <p:nvSpPr>
          <p:cNvPr id="5" name="TextBox 4">
            <a:extLst>
              <a:ext uri="{FF2B5EF4-FFF2-40B4-BE49-F238E27FC236}">
                <a16:creationId xmlns:a16="http://schemas.microsoft.com/office/drawing/2014/main" id="{4D68F0A3-9593-8B46-BA55-A0F722402788}"/>
              </a:ext>
            </a:extLst>
          </p:cNvPr>
          <p:cNvSpPr txBox="1"/>
          <p:nvPr userDrawn="1"/>
        </p:nvSpPr>
        <p:spPr>
          <a:xfrm flipH="1">
            <a:off x="2470150" y="1436688"/>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2</a:t>
            </a:r>
          </a:p>
        </p:txBody>
      </p:sp>
      <p:sp>
        <p:nvSpPr>
          <p:cNvPr id="6" name="TextBox 5">
            <a:extLst>
              <a:ext uri="{FF2B5EF4-FFF2-40B4-BE49-F238E27FC236}">
                <a16:creationId xmlns:a16="http://schemas.microsoft.com/office/drawing/2014/main" id="{E5945E50-A071-0142-989D-F328676D8802}"/>
              </a:ext>
            </a:extLst>
          </p:cNvPr>
          <p:cNvSpPr txBox="1"/>
          <p:nvPr userDrawn="1"/>
        </p:nvSpPr>
        <p:spPr>
          <a:xfrm flipH="1">
            <a:off x="4367808" y="1436688"/>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3</a:t>
            </a:r>
          </a:p>
        </p:txBody>
      </p:sp>
      <p:sp>
        <p:nvSpPr>
          <p:cNvPr id="7" name="TextBox 6">
            <a:extLst>
              <a:ext uri="{FF2B5EF4-FFF2-40B4-BE49-F238E27FC236}">
                <a16:creationId xmlns:a16="http://schemas.microsoft.com/office/drawing/2014/main" id="{2F614F22-4D74-7342-860E-4B18A66D7E4D}"/>
              </a:ext>
            </a:extLst>
          </p:cNvPr>
          <p:cNvSpPr txBox="1"/>
          <p:nvPr userDrawn="1"/>
        </p:nvSpPr>
        <p:spPr>
          <a:xfrm flipH="1">
            <a:off x="6240016" y="1436688"/>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4</a:t>
            </a:r>
          </a:p>
        </p:txBody>
      </p:sp>
      <p:sp>
        <p:nvSpPr>
          <p:cNvPr id="8" name="TextBox 7">
            <a:extLst>
              <a:ext uri="{FF2B5EF4-FFF2-40B4-BE49-F238E27FC236}">
                <a16:creationId xmlns:a16="http://schemas.microsoft.com/office/drawing/2014/main" id="{9CFA38B9-D596-324E-B56C-86272052ED71}"/>
              </a:ext>
            </a:extLst>
          </p:cNvPr>
          <p:cNvSpPr txBox="1"/>
          <p:nvPr userDrawn="1"/>
        </p:nvSpPr>
        <p:spPr>
          <a:xfrm flipH="1">
            <a:off x="8127999" y="1436688"/>
            <a:ext cx="1592262" cy="581025"/>
          </a:xfrm>
          <a:prstGeom prst="rect">
            <a:avLst/>
          </a:prstGeom>
          <a:noFill/>
        </p:spPr>
        <p:txBody>
          <a:bodyPr wrap="square" lIns="90000" tIns="0" rIns="0" bIns="0" rtlCol="0" anchor="ctr">
            <a:noAutofit/>
          </a:bodyPr>
          <a:lstStyle/>
          <a:p>
            <a:pPr algn="l"/>
            <a:r>
              <a:rPr lang="en-US" sz="2000">
                <a:solidFill>
                  <a:schemeClr val="tx2"/>
                </a:solidFill>
                <a:latin typeface="+mj-lt"/>
              </a:rPr>
              <a:t>Week 5</a:t>
            </a:r>
          </a:p>
        </p:txBody>
      </p:sp>
      <p:sp>
        <p:nvSpPr>
          <p:cNvPr id="9" name="TextBox 8">
            <a:extLst>
              <a:ext uri="{FF2B5EF4-FFF2-40B4-BE49-F238E27FC236}">
                <a16:creationId xmlns:a16="http://schemas.microsoft.com/office/drawing/2014/main" id="{389AA766-019D-D747-8BF8-A6BB5F9B0D2A}"/>
              </a:ext>
            </a:extLst>
          </p:cNvPr>
          <p:cNvSpPr txBox="1"/>
          <p:nvPr userDrawn="1"/>
        </p:nvSpPr>
        <p:spPr>
          <a:xfrm flipH="1">
            <a:off x="10013950" y="1436688"/>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6</a:t>
            </a:r>
          </a:p>
        </p:txBody>
      </p:sp>
      <p:sp>
        <p:nvSpPr>
          <p:cNvPr id="10" name="TextBox 9">
            <a:extLst>
              <a:ext uri="{FF2B5EF4-FFF2-40B4-BE49-F238E27FC236}">
                <a16:creationId xmlns:a16="http://schemas.microsoft.com/office/drawing/2014/main" id="{FC53D296-5303-4A40-AC03-A80B718ABEE0}"/>
              </a:ext>
            </a:extLst>
          </p:cNvPr>
          <p:cNvSpPr txBox="1"/>
          <p:nvPr userDrawn="1"/>
        </p:nvSpPr>
        <p:spPr>
          <a:xfrm flipH="1">
            <a:off x="584200" y="3789363"/>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7</a:t>
            </a:r>
          </a:p>
        </p:txBody>
      </p:sp>
      <p:sp>
        <p:nvSpPr>
          <p:cNvPr id="11" name="TextBox 10">
            <a:extLst>
              <a:ext uri="{FF2B5EF4-FFF2-40B4-BE49-F238E27FC236}">
                <a16:creationId xmlns:a16="http://schemas.microsoft.com/office/drawing/2014/main" id="{28091C67-5938-734E-B7A2-BD95A68B67E6}"/>
              </a:ext>
            </a:extLst>
          </p:cNvPr>
          <p:cNvSpPr txBox="1"/>
          <p:nvPr userDrawn="1"/>
        </p:nvSpPr>
        <p:spPr>
          <a:xfrm flipH="1">
            <a:off x="2470150" y="3789363"/>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8</a:t>
            </a:r>
          </a:p>
        </p:txBody>
      </p:sp>
      <p:sp>
        <p:nvSpPr>
          <p:cNvPr id="12" name="TextBox 11">
            <a:extLst>
              <a:ext uri="{FF2B5EF4-FFF2-40B4-BE49-F238E27FC236}">
                <a16:creationId xmlns:a16="http://schemas.microsoft.com/office/drawing/2014/main" id="{F6E67942-3EF0-2141-89C0-47BA2F77054B}"/>
              </a:ext>
            </a:extLst>
          </p:cNvPr>
          <p:cNvSpPr txBox="1"/>
          <p:nvPr userDrawn="1"/>
        </p:nvSpPr>
        <p:spPr>
          <a:xfrm flipH="1">
            <a:off x="4367808" y="3789363"/>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9</a:t>
            </a:r>
          </a:p>
        </p:txBody>
      </p:sp>
      <p:sp>
        <p:nvSpPr>
          <p:cNvPr id="13" name="TextBox 12">
            <a:extLst>
              <a:ext uri="{FF2B5EF4-FFF2-40B4-BE49-F238E27FC236}">
                <a16:creationId xmlns:a16="http://schemas.microsoft.com/office/drawing/2014/main" id="{76066549-A02E-E44F-96D7-F0B171B059E3}"/>
              </a:ext>
            </a:extLst>
          </p:cNvPr>
          <p:cNvSpPr txBox="1"/>
          <p:nvPr userDrawn="1"/>
        </p:nvSpPr>
        <p:spPr>
          <a:xfrm flipH="1">
            <a:off x="6240016" y="3789363"/>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10</a:t>
            </a:r>
          </a:p>
        </p:txBody>
      </p:sp>
      <p:sp>
        <p:nvSpPr>
          <p:cNvPr id="14" name="TextBox 13">
            <a:extLst>
              <a:ext uri="{FF2B5EF4-FFF2-40B4-BE49-F238E27FC236}">
                <a16:creationId xmlns:a16="http://schemas.microsoft.com/office/drawing/2014/main" id="{898C6871-7F8D-4545-9CE1-97DF89587969}"/>
              </a:ext>
            </a:extLst>
          </p:cNvPr>
          <p:cNvSpPr txBox="1"/>
          <p:nvPr userDrawn="1"/>
        </p:nvSpPr>
        <p:spPr>
          <a:xfrm flipH="1">
            <a:off x="8127999" y="3789363"/>
            <a:ext cx="1592262" cy="581025"/>
          </a:xfrm>
          <a:prstGeom prst="rect">
            <a:avLst/>
          </a:prstGeom>
          <a:noFill/>
        </p:spPr>
        <p:txBody>
          <a:bodyPr wrap="square" lIns="90000" tIns="0" rIns="0" bIns="0" rtlCol="0" anchor="ctr">
            <a:noAutofit/>
          </a:bodyPr>
          <a:lstStyle/>
          <a:p>
            <a:pPr algn="l"/>
            <a:r>
              <a:rPr lang="en-US" sz="2000">
                <a:solidFill>
                  <a:schemeClr val="tx2"/>
                </a:solidFill>
                <a:latin typeface="+mj-lt"/>
              </a:rPr>
              <a:t>Week 11</a:t>
            </a:r>
          </a:p>
        </p:txBody>
      </p:sp>
      <p:sp>
        <p:nvSpPr>
          <p:cNvPr id="15" name="TextBox 14">
            <a:extLst>
              <a:ext uri="{FF2B5EF4-FFF2-40B4-BE49-F238E27FC236}">
                <a16:creationId xmlns:a16="http://schemas.microsoft.com/office/drawing/2014/main" id="{0BCD1BBA-EDFD-9E48-8219-788B491881B6}"/>
              </a:ext>
            </a:extLst>
          </p:cNvPr>
          <p:cNvSpPr txBox="1"/>
          <p:nvPr userDrawn="1"/>
        </p:nvSpPr>
        <p:spPr>
          <a:xfrm flipH="1">
            <a:off x="10013950" y="3789363"/>
            <a:ext cx="1595438" cy="581025"/>
          </a:xfrm>
          <a:prstGeom prst="rect">
            <a:avLst/>
          </a:prstGeom>
          <a:noFill/>
        </p:spPr>
        <p:txBody>
          <a:bodyPr wrap="square" lIns="90000" tIns="0" rIns="0" bIns="0" rtlCol="0" anchor="ctr">
            <a:noAutofit/>
          </a:bodyPr>
          <a:lstStyle/>
          <a:p>
            <a:pPr algn="l"/>
            <a:r>
              <a:rPr lang="en-US" sz="2000">
                <a:solidFill>
                  <a:schemeClr val="tx2"/>
                </a:solidFill>
                <a:latin typeface="+mj-lt"/>
              </a:rPr>
              <a:t>Week 12</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956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595616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Header Line 12 Months">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spAutoFit/>
          </a:bodyPr>
          <a:lstStyle>
            <a:lvl1pPr>
              <a:defRPr>
                <a:solidFill>
                  <a:schemeClr val="tx1"/>
                </a:solidFill>
              </a:defRPr>
            </a:lvl1pPr>
          </a:lstStyle>
          <a:p>
            <a:r>
              <a:rPr lang="en-US"/>
              <a:t>Click to edit Master title style</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701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9" name="Text Placeholder 28">
            <a:extLst>
              <a:ext uri="{FF2B5EF4-FFF2-40B4-BE49-F238E27FC236}">
                <a16:creationId xmlns:a16="http://schemas.microsoft.com/office/drawing/2014/main" id="{2B32F430-ED23-B440-BB46-25EFAA521E1A}"/>
              </a:ext>
            </a:extLst>
          </p:cNvPr>
          <p:cNvSpPr>
            <a:spLocks noGrp="1"/>
          </p:cNvSpPr>
          <p:nvPr>
            <p:ph type="body" sz="quarter" idx="22" hasCustomPrompt="1"/>
          </p:nvPr>
        </p:nvSpPr>
        <p:spPr>
          <a:xfrm>
            <a:off x="584200" y="1436688"/>
            <a:ext cx="1595439"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1" name="Text Placeholder 28">
            <a:extLst>
              <a:ext uri="{FF2B5EF4-FFF2-40B4-BE49-F238E27FC236}">
                <a16:creationId xmlns:a16="http://schemas.microsoft.com/office/drawing/2014/main" id="{7BE96FEE-E6DA-2941-AEAC-A1C8FC164091}"/>
              </a:ext>
            </a:extLst>
          </p:cNvPr>
          <p:cNvSpPr>
            <a:spLocks noGrp="1"/>
          </p:cNvSpPr>
          <p:nvPr>
            <p:ph type="body" sz="quarter" idx="23" hasCustomPrompt="1"/>
          </p:nvPr>
        </p:nvSpPr>
        <p:spPr>
          <a:xfrm>
            <a:off x="2470150"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2" name="Text Placeholder 28">
            <a:extLst>
              <a:ext uri="{FF2B5EF4-FFF2-40B4-BE49-F238E27FC236}">
                <a16:creationId xmlns:a16="http://schemas.microsoft.com/office/drawing/2014/main" id="{8732B004-72E3-4E45-A749-459DEFBC1733}"/>
              </a:ext>
            </a:extLst>
          </p:cNvPr>
          <p:cNvSpPr>
            <a:spLocks noGrp="1"/>
          </p:cNvSpPr>
          <p:nvPr>
            <p:ph type="body" sz="quarter" idx="24" hasCustomPrompt="1"/>
          </p:nvPr>
        </p:nvSpPr>
        <p:spPr>
          <a:xfrm>
            <a:off x="4367808"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3" name="Text Placeholder 28">
            <a:extLst>
              <a:ext uri="{FF2B5EF4-FFF2-40B4-BE49-F238E27FC236}">
                <a16:creationId xmlns:a16="http://schemas.microsoft.com/office/drawing/2014/main" id="{E66FAAC7-8AEC-104A-A5DD-4AEB7AA585A9}"/>
              </a:ext>
            </a:extLst>
          </p:cNvPr>
          <p:cNvSpPr>
            <a:spLocks noGrp="1"/>
          </p:cNvSpPr>
          <p:nvPr>
            <p:ph type="body" sz="quarter" idx="25" hasCustomPrompt="1"/>
          </p:nvPr>
        </p:nvSpPr>
        <p:spPr>
          <a:xfrm>
            <a:off x="6240016"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4" name="Text Placeholder 28">
            <a:extLst>
              <a:ext uri="{FF2B5EF4-FFF2-40B4-BE49-F238E27FC236}">
                <a16:creationId xmlns:a16="http://schemas.microsoft.com/office/drawing/2014/main" id="{5E1D2D98-23BB-FF4A-95AC-2A429CDF840F}"/>
              </a:ext>
            </a:extLst>
          </p:cNvPr>
          <p:cNvSpPr>
            <a:spLocks noGrp="1"/>
          </p:cNvSpPr>
          <p:nvPr>
            <p:ph type="body" sz="quarter" idx="26" hasCustomPrompt="1"/>
          </p:nvPr>
        </p:nvSpPr>
        <p:spPr>
          <a:xfrm>
            <a:off x="8128000"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5" name="Text Placeholder 28">
            <a:extLst>
              <a:ext uri="{FF2B5EF4-FFF2-40B4-BE49-F238E27FC236}">
                <a16:creationId xmlns:a16="http://schemas.microsoft.com/office/drawing/2014/main" id="{527C7347-F791-F945-A658-6E2EC13C6393}"/>
              </a:ext>
            </a:extLst>
          </p:cNvPr>
          <p:cNvSpPr>
            <a:spLocks noGrp="1"/>
          </p:cNvSpPr>
          <p:nvPr>
            <p:ph type="body" sz="quarter" idx="27" hasCustomPrompt="1"/>
          </p:nvPr>
        </p:nvSpPr>
        <p:spPr>
          <a:xfrm>
            <a:off x="10013950"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6" name="Text Placeholder 28">
            <a:extLst>
              <a:ext uri="{FF2B5EF4-FFF2-40B4-BE49-F238E27FC236}">
                <a16:creationId xmlns:a16="http://schemas.microsoft.com/office/drawing/2014/main" id="{8172C080-65E1-3C46-99C0-978870D28AF8}"/>
              </a:ext>
            </a:extLst>
          </p:cNvPr>
          <p:cNvSpPr>
            <a:spLocks noGrp="1"/>
          </p:cNvSpPr>
          <p:nvPr>
            <p:ph type="body" sz="quarter" idx="28" hasCustomPrompt="1"/>
          </p:nvPr>
        </p:nvSpPr>
        <p:spPr>
          <a:xfrm>
            <a:off x="584200" y="3789040"/>
            <a:ext cx="1595439"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7" name="Text Placeholder 28">
            <a:extLst>
              <a:ext uri="{FF2B5EF4-FFF2-40B4-BE49-F238E27FC236}">
                <a16:creationId xmlns:a16="http://schemas.microsoft.com/office/drawing/2014/main" id="{4928442B-3D98-0B48-9333-273D8587E0E3}"/>
              </a:ext>
            </a:extLst>
          </p:cNvPr>
          <p:cNvSpPr>
            <a:spLocks noGrp="1"/>
          </p:cNvSpPr>
          <p:nvPr>
            <p:ph type="body" sz="quarter" idx="29" hasCustomPrompt="1"/>
          </p:nvPr>
        </p:nvSpPr>
        <p:spPr>
          <a:xfrm>
            <a:off x="2470150"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8" name="Text Placeholder 28">
            <a:extLst>
              <a:ext uri="{FF2B5EF4-FFF2-40B4-BE49-F238E27FC236}">
                <a16:creationId xmlns:a16="http://schemas.microsoft.com/office/drawing/2014/main" id="{2961F7B7-1EDB-2C43-951E-B36532A1E791}"/>
              </a:ext>
            </a:extLst>
          </p:cNvPr>
          <p:cNvSpPr>
            <a:spLocks noGrp="1"/>
          </p:cNvSpPr>
          <p:nvPr>
            <p:ph type="body" sz="quarter" idx="30" hasCustomPrompt="1"/>
          </p:nvPr>
        </p:nvSpPr>
        <p:spPr>
          <a:xfrm>
            <a:off x="4367808"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9" name="Text Placeholder 28">
            <a:extLst>
              <a:ext uri="{FF2B5EF4-FFF2-40B4-BE49-F238E27FC236}">
                <a16:creationId xmlns:a16="http://schemas.microsoft.com/office/drawing/2014/main" id="{6345ABD8-4C05-A749-91A9-2D1F286CB735}"/>
              </a:ext>
            </a:extLst>
          </p:cNvPr>
          <p:cNvSpPr>
            <a:spLocks noGrp="1"/>
          </p:cNvSpPr>
          <p:nvPr>
            <p:ph type="body" sz="quarter" idx="31" hasCustomPrompt="1"/>
          </p:nvPr>
        </p:nvSpPr>
        <p:spPr>
          <a:xfrm>
            <a:off x="6240016"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50" name="Text Placeholder 28">
            <a:extLst>
              <a:ext uri="{FF2B5EF4-FFF2-40B4-BE49-F238E27FC236}">
                <a16:creationId xmlns:a16="http://schemas.microsoft.com/office/drawing/2014/main" id="{40D75468-C5B7-204E-BE74-7892BA35FF75}"/>
              </a:ext>
            </a:extLst>
          </p:cNvPr>
          <p:cNvSpPr>
            <a:spLocks noGrp="1"/>
          </p:cNvSpPr>
          <p:nvPr>
            <p:ph type="body" sz="quarter" idx="32" hasCustomPrompt="1"/>
          </p:nvPr>
        </p:nvSpPr>
        <p:spPr>
          <a:xfrm>
            <a:off x="8128000"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51" name="Text Placeholder 28">
            <a:extLst>
              <a:ext uri="{FF2B5EF4-FFF2-40B4-BE49-F238E27FC236}">
                <a16:creationId xmlns:a16="http://schemas.microsoft.com/office/drawing/2014/main" id="{C0D28E3D-12EC-FE42-A86A-CE63CE12A178}"/>
              </a:ext>
            </a:extLst>
          </p:cNvPr>
          <p:cNvSpPr>
            <a:spLocks noGrp="1"/>
          </p:cNvSpPr>
          <p:nvPr>
            <p:ph type="body" sz="quarter" idx="33" hasCustomPrompt="1"/>
          </p:nvPr>
        </p:nvSpPr>
        <p:spPr>
          <a:xfrm>
            <a:off x="10013950"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Tree>
    <p:extLst>
      <p:ext uri="{BB962C8B-B14F-4D97-AF65-F5344CB8AC3E}">
        <p14:creationId xmlns:p14="http://schemas.microsoft.com/office/powerpoint/2010/main" val="2198868969"/>
      </p:ext>
    </p:extLst>
  </p:cSld>
  <p:clrMapOvr>
    <a:masterClrMapping/>
  </p:clrMapOvr>
  <p:transition>
    <p:fade/>
  </p:transition>
  <p:extLst>
    <p:ext uri="{DCECCB84-F9BA-43D5-87BE-67443E8EF086}">
      <p15:sldGuideLst xmlns:p15="http://schemas.microsoft.com/office/powerpoint/2012/main">
        <p15:guide id="8" pos="1373">
          <p15:clr>
            <a:srgbClr val="A4A3A4"/>
          </p15:clr>
        </p15:guide>
        <p15:guide id="9" pos="1556">
          <p15:clr>
            <a:srgbClr val="A4A3A4"/>
          </p15:clr>
        </p15:guide>
        <p15:guide id="12" pos="2561">
          <p15:clr>
            <a:srgbClr val="A4A3A4"/>
          </p15:clr>
        </p15:guide>
        <p15:guide id="13" pos="2744">
          <p15:clr>
            <a:srgbClr val="A4A3A4"/>
          </p15:clr>
        </p15:guide>
        <p15:guide id="16" pos="3754">
          <p15:clr>
            <a:srgbClr val="A4A3A4"/>
          </p15:clr>
        </p15:guide>
        <p15:guide id="17" pos="3931">
          <p15:clr>
            <a:srgbClr val="A4A3A4"/>
          </p15:clr>
        </p15:guide>
        <p15:guide id="20" pos="4937">
          <p15:clr>
            <a:srgbClr val="A4A3A4"/>
          </p15:clr>
        </p15:guide>
        <p15:guide id="21" pos="5120">
          <p15:clr>
            <a:srgbClr val="A4A3A4"/>
          </p15:clr>
        </p15:guide>
        <p15:guide id="24" pos="6123">
          <p15:clr>
            <a:srgbClr val="A4A3A4"/>
          </p15:clr>
        </p15:guide>
        <p15:guide id="25" pos="6308">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Left Title Black Bkg">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1800" cy="1107996"/>
          </a:xfr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18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12813189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40">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2_Header Line 12 Months">
    <p:bg>
      <p:bgPr>
        <a:solidFill>
          <a:schemeClr val="tx2"/>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spAutoFit/>
          </a:bodyPr>
          <a:lstStyle>
            <a:lvl1pPr>
              <a:defRPr>
                <a:solidFill>
                  <a:schemeClr val="accent3"/>
                </a:solidFill>
              </a:defRPr>
            </a:lvl1pPr>
          </a:lstStyle>
          <a:p>
            <a:r>
              <a:rPr lang="en-US"/>
              <a:t>Click to edit Master title style</a:t>
            </a:r>
          </a:p>
        </p:txBody>
      </p:sp>
      <p:sp>
        <p:nvSpPr>
          <p:cNvPr id="17" name="Text Placeholder 16">
            <a:extLst>
              <a:ext uri="{FF2B5EF4-FFF2-40B4-BE49-F238E27FC236}">
                <a16:creationId xmlns:a16="http://schemas.microsoft.com/office/drawing/2014/main" id="{3B0B9755-980E-B04E-95D6-C276F382D087}"/>
              </a:ext>
            </a:extLst>
          </p:cNvPr>
          <p:cNvSpPr>
            <a:spLocks noGrp="1"/>
          </p:cNvSpPr>
          <p:nvPr>
            <p:ph type="body" sz="quarter" idx="10"/>
          </p:nvPr>
        </p:nvSpPr>
        <p:spPr>
          <a:xfrm>
            <a:off x="584200" y="2137143"/>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8" name="Text Placeholder 16">
            <a:extLst>
              <a:ext uri="{FF2B5EF4-FFF2-40B4-BE49-F238E27FC236}">
                <a16:creationId xmlns:a16="http://schemas.microsoft.com/office/drawing/2014/main" id="{E14B2888-1E67-E04C-894E-926FC1FD801D}"/>
              </a:ext>
            </a:extLst>
          </p:cNvPr>
          <p:cNvSpPr>
            <a:spLocks noGrp="1"/>
          </p:cNvSpPr>
          <p:nvPr>
            <p:ph type="body" sz="quarter" idx="11"/>
          </p:nvPr>
        </p:nvSpPr>
        <p:spPr>
          <a:xfrm>
            <a:off x="2470150" y="2137143"/>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19" name="Text Placeholder 16">
            <a:extLst>
              <a:ext uri="{FF2B5EF4-FFF2-40B4-BE49-F238E27FC236}">
                <a16:creationId xmlns:a16="http://schemas.microsoft.com/office/drawing/2014/main" id="{333BC1A1-9771-5646-BEE1-9E5EEAED2699}"/>
              </a:ext>
            </a:extLst>
          </p:cNvPr>
          <p:cNvSpPr>
            <a:spLocks noGrp="1"/>
          </p:cNvSpPr>
          <p:nvPr>
            <p:ph type="body" sz="quarter" idx="12"/>
          </p:nvPr>
        </p:nvSpPr>
        <p:spPr>
          <a:xfrm>
            <a:off x="4356100" y="2137143"/>
            <a:ext cx="1603375"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3" name="Text Placeholder 16">
            <a:extLst>
              <a:ext uri="{FF2B5EF4-FFF2-40B4-BE49-F238E27FC236}">
                <a16:creationId xmlns:a16="http://schemas.microsoft.com/office/drawing/2014/main" id="{15EF34EC-5A49-5E44-8FF1-785ECE15E3B9}"/>
              </a:ext>
            </a:extLst>
          </p:cNvPr>
          <p:cNvSpPr>
            <a:spLocks noGrp="1"/>
          </p:cNvSpPr>
          <p:nvPr>
            <p:ph type="body" sz="quarter" idx="16"/>
          </p:nvPr>
        </p:nvSpPr>
        <p:spPr>
          <a:xfrm>
            <a:off x="584200" y="4509120"/>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4" name="Text Placeholder 16">
            <a:extLst>
              <a:ext uri="{FF2B5EF4-FFF2-40B4-BE49-F238E27FC236}">
                <a16:creationId xmlns:a16="http://schemas.microsoft.com/office/drawing/2014/main" id="{1815091A-D110-584B-AB6E-643B6462EE03}"/>
              </a:ext>
            </a:extLst>
          </p:cNvPr>
          <p:cNvSpPr>
            <a:spLocks noGrp="1"/>
          </p:cNvSpPr>
          <p:nvPr>
            <p:ph type="body" sz="quarter" idx="17"/>
          </p:nvPr>
        </p:nvSpPr>
        <p:spPr>
          <a:xfrm>
            <a:off x="2470150" y="4509120"/>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5" name="Text Placeholder 16">
            <a:extLst>
              <a:ext uri="{FF2B5EF4-FFF2-40B4-BE49-F238E27FC236}">
                <a16:creationId xmlns:a16="http://schemas.microsoft.com/office/drawing/2014/main" id="{DBBF8BC8-BC7B-004B-A427-B1F9D8D9199A}"/>
              </a:ext>
            </a:extLst>
          </p:cNvPr>
          <p:cNvSpPr>
            <a:spLocks noGrp="1"/>
          </p:cNvSpPr>
          <p:nvPr>
            <p:ph type="body" sz="quarter" idx="18"/>
          </p:nvPr>
        </p:nvSpPr>
        <p:spPr>
          <a:xfrm>
            <a:off x="4356100" y="4509120"/>
            <a:ext cx="1603375"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bg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16" name="Straight Connector 15">
            <a:extLst>
              <a:ext uri="{FF2B5EF4-FFF2-40B4-BE49-F238E27FC236}">
                <a16:creationId xmlns:a16="http://schemas.microsoft.com/office/drawing/2014/main" id="{1EA3253A-CBC3-A644-9057-A616EFD62183}"/>
              </a:ext>
            </a:extLst>
          </p:cNvPr>
          <p:cNvCxnSpPr>
            <a:cxnSpLocks/>
          </p:cNvCxnSpPr>
          <p:nvPr userDrawn="1"/>
        </p:nvCxnSpPr>
        <p:spPr>
          <a:xfrm>
            <a:off x="584200" y="2017713"/>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3FA9607-273B-BF42-A068-8D930E44C050}"/>
              </a:ext>
            </a:extLst>
          </p:cNvPr>
          <p:cNvCxnSpPr>
            <a:cxnSpLocks/>
          </p:cNvCxnSpPr>
          <p:nvPr userDrawn="1"/>
        </p:nvCxnSpPr>
        <p:spPr>
          <a:xfrm>
            <a:off x="2470150" y="2017713"/>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5FB5306-5527-0B40-80C7-DB5C8423B952}"/>
              </a:ext>
            </a:extLst>
          </p:cNvPr>
          <p:cNvCxnSpPr>
            <a:cxnSpLocks/>
          </p:cNvCxnSpPr>
          <p:nvPr userDrawn="1"/>
        </p:nvCxnSpPr>
        <p:spPr>
          <a:xfrm>
            <a:off x="4364037" y="2015240"/>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21346A5-A33F-5946-9543-99C299D786AC}"/>
              </a:ext>
            </a:extLst>
          </p:cNvPr>
          <p:cNvCxnSpPr>
            <a:cxnSpLocks/>
          </p:cNvCxnSpPr>
          <p:nvPr userDrawn="1"/>
        </p:nvCxnSpPr>
        <p:spPr>
          <a:xfrm>
            <a:off x="584200" y="4365104"/>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24EA3CD-0BD7-E747-A4EB-45424A3C1987}"/>
              </a:ext>
            </a:extLst>
          </p:cNvPr>
          <p:cNvCxnSpPr>
            <a:cxnSpLocks/>
          </p:cNvCxnSpPr>
          <p:nvPr userDrawn="1"/>
        </p:nvCxnSpPr>
        <p:spPr>
          <a:xfrm>
            <a:off x="2495600" y="4365104"/>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B66C269-8DE0-714D-AB7A-BA133A81E3C7}"/>
              </a:ext>
            </a:extLst>
          </p:cNvPr>
          <p:cNvCxnSpPr>
            <a:cxnSpLocks/>
          </p:cNvCxnSpPr>
          <p:nvPr userDrawn="1"/>
        </p:nvCxnSpPr>
        <p:spPr>
          <a:xfrm>
            <a:off x="4364037" y="4362631"/>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9" name="Text Placeholder 28">
            <a:extLst>
              <a:ext uri="{FF2B5EF4-FFF2-40B4-BE49-F238E27FC236}">
                <a16:creationId xmlns:a16="http://schemas.microsoft.com/office/drawing/2014/main" id="{2B32F430-ED23-B440-BB46-25EFAA521E1A}"/>
              </a:ext>
            </a:extLst>
          </p:cNvPr>
          <p:cNvSpPr>
            <a:spLocks noGrp="1"/>
          </p:cNvSpPr>
          <p:nvPr>
            <p:ph type="body" sz="quarter" idx="22" hasCustomPrompt="1"/>
          </p:nvPr>
        </p:nvSpPr>
        <p:spPr>
          <a:xfrm>
            <a:off x="584200" y="1436688"/>
            <a:ext cx="1595439"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1" name="Text Placeholder 28">
            <a:extLst>
              <a:ext uri="{FF2B5EF4-FFF2-40B4-BE49-F238E27FC236}">
                <a16:creationId xmlns:a16="http://schemas.microsoft.com/office/drawing/2014/main" id="{7BE96FEE-E6DA-2941-AEAC-A1C8FC164091}"/>
              </a:ext>
            </a:extLst>
          </p:cNvPr>
          <p:cNvSpPr>
            <a:spLocks noGrp="1"/>
          </p:cNvSpPr>
          <p:nvPr>
            <p:ph type="body" sz="quarter" idx="23" hasCustomPrompt="1"/>
          </p:nvPr>
        </p:nvSpPr>
        <p:spPr>
          <a:xfrm>
            <a:off x="2470150" y="1436688"/>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2" name="Text Placeholder 28">
            <a:extLst>
              <a:ext uri="{FF2B5EF4-FFF2-40B4-BE49-F238E27FC236}">
                <a16:creationId xmlns:a16="http://schemas.microsoft.com/office/drawing/2014/main" id="{8732B004-72E3-4E45-A749-459DEFBC1733}"/>
              </a:ext>
            </a:extLst>
          </p:cNvPr>
          <p:cNvSpPr>
            <a:spLocks noGrp="1"/>
          </p:cNvSpPr>
          <p:nvPr>
            <p:ph type="body" sz="quarter" idx="24" hasCustomPrompt="1"/>
          </p:nvPr>
        </p:nvSpPr>
        <p:spPr>
          <a:xfrm>
            <a:off x="4367808" y="1436688"/>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3" name="Text Placeholder 28">
            <a:extLst>
              <a:ext uri="{FF2B5EF4-FFF2-40B4-BE49-F238E27FC236}">
                <a16:creationId xmlns:a16="http://schemas.microsoft.com/office/drawing/2014/main" id="{E66FAAC7-8AEC-104A-A5DD-4AEB7AA585A9}"/>
              </a:ext>
            </a:extLst>
          </p:cNvPr>
          <p:cNvSpPr>
            <a:spLocks noGrp="1"/>
          </p:cNvSpPr>
          <p:nvPr>
            <p:ph type="body" sz="quarter" idx="25" hasCustomPrompt="1"/>
          </p:nvPr>
        </p:nvSpPr>
        <p:spPr>
          <a:xfrm>
            <a:off x="6240016" y="1436688"/>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4" name="Text Placeholder 28">
            <a:extLst>
              <a:ext uri="{FF2B5EF4-FFF2-40B4-BE49-F238E27FC236}">
                <a16:creationId xmlns:a16="http://schemas.microsoft.com/office/drawing/2014/main" id="{5E1D2D98-23BB-FF4A-95AC-2A429CDF840F}"/>
              </a:ext>
            </a:extLst>
          </p:cNvPr>
          <p:cNvSpPr>
            <a:spLocks noGrp="1"/>
          </p:cNvSpPr>
          <p:nvPr>
            <p:ph type="body" sz="quarter" idx="26" hasCustomPrompt="1"/>
          </p:nvPr>
        </p:nvSpPr>
        <p:spPr>
          <a:xfrm>
            <a:off x="8128000" y="1436688"/>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5" name="Text Placeholder 28">
            <a:extLst>
              <a:ext uri="{FF2B5EF4-FFF2-40B4-BE49-F238E27FC236}">
                <a16:creationId xmlns:a16="http://schemas.microsoft.com/office/drawing/2014/main" id="{527C7347-F791-F945-A658-6E2EC13C6393}"/>
              </a:ext>
            </a:extLst>
          </p:cNvPr>
          <p:cNvSpPr>
            <a:spLocks noGrp="1"/>
          </p:cNvSpPr>
          <p:nvPr>
            <p:ph type="body" sz="quarter" idx="27" hasCustomPrompt="1"/>
          </p:nvPr>
        </p:nvSpPr>
        <p:spPr>
          <a:xfrm>
            <a:off x="10013950" y="1436688"/>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6" name="Text Placeholder 28">
            <a:extLst>
              <a:ext uri="{FF2B5EF4-FFF2-40B4-BE49-F238E27FC236}">
                <a16:creationId xmlns:a16="http://schemas.microsoft.com/office/drawing/2014/main" id="{8172C080-65E1-3C46-99C0-978870D28AF8}"/>
              </a:ext>
            </a:extLst>
          </p:cNvPr>
          <p:cNvSpPr>
            <a:spLocks noGrp="1"/>
          </p:cNvSpPr>
          <p:nvPr>
            <p:ph type="body" sz="quarter" idx="28" hasCustomPrompt="1"/>
          </p:nvPr>
        </p:nvSpPr>
        <p:spPr>
          <a:xfrm>
            <a:off x="584200" y="3789040"/>
            <a:ext cx="1595439"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7" name="Text Placeholder 28">
            <a:extLst>
              <a:ext uri="{FF2B5EF4-FFF2-40B4-BE49-F238E27FC236}">
                <a16:creationId xmlns:a16="http://schemas.microsoft.com/office/drawing/2014/main" id="{4928442B-3D98-0B48-9333-273D8587E0E3}"/>
              </a:ext>
            </a:extLst>
          </p:cNvPr>
          <p:cNvSpPr>
            <a:spLocks noGrp="1"/>
          </p:cNvSpPr>
          <p:nvPr>
            <p:ph type="body" sz="quarter" idx="29" hasCustomPrompt="1"/>
          </p:nvPr>
        </p:nvSpPr>
        <p:spPr>
          <a:xfrm>
            <a:off x="2470150" y="3789040"/>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8" name="Text Placeholder 28">
            <a:extLst>
              <a:ext uri="{FF2B5EF4-FFF2-40B4-BE49-F238E27FC236}">
                <a16:creationId xmlns:a16="http://schemas.microsoft.com/office/drawing/2014/main" id="{2961F7B7-1EDB-2C43-951E-B36532A1E791}"/>
              </a:ext>
            </a:extLst>
          </p:cNvPr>
          <p:cNvSpPr>
            <a:spLocks noGrp="1"/>
          </p:cNvSpPr>
          <p:nvPr>
            <p:ph type="body" sz="quarter" idx="30" hasCustomPrompt="1"/>
          </p:nvPr>
        </p:nvSpPr>
        <p:spPr>
          <a:xfrm>
            <a:off x="4367808" y="3789040"/>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49" name="Text Placeholder 28">
            <a:extLst>
              <a:ext uri="{FF2B5EF4-FFF2-40B4-BE49-F238E27FC236}">
                <a16:creationId xmlns:a16="http://schemas.microsoft.com/office/drawing/2014/main" id="{6345ABD8-4C05-A749-91A9-2D1F286CB735}"/>
              </a:ext>
            </a:extLst>
          </p:cNvPr>
          <p:cNvSpPr>
            <a:spLocks noGrp="1"/>
          </p:cNvSpPr>
          <p:nvPr>
            <p:ph type="body" sz="quarter" idx="31" hasCustomPrompt="1"/>
          </p:nvPr>
        </p:nvSpPr>
        <p:spPr>
          <a:xfrm>
            <a:off x="6240016" y="3789040"/>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50" name="Text Placeholder 28">
            <a:extLst>
              <a:ext uri="{FF2B5EF4-FFF2-40B4-BE49-F238E27FC236}">
                <a16:creationId xmlns:a16="http://schemas.microsoft.com/office/drawing/2014/main" id="{40D75468-C5B7-204E-BE74-7892BA35FF75}"/>
              </a:ext>
            </a:extLst>
          </p:cNvPr>
          <p:cNvSpPr>
            <a:spLocks noGrp="1"/>
          </p:cNvSpPr>
          <p:nvPr>
            <p:ph type="body" sz="quarter" idx="32" hasCustomPrompt="1"/>
          </p:nvPr>
        </p:nvSpPr>
        <p:spPr>
          <a:xfrm>
            <a:off x="8128000" y="3789040"/>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
        <p:nvSpPr>
          <p:cNvPr id="51" name="Text Placeholder 28">
            <a:extLst>
              <a:ext uri="{FF2B5EF4-FFF2-40B4-BE49-F238E27FC236}">
                <a16:creationId xmlns:a16="http://schemas.microsoft.com/office/drawing/2014/main" id="{C0D28E3D-12EC-FE42-A86A-CE63CE12A178}"/>
              </a:ext>
            </a:extLst>
          </p:cNvPr>
          <p:cNvSpPr>
            <a:spLocks noGrp="1"/>
          </p:cNvSpPr>
          <p:nvPr>
            <p:ph type="body" sz="quarter" idx="33" hasCustomPrompt="1"/>
          </p:nvPr>
        </p:nvSpPr>
        <p:spPr>
          <a:xfrm>
            <a:off x="10013950" y="3789040"/>
            <a:ext cx="1595438" cy="581025"/>
          </a:xfrm>
        </p:spPr>
        <p:txBody>
          <a:bodyPr lIns="90000" tIns="46800" rIns="90000" bIns="46800" anchor="ctr">
            <a:noAutofit/>
          </a:bodyPr>
          <a:lstStyle>
            <a:lvl1pPr marL="0" indent="0">
              <a:buNone/>
              <a:defRPr sz="2000">
                <a:solidFill>
                  <a:schemeClr val="bg1"/>
                </a:solidFill>
                <a:latin typeface="+mj-lt"/>
              </a:defRPr>
            </a:lvl1pPr>
            <a:lvl2pPr marL="228600" indent="0" algn="ctr">
              <a:buNone/>
              <a:defRPr>
                <a:solidFill>
                  <a:schemeClr val="bg1"/>
                </a:solidFill>
                <a:latin typeface="+mj-lt"/>
              </a:defRPr>
            </a:lvl2pPr>
          </a:lstStyle>
          <a:p>
            <a:pPr lvl="0"/>
            <a:r>
              <a:rPr lang="en-US"/>
              <a:t>Label</a:t>
            </a:r>
          </a:p>
        </p:txBody>
      </p:sp>
    </p:spTree>
    <p:extLst>
      <p:ext uri="{BB962C8B-B14F-4D97-AF65-F5344CB8AC3E}">
        <p14:creationId xmlns:p14="http://schemas.microsoft.com/office/powerpoint/2010/main" val="3009569561"/>
      </p:ext>
    </p:extLst>
  </p:cSld>
  <p:clrMapOvr>
    <a:masterClrMapping/>
  </p:clrMapOvr>
  <p:transition>
    <p:fade/>
  </p:transition>
  <p:extLst>
    <p:ext uri="{DCECCB84-F9BA-43D5-87BE-67443E8EF086}">
      <p15:sldGuideLst xmlns:p15="http://schemas.microsoft.com/office/powerpoint/2012/main">
        <p15:guide id="8" pos="1373">
          <p15:clr>
            <a:srgbClr val="A4A3A4"/>
          </p15:clr>
        </p15:guide>
        <p15:guide id="9" pos="1556">
          <p15:clr>
            <a:srgbClr val="A4A3A4"/>
          </p15:clr>
        </p15:guide>
        <p15:guide id="12" pos="2561">
          <p15:clr>
            <a:srgbClr val="A4A3A4"/>
          </p15:clr>
        </p15:guide>
        <p15:guide id="13" pos="2744">
          <p15:clr>
            <a:srgbClr val="A4A3A4"/>
          </p15:clr>
        </p15:guide>
        <p15:guide id="16" pos="3754">
          <p15:clr>
            <a:srgbClr val="A4A3A4"/>
          </p15:clr>
        </p15:guide>
        <p15:guide id="17" pos="3931">
          <p15:clr>
            <a:srgbClr val="A4A3A4"/>
          </p15:clr>
        </p15:guide>
        <p15:guide id="20" pos="4937">
          <p15:clr>
            <a:srgbClr val="A4A3A4"/>
          </p15:clr>
        </p15:guide>
        <p15:guide id="21" pos="5120">
          <p15:clr>
            <a:srgbClr val="A4A3A4"/>
          </p15:clr>
        </p15:guide>
        <p15:guide id="24" pos="6123">
          <p15:clr>
            <a:srgbClr val="A4A3A4"/>
          </p15:clr>
        </p15:guide>
        <p15:guide id="25" pos="6308">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4_Header Line 12 Month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E9C8D47-3F89-2440-BD17-30886A5B991A}"/>
              </a:ext>
            </a:extLst>
          </p:cNvPr>
          <p:cNvSpPr/>
          <p:nvPr userDrawn="1"/>
        </p:nvSpPr>
        <p:spPr bwMode="auto">
          <a:xfrm>
            <a:off x="0" y="0"/>
            <a:ext cx="5959475"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3477325" cy="1107996"/>
          </a:xfrm>
        </p:spPr>
        <p:txBody>
          <a:bodyPr wrap="square">
            <a:spAutoFit/>
          </a:bodyPr>
          <a:lstStyle>
            <a:lvl1pPr>
              <a:defRPr>
                <a:solidFill>
                  <a:schemeClr val="accent3"/>
                </a:solidFill>
              </a:defRPr>
            </a:lvl1pPr>
          </a:lstStyle>
          <a:p>
            <a:r>
              <a:rPr lang="en-US"/>
              <a:t>Click to edit Master title style</a:t>
            </a:r>
          </a:p>
        </p:txBody>
      </p:sp>
      <p:sp>
        <p:nvSpPr>
          <p:cNvPr id="20" name="Text Placeholder 16">
            <a:extLst>
              <a:ext uri="{FF2B5EF4-FFF2-40B4-BE49-F238E27FC236}">
                <a16:creationId xmlns:a16="http://schemas.microsoft.com/office/drawing/2014/main" id="{6B558C13-2A32-8A4B-856B-2AB00C47770F}"/>
              </a:ext>
            </a:extLst>
          </p:cNvPr>
          <p:cNvSpPr>
            <a:spLocks noGrp="1"/>
          </p:cNvSpPr>
          <p:nvPr>
            <p:ph type="body" sz="quarter" idx="13"/>
          </p:nvPr>
        </p:nvSpPr>
        <p:spPr>
          <a:xfrm>
            <a:off x="6240463" y="2137143"/>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1" name="Text Placeholder 16">
            <a:extLst>
              <a:ext uri="{FF2B5EF4-FFF2-40B4-BE49-F238E27FC236}">
                <a16:creationId xmlns:a16="http://schemas.microsoft.com/office/drawing/2014/main" id="{DFF8B5E8-017D-9448-B30F-CD659C221073}"/>
              </a:ext>
            </a:extLst>
          </p:cNvPr>
          <p:cNvSpPr>
            <a:spLocks noGrp="1"/>
          </p:cNvSpPr>
          <p:nvPr>
            <p:ph type="body" sz="quarter" idx="14"/>
          </p:nvPr>
        </p:nvSpPr>
        <p:spPr>
          <a:xfrm>
            <a:off x="8128000" y="2137143"/>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2" name="Text Placeholder 16">
            <a:extLst>
              <a:ext uri="{FF2B5EF4-FFF2-40B4-BE49-F238E27FC236}">
                <a16:creationId xmlns:a16="http://schemas.microsoft.com/office/drawing/2014/main" id="{23243079-7E64-8247-A7DE-8C677FA6F54F}"/>
              </a:ext>
            </a:extLst>
          </p:cNvPr>
          <p:cNvSpPr>
            <a:spLocks noGrp="1"/>
          </p:cNvSpPr>
          <p:nvPr>
            <p:ph type="body" sz="quarter" idx="15"/>
          </p:nvPr>
        </p:nvSpPr>
        <p:spPr>
          <a:xfrm>
            <a:off x="10013950" y="2137143"/>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6" name="Text Placeholder 16">
            <a:extLst>
              <a:ext uri="{FF2B5EF4-FFF2-40B4-BE49-F238E27FC236}">
                <a16:creationId xmlns:a16="http://schemas.microsoft.com/office/drawing/2014/main" id="{844592AA-1A9A-8E46-B40A-8739500A22C9}"/>
              </a:ext>
            </a:extLst>
          </p:cNvPr>
          <p:cNvSpPr>
            <a:spLocks noGrp="1"/>
          </p:cNvSpPr>
          <p:nvPr>
            <p:ph type="body" sz="quarter" idx="19"/>
          </p:nvPr>
        </p:nvSpPr>
        <p:spPr>
          <a:xfrm>
            <a:off x="6240463" y="4509120"/>
            <a:ext cx="1597025"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7" name="Text Placeholder 16">
            <a:extLst>
              <a:ext uri="{FF2B5EF4-FFF2-40B4-BE49-F238E27FC236}">
                <a16:creationId xmlns:a16="http://schemas.microsoft.com/office/drawing/2014/main" id="{6E747F9F-4D5A-1E4C-92B5-549F887E8726}"/>
              </a:ext>
            </a:extLst>
          </p:cNvPr>
          <p:cNvSpPr>
            <a:spLocks noGrp="1"/>
          </p:cNvSpPr>
          <p:nvPr>
            <p:ph type="body" sz="quarter" idx="20"/>
          </p:nvPr>
        </p:nvSpPr>
        <p:spPr>
          <a:xfrm>
            <a:off x="8128000" y="4509120"/>
            <a:ext cx="1592263"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sp>
        <p:nvSpPr>
          <p:cNvPr id="28" name="Text Placeholder 16">
            <a:extLst>
              <a:ext uri="{FF2B5EF4-FFF2-40B4-BE49-F238E27FC236}">
                <a16:creationId xmlns:a16="http://schemas.microsoft.com/office/drawing/2014/main" id="{F878EC20-6567-6B45-AE19-F3465093EEC8}"/>
              </a:ext>
            </a:extLst>
          </p:cNvPr>
          <p:cNvSpPr>
            <a:spLocks noGrp="1"/>
          </p:cNvSpPr>
          <p:nvPr>
            <p:ph type="body" sz="quarter" idx="21"/>
          </p:nvPr>
        </p:nvSpPr>
        <p:spPr>
          <a:xfrm>
            <a:off x="10013950" y="4509120"/>
            <a:ext cx="1595438" cy="646331"/>
          </a:xfrm>
        </p:spPr>
        <p:txBody>
          <a:bodyPr lIns="90000" anchor="t"/>
          <a:lstStyle>
            <a:lvl1pPr marL="179388" indent="-179388">
              <a:buSzPct val="90000"/>
              <a:buFont typeface="Wingdings" pitchFamily="2" charset="2"/>
              <a:buChar char=""/>
              <a:tabLst/>
              <a:defRPr sz="14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cxnSp>
        <p:nvCxnSpPr>
          <p:cNvPr id="32" name="Straight Connector 31">
            <a:extLst>
              <a:ext uri="{FF2B5EF4-FFF2-40B4-BE49-F238E27FC236}">
                <a16:creationId xmlns:a16="http://schemas.microsoft.com/office/drawing/2014/main" id="{93971A8C-E65D-6B49-ADA2-293469DDD7BC}"/>
              </a:ext>
            </a:extLst>
          </p:cNvPr>
          <p:cNvCxnSpPr>
            <a:cxnSpLocks/>
          </p:cNvCxnSpPr>
          <p:nvPr userDrawn="1"/>
        </p:nvCxnSpPr>
        <p:spPr>
          <a:xfrm>
            <a:off x="6240463"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1A700F-7F45-F94C-A435-F7EE30C70A7E}"/>
              </a:ext>
            </a:extLst>
          </p:cNvPr>
          <p:cNvCxnSpPr>
            <a:cxnSpLocks/>
          </p:cNvCxnSpPr>
          <p:nvPr userDrawn="1"/>
        </p:nvCxnSpPr>
        <p:spPr>
          <a:xfrm>
            <a:off x="8124825"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EA0204-C4C9-6644-861D-6EB50FE04062}"/>
              </a:ext>
            </a:extLst>
          </p:cNvPr>
          <p:cNvCxnSpPr>
            <a:cxnSpLocks/>
          </p:cNvCxnSpPr>
          <p:nvPr userDrawn="1"/>
        </p:nvCxnSpPr>
        <p:spPr>
          <a:xfrm>
            <a:off x="10013950" y="2017713"/>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3539B16-CE2C-3A4D-B528-4C530EFD148D}"/>
              </a:ext>
            </a:extLst>
          </p:cNvPr>
          <p:cNvCxnSpPr>
            <a:cxnSpLocks/>
          </p:cNvCxnSpPr>
          <p:nvPr userDrawn="1"/>
        </p:nvCxnSpPr>
        <p:spPr>
          <a:xfrm>
            <a:off x="6240463"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A683FC3-D470-6642-8CD2-833A816B7C06}"/>
              </a:ext>
            </a:extLst>
          </p:cNvPr>
          <p:cNvCxnSpPr>
            <a:cxnSpLocks/>
          </p:cNvCxnSpPr>
          <p:nvPr userDrawn="1"/>
        </p:nvCxnSpPr>
        <p:spPr>
          <a:xfrm>
            <a:off x="8124825"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13A02AF-593E-A740-8AA5-3E98EC7712B3}"/>
              </a:ext>
            </a:extLst>
          </p:cNvPr>
          <p:cNvCxnSpPr>
            <a:cxnSpLocks/>
          </p:cNvCxnSpPr>
          <p:nvPr userDrawn="1"/>
        </p:nvCxnSpPr>
        <p:spPr>
          <a:xfrm>
            <a:off x="10013950" y="4365104"/>
            <a:ext cx="159543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3" name="Text Placeholder 28">
            <a:extLst>
              <a:ext uri="{FF2B5EF4-FFF2-40B4-BE49-F238E27FC236}">
                <a16:creationId xmlns:a16="http://schemas.microsoft.com/office/drawing/2014/main" id="{E66FAAC7-8AEC-104A-A5DD-4AEB7AA585A9}"/>
              </a:ext>
            </a:extLst>
          </p:cNvPr>
          <p:cNvSpPr>
            <a:spLocks noGrp="1"/>
          </p:cNvSpPr>
          <p:nvPr>
            <p:ph type="body" sz="quarter" idx="25" hasCustomPrompt="1"/>
          </p:nvPr>
        </p:nvSpPr>
        <p:spPr>
          <a:xfrm>
            <a:off x="6240016"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4" name="Text Placeholder 28">
            <a:extLst>
              <a:ext uri="{FF2B5EF4-FFF2-40B4-BE49-F238E27FC236}">
                <a16:creationId xmlns:a16="http://schemas.microsoft.com/office/drawing/2014/main" id="{5E1D2D98-23BB-FF4A-95AC-2A429CDF840F}"/>
              </a:ext>
            </a:extLst>
          </p:cNvPr>
          <p:cNvSpPr>
            <a:spLocks noGrp="1"/>
          </p:cNvSpPr>
          <p:nvPr>
            <p:ph type="body" sz="quarter" idx="26" hasCustomPrompt="1"/>
          </p:nvPr>
        </p:nvSpPr>
        <p:spPr>
          <a:xfrm>
            <a:off x="8128000"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5" name="Text Placeholder 28">
            <a:extLst>
              <a:ext uri="{FF2B5EF4-FFF2-40B4-BE49-F238E27FC236}">
                <a16:creationId xmlns:a16="http://schemas.microsoft.com/office/drawing/2014/main" id="{527C7347-F791-F945-A658-6E2EC13C6393}"/>
              </a:ext>
            </a:extLst>
          </p:cNvPr>
          <p:cNvSpPr>
            <a:spLocks noGrp="1"/>
          </p:cNvSpPr>
          <p:nvPr>
            <p:ph type="body" sz="quarter" idx="27" hasCustomPrompt="1"/>
          </p:nvPr>
        </p:nvSpPr>
        <p:spPr>
          <a:xfrm>
            <a:off x="10013950" y="1436688"/>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49" name="Text Placeholder 28">
            <a:extLst>
              <a:ext uri="{FF2B5EF4-FFF2-40B4-BE49-F238E27FC236}">
                <a16:creationId xmlns:a16="http://schemas.microsoft.com/office/drawing/2014/main" id="{6345ABD8-4C05-A749-91A9-2D1F286CB735}"/>
              </a:ext>
            </a:extLst>
          </p:cNvPr>
          <p:cNvSpPr>
            <a:spLocks noGrp="1"/>
          </p:cNvSpPr>
          <p:nvPr>
            <p:ph type="body" sz="quarter" idx="31" hasCustomPrompt="1"/>
          </p:nvPr>
        </p:nvSpPr>
        <p:spPr>
          <a:xfrm>
            <a:off x="6240016"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50" name="Text Placeholder 28">
            <a:extLst>
              <a:ext uri="{FF2B5EF4-FFF2-40B4-BE49-F238E27FC236}">
                <a16:creationId xmlns:a16="http://schemas.microsoft.com/office/drawing/2014/main" id="{40D75468-C5B7-204E-BE74-7892BA35FF75}"/>
              </a:ext>
            </a:extLst>
          </p:cNvPr>
          <p:cNvSpPr>
            <a:spLocks noGrp="1"/>
          </p:cNvSpPr>
          <p:nvPr>
            <p:ph type="body" sz="quarter" idx="32" hasCustomPrompt="1"/>
          </p:nvPr>
        </p:nvSpPr>
        <p:spPr>
          <a:xfrm>
            <a:off x="8128000"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51" name="Text Placeholder 28">
            <a:extLst>
              <a:ext uri="{FF2B5EF4-FFF2-40B4-BE49-F238E27FC236}">
                <a16:creationId xmlns:a16="http://schemas.microsoft.com/office/drawing/2014/main" id="{C0D28E3D-12EC-FE42-A86A-CE63CE12A178}"/>
              </a:ext>
            </a:extLst>
          </p:cNvPr>
          <p:cNvSpPr>
            <a:spLocks noGrp="1"/>
          </p:cNvSpPr>
          <p:nvPr>
            <p:ph type="body" sz="quarter" idx="33" hasCustomPrompt="1"/>
          </p:nvPr>
        </p:nvSpPr>
        <p:spPr>
          <a:xfrm>
            <a:off x="10013950" y="3789040"/>
            <a:ext cx="1595438" cy="581025"/>
          </a:xfrm>
        </p:spPr>
        <p:txBody>
          <a:bodyPr lIns="90000" tIns="46800" rIns="90000" bIns="46800" anchor="ctr">
            <a:noAutofit/>
          </a:bodyPr>
          <a:lstStyle>
            <a:lvl1pPr marL="0" indent="0">
              <a:buNone/>
              <a:defRPr sz="2000">
                <a:solidFill>
                  <a:schemeClr val="tx2"/>
                </a:solidFill>
                <a:latin typeface="+mj-lt"/>
              </a:defRPr>
            </a:lvl1pPr>
            <a:lvl2pPr marL="228600" indent="0" algn="ctr">
              <a:buNone/>
              <a:defRPr>
                <a:solidFill>
                  <a:schemeClr val="bg1"/>
                </a:solidFill>
                <a:latin typeface="+mj-lt"/>
              </a:defRPr>
            </a:lvl2pPr>
          </a:lstStyle>
          <a:p>
            <a:pPr lvl="0"/>
            <a:r>
              <a:rPr lang="en-US"/>
              <a:t>Label</a:t>
            </a:r>
          </a:p>
        </p:txBody>
      </p:sp>
      <p:sp>
        <p:nvSpPr>
          <p:cNvPr id="5" name="Text Placeholder 4">
            <a:extLst>
              <a:ext uri="{FF2B5EF4-FFF2-40B4-BE49-F238E27FC236}">
                <a16:creationId xmlns:a16="http://schemas.microsoft.com/office/drawing/2014/main" id="{C0CD7CCE-7A0A-2445-87E0-A18FB3B723C6}"/>
              </a:ext>
            </a:extLst>
          </p:cNvPr>
          <p:cNvSpPr>
            <a:spLocks noGrp="1"/>
          </p:cNvSpPr>
          <p:nvPr>
            <p:ph type="body" sz="quarter" idx="34"/>
          </p:nvPr>
        </p:nvSpPr>
        <p:spPr>
          <a:xfrm>
            <a:off x="584200" y="2017713"/>
            <a:ext cx="3481388" cy="430887"/>
          </a:xfrm>
        </p:spPr>
        <p:txBody>
          <a:bodyPr/>
          <a:lstStyle>
            <a:lvl1pPr marL="0" indent="0">
              <a:buNone/>
              <a:defRPr>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523347274"/>
      </p:ext>
    </p:extLst>
  </p:cSld>
  <p:clrMapOvr>
    <a:masterClrMapping/>
  </p:clrMapOvr>
  <p:transition>
    <p:fade/>
  </p:transition>
  <p:extLst>
    <p:ext uri="{DCECCB84-F9BA-43D5-87BE-67443E8EF086}">
      <p15:sldGuideLst xmlns:p15="http://schemas.microsoft.com/office/powerpoint/2012/main">
        <p15:guide id="8" pos="1373">
          <p15:clr>
            <a:srgbClr val="A4A3A4"/>
          </p15:clr>
        </p15:guide>
        <p15:guide id="9" pos="1556">
          <p15:clr>
            <a:srgbClr val="A4A3A4"/>
          </p15:clr>
        </p15:guide>
        <p15:guide id="12" pos="2561">
          <p15:clr>
            <a:srgbClr val="A4A3A4"/>
          </p15:clr>
        </p15:guide>
        <p15:guide id="13" pos="2744">
          <p15:clr>
            <a:srgbClr val="A4A3A4"/>
          </p15:clr>
        </p15:guide>
        <p15:guide id="16" pos="3754">
          <p15:clr>
            <a:srgbClr val="A4A3A4"/>
          </p15:clr>
        </p15:guide>
        <p15:guide id="17" pos="3931">
          <p15:clr>
            <a:srgbClr val="A4A3A4"/>
          </p15:clr>
        </p15:guide>
        <p15:guide id="20" pos="4937">
          <p15:clr>
            <a:srgbClr val="A4A3A4"/>
          </p15:clr>
        </p15:guide>
        <p15:guide id="21" pos="5120">
          <p15:clr>
            <a:srgbClr val="A4A3A4"/>
          </p15:clr>
        </p15:guide>
        <p15:guide id="24" pos="6123">
          <p15:clr>
            <a:srgbClr val="A4A3A4"/>
          </p15:clr>
        </p15:guide>
        <p15:guide id="25" pos="6308">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orient="horz" pos="2387">
          <p15:clr>
            <a:srgbClr val="FBAE40"/>
          </p15:clr>
        </p15:guide>
        <p15:guide id="32" orient="horz" pos="275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858000"/>
          </a:xfrm>
        </p:spPr>
        <p:txBody>
          <a:bodyPr/>
          <a:lstStyle/>
          <a:p>
            <a:r>
              <a:rPr lang="en-US"/>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436688"/>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57376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Title and text side by side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75747"/>
          </a:xfrm>
        </p:spPr>
        <p:txBody>
          <a:bodyPr anchor="t">
            <a:noAutofit/>
          </a:bodyPr>
          <a:lstStyle>
            <a:lvl1pPr>
              <a:defRPr>
                <a:solidFill>
                  <a:schemeClr val="accent3"/>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584200" y="1286005"/>
            <a:ext cx="3187700" cy="4983033"/>
          </a:xfrm>
        </p:spPr>
        <p:txBody>
          <a:bodyPr anchor="t">
            <a:noAutofit/>
          </a:bodyPr>
          <a:lstStyle>
            <a:lvl1pPr marL="0" indent="0">
              <a:spcAft>
                <a:spcPts val="600"/>
              </a:spcAft>
              <a:buFont typeface="Wingdings" panose="05000000000000000000" pitchFamily="2" charset="2"/>
              <a:buNone/>
              <a:defRPr sz="2000">
                <a:solidFill>
                  <a:schemeClr val="bg1"/>
                </a:solidFill>
              </a:defRPr>
            </a:lvl1pPr>
          </a:lstStyle>
          <a:p>
            <a:pPr lvl="0"/>
            <a:r>
              <a:rPr lang="en-US"/>
              <a:t>Subtitle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8298184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 Title_1">
    <p:bg>
      <p:bgPr>
        <a:solidFill>
          <a:srgbClr val="3E1D95"/>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8E130E7-BC4E-0C4C-B69B-EB35F55B8C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56002" y="378667"/>
            <a:ext cx="2229196" cy="727405"/>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bg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bg1"/>
                </a:solidFill>
                <a:latin typeface="+mn-lt"/>
                <a:cs typeface="Segoe UI" panose="020B0502040204020203" pitchFamily="34" charset="0"/>
              </a:defRPr>
            </a:lvl1pPr>
          </a:lstStyle>
          <a:p>
            <a:pPr lvl="0"/>
            <a:r>
              <a:rPr lang="en-US"/>
              <a:t>Speaker name or subtitle</a:t>
            </a:r>
          </a:p>
        </p:txBody>
      </p:sp>
      <p:pic>
        <p:nvPicPr>
          <p:cNvPr id="6" name="Graphic 5">
            <a:extLst>
              <a:ext uri="{FF2B5EF4-FFF2-40B4-BE49-F238E27FC236}">
                <a16:creationId xmlns:a16="http://schemas.microsoft.com/office/drawing/2014/main" id="{46CACC3A-8834-467C-A40D-0049AA1756F5}"/>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0" y="4227137"/>
            <a:ext cx="7642775" cy="2630863"/>
          </a:xfrm>
          <a:prstGeom prst="rect">
            <a:avLst/>
          </a:prstGeom>
        </p:spPr>
      </p:pic>
      <p:pic>
        <p:nvPicPr>
          <p:cNvPr id="8" name="Picture 7">
            <a:extLst>
              <a:ext uri="{FF2B5EF4-FFF2-40B4-BE49-F238E27FC236}">
                <a16:creationId xmlns:a16="http://schemas.microsoft.com/office/drawing/2014/main" id="{2008757B-DC5C-4E5B-B3A6-961FF04883F3}"/>
              </a:ext>
              <a:ext uri="{C183D7F6-B498-43B3-948B-1728B52AA6E4}">
                <adec:decorative xmlns:adec="http://schemas.microsoft.com/office/drawing/2017/decorative" val="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232123" y="104537"/>
            <a:ext cx="5886695" cy="6858000"/>
          </a:xfrm>
          <a:prstGeom prst="rect">
            <a:avLst/>
          </a:prstGeom>
        </p:spPr>
      </p:pic>
    </p:spTree>
    <p:extLst>
      <p:ext uri="{BB962C8B-B14F-4D97-AF65-F5344CB8AC3E}">
        <p14:creationId xmlns:p14="http://schemas.microsoft.com/office/powerpoint/2010/main" val="39777800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57200"/>
            <a:ext cx="11018520" cy="430887"/>
          </a:xfrm>
        </p:spPr>
        <p:txBody>
          <a:bodyPr/>
          <a:lstStyle>
            <a:lvl1pPr>
              <a:defRPr sz="2800">
                <a:solidFill>
                  <a:srgbClr val="000000"/>
                </a:solidFill>
              </a:defRPr>
            </a:lvl1pPr>
          </a:lstStyle>
          <a:p>
            <a:r>
              <a:rPr lang="en-US"/>
              <a:t>Click to edit Master title style</a:t>
            </a:r>
          </a:p>
        </p:txBody>
      </p:sp>
    </p:spTree>
    <p:extLst>
      <p:ext uri="{BB962C8B-B14F-4D97-AF65-F5344CB8AC3E}">
        <p14:creationId xmlns:p14="http://schemas.microsoft.com/office/powerpoint/2010/main" val="1274897860"/>
      </p:ext>
    </p:extLst>
  </p:cSld>
  <p:clrMapOvr>
    <a:masterClrMapping/>
  </p:clrMapOvr>
  <p:transition>
    <p:fade/>
  </p:transition>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85F059-6739-4120-BD98-968AFAA68378}"/>
              </a:ext>
              <a:ext uri="{C183D7F6-B498-43B3-948B-1728B52AA6E4}">
                <adec:decorative xmlns:adec="http://schemas.microsoft.com/office/drawing/2017/decorative" val="1"/>
              </a:ext>
            </a:extLst>
          </p:cNvPr>
          <p:cNvPicPr>
            <a:picLocks noChangeAspect="1"/>
          </p:cNvPicPr>
          <p:nvPr userDrawn="1"/>
        </p:nvPicPr>
        <p:blipFill>
          <a:blip r:embed="rId2" cstate="screen">
            <a:alphaModFix amt="73000"/>
            <a:extLst>
              <a:ext uri="{28A0092B-C50C-407E-A947-70E740481C1C}">
                <a14:useLocalDpi xmlns:a14="http://schemas.microsoft.com/office/drawing/2010/main"/>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57200"/>
            <a:ext cx="11018520" cy="430887"/>
          </a:xfrm>
        </p:spPr>
        <p:txBody>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297770652"/>
      </p:ext>
    </p:extLst>
  </p:cSld>
  <p:clrMapOvr>
    <a:masterClrMapping/>
  </p:clrMapOvr>
  <p:transition>
    <p:fade/>
  </p:transition>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Title only">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85F059-6739-4120-BD98-968AFAA68378}"/>
              </a:ext>
              <a:ext uri="{C183D7F6-B498-43B3-948B-1728B52AA6E4}">
                <adec:decorative xmlns:adec="http://schemas.microsoft.com/office/drawing/2017/decorative" val="1"/>
              </a:ext>
            </a:extLst>
          </p:cNvPr>
          <p:cNvPicPr>
            <a:picLocks noChangeAspect="1"/>
          </p:cNvPicPr>
          <p:nvPr userDrawn="1"/>
        </p:nvPicPr>
        <p:blipFill>
          <a:blip r:embed="rId2" cstate="screen">
            <a:alphaModFix amt="73000"/>
            <a:extLst>
              <a:ext uri="{28A0092B-C50C-407E-A947-70E740481C1C}">
                <a14:useLocalDpi xmlns:a14="http://schemas.microsoft.com/office/drawing/2010/main"/>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57200"/>
            <a:ext cx="11018520" cy="430887"/>
          </a:xfrm>
        </p:spPr>
        <p:txBody>
          <a:bodyPr/>
          <a:lstStyle>
            <a:lvl1pPr>
              <a:defRPr sz="2800">
                <a:solidFill>
                  <a:schemeClr val="bg1"/>
                </a:solidFill>
              </a:defRPr>
            </a:lvl1pPr>
          </a:lstStyle>
          <a:p>
            <a:r>
              <a:rPr lang="en-US"/>
              <a:t>Click to edit Master title style</a:t>
            </a:r>
          </a:p>
        </p:txBody>
      </p:sp>
      <p:pic>
        <p:nvPicPr>
          <p:cNvPr id="4" name="Graphic 3">
            <a:extLst>
              <a:ext uri="{FF2B5EF4-FFF2-40B4-BE49-F238E27FC236}">
                <a16:creationId xmlns:a16="http://schemas.microsoft.com/office/drawing/2014/main" id="{3E08D039-5BEE-4DEF-99A2-80DEAF390A3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500774" y="2558364"/>
            <a:ext cx="7691225" cy="4299635"/>
          </a:xfrm>
          <a:prstGeom prst="rect">
            <a:avLst/>
          </a:prstGeom>
        </p:spPr>
      </p:pic>
    </p:spTree>
    <p:extLst>
      <p:ext uri="{BB962C8B-B14F-4D97-AF65-F5344CB8AC3E}">
        <p14:creationId xmlns:p14="http://schemas.microsoft.com/office/powerpoint/2010/main" val="1565576752"/>
      </p:ext>
    </p:extLst>
  </p:cSld>
  <p:clrMapOvr>
    <a:masterClrMapping/>
  </p:clrMapOvr>
  <p:transition>
    <p:fade/>
  </p:transition>
  <p:extLst>
    <p:ext uri="{DCECCB84-F9BA-43D5-87BE-67443E8EF086}">
      <p15:sldGuideLst xmlns:p15="http://schemas.microsoft.com/office/powerpoint/2012/main">
        <p15:guide id="5" orient="horz" userDrawn="1">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Title only">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85F059-6739-4120-BD98-968AFAA68378}"/>
              </a:ext>
              <a:ext uri="{C183D7F6-B498-43B3-948B-1728B52AA6E4}">
                <adec:decorative xmlns:adec="http://schemas.microsoft.com/office/drawing/2017/decorative" val="1"/>
              </a:ext>
            </a:extLst>
          </p:cNvPr>
          <p:cNvPicPr>
            <a:picLocks noChangeAspect="1"/>
          </p:cNvPicPr>
          <p:nvPr userDrawn="1"/>
        </p:nvPicPr>
        <p:blipFill>
          <a:blip r:embed="rId2" cstate="screen">
            <a:alphaModFix amt="73000"/>
            <a:extLst>
              <a:ext uri="{28A0092B-C50C-407E-A947-70E740481C1C}">
                <a14:useLocalDpi xmlns:a14="http://schemas.microsoft.com/office/drawing/2010/main"/>
              </a:ext>
            </a:extLst>
          </a:blip>
          <a:stretch>
            <a:fillRect/>
          </a:stretch>
        </p:blipFill>
        <p:spPr>
          <a:xfrm rot="10800000">
            <a:off x="0" y="0"/>
            <a:ext cx="12192000" cy="6858000"/>
          </a:xfrm>
          <a:prstGeom prst="rect">
            <a:avLst/>
          </a:prstGeom>
        </p:spPr>
      </p:pic>
      <p:sp>
        <p:nvSpPr>
          <p:cNvPr id="5" name="Rectangle 4">
            <a:extLst>
              <a:ext uri="{FF2B5EF4-FFF2-40B4-BE49-F238E27FC236}">
                <a16:creationId xmlns:a16="http://schemas.microsoft.com/office/drawing/2014/main" id="{A84DA90A-8CE0-47D2-B56E-C897DBECC4B3}"/>
              </a:ext>
              <a:ext uri="{C183D7F6-B498-43B3-948B-1728B52AA6E4}">
                <adec:decorative xmlns:adec="http://schemas.microsoft.com/office/drawing/2017/decorative" val="1"/>
              </a:ext>
            </a:extLst>
          </p:cNvPr>
          <p:cNvSpPr/>
          <p:nvPr userDrawn="1"/>
        </p:nvSpPr>
        <p:spPr bwMode="auto">
          <a:xfrm flipV="1">
            <a:off x="0" y="0"/>
            <a:ext cx="12192000" cy="371950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588263" y="457200"/>
            <a:ext cx="11018520" cy="430887"/>
          </a:xfrm>
        </p:spPr>
        <p:txBody>
          <a:bodyPr/>
          <a:lstStyle>
            <a:lvl1pPr>
              <a:defRPr sz="2800">
                <a:solidFill>
                  <a:schemeClr val="bg1"/>
                </a:solidFill>
              </a:defRPr>
            </a:lvl1pPr>
          </a:lstStyle>
          <a:p>
            <a:r>
              <a:rPr lang="en-US"/>
              <a:t>Click to edit Master title style</a:t>
            </a:r>
          </a:p>
        </p:txBody>
      </p:sp>
      <p:pic>
        <p:nvPicPr>
          <p:cNvPr id="4" name="Graphic 3">
            <a:extLst>
              <a:ext uri="{FF2B5EF4-FFF2-40B4-BE49-F238E27FC236}">
                <a16:creationId xmlns:a16="http://schemas.microsoft.com/office/drawing/2014/main" id="{28FC0A2A-EEBE-4D13-B7DD-6B9ED8EE8FD0}"/>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 y="4860010"/>
            <a:ext cx="3574018" cy="1997988"/>
          </a:xfrm>
          <a:prstGeom prst="rect">
            <a:avLst/>
          </a:prstGeom>
        </p:spPr>
      </p:pic>
      <p:pic>
        <p:nvPicPr>
          <p:cNvPr id="6" name="Graphic 5">
            <a:extLst>
              <a:ext uri="{FF2B5EF4-FFF2-40B4-BE49-F238E27FC236}">
                <a16:creationId xmlns:a16="http://schemas.microsoft.com/office/drawing/2014/main" id="{018D3B78-4A76-4C50-AF15-EBBEBC76BAAC}"/>
              </a:ext>
              <a:ext uri="{C183D7F6-B498-43B3-948B-1728B52AA6E4}">
                <adec:decorative xmlns:adec="http://schemas.microsoft.com/office/drawing/2017/decorative" val="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500774" y="2558364"/>
            <a:ext cx="7691225" cy="4299635"/>
          </a:xfrm>
          <a:prstGeom prst="rect">
            <a:avLst/>
          </a:prstGeom>
        </p:spPr>
      </p:pic>
    </p:spTree>
    <p:extLst>
      <p:ext uri="{BB962C8B-B14F-4D97-AF65-F5344CB8AC3E}">
        <p14:creationId xmlns:p14="http://schemas.microsoft.com/office/powerpoint/2010/main" val="1953261084"/>
      </p:ext>
    </p:extLst>
  </p:cSld>
  <p:clrMapOvr>
    <a:masterClrMapping/>
  </p:clrMapOvr>
  <p:transition>
    <p:fade/>
  </p:transition>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divider_1_drk">
    <p:bg>
      <p:bgPr>
        <a:solidFill>
          <a:schemeClr val="accent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B7A6F5C-9DA8-473D-9BB1-65BE6C2B1736}"/>
              </a:ext>
              <a:ext uri="{C183D7F6-B498-43B3-948B-1728B52AA6E4}">
                <adec:decorative xmlns:adec="http://schemas.microsoft.com/office/drawing/2017/decorative" val="1"/>
              </a:ext>
            </a:extLst>
          </p:cNvPr>
          <p:cNvPicPr>
            <a:picLocks noChangeAspect="1"/>
          </p:cNvPicPr>
          <p:nvPr userDrawn="1"/>
        </p:nvPicPr>
        <p:blipFill>
          <a:blip r:embed="rId2" cstate="screen">
            <a:alphaModFix amt="73000"/>
            <a:extLst>
              <a:ext uri="{28A0092B-C50C-407E-A947-70E740481C1C}">
                <a14:useLocalDpi xmlns:a14="http://schemas.microsoft.com/office/drawing/2010/main"/>
              </a:ext>
            </a:extLst>
          </a:blip>
          <a:stretch>
            <a:fillRect/>
          </a:stretch>
        </p:blipFill>
        <p:spPr>
          <a:xfrm rot="10800000">
            <a:off x="0" y="0"/>
            <a:ext cx="12192000"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a:xfrm>
            <a:off x="586740" y="3152001"/>
            <a:ext cx="11018520" cy="553998"/>
          </a:xfrm>
        </p:spPr>
        <p:txBody>
          <a:bodyPr/>
          <a:lstStyle>
            <a:lvl1pPr>
              <a:defRPr>
                <a:solidFill>
                  <a:srgbClr val="FFFFFF"/>
                </a:solidFill>
              </a:defRPr>
            </a:lvl1pPr>
          </a:lstStyle>
          <a:p>
            <a:r>
              <a:rPr lang="en-US"/>
              <a:t>Section title</a:t>
            </a:r>
          </a:p>
        </p:txBody>
      </p:sp>
      <p:sp>
        <p:nvSpPr>
          <p:cNvPr id="5" name="object 33">
            <a:extLst>
              <a:ext uri="{FF2B5EF4-FFF2-40B4-BE49-F238E27FC236}">
                <a16:creationId xmlns:a16="http://schemas.microsoft.com/office/drawing/2014/main" id="{A3B77F87-EEDE-AE46-B2AA-2A9426B8EE0A}"/>
              </a:ext>
            </a:extLst>
          </p:cNvPr>
          <p:cNvSpPr txBox="1">
            <a:spLocks/>
          </p:cNvSpPr>
          <p:nvPr userDrawn="1"/>
        </p:nvSpPr>
        <p:spPr>
          <a:xfrm>
            <a:off x="576072" y="6318573"/>
            <a:ext cx="2446867" cy="142347"/>
          </a:xfrm>
          <a:prstGeom prst="rect">
            <a:avLst/>
          </a:prstGeom>
        </p:spPr>
        <p:txBody>
          <a:bodyPr vert="horz" wrap="square" lIns="0" tIns="19050" rIns="0" bIns="0" rtlCol="0">
            <a:spAutoFit/>
          </a:bodyPr>
          <a:lstStyle>
            <a:defPPr>
              <a:defRPr lang="en-US"/>
            </a:defPPr>
            <a:lvl1pPr marL="0" algn="l" defTabSz="914400" rtl="0" eaLnBrk="1" latinLnBrk="0" hangingPunct="1">
              <a:defRPr sz="800" b="0" i="0" kern="1200">
                <a:solidFill>
                  <a:srgbClr val="3C3C41"/>
                </a:solidFill>
                <a:latin typeface="Segoe Pro"/>
                <a:ea typeface="+mn-ea"/>
                <a:cs typeface="Segoe Pro"/>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0" i="0" kern="1200">
                <a:solidFill>
                  <a:schemeClr val="bg1"/>
                </a:solidFill>
                <a:effectLst/>
                <a:latin typeface="Segoe Pro"/>
                <a:ea typeface="+mn-ea"/>
                <a:cs typeface="Segoe Pro"/>
              </a:rPr>
              <a:t>Microsoft Teams</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72694936"/>
      </p:ext>
    </p:extLst>
  </p:cSld>
  <p:clrMapOvr>
    <a:masterClrMapping/>
  </p:clrMapOvr>
  <p:transition>
    <p:fade/>
  </p:transition>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Left Title White Bkg">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1800" cy="1107996"/>
          </a:xfr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18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EC770E93-46FB-B04C-AFC6-A97F7105D849}"/>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366569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40">
          <p15:clr>
            <a:srgbClr val="5ACBF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Section divider_1_drk">
    <p:bg>
      <p:bgPr>
        <a:solidFill>
          <a:srgbClr val="3E1D95"/>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2E0192A4-6094-4A37-8D0D-9E3F723AF611}"/>
              </a:ext>
              <a:ext uri="{C183D7F6-B498-43B3-948B-1728B52AA6E4}">
                <adec:decorative xmlns:adec="http://schemas.microsoft.com/office/drawing/2017/decorative" val="1"/>
              </a:ext>
            </a:extLst>
          </p:cNvPr>
          <p:cNvSpPr/>
          <p:nvPr userDrawn="1"/>
        </p:nvSpPr>
        <p:spPr bwMode="auto">
          <a:xfrm>
            <a:off x="587374" y="2291787"/>
            <a:ext cx="11604626" cy="2274426"/>
          </a:xfrm>
          <a:custGeom>
            <a:avLst/>
            <a:gdLst>
              <a:gd name="connsiteX0" fmla="*/ 98847 w 11604626"/>
              <a:gd name="connsiteY0" fmla="*/ 0 h 2274426"/>
              <a:gd name="connsiteX1" fmla="*/ 11604626 w 11604626"/>
              <a:gd name="connsiteY1" fmla="*/ 0 h 2274426"/>
              <a:gd name="connsiteX2" fmla="*/ 11604626 w 11604626"/>
              <a:gd name="connsiteY2" fmla="*/ 2274426 h 2274426"/>
              <a:gd name="connsiteX3" fmla="*/ 98847 w 11604626"/>
              <a:gd name="connsiteY3" fmla="*/ 2274426 h 2274426"/>
              <a:gd name="connsiteX4" fmla="*/ 0 w 11604626"/>
              <a:gd name="connsiteY4" fmla="*/ 2175579 h 2274426"/>
              <a:gd name="connsiteX5" fmla="*/ 0 w 11604626"/>
              <a:gd name="connsiteY5" fmla="*/ 98847 h 2274426"/>
              <a:gd name="connsiteX6" fmla="*/ 98847 w 11604626"/>
              <a:gd name="connsiteY6" fmla="*/ 0 h 227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04626" h="2274426">
                <a:moveTo>
                  <a:pt x="98847" y="0"/>
                </a:moveTo>
                <a:lnTo>
                  <a:pt x="11604626" y="0"/>
                </a:lnTo>
                <a:lnTo>
                  <a:pt x="11604626" y="2274426"/>
                </a:lnTo>
                <a:lnTo>
                  <a:pt x="98847" y="2274426"/>
                </a:lnTo>
                <a:cubicBezTo>
                  <a:pt x="44255" y="2274426"/>
                  <a:pt x="0" y="2230171"/>
                  <a:pt x="0" y="2175579"/>
                </a:cubicBezTo>
                <a:lnTo>
                  <a:pt x="0" y="98847"/>
                </a:lnTo>
                <a:cubicBezTo>
                  <a:pt x="0" y="44255"/>
                  <a:pt x="44255" y="0"/>
                  <a:pt x="98847" y="0"/>
                </a:cubicBezTo>
                <a:close/>
              </a:path>
            </a:pathLst>
          </a:custGeom>
          <a:solidFill>
            <a:schemeClr val="bg1"/>
          </a:solidFill>
          <a:ln w="1905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a:xfrm>
            <a:off x="1099594" y="3182779"/>
            <a:ext cx="10505665" cy="492443"/>
          </a:xfrm>
        </p:spPr>
        <p:txBody>
          <a:bodyPr anchor="ctr" anchorCtr="0"/>
          <a:lstStyle>
            <a:lvl1pPr>
              <a:defRPr sz="3200">
                <a:solidFill>
                  <a:schemeClr val="accent2"/>
                </a:solidFill>
              </a:defRPr>
            </a:lvl1pPr>
          </a:lstStyle>
          <a:p>
            <a:r>
              <a:rPr lang="en-US"/>
              <a:t>Section title</a:t>
            </a:r>
          </a:p>
        </p:txBody>
      </p:sp>
      <p:sp>
        <p:nvSpPr>
          <p:cNvPr id="5" name="object 33">
            <a:extLst>
              <a:ext uri="{FF2B5EF4-FFF2-40B4-BE49-F238E27FC236}">
                <a16:creationId xmlns:a16="http://schemas.microsoft.com/office/drawing/2014/main" id="{A3B77F87-EEDE-AE46-B2AA-2A9426B8EE0A}"/>
              </a:ext>
            </a:extLst>
          </p:cNvPr>
          <p:cNvSpPr txBox="1">
            <a:spLocks/>
          </p:cNvSpPr>
          <p:nvPr userDrawn="1"/>
        </p:nvSpPr>
        <p:spPr>
          <a:xfrm>
            <a:off x="576072" y="6318573"/>
            <a:ext cx="2446867" cy="142347"/>
          </a:xfrm>
          <a:prstGeom prst="rect">
            <a:avLst/>
          </a:prstGeom>
        </p:spPr>
        <p:txBody>
          <a:bodyPr vert="horz" wrap="square" lIns="0" tIns="19050" rIns="0" bIns="0" rtlCol="0">
            <a:spAutoFit/>
          </a:bodyPr>
          <a:lstStyle>
            <a:defPPr>
              <a:defRPr lang="en-US"/>
            </a:defPPr>
            <a:lvl1pPr marL="0" algn="l" defTabSz="914400" rtl="0" eaLnBrk="1" latinLnBrk="0" hangingPunct="1">
              <a:defRPr sz="800" b="0" i="0" kern="1200">
                <a:solidFill>
                  <a:srgbClr val="3C3C41"/>
                </a:solidFill>
                <a:latin typeface="Segoe Pro"/>
                <a:ea typeface="+mn-ea"/>
                <a:cs typeface="Segoe Pro"/>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0" i="0" kern="1200">
                <a:solidFill>
                  <a:schemeClr val="bg1"/>
                </a:solidFill>
                <a:effectLst/>
                <a:latin typeface="Segoe Pro"/>
                <a:ea typeface="+mn-ea"/>
                <a:cs typeface="Segoe Pro"/>
              </a:rPr>
              <a:t>Microsoft Teams</a:t>
            </a:r>
          </a:p>
        </p:txBody>
      </p:sp>
    </p:spTree>
    <p:extLst>
      <p:ext uri="{BB962C8B-B14F-4D97-AF65-F5344CB8AC3E}">
        <p14:creationId xmlns:p14="http://schemas.microsoft.com/office/powerpoint/2010/main" val="3329811558"/>
      </p:ext>
    </p:extLst>
  </p:cSld>
  <p:clrMapOvr>
    <a:masterClrMapping/>
  </p:clrMapOvr>
  <p:transition>
    <p:fade/>
  </p:transition>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2_Title Only">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DFC05-5CD9-6D49-92B1-2AE60C165FAA}"/>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object 33">
            <a:extLst>
              <a:ext uri="{FF2B5EF4-FFF2-40B4-BE49-F238E27FC236}">
                <a16:creationId xmlns:a16="http://schemas.microsoft.com/office/drawing/2014/main" id="{7AF6B0E0-C78A-4EF6-AD40-9DF1615E1082}"/>
              </a:ext>
            </a:extLst>
          </p:cNvPr>
          <p:cNvSpPr txBox="1">
            <a:spLocks/>
          </p:cNvSpPr>
          <p:nvPr userDrawn="1"/>
        </p:nvSpPr>
        <p:spPr>
          <a:xfrm>
            <a:off x="576072" y="6318573"/>
            <a:ext cx="2446867" cy="142347"/>
          </a:xfrm>
          <a:prstGeom prst="rect">
            <a:avLst/>
          </a:prstGeom>
        </p:spPr>
        <p:txBody>
          <a:bodyPr vert="horz" wrap="square" lIns="0" tIns="19050" rIns="0" bIns="0" rtlCol="0">
            <a:spAutoFit/>
          </a:bodyPr>
          <a:lstStyle>
            <a:defPPr>
              <a:defRPr lang="en-US"/>
            </a:defPPr>
            <a:lvl1pPr marL="0" algn="l" defTabSz="914400" rtl="0" eaLnBrk="1" latinLnBrk="0" hangingPunct="1">
              <a:defRPr sz="800" b="0" i="0" kern="1200">
                <a:solidFill>
                  <a:srgbClr val="3C3C41"/>
                </a:solidFill>
                <a:latin typeface="Segoe Pro"/>
                <a:ea typeface="+mn-ea"/>
                <a:cs typeface="Segoe Pro"/>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0" i="0" kern="1200">
                <a:solidFill>
                  <a:schemeClr val="bg1"/>
                </a:solidFill>
                <a:effectLst/>
                <a:latin typeface="Segoe Pro"/>
                <a:ea typeface="+mn-ea"/>
                <a:cs typeface="Segoe Pro"/>
              </a:rPr>
              <a:t>Microsoft Teams</a:t>
            </a:r>
          </a:p>
        </p:txBody>
      </p:sp>
    </p:spTree>
    <p:extLst>
      <p:ext uri="{BB962C8B-B14F-4D97-AF65-F5344CB8AC3E}">
        <p14:creationId xmlns:p14="http://schemas.microsoft.com/office/powerpoint/2010/main" val="3054713021"/>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divider_3_light">
    <p:bg>
      <p:bgPr>
        <a:solidFill>
          <a:srgbClr val="F2F2F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hasCustomPrompt="1"/>
          </p:nvPr>
        </p:nvSpPr>
        <p:spPr>
          <a:xfrm>
            <a:off x="586740" y="3152001"/>
            <a:ext cx="11018520" cy="553998"/>
          </a:xfrm>
        </p:spPr>
        <p:txBody>
          <a:bodyPr/>
          <a:lstStyle>
            <a:lvl1pPr>
              <a:defRPr>
                <a:solidFill>
                  <a:schemeClr val="tx1"/>
                </a:solidFill>
              </a:defRPr>
            </a:lvl1pPr>
          </a:lstStyle>
          <a:p>
            <a:r>
              <a:rPr lang="en-US"/>
              <a:t>Section title</a:t>
            </a:r>
          </a:p>
        </p:txBody>
      </p:sp>
      <p:sp>
        <p:nvSpPr>
          <p:cNvPr id="4" name="object 33">
            <a:extLst>
              <a:ext uri="{FF2B5EF4-FFF2-40B4-BE49-F238E27FC236}">
                <a16:creationId xmlns:a16="http://schemas.microsoft.com/office/drawing/2014/main" id="{E80533B7-FB8A-0E4F-A5D9-B3276A0668BA}"/>
              </a:ext>
            </a:extLst>
          </p:cNvPr>
          <p:cNvSpPr txBox="1">
            <a:spLocks/>
          </p:cNvSpPr>
          <p:nvPr userDrawn="1"/>
        </p:nvSpPr>
        <p:spPr>
          <a:xfrm>
            <a:off x="576072" y="6318573"/>
            <a:ext cx="2446867" cy="142347"/>
          </a:xfrm>
          <a:prstGeom prst="rect">
            <a:avLst/>
          </a:prstGeom>
        </p:spPr>
        <p:txBody>
          <a:bodyPr vert="horz" wrap="square" lIns="0" tIns="19050" rIns="0" bIns="0" rtlCol="0">
            <a:spAutoFit/>
          </a:bodyPr>
          <a:lstStyle>
            <a:defPPr>
              <a:defRPr lang="en-US"/>
            </a:defPPr>
            <a:lvl1pPr marL="0" algn="l" defTabSz="914400" rtl="0" eaLnBrk="1" latinLnBrk="0" hangingPunct="1">
              <a:defRPr sz="800" b="0" i="0" kern="1200">
                <a:solidFill>
                  <a:srgbClr val="3C3C41"/>
                </a:solidFill>
                <a:latin typeface="Segoe Pro"/>
                <a:ea typeface="+mn-ea"/>
                <a:cs typeface="Segoe Pro"/>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0" i="0" kern="1200">
                <a:solidFill>
                  <a:srgbClr val="3C3C41"/>
                </a:solidFill>
                <a:effectLst/>
                <a:latin typeface="Segoe Pro"/>
                <a:ea typeface="+mn-ea"/>
                <a:cs typeface="Segoe Pro"/>
              </a:rPr>
              <a:t>Microsoft Teams</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62590578"/>
      </p:ext>
    </p:extLst>
  </p:cSld>
  <p:clrMapOvr>
    <a:masterClrMapping/>
  </p:clrMapOvr>
  <p:transition>
    <p:fade/>
  </p:transition>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7659526"/>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Objectives 6">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6724588-CA25-D4F3-38B7-7A35AF6B904D}"/>
              </a:ext>
            </a:extLst>
          </p:cNvPr>
          <p:cNvSpPr>
            <a:spLocks noGrp="1"/>
          </p:cNvSpPr>
          <p:nvPr>
            <p:ph type="body" sz="quarter" idx="10"/>
          </p:nvPr>
        </p:nvSpPr>
        <p:spPr>
          <a:xfrm>
            <a:off x="835871" y="1449742"/>
            <a:ext cx="5576400" cy="638940"/>
          </a:xfrm>
          <a:prstGeom prst="roundRect">
            <a:avLst>
              <a:gd name="adj" fmla="val 7349"/>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88720" tIns="146304" rIns="182880" bIns="146304" numCol="1" spcCol="0" rtlCol="0" fromWordArt="0" anchor="ctr" anchorCtr="0" forceAA="0" compatLnSpc="1">
            <a:prstTxWarp prst="textNoShape">
              <a:avLst/>
            </a:prstTxWarp>
            <a:noAutofit/>
          </a:bodyPr>
          <a:lstStyle>
            <a:lvl1pPr marL="0" indent="0">
              <a:buNone/>
              <a:defRPr lang="en-US" sz="1600" dirty="0" smtClean="0">
                <a:solidFill>
                  <a:srgbClr val="000000"/>
                </a:solidFill>
                <a:cs typeface="+mn-cs"/>
              </a:defRPr>
            </a:lvl1pPr>
          </a:lstStyle>
          <a:p>
            <a:pPr marL="0" lvl="0" defTabSz="932472" fontAlgn="base">
              <a:spcBef>
                <a:spcPct val="0"/>
              </a:spcBef>
              <a:spcAft>
                <a:spcPct val="0"/>
              </a:spcAft>
            </a:pPr>
            <a:r>
              <a:rPr lang="en-US"/>
              <a:t>Click to edit Master text styles</a:t>
            </a:r>
          </a:p>
        </p:txBody>
      </p:sp>
      <p:pic>
        <p:nvPicPr>
          <p:cNvPr id="16" name="Picture 15">
            <a:extLst>
              <a:ext uri="{FF2B5EF4-FFF2-40B4-BE49-F238E27FC236}">
                <a16:creationId xmlns:a16="http://schemas.microsoft.com/office/drawing/2014/main" id="{8C901438-3FFE-4434-B7D5-BB7F2A80A080}"/>
              </a:ext>
              <a:ext uri="{C183D7F6-B498-43B3-948B-1728B52AA6E4}">
                <adec:decorative xmlns:adec="http://schemas.microsoft.com/office/drawing/2017/decorative" val="1"/>
              </a:ext>
            </a:extLst>
          </p:cNvPr>
          <p:cNvPicPr>
            <a:picLocks noChangeAspect="1"/>
          </p:cNvPicPr>
          <p:nvPr userDrawn="1"/>
        </p:nvPicPr>
        <p:blipFill rotWithShape="1">
          <a:blip r:embed="rId2"/>
          <a:srcRect l="1215" t="1935" r="43604" b="21875"/>
          <a:stretch/>
        </p:blipFill>
        <p:spPr>
          <a:xfrm>
            <a:off x="6659879" y="737419"/>
            <a:ext cx="5532121" cy="6120582"/>
          </a:xfrm>
          <a:prstGeom prst="rect">
            <a:avLst/>
          </a:prstGeom>
          <a:ln>
            <a:noFill/>
          </a:ln>
        </p:spPr>
      </p:pic>
      <p:sp>
        <p:nvSpPr>
          <p:cNvPr id="15" name="Title 1">
            <a:extLst>
              <a:ext uri="{FF2B5EF4-FFF2-40B4-BE49-F238E27FC236}">
                <a16:creationId xmlns:a16="http://schemas.microsoft.com/office/drawing/2014/main" id="{E7F93F86-C8E9-4C2B-8A89-9651C91CBE8A}"/>
              </a:ext>
            </a:extLst>
          </p:cNvPr>
          <p:cNvSpPr>
            <a:spLocks noGrp="1"/>
          </p:cNvSpPr>
          <p:nvPr>
            <p:ph type="title"/>
          </p:nvPr>
        </p:nvSpPr>
        <p:spPr>
          <a:xfrm>
            <a:off x="588263" y="457200"/>
            <a:ext cx="11018520" cy="553998"/>
          </a:xfrm>
        </p:spPr>
        <p:txBody>
          <a:bodyPr/>
          <a:lstStyle>
            <a:lvl1pPr>
              <a:defRPr>
                <a:solidFill>
                  <a:schemeClr val="tx1"/>
                </a:solidFill>
              </a:defRPr>
            </a:lvl1pPr>
          </a:lstStyle>
          <a:p>
            <a:endParaRPr lang="en-US"/>
          </a:p>
        </p:txBody>
      </p:sp>
      <p:sp>
        <p:nvSpPr>
          <p:cNvPr id="10" name="Text Placeholder 3">
            <a:extLst>
              <a:ext uri="{FF2B5EF4-FFF2-40B4-BE49-F238E27FC236}">
                <a16:creationId xmlns:a16="http://schemas.microsoft.com/office/drawing/2014/main" id="{6C442955-20DF-3B6C-B46C-D14610F6C908}"/>
              </a:ext>
            </a:extLst>
          </p:cNvPr>
          <p:cNvSpPr>
            <a:spLocks noGrp="1"/>
          </p:cNvSpPr>
          <p:nvPr>
            <p:ph type="body" sz="quarter" idx="11"/>
          </p:nvPr>
        </p:nvSpPr>
        <p:spPr>
          <a:xfrm>
            <a:off x="835871" y="2247035"/>
            <a:ext cx="5576400" cy="638940"/>
          </a:xfrm>
          <a:prstGeom prst="roundRect">
            <a:avLst>
              <a:gd name="adj" fmla="val 7349"/>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88720" tIns="146304" rIns="182880" bIns="146304" numCol="1" spcCol="0" rtlCol="0" fromWordArt="0" anchor="ctr" anchorCtr="0" forceAA="0" compatLnSpc="1">
            <a:prstTxWarp prst="textNoShape">
              <a:avLst/>
            </a:prstTxWarp>
            <a:noAutofit/>
          </a:bodyPr>
          <a:lstStyle>
            <a:lvl1pPr marL="0" indent="0">
              <a:buNone/>
              <a:defRPr lang="en-US" sz="1600" dirty="0" smtClean="0">
                <a:solidFill>
                  <a:srgbClr val="000000"/>
                </a:solidFill>
                <a:cs typeface="+mn-cs"/>
              </a:defRPr>
            </a:lvl1pPr>
          </a:lstStyle>
          <a:p>
            <a:pPr marL="0" lvl="0" defTabSz="932472" fontAlgn="base">
              <a:spcBef>
                <a:spcPct val="0"/>
              </a:spcBef>
              <a:spcAft>
                <a:spcPct val="0"/>
              </a:spcAft>
            </a:pPr>
            <a:r>
              <a:rPr lang="en-US"/>
              <a:t>Click to edit Master text styles</a:t>
            </a:r>
          </a:p>
        </p:txBody>
      </p:sp>
      <p:sp>
        <p:nvSpPr>
          <p:cNvPr id="12" name="Text Placeholder 3">
            <a:extLst>
              <a:ext uri="{FF2B5EF4-FFF2-40B4-BE49-F238E27FC236}">
                <a16:creationId xmlns:a16="http://schemas.microsoft.com/office/drawing/2014/main" id="{1FF25E56-17D0-F098-3094-A429FF3F7499}"/>
              </a:ext>
            </a:extLst>
          </p:cNvPr>
          <p:cNvSpPr>
            <a:spLocks noGrp="1"/>
          </p:cNvSpPr>
          <p:nvPr>
            <p:ph type="body" sz="quarter" idx="12"/>
          </p:nvPr>
        </p:nvSpPr>
        <p:spPr>
          <a:xfrm>
            <a:off x="835871" y="3044328"/>
            <a:ext cx="5576400" cy="638940"/>
          </a:xfrm>
          <a:prstGeom prst="roundRect">
            <a:avLst>
              <a:gd name="adj" fmla="val 7349"/>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88720" tIns="146304" rIns="182880" bIns="146304" numCol="1" spcCol="0" rtlCol="0" fromWordArt="0" anchor="ctr" anchorCtr="0" forceAA="0" compatLnSpc="1">
            <a:prstTxWarp prst="textNoShape">
              <a:avLst/>
            </a:prstTxWarp>
            <a:noAutofit/>
          </a:bodyPr>
          <a:lstStyle>
            <a:lvl1pPr marL="0" indent="0">
              <a:buNone/>
              <a:defRPr lang="en-US" sz="1600" dirty="0" smtClean="0">
                <a:solidFill>
                  <a:srgbClr val="000000"/>
                </a:solidFill>
                <a:cs typeface="+mn-cs"/>
              </a:defRPr>
            </a:lvl1pPr>
          </a:lstStyle>
          <a:p>
            <a:pPr marL="0" lvl="0" defTabSz="932472" fontAlgn="base">
              <a:spcBef>
                <a:spcPct val="0"/>
              </a:spcBef>
              <a:spcAft>
                <a:spcPct val="0"/>
              </a:spcAft>
            </a:pPr>
            <a:r>
              <a:rPr lang="en-US"/>
              <a:t>Click to edit Master text styles</a:t>
            </a:r>
          </a:p>
        </p:txBody>
      </p:sp>
      <p:sp>
        <p:nvSpPr>
          <p:cNvPr id="14" name="Text Placeholder 3">
            <a:extLst>
              <a:ext uri="{FF2B5EF4-FFF2-40B4-BE49-F238E27FC236}">
                <a16:creationId xmlns:a16="http://schemas.microsoft.com/office/drawing/2014/main" id="{E5A6B085-A4C5-5CEE-45D2-F486A1D989C3}"/>
              </a:ext>
            </a:extLst>
          </p:cNvPr>
          <p:cNvSpPr>
            <a:spLocks noGrp="1"/>
          </p:cNvSpPr>
          <p:nvPr>
            <p:ph type="body" sz="quarter" idx="13"/>
          </p:nvPr>
        </p:nvSpPr>
        <p:spPr>
          <a:xfrm>
            <a:off x="835871" y="3851247"/>
            <a:ext cx="5576400" cy="638940"/>
          </a:xfrm>
          <a:prstGeom prst="roundRect">
            <a:avLst>
              <a:gd name="adj" fmla="val 7349"/>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88720" tIns="146304" rIns="182880" bIns="146304" numCol="1" spcCol="0" rtlCol="0" fromWordArt="0" anchor="ctr" anchorCtr="0" forceAA="0" compatLnSpc="1">
            <a:prstTxWarp prst="textNoShape">
              <a:avLst/>
            </a:prstTxWarp>
            <a:noAutofit/>
          </a:bodyPr>
          <a:lstStyle>
            <a:lvl1pPr marL="0" indent="0">
              <a:buNone/>
              <a:defRPr lang="en-US" sz="1600" dirty="0" smtClean="0">
                <a:solidFill>
                  <a:srgbClr val="000000"/>
                </a:solidFill>
                <a:cs typeface="+mn-cs"/>
              </a:defRPr>
            </a:lvl1pPr>
          </a:lstStyle>
          <a:p>
            <a:pPr marL="0" lvl="0" defTabSz="932472" fontAlgn="base">
              <a:spcBef>
                <a:spcPct val="0"/>
              </a:spcBef>
              <a:spcAft>
                <a:spcPct val="0"/>
              </a:spcAft>
            </a:pPr>
            <a:r>
              <a:rPr lang="en-US"/>
              <a:t>Click to edit Master text styles</a:t>
            </a:r>
          </a:p>
        </p:txBody>
      </p:sp>
      <p:sp>
        <p:nvSpPr>
          <p:cNvPr id="17" name="Text Placeholder 3">
            <a:extLst>
              <a:ext uri="{FF2B5EF4-FFF2-40B4-BE49-F238E27FC236}">
                <a16:creationId xmlns:a16="http://schemas.microsoft.com/office/drawing/2014/main" id="{7A7A16C2-0B38-CDFE-052F-364AFC291B17}"/>
              </a:ext>
            </a:extLst>
          </p:cNvPr>
          <p:cNvSpPr>
            <a:spLocks noGrp="1"/>
          </p:cNvSpPr>
          <p:nvPr>
            <p:ph type="body" sz="quarter" idx="14"/>
          </p:nvPr>
        </p:nvSpPr>
        <p:spPr>
          <a:xfrm>
            <a:off x="835871" y="4719355"/>
            <a:ext cx="5576400" cy="638940"/>
          </a:xfrm>
          <a:prstGeom prst="roundRect">
            <a:avLst>
              <a:gd name="adj" fmla="val 7349"/>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88720" tIns="146304" rIns="182880" bIns="146304" numCol="1" spcCol="0" rtlCol="0" fromWordArt="0" anchor="ctr" anchorCtr="0" forceAA="0" compatLnSpc="1">
            <a:prstTxWarp prst="textNoShape">
              <a:avLst/>
            </a:prstTxWarp>
            <a:noAutofit/>
          </a:bodyPr>
          <a:lstStyle>
            <a:lvl1pPr marL="0" indent="0">
              <a:buNone/>
              <a:defRPr lang="en-US" sz="1600" dirty="0" smtClean="0">
                <a:solidFill>
                  <a:srgbClr val="000000"/>
                </a:solidFill>
                <a:cs typeface="+mn-cs"/>
              </a:defRPr>
            </a:lvl1pPr>
          </a:lstStyle>
          <a:p>
            <a:pPr marL="0" lvl="0" defTabSz="932472" fontAlgn="base">
              <a:spcBef>
                <a:spcPct val="0"/>
              </a:spcBef>
              <a:spcAft>
                <a:spcPct val="0"/>
              </a:spcAft>
            </a:pPr>
            <a:r>
              <a:rPr lang="en-US"/>
              <a:t>Click to edit Master text styles</a:t>
            </a:r>
          </a:p>
        </p:txBody>
      </p:sp>
      <p:sp>
        <p:nvSpPr>
          <p:cNvPr id="18" name="Text Placeholder 3">
            <a:extLst>
              <a:ext uri="{FF2B5EF4-FFF2-40B4-BE49-F238E27FC236}">
                <a16:creationId xmlns:a16="http://schemas.microsoft.com/office/drawing/2014/main" id="{92430E31-73C3-C56D-49B3-578D3A5E82B8}"/>
              </a:ext>
            </a:extLst>
          </p:cNvPr>
          <p:cNvSpPr>
            <a:spLocks noGrp="1"/>
          </p:cNvSpPr>
          <p:nvPr>
            <p:ph type="body" sz="quarter" idx="15"/>
          </p:nvPr>
        </p:nvSpPr>
        <p:spPr>
          <a:xfrm>
            <a:off x="835871" y="5519624"/>
            <a:ext cx="5576400" cy="638940"/>
          </a:xfrm>
          <a:prstGeom prst="roundRect">
            <a:avLst>
              <a:gd name="adj" fmla="val 7349"/>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88720" tIns="146304" rIns="182880" bIns="146304" numCol="1" spcCol="0" rtlCol="0" fromWordArt="0" anchor="ctr" anchorCtr="0" forceAA="0" compatLnSpc="1">
            <a:prstTxWarp prst="textNoShape">
              <a:avLst/>
            </a:prstTxWarp>
            <a:noAutofit/>
          </a:bodyPr>
          <a:lstStyle>
            <a:lvl1pPr marL="0" indent="0">
              <a:buNone/>
              <a:defRPr lang="en-US" sz="1600" dirty="0" smtClean="0">
                <a:solidFill>
                  <a:srgbClr val="000000"/>
                </a:solidFill>
                <a:cs typeface="+mn-cs"/>
              </a:defRPr>
            </a:lvl1pPr>
          </a:lstStyle>
          <a:p>
            <a:pPr marL="0" lvl="0" defTabSz="932472" fontAlgn="base">
              <a:spcBef>
                <a:spcPct val="0"/>
              </a:spcBef>
              <a:spcAft>
                <a:spcPct val="0"/>
              </a:spcAft>
            </a:pPr>
            <a:r>
              <a:rPr lang="en-US"/>
              <a:t>Click to edit Master text styles</a:t>
            </a:r>
          </a:p>
        </p:txBody>
      </p:sp>
    </p:spTree>
    <p:extLst>
      <p:ext uri="{BB962C8B-B14F-4D97-AF65-F5344CB8AC3E}">
        <p14:creationId xmlns:p14="http://schemas.microsoft.com/office/powerpoint/2010/main" val="2162566819"/>
      </p:ext>
    </p:extLst>
  </p:cSld>
  <p:clrMapOvr>
    <a:masterClrMapping/>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1748041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4271256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Square Border Photo">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4756150" cy="1107996"/>
          </a:xfrm>
          <a:noFill/>
        </p:spPr>
        <p:txBody>
          <a:bodyPr wrap="square"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75615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4" name="Picture Placeholder 3">
            <a:extLst>
              <a:ext uri="{FF2B5EF4-FFF2-40B4-BE49-F238E27FC236}">
                <a16:creationId xmlns:a16="http://schemas.microsoft.com/office/drawing/2014/main" id="{F20930C2-FF47-3F44-BA93-EEDCB40578EB}"/>
              </a:ext>
            </a:extLst>
          </p:cNvPr>
          <p:cNvSpPr>
            <a:spLocks noGrp="1"/>
          </p:cNvSpPr>
          <p:nvPr>
            <p:ph type="pic" sz="quarter" idx="13"/>
          </p:nvPr>
        </p:nvSpPr>
        <p:spPr>
          <a:xfrm>
            <a:off x="5627688" y="292100"/>
            <a:ext cx="6270625" cy="6272213"/>
          </a:xfrm>
        </p:spPr>
        <p:txBody>
          <a:bodyPr/>
          <a:lstStyle/>
          <a:p>
            <a:r>
              <a:rPr lang="en-US"/>
              <a:t>Click icon to add picture</a:t>
            </a:r>
          </a:p>
        </p:txBody>
      </p:sp>
    </p:spTree>
    <p:extLst>
      <p:ext uri="{BB962C8B-B14F-4D97-AF65-F5344CB8AC3E}">
        <p14:creationId xmlns:p14="http://schemas.microsoft.com/office/powerpoint/2010/main" val="38469175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guide id="5" pos="3545">
          <p15:clr>
            <a:srgbClr val="FBAE40"/>
          </p15:clr>
        </p15:guide>
        <p15:guide id="6" pos="336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Color Bkg">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accent3"/>
                </a:solidFill>
                <a:latin typeface="+mj-lt"/>
                <a:cs typeface="Segoe UI" panose="020B0502040204020203" pitchFamily="34" charset="0"/>
              </a:defRPr>
            </a:lvl1pPr>
          </a:lstStyle>
          <a:p>
            <a:r>
              <a:rPr lang="en-US"/>
              <a:t>Thank you</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6061988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 Slide Black Bkg">
    <p:bg>
      <p:bgPr>
        <a:solidFill>
          <a:schemeClr val="tx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Thank you</a:t>
            </a:r>
          </a:p>
        </p:txBody>
      </p:sp>
    </p:spTree>
    <p:extLst>
      <p:ext uri="{BB962C8B-B14F-4D97-AF65-F5344CB8AC3E}">
        <p14:creationId xmlns:p14="http://schemas.microsoft.com/office/powerpoint/2010/main" val="4451883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image" Target="../media/image1.emf"/><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heme" Target="../theme/theme2.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3.xml"/><Relationship Id="rId1" Type="http://schemas.openxmlformats.org/officeDocument/2006/relationships/slideLayout" Target="../slideLayouts/slideLayout5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4.xml"/><Relationship Id="rId1"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45" cstate="hqprint">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72118185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 id="2147483739" r:id="rId31"/>
    <p:sldLayoutId id="2147483740" r:id="rId32"/>
    <p:sldLayoutId id="2147483741" r:id="rId33"/>
    <p:sldLayoutId id="2147483742" r:id="rId34"/>
    <p:sldLayoutId id="2147483743" r:id="rId35"/>
    <p:sldLayoutId id="2147483744" r:id="rId36"/>
    <p:sldLayoutId id="2147483745" r:id="rId37"/>
    <p:sldLayoutId id="2147483746" r:id="rId38"/>
    <p:sldLayoutId id="2147483785" r:id="rId39"/>
    <p:sldLayoutId id="2147483786" r:id="rId40"/>
    <p:sldLayoutId id="2147483787" r:id="rId41"/>
    <p:sldLayoutId id="2147483788" r:id="rId42"/>
    <p:sldLayoutId id="2147483784" r:id="rId43"/>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43088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440394"/>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2" cstate="screen">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1845562287"/>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7" r:id="rId4"/>
    <p:sldLayoutId id="2147483756" r:id="rId5"/>
    <p:sldLayoutId id="2147483751" r:id="rId6"/>
    <p:sldLayoutId id="2147483752" r:id="rId7"/>
    <p:sldLayoutId id="2147483654" r:id="rId8"/>
    <p:sldLayoutId id="2147483753" r:id="rId9"/>
    <p:sldLayoutId id="2147483754" r:id="rId10"/>
  </p:sldLayoutIdLst>
  <p:transition>
    <p:fade/>
  </p:transition>
  <p:hf hdr="0" dt="0"/>
  <p:txStyles>
    <p:titleStyle>
      <a:lvl1pPr algn="l" defTabSz="932742" rtl="0" eaLnBrk="1" latinLnBrk="0" hangingPunct="1">
        <a:lnSpc>
          <a:spcPct val="10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902"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24633679"/>
      </p:ext>
    </p:extLst>
  </p:cSld>
  <p:clrMap bg1="lt1" tx1="dk1" bg2="lt2" tx2="dk2" accent1="accent1" accent2="accent2" accent3="accent3" accent4="accent4" accent5="accent5" accent6="accent6" hlink="hlink" folHlink="folHlink"/>
  <p:sldLayoutIdLst>
    <p:sldLayoutId id="2147486209"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2639369057"/>
      </p:ext>
    </p:extLst>
  </p:cSld>
  <p:clrMap bg1="lt1" tx1="dk1" bg2="lt2" tx2="dk2" accent1="accent1" accent2="accent2" accent3="accent3" accent4="accent4" accent5="accent5" accent6="accent6" hlink="hlink" folHlink="folHlink"/>
  <p:sldLayoutIdLst>
    <p:sldLayoutId id="2147486019" r:id="rId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6.svg"/></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5.png"/><Relationship Id="rId7"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45.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5.xml"/><Relationship Id="rId4" Type="http://schemas.openxmlformats.org/officeDocument/2006/relationships/image" Target="../media/image6.svg"/></Relationships>
</file>

<file path=ppt/slides/_rels/slide12.xml.rels><?xml version="1.0" encoding="UTF-8" standalone="yes"?>
<Relationships xmlns="http://schemas.openxmlformats.org/package/2006/relationships"><Relationship Id="rId3" Type="http://schemas.openxmlformats.org/officeDocument/2006/relationships/hyperlink" Target="https://microsoft.sharepoint.com/:p:/t/TPMPMO/EZBa9qM-fh5NlfsGrwWT1I8BHRANjfb-9OHlb3JvzwvCPg?e=rBXzwg" TargetMode="External"/><Relationship Id="rId2" Type="http://schemas.openxmlformats.org/officeDocument/2006/relationships/notesSlide" Target="../notesSlides/notesSlide9.xml"/><Relationship Id="rId1" Type="http://schemas.openxmlformats.org/officeDocument/2006/relationships/slideLayout" Target="../slideLayouts/slideLayout45.xml"/><Relationship Id="rId5" Type="http://schemas.openxmlformats.org/officeDocument/2006/relationships/image" Target="../media/image6.sv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png"/><Relationship Id="rId7" Type="http://schemas.openxmlformats.org/officeDocument/2006/relationships/image" Target="../media/image25.jpeg"/><Relationship Id="rId12"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45.xml"/><Relationship Id="rId6" Type="http://schemas.openxmlformats.org/officeDocument/2006/relationships/image" Target="../media/image33.svg"/><Relationship Id="rId11" Type="http://schemas.openxmlformats.org/officeDocument/2006/relationships/image" Target="../media/image21.jpeg"/><Relationship Id="rId5" Type="http://schemas.openxmlformats.org/officeDocument/2006/relationships/image" Target="../media/image32.png"/><Relationship Id="rId10" Type="http://schemas.openxmlformats.org/officeDocument/2006/relationships/image" Target="../media/image22.jpeg"/><Relationship Id="rId4" Type="http://schemas.openxmlformats.org/officeDocument/2006/relationships/image" Target="../media/image6.svg"/><Relationship Id="rId9"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5.xml"/><Relationship Id="rId5" Type="http://schemas.openxmlformats.org/officeDocument/2006/relationships/image" Target="../media/image35.jpeg"/><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5.xml"/><Relationship Id="rId5" Type="http://schemas.openxmlformats.org/officeDocument/2006/relationships/image" Target="../media/image36.jpeg"/><Relationship Id="rId4" Type="http://schemas.openxmlformats.org/officeDocument/2006/relationships/image" Target="../media/image6.svg"/></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image" Target="../media/image37.png"/><Relationship Id="rId1" Type="http://schemas.openxmlformats.org/officeDocument/2006/relationships/slideLayout" Target="../slideLayouts/slideLayout4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image" Target="../media/image5.png"/><Relationship Id="rId7" Type="http://schemas.openxmlformats.org/officeDocument/2006/relationships/slide" Target="slide13.xml"/><Relationship Id="rId2" Type="http://schemas.openxmlformats.org/officeDocument/2006/relationships/notesSlide" Target="../notesSlides/notesSlide1.xml"/><Relationship Id="rId1" Type="http://schemas.openxmlformats.org/officeDocument/2006/relationships/slideLayout" Target="../slideLayouts/slideLayout54.xml"/><Relationship Id="rId6" Type="http://schemas.openxmlformats.org/officeDocument/2006/relationships/slide" Target="slide9.xml"/><Relationship Id="rId5" Type="http://schemas.openxmlformats.org/officeDocument/2006/relationships/slide" Target="slide3.xml"/><Relationship Id="rId4" Type="http://schemas.openxmlformats.org/officeDocument/2006/relationships/image" Target="../media/image6.sv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3.jpeg"/><Relationship Id="rId2" Type="http://schemas.openxmlformats.org/officeDocument/2006/relationships/image" Target="../media/image37.png"/><Relationship Id="rId1" Type="http://schemas.openxmlformats.org/officeDocument/2006/relationships/slideLayout" Target="../slideLayouts/slideLayout4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4.jpeg"/><Relationship Id="rId2" Type="http://schemas.openxmlformats.org/officeDocument/2006/relationships/image" Target="../media/image37.png"/><Relationship Id="rId1" Type="http://schemas.openxmlformats.org/officeDocument/2006/relationships/slideLayout" Target="../slideLayouts/slideLayout4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8.svg"/><Relationship Id="rId2" Type="http://schemas.openxmlformats.org/officeDocument/2006/relationships/image" Target="../media/image5.png"/><Relationship Id="rId1" Type="http://schemas.openxmlformats.org/officeDocument/2006/relationships/slideLayout" Target="../slideLayouts/slideLayout45.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19.jpeg"/><Relationship Id="rId7" Type="http://schemas.openxmlformats.org/officeDocument/2006/relationships/image" Target="../media/image50.jpeg"/><Relationship Id="rId12"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45.xml"/><Relationship Id="rId6" Type="http://schemas.openxmlformats.org/officeDocument/2006/relationships/image" Target="../media/image23.jpeg"/><Relationship Id="rId11" Type="http://schemas.openxmlformats.org/officeDocument/2006/relationships/image" Target="../media/image43.jpeg"/><Relationship Id="rId5" Type="http://schemas.openxmlformats.org/officeDocument/2006/relationships/image" Target="../media/image49.jpeg"/><Relationship Id="rId10" Type="http://schemas.openxmlformats.org/officeDocument/2006/relationships/image" Target="../media/image52.jpeg"/><Relationship Id="rId4" Type="http://schemas.openxmlformats.org/officeDocument/2006/relationships/image" Target="../media/image22.jpeg"/><Relationship Id="rId9"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9.xml"/><Relationship Id="rId4" Type="http://schemas.openxmlformats.org/officeDocument/2006/relationships/hyperlink" Target="https://learn.microsoft.com/en-us/partner-center/overview"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45.xml"/><Relationship Id="rId5" Type="http://schemas.openxmlformats.org/officeDocument/2006/relationships/image" Target="../media/image55.pn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5.xml"/><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5.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17.sv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45.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5.png"/><Relationship Id="rId7"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45.xml"/><Relationship Id="rId6" Type="http://schemas.openxmlformats.org/officeDocument/2006/relationships/image" Target="../media/image26.png"/><Relationship Id="rId11" Type="http://schemas.openxmlformats.org/officeDocument/2006/relationships/image" Target="../media/image27.png"/><Relationship Id="rId5" Type="http://schemas.openxmlformats.org/officeDocument/2006/relationships/image" Target="../media/image25.jpeg"/><Relationship Id="rId10" Type="http://schemas.openxmlformats.org/officeDocument/2006/relationships/image" Target="../media/image23.jpeg"/><Relationship Id="rId4" Type="http://schemas.openxmlformats.org/officeDocument/2006/relationships/image" Target="../media/image6.svg"/><Relationship Id="rId9"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40090-39BD-17CB-0431-8A3ED28505B6}"/>
              </a:ext>
            </a:extLst>
          </p:cNvPr>
          <p:cNvPicPr>
            <a:picLocks noChangeAspect="1"/>
          </p:cNvPicPr>
          <p:nvPr/>
        </p:nvPicPr>
        <p:blipFill rotWithShape="1">
          <a:blip r:embed="rId2">
            <a:extLst>
              <a:ext uri="{28A0092B-C50C-407E-A947-70E740481C1C}">
                <a14:useLocalDpi xmlns:a14="http://schemas.microsoft.com/office/drawing/2010/main" val="0"/>
              </a:ext>
            </a:extLst>
          </a:blip>
          <a:srcRect l="22447" r="14614"/>
          <a:stretch/>
        </p:blipFill>
        <p:spPr>
          <a:xfrm>
            <a:off x="5715000" y="0"/>
            <a:ext cx="6476999" cy="6858000"/>
          </a:xfrm>
          <a:prstGeom prst="rect">
            <a:avLst/>
          </a:prstGeom>
        </p:spPr>
      </p:pic>
      <p:pic>
        <p:nvPicPr>
          <p:cNvPr id="10" name="Graphic 9">
            <a:extLst>
              <a:ext uri="{FF2B5EF4-FFF2-40B4-BE49-F238E27FC236}">
                <a16:creationId xmlns:a16="http://schemas.microsoft.com/office/drawing/2014/main" id="{DA8C0B96-3FFD-B5A6-5360-C11F384DE96F}"/>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6685" b="42150"/>
          <a:stretch/>
        </p:blipFill>
        <p:spPr>
          <a:xfrm>
            <a:off x="1" y="5638403"/>
            <a:ext cx="5715000" cy="1219598"/>
          </a:xfrm>
          <a:prstGeom prst="rect">
            <a:avLst/>
          </a:prstGeom>
        </p:spPr>
      </p:pic>
      <p:sp>
        <p:nvSpPr>
          <p:cNvPr id="2" name="Title 1">
            <a:extLst>
              <a:ext uri="{FF2B5EF4-FFF2-40B4-BE49-F238E27FC236}">
                <a16:creationId xmlns:a16="http://schemas.microsoft.com/office/drawing/2014/main" id="{F47C04F4-D44B-034E-BDA3-B1A28177F4AC}"/>
              </a:ext>
            </a:extLst>
          </p:cNvPr>
          <p:cNvSpPr>
            <a:spLocks noGrp="1"/>
          </p:cNvSpPr>
          <p:nvPr>
            <p:ph type="title"/>
          </p:nvPr>
        </p:nvSpPr>
        <p:spPr>
          <a:xfrm>
            <a:off x="404042" y="2542970"/>
            <a:ext cx="4669608" cy="1431161"/>
          </a:xfrm>
        </p:spPr>
        <p:txBody>
          <a:bodyPr lIns="182880"/>
          <a:lstStyle/>
          <a:p>
            <a:r>
              <a:rPr lang="en-US" sz="3400">
                <a:solidFill>
                  <a:schemeClr val="tx1"/>
                </a:solidFill>
                <a:cs typeface="Segoe UI"/>
              </a:rPr>
              <a:t>Acquire new customers with Teams Essentials </a:t>
            </a:r>
            <a:br>
              <a:rPr lang="en-US" sz="2500">
                <a:cs typeface="Segoe UI"/>
              </a:rPr>
            </a:br>
            <a:r>
              <a:rPr lang="en-US" sz="2500">
                <a:solidFill>
                  <a:schemeClr val="accent2">
                    <a:lumMod val="20000"/>
                    <a:lumOff val="80000"/>
                  </a:schemeClr>
                </a:solidFill>
                <a:cs typeface="Segoe UI"/>
              </a:rPr>
              <a:t>Campaign</a:t>
            </a:r>
            <a:r>
              <a:rPr lang="en-US" sz="2500">
                <a:cs typeface="Segoe UI"/>
              </a:rPr>
              <a:t> </a:t>
            </a:r>
            <a:r>
              <a:rPr lang="en-US" sz="2500">
                <a:solidFill>
                  <a:schemeClr val="accent2">
                    <a:lumMod val="20000"/>
                    <a:lumOff val="80000"/>
                  </a:schemeClr>
                </a:solidFill>
                <a:cs typeface="Segoe UI"/>
              </a:rPr>
              <a:t>execution guide</a:t>
            </a:r>
          </a:p>
        </p:txBody>
      </p:sp>
      <p:sp>
        <p:nvSpPr>
          <p:cNvPr id="3" name="Text Placeholder 2">
            <a:extLst>
              <a:ext uri="{FF2B5EF4-FFF2-40B4-BE49-F238E27FC236}">
                <a16:creationId xmlns:a16="http://schemas.microsoft.com/office/drawing/2014/main" id="{8979BC2D-2378-144D-8779-2C4A3D32B56B}"/>
              </a:ext>
            </a:extLst>
          </p:cNvPr>
          <p:cNvSpPr>
            <a:spLocks noGrp="1"/>
          </p:cNvSpPr>
          <p:nvPr>
            <p:ph type="body" sz="quarter" idx="12"/>
          </p:nvPr>
        </p:nvSpPr>
        <p:spPr>
          <a:xfrm>
            <a:off x="404042" y="4673599"/>
            <a:ext cx="4625158" cy="615553"/>
          </a:xfrm>
        </p:spPr>
        <p:txBody>
          <a:bodyPr lIns="182880"/>
          <a:lstStyle/>
          <a:p>
            <a:r>
              <a:rPr lang="en-US" sz="2000"/>
              <a:t>Partner marketing resources to generate interest and qualify intent</a:t>
            </a:r>
          </a:p>
        </p:txBody>
      </p:sp>
      <p:pic>
        <p:nvPicPr>
          <p:cNvPr id="5" name="Picture 4">
            <a:extLst>
              <a:ext uri="{FF2B5EF4-FFF2-40B4-BE49-F238E27FC236}">
                <a16:creationId xmlns:a16="http://schemas.microsoft.com/office/drawing/2014/main" id="{CCAD66CE-06CE-501C-E1A1-0981B99548C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04042" y="465475"/>
            <a:ext cx="2368235" cy="772775"/>
          </a:xfrm>
          <a:prstGeom prst="rect">
            <a:avLst/>
          </a:prstGeom>
        </p:spPr>
      </p:pic>
    </p:spTree>
    <p:extLst>
      <p:ext uri="{BB962C8B-B14F-4D97-AF65-F5344CB8AC3E}">
        <p14:creationId xmlns:p14="http://schemas.microsoft.com/office/powerpoint/2010/main" val="1111858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1D5F6E2C-DEF4-1CF4-EB98-AC2DD4A49B41}"/>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6685" b="42150"/>
          <a:stretch/>
        </p:blipFill>
        <p:spPr>
          <a:xfrm>
            <a:off x="1" y="5638403"/>
            <a:ext cx="5715000" cy="1219598"/>
          </a:xfrm>
          <a:prstGeom prst="rect">
            <a:avLst/>
          </a:prstGeom>
        </p:spPr>
      </p:pic>
      <p:sp>
        <p:nvSpPr>
          <p:cNvPr id="5" name="Title 1">
            <a:extLst>
              <a:ext uri="{FF2B5EF4-FFF2-40B4-BE49-F238E27FC236}">
                <a16:creationId xmlns:a16="http://schemas.microsoft.com/office/drawing/2014/main" id="{54E991A3-5D41-0F38-5538-0EA91333B84E}"/>
              </a:ext>
            </a:extLst>
          </p:cNvPr>
          <p:cNvSpPr txBox="1">
            <a:spLocks/>
          </p:cNvSpPr>
          <p:nvPr/>
        </p:nvSpPr>
        <p:spPr>
          <a:xfrm>
            <a:off x="588263" y="457200"/>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solidFill>
                  <a:srgbClr val="000000"/>
                </a:solidFill>
                <a:effectLst/>
                <a:latin typeface="+mj-lt"/>
                <a:ea typeface="+mn-ea"/>
                <a:cs typeface="Segoe UI" pitchFamily="34" charset="0"/>
              </a:defRPr>
            </a:lvl1pPr>
          </a:lstStyle>
          <a:p>
            <a:r>
              <a:rPr lang="en-US">
                <a:cs typeface="Segoe UI"/>
              </a:rPr>
              <a:t>Teams Essentials appeals to new SMB customer segments</a:t>
            </a:r>
          </a:p>
        </p:txBody>
      </p:sp>
      <p:sp>
        <p:nvSpPr>
          <p:cNvPr id="6" name="TextBox 5">
            <a:extLst>
              <a:ext uri="{FF2B5EF4-FFF2-40B4-BE49-F238E27FC236}">
                <a16:creationId xmlns:a16="http://schemas.microsoft.com/office/drawing/2014/main" id="{BC386148-3395-55BB-B710-77DCD8A480D3}"/>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Priority audiences </a:t>
            </a:r>
          </a:p>
        </p:txBody>
      </p:sp>
      <p:pic>
        <p:nvPicPr>
          <p:cNvPr id="15" name="Picture 14" descr="Back view of a surface laptop placed on a table on an outdoor scene">
            <a:extLst>
              <a:ext uri="{FF2B5EF4-FFF2-40B4-BE49-F238E27FC236}">
                <a16:creationId xmlns:a16="http://schemas.microsoft.com/office/drawing/2014/main" id="{BEB14C2E-F94C-4369-8009-C10DC3FCE1E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88964" y="1433506"/>
            <a:ext cx="2540902" cy="2286000"/>
          </a:xfrm>
          <a:prstGeom prst="round2SameRect">
            <a:avLst>
              <a:gd name="adj1" fmla="val 7553"/>
              <a:gd name="adj2" fmla="val 0"/>
            </a:avLst>
          </a:prstGeom>
          <a:effectLst>
            <a:outerShdw blurRad="127000" algn="tl" rotWithShape="0">
              <a:prstClr val="black">
                <a:alpha val="40000"/>
              </a:prstClr>
            </a:outerShdw>
          </a:effectLst>
        </p:spPr>
      </p:pic>
      <p:sp>
        <p:nvSpPr>
          <p:cNvPr id="16" name="Rectangle: Top Corners Rounded 15">
            <a:extLst>
              <a:ext uri="{FF2B5EF4-FFF2-40B4-BE49-F238E27FC236}">
                <a16:creationId xmlns:a16="http://schemas.microsoft.com/office/drawing/2014/main" id="{8C913FFA-D3E4-4EC1-9B11-9985C2E89D19}"/>
              </a:ext>
            </a:extLst>
          </p:cNvPr>
          <p:cNvSpPr/>
          <p:nvPr/>
        </p:nvSpPr>
        <p:spPr bwMode="auto">
          <a:xfrm>
            <a:off x="588963" y="3719506"/>
            <a:ext cx="2540902" cy="2300014"/>
          </a:xfrm>
          <a:prstGeom prst="round2SameRect">
            <a:avLst>
              <a:gd name="adj1" fmla="val 0"/>
              <a:gd name="adj2" fmla="val 10432"/>
            </a:avLst>
          </a:prstGeom>
          <a:solidFill>
            <a:schemeClr val="bg2"/>
          </a:solidFill>
          <a:ln>
            <a:no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82880" rIns="137160" bIns="146304" numCol="1" spcCol="0" rtlCol="0" fromWordArt="0" anchor="t" anchorCtr="0" forceAA="0" compatLnSpc="1">
            <a:prstTxWarp prst="textNoShape">
              <a:avLst/>
            </a:prstTxWarp>
            <a:noAutofit/>
          </a:bodyPr>
          <a:lstStyle/>
          <a:p>
            <a:pPr defTabSz="932742">
              <a:spcAft>
                <a:spcPts val="600"/>
              </a:spcAft>
              <a:buSzPct val="90000"/>
            </a:pPr>
            <a:r>
              <a:rPr lang="en-US" sz="1400">
                <a:solidFill>
                  <a:schemeClr val="accent1"/>
                </a:solidFill>
                <a:latin typeface="+mj-lt"/>
              </a:rPr>
              <a:t>First cloud workload</a:t>
            </a:r>
          </a:p>
          <a:p>
            <a:pPr defTabSz="932742">
              <a:spcAft>
                <a:spcPts val="600"/>
              </a:spcAft>
              <a:buSzPct val="90000"/>
              <a:defRPr/>
            </a:pPr>
            <a:r>
              <a:rPr lang="en-US" sz="1200">
                <a:solidFill>
                  <a:schemeClr val="tx1"/>
                </a:solidFill>
              </a:rPr>
              <a:t>Teams Essentials works seamlessly with on-premises or hosted Exchange, and it provides access to Office apps on the web so that perpetual Office customers can get Teams in the cloud.</a:t>
            </a:r>
            <a:endParaRPr lang="en-US" sz="1600" b="1">
              <a:solidFill>
                <a:schemeClr val="tx1"/>
              </a:solidFill>
            </a:endParaRPr>
          </a:p>
        </p:txBody>
      </p:sp>
      <p:pic>
        <p:nvPicPr>
          <p:cNvPr id="17" name="Picture 16" descr="Sales team at large financial company. Group sales meeting and CEO presentation. Female sales manager presents product to CEO. ITPro, CFO and CEO meet with sales lead.">
            <a:extLst>
              <a:ext uri="{FF2B5EF4-FFF2-40B4-BE49-F238E27FC236}">
                <a16:creationId xmlns:a16="http://schemas.microsoft.com/office/drawing/2014/main" id="{EC93F4F0-ACCD-41E1-99B2-9D9A19486BA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415471" y="1433506"/>
            <a:ext cx="2540902" cy="2286000"/>
          </a:xfrm>
          <a:prstGeom prst="round2SameRect">
            <a:avLst>
              <a:gd name="adj1" fmla="val 10445"/>
              <a:gd name="adj2" fmla="val 0"/>
            </a:avLst>
          </a:prstGeom>
          <a:effectLst>
            <a:outerShdw blurRad="127000" algn="tl" rotWithShape="0">
              <a:prstClr val="black">
                <a:alpha val="40000"/>
              </a:prstClr>
            </a:outerShdw>
          </a:effectLst>
        </p:spPr>
      </p:pic>
      <p:sp>
        <p:nvSpPr>
          <p:cNvPr id="18" name="Rectangle: Top Corners Rounded 17">
            <a:extLst>
              <a:ext uri="{FF2B5EF4-FFF2-40B4-BE49-F238E27FC236}">
                <a16:creationId xmlns:a16="http://schemas.microsoft.com/office/drawing/2014/main" id="{0DA902A2-14B0-4CF2-93EF-E1FA0252C897}"/>
              </a:ext>
            </a:extLst>
          </p:cNvPr>
          <p:cNvSpPr/>
          <p:nvPr/>
        </p:nvSpPr>
        <p:spPr bwMode="auto">
          <a:xfrm>
            <a:off x="3415471" y="3719506"/>
            <a:ext cx="2540902" cy="2286000"/>
          </a:xfrm>
          <a:prstGeom prst="round2SameRect">
            <a:avLst>
              <a:gd name="adj1" fmla="val 0"/>
              <a:gd name="adj2" fmla="val 10432"/>
            </a:avLst>
          </a:prstGeom>
          <a:solidFill>
            <a:schemeClr val="bg2"/>
          </a:solidFill>
          <a:ln>
            <a:no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82880" rIns="137160" bIns="146304" numCol="1" spcCol="0" rtlCol="0" fromWordArt="0" anchor="t" anchorCtr="0" forceAA="0" compatLnSpc="1">
            <a:prstTxWarp prst="textNoShape">
              <a:avLst/>
            </a:prstTxWarp>
            <a:noAutofit/>
          </a:bodyPr>
          <a:lstStyle/>
          <a:p>
            <a:pPr defTabSz="932742">
              <a:spcAft>
                <a:spcPts val="600"/>
              </a:spcAft>
              <a:buSzPct val="90000"/>
            </a:pPr>
            <a:r>
              <a:rPr lang="en-US" sz="1400">
                <a:solidFill>
                  <a:schemeClr val="accent1"/>
                </a:solidFill>
                <a:latin typeface="+mj-lt"/>
              </a:rPr>
              <a:t>Standalone meetings</a:t>
            </a:r>
            <a:br>
              <a:rPr lang="en-US" sz="1400">
                <a:latin typeface="+mj-lt"/>
              </a:rPr>
            </a:br>
            <a:r>
              <a:rPr lang="en-US" sz="1400">
                <a:solidFill>
                  <a:schemeClr val="accent1"/>
                </a:solidFill>
                <a:latin typeface="+mj-lt"/>
              </a:rPr>
              <a:t>and calling</a:t>
            </a:r>
          </a:p>
          <a:p>
            <a:pPr defTabSz="932742">
              <a:spcAft>
                <a:spcPts val="600"/>
              </a:spcAft>
              <a:buSzPct val="90000"/>
              <a:defRPr/>
            </a:pPr>
            <a:r>
              <a:rPr lang="en-US" sz="1200">
                <a:solidFill>
                  <a:schemeClr val="tx1"/>
                </a:solidFill>
              </a:rPr>
              <a:t>Teams Essentials delivers a full Teams experience without deploying the complete Microsoft 365 suite, enabling customized, targeted motions for Teams Phone system and calling plans.</a:t>
            </a:r>
            <a:endParaRPr lang="en-US" sz="1200">
              <a:solidFill>
                <a:schemeClr val="tx1"/>
              </a:solidFill>
              <a:cs typeface="Segoe UI"/>
            </a:endParaRPr>
          </a:p>
        </p:txBody>
      </p:sp>
      <p:pic>
        <p:nvPicPr>
          <p:cNvPr id="20" name="Picture 19" descr="Developer in conference room meeting">
            <a:extLst>
              <a:ext uri="{FF2B5EF4-FFF2-40B4-BE49-F238E27FC236}">
                <a16:creationId xmlns:a16="http://schemas.microsoft.com/office/drawing/2014/main" id="{C04A5347-3B70-4887-98C4-8B42C064D02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241978" y="1433506"/>
            <a:ext cx="2540902" cy="2286000"/>
          </a:xfrm>
          <a:prstGeom prst="round2SameRect">
            <a:avLst>
              <a:gd name="adj1" fmla="val 8059"/>
              <a:gd name="adj2" fmla="val 0"/>
            </a:avLst>
          </a:prstGeom>
          <a:effectLst>
            <a:outerShdw blurRad="127000" algn="tl" rotWithShape="0">
              <a:prstClr val="black">
                <a:alpha val="40000"/>
              </a:prstClr>
            </a:outerShdw>
          </a:effectLst>
        </p:spPr>
      </p:pic>
      <p:sp>
        <p:nvSpPr>
          <p:cNvPr id="21" name="Rectangle: Top Corners Rounded 20">
            <a:extLst>
              <a:ext uri="{FF2B5EF4-FFF2-40B4-BE49-F238E27FC236}">
                <a16:creationId xmlns:a16="http://schemas.microsoft.com/office/drawing/2014/main" id="{7C2BED42-0A93-4C1F-9E22-0E8A08176A31}"/>
              </a:ext>
            </a:extLst>
          </p:cNvPr>
          <p:cNvSpPr/>
          <p:nvPr/>
        </p:nvSpPr>
        <p:spPr bwMode="auto">
          <a:xfrm>
            <a:off x="6241979" y="3719506"/>
            <a:ext cx="2540902" cy="2300014"/>
          </a:xfrm>
          <a:prstGeom prst="round2SameRect">
            <a:avLst>
              <a:gd name="adj1" fmla="val 0"/>
              <a:gd name="adj2" fmla="val 10981"/>
            </a:avLst>
          </a:prstGeom>
          <a:solidFill>
            <a:schemeClr val="bg2"/>
          </a:solidFill>
          <a:ln>
            <a:no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82880" rIns="137160" bIns="146304" numCol="1" spcCol="0" rtlCol="0" fromWordArt="0" anchor="t" anchorCtr="0" forceAA="0" compatLnSpc="1">
            <a:prstTxWarp prst="textNoShape">
              <a:avLst/>
            </a:prstTxWarp>
            <a:noAutofit/>
          </a:bodyPr>
          <a:lstStyle/>
          <a:p>
            <a:pPr defTabSz="932742">
              <a:spcAft>
                <a:spcPts val="600"/>
              </a:spcAft>
              <a:buSzPct val="90000"/>
              <a:defRPr/>
            </a:pPr>
            <a:r>
              <a:rPr lang="en-US" sz="1400">
                <a:solidFill>
                  <a:schemeClr val="accent1"/>
                </a:solidFill>
                <a:latin typeface="+mj-lt"/>
              </a:rPr>
              <a:t>Frontline workers</a:t>
            </a:r>
            <a:br>
              <a:rPr lang="en-US" sz="1400">
                <a:latin typeface="+mj-lt"/>
              </a:rPr>
            </a:br>
            <a:r>
              <a:rPr lang="en-US" sz="1400">
                <a:solidFill>
                  <a:schemeClr val="accent1"/>
                </a:solidFill>
                <a:latin typeface="+mj-lt"/>
              </a:rPr>
              <a:t>in SMBs</a:t>
            </a:r>
          </a:p>
          <a:p>
            <a:pPr defTabSz="932742">
              <a:spcAft>
                <a:spcPts val="600"/>
              </a:spcAft>
              <a:buSzPct val="90000"/>
              <a:defRPr/>
            </a:pPr>
            <a:r>
              <a:rPr lang="en-US" sz="1200">
                <a:solidFill>
                  <a:schemeClr val="tx1"/>
                </a:solidFill>
              </a:rPr>
              <a:t>Teams Essentials enables the right scenarios at the right price point for existing SMB customers to expand their coverage to all frontline workers.</a:t>
            </a:r>
            <a:endParaRPr lang="en-US" sz="1200">
              <a:solidFill>
                <a:schemeClr val="tx1"/>
              </a:solidFill>
              <a:cs typeface="Segoe UI"/>
            </a:endParaRPr>
          </a:p>
        </p:txBody>
      </p:sp>
      <p:pic>
        <p:nvPicPr>
          <p:cNvPr id="26" name="Picture 25" descr="Two young team members working in a modern office.">
            <a:extLst>
              <a:ext uri="{FF2B5EF4-FFF2-40B4-BE49-F238E27FC236}">
                <a16:creationId xmlns:a16="http://schemas.microsoft.com/office/drawing/2014/main" id="{281B540E-B1D3-4CCD-8AE6-0AEEC6BBC15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068486" y="1433506"/>
            <a:ext cx="2540902" cy="2286000"/>
          </a:xfrm>
          <a:custGeom>
            <a:avLst/>
            <a:gdLst>
              <a:gd name="connsiteX0" fmla="*/ 184229 w 2540902"/>
              <a:gd name="connsiteY0" fmla="*/ 0 h 2286000"/>
              <a:gd name="connsiteX1" fmla="*/ 2356673 w 2540902"/>
              <a:gd name="connsiteY1" fmla="*/ 0 h 2286000"/>
              <a:gd name="connsiteX2" fmla="*/ 2540902 w 2540902"/>
              <a:gd name="connsiteY2" fmla="*/ 184229 h 2286000"/>
              <a:gd name="connsiteX3" fmla="*/ 2540902 w 2540902"/>
              <a:gd name="connsiteY3" fmla="*/ 2286000 h 2286000"/>
              <a:gd name="connsiteX4" fmla="*/ 0 w 2540902"/>
              <a:gd name="connsiteY4" fmla="*/ 2286000 h 2286000"/>
              <a:gd name="connsiteX5" fmla="*/ 0 w 2540902"/>
              <a:gd name="connsiteY5" fmla="*/ 184229 h 2286000"/>
              <a:gd name="connsiteX6" fmla="*/ 184229 w 2540902"/>
              <a:gd name="connsiteY6"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902" h="2286000">
                <a:moveTo>
                  <a:pt x="184229" y="0"/>
                </a:moveTo>
                <a:lnTo>
                  <a:pt x="2356673" y="0"/>
                </a:lnTo>
                <a:cubicBezTo>
                  <a:pt x="2458420" y="0"/>
                  <a:pt x="2540902" y="82482"/>
                  <a:pt x="2540902" y="184229"/>
                </a:cubicBezTo>
                <a:lnTo>
                  <a:pt x="2540902" y="2286000"/>
                </a:lnTo>
                <a:lnTo>
                  <a:pt x="0" y="2286000"/>
                </a:lnTo>
                <a:lnTo>
                  <a:pt x="0" y="184229"/>
                </a:lnTo>
                <a:cubicBezTo>
                  <a:pt x="0" y="82482"/>
                  <a:pt x="82482" y="0"/>
                  <a:pt x="184229" y="0"/>
                </a:cubicBezTo>
                <a:close/>
              </a:path>
            </a:pathLst>
          </a:custGeom>
          <a:effectLst>
            <a:outerShdw blurRad="127000" algn="tl" rotWithShape="0">
              <a:prstClr val="black">
                <a:alpha val="40000"/>
              </a:prstClr>
            </a:outerShdw>
          </a:effectLst>
        </p:spPr>
      </p:pic>
      <p:sp>
        <p:nvSpPr>
          <p:cNvPr id="24" name="Rectangle: Top Corners Rounded 23">
            <a:extLst>
              <a:ext uri="{FF2B5EF4-FFF2-40B4-BE49-F238E27FC236}">
                <a16:creationId xmlns:a16="http://schemas.microsoft.com/office/drawing/2014/main" id="{42355EB6-AD9A-488F-85DD-43D2D6C7DA88}"/>
              </a:ext>
            </a:extLst>
          </p:cNvPr>
          <p:cNvSpPr/>
          <p:nvPr/>
        </p:nvSpPr>
        <p:spPr bwMode="auto">
          <a:xfrm>
            <a:off x="9068486" y="3719506"/>
            <a:ext cx="2540902" cy="2300014"/>
          </a:xfrm>
          <a:prstGeom prst="round2SameRect">
            <a:avLst>
              <a:gd name="adj1" fmla="val 0"/>
              <a:gd name="adj2" fmla="val 10981"/>
            </a:avLst>
          </a:prstGeom>
          <a:solidFill>
            <a:schemeClr val="bg2"/>
          </a:solidFill>
          <a:ln>
            <a:no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82880" rIns="137160" bIns="146304" numCol="1" spcCol="0" rtlCol="0" fromWordArt="0" anchor="t" anchorCtr="0" forceAA="0" compatLnSpc="1">
            <a:prstTxWarp prst="textNoShape">
              <a:avLst/>
            </a:prstTxWarp>
            <a:noAutofit/>
          </a:bodyPr>
          <a:lstStyle/>
          <a:p>
            <a:pPr defTabSz="932742">
              <a:spcAft>
                <a:spcPts val="600"/>
              </a:spcAft>
              <a:buSzPct val="90000"/>
              <a:defRPr/>
            </a:pPr>
            <a:r>
              <a:rPr lang="en-US" sz="1400">
                <a:solidFill>
                  <a:schemeClr val="accent1"/>
                </a:solidFill>
                <a:latin typeface="+mj-lt"/>
              </a:rPr>
              <a:t>ISV Solutions</a:t>
            </a:r>
          </a:p>
          <a:p>
            <a:pPr defTabSz="932742">
              <a:spcAft>
                <a:spcPts val="600"/>
              </a:spcAft>
              <a:buSzPct val="90000"/>
              <a:defRPr/>
            </a:pPr>
            <a:r>
              <a:rPr lang="en-US" sz="1200">
                <a:solidFill>
                  <a:schemeClr val="tx1"/>
                </a:solidFill>
              </a:rPr>
              <a:t>Teams Essentials enables you to offer customized apps, integrations, and solutions to a large and growing SMB customer base.</a:t>
            </a:r>
          </a:p>
        </p:txBody>
      </p:sp>
    </p:spTree>
    <p:extLst>
      <p:ext uri="{BB962C8B-B14F-4D97-AF65-F5344CB8AC3E}">
        <p14:creationId xmlns:p14="http://schemas.microsoft.com/office/powerpoint/2010/main" val="4284702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1+#ppt_w/2"/>
                                          </p:val>
                                        </p:tav>
                                        <p:tav tm="100000">
                                          <p:val>
                                            <p:strVal val="#ppt_x"/>
                                          </p:val>
                                        </p:tav>
                                      </p:tavLst>
                                    </p:anim>
                                    <p:anim calcmode="lin" valueType="num">
                                      <p:cBhvr additive="base">
                                        <p:cTn id="8" dur="75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1+#ppt_w/2"/>
                                          </p:val>
                                        </p:tav>
                                        <p:tav tm="100000">
                                          <p:val>
                                            <p:strVal val="#ppt_x"/>
                                          </p:val>
                                        </p:tav>
                                      </p:tavLst>
                                    </p:anim>
                                    <p:anim calcmode="lin" valueType="num">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1+#ppt_w/2"/>
                                          </p:val>
                                        </p:tav>
                                        <p:tav tm="100000">
                                          <p:val>
                                            <p:strVal val="#ppt_x"/>
                                          </p:val>
                                        </p:tav>
                                      </p:tavLst>
                                    </p:anim>
                                    <p:anim calcmode="lin" valueType="num">
                                      <p:cBhvr additive="base">
                                        <p:cTn id="20" dur="75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fill="hold"/>
                                        <p:tgtEl>
                                          <p:spTgt spid="20"/>
                                        </p:tgtEl>
                                        <p:attrNameLst>
                                          <p:attrName>ppt_x</p:attrName>
                                        </p:attrNameLst>
                                      </p:cBhvr>
                                      <p:tavLst>
                                        <p:tav tm="0">
                                          <p:val>
                                            <p:strVal val="1+#ppt_w/2"/>
                                          </p:val>
                                        </p:tav>
                                        <p:tav tm="100000">
                                          <p:val>
                                            <p:strVal val="#ppt_x"/>
                                          </p:val>
                                        </p:tav>
                                      </p:tavLst>
                                    </p:anim>
                                    <p:anim calcmode="lin" valueType="num">
                                      <p:cBhvr additive="base">
                                        <p:cTn id="24" dur="75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5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1+#ppt_w/2"/>
                                          </p:val>
                                        </p:tav>
                                        <p:tav tm="100000">
                                          <p:val>
                                            <p:strVal val="#ppt_x"/>
                                          </p:val>
                                        </p:tav>
                                      </p:tavLst>
                                    </p:anim>
                                    <p:anim calcmode="lin" valueType="num">
                                      <p:cBhvr additive="base">
                                        <p:cTn id="28" dur="75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75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750" fill="hold"/>
                                        <p:tgtEl>
                                          <p:spTgt spid="24"/>
                                        </p:tgtEl>
                                        <p:attrNameLst>
                                          <p:attrName>ppt_x</p:attrName>
                                        </p:attrNameLst>
                                      </p:cBhvr>
                                      <p:tavLst>
                                        <p:tav tm="0">
                                          <p:val>
                                            <p:strVal val="1+#ppt_w/2"/>
                                          </p:val>
                                        </p:tav>
                                        <p:tav tm="100000">
                                          <p:val>
                                            <p:strVal val="#ppt_x"/>
                                          </p:val>
                                        </p:tav>
                                      </p:tavLst>
                                    </p:anim>
                                    <p:anim calcmode="lin" valueType="num">
                                      <p:cBhvr additive="base">
                                        <p:cTn id="32" dur="75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75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750" fill="hold"/>
                                        <p:tgtEl>
                                          <p:spTgt spid="26"/>
                                        </p:tgtEl>
                                        <p:attrNameLst>
                                          <p:attrName>ppt_x</p:attrName>
                                        </p:attrNameLst>
                                      </p:cBhvr>
                                      <p:tavLst>
                                        <p:tav tm="0">
                                          <p:val>
                                            <p:strVal val="1+#ppt_w/2"/>
                                          </p:val>
                                        </p:tav>
                                        <p:tav tm="100000">
                                          <p:val>
                                            <p:strVal val="#ppt_x"/>
                                          </p:val>
                                        </p:tav>
                                      </p:tavLst>
                                    </p:anim>
                                    <p:anim calcmode="lin" valueType="num">
                                      <p:cBhvr additive="base">
                                        <p:cTn id="36"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1"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EB93C803-619B-0266-59DF-E6BED4CA8C7A}"/>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6685" b="42150"/>
          <a:stretch/>
        </p:blipFill>
        <p:spPr>
          <a:xfrm>
            <a:off x="1" y="5638403"/>
            <a:ext cx="5715000" cy="1219598"/>
          </a:xfrm>
          <a:prstGeom prst="rect">
            <a:avLst/>
          </a:prstGeom>
        </p:spPr>
      </p:pic>
      <p:sp>
        <p:nvSpPr>
          <p:cNvPr id="13" name="Rectangle: Rounded Corners 12">
            <a:extLst>
              <a:ext uri="{FF2B5EF4-FFF2-40B4-BE49-F238E27FC236}">
                <a16:creationId xmlns:a16="http://schemas.microsoft.com/office/drawing/2014/main" id="{74CB713F-64B0-4184-AFF7-EA6C78721D94}"/>
              </a:ext>
              <a:ext uri="{C183D7F6-B498-43B3-948B-1728B52AA6E4}">
                <adec:decorative xmlns:adec="http://schemas.microsoft.com/office/drawing/2017/decorative" val="1"/>
              </a:ext>
            </a:extLst>
          </p:cNvPr>
          <p:cNvSpPr/>
          <p:nvPr/>
        </p:nvSpPr>
        <p:spPr bwMode="auto">
          <a:xfrm>
            <a:off x="2015647" y="2025650"/>
            <a:ext cx="8436453" cy="3876716"/>
          </a:xfrm>
          <a:prstGeom prst="roundRect">
            <a:avLst>
              <a:gd name="adj" fmla="val 9383"/>
            </a:avLst>
          </a:prstGeom>
          <a:solidFill>
            <a:schemeClr val="accent1"/>
          </a:solidFill>
          <a:ln>
            <a:gradFill flip="none" rotWithShape="1">
              <a:gsLst>
                <a:gs pos="0">
                  <a:schemeClr val="accent1">
                    <a:lumMod val="5000"/>
                    <a:lumOff val="95000"/>
                    <a:alpha val="5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4" name="TextBox 13">
            <a:extLst>
              <a:ext uri="{FF2B5EF4-FFF2-40B4-BE49-F238E27FC236}">
                <a16:creationId xmlns:a16="http://schemas.microsoft.com/office/drawing/2014/main" id="{34827248-CF7D-4B5D-BD4D-2D969BD3A813}"/>
              </a:ext>
            </a:extLst>
          </p:cNvPr>
          <p:cNvSpPr txBox="1"/>
          <p:nvPr/>
        </p:nvSpPr>
        <p:spPr>
          <a:xfrm>
            <a:off x="2330451" y="2446956"/>
            <a:ext cx="7861298" cy="923330"/>
          </a:xfrm>
          <a:prstGeom prst="rect">
            <a:avLst/>
          </a:prstGeom>
          <a:noFill/>
        </p:spPr>
        <p:txBody>
          <a:bodyPr wrap="square" lIns="0" tIns="0" rIns="0" bIns="0" rtlCol="0" anchor="t">
            <a:spAutoFit/>
          </a:bodyPr>
          <a:lstStyle/>
          <a:p>
            <a:pPr algn="ctr">
              <a:spcBef>
                <a:spcPts val="1200"/>
              </a:spcBef>
              <a:defRPr/>
            </a:pPr>
            <a:r>
              <a:rPr lang="en-US" sz="2000">
                <a:solidFill>
                  <a:schemeClr val="bg1"/>
                </a:solidFill>
                <a:latin typeface="+mj-lt"/>
                <a:cs typeface="Segoe UI Semibold"/>
              </a:rPr>
              <a:t>More hybrid work means SMBs need integrated tools </a:t>
            </a:r>
            <a:br>
              <a:rPr lang="en-US" sz="2000">
                <a:solidFill>
                  <a:schemeClr val="bg1"/>
                </a:solidFill>
                <a:latin typeface="+mj-lt"/>
                <a:cs typeface="Segoe UI Semibold"/>
              </a:rPr>
            </a:br>
            <a:r>
              <a:rPr lang="en-US" sz="2000">
                <a:solidFill>
                  <a:schemeClr val="bg1"/>
                </a:solidFill>
                <a:latin typeface="+mj-lt"/>
                <a:cs typeface="Segoe UI Semibold"/>
              </a:rPr>
              <a:t>to connect—anytime, anywhere, and on any device. </a:t>
            </a:r>
            <a:br>
              <a:rPr lang="en-US" sz="2000">
                <a:solidFill>
                  <a:schemeClr val="bg1"/>
                </a:solidFill>
                <a:latin typeface="+mj-lt"/>
                <a:cs typeface="Segoe UI Semibold"/>
              </a:rPr>
            </a:br>
            <a:r>
              <a:rPr lang="en-US" sz="2000">
                <a:solidFill>
                  <a:schemeClr val="bg1"/>
                </a:solidFill>
                <a:latin typeface="+mj-lt"/>
                <a:cs typeface="Segoe UI Semibold"/>
              </a:rPr>
              <a:t>Many SMBs have found that: </a:t>
            </a:r>
            <a:endParaRPr lang="en-US" sz="2000">
              <a:solidFill>
                <a:schemeClr val="bg1"/>
              </a:solidFill>
              <a:latin typeface="+mj-lt"/>
              <a:cs typeface="Segoe UI Semibold" panose="020B0502040204020203" pitchFamily="34" charset="0"/>
            </a:endParaRPr>
          </a:p>
        </p:txBody>
      </p:sp>
      <p:sp>
        <p:nvSpPr>
          <p:cNvPr id="2" name="Title 1">
            <a:extLst>
              <a:ext uri="{FF2B5EF4-FFF2-40B4-BE49-F238E27FC236}">
                <a16:creationId xmlns:a16="http://schemas.microsoft.com/office/drawing/2014/main" id="{213F18A5-2063-0A9C-5C16-2C5F272BBCF9}"/>
              </a:ext>
            </a:extLst>
          </p:cNvPr>
          <p:cNvSpPr txBox="1">
            <a:spLocks/>
          </p:cNvSpPr>
          <p:nvPr/>
        </p:nvSpPr>
        <p:spPr>
          <a:xfrm>
            <a:off x="588263" y="457200"/>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solidFill>
                  <a:srgbClr val="000000"/>
                </a:solidFill>
                <a:effectLst/>
                <a:latin typeface="+mj-lt"/>
                <a:ea typeface="+mn-ea"/>
                <a:cs typeface="Segoe UI" pitchFamily="34" charset="0"/>
              </a:defRPr>
            </a:lvl1pPr>
          </a:lstStyle>
          <a:p>
            <a:r>
              <a:rPr lang="en-US">
                <a:cs typeface="Segoe UI"/>
              </a:rPr>
              <a:t>SMBs need effective, feature-rich meetings</a:t>
            </a:r>
          </a:p>
        </p:txBody>
      </p:sp>
      <p:sp>
        <p:nvSpPr>
          <p:cNvPr id="6" name="TextBox 5">
            <a:extLst>
              <a:ext uri="{FF2B5EF4-FFF2-40B4-BE49-F238E27FC236}">
                <a16:creationId xmlns:a16="http://schemas.microsoft.com/office/drawing/2014/main" id="{F2E7BC3A-8AE8-9AC5-1BDA-9A85249A9D87}"/>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Priority audiences</a:t>
            </a:r>
          </a:p>
        </p:txBody>
      </p:sp>
      <p:sp>
        <p:nvSpPr>
          <p:cNvPr id="12" name="Rectangle: Top Corners Rounded 11">
            <a:extLst>
              <a:ext uri="{FF2B5EF4-FFF2-40B4-BE49-F238E27FC236}">
                <a16:creationId xmlns:a16="http://schemas.microsoft.com/office/drawing/2014/main" id="{7FCE2107-1A53-437F-9C96-4ECE278EBC9D}"/>
              </a:ext>
              <a:ext uri="{C183D7F6-B498-43B3-948B-1728B52AA6E4}">
                <adec:decorative xmlns:adec="http://schemas.microsoft.com/office/drawing/2017/decorative" val="1"/>
              </a:ext>
            </a:extLst>
          </p:cNvPr>
          <p:cNvSpPr/>
          <p:nvPr/>
        </p:nvSpPr>
        <p:spPr bwMode="auto">
          <a:xfrm flipV="1">
            <a:off x="2015647" y="3854448"/>
            <a:ext cx="8436453" cy="2047917"/>
          </a:xfrm>
          <a:prstGeom prst="round2SameRect">
            <a:avLst>
              <a:gd name="adj1" fmla="val 17765"/>
              <a:gd name="adj2" fmla="val 0"/>
            </a:avLst>
          </a:prstGeom>
          <a:solidFill>
            <a:schemeClr val="bg1">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aphicFrame>
        <p:nvGraphicFramePr>
          <p:cNvPr id="17" name="Table 3">
            <a:extLst>
              <a:ext uri="{FF2B5EF4-FFF2-40B4-BE49-F238E27FC236}">
                <a16:creationId xmlns:a16="http://schemas.microsoft.com/office/drawing/2014/main" id="{BCE92EE3-31D9-4856-B009-1590378BD762}"/>
              </a:ext>
            </a:extLst>
          </p:cNvPr>
          <p:cNvGraphicFramePr>
            <a:graphicFrameLocks noGrp="1"/>
          </p:cNvGraphicFramePr>
          <p:nvPr>
            <p:extLst>
              <p:ext uri="{D42A27DB-BD31-4B8C-83A1-F6EECF244321}">
                <p14:modId xmlns:p14="http://schemas.microsoft.com/office/powerpoint/2010/main" val="1863310820"/>
              </p:ext>
            </p:extLst>
          </p:nvPr>
        </p:nvGraphicFramePr>
        <p:xfrm>
          <a:off x="2152556" y="4282979"/>
          <a:ext cx="8039193" cy="1079591"/>
        </p:xfrm>
        <a:graphic>
          <a:graphicData uri="http://schemas.openxmlformats.org/drawingml/2006/table">
            <a:tbl>
              <a:tblPr firstRow="1" bandRow="1">
                <a:tableStyleId>{5C22544A-7EE6-4342-B048-85BDC9FD1C3A}</a:tableStyleId>
              </a:tblPr>
              <a:tblGrid>
                <a:gridCol w="2679731">
                  <a:extLst>
                    <a:ext uri="{9D8B030D-6E8A-4147-A177-3AD203B41FA5}">
                      <a16:colId xmlns:a16="http://schemas.microsoft.com/office/drawing/2014/main" val="2466869524"/>
                    </a:ext>
                  </a:extLst>
                </a:gridCol>
                <a:gridCol w="2679731">
                  <a:extLst>
                    <a:ext uri="{9D8B030D-6E8A-4147-A177-3AD203B41FA5}">
                      <a16:colId xmlns:a16="http://schemas.microsoft.com/office/drawing/2014/main" val="1693249312"/>
                    </a:ext>
                  </a:extLst>
                </a:gridCol>
                <a:gridCol w="2679731">
                  <a:extLst>
                    <a:ext uri="{9D8B030D-6E8A-4147-A177-3AD203B41FA5}">
                      <a16:colId xmlns:a16="http://schemas.microsoft.com/office/drawing/2014/main" val="639297182"/>
                    </a:ext>
                  </a:extLst>
                </a:gridCol>
              </a:tblGrid>
              <a:tr h="1079591">
                <a:tc>
                  <a:txBody>
                    <a:bodyPr/>
                    <a:lstStyle/>
                    <a:p>
                      <a:pPr algn="ctr"/>
                      <a:r>
                        <a:rPr lang="en-US" sz="1600" b="0">
                          <a:solidFill>
                            <a:schemeClr val="tx1"/>
                          </a:solidFill>
                          <a:latin typeface="+mn-lt"/>
                        </a:rPr>
                        <a:t>Other meeting solutions lack features or are too expensive.</a:t>
                      </a:r>
                    </a:p>
                  </a:txBody>
                  <a:tcPr marL="182880" marR="182880" anchor="ctr">
                    <a:lnL w="12700" cmpd="sng">
                      <a:noFill/>
                    </a:lnL>
                    <a:lnR w="12700" cap="flat" cmpd="sng" algn="ctr">
                      <a:solidFill>
                        <a:schemeClr val="bg1">
                          <a:lumMod val="65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b="0">
                          <a:solidFill>
                            <a:schemeClr val="tx1"/>
                          </a:solidFill>
                          <a:latin typeface="+mn-lt"/>
                        </a:rPr>
                        <a:t>They don’t have the time or budget to manage complex solutions.</a:t>
                      </a:r>
                    </a:p>
                  </a:txBody>
                  <a:tcPr marL="182880" marR="18288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b="0">
                          <a:solidFill>
                            <a:schemeClr val="tx1"/>
                          </a:solidFill>
                          <a:latin typeface="+mn-lt"/>
                        </a:rPr>
                        <a:t>They don’t want to switch email providers or stop using perpetual Office.</a:t>
                      </a:r>
                    </a:p>
                  </a:txBody>
                  <a:tcPr marL="182880" marR="182880" anchor="ctr">
                    <a:lnL w="12700" cap="flat" cmpd="sng" algn="ctr">
                      <a:solidFill>
                        <a:schemeClr val="bg1">
                          <a:lumMod val="65000"/>
                        </a:schemeClr>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25727111"/>
                  </a:ext>
                </a:extLst>
              </a:tr>
            </a:tbl>
          </a:graphicData>
        </a:graphic>
      </p:graphicFrame>
    </p:spTree>
    <p:extLst>
      <p:ext uri="{BB962C8B-B14F-4D97-AF65-F5344CB8AC3E}">
        <p14:creationId xmlns:p14="http://schemas.microsoft.com/office/powerpoint/2010/main" val="700152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42" presetClass="path" presetSubtype="0" decel="100000" fill="hold" nodeType="withEffect">
                                  <p:stCondLst>
                                    <p:cond delay="0"/>
                                  </p:stCondLst>
                                  <p:childTnLst>
                                    <p:animMotion origin="layout" path="M 0 -7.40741E-7 L 0 -0.03704 " pathEditMode="relative" rAng="0" ptsTypes="AA">
                                      <p:cBhvr>
                                        <p:cTn id="9" dur="750" spd="-100000" fill="hold"/>
                                        <p:tgtEl>
                                          <p:spTgt spid="17"/>
                                        </p:tgtEl>
                                        <p:attrNameLst>
                                          <p:attrName>ppt_x</p:attrName>
                                          <p:attrName>ppt_y</p:attrName>
                                        </p:attrNameLst>
                                      </p:cBhvr>
                                      <p:rCtr x="0" y="-1852"/>
                                    </p:animMotion>
                                  </p:childTnLst>
                                </p:cTn>
                              </p:par>
                              <p:par>
                                <p:cTn id="10" presetID="10"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42" presetClass="path" presetSubtype="0" decel="100000" fill="hold" grpId="1" nodeType="withEffect">
                                  <p:stCondLst>
                                    <p:cond delay="0"/>
                                  </p:stCondLst>
                                  <p:childTnLst>
                                    <p:animMotion origin="layout" path="M 1.875E-6 -2.59259E-6 L 1.875E-6 -0.03703 " pathEditMode="relative" rAng="0" ptsTypes="AA">
                                      <p:cBhvr>
                                        <p:cTn id="14" dur="750" spd="-100000" fill="hold"/>
                                        <p:tgtEl>
                                          <p:spTgt spid="12"/>
                                        </p:tgtEl>
                                        <p:attrNameLst>
                                          <p:attrName>ppt_x</p:attrName>
                                          <p:attrName>ppt_y</p:attrName>
                                        </p:attrNameLst>
                                      </p:cBhvr>
                                      <p:rCtr x="0" y="-1852"/>
                                    </p:animMotion>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42" presetClass="path" presetSubtype="0" decel="100000" fill="hold" grpId="1" nodeType="withEffect">
                                  <p:stCondLst>
                                    <p:cond delay="0"/>
                                  </p:stCondLst>
                                  <p:childTnLst>
                                    <p:animMotion origin="layout" path="M 1.875E-6 7.40741E-7 L 1.875E-6 0.04167 " pathEditMode="relative" rAng="0" ptsTypes="AA">
                                      <p:cBhvr>
                                        <p:cTn id="19" dur="750" spd="-100000" fill="hold"/>
                                        <p:tgtEl>
                                          <p:spTgt spid="13"/>
                                        </p:tgtEl>
                                        <p:attrNameLst>
                                          <p:attrName>ppt_x</p:attrName>
                                          <p:attrName>ppt_y</p:attrName>
                                        </p:attrNameLst>
                                      </p:cBhvr>
                                      <p:rCtr x="0" y="2083"/>
                                    </p:animMotion>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42" presetClass="path" presetSubtype="0" decel="100000" fill="hold" grpId="1" nodeType="withEffect">
                                  <p:stCondLst>
                                    <p:cond delay="0"/>
                                  </p:stCondLst>
                                  <p:childTnLst>
                                    <p:animMotion origin="layout" path="M -1.66667E-6 -4.07407E-6 L -1.66667E-6 -0.03703 " pathEditMode="relative" rAng="0" ptsTypes="AA">
                                      <p:cBhvr>
                                        <p:cTn id="24" dur="750" spd="-100000" fill="hold"/>
                                        <p:tgtEl>
                                          <p:spTgt spid="14"/>
                                        </p:tgtEl>
                                        <p:attrNameLst>
                                          <p:attrName>ppt_x</p:attrName>
                                          <p:attrName>ppt_y</p:attrName>
                                        </p:attrNameLst>
                                      </p:cBhvr>
                                      <p:rCtr x="0" y="-18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P spid="14" grpId="1"/>
      <p:bldP spid="12" grpId="0" animBg="1"/>
      <p:bldP spid="1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6">
            <a:extLst>
              <a:ext uri="{FF2B5EF4-FFF2-40B4-BE49-F238E27FC236}">
                <a16:creationId xmlns:a16="http://schemas.microsoft.com/office/drawing/2014/main" id="{BC7BBBAF-D7E4-EB08-7154-5AABA3FCD48B}"/>
              </a:ext>
            </a:extLst>
          </p:cNvPr>
          <p:cNvSpPr txBox="1">
            <a:spLocks/>
          </p:cNvSpPr>
          <p:nvPr/>
        </p:nvSpPr>
        <p:spPr>
          <a:xfrm>
            <a:off x="13182085" y="1525052"/>
            <a:ext cx="3200400" cy="4647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00"/>
          </a:p>
        </p:txBody>
      </p:sp>
      <p:sp>
        <p:nvSpPr>
          <p:cNvPr id="5" name="TextBox 4">
            <a:extLst>
              <a:ext uri="{FF2B5EF4-FFF2-40B4-BE49-F238E27FC236}">
                <a16:creationId xmlns:a16="http://schemas.microsoft.com/office/drawing/2014/main" id="{DA2E2273-07FF-A63C-33F0-6F9E7A4B42EB}"/>
              </a:ext>
            </a:extLst>
          </p:cNvPr>
          <p:cNvSpPr txBox="1"/>
          <p:nvPr/>
        </p:nvSpPr>
        <p:spPr>
          <a:xfrm>
            <a:off x="588263" y="1989795"/>
            <a:ext cx="4669220" cy="218521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Aft>
                <a:spcPts val="600"/>
              </a:spcAft>
            </a:pPr>
            <a:r>
              <a:rPr lang="en-US" sz="1400">
                <a:solidFill>
                  <a:schemeClr val="accent1"/>
                </a:solidFill>
              </a:rPr>
              <a:t>End-customer audience definition:</a:t>
            </a:r>
          </a:p>
          <a:p>
            <a:pPr marL="285750" indent="-285750">
              <a:spcAft>
                <a:spcPts val="600"/>
              </a:spcAft>
              <a:buFont typeface="Arial"/>
              <a:buChar char="•"/>
            </a:pPr>
            <a:r>
              <a:rPr lang="en-US" sz="1400"/>
              <a:t>Customers ranging from 1 to 300 seat.</a:t>
            </a:r>
            <a:endParaRPr lang="en-US" sz="1400">
              <a:cs typeface="Segoe UI"/>
            </a:endParaRPr>
          </a:p>
          <a:p>
            <a:pPr marL="285750" indent="-285750">
              <a:spcAft>
                <a:spcPts val="600"/>
              </a:spcAft>
              <a:buFont typeface="Arial"/>
              <a:buChar char="•"/>
            </a:pPr>
            <a:r>
              <a:rPr lang="en-US" sz="1400"/>
              <a:t>Customers wanting the simplest, lowest-cost solution. </a:t>
            </a:r>
            <a:endParaRPr lang="en-US" sz="1400">
              <a:cs typeface="Segoe UI"/>
            </a:endParaRPr>
          </a:p>
          <a:p>
            <a:pPr marL="285750" indent="-285750">
              <a:spcAft>
                <a:spcPts val="600"/>
              </a:spcAft>
              <a:buFont typeface="Arial"/>
              <a:buChar char="•"/>
            </a:pPr>
            <a:r>
              <a:rPr lang="en-US" sz="1400"/>
              <a:t>Customers looking to deploy Teams Phone systems or calling.</a:t>
            </a:r>
            <a:endParaRPr lang="en-US" sz="1400">
              <a:cs typeface="Segoe UI"/>
            </a:endParaRPr>
          </a:p>
          <a:p>
            <a:pPr marL="285750" indent="-285750">
              <a:spcAft>
                <a:spcPts val="600"/>
              </a:spcAft>
              <a:buFont typeface="Arial"/>
              <a:buChar char="•"/>
            </a:pPr>
            <a:r>
              <a:rPr lang="en-US" sz="1400"/>
              <a:t>SMB owners.</a:t>
            </a:r>
            <a:endParaRPr lang="en-US" sz="1400">
              <a:cs typeface="Segoe UI"/>
            </a:endParaRPr>
          </a:p>
          <a:p>
            <a:pPr marL="285750" indent="-285750">
              <a:spcAft>
                <a:spcPts val="600"/>
              </a:spcAft>
              <a:buFont typeface="Arial"/>
              <a:buChar char="•"/>
            </a:pPr>
            <a:r>
              <a:rPr lang="en-US" sz="1400"/>
              <a:t>Sales managers.</a:t>
            </a:r>
            <a:endParaRPr lang="en-US" sz="1400">
              <a:cs typeface="Segoe UI"/>
            </a:endParaRPr>
          </a:p>
          <a:p>
            <a:pPr marL="285750" indent="-285750">
              <a:spcAft>
                <a:spcPts val="600"/>
              </a:spcAft>
              <a:buFont typeface="Arial"/>
              <a:buChar char="•"/>
            </a:pPr>
            <a:r>
              <a:rPr lang="en-US" sz="1400"/>
              <a:t>HR managers.</a:t>
            </a:r>
            <a:endParaRPr lang="en-US" sz="1400">
              <a:cs typeface="Segoe UI"/>
            </a:endParaRPr>
          </a:p>
        </p:txBody>
      </p:sp>
      <p:sp>
        <p:nvSpPr>
          <p:cNvPr id="6" name="TextBox 5">
            <a:extLst>
              <a:ext uri="{FF2B5EF4-FFF2-40B4-BE49-F238E27FC236}">
                <a16:creationId xmlns:a16="http://schemas.microsoft.com/office/drawing/2014/main" id="{9763F2FC-459C-7517-11D9-5C8EAC532696}"/>
              </a:ext>
            </a:extLst>
          </p:cNvPr>
          <p:cNvSpPr txBox="1"/>
          <p:nvPr/>
        </p:nvSpPr>
        <p:spPr>
          <a:xfrm>
            <a:off x="5559425" y="1989795"/>
            <a:ext cx="4586093" cy="253915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spcAft>
                <a:spcPts val="600"/>
              </a:spcAft>
            </a:pPr>
            <a:r>
              <a:rPr lang="en-US" sz="1400">
                <a:solidFill>
                  <a:schemeClr val="accent1"/>
                </a:solidFill>
              </a:rPr>
              <a:t>Segmentation:</a:t>
            </a:r>
          </a:p>
          <a:p>
            <a:pPr marL="285750" indent="-285750">
              <a:spcAft>
                <a:spcPts val="600"/>
              </a:spcAft>
              <a:buFont typeface="Arial"/>
              <a:buChar char="•"/>
            </a:pPr>
            <a:r>
              <a:rPr lang="en-US" sz="1400"/>
              <a:t>They already have email from another provider or are using hosted or on-premises Exchange.</a:t>
            </a:r>
            <a:endParaRPr lang="en-US" sz="1400">
              <a:cs typeface="Segoe UI"/>
            </a:endParaRPr>
          </a:p>
          <a:p>
            <a:pPr marL="285750" indent="-285750">
              <a:spcAft>
                <a:spcPts val="600"/>
              </a:spcAft>
              <a:buFont typeface="Arial"/>
              <a:buChar char="•"/>
            </a:pPr>
            <a:r>
              <a:rPr lang="en-US" sz="1400"/>
              <a:t>They have perpetual Office on their desktop and aren’t ready to move to Office 365.</a:t>
            </a:r>
            <a:endParaRPr lang="en-US" sz="1400">
              <a:cs typeface="Segoe UI"/>
            </a:endParaRPr>
          </a:p>
          <a:p>
            <a:pPr marL="285750" indent="-285750">
              <a:spcAft>
                <a:spcPts val="600"/>
              </a:spcAft>
              <a:buFont typeface="Arial"/>
              <a:buChar char="•"/>
            </a:pPr>
            <a:r>
              <a:rPr lang="en-US" sz="1400"/>
              <a:t>They have frontline workers who don’t need desktop-installed Office but do need to participate in online meetings.</a:t>
            </a:r>
            <a:endParaRPr lang="en-US" sz="1400">
              <a:cs typeface="Segoe UI"/>
            </a:endParaRPr>
          </a:p>
          <a:p>
            <a:pPr marL="285750" indent="-285750">
              <a:spcAft>
                <a:spcPts val="600"/>
              </a:spcAft>
              <a:buFont typeface="Arial"/>
              <a:buChar char="•"/>
            </a:pPr>
            <a:r>
              <a:rPr lang="en-US" sz="1400"/>
              <a:t>Personalization (more details on personas </a:t>
            </a:r>
            <a:r>
              <a:rPr lang="en-US" sz="1400">
                <a:solidFill>
                  <a:schemeClr val="accent1"/>
                </a:solidFill>
                <a:hlinkClick r:id="rId3">
                  <a:extLst>
                    <a:ext uri="{A12FA001-AC4F-418D-AE19-62706E023703}">
                      <ahyp:hlinkClr xmlns:ahyp="http://schemas.microsoft.com/office/drawing/2018/hyperlinkcolor" val="tx"/>
                    </a:ext>
                  </a:extLst>
                </a:hlinkClick>
              </a:rPr>
              <a:t>here</a:t>
            </a:r>
            <a:r>
              <a:rPr lang="en-US" sz="1400"/>
              <a:t>).</a:t>
            </a:r>
            <a:endParaRPr lang="en-US" sz="1400">
              <a:cs typeface="Segoe UI"/>
            </a:endParaRPr>
          </a:p>
          <a:p>
            <a:pPr>
              <a:spcAft>
                <a:spcPts val="600"/>
              </a:spcAft>
            </a:pPr>
            <a:endParaRPr lang="en-US" sz="1400"/>
          </a:p>
        </p:txBody>
      </p:sp>
      <p:pic>
        <p:nvPicPr>
          <p:cNvPr id="3" name="Graphic 2">
            <a:extLst>
              <a:ext uri="{FF2B5EF4-FFF2-40B4-BE49-F238E27FC236}">
                <a16:creationId xmlns:a16="http://schemas.microsoft.com/office/drawing/2014/main" id="{A7ECF139-B2C2-BB7B-F633-AB4970EB25D3}"/>
              </a:ext>
              <a:ext uri="{C183D7F6-B498-43B3-948B-1728B52AA6E4}">
                <adec:decorative xmlns:adec="http://schemas.microsoft.com/office/drawing/2017/decorative" val="1"/>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r="6685" b="42150"/>
          <a:stretch/>
        </p:blipFill>
        <p:spPr>
          <a:xfrm>
            <a:off x="1" y="5638403"/>
            <a:ext cx="5715000" cy="1219598"/>
          </a:xfrm>
          <a:prstGeom prst="rect">
            <a:avLst/>
          </a:prstGeom>
        </p:spPr>
      </p:pic>
      <p:sp>
        <p:nvSpPr>
          <p:cNvPr id="9" name="Title 1">
            <a:extLst>
              <a:ext uri="{FF2B5EF4-FFF2-40B4-BE49-F238E27FC236}">
                <a16:creationId xmlns:a16="http://schemas.microsoft.com/office/drawing/2014/main" id="{FDD8C30D-89CA-3AC8-00C6-605020E3C8B0}"/>
              </a:ext>
            </a:extLst>
          </p:cNvPr>
          <p:cNvSpPr txBox="1">
            <a:spLocks/>
          </p:cNvSpPr>
          <p:nvPr/>
        </p:nvSpPr>
        <p:spPr>
          <a:xfrm>
            <a:off x="588263" y="457200"/>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solidFill>
                  <a:srgbClr val="000000"/>
                </a:solidFill>
                <a:effectLst/>
                <a:latin typeface="+mj-lt"/>
                <a:ea typeface="+mn-ea"/>
                <a:cs typeface="Segoe UI" pitchFamily="34" charset="0"/>
              </a:defRPr>
            </a:lvl1pPr>
          </a:lstStyle>
          <a:p>
            <a:r>
              <a:rPr lang="en-US">
                <a:cs typeface="Segoe UI"/>
              </a:rPr>
              <a:t>SMB customer segment</a:t>
            </a:r>
          </a:p>
        </p:txBody>
      </p:sp>
      <p:sp>
        <p:nvSpPr>
          <p:cNvPr id="10" name="TextBox 9">
            <a:extLst>
              <a:ext uri="{FF2B5EF4-FFF2-40B4-BE49-F238E27FC236}">
                <a16:creationId xmlns:a16="http://schemas.microsoft.com/office/drawing/2014/main" id="{B5DB3472-663D-B958-7C6B-17C68BD6403D}"/>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Priority audiences </a:t>
            </a:r>
          </a:p>
        </p:txBody>
      </p:sp>
    </p:spTree>
    <p:extLst>
      <p:ext uri="{BB962C8B-B14F-4D97-AF65-F5344CB8AC3E}">
        <p14:creationId xmlns:p14="http://schemas.microsoft.com/office/powerpoint/2010/main" val="90781841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7EBE81F2-7351-CEBB-43F7-DF69A26838DF}"/>
              </a:ext>
            </a:extLst>
          </p:cNvPr>
          <p:cNvSpPr>
            <a:spLocks noGrp="1"/>
          </p:cNvSpPr>
          <p:nvPr>
            <p:ph type="title"/>
          </p:nvPr>
        </p:nvSpPr>
        <p:spPr>
          <a:xfrm>
            <a:off x="588263" y="3262453"/>
            <a:ext cx="11018520" cy="553998"/>
          </a:xfrm>
        </p:spPr>
        <p:txBody>
          <a:bodyPr/>
          <a:lstStyle/>
          <a:p>
            <a:r>
              <a:rPr lang="en-US" sz="3600"/>
              <a:t>Customize your assets</a:t>
            </a:r>
          </a:p>
        </p:txBody>
      </p:sp>
      <p:pic>
        <p:nvPicPr>
          <p:cNvPr id="12" name="Picture 11">
            <a:extLst>
              <a:ext uri="{FF2B5EF4-FFF2-40B4-BE49-F238E27FC236}">
                <a16:creationId xmlns:a16="http://schemas.microsoft.com/office/drawing/2014/main" id="{45A1F997-A9AC-CD70-6DC6-B50F70874FD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4042" y="465476"/>
            <a:ext cx="1820835" cy="594154"/>
          </a:xfrm>
          <a:prstGeom prst="rect">
            <a:avLst/>
          </a:prstGeom>
        </p:spPr>
      </p:pic>
    </p:spTree>
    <p:extLst>
      <p:ext uri="{BB962C8B-B14F-4D97-AF65-F5344CB8AC3E}">
        <p14:creationId xmlns:p14="http://schemas.microsoft.com/office/powerpoint/2010/main" val="189941515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539A3C6-6E6C-E81D-9A1C-228C41992F5A}"/>
              </a:ext>
            </a:extLst>
          </p:cNvPr>
          <p:cNvSpPr/>
          <p:nvPr/>
        </p:nvSpPr>
        <p:spPr bwMode="auto">
          <a:xfrm flipH="1">
            <a:off x="512571" y="1331702"/>
            <a:ext cx="11018521" cy="1338149"/>
          </a:xfrm>
          <a:prstGeom prst="rect">
            <a:avLst/>
          </a:prstGeom>
          <a:solidFill>
            <a:schemeClr val="bg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spcAft>
                <a:spcPts val="300"/>
              </a:spcAft>
              <a:defRPr/>
            </a:pPr>
            <a:r>
              <a:rPr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Segoe UI"/>
              </a:rPr>
              <a:t>The campaign assets in this collection are templates that require </a:t>
            </a:r>
            <a:r>
              <a:rPr lang="en-US" sz="1200" b="0" i="0" u="none" strike="noStrike" kern="1200" cap="none" spc="0" normalizeH="0" baseline="0" noProof="0">
                <a:ln>
                  <a:noFill/>
                </a:ln>
                <a:solidFill>
                  <a:srgbClr val="000000"/>
                </a:solidFill>
                <a:effectLst/>
                <a:highlight>
                  <a:srgbClr val="FFFF00"/>
                </a:highlight>
                <a:uLnTx/>
                <a:uFillTx/>
                <a:latin typeface="Segoe UI"/>
                <a:ea typeface="Calibri" panose="020F0502020204030204" pitchFamily="34" charset="0"/>
                <a:cs typeface="Segoe UI"/>
              </a:rPr>
              <a:t>partner customization</a:t>
            </a:r>
            <a:r>
              <a:rPr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Segoe UI"/>
              </a:rPr>
              <a:t>. </a:t>
            </a:r>
            <a:br>
              <a:rPr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Segoe UI"/>
              </a:rPr>
            </a:br>
            <a:r>
              <a:rPr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Segoe UI"/>
              </a:rPr>
              <a:t>Each asset will give specific instructions for you to make it your own, by modifying:</a:t>
            </a:r>
          </a:p>
          <a:p>
            <a:pPr marL="171450" indent="-171450">
              <a:spcAft>
                <a:spcPts val="300"/>
              </a:spcAft>
              <a:buFont typeface="Arial" panose="020B0604020202020204" pitchFamily="34" charset="0"/>
              <a:buChar char="•"/>
              <a:defRPr/>
            </a:pPr>
            <a:r>
              <a:rPr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Segoe UI"/>
              </a:rPr>
              <a:t>Brand font, logo, and colors.</a:t>
            </a:r>
          </a:p>
          <a:p>
            <a:pPr marL="171450" indent="-171450">
              <a:spcAft>
                <a:spcPts val="300"/>
              </a:spcAft>
              <a:buFont typeface="Arial" panose="020B0604020202020204" pitchFamily="34" charset="0"/>
              <a:buChar char="•"/>
              <a:defRPr/>
            </a:pPr>
            <a:r>
              <a:rPr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Segoe UI"/>
              </a:rPr>
              <a:t>Solution value prop and details.</a:t>
            </a:r>
          </a:p>
          <a:p>
            <a:pPr marL="171450" indent="-171450">
              <a:spcAft>
                <a:spcPts val="300"/>
              </a:spcAft>
              <a:buFont typeface="Arial" panose="020B0604020202020204" pitchFamily="34" charset="0"/>
              <a:buChar char="•"/>
              <a:defRPr/>
            </a:pPr>
            <a:r>
              <a:rPr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Segoe UI"/>
              </a:rPr>
              <a:t>Call to action (CTA) and company contact information.</a:t>
            </a:r>
          </a:p>
        </p:txBody>
      </p:sp>
      <p:pic>
        <p:nvPicPr>
          <p:cNvPr id="5" name="Graphic 4">
            <a:extLst>
              <a:ext uri="{FF2B5EF4-FFF2-40B4-BE49-F238E27FC236}">
                <a16:creationId xmlns:a16="http://schemas.microsoft.com/office/drawing/2014/main" id="{3ECB5F7F-0E84-A5EC-231B-512E4598E923}"/>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6685" b="42150"/>
          <a:stretch/>
        </p:blipFill>
        <p:spPr>
          <a:xfrm>
            <a:off x="1" y="5638403"/>
            <a:ext cx="5715000" cy="1219598"/>
          </a:xfrm>
          <a:prstGeom prst="rect">
            <a:avLst/>
          </a:prstGeom>
        </p:spPr>
      </p:pic>
      <p:sp>
        <p:nvSpPr>
          <p:cNvPr id="13" name="TextBox 12">
            <a:extLst>
              <a:ext uri="{FF2B5EF4-FFF2-40B4-BE49-F238E27FC236}">
                <a16:creationId xmlns:a16="http://schemas.microsoft.com/office/drawing/2014/main" id="{005054A7-360A-11B3-EEAD-8FB296294DDB}"/>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Campaign asset library</a:t>
            </a:r>
          </a:p>
        </p:txBody>
      </p:sp>
      <p:grpSp>
        <p:nvGrpSpPr>
          <p:cNvPr id="19" name="Group 18">
            <a:extLst>
              <a:ext uri="{FF2B5EF4-FFF2-40B4-BE49-F238E27FC236}">
                <a16:creationId xmlns:a16="http://schemas.microsoft.com/office/drawing/2014/main" id="{94110E49-3513-5893-1B0D-0437FBAC4EA9}"/>
              </a:ext>
            </a:extLst>
          </p:cNvPr>
          <p:cNvGrpSpPr/>
          <p:nvPr/>
        </p:nvGrpSpPr>
        <p:grpSpPr>
          <a:xfrm>
            <a:off x="457199" y="3297493"/>
            <a:ext cx="11149583" cy="3005931"/>
            <a:chOff x="457199" y="2941623"/>
            <a:chExt cx="10513195" cy="3005931"/>
          </a:xfrm>
        </p:grpSpPr>
        <p:sp>
          <p:nvSpPr>
            <p:cNvPr id="14" name="Rectangle 13">
              <a:extLst>
                <a:ext uri="{FF2B5EF4-FFF2-40B4-BE49-F238E27FC236}">
                  <a16:creationId xmlns:a16="http://schemas.microsoft.com/office/drawing/2014/main" id="{16F575D4-C2C8-B302-17CF-A8C0D6488E9C}"/>
                </a:ext>
              </a:extLst>
            </p:cNvPr>
            <p:cNvSpPr/>
            <p:nvPr/>
          </p:nvSpPr>
          <p:spPr>
            <a:xfrm>
              <a:off x="457199" y="2942365"/>
              <a:ext cx="3021013" cy="3005189"/>
            </a:xfrm>
            <a:prstGeom prst="rect">
              <a:avLst/>
            </a:prstGeom>
            <a:solidFill>
              <a:schemeClr val="bg1"/>
            </a:solidFill>
            <a:ln w="19050">
              <a:noFill/>
            </a:ln>
            <a:effectLst>
              <a:outerShdw blurRad="12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137160" rIns="91440" bIns="45720" rtlCol="0" anchor="t" anchorCtr="0"/>
            <a:lstStyle/>
            <a:p>
              <a:pPr marL="114300"/>
              <a:r>
                <a:rPr lang="en-US" sz="1600" b="1" kern="0">
                  <a:solidFill>
                    <a:schemeClr val="tx1"/>
                  </a:solidFill>
                  <a:latin typeface="+mj-lt"/>
                  <a:cs typeface="Arial"/>
                </a:rPr>
                <a:t>Hero assets for acquisition</a:t>
              </a:r>
              <a:endParaRPr lang="en-US" sz="1600" b="1" kern="0">
                <a:solidFill>
                  <a:srgbClr val="FF0000"/>
                </a:solidFill>
                <a:latin typeface="+mj-lt"/>
                <a:cs typeface="Arial" panose="020B0604020202020204" pitchFamily="34" charset="0"/>
              </a:endParaRPr>
            </a:p>
          </p:txBody>
        </p:sp>
        <p:sp>
          <p:nvSpPr>
            <p:cNvPr id="15" name="Rectangle 14">
              <a:extLst>
                <a:ext uri="{FF2B5EF4-FFF2-40B4-BE49-F238E27FC236}">
                  <a16:creationId xmlns:a16="http://schemas.microsoft.com/office/drawing/2014/main" id="{B828C4BA-2D80-C918-29EC-B8C4226A5BB8}"/>
                </a:ext>
              </a:extLst>
            </p:cNvPr>
            <p:cNvSpPr/>
            <p:nvPr/>
          </p:nvSpPr>
          <p:spPr>
            <a:xfrm>
              <a:off x="3693009" y="2942365"/>
              <a:ext cx="4937481" cy="3005189"/>
            </a:xfrm>
            <a:prstGeom prst="rect">
              <a:avLst/>
            </a:prstGeom>
            <a:solidFill>
              <a:schemeClr val="bg1"/>
            </a:solidFill>
            <a:ln w="19050">
              <a:noFill/>
            </a:ln>
            <a:effectLst>
              <a:outerShdw blurRad="12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137160" rIns="91440" bIns="45720" rtlCol="0" anchor="t" anchorCtr="0"/>
            <a:lstStyle/>
            <a:p>
              <a:pPr marL="114300"/>
              <a:r>
                <a:rPr lang="en-US" sz="1600" b="1" kern="0">
                  <a:solidFill>
                    <a:schemeClr val="tx1"/>
                  </a:solidFill>
                  <a:latin typeface="+mj-lt"/>
                  <a:cs typeface="Arial"/>
                </a:rPr>
                <a:t>Assets for customer-facing promotion</a:t>
              </a:r>
              <a:endParaRPr lang="en-US" sz="1600" b="1" kern="0">
                <a:solidFill>
                  <a:srgbClr val="FF0000"/>
                </a:solidFill>
                <a:latin typeface="+mj-lt"/>
                <a:cs typeface="Arial" panose="020B0604020202020204" pitchFamily="34" charset="0"/>
              </a:endParaRPr>
            </a:p>
            <a:p>
              <a:pPr marL="114300" indent="0">
                <a:buNone/>
              </a:pPr>
              <a:endParaRPr lang="en-US" sz="2400" b="1">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D82D0F8A-D144-4B63-D5F8-F9D87B741ED8}"/>
                </a:ext>
              </a:extLst>
            </p:cNvPr>
            <p:cNvSpPr/>
            <p:nvPr/>
          </p:nvSpPr>
          <p:spPr>
            <a:xfrm>
              <a:off x="8831598" y="2941623"/>
              <a:ext cx="2138796" cy="3005188"/>
            </a:xfrm>
            <a:prstGeom prst="rect">
              <a:avLst/>
            </a:prstGeom>
            <a:solidFill>
              <a:schemeClr val="bg1"/>
            </a:solidFill>
            <a:ln w="19050">
              <a:noFill/>
            </a:ln>
            <a:effectLst>
              <a:outerShdw blurRad="12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137160" rIns="91440" bIns="45720" rtlCol="0" anchor="t" anchorCtr="0"/>
            <a:lstStyle/>
            <a:p>
              <a:pPr marL="114300"/>
              <a:r>
                <a:rPr lang="en-US" sz="1600" b="1" kern="0">
                  <a:solidFill>
                    <a:schemeClr val="tx1"/>
                  </a:solidFill>
                  <a:latin typeface="+mj-lt"/>
                  <a:cs typeface="Arial"/>
                </a:rPr>
                <a:t>Assets for sales</a:t>
              </a:r>
              <a:endParaRPr lang="en-US" sz="1600" b="1" kern="0">
                <a:solidFill>
                  <a:srgbClr val="FF0000"/>
                </a:solidFill>
                <a:latin typeface="+mj-lt"/>
                <a:cs typeface="Arial" panose="020B0604020202020204" pitchFamily="34" charset="0"/>
              </a:endParaRPr>
            </a:p>
          </p:txBody>
        </p:sp>
      </p:grpSp>
      <p:sp>
        <p:nvSpPr>
          <p:cNvPr id="48" name="TextBox 47">
            <a:extLst>
              <a:ext uri="{FF2B5EF4-FFF2-40B4-BE49-F238E27FC236}">
                <a16:creationId xmlns:a16="http://schemas.microsoft.com/office/drawing/2014/main" id="{778BDB5A-5F76-E895-4504-727A21ECF9D2}"/>
              </a:ext>
            </a:extLst>
          </p:cNvPr>
          <p:cNvSpPr txBox="1"/>
          <p:nvPr/>
        </p:nvSpPr>
        <p:spPr>
          <a:xfrm>
            <a:off x="9755969" y="5564659"/>
            <a:ext cx="1433365" cy="184666"/>
          </a:xfrm>
          <a:prstGeom prst="rect">
            <a:avLst/>
          </a:prstGeom>
          <a:noFill/>
        </p:spPr>
        <p:txBody>
          <a:bodyPr wrap="square" lIns="0" tIns="0" rIns="0" bIns="0" anchor="t">
            <a:spAutoFit/>
          </a:bodyPr>
          <a:lstStyle/>
          <a:p>
            <a:pPr algn="ctr"/>
            <a:r>
              <a:rPr lang="en-US" sz="1200"/>
              <a:t>Pitch deck</a:t>
            </a:r>
          </a:p>
        </p:txBody>
      </p:sp>
      <p:pic>
        <p:nvPicPr>
          <p:cNvPr id="52" name="Graphic 51" descr="Paint with solid fill">
            <a:extLst>
              <a:ext uri="{FF2B5EF4-FFF2-40B4-BE49-F238E27FC236}">
                <a16:creationId xmlns:a16="http://schemas.microsoft.com/office/drawing/2014/main" id="{CA10DCB8-27C0-6E13-C93D-9C68CE0F951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463256" y="1470242"/>
            <a:ext cx="1023410" cy="1023410"/>
          </a:xfrm>
          <a:prstGeom prst="rect">
            <a:avLst/>
          </a:prstGeom>
        </p:spPr>
      </p:pic>
      <p:sp>
        <p:nvSpPr>
          <p:cNvPr id="22" name="Title 21">
            <a:extLst>
              <a:ext uri="{FF2B5EF4-FFF2-40B4-BE49-F238E27FC236}">
                <a16:creationId xmlns:a16="http://schemas.microsoft.com/office/drawing/2014/main" id="{ECCCB442-C277-45E7-07EE-5679EC9953D1}"/>
              </a:ext>
            </a:extLst>
          </p:cNvPr>
          <p:cNvSpPr>
            <a:spLocks noGrp="1"/>
          </p:cNvSpPr>
          <p:nvPr>
            <p:ph type="title"/>
          </p:nvPr>
        </p:nvSpPr>
        <p:spPr/>
        <p:txBody>
          <a:bodyPr/>
          <a:lstStyle/>
          <a:p>
            <a:r>
              <a:rPr lang="en-US">
                <a:cs typeface="Segoe UI"/>
              </a:rPr>
              <a:t>Customize your assets</a:t>
            </a:r>
          </a:p>
        </p:txBody>
      </p:sp>
      <p:sp>
        <p:nvSpPr>
          <p:cNvPr id="44" name="TextBox 43">
            <a:extLst>
              <a:ext uri="{FF2B5EF4-FFF2-40B4-BE49-F238E27FC236}">
                <a16:creationId xmlns:a16="http://schemas.microsoft.com/office/drawing/2014/main" id="{6167DE67-2803-CB7F-0A87-1AC90763C6F8}"/>
              </a:ext>
            </a:extLst>
          </p:cNvPr>
          <p:cNvSpPr txBox="1"/>
          <p:nvPr/>
        </p:nvSpPr>
        <p:spPr>
          <a:xfrm>
            <a:off x="4756103" y="5564659"/>
            <a:ext cx="1636627" cy="184666"/>
          </a:xfrm>
          <a:prstGeom prst="rect">
            <a:avLst/>
          </a:prstGeom>
          <a:noFill/>
        </p:spPr>
        <p:txBody>
          <a:bodyPr wrap="square" lIns="0" tIns="0" rIns="0" bIns="0" anchor="t">
            <a:spAutoFit/>
          </a:bodyPr>
          <a:lstStyle/>
          <a:p>
            <a:pPr algn="ctr"/>
            <a:r>
              <a:rPr lang="en-US" sz="1200"/>
              <a:t>Social images</a:t>
            </a:r>
          </a:p>
        </p:txBody>
      </p:sp>
      <p:sp>
        <p:nvSpPr>
          <p:cNvPr id="33" name="TextBox 32">
            <a:extLst>
              <a:ext uri="{FF2B5EF4-FFF2-40B4-BE49-F238E27FC236}">
                <a16:creationId xmlns:a16="http://schemas.microsoft.com/office/drawing/2014/main" id="{0888E84E-D74D-6EB4-FE32-A8F2B40E8BAF}"/>
              </a:ext>
            </a:extLst>
          </p:cNvPr>
          <p:cNvSpPr txBox="1"/>
          <p:nvPr/>
        </p:nvSpPr>
        <p:spPr>
          <a:xfrm>
            <a:off x="7666477" y="6007315"/>
            <a:ext cx="807740" cy="184666"/>
          </a:xfrm>
          <a:prstGeom prst="rect">
            <a:avLst/>
          </a:prstGeom>
          <a:noFill/>
        </p:spPr>
        <p:txBody>
          <a:bodyPr wrap="square" lIns="0" tIns="0" rIns="0" bIns="0">
            <a:spAutoFit/>
          </a:bodyPr>
          <a:lstStyle/>
          <a:p>
            <a:pPr algn="ctr">
              <a:spcAft>
                <a:spcPts val="600"/>
              </a:spcAft>
            </a:pPr>
            <a:r>
              <a:rPr lang="en-US" sz="1200"/>
              <a:t>OFT’s</a:t>
            </a:r>
          </a:p>
        </p:txBody>
      </p:sp>
      <p:sp>
        <p:nvSpPr>
          <p:cNvPr id="34" name="TextBox 33">
            <a:extLst>
              <a:ext uri="{FF2B5EF4-FFF2-40B4-BE49-F238E27FC236}">
                <a16:creationId xmlns:a16="http://schemas.microsoft.com/office/drawing/2014/main" id="{314AE10A-172F-9874-997E-9695B58BAD8F}"/>
              </a:ext>
            </a:extLst>
          </p:cNvPr>
          <p:cNvSpPr txBox="1"/>
          <p:nvPr/>
        </p:nvSpPr>
        <p:spPr>
          <a:xfrm>
            <a:off x="379214" y="5652405"/>
            <a:ext cx="1161668" cy="369332"/>
          </a:xfrm>
          <a:prstGeom prst="rect">
            <a:avLst/>
          </a:prstGeom>
          <a:noFill/>
        </p:spPr>
        <p:txBody>
          <a:bodyPr wrap="square" lIns="0" tIns="0" rIns="0" bIns="0">
            <a:spAutoFit/>
          </a:bodyPr>
          <a:lstStyle/>
          <a:p>
            <a:pPr algn="ctr">
              <a:spcAft>
                <a:spcPts val="600"/>
              </a:spcAft>
            </a:pPr>
            <a:r>
              <a:rPr lang="en-US" sz="1200"/>
              <a:t>Infographic templates</a:t>
            </a:r>
          </a:p>
        </p:txBody>
      </p:sp>
      <p:pic>
        <p:nvPicPr>
          <p:cNvPr id="35" name="Picture 34">
            <a:extLst>
              <a:ext uri="{FF2B5EF4-FFF2-40B4-BE49-F238E27FC236}">
                <a16:creationId xmlns:a16="http://schemas.microsoft.com/office/drawing/2014/main" id="{28D8A837-15D7-5BF4-8735-D2C2C33AF52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3348" y="3891464"/>
            <a:ext cx="513401" cy="1662848"/>
          </a:xfrm>
          <a:prstGeom prst="rect">
            <a:avLst/>
          </a:prstGeom>
          <a:effectLst>
            <a:outerShdw blurRad="50800" dist="38100" dir="2700000" algn="tl" rotWithShape="0">
              <a:prstClr val="black">
                <a:alpha val="40000"/>
              </a:prstClr>
            </a:outerShdw>
          </a:effectLst>
        </p:spPr>
      </p:pic>
      <p:sp>
        <p:nvSpPr>
          <p:cNvPr id="36" name="TextBox 35">
            <a:extLst>
              <a:ext uri="{FF2B5EF4-FFF2-40B4-BE49-F238E27FC236}">
                <a16:creationId xmlns:a16="http://schemas.microsoft.com/office/drawing/2014/main" id="{2B8F474A-2468-0257-0ADC-0A66FFBD6FE8}"/>
              </a:ext>
            </a:extLst>
          </p:cNvPr>
          <p:cNvSpPr txBox="1"/>
          <p:nvPr/>
        </p:nvSpPr>
        <p:spPr>
          <a:xfrm>
            <a:off x="2379710" y="5094161"/>
            <a:ext cx="1166352" cy="184666"/>
          </a:xfrm>
          <a:prstGeom prst="rect">
            <a:avLst/>
          </a:prstGeom>
          <a:noFill/>
        </p:spPr>
        <p:txBody>
          <a:bodyPr wrap="square" lIns="0" tIns="0" rIns="0" bIns="0">
            <a:spAutoFit/>
          </a:bodyPr>
          <a:lstStyle/>
          <a:p>
            <a:pPr algn="ctr">
              <a:spcAft>
                <a:spcPts val="600"/>
              </a:spcAft>
            </a:pPr>
            <a:r>
              <a:rPr lang="en-US" sz="1200"/>
              <a:t>Landing pages</a:t>
            </a:r>
          </a:p>
        </p:txBody>
      </p:sp>
      <p:pic>
        <p:nvPicPr>
          <p:cNvPr id="37" name="Picture 36">
            <a:extLst>
              <a:ext uri="{FF2B5EF4-FFF2-40B4-BE49-F238E27FC236}">
                <a16:creationId xmlns:a16="http://schemas.microsoft.com/office/drawing/2014/main" id="{694957E5-BE37-6C9B-4506-D137725EC566}"/>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509669" y="4216264"/>
            <a:ext cx="2129494" cy="1255667"/>
          </a:xfrm>
          <a:prstGeom prst="rect">
            <a:avLst/>
          </a:prstGeom>
          <a:effectLst>
            <a:outerShdw blurRad="50800" dist="38100" dir="2700000" algn="tl" rotWithShape="0">
              <a:prstClr val="black">
                <a:alpha val="40000"/>
              </a:prstClr>
            </a:outerShdw>
          </a:effectLst>
        </p:spPr>
      </p:pic>
      <p:pic>
        <p:nvPicPr>
          <p:cNvPr id="38" name="Picture 37" descr="Text&#10;&#10;Description automatically generated">
            <a:extLst>
              <a:ext uri="{FF2B5EF4-FFF2-40B4-BE49-F238E27FC236}">
                <a16:creationId xmlns:a16="http://schemas.microsoft.com/office/drawing/2014/main" id="{2E361037-38EF-B861-2BCC-574A39506FA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03958" y="3861544"/>
            <a:ext cx="932779" cy="2070040"/>
          </a:xfrm>
          <a:prstGeom prst="rect">
            <a:avLst/>
          </a:prstGeom>
          <a:effectLst>
            <a:outerShdw blurRad="50800" dist="38100" dir="2700000" algn="tl" rotWithShape="0">
              <a:prstClr val="black">
                <a:alpha val="40000"/>
              </a:prstClr>
            </a:outerShdw>
          </a:effectLst>
        </p:spPr>
      </p:pic>
      <p:pic>
        <p:nvPicPr>
          <p:cNvPr id="42" name="Picture 41" descr="Graphical user interface, website&#10;&#10;Description automatically generated">
            <a:extLst>
              <a:ext uri="{FF2B5EF4-FFF2-40B4-BE49-F238E27FC236}">
                <a16:creationId xmlns:a16="http://schemas.microsoft.com/office/drawing/2014/main" id="{DB2EF182-268B-A635-9FA0-DB69BC062FC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79710" y="4394852"/>
            <a:ext cx="1166352" cy="656073"/>
          </a:xfrm>
          <a:prstGeom prst="rect">
            <a:avLst/>
          </a:prstGeom>
          <a:effectLst>
            <a:outerShdw blurRad="50800" dist="38100" dir="2700000" algn="tl" rotWithShape="0">
              <a:prstClr val="black">
                <a:alpha val="40000"/>
              </a:prstClr>
            </a:outerShdw>
          </a:effectLst>
        </p:spPr>
      </p:pic>
      <p:pic>
        <p:nvPicPr>
          <p:cNvPr id="43" name="Picture 42" descr="Text, letter&#10;&#10;Description automatically generated">
            <a:extLst>
              <a:ext uri="{FF2B5EF4-FFF2-40B4-BE49-F238E27FC236}">
                <a16:creationId xmlns:a16="http://schemas.microsoft.com/office/drawing/2014/main" id="{A4843D55-05E1-815E-5971-6FDF25C00E0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49837" y="4142616"/>
            <a:ext cx="896784" cy="1160544"/>
          </a:xfrm>
          <a:prstGeom prst="rect">
            <a:avLst/>
          </a:prstGeom>
          <a:effectLst>
            <a:outerShdw blurRad="50800" dist="38100" dir="2700000" algn="tl" rotWithShape="0">
              <a:prstClr val="black">
                <a:alpha val="40000"/>
              </a:prstClr>
            </a:outerShdw>
          </a:effectLst>
        </p:spPr>
      </p:pic>
      <p:sp>
        <p:nvSpPr>
          <p:cNvPr id="46" name="TextBox 45">
            <a:extLst>
              <a:ext uri="{FF2B5EF4-FFF2-40B4-BE49-F238E27FC236}">
                <a16:creationId xmlns:a16="http://schemas.microsoft.com/office/drawing/2014/main" id="{BC75E980-EF94-B19A-18FD-D78E34693AC3}"/>
              </a:ext>
            </a:extLst>
          </p:cNvPr>
          <p:cNvSpPr txBox="1"/>
          <p:nvPr/>
        </p:nvSpPr>
        <p:spPr>
          <a:xfrm>
            <a:off x="1394359" y="5381389"/>
            <a:ext cx="807740" cy="184666"/>
          </a:xfrm>
          <a:prstGeom prst="rect">
            <a:avLst/>
          </a:prstGeom>
          <a:noFill/>
        </p:spPr>
        <p:txBody>
          <a:bodyPr wrap="square" lIns="0" tIns="0" rIns="0" bIns="0">
            <a:spAutoFit/>
          </a:bodyPr>
          <a:lstStyle/>
          <a:p>
            <a:pPr algn="ctr">
              <a:spcAft>
                <a:spcPts val="600"/>
              </a:spcAft>
            </a:pPr>
            <a:r>
              <a:rPr lang="en-US" sz="1200"/>
              <a:t>Blogs</a:t>
            </a:r>
          </a:p>
        </p:txBody>
      </p:sp>
      <p:pic>
        <p:nvPicPr>
          <p:cNvPr id="47" name="Picture 46" descr="A picture containing background pattern&#10;&#10;Description automatically generated">
            <a:extLst>
              <a:ext uri="{FF2B5EF4-FFF2-40B4-BE49-F238E27FC236}">
                <a16:creationId xmlns:a16="http://schemas.microsoft.com/office/drawing/2014/main" id="{19BBE12B-4049-91AC-D0D5-9F21926D69C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449777" y="4321198"/>
            <a:ext cx="2045748" cy="11507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4628576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051924E-EFC4-A8B7-3C7A-9BF854A426C0}"/>
              </a:ext>
              <a:ext uri="{C183D7F6-B498-43B3-948B-1728B52AA6E4}">
                <adec:decorative xmlns:adec="http://schemas.microsoft.com/office/drawing/2017/decorative" val="1"/>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r="6685" b="65343"/>
          <a:stretch/>
        </p:blipFill>
        <p:spPr>
          <a:xfrm>
            <a:off x="1" y="6127353"/>
            <a:ext cx="5715000" cy="730647"/>
          </a:xfrm>
          <a:prstGeom prst="rect">
            <a:avLst/>
          </a:prstGeom>
        </p:spPr>
      </p:pic>
      <p:sp>
        <p:nvSpPr>
          <p:cNvPr id="2" name="Title 1">
            <a:extLst>
              <a:ext uri="{FF2B5EF4-FFF2-40B4-BE49-F238E27FC236}">
                <a16:creationId xmlns:a16="http://schemas.microsoft.com/office/drawing/2014/main" id="{D0EDDD72-0DC2-A742-884D-2D8B94FE6EBD}"/>
              </a:ext>
            </a:extLst>
          </p:cNvPr>
          <p:cNvSpPr>
            <a:spLocks noGrp="1"/>
          </p:cNvSpPr>
          <p:nvPr>
            <p:ph type="title"/>
          </p:nvPr>
        </p:nvSpPr>
        <p:spPr>
          <a:xfrm>
            <a:off x="588263" y="-991099"/>
            <a:ext cx="11018520" cy="430887"/>
          </a:xfrm>
        </p:spPr>
        <p:txBody>
          <a:bodyPr/>
          <a:lstStyle/>
          <a:p>
            <a:r>
              <a:rPr lang="en-US"/>
              <a:t>Campaign Copy Blocks</a:t>
            </a:r>
          </a:p>
        </p:txBody>
      </p:sp>
      <p:sp>
        <p:nvSpPr>
          <p:cNvPr id="33" name="Text Placeholder 16">
            <a:extLst>
              <a:ext uri="{FF2B5EF4-FFF2-40B4-BE49-F238E27FC236}">
                <a16:creationId xmlns:a16="http://schemas.microsoft.com/office/drawing/2014/main" id="{65122A40-BA5D-9A81-00EB-31BA8E66C58C}"/>
              </a:ext>
            </a:extLst>
          </p:cNvPr>
          <p:cNvSpPr txBox="1">
            <a:spLocks/>
          </p:cNvSpPr>
          <p:nvPr/>
        </p:nvSpPr>
        <p:spPr>
          <a:xfrm>
            <a:off x="584199" y="1914843"/>
            <a:ext cx="3478213" cy="2966301"/>
          </a:xfrm>
          <a:prstGeom prst="rect">
            <a:avLst/>
          </a:prstGeom>
        </p:spPr>
        <p:txBody>
          <a:bodyPr lIns="90000" tIns="91440" rIns="91440" bIns="9144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0"/>
              </a:spcBef>
              <a:buNone/>
            </a:pPr>
            <a:r>
              <a:rPr lang="en-US" sz="1300">
                <a:cs typeface="Segoe UI"/>
              </a:rPr>
              <a:t>Microsoft Teams Essentials and Teams Phone are affordable, powerful, and secure collaboration and communication tools for small and medium-sized businesses. </a:t>
            </a:r>
            <a:r>
              <a:rPr lang="en-US" sz="1300">
                <a:highlight>
                  <a:srgbClr val="FFFF00"/>
                </a:highlight>
                <a:cs typeface="Segoe UI"/>
              </a:rPr>
              <a:t>[Partner Name] </a:t>
            </a:r>
            <a:r>
              <a:rPr lang="en-US" sz="1300">
                <a:cs typeface="Segoe UI"/>
              </a:rPr>
              <a:t>and Teams Essentials help businesses improve productivity, increase competitiveness, and enhance customer service. With features such as chat, file sharing, and task management, Teams Essentials is an all-in-one solution for team communication and collaboration. Teams Phone is a full-featured business phone system that integrates seamlessly with Teams Essentials, allowing businesses to make and receive calls, manage contacts, and use call-forwarding and voicemail. These tools streamline communication and eliminate the need for separate phone and collaboration systems. </a:t>
            </a:r>
            <a:endParaRPr lang="en-US" sz="1300"/>
          </a:p>
          <a:p>
            <a:pPr marL="0" indent="0">
              <a:buNone/>
            </a:pPr>
            <a:endParaRPr lang="en-US" sz="1300"/>
          </a:p>
        </p:txBody>
      </p:sp>
      <p:sp>
        <p:nvSpPr>
          <p:cNvPr id="35" name="Text Placeholder 16">
            <a:extLst>
              <a:ext uri="{FF2B5EF4-FFF2-40B4-BE49-F238E27FC236}">
                <a16:creationId xmlns:a16="http://schemas.microsoft.com/office/drawing/2014/main" id="{5723E295-267A-50B1-14E9-7338D81D6FD6}"/>
              </a:ext>
            </a:extLst>
          </p:cNvPr>
          <p:cNvSpPr txBox="1">
            <a:spLocks/>
          </p:cNvSpPr>
          <p:nvPr/>
        </p:nvSpPr>
        <p:spPr>
          <a:xfrm>
            <a:off x="4345662" y="1914843"/>
            <a:ext cx="3097645" cy="3176728"/>
          </a:xfrm>
          <a:prstGeom prst="rect">
            <a:avLst/>
          </a:prstGeom>
        </p:spPr>
        <p:txBody>
          <a:bodyPr lIns="90000" tIns="91440" rIns="91440" bIns="9144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0"/>
              </a:spcBef>
              <a:buNone/>
            </a:pPr>
            <a:r>
              <a:rPr lang="en-US" sz="1300">
                <a:cs typeface="Segoe UI"/>
              </a:rPr>
              <a:t>Microsoft Teams Essentials and Teams Phone are affordable, powerful, and secure collaboration tools for small and medium-sized businesses that streamline communication and eliminate the need for separate phone and collaboration systems. </a:t>
            </a:r>
            <a:r>
              <a:rPr lang="en-US" sz="1300">
                <a:highlight>
                  <a:srgbClr val="FFFF00"/>
                </a:highlight>
                <a:cs typeface="Segoe UI"/>
              </a:rPr>
              <a:t>[Partner Name] </a:t>
            </a:r>
            <a:r>
              <a:rPr lang="en-US" sz="1300">
                <a:cs typeface="Segoe UI"/>
              </a:rPr>
              <a:t>and Teams Essentials help businesses improve productivity, increase competitiveness, and enhance customer service. </a:t>
            </a:r>
            <a:endParaRPr lang="en-US" sz="1300"/>
          </a:p>
          <a:p>
            <a:pPr marL="0" indent="0">
              <a:buNone/>
            </a:pPr>
            <a:endParaRPr lang="en-US" sz="1300"/>
          </a:p>
        </p:txBody>
      </p:sp>
      <p:sp>
        <p:nvSpPr>
          <p:cNvPr id="37" name="Text Placeholder 16">
            <a:extLst>
              <a:ext uri="{FF2B5EF4-FFF2-40B4-BE49-F238E27FC236}">
                <a16:creationId xmlns:a16="http://schemas.microsoft.com/office/drawing/2014/main" id="{1EDB1C03-DBA2-9C11-0245-1C1E109D4827}"/>
              </a:ext>
            </a:extLst>
          </p:cNvPr>
          <p:cNvSpPr txBox="1">
            <a:spLocks/>
          </p:cNvSpPr>
          <p:nvPr/>
        </p:nvSpPr>
        <p:spPr>
          <a:xfrm>
            <a:off x="7726557" y="1914843"/>
            <a:ext cx="2004144" cy="3401012"/>
          </a:xfrm>
          <a:prstGeom prst="rect">
            <a:avLst/>
          </a:prstGeom>
        </p:spPr>
        <p:txBody>
          <a:bodyPr lIns="90000" tIns="91440" rIns="91440" bIns="9144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00">
                <a:highlight>
                  <a:srgbClr val="FFFF00"/>
                </a:highlight>
                <a:cs typeface="Segoe UI"/>
              </a:rPr>
              <a:t>[Partner Name] </a:t>
            </a:r>
            <a:r>
              <a:rPr lang="en-US" sz="1300">
                <a:cs typeface="Segoe UI"/>
              </a:rPr>
              <a:t>and Microsoft Teams Essentials help small and medium-sized businesses improve productivity and streamline communications affordably and securely.</a:t>
            </a:r>
            <a:endParaRPr lang="en-US" sz="1300"/>
          </a:p>
        </p:txBody>
      </p:sp>
      <p:sp>
        <p:nvSpPr>
          <p:cNvPr id="38" name="Text Placeholder 16">
            <a:extLst>
              <a:ext uri="{FF2B5EF4-FFF2-40B4-BE49-F238E27FC236}">
                <a16:creationId xmlns:a16="http://schemas.microsoft.com/office/drawing/2014/main" id="{F825E129-679F-7559-C240-056714C2DFA0}"/>
              </a:ext>
            </a:extLst>
          </p:cNvPr>
          <p:cNvSpPr txBox="1">
            <a:spLocks/>
          </p:cNvSpPr>
          <p:nvPr/>
        </p:nvSpPr>
        <p:spPr>
          <a:xfrm>
            <a:off x="10013950" y="1914843"/>
            <a:ext cx="1595438" cy="2089799"/>
          </a:xfrm>
          <a:prstGeom prst="rect">
            <a:avLst/>
          </a:prstGeom>
        </p:spPr>
        <p:txBody>
          <a:bodyPr lIns="90000" tIns="91440" rIns="91440" bIns="9144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00">
                <a:highlight>
                  <a:srgbClr val="FFFF00"/>
                </a:highlight>
                <a:cs typeface="Segoe UI"/>
              </a:rPr>
              <a:t>[Partner Name] </a:t>
            </a:r>
            <a:br>
              <a:rPr lang="en-US" sz="1300">
                <a:highlight>
                  <a:srgbClr val="FFFF00"/>
                </a:highlight>
                <a:cs typeface="Segoe UI"/>
              </a:rPr>
            </a:br>
            <a:r>
              <a:rPr lang="en-US" sz="1300">
                <a:cs typeface="Segoe UI"/>
              </a:rPr>
              <a:t>and Teams Essentials help businesses improve productivity and communications.</a:t>
            </a:r>
            <a:endParaRPr lang="en-US" sz="1300"/>
          </a:p>
        </p:txBody>
      </p:sp>
      <p:sp>
        <p:nvSpPr>
          <p:cNvPr id="45" name="Text Placeholder 28">
            <a:extLst>
              <a:ext uri="{FF2B5EF4-FFF2-40B4-BE49-F238E27FC236}">
                <a16:creationId xmlns:a16="http://schemas.microsoft.com/office/drawing/2014/main" id="{D8A510ED-16DF-4EFC-37C8-4A8DAE41D821}"/>
              </a:ext>
            </a:extLst>
          </p:cNvPr>
          <p:cNvSpPr txBox="1">
            <a:spLocks/>
          </p:cNvSpPr>
          <p:nvPr/>
        </p:nvSpPr>
        <p:spPr>
          <a:xfrm>
            <a:off x="584200" y="1356361"/>
            <a:ext cx="1595439" cy="581025"/>
          </a:xfrm>
          <a:prstGeom prst="rect">
            <a:avLst/>
          </a:prstGeom>
        </p:spPr>
        <p:txBody>
          <a:bodyPr lIns="90000" tIns="91440" rIns="91440" bIns="9144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a:solidFill>
                  <a:schemeClr val="accent1"/>
                </a:solidFill>
              </a:rPr>
              <a:t>100-word</a:t>
            </a:r>
          </a:p>
        </p:txBody>
      </p:sp>
      <p:sp>
        <p:nvSpPr>
          <p:cNvPr id="47" name="Text Placeholder 28">
            <a:extLst>
              <a:ext uri="{FF2B5EF4-FFF2-40B4-BE49-F238E27FC236}">
                <a16:creationId xmlns:a16="http://schemas.microsoft.com/office/drawing/2014/main" id="{89AC35AA-8F5C-C148-8ABB-9B74E22EF7BA}"/>
              </a:ext>
            </a:extLst>
          </p:cNvPr>
          <p:cNvSpPr txBox="1">
            <a:spLocks/>
          </p:cNvSpPr>
          <p:nvPr/>
        </p:nvSpPr>
        <p:spPr>
          <a:xfrm>
            <a:off x="4345661" y="1356361"/>
            <a:ext cx="1595438" cy="581025"/>
          </a:xfrm>
          <a:prstGeom prst="rect">
            <a:avLst/>
          </a:prstGeom>
        </p:spPr>
        <p:txBody>
          <a:bodyPr lIns="90000" tIns="91440" rIns="91440" bIns="9144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a:solidFill>
                  <a:schemeClr val="accent1"/>
                </a:solidFill>
              </a:rPr>
              <a:t>50-word</a:t>
            </a:r>
          </a:p>
        </p:txBody>
      </p:sp>
      <p:sp>
        <p:nvSpPr>
          <p:cNvPr id="49" name="Text Placeholder 28">
            <a:extLst>
              <a:ext uri="{FF2B5EF4-FFF2-40B4-BE49-F238E27FC236}">
                <a16:creationId xmlns:a16="http://schemas.microsoft.com/office/drawing/2014/main" id="{8E8F12E2-BDB9-7F65-63E1-7AA5236CA5E2}"/>
              </a:ext>
            </a:extLst>
          </p:cNvPr>
          <p:cNvSpPr txBox="1">
            <a:spLocks/>
          </p:cNvSpPr>
          <p:nvPr/>
        </p:nvSpPr>
        <p:spPr>
          <a:xfrm>
            <a:off x="7726556" y="1356361"/>
            <a:ext cx="1595438" cy="581025"/>
          </a:xfrm>
          <a:prstGeom prst="rect">
            <a:avLst/>
          </a:prstGeom>
        </p:spPr>
        <p:txBody>
          <a:bodyPr lIns="90000" tIns="91440" rIns="91440" bIns="9144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a:solidFill>
                  <a:schemeClr val="accent1"/>
                </a:solidFill>
              </a:rPr>
              <a:t>25-word</a:t>
            </a:r>
          </a:p>
        </p:txBody>
      </p:sp>
      <p:sp>
        <p:nvSpPr>
          <p:cNvPr id="50" name="Text Placeholder 28">
            <a:extLst>
              <a:ext uri="{FF2B5EF4-FFF2-40B4-BE49-F238E27FC236}">
                <a16:creationId xmlns:a16="http://schemas.microsoft.com/office/drawing/2014/main" id="{687E7F26-F012-DC98-E324-2EFB76286D64}"/>
              </a:ext>
            </a:extLst>
          </p:cNvPr>
          <p:cNvSpPr txBox="1">
            <a:spLocks/>
          </p:cNvSpPr>
          <p:nvPr/>
        </p:nvSpPr>
        <p:spPr>
          <a:xfrm>
            <a:off x="10013950" y="1356361"/>
            <a:ext cx="1595438" cy="581025"/>
          </a:xfrm>
          <a:prstGeom prst="rect">
            <a:avLst/>
          </a:prstGeom>
        </p:spPr>
        <p:txBody>
          <a:bodyPr lIns="90000" tIns="91440" rIns="91440" bIns="9144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a:solidFill>
                  <a:schemeClr val="accent1"/>
                </a:solidFill>
              </a:rPr>
              <a:t>10-word</a:t>
            </a:r>
          </a:p>
        </p:txBody>
      </p:sp>
      <p:sp>
        <p:nvSpPr>
          <p:cNvPr id="4" name="Title 1">
            <a:extLst>
              <a:ext uri="{FF2B5EF4-FFF2-40B4-BE49-F238E27FC236}">
                <a16:creationId xmlns:a16="http://schemas.microsoft.com/office/drawing/2014/main" id="{8398E929-66E2-6844-0D2D-25A735D4CD3C}"/>
              </a:ext>
            </a:extLst>
          </p:cNvPr>
          <p:cNvSpPr txBox="1">
            <a:spLocks/>
          </p:cNvSpPr>
          <p:nvPr/>
        </p:nvSpPr>
        <p:spPr>
          <a:xfrm>
            <a:off x="588263" y="457200"/>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solidFill>
                  <a:srgbClr val="000000"/>
                </a:solidFill>
                <a:effectLst/>
                <a:latin typeface="+mj-lt"/>
                <a:ea typeface="+mn-ea"/>
                <a:cs typeface="Segoe UI" pitchFamily="34" charset="0"/>
              </a:defRPr>
            </a:lvl1pPr>
          </a:lstStyle>
          <a:p>
            <a:r>
              <a:rPr lang="en-US">
                <a:cs typeface="Segoe UI"/>
              </a:rPr>
              <a:t>Campaign copy blocks</a:t>
            </a:r>
          </a:p>
        </p:txBody>
      </p:sp>
      <p:sp>
        <p:nvSpPr>
          <p:cNvPr id="6" name="TextBox 5">
            <a:extLst>
              <a:ext uri="{FF2B5EF4-FFF2-40B4-BE49-F238E27FC236}">
                <a16:creationId xmlns:a16="http://schemas.microsoft.com/office/drawing/2014/main" id="{5FF87BF1-EB99-ECD9-57C8-3000E9771536}"/>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Customize these copy blocks to use in your demand generation campaign</a:t>
            </a:r>
          </a:p>
        </p:txBody>
      </p:sp>
    </p:spTree>
    <p:extLst>
      <p:ext uri="{BB962C8B-B14F-4D97-AF65-F5344CB8AC3E}">
        <p14:creationId xmlns:p14="http://schemas.microsoft.com/office/powerpoint/2010/main" val="165722768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DCEAA-DFE8-CF5C-9D63-D3EF429E4870}"/>
              </a:ext>
            </a:extLst>
          </p:cNvPr>
          <p:cNvSpPr>
            <a:spLocks noGrp="1"/>
          </p:cNvSpPr>
          <p:nvPr>
            <p:ph type="title"/>
          </p:nvPr>
        </p:nvSpPr>
        <p:spPr>
          <a:xfrm>
            <a:off x="588263" y="457200"/>
            <a:ext cx="7606888" cy="861774"/>
          </a:xfrm>
        </p:spPr>
        <p:txBody>
          <a:bodyPr/>
          <a:lstStyle/>
          <a:p>
            <a:r>
              <a:rPr lang="en-US" b="1">
                <a:ea typeface="+mj-lt"/>
                <a:cs typeface="+mj-lt"/>
              </a:rPr>
              <a:t>Webinar: Discover the power of Teams Essentials for small and medium-sized businesses </a:t>
            </a:r>
            <a:endParaRPr lang="en-US">
              <a:cs typeface="Segoe UI"/>
            </a:endParaRPr>
          </a:p>
        </p:txBody>
      </p:sp>
      <p:sp>
        <p:nvSpPr>
          <p:cNvPr id="6" name="Rectangle 5">
            <a:extLst>
              <a:ext uri="{FF2B5EF4-FFF2-40B4-BE49-F238E27FC236}">
                <a16:creationId xmlns:a16="http://schemas.microsoft.com/office/drawing/2014/main" id="{FE35CE8E-CDC7-DB2F-22AB-8CC50E9EEDF3}"/>
              </a:ext>
            </a:extLst>
          </p:cNvPr>
          <p:cNvSpPr/>
          <p:nvPr/>
        </p:nvSpPr>
        <p:spPr bwMode="auto">
          <a:xfrm flipH="1">
            <a:off x="578262" y="1973907"/>
            <a:ext cx="7606888" cy="761554"/>
          </a:xfrm>
          <a:prstGeom prst="rect">
            <a:avLst/>
          </a:prstGeom>
          <a:solidFill>
            <a:schemeClr val="bg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spcAft>
                <a:spcPts val="300"/>
              </a:spcAft>
              <a:defRPr/>
            </a:pPr>
            <a:r>
              <a:rPr kumimoji="0" lang="en-US" sz="1200" b="0" i="0" u="none" strike="noStrike" kern="1200" cap="none" spc="0" normalizeH="0" baseline="0" noProof="0">
                <a:ln>
                  <a:noFill/>
                </a:ln>
                <a:solidFill>
                  <a:srgbClr val="000000"/>
                </a:solidFill>
                <a:effectLst/>
                <a:uLnTx/>
                <a:uFillTx/>
                <a:latin typeface="Segoe UI"/>
                <a:ea typeface="+mn-ea"/>
                <a:cs typeface="+mn-cs"/>
              </a:rPr>
              <a:t>As customers progress through the campaign, you can direct them to register for a webinar by using the </a:t>
            </a:r>
            <a:r>
              <a:rPr lang="en-US" sz="1200">
                <a:solidFill>
                  <a:srgbClr val="000000"/>
                </a:solidFill>
                <a:latin typeface="Segoe UI"/>
              </a:rPr>
              <a:t>Outlook file template (OFT). The</a:t>
            </a:r>
            <a:r>
              <a:rPr kumimoji="0" lang="en-US" sz="1200" b="0" i="0" u="none" strike="noStrike" kern="1200" cap="none" spc="0" normalizeH="0" baseline="0" noProof="0">
                <a:ln>
                  <a:noFill/>
                </a:ln>
                <a:solidFill>
                  <a:srgbClr val="000000"/>
                </a:solidFill>
                <a:effectLst/>
                <a:uLnTx/>
                <a:uFillTx/>
                <a:latin typeface="Segoe UI"/>
                <a:ea typeface="+mn-ea"/>
                <a:cs typeface="+mn-cs"/>
              </a:rPr>
              <a:t> webinar will help leverage practical insights and tips, so your clients </a:t>
            </a:r>
            <a:r>
              <a:rPr lang="en-US" sz="1200">
                <a:solidFill>
                  <a:srgbClr val="000000"/>
                </a:solidFill>
                <a:latin typeface="Segoe UI"/>
              </a:rPr>
              <a:t>are</a:t>
            </a:r>
            <a:r>
              <a:rPr kumimoji="0" lang="en-US" sz="1200" b="0" i="0" u="none" strike="noStrike" kern="1200" cap="none" spc="0" normalizeH="0" baseline="0" noProof="0">
                <a:ln>
                  <a:noFill/>
                </a:ln>
                <a:solidFill>
                  <a:srgbClr val="000000"/>
                </a:solidFill>
                <a:effectLst/>
                <a:uLnTx/>
                <a:uFillTx/>
                <a:latin typeface="Segoe UI"/>
                <a:ea typeface="+mn-ea"/>
                <a:cs typeface="+mn-cs"/>
              </a:rPr>
              <a:t> able to achieve their business objectives.</a:t>
            </a:r>
          </a:p>
        </p:txBody>
      </p:sp>
      <p:sp>
        <p:nvSpPr>
          <p:cNvPr id="9" name="Text Placeholder 13">
            <a:extLst>
              <a:ext uri="{FF2B5EF4-FFF2-40B4-BE49-F238E27FC236}">
                <a16:creationId xmlns:a16="http://schemas.microsoft.com/office/drawing/2014/main" id="{8330413E-44BC-B296-01CF-E622C0B1DD37}"/>
              </a:ext>
            </a:extLst>
          </p:cNvPr>
          <p:cNvSpPr txBox="1">
            <a:spLocks/>
          </p:cNvSpPr>
          <p:nvPr/>
        </p:nvSpPr>
        <p:spPr>
          <a:xfrm>
            <a:off x="740663" y="3022302"/>
            <a:ext cx="7393687" cy="2616101"/>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None/>
            </a:pPr>
            <a:r>
              <a:rPr lang="en-US" sz="1400">
                <a:ea typeface="+mn-lt"/>
                <a:cs typeface="+mn-lt"/>
              </a:rPr>
              <a:t>The </a:t>
            </a:r>
            <a:r>
              <a:rPr lang="en-US" sz="1400">
                <a:solidFill>
                  <a:schemeClr val="accent1"/>
                </a:solidFill>
                <a:ea typeface="+mn-lt"/>
                <a:cs typeface="+mn-lt"/>
              </a:rPr>
              <a:t>Grow your small and medium business with Microsoft Teams Essentials webinar</a:t>
            </a:r>
            <a:r>
              <a:rPr lang="en-US" sz="1400">
                <a:ea typeface="+mn-lt"/>
                <a:cs typeface="+mn-lt"/>
              </a:rPr>
              <a:t> </a:t>
            </a:r>
            <a:br>
              <a:rPr lang="en-US" sz="1400">
                <a:ea typeface="+mn-lt"/>
                <a:cs typeface="+mn-lt"/>
              </a:rPr>
            </a:br>
            <a:r>
              <a:rPr lang="en-US" sz="1400">
                <a:ea typeface="+mn-lt"/>
                <a:cs typeface="+mn-lt"/>
              </a:rPr>
              <a:t>is designed to stimulate customer intent for purchasing and adopting Teams Essentials.</a:t>
            </a:r>
          </a:p>
          <a:p>
            <a:pPr marL="0" indent="0">
              <a:spcBef>
                <a:spcPts val="0"/>
              </a:spcBef>
              <a:spcAft>
                <a:spcPts val="600"/>
              </a:spcAft>
              <a:buFont typeface="Wingdings" panose="05000000000000000000" pitchFamily="2" charset="2"/>
              <a:buNone/>
            </a:pPr>
            <a:r>
              <a:rPr lang="en-US" sz="1400">
                <a:ea typeface="+mn-lt"/>
                <a:cs typeface="+mn-lt"/>
              </a:rPr>
              <a:t>This webinar will be an informative session on how Teams Essentials can help SMBs boost productivity, streamline communication, and foster collaboration among team members, all while keeping data secure. </a:t>
            </a:r>
          </a:p>
          <a:p>
            <a:pPr marL="0" indent="0">
              <a:spcBef>
                <a:spcPts val="0"/>
              </a:spcBef>
              <a:spcAft>
                <a:spcPts val="600"/>
              </a:spcAft>
              <a:buNone/>
            </a:pPr>
            <a:r>
              <a:rPr lang="en-US" sz="1400">
                <a:solidFill>
                  <a:schemeClr val="accent1"/>
                </a:solidFill>
                <a:ea typeface="+mn-lt"/>
                <a:cs typeface="+mn-lt"/>
              </a:rPr>
              <a:t>The webinar will cover the following topics: </a:t>
            </a:r>
          </a:p>
          <a:p>
            <a:pPr>
              <a:spcBef>
                <a:spcPts val="0"/>
              </a:spcBef>
              <a:spcAft>
                <a:spcPts val="600"/>
              </a:spcAft>
            </a:pPr>
            <a:r>
              <a:rPr lang="en-US" sz="1400">
                <a:ea typeface="+mn-lt"/>
                <a:cs typeface="+mn-lt"/>
              </a:rPr>
              <a:t>Overview of Teams Essentials and its features. </a:t>
            </a:r>
          </a:p>
          <a:p>
            <a:pPr>
              <a:spcBef>
                <a:spcPts val="0"/>
              </a:spcBef>
              <a:spcAft>
                <a:spcPts val="600"/>
              </a:spcAft>
            </a:pPr>
            <a:r>
              <a:rPr lang="en-US" sz="1400">
                <a:ea typeface="+mn-lt"/>
                <a:cs typeface="+mn-lt"/>
              </a:rPr>
              <a:t>Best practices for using Teams for remote collaboration. </a:t>
            </a:r>
          </a:p>
          <a:p>
            <a:pPr>
              <a:spcBef>
                <a:spcPts val="0"/>
              </a:spcBef>
              <a:spcAft>
                <a:spcPts val="600"/>
              </a:spcAft>
            </a:pPr>
            <a:r>
              <a:rPr lang="en-US" sz="1400">
                <a:ea typeface="+mn-lt"/>
                <a:cs typeface="+mn-lt"/>
              </a:rPr>
              <a:t>How to integrate Teams Essentials with other Microsoft apps.</a:t>
            </a:r>
          </a:p>
          <a:p>
            <a:pPr marL="0" indent="0">
              <a:spcBef>
                <a:spcPts val="0"/>
              </a:spcBef>
              <a:spcAft>
                <a:spcPts val="600"/>
              </a:spcAft>
              <a:buFont typeface="Wingdings" panose="05000000000000000000" pitchFamily="2" charset="2"/>
              <a:buNone/>
            </a:pPr>
            <a:endParaRPr lang="en-US" sz="1400">
              <a:ea typeface="+mn-lt"/>
              <a:cs typeface="+mn-lt"/>
            </a:endParaRPr>
          </a:p>
        </p:txBody>
      </p:sp>
      <p:pic>
        <p:nvPicPr>
          <p:cNvPr id="10" name="Graphic 9">
            <a:extLst>
              <a:ext uri="{FF2B5EF4-FFF2-40B4-BE49-F238E27FC236}">
                <a16:creationId xmlns:a16="http://schemas.microsoft.com/office/drawing/2014/main" id="{8A3B6515-55DC-DC40-9FC0-74F1E4F0E7CC}"/>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6685" b="42150"/>
          <a:stretch/>
        </p:blipFill>
        <p:spPr>
          <a:xfrm>
            <a:off x="1" y="5638403"/>
            <a:ext cx="5715000" cy="1219598"/>
          </a:xfrm>
          <a:prstGeom prst="rect">
            <a:avLst/>
          </a:prstGeom>
        </p:spPr>
      </p:pic>
      <p:pic>
        <p:nvPicPr>
          <p:cNvPr id="11" name="Picture 10">
            <a:extLst>
              <a:ext uri="{FF2B5EF4-FFF2-40B4-BE49-F238E27FC236}">
                <a16:creationId xmlns:a16="http://schemas.microsoft.com/office/drawing/2014/main" id="{26FE8EA2-E534-503B-D35A-9D365A3315FF}"/>
              </a:ext>
            </a:extLst>
          </p:cNvPr>
          <p:cNvPicPr>
            <a:picLocks noChangeAspect="1"/>
          </p:cNvPicPr>
          <p:nvPr/>
        </p:nvPicPr>
        <p:blipFill rotWithShape="1">
          <a:blip r:embed="rId5">
            <a:extLst>
              <a:ext uri="{28A0092B-C50C-407E-A947-70E740481C1C}">
                <a14:useLocalDpi xmlns:a14="http://schemas.microsoft.com/office/drawing/2010/main" val="0"/>
              </a:ext>
            </a:extLst>
          </a:blip>
          <a:srcRect l="32534" r="34508"/>
          <a:stretch/>
        </p:blipFill>
        <p:spPr>
          <a:xfrm>
            <a:off x="8801100" y="0"/>
            <a:ext cx="3390899" cy="6858000"/>
          </a:xfrm>
          <a:prstGeom prst="rect">
            <a:avLst/>
          </a:prstGeom>
        </p:spPr>
      </p:pic>
    </p:spTree>
    <p:extLst>
      <p:ext uri="{BB962C8B-B14F-4D97-AF65-F5344CB8AC3E}">
        <p14:creationId xmlns:p14="http://schemas.microsoft.com/office/powerpoint/2010/main" val="4143614165"/>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DCEAA-DFE8-CF5C-9D63-D3EF429E4870}"/>
              </a:ext>
            </a:extLst>
          </p:cNvPr>
          <p:cNvSpPr>
            <a:spLocks noGrp="1"/>
          </p:cNvSpPr>
          <p:nvPr>
            <p:ph type="title"/>
          </p:nvPr>
        </p:nvSpPr>
        <p:spPr>
          <a:xfrm>
            <a:off x="588263" y="457200"/>
            <a:ext cx="6257037" cy="861774"/>
          </a:xfrm>
        </p:spPr>
        <p:txBody>
          <a:bodyPr/>
          <a:lstStyle/>
          <a:p>
            <a:r>
              <a:rPr lang="en-US">
                <a:cs typeface="Segoe UI Semibold"/>
              </a:rPr>
              <a:t>Workshop: </a:t>
            </a:r>
            <a:r>
              <a:rPr lang="en-US">
                <a:cs typeface="Segoe UI"/>
              </a:rPr>
              <a:t>Learn how Microsoft Teams Essentials can level up your business</a:t>
            </a:r>
            <a:endParaRPr lang="en-US"/>
          </a:p>
        </p:txBody>
      </p:sp>
      <p:sp>
        <p:nvSpPr>
          <p:cNvPr id="6" name="Rectangle 5">
            <a:extLst>
              <a:ext uri="{FF2B5EF4-FFF2-40B4-BE49-F238E27FC236}">
                <a16:creationId xmlns:a16="http://schemas.microsoft.com/office/drawing/2014/main" id="{86ED4725-7F9E-F7F7-8A9C-86DBEF57BA49}"/>
              </a:ext>
            </a:extLst>
          </p:cNvPr>
          <p:cNvSpPr/>
          <p:nvPr/>
        </p:nvSpPr>
        <p:spPr bwMode="auto">
          <a:xfrm flipH="1">
            <a:off x="578262" y="1777057"/>
            <a:ext cx="7606888" cy="761554"/>
          </a:xfrm>
          <a:prstGeom prst="rect">
            <a:avLst/>
          </a:prstGeom>
          <a:solidFill>
            <a:schemeClr val="bg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spcAft>
                <a:spcPts val="300"/>
              </a:spcAft>
              <a:defRPr/>
            </a:pPr>
            <a:r>
              <a:rPr kumimoji="0" lang="en-US" sz="1200" b="0" i="0" u="none" strike="noStrike" kern="1200" cap="none" spc="0" normalizeH="0" baseline="0" noProof="0">
                <a:ln>
                  <a:noFill/>
                </a:ln>
                <a:solidFill>
                  <a:srgbClr val="000000"/>
                </a:solidFill>
                <a:effectLst/>
                <a:uLnTx/>
                <a:uFillTx/>
                <a:latin typeface="Segoe UI"/>
                <a:ea typeface="+mn-ea"/>
                <a:cs typeface="+mn-cs"/>
              </a:rPr>
              <a:t>As customers progress through the campaign, you can direct them to register for a workshop by using the OFT</a:t>
            </a:r>
            <a:r>
              <a:rPr lang="en-US" sz="1200">
                <a:solidFill>
                  <a:srgbClr val="000000"/>
                </a:solidFill>
                <a:latin typeface="Segoe UI"/>
              </a:rPr>
              <a:t>. The</a:t>
            </a:r>
            <a:r>
              <a:rPr kumimoji="0" lang="en-US" sz="1200" b="0" i="0" u="none" strike="noStrike" kern="1200" cap="none" spc="0" normalizeH="0" baseline="0" noProof="0">
                <a:ln>
                  <a:noFill/>
                </a:ln>
                <a:solidFill>
                  <a:srgbClr val="000000"/>
                </a:solidFill>
                <a:effectLst/>
                <a:uLnTx/>
                <a:uFillTx/>
                <a:latin typeface="Segoe UI"/>
                <a:ea typeface="+mn-ea"/>
                <a:cs typeface="+mn-cs"/>
              </a:rPr>
              <a:t> session will </a:t>
            </a:r>
            <a:r>
              <a:rPr lang="en-US" sz="1200">
                <a:solidFill>
                  <a:srgbClr val="000000"/>
                </a:solidFill>
                <a:latin typeface="Segoe UI"/>
              </a:rPr>
              <a:t>draw</a:t>
            </a:r>
            <a:r>
              <a:rPr kumimoji="0" lang="en-US" sz="1200" b="0" i="0" u="none" strike="noStrike" kern="1200" cap="none" spc="0" normalizeH="0" baseline="0" noProof="0">
                <a:ln>
                  <a:noFill/>
                </a:ln>
                <a:solidFill>
                  <a:srgbClr val="000000"/>
                </a:solidFill>
                <a:effectLst/>
                <a:uLnTx/>
                <a:uFillTx/>
                <a:latin typeface="Segoe UI"/>
                <a:ea typeface="+mn-ea"/>
                <a:cs typeface="+mn-cs"/>
              </a:rPr>
              <a:t> </a:t>
            </a:r>
            <a:r>
              <a:rPr lang="en-US" sz="1200">
                <a:solidFill>
                  <a:srgbClr val="000000"/>
                </a:solidFill>
                <a:latin typeface="Segoe UI"/>
              </a:rPr>
              <a:t>them toward a decision</a:t>
            </a:r>
            <a:r>
              <a:rPr kumimoji="0" lang="en-US" sz="1200" b="0" i="0" u="none" strike="noStrike" kern="1200" cap="none" spc="0" normalizeH="0" baseline="0" noProof="0">
                <a:ln>
                  <a:noFill/>
                </a:ln>
                <a:solidFill>
                  <a:srgbClr val="000000"/>
                </a:solidFill>
                <a:effectLst/>
                <a:uLnTx/>
                <a:uFillTx/>
                <a:latin typeface="Segoe UI"/>
                <a:ea typeface="+mn-ea"/>
                <a:cs typeface="+mn-cs"/>
              </a:rPr>
              <a:t> </a:t>
            </a:r>
            <a:r>
              <a:rPr lang="en-US" sz="1200">
                <a:solidFill>
                  <a:srgbClr val="000000"/>
                </a:solidFill>
                <a:latin typeface="Segoe UI"/>
              </a:rPr>
              <a:t>to get</a:t>
            </a:r>
            <a:r>
              <a:rPr kumimoji="0" lang="en-US" sz="1200" b="0" i="0" u="none" strike="noStrike" kern="1200" cap="none" spc="0" normalizeH="0" baseline="0" noProof="0">
                <a:ln>
                  <a:noFill/>
                </a:ln>
                <a:solidFill>
                  <a:srgbClr val="000000"/>
                </a:solidFill>
                <a:effectLst/>
                <a:uLnTx/>
                <a:uFillTx/>
                <a:latin typeface="Segoe UI"/>
                <a:ea typeface="+mn-ea"/>
                <a:cs typeface="+mn-cs"/>
              </a:rPr>
              <a:t> Teams Essentials for their small or </a:t>
            </a:r>
            <a:r>
              <a:rPr lang="en-US" sz="1200">
                <a:solidFill>
                  <a:srgbClr val="000000"/>
                </a:solidFill>
                <a:latin typeface="Segoe UI"/>
              </a:rPr>
              <a:t>medium-sized</a:t>
            </a:r>
            <a:r>
              <a:rPr kumimoji="0" lang="en-US" sz="1200" b="0" i="0" u="none" strike="noStrike" kern="1200" cap="none" spc="0" normalizeH="0" baseline="0" noProof="0">
                <a:ln>
                  <a:noFill/>
                </a:ln>
                <a:solidFill>
                  <a:srgbClr val="000000"/>
                </a:solidFill>
                <a:effectLst/>
                <a:uLnTx/>
                <a:uFillTx/>
                <a:latin typeface="Segoe UI"/>
                <a:ea typeface="+mn-ea"/>
                <a:cs typeface="+mn-cs"/>
              </a:rPr>
              <a:t> business.</a:t>
            </a:r>
          </a:p>
        </p:txBody>
      </p:sp>
      <p:sp>
        <p:nvSpPr>
          <p:cNvPr id="9" name="Text Placeholder 13">
            <a:extLst>
              <a:ext uri="{FF2B5EF4-FFF2-40B4-BE49-F238E27FC236}">
                <a16:creationId xmlns:a16="http://schemas.microsoft.com/office/drawing/2014/main" id="{B195DE97-505B-8787-FCEF-AAA5EF591983}"/>
              </a:ext>
            </a:extLst>
          </p:cNvPr>
          <p:cNvSpPr txBox="1">
            <a:spLocks/>
          </p:cNvSpPr>
          <p:nvPr/>
        </p:nvSpPr>
        <p:spPr>
          <a:xfrm>
            <a:off x="740663" y="2825452"/>
            <a:ext cx="7393687" cy="2908489"/>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None/>
            </a:pPr>
            <a:r>
              <a:rPr lang="en-US" sz="1400">
                <a:ea typeface="+mn-lt"/>
                <a:cs typeface="+mn-lt"/>
              </a:rPr>
              <a:t>The </a:t>
            </a:r>
            <a:r>
              <a:rPr lang="en-US" sz="1400">
                <a:solidFill>
                  <a:schemeClr val="accent1"/>
                </a:solidFill>
                <a:ea typeface="+mn-lt"/>
                <a:cs typeface="+mn-lt"/>
              </a:rPr>
              <a:t>Learn how Microsoft Teams Essentials can level up your business workshop </a:t>
            </a:r>
            <a:r>
              <a:rPr lang="en-US" sz="1400">
                <a:ea typeface="+mn-lt"/>
                <a:cs typeface="+mn-lt"/>
              </a:rPr>
              <a:t>is designed to stimulate customer intent for purchasing and adopting Teams Essentials. This engaging live workshop, based on real-life scenarios, demonstrates how to collaborate and work efficiently from virtually anywhere, improve security, and maximize your technology investment. </a:t>
            </a:r>
          </a:p>
          <a:p>
            <a:pPr marL="0" indent="0">
              <a:spcBef>
                <a:spcPts val="0"/>
              </a:spcBef>
              <a:spcAft>
                <a:spcPts val="600"/>
              </a:spcAft>
              <a:buFont typeface="Wingdings" panose="05000000000000000000" pitchFamily="2" charset="2"/>
              <a:buNone/>
            </a:pPr>
            <a:r>
              <a:rPr lang="en-US" sz="1400">
                <a:solidFill>
                  <a:schemeClr val="accent1"/>
                </a:solidFill>
                <a:ea typeface="+mn-lt"/>
                <a:cs typeface="+mn-lt"/>
              </a:rPr>
              <a:t>Workshop highlights: </a:t>
            </a:r>
          </a:p>
          <a:p>
            <a:pPr>
              <a:spcBef>
                <a:spcPts val="0"/>
              </a:spcBef>
              <a:spcAft>
                <a:spcPts val="600"/>
              </a:spcAft>
            </a:pPr>
            <a:r>
              <a:rPr lang="en-US" sz="1400">
                <a:ea typeface="+mn-lt"/>
                <a:cs typeface="+mn-lt"/>
              </a:rPr>
              <a:t>Connecting in the new normal.</a:t>
            </a:r>
          </a:p>
          <a:p>
            <a:pPr>
              <a:spcBef>
                <a:spcPts val="0"/>
              </a:spcBef>
              <a:spcAft>
                <a:spcPts val="600"/>
              </a:spcAft>
            </a:pPr>
            <a:r>
              <a:rPr lang="en-US" sz="1400">
                <a:ea typeface="+mn-lt"/>
                <a:cs typeface="+mn-lt"/>
              </a:rPr>
              <a:t>Immersion experience.</a:t>
            </a:r>
          </a:p>
          <a:p>
            <a:pPr>
              <a:spcBef>
                <a:spcPts val="0"/>
              </a:spcBef>
              <a:spcAft>
                <a:spcPts val="600"/>
              </a:spcAft>
            </a:pPr>
            <a:r>
              <a:rPr lang="en-US" sz="1400">
                <a:ea typeface="+mn-lt"/>
                <a:cs typeface="+mn-lt"/>
              </a:rPr>
              <a:t>Collaboration: Teams Essentials meeting environment.</a:t>
            </a:r>
          </a:p>
          <a:p>
            <a:pPr>
              <a:spcBef>
                <a:spcPts val="0"/>
              </a:spcBef>
              <a:spcAft>
                <a:spcPts val="600"/>
              </a:spcAft>
            </a:pPr>
            <a:r>
              <a:rPr lang="en-US" sz="1400">
                <a:ea typeface="+mn-lt"/>
                <a:cs typeface="+mn-lt"/>
              </a:rPr>
              <a:t>Bookings: Virtual showroom.</a:t>
            </a:r>
          </a:p>
          <a:p>
            <a:pPr>
              <a:spcBef>
                <a:spcPts val="0"/>
              </a:spcBef>
              <a:spcAft>
                <a:spcPts val="600"/>
              </a:spcAft>
            </a:pPr>
            <a:r>
              <a:rPr lang="en-US" sz="1400">
                <a:ea typeface="+mn-lt"/>
                <a:cs typeface="+mn-lt"/>
              </a:rPr>
              <a:t>Using apps in Teams.</a:t>
            </a:r>
          </a:p>
          <a:p>
            <a:pPr marL="0" indent="0">
              <a:spcBef>
                <a:spcPts val="0"/>
              </a:spcBef>
              <a:spcAft>
                <a:spcPts val="600"/>
              </a:spcAft>
              <a:buFont typeface="Wingdings" panose="05000000000000000000" pitchFamily="2" charset="2"/>
              <a:buNone/>
            </a:pPr>
            <a:endParaRPr lang="en-US" sz="1400">
              <a:ea typeface="+mn-lt"/>
              <a:cs typeface="+mn-lt"/>
            </a:endParaRPr>
          </a:p>
        </p:txBody>
      </p:sp>
      <p:pic>
        <p:nvPicPr>
          <p:cNvPr id="10" name="Graphic 9">
            <a:extLst>
              <a:ext uri="{FF2B5EF4-FFF2-40B4-BE49-F238E27FC236}">
                <a16:creationId xmlns:a16="http://schemas.microsoft.com/office/drawing/2014/main" id="{895DB8FD-058C-0EB1-BD3F-C295ACD5D01E}"/>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6685" b="42150"/>
          <a:stretch/>
        </p:blipFill>
        <p:spPr>
          <a:xfrm>
            <a:off x="1" y="5638403"/>
            <a:ext cx="5715000" cy="1219598"/>
          </a:xfrm>
          <a:prstGeom prst="rect">
            <a:avLst/>
          </a:prstGeom>
        </p:spPr>
      </p:pic>
      <p:pic>
        <p:nvPicPr>
          <p:cNvPr id="11" name="Picture 10">
            <a:extLst>
              <a:ext uri="{FF2B5EF4-FFF2-40B4-BE49-F238E27FC236}">
                <a16:creationId xmlns:a16="http://schemas.microsoft.com/office/drawing/2014/main" id="{6DC55811-3CF3-4A8F-F220-0E95A20D2619}"/>
              </a:ext>
            </a:extLst>
          </p:cNvPr>
          <p:cNvPicPr>
            <a:picLocks noChangeAspect="1"/>
          </p:cNvPicPr>
          <p:nvPr/>
        </p:nvPicPr>
        <p:blipFill rotWithShape="1">
          <a:blip r:embed="rId5">
            <a:extLst>
              <a:ext uri="{28A0092B-C50C-407E-A947-70E740481C1C}">
                <a14:useLocalDpi xmlns:a14="http://schemas.microsoft.com/office/drawing/2010/main" val="0"/>
              </a:ext>
            </a:extLst>
          </a:blip>
          <a:srcRect l="42440" r="24580"/>
          <a:stretch/>
        </p:blipFill>
        <p:spPr>
          <a:xfrm>
            <a:off x="8801100" y="0"/>
            <a:ext cx="3390899" cy="6858000"/>
          </a:xfrm>
          <a:prstGeom prst="rect">
            <a:avLst/>
          </a:prstGeom>
        </p:spPr>
      </p:pic>
    </p:spTree>
    <p:extLst>
      <p:ext uri="{BB962C8B-B14F-4D97-AF65-F5344CB8AC3E}">
        <p14:creationId xmlns:p14="http://schemas.microsoft.com/office/powerpoint/2010/main" val="171916219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7DDF2-CB16-58FB-C0F6-FEB89166D576}"/>
              </a:ext>
            </a:extLst>
          </p:cNvPr>
          <p:cNvSpPr>
            <a:spLocks noGrp="1"/>
          </p:cNvSpPr>
          <p:nvPr>
            <p:ph type="title"/>
          </p:nvPr>
        </p:nvSpPr>
        <p:spPr/>
        <p:txBody>
          <a:bodyPr/>
          <a:lstStyle/>
          <a:p>
            <a:pPr defTabSz="457200"/>
            <a:r>
              <a:rPr lang="en-US">
                <a:cs typeface="Segoe UI"/>
              </a:rPr>
              <a:t>Customizing your emails</a:t>
            </a:r>
          </a:p>
        </p:txBody>
      </p:sp>
      <p:grpSp>
        <p:nvGrpSpPr>
          <p:cNvPr id="101" name="Group 100">
            <a:extLst>
              <a:ext uri="{FF2B5EF4-FFF2-40B4-BE49-F238E27FC236}">
                <a16:creationId xmlns:a16="http://schemas.microsoft.com/office/drawing/2014/main" id="{67E25F6F-612D-4E5F-E22C-BE7A768E7CBC}"/>
              </a:ext>
            </a:extLst>
          </p:cNvPr>
          <p:cNvGrpSpPr/>
          <p:nvPr/>
        </p:nvGrpSpPr>
        <p:grpSpPr>
          <a:xfrm>
            <a:off x="594359" y="2139638"/>
            <a:ext cx="4454719" cy="796565"/>
            <a:chOff x="594359" y="2100259"/>
            <a:chExt cx="4454719" cy="796565"/>
          </a:xfrm>
        </p:grpSpPr>
        <p:sp>
          <p:nvSpPr>
            <p:cNvPr id="4" name="TextBox 3">
              <a:extLst>
                <a:ext uri="{FF2B5EF4-FFF2-40B4-BE49-F238E27FC236}">
                  <a16:creationId xmlns:a16="http://schemas.microsoft.com/office/drawing/2014/main" id="{BBDB14AD-7344-D3E6-C7E7-83420E3F7A66}"/>
                </a:ext>
              </a:extLst>
            </p:cNvPr>
            <p:cNvSpPr txBox="1"/>
            <p:nvPr/>
          </p:nvSpPr>
          <p:spPr>
            <a:xfrm>
              <a:off x="1042652" y="2100259"/>
              <a:ext cx="4006426" cy="796565"/>
            </a:xfrm>
            <a:prstGeom prst="rect">
              <a:avLst/>
            </a:prstGeom>
            <a:noFill/>
          </p:spPr>
          <p:txBody>
            <a:bodyPr wrap="square" lIns="0" tIns="0" rIns="0" bIns="0" rtlCol="0" anchor="t">
              <a:spAutoFit/>
            </a:bodyPr>
            <a:lstStyle/>
            <a:p>
              <a:pPr defTabSz="457200">
                <a:lnSpc>
                  <a:spcPct val="110000"/>
                </a:lnSpc>
              </a:pPr>
              <a:r>
                <a:rPr lang="en-US" sz="1200">
                  <a:solidFill>
                    <a:schemeClr val="accent1"/>
                  </a:solidFill>
                  <a:latin typeface="+mj-lt"/>
                  <a:cs typeface="Arial"/>
                </a:rPr>
                <a:t>Replace the template font with your brand font</a:t>
              </a:r>
              <a:r>
                <a:rPr lang="en-US" sz="1200">
                  <a:solidFill>
                    <a:srgbClr val="2F2F2F"/>
                  </a:solidFill>
                  <a:cs typeface="Segoe UI"/>
                </a:rPr>
                <a:t>, matching weights (note that font type sizes may vary, so you may need to adjust your size to fit). Banner and footer overlays can also be adjusted to fit your brand colors.</a:t>
              </a:r>
              <a:endParaRPr lang="en-US" sz="1400" b="1">
                <a:solidFill>
                  <a:srgbClr val="2F2F2F"/>
                </a:solidFill>
                <a:cs typeface="Segoe UI"/>
              </a:endParaRPr>
            </a:p>
          </p:txBody>
        </p:sp>
        <p:sp>
          <p:nvSpPr>
            <p:cNvPr id="5" name="TextBox 4">
              <a:extLst>
                <a:ext uri="{FF2B5EF4-FFF2-40B4-BE49-F238E27FC236}">
                  <a16:creationId xmlns:a16="http://schemas.microsoft.com/office/drawing/2014/main" id="{849C31B7-58AD-19E8-D26B-D67BB061BFEA}"/>
                </a:ext>
              </a:extLst>
            </p:cNvPr>
            <p:cNvSpPr txBox="1">
              <a:spLocks noChangeAspect="1"/>
            </p:cNvSpPr>
            <p:nvPr/>
          </p:nvSpPr>
          <p:spPr>
            <a:xfrm>
              <a:off x="594359" y="2100259"/>
              <a:ext cx="293914" cy="293914"/>
            </a:xfrm>
            <a:prstGeom prst="rect">
              <a:avLst/>
            </a:prstGeom>
            <a:solidFill>
              <a:srgbClr val="FFFF00"/>
            </a:solidFill>
          </p:spPr>
          <p:txBody>
            <a:bodyPr wrap="square" rtlCol="0" anchor="ctr">
              <a:noAutofit/>
            </a:bodyPr>
            <a:lstStyle/>
            <a:p>
              <a:pPr algn="ctr" defTabSz="457200"/>
              <a:r>
                <a:rPr lang="en-US" sz="1200" b="1">
                  <a:solidFill>
                    <a:prstClr val="black"/>
                  </a:solidFill>
                  <a:latin typeface="+mj-lt"/>
                  <a:cs typeface="Segoe UI" panose="020B0502040204020203" pitchFamily="34" charset="0"/>
                </a:rPr>
                <a:t>2</a:t>
              </a:r>
            </a:p>
          </p:txBody>
        </p:sp>
      </p:grpSp>
      <p:grpSp>
        <p:nvGrpSpPr>
          <p:cNvPr id="102" name="Group 101">
            <a:extLst>
              <a:ext uri="{FF2B5EF4-FFF2-40B4-BE49-F238E27FC236}">
                <a16:creationId xmlns:a16="http://schemas.microsoft.com/office/drawing/2014/main" id="{B4277819-A3E0-F439-94AF-6B8722B8DCDB}"/>
              </a:ext>
            </a:extLst>
          </p:cNvPr>
          <p:cNvGrpSpPr/>
          <p:nvPr/>
        </p:nvGrpSpPr>
        <p:grpSpPr>
          <a:xfrm>
            <a:off x="594359" y="1283657"/>
            <a:ext cx="4571468" cy="553998"/>
            <a:chOff x="594359" y="1283657"/>
            <a:chExt cx="4571468" cy="553998"/>
          </a:xfrm>
        </p:grpSpPr>
        <p:sp>
          <p:nvSpPr>
            <p:cNvPr id="8" name="TextBox 7">
              <a:extLst>
                <a:ext uri="{FF2B5EF4-FFF2-40B4-BE49-F238E27FC236}">
                  <a16:creationId xmlns:a16="http://schemas.microsoft.com/office/drawing/2014/main" id="{5B804269-5770-9902-B197-C65CE3FBF572}"/>
                </a:ext>
              </a:extLst>
            </p:cNvPr>
            <p:cNvSpPr txBox="1"/>
            <p:nvPr/>
          </p:nvSpPr>
          <p:spPr>
            <a:xfrm>
              <a:off x="1042652" y="1283657"/>
              <a:ext cx="4123175" cy="553998"/>
            </a:xfrm>
            <a:prstGeom prst="rect">
              <a:avLst/>
            </a:prstGeom>
            <a:noFill/>
          </p:spPr>
          <p:txBody>
            <a:bodyPr wrap="square" lIns="0" tIns="0" rIns="0" bIns="0" rtlCol="0" anchor="t">
              <a:spAutoFit/>
            </a:bodyPr>
            <a:lstStyle/>
            <a:p>
              <a:pPr defTabSz="457200">
                <a:spcBef>
                  <a:spcPts val="600"/>
                </a:spcBef>
              </a:pPr>
              <a:r>
                <a:rPr lang="en-US" sz="1200">
                  <a:solidFill>
                    <a:schemeClr val="accent1"/>
                  </a:solidFill>
                  <a:latin typeface="+mj-lt"/>
                  <a:cs typeface="Arial"/>
                </a:rPr>
                <a:t>Replace logo placeholders </a:t>
              </a:r>
              <a:r>
                <a:rPr lang="en-US" sz="1200">
                  <a:solidFill>
                    <a:srgbClr val="2F2F2F"/>
                  </a:solidFill>
                  <a:cs typeface="Arial"/>
                </a:rPr>
                <a:t>with your own corporate logo. Ensure your logo is 120% the size of the Microsoft 365 logo per Microsoft Partner Brand Guidelines.</a:t>
              </a:r>
            </a:p>
          </p:txBody>
        </p:sp>
        <p:sp>
          <p:nvSpPr>
            <p:cNvPr id="9" name="TextBox 8">
              <a:extLst>
                <a:ext uri="{FF2B5EF4-FFF2-40B4-BE49-F238E27FC236}">
                  <a16:creationId xmlns:a16="http://schemas.microsoft.com/office/drawing/2014/main" id="{2F7485B1-714D-F83C-DFED-14B2DE7C87F9}"/>
                </a:ext>
              </a:extLst>
            </p:cNvPr>
            <p:cNvSpPr txBox="1">
              <a:spLocks noChangeAspect="1"/>
            </p:cNvSpPr>
            <p:nvPr/>
          </p:nvSpPr>
          <p:spPr>
            <a:xfrm>
              <a:off x="594359" y="1283657"/>
              <a:ext cx="293914" cy="293914"/>
            </a:xfrm>
            <a:prstGeom prst="rect">
              <a:avLst/>
            </a:prstGeom>
            <a:solidFill>
              <a:srgbClr val="FFFF00"/>
            </a:solidFill>
          </p:spPr>
          <p:txBody>
            <a:bodyPr wrap="square" rtlCol="0" anchor="ctr">
              <a:noAutofit/>
            </a:bodyPr>
            <a:lstStyle/>
            <a:p>
              <a:pPr algn="ctr" defTabSz="457200"/>
              <a:r>
                <a:rPr lang="en-US" sz="1200" b="1">
                  <a:solidFill>
                    <a:prstClr val="black"/>
                  </a:solidFill>
                  <a:latin typeface="+mj-lt"/>
                  <a:cs typeface="Segoe UI" panose="020B0502040204020203" pitchFamily="34" charset="0"/>
                </a:rPr>
                <a:t>1</a:t>
              </a:r>
            </a:p>
          </p:txBody>
        </p:sp>
      </p:grpSp>
      <p:grpSp>
        <p:nvGrpSpPr>
          <p:cNvPr id="100" name="Group 99">
            <a:extLst>
              <a:ext uri="{FF2B5EF4-FFF2-40B4-BE49-F238E27FC236}">
                <a16:creationId xmlns:a16="http://schemas.microsoft.com/office/drawing/2014/main" id="{582B3899-B7FE-3E48-969F-71CD753DB520}"/>
              </a:ext>
            </a:extLst>
          </p:cNvPr>
          <p:cNvGrpSpPr/>
          <p:nvPr/>
        </p:nvGrpSpPr>
        <p:grpSpPr>
          <a:xfrm>
            <a:off x="607779" y="3238186"/>
            <a:ext cx="4123247" cy="390300"/>
            <a:chOff x="607779" y="3609199"/>
            <a:chExt cx="4123247" cy="390300"/>
          </a:xfrm>
        </p:grpSpPr>
        <p:sp>
          <p:nvSpPr>
            <p:cNvPr id="10" name="TextBox 9">
              <a:extLst>
                <a:ext uri="{FF2B5EF4-FFF2-40B4-BE49-F238E27FC236}">
                  <a16:creationId xmlns:a16="http://schemas.microsoft.com/office/drawing/2014/main" id="{C903133F-9F5B-31AA-B6FE-3AA1911C109F}"/>
                </a:ext>
              </a:extLst>
            </p:cNvPr>
            <p:cNvSpPr txBox="1"/>
            <p:nvPr/>
          </p:nvSpPr>
          <p:spPr>
            <a:xfrm>
              <a:off x="1056071" y="3609199"/>
              <a:ext cx="3674955" cy="390300"/>
            </a:xfrm>
            <a:prstGeom prst="rect">
              <a:avLst/>
            </a:prstGeom>
            <a:noFill/>
          </p:spPr>
          <p:txBody>
            <a:bodyPr wrap="square" lIns="0" tIns="0" rIns="0" bIns="0" rtlCol="0">
              <a:spAutoFit/>
            </a:bodyPr>
            <a:lstStyle/>
            <a:p>
              <a:pPr defTabSz="457200">
                <a:lnSpc>
                  <a:spcPct val="110000"/>
                </a:lnSpc>
              </a:pPr>
              <a:r>
                <a:rPr lang="en-US" sz="1200">
                  <a:solidFill>
                    <a:schemeClr val="accent1"/>
                  </a:solidFill>
                  <a:latin typeface="+mj-lt"/>
                  <a:cs typeface="Arial" panose="020B0604020202020204" pitchFamily="34" charset="0"/>
                </a:rPr>
                <a:t>Replace all yellow highlighted areas </a:t>
              </a:r>
              <a:r>
                <a:rPr lang="en-US" sz="1200">
                  <a:solidFill>
                    <a:srgbClr val="2F2F2F"/>
                  </a:solidFill>
                  <a:cs typeface="Segoe UI Semibold" panose="020B0502040204020203" pitchFamily="34" charset="0"/>
                </a:rPr>
                <a:t>with</a:t>
              </a:r>
              <a:r>
                <a:rPr lang="en-US" sz="1200" b="1">
                  <a:solidFill>
                    <a:srgbClr val="2F2F2F"/>
                  </a:solidFill>
                  <a:cs typeface="Segoe UI Semibold" panose="020B0502040204020203" pitchFamily="34" charset="0"/>
                </a:rPr>
                <a:t> </a:t>
              </a:r>
              <a:r>
                <a:rPr lang="en-US" sz="1200">
                  <a:solidFill>
                    <a:srgbClr val="2F2F2F"/>
                  </a:solidFill>
                  <a:cs typeface="Segoe UI Semibold" panose="020B0502040204020203" pitchFamily="34" charset="0"/>
                </a:rPr>
                <a:t>your own company name and benefit details where noted.</a:t>
              </a:r>
              <a:endParaRPr lang="en-US" sz="1400">
                <a:solidFill>
                  <a:srgbClr val="2F2F2F"/>
                </a:solidFill>
                <a:cs typeface="Segoe UI Semibold" panose="020B0502040204020203" pitchFamily="34" charset="0"/>
              </a:endParaRPr>
            </a:p>
          </p:txBody>
        </p:sp>
        <p:sp>
          <p:nvSpPr>
            <p:cNvPr id="11" name="TextBox 10">
              <a:extLst>
                <a:ext uri="{FF2B5EF4-FFF2-40B4-BE49-F238E27FC236}">
                  <a16:creationId xmlns:a16="http://schemas.microsoft.com/office/drawing/2014/main" id="{E5DE01FB-F5C9-5978-BE1D-35C4662B5BEF}"/>
                </a:ext>
              </a:extLst>
            </p:cNvPr>
            <p:cNvSpPr txBox="1">
              <a:spLocks noChangeAspect="1"/>
            </p:cNvSpPr>
            <p:nvPr/>
          </p:nvSpPr>
          <p:spPr>
            <a:xfrm>
              <a:off x="607779" y="3609199"/>
              <a:ext cx="293914" cy="293914"/>
            </a:xfrm>
            <a:prstGeom prst="rect">
              <a:avLst/>
            </a:prstGeom>
            <a:solidFill>
              <a:srgbClr val="FFFF00"/>
            </a:solidFill>
          </p:spPr>
          <p:txBody>
            <a:bodyPr wrap="square" rtlCol="0" anchor="ctr">
              <a:noAutofit/>
            </a:bodyPr>
            <a:lstStyle/>
            <a:p>
              <a:pPr algn="ctr" defTabSz="457200"/>
              <a:r>
                <a:rPr lang="en-US" sz="1200" b="1">
                  <a:solidFill>
                    <a:prstClr val="black"/>
                  </a:solidFill>
                  <a:latin typeface="+mj-lt"/>
                  <a:cs typeface="Segoe UI" panose="020B0502040204020203" pitchFamily="34" charset="0"/>
                </a:rPr>
                <a:t>3</a:t>
              </a:r>
            </a:p>
          </p:txBody>
        </p:sp>
      </p:grpSp>
      <p:grpSp>
        <p:nvGrpSpPr>
          <p:cNvPr id="99" name="Group 98">
            <a:extLst>
              <a:ext uri="{FF2B5EF4-FFF2-40B4-BE49-F238E27FC236}">
                <a16:creationId xmlns:a16="http://schemas.microsoft.com/office/drawing/2014/main" id="{76228482-8F02-CC2B-D27F-B7A05B6D3748}"/>
              </a:ext>
            </a:extLst>
          </p:cNvPr>
          <p:cNvGrpSpPr/>
          <p:nvPr/>
        </p:nvGrpSpPr>
        <p:grpSpPr>
          <a:xfrm>
            <a:off x="594358" y="3930469"/>
            <a:ext cx="3773392" cy="390300"/>
            <a:chOff x="594358" y="4262103"/>
            <a:chExt cx="3773392" cy="390300"/>
          </a:xfrm>
        </p:grpSpPr>
        <p:sp>
          <p:nvSpPr>
            <p:cNvPr id="12" name="TextBox 11">
              <a:extLst>
                <a:ext uri="{FF2B5EF4-FFF2-40B4-BE49-F238E27FC236}">
                  <a16:creationId xmlns:a16="http://schemas.microsoft.com/office/drawing/2014/main" id="{B12A198C-1202-E034-51E6-C04FAD391EE5}"/>
                </a:ext>
              </a:extLst>
            </p:cNvPr>
            <p:cNvSpPr txBox="1"/>
            <p:nvPr/>
          </p:nvSpPr>
          <p:spPr>
            <a:xfrm>
              <a:off x="1042652" y="4262103"/>
              <a:ext cx="3325098" cy="390300"/>
            </a:xfrm>
            <a:prstGeom prst="rect">
              <a:avLst/>
            </a:prstGeom>
            <a:noFill/>
          </p:spPr>
          <p:txBody>
            <a:bodyPr wrap="square" lIns="0" tIns="0" rIns="0" bIns="0" rtlCol="0">
              <a:spAutoFit/>
            </a:bodyPr>
            <a:lstStyle/>
            <a:p>
              <a:pPr defTabSz="457200">
                <a:lnSpc>
                  <a:spcPct val="110000"/>
                </a:lnSpc>
              </a:pPr>
              <a:r>
                <a:rPr lang="en-US" sz="1200">
                  <a:solidFill>
                    <a:schemeClr val="accent1"/>
                  </a:solidFill>
                  <a:latin typeface="+mj-lt"/>
                  <a:cs typeface="Arial" panose="020B0604020202020204" pitchFamily="34" charset="0"/>
                </a:rPr>
                <a:t>Link the “Download the infographic” </a:t>
              </a:r>
              <a:r>
                <a:rPr lang="en-US" sz="1200">
                  <a:solidFill>
                    <a:srgbClr val="2F2F2F"/>
                  </a:solidFill>
                  <a:cs typeface="Segoe UI Semibold" panose="020B0502040204020203" pitchFamily="34" charset="0"/>
                </a:rPr>
                <a:t>text to your custom URL for the gated landing page.</a:t>
              </a:r>
              <a:endParaRPr lang="en-US" sz="1400">
                <a:solidFill>
                  <a:srgbClr val="2F2F2F"/>
                </a:solidFill>
                <a:cs typeface="Segoe UI Semibold" panose="020B0502040204020203" pitchFamily="34" charset="0"/>
              </a:endParaRPr>
            </a:p>
          </p:txBody>
        </p:sp>
        <p:sp>
          <p:nvSpPr>
            <p:cNvPr id="13" name="TextBox 12">
              <a:extLst>
                <a:ext uri="{FF2B5EF4-FFF2-40B4-BE49-F238E27FC236}">
                  <a16:creationId xmlns:a16="http://schemas.microsoft.com/office/drawing/2014/main" id="{8AB23FFB-3ACB-F3D3-0029-17BECDD8662D}"/>
                </a:ext>
              </a:extLst>
            </p:cNvPr>
            <p:cNvSpPr txBox="1">
              <a:spLocks noChangeAspect="1"/>
            </p:cNvSpPr>
            <p:nvPr/>
          </p:nvSpPr>
          <p:spPr>
            <a:xfrm>
              <a:off x="594358" y="4262103"/>
              <a:ext cx="293914" cy="293914"/>
            </a:xfrm>
            <a:prstGeom prst="rect">
              <a:avLst/>
            </a:prstGeom>
            <a:solidFill>
              <a:srgbClr val="FFFF00"/>
            </a:solidFill>
          </p:spPr>
          <p:txBody>
            <a:bodyPr wrap="square" rtlCol="0" anchor="ctr">
              <a:noAutofit/>
            </a:bodyPr>
            <a:lstStyle/>
            <a:p>
              <a:pPr algn="ctr" defTabSz="457200"/>
              <a:r>
                <a:rPr lang="en-US" sz="1200" b="1">
                  <a:solidFill>
                    <a:prstClr val="black"/>
                  </a:solidFill>
                  <a:latin typeface="+mj-lt"/>
                  <a:cs typeface="Segoe UI" panose="020B0502040204020203" pitchFamily="34" charset="0"/>
                </a:rPr>
                <a:t>4</a:t>
              </a:r>
            </a:p>
          </p:txBody>
        </p:sp>
      </p:grpSp>
      <p:grpSp>
        <p:nvGrpSpPr>
          <p:cNvPr id="97" name="Group 96">
            <a:extLst>
              <a:ext uri="{FF2B5EF4-FFF2-40B4-BE49-F238E27FC236}">
                <a16:creationId xmlns:a16="http://schemas.microsoft.com/office/drawing/2014/main" id="{8083F4F0-426E-7817-DEE7-AFA3A3F45E01}"/>
              </a:ext>
            </a:extLst>
          </p:cNvPr>
          <p:cNvGrpSpPr/>
          <p:nvPr/>
        </p:nvGrpSpPr>
        <p:grpSpPr>
          <a:xfrm>
            <a:off x="607778" y="5421781"/>
            <a:ext cx="2608757" cy="293914"/>
            <a:chOff x="607778" y="5567910"/>
            <a:chExt cx="2608757" cy="293914"/>
          </a:xfrm>
        </p:grpSpPr>
        <p:sp>
          <p:nvSpPr>
            <p:cNvPr id="20" name="TextBox 19">
              <a:extLst>
                <a:ext uri="{FF2B5EF4-FFF2-40B4-BE49-F238E27FC236}">
                  <a16:creationId xmlns:a16="http://schemas.microsoft.com/office/drawing/2014/main" id="{4AEC7936-E5A4-9E38-0EB2-2A7CBB64E64D}"/>
                </a:ext>
              </a:extLst>
            </p:cNvPr>
            <p:cNvSpPr txBox="1"/>
            <p:nvPr/>
          </p:nvSpPr>
          <p:spPr>
            <a:xfrm>
              <a:off x="1056071" y="5567910"/>
              <a:ext cx="2160464" cy="187167"/>
            </a:xfrm>
            <a:prstGeom prst="rect">
              <a:avLst/>
            </a:prstGeom>
            <a:noFill/>
          </p:spPr>
          <p:txBody>
            <a:bodyPr wrap="square" lIns="0" tIns="0" rIns="0" bIns="0" rtlCol="0">
              <a:spAutoFit/>
            </a:bodyPr>
            <a:lstStyle/>
            <a:p>
              <a:pPr defTabSz="457200">
                <a:lnSpc>
                  <a:spcPct val="110000"/>
                </a:lnSpc>
              </a:pPr>
              <a:r>
                <a:rPr lang="en-US" sz="1200">
                  <a:solidFill>
                    <a:schemeClr val="accent1"/>
                  </a:solidFill>
                  <a:latin typeface="+mj-lt"/>
                  <a:cs typeface="Arial" panose="020B0604020202020204" pitchFamily="34" charset="0"/>
                </a:rPr>
                <a:t>Insert sender’s signature.</a:t>
              </a:r>
            </a:p>
          </p:txBody>
        </p:sp>
        <p:sp>
          <p:nvSpPr>
            <p:cNvPr id="21" name="TextBox 20">
              <a:extLst>
                <a:ext uri="{FF2B5EF4-FFF2-40B4-BE49-F238E27FC236}">
                  <a16:creationId xmlns:a16="http://schemas.microsoft.com/office/drawing/2014/main" id="{D8CFF930-4645-3AEA-E351-80664BD33267}"/>
                </a:ext>
              </a:extLst>
            </p:cNvPr>
            <p:cNvSpPr txBox="1">
              <a:spLocks noChangeAspect="1"/>
            </p:cNvSpPr>
            <p:nvPr/>
          </p:nvSpPr>
          <p:spPr>
            <a:xfrm>
              <a:off x="607778" y="5567910"/>
              <a:ext cx="293914" cy="293914"/>
            </a:xfrm>
            <a:prstGeom prst="rect">
              <a:avLst/>
            </a:prstGeom>
            <a:solidFill>
              <a:srgbClr val="FFFF00"/>
            </a:solidFill>
          </p:spPr>
          <p:txBody>
            <a:bodyPr wrap="square" rtlCol="0" anchor="ctr">
              <a:noAutofit/>
            </a:bodyPr>
            <a:lstStyle/>
            <a:p>
              <a:pPr algn="ctr" defTabSz="457200"/>
              <a:r>
                <a:rPr lang="en-US" sz="1200" b="1">
                  <a:solidFill>
                    <a:prstClr val="black"/>
                  </a:solidFill>
                  <a:latin typeface="+mj-lt"/>
                  <a:cs typeface="Segoe UI" panose="020B0502040204020203" pitchFamily="34" charset="0"/>
                </a:rPr>
                <a:t>6</a:t>
              </a:r>
            </a:p>
          </p:txBody>
        </p:sp>
      </p:grpSp>
      <p:grpSp>
        <p:nvGrpSpPr>
          <p:cNvPr id="103" name="Group 102">
            <a:extLst>
              <a:ext uri="{FF2B5EF4-FFF2-40B4-BE49-F238E27FC236}">
                <a16:creationId xmlns:a16="http://schemas.microsoft.com/office/drawing/2014/main" id="{1E40BD07-A46C-12E1-BA93-B559CECAD59D}"/>
              </a:ext>
            </a:extLst>
          </p:cNvPr>
          <p:cNvGrpSpPr/>
          <p:nvPr/>
        </p:nvGrpSpPr>
        <p:grpSpPr>
          <a:xfrm>
            <a:off x="607778" y="6017679"/>
            <a:ext cx="4604301" cy="390300"/>
            <a:chOff x="607778" y="6017679"/>
            <a:chExt cx="4604301" cy="390300"/>
          </a:xfrm>
        </p:grpSpPr>
        <p:sp>
          <p:nvSpPr>
            <p:cNvPr id="34" name="TextBox 33">
              <a:extLst>
                <a:ext uri="{FF2B5EF4-FFF2-40B4-BE49-F238E27FC236}">
                  <a16:creationId xmlns:a16="http://schemas.microsoft.com/office/drawing/2014/main" id="{342322F5-0873-90DD-5492-FD1351C8A26F}"/>
                </a:ext>
              </a:extLst>
            </p:cNvPr>
            <p:cNvSpPr txBox="1"/>
            <p:nvPr/>
          </p:nvSpPr>
          <p:spPr>
            <a:xfrm>
              <a:off x="1056071" y="6017679"/>
              <a:ext cx="4156008" cy="390300"/>
            </a:xfrm>
            <a:prstGeom prst="rect">
              <a:avLst/>
            </a:prstGeom>
            <a:noFill/>
          </p:spPr>
          <p:txBody>
            <a:bodyPr wrap="square" lIns="0" tIns="0" rIns="0" bIns="0" rtlCol="0">
              <a:spAutoFit/>
            </a:bodyPr>
            <a:lstStyle/>
            <a:p>
              <a:pPr defTabSz="457200">
                <a:lnSpc>
                  <a:spcPct val="110000"/>
                </a:lnSpc>
              </a:pPr>
              <a:r>
                <a:rPr lang="en-US" sz="1200">
                  <a:solidFill>
                    <a:schemeClr val="accent1"/>
                  </a:solidFill>
                  <a:latin typeface="+mj-lt"/>
                  <a:cs typeface="Arial" panose="020B0604020202020204" pitchFamily="34" charset="0"/>
                </a:rPr>
                <a:t>Insert your own copyright information, company info, and links to privacy policy and unsubscribe options.</a:t>
              </a:r>
            </a:p>
          </p:txBody>
        </p:sp>
        <p:sp>
          <p:nvSpPr>
            <p:cNvPr id="35" name="TextBox 34">
              <a:extLst>
                <a:ext uri="{FF2B5EF4-FFF2-40B4-BE49-F238E27FC236}">
                  <a16:creationId xmlns:a16="http://schemas.microsoft.com/office/drawing/2014/main" id="{F4FAEE89-DAF7-50D4-AF19-2BD104304279}"/>
                </a:ext>
              </a:extLst>
            </p:cNvPr>
            <p:cNvSpPr txBox="1">
              <a:spLocks noChangeAspect="1"/>
            </p:cNvSpPr>
            <p:nvPr/>
          </p:nvSpPr>
          <p:spPr>
            <a:xfrm>
              <a:off x="607778" y="6017679"/>
              <a:ext cx="293914" cy="293914"/>
            </a:xfrm>
            <a:prstGeom prst="rect">
              <a:avLst/>
            </a:prstGeom>
            <a:solidFill>
              <a:srgbClr val="FFFF00"/>
            </a:solidFill>
          </p:spPr>
          <p:txBody>
            <a:bodyPr wrap="square" rtlCol="0" anchor="ctr">
              <a:noAutofit/>
            </a:bodyPr>
            <a:lstStyle/>
            <a:p>
              <a:pPr algn="ctr" defTabSz="457200"/>
              <a:r>
                <a:rPr lang="en-US" sz="1200" b="1">
                  <a:solidFill>
                    <a:prstClr val="black"/>
                  </a:solidFill>
                  <a:latin typeface="+mj-lt"/>
                  <a:cs typeface="Segoe UI" panose="020B0502040204020203" pitchFamily="34" charset="0"/>
                </a:rPr>
                <a:t>7</a:t>
              </a:r>
            </a:p>
          </p:txBody>
        </p:sp>
      </p:grpSp>
      <p:grpSp>
        <p:nvGrpSpPr>
          <p:cNvPr id="98" name="Group 97">
            <a:extLst>
              <a:ext uri="{FF2B5EF4-FFF2-40B4-BE49-F238E27FC236}">
                <a16:creationId xmlns:a16="http://schemas.microsoft.com/office/drawing/2014/main" id="{BBB50D5C-A064-1398-BB58-54560C42DB74}"/>
              </a:ext>
            </a:extLst>
          </p:cNvPr>
          <p:cNvGrpSpPr/>
          <p:nvPr/>
        </p:nvGrpSpPr>
        <p:grpSpPr>
          <a:xfrm>
            <a:off x="607778" y="4825884"/>
            <a:ext cx="4145733" cy="293914"/>
            <a:chOff x="607778" y="5118139"/>
            <a:chExt cx="4145733" cy="293914"/>
          </a:xfrm>
        </p:grpSpPr>
        <p:sp>
          <p:nvSpPr>
            <p:cNvPr id="23" name="TextBox 22">
              <a:extLst>
                <a:ext uri="{FF2B5EF4-FFF2-40B4-BE49-F238E27FC236}">
                  <a16:creationId xmlns:a16="http://schemas.microsoft.com/office/drawing/2014/main" id="{A833661D-0E46-2F19-ABD2-4E7D9E7C709E}"/>
                </a:ext>
              </a:extLst>
            </p:cNvPr>
            <p:cNvSpPr txBox="1"/>
            <p:nvPr/>
          </p:nvSpPr>
          <p:spPr>
            <a:xfrm>
              <a:off x="1056071" y="5118139"/>
              <a:ext cx="3697440" cy="187167"/>
            </a:xfrm>
            <a:prstGeom prst="rect">
              <a:avLst/>
            </a:prstGeom>
            <a:noFill/>
          </p:spPr>
          <p:txBody>
            <a:bodyPr wrap="square" lIns="0" tIns="0" rIns="0" bIns="0" rtlCol="0">
              <a:spAutoFit/>
            </a:bodyPr>
            <a:lstStyle/>
            <a:p>
              <a:pPr defTabSz="457200">
                <a:lnSpc>
                  <a:spcPct val="110000"/>
                </a:lnSpc>
              </a:pPr>
              <a:r>
                <a:rPr lang="en-US" sz="1200">
                  <a:solidFill>
                    <a:schemeClr val="accent1"/>
                  </a:solidFill>
                  <a:latin typeface="+mj-lt"/>
                  <a:cs typeface="Arial" panose="020B0604020202020204" pitchFamily="34" charset="0"/>
                </a:rPr>
                <a:t>Add your contact details, and applicable links.</a:t>
              </a:r>
            </a:p>
          </p:txBody>
        </p:sp>
        <p:sp>
          <p:nvSpPr>
            <p:cNvPr id="25" name="TextBox 24">
              <a:extLst>
                <a:ext uri="{FF2B5EF4-FFF2-40B4-BE49-F238E27FC236}">
                  <a16:creationId xmlns:a16="http://schemas.microsoft.com/office/drawing/2014/main" id="{A71B58FD-6C22-D145-A253-433371B92F3F}"/>
                </a:ext>
              </a:extLst>
            </p:cNvPr>
            <p:cNvSpPr txBox="1">
              <a:spLocks noChangeAspect="1"/>
            </p:cNvSpPr>
            <p:nvPr/>
          </p:nvSpPr>
          <p:spPr>
            <a:xfrm>
              <a:off x="607778" y="5118139"/>
              <a:ext cx="293914" cy="293914"/>
            </a:xfrm>
            <a:prstGeom prst="rect">
              <a:avLst/>
            </a:prstGeom>
            <a:solidFill>
              <a:srgbClr val="FFFF00"/>
            </a:solidFill>
          </p:spPr>
          <p:txBody>
            <a:bodyPr wrap="square" rtlCol="0" anchor="ctr">
              <a:noAutofit/>
            </a:bodyPr>
            <a:lstStyle/>
            <a:p>
              <a:pPr algn="ctr" defTabSz="457200"/>
              <a:r>
                <a:rPr lang="en-US" sz="1200" b="1">
                  <a:solidFill>
                    <a:prstClr val="black"/>
                  </a:solidFill>
                  <a:latin typeface="+mj-lt"/>
                  <a:cs typeface="Segoe UI" panose="020B0502040204020203" pitchFamily="34" charset="0"/>
                </a:rPr>
                <a:t>5</a:t>
              </a:r>
            </a:p>
          </p:txBody>
        </p:sp>
      </p:grpSp>
      <p:pic>
        <p:nvPicPr>
          <p:cNvPr id="3" name="Picture 2" descr="Text&#10;&#10;Description automatically generated">
            <a:extLst>
              <a:ext uri="{FF2B5EF4-FFF2-40B4-BE49-F238E27FC236}">
                <a16:creationId xmlns:a16="http://schemas.microsoft.com/office/drawing/2014/main" id="{401DDA76-0EB3-1288-C9CD-176F931E9C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0914" y="585788"/>
            <a:ext cx="2621927" cy="5818628"/>
          </a:xfrm>
          <a:prstGeom prst="rect">
            <a:avLst/>
          </a:prstGeom>
          <a:effectLst>
            <a:outerShdw blurRad="101600" dist="12700" dir="2700000" algn="tl" rotWithShape="0">
              <a:prstClr val="black">
                <a:alpha val="40000"/>
              </a:prstClr>
            </a:outerShdw>
          </a:effectLst>
        </p:spPr>
      </p:pic>
      <p:cxnSp>
        <p:nvCxnSpPr>
          <p:cNvPr id="7" name="Connector: Elbow 6">
            <a:extLst>
              <a:ext uri="{FF2B5EF4-FFF2-40B4-BE49-F238E27FC236}">
                <a16:creationId xmlns:a16="http://schemas.microsoft.com/office/drawing/2014/main" id="{8836156C-BC25-A5B4-5448-C45F794C6EB7}"/>
              </a:ext>
            </a:extLst>
          </p:cNvPr>
          <p:cNvCxnSpPr>
            <a:cxnSpLocks/>
          </p:cNvCxnSpPr>
          <p:nvPr/>
        </p:nvCxnSpPr>
        <p:spPr>
          <a:xfrm flipV="1">
            <a:off x="5271247" y="787264"/>
            <a:ext cx="2845887" cy="709027"/>
          </a:xfrm>
          <a:prstGeom prst="bentConnector3">
            <a:avLst/>
          </a:prstGeom>
          <a:ln w="12700">
            <a:headEnd type="oval" w="sm" len="sm"/>
            <a:tailEnd type="triangle"/>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A14BB8EF-FB37-8223-27FC-C85A48DAF95E}"/>
              </a:ext>
            </a:extLst>
          </p:cNvPr>
          <p:cNvCxnSpPr>
            <a:cxnSpLocks/>
            <a:stCxn id="10" idx="3"/>
          </p:cNvCxnSpPr>
          <p:nvPr/>
        </p:nvCxnSpPr>
        <p:spPr>
          <a:xfrm>
            <a:off x="4731026" y="3433336"/>
            <a:ext cx="3386108" cy="362287"/>
          </a:xfrm>
          <a:prstGeom prst="bentConnector3">
            <a:avLst>
              <a:gd name="adj1" fmla="val 78363"/>
            </a:avLst>
          </a:prstGeom>
          <a:ln w="12700">
            <a:headEnd type="oval" w="sm" len="sm"/>
            <a:tailEnd type="triangle"/>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C8147334-8DDD-C943-93ED-771711E90F19}"/>
              </a:ext>
            </a:extLst>
          </p:cNvPr>
          <p:cNvCxnSpPr>
            <a:cxnSpLocks/>
          </p:cNvCxnSpPr>
          <p:nvPr/>
        </p:nvCxnSpPr>
        <p:spPr>
          <a:xfrm>
            <a:off x="4731026" y="4047949"/>
            <a:ext cx="4136929" cy="1120166"/>
          </a:xfrm>
          <a:prstGeom prst="bentConnector3">
            <a:avLst>
              <a:gd name="adj1" fmla="val 50000"/>
            </a:avLst>
          </a:prstGeom>
          <a:ln w="12700">
            <a:headEnd type="oval" w="sm" len="sm"/>
            <a:tailEnd type="triangle"/>
          </a:ln>
        </p:spPr>
        <p:style>
          <a:lnRef idx="1">
            <a:schemeClr val="accent1"/>
          </a:lnRef>
          <a:fillRef idx="0">
            <a:schemeClr val="accent1"/>
          </a:fillRef>
          <a:effectRef idx="0">
            <a:schemeClr val="accent1"/>
          </a:effectRef>
          <a:fontRef idx="minor">
            <a:schemeClr val="tx1"/>
          </a:fontRef>
        </p:style>
      </p:cxnSp>
      <p:cxnSp>
        <p:nvCxnSpPr>
          <p:cNvPr id="31" name="Connector: Elbow 30">
            <a:extLst>
              <a:ext uri="{FF2B5EF4-FFF2-40B4-BE49-F238E27FC236}">
                <a16:creationId xmlns:a16="http://schemas.microsoft.com/office/drawing/2014/main" id="{C6BE59A8-85BA-A9F0-0EA5-2F432D5966FA}"/>
              </a:ext>
            </a:extLst>
          </p:cNvPr>
          <p:cNvCxnSpPr>
            <a:cxnSpLocks/>
          </p:cNvCxnSpPr>
          <p:nvPr/>
        </p:nvCxnSpPr>
        <p:spPr>
          <a:xfrm>
            <a:off x="2992263" y="5515364"/>
            <a:ext cx="5124871" cy="155066"/>
          </a:xfrm>
          <a:prstGeom prst="bentConnector3">
            <a:avLst>
              <a:gd name="adj1" fmla="val 52133"/>
            </a:avLst>
          </a:prstGeom>
          <a:ln w="12700">
            <a:headEnd type="oval" w="sm" len="sm"/>
            <a:tailEnd type="triangle"/>
          </a:ln>
        </p:spPr>
        <p:style>
          <a:lnRef idx="1">
            <a:schemeClr val="accent1"/>
          </a:lnRef>
          <a:fillRef idx="0">
            <a:schemeClr val="accent1"/>
          </a:fillRef>
          <a:effectRef idx="0">
            <a:schemeClr val="accent1"/>
          </a:effectRef>
          <a:fontRef idx="minor">
            <a:schemeClr val="tx1"/>
          </a:fontRef>
        </p:style>
      </p:cxnSp>
      <p:cxnSp>
        <p:nvCxnSpPr>
          <p:cNvPr id="49" name="Connector: Elbow 48">
            <a:extLst>
              <a:ext uri="{FF2B5EF4-FFF2-40B4-BE49-F238E27FC236}">
                <a16:creationId xmlns:a16="http://schemas.microsoft.com/office/drawing/2014/main" id="{AE254765-BD22-BF7B-D24C-423FB519730B}"/>
              </a:ext>
            </a:extLst>
          </p:cNvPr>
          <p:cNvCxnSpPr>
            <a:cxnSpLocks/>
            <a:stCxn id="34" idx="3"/>
          </p:cNvCxnSpPr>
          <p:nvPr/>
        </p:nvCxnSpPr>
        <p:spPr>
          <a:xfrm flipV="1">
            <a:off x="5212079" y="6164636"/>
            <a:ext cx="2905055" cy="48193"/>
          </a:xfrm>
          <a:prstGeom prst="bentConnector3">
            <a:avLst>
              <a:gd name="adj1" fmla="val 50000"/>
            </a:avLst>
          </a:prstGeom>
          <a:ln w="12700">
            <a:headEnd type="oval" w="sm" len="sm"/>
            <a:tailEnd type="triangle"/>
          </a:ln>
        </p:spPr>
        <p:style>
          <a:lnRef idx="1">
            <a:schemeClr val="accent1"/>
          </a:lnRef>
          <a:fillRef idx="0">
            <a:schemeClr val="accent1"/>
          </a:fillRef>
          <a:effectRef idx="0">
            <a:schemeClr val="accent1"/>
          </a:effectRef>
          <a:fontRef idx="minor">
            <a:schemeClr val="tx1"/>
          </a:fontRef>
        </p:style>
      </p:cxnSp>
      <p:cxnSp>
        <p:nvCxnSpPr>
          <p:cNvPr id="58" name="Connector: Elbow 57">
            <a:extLst>
              <a:ext uri="{FF2B5EF4-FFF2-40B4-BE49-F238E27FC236}">
                <a16:creationId xmlns:a16="http://schemas.microsoft.com/office/drawing/2014/main" id="{353402FE-F3B0-50CB-B923-0429A53C5DBC}"/>
              </a:ext>
            </a:extLst>
          </p:cNvPr>
          <p:cNvCxnSpPr>
            <a:cxnSpLocks/>
          </p:cNvCxnSpPr>
          <p:nvPr/>
        </p:nvCxnSpPr>
        <p:spPr>
          <a:xfrm>
            <a:off x="4731026" y="4959335"/>
            <a:ext cx="3386108" cy="547922"/>
          </a:xfrm>
          <a:prstGeom prst="bentConnector3">
            <a:avLst>
              <a:gd name="adj1" fmla="val 50000"/>
            </a:avLst>
          </a:prstGeom>
          <a:ln w="12700">
            <a:headEnd type="oval" w="sm" len="sm"/>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38548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0E8BC4A-A653-77CD-8CE3-A78D8F584CA1}"/>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LinkedIn visualization</a:t>
            </a:r>
          </a:p>
        </p:txBody>
      </p:sp>
      <p:sp>
        <p:nvSpPr>
          <p:cNvPr id="4" name="Title 21">
            <a:extLst>
              <a:ext uri="{FF2B5EF4-FFF2-40B4-BE49-F238E27FC236}">
                <a16:creationId xmlns:a16="http://schemas.microsoft.com/office/drawing/2014/main" id="{6D1863E8-6671-71C5-E82D-27566C714737}"/>
              </a:ext>
            </a:extLst>
          </p:cNvPr>
          <p:cNvSpPr>
            <a:spLocks noGrp="1"/>
          </p:cNvSpPr>
          <p:nvPr>
            <p:ph type="title"/>
          </p:nvPr>
        </p:nvSpPr>
        <p:spPr>
          <a:xfrm>
            <a:off x="588263" y="457200"/>
            <a:ext cx="11018520" cy="430887"/>
          </a:xfrm>
        </p:spPr>
        <p:txBody>
          <a:bodyPr/>
          <a:lstStyle/>
          <a:p>
            <a:r>
              <a:rPr lang="en-US">
                <a:cs typeface="Segoe UI"/>
              </a:rPr>
              <a:t>Social post overview</a:t>
            </a:r>
          </a:p>
        </p:txBody>
      </p:sp>
      <p:graphicFrame>
        <p:nvGraphicFramePr>
          <p:cNvPr id="5" name="Table 4">
            <a:extLst>
              <a:ext uri="{FF2B5EF4-FFF2-40B4-BE49-F238E27FC236}">
                <a16:creationId xmlns:a16="http://schemas.microsoft.com/office/drawing/2014/main" id="{06FB6CB2-40EA-CF3A-1417-2997F22565C0}"/>
              </a:ext>
            </a:extLst>
          </p:cNvPr>
          <p:cNvGraphicFramePr>
            <a:graphicFrameLocks noGrp="1"/>
          </p:cNvGraphicFramePr>
          <p:nvPr>
            <p:extLst>
              <p:ext uri="{D42A27DB-BD31-4B8C-83A1-F6EECF244321}">
                <p14:modId xmlns:p14="http://schemas.microsoft.com/office/powerpoint/2010/main" val="2379314056"/>
              </p:ext>
            </p:extLst>
          </p:nvPr>
        </p:nvGraphicFramePr>
        <p:xfrm>
          <a:off x="466164" y="1995733"/>
          <a:ext cx="6325698" cy="3150000"/>
        </p:xfrm>
        <a:graphic>
          <a:graphicData uri="http://schemas.openxmlformats.org/drawingml/2006/table">
            <a:tbl>
              <a:tblPr firstRow="1" bandRow="1">
                <a:tableStyleId>{5C22544A-7EE6-4342-B048-85BDC9FD1C3A}</a:tableStyleId>
              </a:tblPr>
              <a:tblGrid>
                <a:gridCol w="1963304">
                  <a:extLst>
                    <a:ext uri="{9D8B030D-6E8A-4147-A177-3AD203B41FA5}">
                      <a16:colId xmlns:a16="http://schemas.microsoft.com/office/drawing/2014/main" val="3588065315"/>
                    </a:ext>
                  </a:extLst>
                </a:gridCol>
                <a:gridCol w="4362394">
                  <a:extLst>
                    <a:ext uri="{9D8B030D-6E8A-4147-A177-3AD203B41FA5}">
                      <a16:colId xmlns:a16="http://schemas.microsoft.com/office/drawing/2014/main" val="1746272570"/>
                    </a:ext>
                  </a:extLst>
                </a:gridCol>
              </a:tblGrid>
              <a:tr h="0">
                <a:tc gridSpan="2">
                  <a:txBody>
                    <a:bodyPr/>
                    <a:lstStyle/>
                    <a:p>
                      <a:pPr lvl="0">
                        <a:buNone/>
                      </a:pPr>
                      <a:endParaRPr lang="en-US" sz="600" b="0">
                        <a:latin typeface="+mn-lt"/>
                      </a:endParaRPr>
                    </a:p>
                  </a:txBody>
                  <a:tcPr marL="0" marR="0" marT="0" marB="0"/>
                </a:tc>
                <a:tc hMerge="1">
                  <a:txBody>
                    <a:bodyPr/>
                    <a:lstStyle/>
                    <a:p>
                      <a:pPr lvl="0" defTabSz="951304">
                        <a:buNone/>
                        <a:tabLst/>
                        <a:defRPr/>
                      </a:pPr>
                      <a:endParaRPr lang="en-US" sz="1200">
                        <a:latin typeface="+mn-lt"/>
                      </a:endParaRPr>
                    </a:p>
                  </a:txBody>
                  <a:tcPr marL="0" marR="0" marT="0" marB="0"/>
                </a:tc>
                <a:extLst>
                  <a:ext uri="{0D108BD9-81ED-4DB2-BD59-A6C34878D82A}">
                    <a16:rowId xmlns:a16="http://schemas.microsoft.com/office/drawing/2014/main" val="2576419586"/>
                  </a:ext>
                </a:extLst>
              </a:tr>
              <a:tr h="613076">
                <a:tc>
                  <a:txBody>
                    <a:bodyPr/>
                    <a:lstStyle/>
                    <a:p>
                      <a:pPr lvl="0">
                        <a:buNone/>
                      </a:pPr>
                      <a:r>
                        <a:rPr lang="en-US" sz="1200"/>
                        <a:t>Introductory text: </a:t>
                      </a:r>
                    </a:p>
                    <a:p>
                      <a:pPr lvl="0">
                        <a:buNone/>
                      </a:pPr>
                      <a:r>
                        <a:rPr lang="en-US" sz="1200"/>
                        <a:t>150 characters </a:t>
                      </a:r>
                    </a:p>
                    <a:p>
                      <a:pPr lvl="0">
                        <a:buNone/>
                      </a:pPr>
                      <a:r>
                        <a:rPr lang="en-US" sz="1200"/>
                        <a:t>(600 max.)</a:t>
                      </a:r>
                      <a:endParaRPr lang="en-US" sz="1200">
                        <a:latin typeface="+mj-lt"/>
                      </a:endParaRPr>
                    </a:p>
                  </a:txBody>
                  <a:tcPr marL="108000" marR="108000" marT="72000" marB="72000"/>
                </a:tc>
                <a:tc>
                  <a:txBody>
                    <a:bodyPr/>
                    <a:lstStyle/>
                    <a:p>
                      <a:pPr marL="0" marR="0" lvl="0" indent="0" algn="l" rtl="0" eaLnBrk="1" fontAlgn="auto" latinLnBrk="0" hangingPunct="1">
                        <a:lnSpc>
                          <a:spcPct val="100000"/>
                        </a:lnSpc>
                        <a:spcBef>
                          <a:spcPts val="0"/>
                        </a:spcBef>
                        <a:spcAft>
                          <a:spcPts val="0"/>
                        </a:spcAft>
                        <a:buClrTx/>
                        <a:buSzTx/>
                        <a:buFontTx/>
                        <a:buNone/>
                      </a:pPr>
                      <a:r>
                        <a:rPr lang="en-US" sz="1200" kern="1200">
                          <a:effectLst/>
                        </a:rPr>
                        <a:t>Transform how you communicate and collaborate with a phone system built into #MicrosoftTeams. With Teams Phone, you can meet with your teams, chat with coworkers, and receive calls from customers in a single app.</a:t>
                      </a:r>
                    </a:p>
                  </a:txBody>
                  <a:tcPr marL="108000" marR="108000" marT="72000" marB="72000"/>
                </a:tc>
                <a:extLst>
                  <a:ext uri="{0D108BD9-81ED-4DB2-BD59-A6C34878D82A}">
                    <a16:rowId xmlns:a16="http://schemas.microsoft.com/office/drawing/2014/main" val="4018940738"/>
                  </a:ext>
                </a:extLst>
              </a:tr>
              <a:tr h="0">
                <a:tc>
                  <a:txBody>
                    <a:bodyPr/>
                    <a:lstStyle/>
                    <a:p>
                      <a:r>
                        <a:rPr lang="en-US" sz="1200"/>
                        <a:t>Image headline: </a:t>
                      </a:r>
                    </a:p>
                    <a:p>
                      <a:pPr lvl="0">
                        <a:buNone/>
                      </a:pPr>
                      <a:r>
                        <a:rPr lang="en-US" sz="1200"/>
                        <a:t>75 characters</a:t>
                      </a:r>
                      <a:endParaRPr lang="en-US" sz="1200">
                        <a:latin typeface="+mj-lt"/>
                      </a:endParaRPr>
                    </a:p>
                  </a:txBody>
                  <a:tcPr marL="108000" marR="108000" marT="72000" marB="72000"/>
                </a:tc>
                <a:tc>
                  <a:txBody>
                    <a:bodyPr/>
                    <a:lstStyle/>
                    <a:p>
                      <a:pPr marL="0" marR="0" lvl="0" indent="0" algn="l">
                        <a:lnSpc>
                          <a:spcPct val="100000"/>
                        </a:lnSpc>
                        <a:spcBef>
                          <a:spcPts val="0"/>
                        </a:spcBef>
                        <a:spcAft>
                          <a:spcPts val="0"/>
                        </a:spcAft>
                        <a:buNone/>
                      </a:pPr>
                      <a:r>
                        <a:rPr lang="en-US" sz="1200" b="0" u="none" strike="noStrike" baseline="0" noProof="0">
                          <a:solidFill>
                            <a:srgbClr val="000000"/>
                          </a:solidFill>
                        </a:rPr>
                        <a:t>Transform your communications with Microsoft Teams Phone</a:t>
                      </a:r>
                      <a:endParaRPr lang="en-US"/>
                    </a:p>
                  </a:txBody>
                  <a:tcPr marL="108000" marR="108000" marT="72000" marB="72000" anchor="ctr"/>
                </a:tc>
                <a:extLst>
                  <a:ext uri="{0D108BD9-81ED-4DB2-BD59-A6C34878D82A}">
                    <a16:rowId xmlns:a16="http://schemas.microsoft.com/office/drawing/2014/main" val="2918865916"/>
                  </a:ext>
                </a:extLst>
              </a:tr>
              <a:tr h="0">
                <a:tc>
                  <a:txBody>
                    <a:bodyPr/>
                    <a:lstStyle/>
                    <a:p>
                      <a:r>
                        <a:rPr lang="en-US" sz="1200"/>
                        <a:t>Link</a:t>
                      </a:r>
                      <a:endParaRPr lang="en-US" sz="1200">
                        <a:latin typeface="+mj-lt"/>
                      </a:endParaRPr>
                    </a:p>
                  </a:txBody>
                  <a:tcPr marL="108000" marR="108000" marT="72000" marB="72000"/>
                </a:tc>
                <a:tc>
                  <a:txBody>
                    <a:bodyPr/>
                    <a:lstStyle/>
                    <a:p>
                      <a:r>
                        <a:rPr kumimoji="0" lang="en-US" sz="1200" u="none" strike="noStrike" kern="1200" cap="none" spc="0" normalizeH="0" baseline="0" noProof="0">
                          <a:ln>
                            <a:noFill/>
                          </a:ln>
                          <a:effectLst/>
                          <a:uLnTx/>
                          <a:uFillTx/>
                        </a:rPr>
                        <a:t>For Facebook or Twitter add your logo, upload to your website &amp; use your local link.</a:t>
                      </a:r>
                      <a:endParaRPr lang="en-US" sz="1200">
                        <a:latin typeface="+mn-lt"/>
                      </a:endParaRPr>
                    </a:p>
                  </a:txBody>
                  <a:tcPr marL="108000" marR="108000" marT="72000" marB="72000"/>
                </a:tc>
                <a:extLst>
                  <a:ext uri="{0D108BD9-81ED-4DB2-BD59-A6C34878D82A}">
                    <a16:rowId xmlns:a16="http://schemas.microsoft.com/office/drawing/2014/main" val="352119045"/>
                  </a:ext>
                </a:extLst>
              </a:tr>
              <a:tr h="0">
                <a:tc>
                  <a:txBody>
                    <a:bodyPr/>
                    <a:lstStyle/>
                    <a:p>
                      <a:r>
                        <a:rPr lang="en-US" sz="1200"/>
                        <a:t>Ad headline: </a:t>
                      </a:r>
                    </a:p>
                    <a:p>
                      <a:pPr lvl="0">
                        <a:buNone/>
                      </a:pPr>
                      <a:r>
                        <a:rPr lang="en-US" sz="1200"/>
                        <a:t>70 characters (200 max.)</a:t>
                      </a:r>
                      <a:endParaRPr lang="en-US" sz="1200">
                        <a:latin typeface="+mj-lt"/>
                      </a:endParaRPr>
                    </a:p>
                  </a:txBody>
                  <a:tcPr marL="108000" marR="108000" marT="72000" marB="72000"/>
                </a:tc>
                <a:tc>
                  <a:txBody>
                    <a:bodyPr/>
                    <a:lstStyle/>
                    <a:p>
                      <a:pPr marL="0" marR="0" lvl="0" indent="0" algn="l">
                        <a:lnSpc>
                          <a:spcPct val="100000"/>
                        </a:lnSpc>
                        <a:spcBef>
                          <a:spcPts val="0"/>
                        </a:spcBef>
                        <a:spcAft>
                          <a:spcPts val="0"/>
                        </a:spcAft>
                        <a:buNone/>
                      </a:pPr>
                      <a:r>
                        <a:rPr lang="en-US" sz="1200" u="none" strike="noStrike" baseline="0" noProof="0"/>
                        <a:t>Transform how you work with the most productive phone system</a:t>
                      </a:r>
                    </a:p>
                  </a:txBody>
                  <a:tcPr marL="108000" marR="108000" marT="72000" marB="72000" anchor="ctr"/>
                </a:tc>
                <a:extLst>
                  <a:ext uri="{0D108BD9-81ED-4DB2-BD59-A6C34878D82A}">
                    <a16:rowId xmlns:a16="http://schemas.microsoft.com/office/drawing/2014/main" val="2707450194"/>
                  </a:ext>
                </a:extLst>
              </a:tr>
              <a:tr h="0">
                <a:tc>
                  <a:txBody>
                    <a:bodyPr/>
                    <a:lstStyle/>
                    <a:p>
                      <a:r>
                        <a:rPr lang="en-US" sz="1200"/>
                        <a:t>CTA</a:t>
                      </a:r>
                      <a:endParaRPr lang="en-US" sz="1200">
                        <a:latin typeface="+mj-lt"/>
                      </a:endParaRPr>
                    </a:p>
                  </a:txBody>
                  <a:tcPr marL="108000" marR="108000" marT="72000" marB="72000"/>
                </a:tc>
                <a:tc>
                  <a:txBody>
                    <a:bodyPr/>
                    <a:lstStyle/>
                    <a:p>
                      <a:pPr marL="0" marR="0" lvl="0" indent="0" algn="l" rtl="0" eaLnBrk="1" fontAlgn="auto" latinLnBrk="0" hangingPunct="1">
                        <a:lnSpc>
                          <a:spcPct val="100000"/>
                        </a:lnSpc>
                        <a:spcBef>
                          <a:spcPts val="0"/>
                        </a:spcBef>
                        <a:spcAft>
                          <a:spcPts val="0"/>
                        </a:spcAft>
                        <a:buClrTx/>
                        <a:buSzTx/>
                        <a:buFontTx/>
                        <a:buNone/>
                      </a:pPr>
                      <a:r>
                        <a:rPr lang="en-US" sz="1200"/>
                        <a:t>Learn more</a:t>
                      </a:r>
                      <a:endParaRPr lang="en-US" sz="1200">
                        <a:latin typeface="+mn-lt"/>
                      </a:endParaRPr>
                    </a:p>
                  </a:txBody>
                  <a:tcPr marL="108000" marR="108000" marT="72000" marB="72000"/>
                </a:tc>
                <a:extLst>
                  <a:ext uri="{0D108BD9-81ED-4DB2-BD59-A6C34878D82A}">
                    <a16:rowId xmlns:a16="http://schemas.microsoft.com/office/drawing/2014/main" val="992146782"/>
                  </a:ext>
                </a:extLst>
              </a:tr>
              <a:tr h="0">
                <a:tc>
                  <a:txBody>
                    <a:bodyPr/>
                    <a:lstStyle/>
                    <a:p>
                      <a:r>
                        <a:rPr lang="en-US" sz="1200"/>
                        <a:t>Image size:</a:t>
                      </a:r>
                      <a:endParaRPr lang="en-US" sz="1200">
                        <a:latin typeface="+mj-lt"/>
                      </a:endParaRPr>
                    </a:p>
                  </a:txBody>
                  <a:tcPr marL="108000" marR="108000" marT="72000" marB="72000"/>
                </a:tc>
                <a:tc>
                  <a:txBody>
                    <a:bodyPr/>
                    <a:lstStyle/>
                    <a:p>
                      <a:r>
                        <a:rPr lang="en-US" sz="1200" kern="1200"/>
                        <a:t>1200 </a:t>
                      </a:r>
                      <a:r>
                        <a:rPr lang="en-US" sz="1200" u="none" strike="noStrike" kern="1200" noProof="0"/>
                        <a:t>× </a:t>
                      </a:r>
                      <a:r>
                        <a:rPr lang="en-US" sz="1200" kern="1200"/>
                        <a:t>628 pixels</a:t>
                      </a:r>
                      <a:endParaRPr lang="en-US" sz="1200">
                        <a:latin typeface="+mn-lt"/>
                      </a:endParaRPr>
                    </a:p>
                  </a:txBody>
                  <a:tcPr marL="108000" marR="108000" marT="72000" marB="72000"/>
                </a:tc>
                <a:extLst>
                  <a:ext uri="{0D108BD9-81ED-4DB2-BD59-A6C34878D82A}">
                    <a16:rowId xmlns:a16="http://schemas.microsoft.com/office/drawing/2014/main" val="1272802151"/>
                  </a:ext>
                </a:extLst>
              </a:tr>
            </a:tbl>
          </a:graphicData>
        </a:graphic>
      </p:graphicFrame>
      <p:grpSp>
        <p:nvGrpSpPr>
          <p:cNvPr id="6" name="Group 5">
            <a:extLst>
              <a:ext uri="{FF2B5EF4-FFF2-40B4-BE49-F238E27FC236}">
                <a16:creationId xmlns:a16="http://schemas.microsoft.com/office/drawing/2014/main" id="{B0463875-A673-B9A4-AB0C-DEF7B6C8C86A}"/>
              </a:ext>
            </a:extLst>
          </p:cNvPr>
          <p:cNvGrpSpPr/>
          <p:nvPr/>
        </p:nvGrpSpPr>
        <p:grpSpPr>
          <a:xfrm>
            <a:off x="7141935" y="1318190"/>
            <a:ext cx="4751758" cy="4944924"/>
            <a:chOff x="7440216" y="1278729"/>
            <a:chExt cx="4751758" cy="4944924"/>
          </a:xfrm>
        </p:grpSpPr>
        <p:sp>
          <p:nvSpPr>
            <p:cNvPr id="7" name="Rectangle 6">
              <a:extLst>
                <a:ext uri="{FF2B5EF4-FFF2-40B4-BE49-F238E27FC236}">
                  <a16:creationId xmlns:a16="http://schemas.microsoft.com/office/drawing/2014/main" id="{265103C5-333C-ED1E-9EF7-0688B62662CA}"/>
                </a:ext>
              </a:extLst>
            </p:cNvPr>
            <p:cNvSpPr/>
            <p:nvPr/>
          </p:nvSpPr>
          <p:spPr bwMode="auto">
            <a:xfrm>
              <a:off x="7448174" y="1292954"/>
              <a:ext cx="4743800" cy="4930699"/>
            </a:xfrm>
            <a:prstGeom prst="rect">
              <a:avLst/>
            </a:prstGeom>
            <a:solidFill>
              <a:schemeClr val="bg1"/>
            </a:solidFill>
            <a:ln>
              <a:noFill/>
              <a:headEnd type="none" w="med" len="med"/>
              <a:tailEnd type="none" w="med" len="med"/>
            </a:ln>
            <a:effectLst>
              <a:outerShdw blurRad="101600" dist="508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R" sz="240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a:extLst>
                <a:ext uri="{FF2B5EF4-FFF2-40B4-BE49-F238E27FC236}">
                  <a16:creationId xmlns:a16="http://schemas.microsoft.com/office/drawing/2014/main" id="{434EE2E8-9942-E7CB-E000-1220388E4E32}"/>
                </a:ext>
              </a:extLst>
            </p:cNvPr>
            <p:cNvPicPr>
              <a:picLocks noChangeAspect="1"/>
            </p:cNvPicPr>
            <p:nvPr/>
          </p:nvPicPr>
          <p:blipFill rotWithShape="1">
            <a:blip r:embed="rId2"/>
            <a:srcRect b="79091"/>
            <a:stretch/>
          </p:blipFill>
          <p:spPr>
            <a:xfrm>
              <a:off x="7448187" y="1278730"/>
              <a:ext cx="4735842" cy="1013301"/>
            </a:xfrm>
            <a:prstGeom prst="rect">
              <a:avLst/>
            </a:prstGeom>
            <a:ln w="6350">
              <a:solidFill>
                <a:schemeClr val="bg1">
                  <a:lumMod val="75000"/>
                </a:schemeClr>
              </a:solidFill>
            </a:ln>
          </p:spPr>
        </p:pic>
        <p:pic>
          <p:nvPicPr>
            <p:cNvPr id="9" name="Picture 8">
              <a:extLst>
                <a:ext uri="{FF2B5EF4-FFF2-40B4-BE49-F238E27FC236}">
                  <a16:creationId xmlns:a16="http://schemas.microsoft.com/office/drawing/2014/main" id="{7F77368A-AF66-56F2-1A81-389128AF5943}"/>
                </a:ext>
              </a:extLst>
            </p:cNvPr>
            <p:cNvPicPr>
              <a:picLocks noChangeAspect="1"/>
            </p:cNvPicPr>
            <p:nvPr/>
          </p:nvPicPr>
          <p:blipFill rotWithShape="1">
            <a:blip r:embed="rId2"/>
            <a:srcRect t="72654"/>
            <a:stretch/>
          </p:blipFill>
          <p:spPr>
            <a:xfrm>
              <a:off x="7448187" y="4898397"/>
              <a:ext cx="4735842" cy="1325256"/>
            </a:xfrm>
            <a:prstGeom prst="rect">
              <a:avLst/>
            </a:prstGeom>
            <a:ln w="6350">
              <a:solidFill>
                <a:schemeClr val="bg1">
                  <a:lumMod val="75000"/>
                </a:schemeClr>
              </a:solidFill>
            </a:ln>
          </p:spPr>
        </p:pic>
        <p:pic>
          <p:nvPicPr>
            <p:cNvPr id="10" name="Picture 9">
              <a:extLst>
                <a:ext uri="{FF2B5EF4-FFF2-40B4-BE49-F238E27FC236}">
                  <a16:creationId xmlns:a16="http://schemas.microsoft.com/office/drawing/2014/main" id="{7FBB7666-751F-02DE-A980-E5032F6C77E2}"/>
                </a:ext>
              </a:extLst>
            </p:cNvPr>
            <p:cNvPicPr>
              <a:picLocks noChangeAspect="1"/>
            </p:cNvPicPr>
            <p:nvPr/>
          </p:nvPicPr>
          <p:blipFill rotWithShape="1">
            <a:blip r:embed="rId3"/>
            <a:srcRect/>
            <a:stretch/>
          </p:blipFill>
          <p:spPr>
            <a:xfrm>
              <a:off x="7562294" y="1358212"/>
              <a:ext cx="429768" cy="429768"/>
            </a:xfrm>
            <a:prstGeom prst="rect">
              <a:avLst/>
            </a:prstGeom>
            <a:ln w="12700">
              <a:noFill/>
            </a:ln>
          </p:spPr>
        </p:pic>
        <p:sp>
          <p:nvSpPr>
            <p:cNvPr id="11" name="Rectangle 10">
              <a:extLst>
                <a:ext uri="{FF2B5EF4-FFF2-40B4-BE49-F238E27FC236}">
                  <a16:creationId xmlns:a16="http://schemas.microsoft.com/office/drawing/2014/main" id="{09E61A4B-89F1-7633-A176-75BEF2435ECA}"/>
                </a:ext>
              </a:extLst>
            </p:cNvPr>
            <p:cNvSpPr/>
            <p:nvPr/>
          </p:nvSpPr>
          <p:spPr bwMode="auto">
            <a:xfrm>
              <a:off x="7448187" y="1897312"/>
              <a:ext cx="4735842" cy="52130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a:extLst>
                <a:ext uri="{FF2B5EF4-FFF2-40B4-BE49-F238E27FC236}">
                  <a16:creationId xmlns:a16="http://schemas.microsoft.com/office/drawing/2014/main" id="{CC7851AB-DE93-3126-CED7-A9E34E9E811E}"/>
                </a:ext>
              </a:extLst>
            </p:cNvPr>
            <p:cNvSpPr txBox="1"/>
            <p:nvPr/>
          </p:nvSpPr>
          <p:spPr>
            <a:xfrm>
              <a:off x="7565102" y="1886955"/>
              <a:ext cx="4480560" cy="313706"/>
            </a:xfrm>
            <a:prstGeom prst="rect">
              <a:avLst/>
            </a:prstGeom>
            <a:noFill/>
          </p:spPr>
          <p:txBody>
            <a:bodyPr vert="horz" wrap="square" lIns="0" tIns="0" rIns="0" bIns="0" rtlCol="0" anchor="t">
              <a:noAutofit/>
            </a:bodyPr>
            <a:lstStyle/>
            <a:p>
              <a:pPr defTabSz="951304">
                <a:defRPr/>
              </a:pPr>
              <a:r>
                <a:rPr lang="en-US" sz="700" b="0" i="0" u="none" strike="noStrike">
                  <a:solidFill>
                    <a:srgbClr val="000000"/>
                  </a:solidFill>
                  <a:effectLst/>
                  <a:latin typeface="Segoe UI"/>
                  <a:cs typeface="Segoe UI"/>
                </a:rPr>
                <a:t>Transform how you communicate and collaborate with a phone system built into #MicrosoftTeams. With Teams Phone, you can meet with your teams, chat with coworkers, and receive calls from customers in a single app.</a:t>
              </a:r>
            </a:p>
          </p:txBody>
        </p:sp>
        <p:sp>
          <p:nvSpPr>
            <p:cNvPr id="13" name="TextBox 12">
              <a:extLst>
                <a:ext uri="{FF2B5EF4-FFF2-40B4-BE49-F238E27FC236}">
                  <a16:creationId xmlns:a16="http://schemas.microsoft.com/office/drawing/2014/main" id="{2EBBBFEA-305E-D0F3-A87D-89D06AB51B5F}"/>
                </a:ext>
              </a:extLst>
            </p:cNvPr>
            <p:cNvSpPr txBox="1"/>
            <p:nvPr/>
          </p:nvSpPr>
          <p:spPr>
            <a:xfrm>
              <a:off x="7542401" y="5005336"/>
              <a:ext cx="3671329" cy="262339"/>
            </a:xfrm>
            <a:prstGeom prst="rect">
              <a:avLst/>
            </a:prstGeom>
            <a:solidFill>
              <a:srgbClr val="EEF3F8"/>
            </a:solidFill>
          </p:spPr>
          <p:txBody>
            <a:bodyPr vert="horz" wrap="square" lIns="0" tIns="0" rIns="0" bIns="0" rtlCol="0" anchor="t">
              <a:noAutofit/>
            </a:bodyPr>
            <a:lstStyle/>
            <a:p>
              <a:pPr marL="0" marR="0" lvl="0" indent="0" algn="l">
                <a:lnSpc>
                  <a:spcPct val="100000"/>
                </a:lnSpc>
                <a:spcBef>
                  <a:spcPts val="0"/>
                </a:spcBef>
                <a:spcAft>
                  <a:spcPts val="0"/>
                </a:spcAft>
                <a:buNone/>
              </a:pPr>
              <a:r>
                <a:rPr lang="en-US" sz="800" u="none" strike="noStrike" baseline="0" noProof="0"/>
                <a:t>Transform how you work with the most productive phone system.</a:t>
              </a:r>
            </a:p>
          </p:txBody>
        </p:sp>
        <p:pic>
          <p:nvPicPr>
            <p:cNvPr id="14" name="Picture 13">
              <a:extLst>
                <a:ext uri="{FF2B5EF4-FFF2-40B4-BE49-F238E27FC236}">
                  <a16:creationId xmlns:a16="http://schemas.microsoft.com/office/drawing/2014/main" id="{FDDEB48F-6FF1-F9DE-12FD-75702CBDCE2F}"/>
                </a:ext>
              </a:extLst>
            </p:cNvPr>
            <p:cNvPicPr>
              <a:picLocks noChangeAspect="1"/>
            </p:cNvPicPr>
            <p:nvPr/>
          </p:nvPicPr>
          <p:blipFill rotWithShape="1">
            <a:blip r:embed="rId4"/>
            <a:srcRect/>
            <a:stretch/>
          </p:blipFill>
          <p:spPr>
            <a:xfrm>
              <a:off x="8047019" y="1358212"/>
              <a:ext cx="1031914" cy="172930"/>
            </a:xfrm>
            <a:prstGeom prst="rect">
              <a:avLst/>
            </a:prstGeom>
          </p:spPr>
        </p:pic>
        <p:pic>
          <p:nvPicPr>
            <p:cNvPr id="15" name="Picture 14">
              <a:extLst>
                <a:ext uri="{FF2B5EF4-FFF2-40B4-BE49-F238E27FC236}">
                  <a16:creationId xmlns:a16="http://schemas.microsoft.com/office/drawing/2014/main" id="{704799F5-D72F-3B17-AADD-101ABBAD1A7D}"/>
                </a:ext>
              </a:extLst>
            </p:cNvPr>
            <p:cNvPicPr>
              <a:picLocks noChangeAspect="1"/>
            </p:cNvPicPr>
            <p:nvPr/>
          </p:nvPicPr>
          <p:blipFill rotWithShape="1">
            <a:blip r:embed="rId5"/>
            <a:srcRect l="30284" r="5550" b="60589"/>
            <a:stretch/>
          </p:blipFill>
          <p:spPr>
            <a:xfrm>
              <a:off x="8047019" y="1278729"/>
              <a:ext cx="1222367" cy="262771"/>
            </a:xfrm>
            <a:prstGeom prst="rect">
              <a:avLst/>
            </a:prstGeom>
          </p:spPr>
        </p:pic>
        <p:sp>
          <p:nvSpPr>
            <p:cNvPr id="16" name="Rectangle 15">
              <a:extLst>
                <a:ext uri="{FF2B5EF4-FFF2-40B4-BE49-F238E27FC236}">
                  <a16:creationId xmlns:a16="http://schemas.microsoft.com/office/drawing/2014/main" id="{F24F1FDF-E15B-9F30-042B-E0D218E9CB93}"/>
                </a:ext>
              </a:extLst>
            </p:cNvPr>
            <p:cNvSpPr/>
            <p:nvPr/>
          </p:nvSpPr>
          <p:spPr>
            <a:xfrm>
              <a:off x="7451075" y="5189360"/>
              <a:ext cx="1268296" cy="215444"/>
            </a:xfrm>
            <a:prstGeom prst="rect">
              <a:avLst/>
            </a:prstGeom>
            <a:solidFill>
              <a:srgbClr val="EEF3F8"/>
            </a:solidFill>
          </p:spPr>
          <p:txBody>
            <a:bodyPr wrap="none">
              <a:spAutoFit/>
            </a:bodyPr>
            <a:lstStyle/>
            <a:p>
              <a:pPr lvl="0">
                <a:spcBef>
                  <a:spcPts val="600"/>
                </a:spcBef>
                <a:spcAft>
                  <a:spcPts val="600"/>
                </a:spcAft>
                <a:defRPr/>
              </a:pPr>
              <a:r>
                <a:rPr lang="en-US" sz="800">
                  <a:solidFill>
                    <a:srgbClr val="505050"/>
                  </a:solidFill>
                </a:rPr>
                <a:t>Loremipsum.com/lorem</a:t>
              </a:r>
            </a:p>
          </p:txBody>
        </p:sp>
        <p:sp>
          <p:nvSpPr>
            <p:cNvPr id="17" name="TextBox 16">
              <a:extLst>
                <a:ext uri="{FF2B5EF4-FFF2-40B4-BE49-F238E27FC236}">
                  <a16:creationId xmlns:a16="http://schemas.microsoft.com/office/drawing/2014/main" id="{91925906-5988-0DD4-CE87-653523D9BD08}"/>
                </a:ext>
              </a:extLst>
            </p:cNvPr>
            <p:cNvSpPr txBox="1"/>
            <p:nvPr/>
          </p:nvSpPr>
          <p:spPr>
            <a:xfrm>
              <a:off x="11307943" y="5005336"/>
              <a:ext cx="716174" cy="146116"/>
            </a:xfrm>
            <a:prstGeom prst="rect">
              <a:avLst/>
            </a:prstGeom>
            <a:solidFill>
              <a:srgbClr val="EEF3F8"/>
            </a:solidFill>
          </p:spPr>
          <p:txBody>
            <a:bodyPr vert="horz" wrap="square" lIns="0" tIns="0" rIns="0" bIns="0" rtlCol="0" anchor="ctr">
              <a:noAutofit/>
            </a:bodyPr>
            <a:lstStyle/>
            <a:p>
              <a:pPr marL="0" marR="0" indent="0" algn="ctr"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n-US" sz="600" b="0" i="0" u="none" strike="noStrike" kern="1200" cap="none" spc="0" normalizeH="0" baseline="0" noProof="0">
                  <a:ln>
                    <a:noFill/>
                  </a:ln>
                  <a:solidFill>
                    <a:srgbClr val="0F69C3"/>
                  </a:solidFill>
                  <a:effectLst/>
                  <a:uLnTx/>
                  <a:uFillTx/>
                  <a:latin typeface="Segoe UI Semibold"/>
                  <a:cs typeface="Segoe UI Semibold"/>
                </a:rPr>
                <a:t>Learn more</a:t>
              </a:r>
              <a:endParaRPr kumimoji="0" lang="en-US" sz="600" b="0" i="0" u="none" strike="noStrike" kern="1200" cap="none" spc="0" normalizeH="0" baseline="0" noProof="0">
                <a:ln>
                  <a:noFill/>
                </a:ln>
                <a:solidFill>
                  <a:srgbClr val="0F69C3"/>
                </a:solidFill>
                <a:effectLst/>
                <a:uLnTx/>
                <a:uFillTx/>
                <a:latin typeface="Segoe UI Semibold" panose="020B0702040204020203" pitchFamily="34" charset="0"/>
                <a:ea typeface="+mn-ea"/>
                <a:cs typeface="Segoe UI Semibold" panose="020B0702040204020203" pitchFamily="34" charset="0"/>
              </a:endParaRPr>
            </a:p>
          </p:txBody>
        </p:sp>
        <p:cxnSp>
          <p:nvCxnSpPr>
            <p:cNvPr id="18" name="Straight Connector 17">
              <a:extLst>
                <a:ext uri="{FF2B5EF4-FFF2-40B4-BE49-F238E27FC236}">
                  <a16:creationId xmlns:a16="http://schemas.microsoft.com/office/drawing/2014/main" id="{C22E73C4-211F-7E7B-040A-2FAC12B404E9}"/>
                </a:ext>
              </a:extLst>
            </p:cNvPr>
            <p:cNvCxnSpPr>
              <a:cxnSpLocks/>
            </p:cNvCxnSpPr>
            <p:nvPr/>
          </p:nvCxnSpPr>
          <p:spPr>
            <a:xfrm>
              <a:off x="12184029" y="2000250"/>
              <a:ext cx="0" cy="418371"/>
            </a:xfrm>
            <a:prstGeom prst="line">
              <a:avLst/>
            </a:prstGeom>
            <a:ln w="3175">
              <a:solidFill>
                <a:srgbClr val="BFBFB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EBFABFC-A1F2-F0B2-B68C-6B6D4D69C06B}"/>
                </a:ext>
              </a:extLst>
            </p:cNvPr>
            <p:cNvCxnSpPr>
              <a:cxnSpLocks/>
            </p:cNvCxnSpPr>
            <p:nvPr/>
          </p:nvCxnSpPr>
          <p:spPr>
            <a:xfrm>
              <a:off x="7440216" y="2000250"/>
              <a:ext cx="0" cy="418371"/>
            </a:xfrm>
            <a:prstGeom prst="line">
              <a:avLst/>
            </a:prstGeom>
            <a:ln w="3175">
              <a:solidFill>
                <a:srgbClr val="BFBFB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4075CF20-931B-097E-8134-19C6BBAEEB68}"/>
                </a:ext>
              </a:extLst>
            </p:cNvPr>
            <p:cNvSpPr/>
            <p:nvPr/>
          </p:nvSpPr>
          <p:spPr bwMode="auto">
            <a:xfrm>
              <a:off x="7440216" y="2418621"/>
              <a:ext cx="4743800" cy="2479776"/>
            </a:xfrm>
            <a:prstGeom prst="rect">
              <a:avLst/>
            </a:prstGeom>
            <a:solidFill>
              <a:schemeClr val="accent2"/>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20">
              <a:extLst>
                <a:ext uri="{FF2B5EF4-FFF2-40B4-BE49-F238E27FC236}">
                  <a16:creationId xmlns:a16="http://schemas.microsoft.com/office/drawing/2014/main" id="{76009486-6152-4C04-9DE0-C43607B5A12B}"/>
                </a:ext>
              </a:extLst>
            </p:cNvPr>
            <p:cNvPicPr>
              <a:picLocks noChangeAspect="1"/>
            </p:cNvPicPr>
            <p:nvPr/>
          </p:nvPicPr>
          <p:blipFill>
            <a:blip r:embed="rId6"/>
            <a:stretch>
              <a:fillRect/>
            </a:stretch>
          </p:blipFill>
          <p:spPr>
            <a:xfrm>
              <a:off x="7448186" y="1292954"/>
              <a:ext cx="1559712" cy="569419"/>
            </a:xfrm>
            <a:prstGeom prst="rect">
              <a:avLst/>
            </a:prstGeom>
          </p:spPr>
        </p:pic>
        <p:pic>
          <p:nvPicPr>
            <p:cNvPr id="22" name="Picture 21">
              <a:extLst>
                <a:ext uri="{FF2B5EF4-FFF2-40B4-BE49-F238E27FC236}">
                  <a16:creationId xmlns:a16="http://schemas.microsoft.com/office/drawing/2014/main" id="{690D1348-BF07-AC31-9F06-ACEB12CCDB1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444206" y="2412930"/>
              <a:ext cx="4744799" cy="2482123"/>
            </a:xfrm>
            <a:prstGeom prst="rect">
              <a:avLst/>
            </a:prstGeom>
          </p:spPr>
        </p:pic>
      </p:grpSp>
    </p:spTree>
    <p:extLst>
      <p:ext uri="{BB962C8B-B14F-4D97-AF65-F5344CB8AC3E}">
        <p14:creationId xmlns:p14="http://schemas.microsoft.com/office/powerpoint/2010/main" val="240841027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14E57D75-6484-E595-D203-6B6FD75623CE}"/>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6685" b="42150"/>
          <a:stretch/>
        </p:blipFill>
        <p:spPr>
          <a:xfrm>
            <a:off x="1" y="5638403"/>
            <a:ext cx="5715000" cy="1219598"/>
          </a:xfrm>
          <a:prstGeom prst="rect">
            <a:avLst/>
          </a:prstGeom>
        </p:spPr>
      </p:pic>
      <p:sp>
        <p:nvSpPr>
          <p:cNvPr id="5" name="Title 4">
            <a:extLst>
              <a:ext uri="{FF2B5EF4-FFF2-40B4-BE49-F238E27FC236}">
                <a16:creationId xmlns:a16="http://schemas.microsoft.com/office/drawing/2014/main" id="{C41E56D2-3709-8535-C0A3-E65665673D6D}"/>
              </a:ext>
            </a:extLst>
          </p:cNvPr>
          <p:cNvSpPr>
            <a:spLocks noGrp="1"/>
          </p:cNvSpPr>
          <p:nvPr>
            <p:ph type="title"/>
          </p:nvPr>
        </p:nvSpPr>
        <p:spPr/>
        <p:txBody>
          <a:bodyPr/>
          <a:lstStyle/>
          <a:p>
            <a:r>
              <a:rPr lang="en-US"/>
              <a:t>Contents</a:t>
            </a:r>
            <a:endParaRPr lang="en-BE"/>
          </a:p>
        </p:txBody>
      </p:sp>
      <p:sp>
        <p:nvSpPr>
          <p:cNvPr id="6" name="Text Placeholder 5">
            <a:extLst>
              <a:ext uri="{FF2B5EF4-FFF2-40B4-BE49-F238E27FC236}">
                <a16:creationId xmlns:a16="http://schemas.microsoft.com/office/drawing/2014/main" id="{84B9396F-D156-4672-58BB-EE15603F3EE1}"/>
              </a:ext>
            </a:extLst>
          </p:cNvPr>
          <p:cNvSpPr>
            <a:spLocks noGrp="1"/>
          </p:cNvSpPr>
          <p:nvPr>
            <p:ph type="body" sz="quarter" idx="10"/>
          </p:nvPr>
        </p:nvSpPr>
        <p:spPr>
          <a:xfrm>
            <a:off x="588263" y="1691978"/>
            <a:ext cx="5576400" cy="638940"/>
          </a:xfrm>
        </p:spPr>
        <p:txBody>
          <a:bodyPr/>
          <a:lstStyle/>
          <a:p>
            <a:r>
              <a:rPr lang="en-US">
                <a:latin typeface="+mj-lt"/>
                <a:hlinkClick r:id="rId5" action="ppaction://hlinksldjump"/>
              </a:rPr>
              <a:t>Campaign overview</a:t>
            </a:r>
            <a:endParaRPr lang="en-BE">
              <a:latin typeface="+mj-lt"/>
            </a:endParaRPr>
          </a:p>
        </p:txBody>
      </p:sp>
      <p:sp>
        <p:nvSpPr>
          <p:cNvPr id="7" name="Text Placeholder 6">
            <a:extLst>
              <a:ext uri="{FF2B5EF4-FFF2-40B4-BE49-F238E27FC236}">
                <a16:creationId xmlns:a16="http://schemas.microsoft.com/office/drawing/2014/main" id="{0675DE21-0560-42CD-73B6-8353FA8B9932}"/>
              </a:ext>
            </a:extLst>
          </p:cNvPr>
          <p:cNvSpPr>
            <a:spLocks noGrp="1"/>
          </p:cNvSpPr>
          <p:nvPr>
            <p:ph type="body" sz="quarter" idx="11"/>
          </p:nvPr>
        </p:nvSpPr>
        <p:spPr>
          <a:xfrm>
            <a:off x="588263" y="2489271"/>
            <a:ext cx="5576400" cy="638940"/>
          </a:xfrm>
        </p:spPr>
        <p:txBody>
          <a:bodyPr/>
          <a:lstStyle/>
          <a:p>
            <a:r>
              <a:rPr lang="en-US">
                <a:latin typeface="+mj-lt"/>
                <a:hlinkClick r:id="rId6" action="ppaction://hlinksldjump"/>
              </a:rPr>
              <a:t>Priority audiences</a:t>
            </a:r>
            <a:endParaRPr lang="en-US"/>
          </a:p>
        </p:txBody>
      </p:sp>
      <p:sp>
        <p:nvSpPr>
          <p:cNvPr id="8" name="Text Placeholder 7">
            <a:extLst>
              <a:ext uri="{FF2B5EF4-FFF2-40B4-BE49-F238E27FC236}">
                <a16:creationId xmlns:a16="http://schemas.microsoft.com/office/drawing/2014/main" id="{DE90918B-533C-5CFA-2E30-107E0821972C}"/>
              </a:ext>
            </a:extLst>
          </p:cNvPr>
          <p:cNvSpPr>
            <a:spLocks noGrp="1"/>
          </p:cNvSpPr>
          <p:nvPr>
            <p:ph type="body" sz="quarter" idx="12"/>
          </p:nvPr>
        </p:nvSpPr>
        <p:spPr>
          <a:xfrm>
            <a:off x="588263" y="3286564"/>
            <a:ext cx="5576400" cy="638940"/>
          </a:xfrm>
        </p:spPr>
        <p:txBody>
          <a:bodyPr/>
          <a:lstStyle/>
          <a:p>
            <a:r>
              <a:rPr lang="en-US">
                <a:latin typeface="+mj-lt"/>
                <a:hlinkClick r:id="rId7" action="ppaction://hlinksldjump"/>
              </a:rPr>
              <a:t>Customize your assets</a:t>
            </a:r>
            <a:endParaRPr lang="en-US"/>
          </a:p>
        </p:txBody>
      </p:sp>
      <p:sp>
        <p:nvSpPr>
          <p:cNvPr id="10" name="Text Placeholder 9">
            <a:extLst>
              <a:ext uri="{FF2B5EF4-FFF2-40B4-BE49-F238E27FC236}">
                <a16:creationId xmlns:a16="http://schemas.microsoft.com/office/drawing/2014/main" id="{5B46F44C-CF5B-C896-8DD9-86A305EE8B71}"/>
              </a:ext>
            </a:extLst>
          </p:cNvPr>
          <p:cNvSpPr>
            <a:spLocks noGrp="1"/>
          </p:cNvSpPr>
          <p:nvPr>
            <p:ph type="body" sz="quarter" idx="13"/>
          </p:nvPr>
        </p:nvSpPr>
        <p:spPr>
          <a:xfrm>
            <a:off x="588263" y="4093483"/>
            <a:ext cx="5576400" cy="638940"/>
          </a:xfrm>
        </p:spPr>
        <p:txBody>
          <a:bodyPr/>
          <a:lstStyle/>
          <a:p>
            <a:r>
              <a:rPr lang="en-US">
                <a:latin typeface="+mj-lt"/>
                <a:hlinkClick r:id="rId8" action="ppaction://hlinksldjump"/>
              </a:rPr>
              <a:t>Generate demand</a:t>
            </a:r>
            <a:endParaRPr lang="en-US"/>
          </a:p>
        </p:txBody>
      </p:sp>
      <p:sp>
        <p:nvSpPr>
          <p:cNvPr id="2" name="TextBox 1">
            <a:extLst>
              <a:ext uri="{FF2B5EF4-FFF2-40B4-BE49-F238E27FC236}">
                <a16:creationId xmlns:a16="http://schemas.microsoft.com/office/drawing/2014/main" id="{7E1091C0-DF40-B71E-41E7-EFC9AF164DA0}"/>
              </a:ext>
              <a:ext uri="{C183D7F6-B498-43B3-948B-1728B52AA6E4}">
                <adec:decorative xmlns:adec="http://schemas.microsoft.com/office/drawing/2017/decorative" val="1"/>
              </a:ext>
            </a:extLst>
          </p:cNvPr>
          <p:cNvSpPr txBox="1"/>
          <p:nvPr/>
        </p:nvSpPr>
        <p:spPr>
          <a:xfrm>
            <a:off x="402241" y="1734449"/>
            <a:ext cx="823644" cy="553998"/>
          </a:xfrm>
          <a:prstGeom prst="rect">
            <a:avLst/>
          </a:prstGeom>
          <a:noFill/>
        </p:spPr>
        <p:txBody>
          <a:bodyPr wrap="square" lIns="0" tIns="0" rIns="0" bIns="0" rtlCol="0">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a:ln>
                  <a:noFill/>
                </a:ln>
                <a:gradFill>
                  <a:gsLst>
                    <a:gs pos="0">
                      <a:srgbClr val="9EA1FC"/>
                    </a:gs>
                    <a:gs pos="83000">
                      <a:srgbClr val="34258E"/>
                    </a:gs>
                  </a:gsLst>
                  <a:lin ang="3000000" scaled="0"/>
                </a:gradFill>
                <a:effectLst/>
                <a:uLnTx/>
                <a:uFillTx/>
                <a:latin typeface="Segoe UI Semibold"/>
                <a:ea typeface="+mn-ea"/>
                <a:cs typeface="+mn-cs"/>
              </a:rPr>
              <a:t>01</a:t>
            </a:r>
          </a:p>
        </p:txBody>
      </p:sp>
      <p:sp>
        <p:nvSpPr>
          <p:cNvPr id="13" name="TextBox 12">
            <a:extLst>
              <a:ext uri="{FF2B5EF4-FFF2-40B4-BE49-F238E27FC236}">
                <a16:creationId xmlns:a16="http://schemas.microsoft.com/office/drawing/2014/main" id="{EF565756-8D72-4851-D26F-B4C1824B9E83}"/>
              </a:ext>
              <a:ext uri="{C183D7F6-B498-43B3-948B-1728B52AA6E4}">
                <adec:decorative xmlns:adec="http://schemas.microsoft.com/office/drawing/2017/decorative" val="1"/>
              </a:ext>
            </a:extLst>
          </p:cNvPr>
          <p:cNvSpPr txBox="1"/>
          <p:nvPr/>
        </p:nvSpPr>
        <p:spPr>
          <a:xfrm>
            <a:off x="459991" y="2522648"/>
            <a:ext cx="823644" cy="553998"/>
          </a:xfrm>
          <a:prstGeom prst="rect">
            <a:avLst/>
          </a:prstGeom>
          <a:noFill/>
        </p:spPr>
        <p:txBody>
          <a:bodyPr wrap="square" lIns="0" tIns="0" rIns="0" bIns="0" rtlCol="0">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a:ln>
                  <a:noFill/>
                </a:ln>
                <a:gradFill>
                  <a:gsLst>
                    <a:gs pos="0">
                      <a:srgbClr val="9EA1FC"/>
                    </a:gs>
                    <a:gs pos="83000">
                      <a:srgbClr val="34258E"/>
                    </a:gs>
                  </a:gsLst>
                  <a:lin ang="3000000" scaled="0"/>
                </a:gradFill>
                <a:effectLst/>
                <a:uLnTx/>
                <a:uFillTx/>
                <a:latin typeface="Segoe UI Semibold"/>
                <a:ea typeface="+mn-ea"/>
                <a:cs typeface="+mn-cs"/>
              </a:rPr>
              <a:t>02</a:t>
            </a:r>
          </a:p>
        </p:txBody>
      </p:sp>
      <p:sp>
        <p:nvSpPr>
          <p:cNvPr id="15" name="TextBox 14">
            <a:extLst>
              <a:ext uri="{FF2B5EF4-FFF2-40B4-BE49-F238E27FC236}">
                <a16:creationId xmlns:a16="http://schemas.microsoft.com/office/drawing/2014/main" id="{2335C930-7378-F8F0-1C21-29407F7312F3}"/>
              </a:ext>
              <a:ext uri="{C183D7F6-B498-43B3-948B-1728B52AA6E4}">
                <adec:decorative xmlns:adec="http://schemas.microsoft.com/office/drawing/2017/decorative" val="1"/>
              </a:ext>
            </a:extLst>
          </p:cNvPr>
          <p:cNvSpPr txBox="1"/>
          <p:nvPr/>
        </p:nvSpPr>
        <p:spPr>
          <a:xfrm>
            <a:off x="460819" y="3319410"/>
            <a:ext cx="823644" cy="553998"/>
          </a:xfrm>
          <a:prstGeom prst="rect">
            <a:avLst/>
          </a:prstGeom>
          <a:noFill/>
        </p:spPr>
        <p:txBody>
          <a:bodyPr wrap="square" lIns="0" tIns="0" rIns="0" bIns="0" rtlCol="0">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a:ln>
                  <a:noFill/>
                </a:ln>
                <a:gradFill>
                  <a:gsLst>
                    <a:gs pos="0">
                      <a:srgbClr val="9EA1FC"/>
                    </a:gs>
                    <a:gs pos="83000">
                      <a:srgbClr val="34258E"/>
                    </a:gs>
                  </a:gsLst>
                  <a:lin ang="3000000" scaled="0"/>
                </a:gradFill>
                <a:effectLst/>
                <a:uLnTx/>
                <a:uFillTx/>
                <a:latin typeface="Segoe UI Semibold"/>
                <a:ea typeface="+mn-ea"/>
                <a:cs typeface="+mn-cs"/>
              </a:rPr>
              <a:t>03</a:t>
            </a:r>
          </a:p>
        </p:txBody>
      </p:sp>
      <p:sp>
        <p:nvSpPr>
          <p:cNvPr id="17" name="TextBox 16">
            <a:extLst>
              <a:ext uri="{FF2B5EF4-FFF2-40B4-BE49-F238E27FC236}">
                <a16:creationId xmlns:a16="http://schemas.microsoft.com/office/drawing/2014/main" id="{04C88F52-97DD-1D66-D570-06D88ADB1E91}"/>
              </a:ext>
              <a:ext uri="{C183D7F6-B498-43B3-948B-1728B52AA6E4}">
                <adec:decorative xmlns:adec="http://schemas.microsoft.com/office/drawing/2017/decorative" val="1"/>
              </a:ext>
            </a:extLst>
          </p:cNvPr>
          <p:cNvSpPr txBox="1"/>
          <p:nvPr/>
        </p:nvSpPr>
        <p:spPr>
          <a:xfrm>
            <a:off x="459991" y="4131022"/>
            <a:ext cx="823644" cy="553998"/>
          </a:xfrm>
          <a:prstGeom prst="rect">
            <a:avLst/>
          </a:prstGeom>
          <a:noFill/>
        </p:spPr>
        <p:txBody>
          <a:bodyPr wrap="square" lIns="0" tIns="0" rIns="0" bIns="0" rtlCol="0">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a:ln>
                  <a:noFill/>
                </a:ln>
                <a:gradFill>
                  <a:gsLst>
                    <a:gs pos="0">
                      <a:srgbClr val="9EA1FC"/>
                    </a:gs>
                    <a:gs pos="83000">
                      <a:srgbClr val="34258E"/>
                    </a:gs>
                  </a:gsLst>
                  <a:lin ang="3000000" scaled="0"/>
                </a:gradFill>
                <a:effectLst/>
                <a:uLnTx/>
                <a:uFillTx/>
                <a:latin typeface="Segoe UI Semibold"/>
                <a:ea typeface="+mn-ea"/>
                <a:cs typeface="+mn-cs"/>
              </a:rPr>
              <a:t>04</a:t>
            </a:r>
          </a:p>
        </p:txBody>
      </p:sp>
    </p:spTree>
    <p:extLst>
      <p:ext uri="{BB962C8B-B14F-4D97-AF65-F5344CB8AC3E}">
        <p14:creationId xmlns:p14="http://schemas.microsoft.com/office/powerpoint/2010/main" val="222182769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0E8BC4A-A653-77CD-8CE3-A78D8F584CA1}"/>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LinkedIn visualization</a:t>
            </a:r>
          </a:p>
        </p:txBody>
      </p:sp>
      <p:sp>
        <p:nvSpPr>
          <p:cNvPr id="4" name="Title 21">
            <a:extLst>
              <a:ext uri="{FF2B5EF4-FFF2-40B4-BE49-F238E27FC236}">
                <a16:creationId xmlns:a16="http://schemas.microsoft.com/office/drawing/2014/main" id="{6D1863E8-6671-71C5-E82D-27566C714737}"/>
              </a:ext>
            </a:extLst>
          </p:cNvPr>
          <p:cNvSpPr>
            <a:spLocks noGrp="1"/>
          </p:cNvSpPr>
          <p:nvPr>
            <p:ph type="title"/>
          </p:nvPr>
        </p:nvSpPr>
        <p:spPr>
          <a:xfrm>
            <a:off x="588263" y="457200"/>
            <a:ext cx="11018520" cy="430887"/>
          </a:xfrm>
        </p:spPr>
        <p:txBody>
          <a:bodyPr/>
          <a:lstStyle/>
          <a:p>
            <a:r>
              <a:rPr lang="en-US">
                <a:cs typeface="Segoe UI"/>
              </a:rPr>
              <a:t>Social post overview</a:t>
            </a:r>
          </a:p>
        </p:txBody>
      </p:sp>
      <p:graphicFrame>
        <p:nvGraphicFramePr>
          <p:cNvPr id="5" name="Table 4">
            <a:extLst>
              <a:ext uri="{FF2B5EF4-FFF2-40B4-BE49-F238E27FC236}">
                <a16:creationId xmlns:a16="http://schemas.microsoft.com/office/drawing/2014/main" id="{06FB6CB2-40EA-CF3A-1417-2997F22565C0}"/>
              </a:ext>
            </a:extLst>
          </p:cNvPr>
          <p:cNvGraphicFramePr>
            <a:graphicFrameLocks noGrp="1"/>
          </p:cNvGraphicFramePr>
          <p:nvPr>
            <p:extLst>
              <p:ext uri="{D42A27DB-BD31-4B8C-83A1-F6EECF244321}">
                <p14:modId xmlns:p14="http://schemas.microsoft.com/office/powerpoint/2010/main" val="555437202"/>
              </p:ext>
            </p:extLst>
          </p:nvPr>
        </p:nvGraphicFramePr>
        <p:xfrm>
          <a:off x="466164" y="1995733"/>
          <a:ext cx="6325698" cy="3256680"/>
        </p:xfrm>
        <a:graphic>
          <a:graphicData uri="http://schemas.openxmlformats.org/drawingml/2006/table">
            <a:tbl>
              <a:tblPr firstRow="1" bandRow="1">
                <a:tableStyleId>{5C22544A-7EE6-4342-B048-85BDC9FD1C3A}</a:tableStyleId>
              </a:tblPr>
              <a:tblGrid>
                <a:gridCol w="1963304">
                  <a:extLst>
                    <a:ext uri="{9D8B030D-6E8A-4147-A177-3AD203B41FA5}">
                      <a16:colId xmlns:a16="http://schemas.microsoft.com/office/drawing/2014/main" val="3588065315"/>
                    </a:ext>
                  </a:extLst>
                </a:gridCol>
                <a:gridCol w="4362394">
                  <a:extLst>
                    <a:ext uri="{9D8B030D-6E8A-4147-A177-3AD203B41FA5}">
                      <a16:colId xmlns:a16="http://schemas.microsoft.com/office/drawing/2014/main" val="1746272570"/>
                    </a:ext>
                  </a:extLst>
                </a:gridCol>
              </a:tblGrid>
              <a:tr h="0">
                <a:tc gridSpan="2">
                  <a:txBody>
                    <a:bodyPr/>
                    <a:lstStyle/>
                    <a:p>
                      <a:pPr lvl="0">
                        <a:buNone/>
                      </a:pPr>
                      <a:endParaRPr lang="en-US" sz="600" b="0">
                        <a:latin typeface="+mn-lt"/>
                      </a:endParaRPr>
                    </a:p>
                  </a:txBody>
                  <a:tcPr marL="0" marR="0" marT="0" marB="0"/>
                </a:tc>
                <a:tc hMerge="1">
                  <a:txBody>
                    <a:bodyPr/>
                    <a:lstStyle/>
                    <a:p>
                      <a:pPr lvl="0" defTabSz="951304">
                        <a:buNone/>
                        <a:tabLst/>
                        <a:defRPr/>
                      </a:pPr>
                      <a:endParaRPr lang="en-US" sz="1200">
                        <a:latin typeface="+mn-lt"/>
                      </a:endParaRPr>
                    </a:p>
                  </a:txBody>
                  <a:tcPr marL="0" marR="0" marT="0" marB="0"/>
                </a:tc>
                <a:extLst>
                  <a:ext uri="{0D108BD9-81ED-4DB2-BD59-A6C34878D82A}">
                    <a16:rowId xmlns:a16="http://schemas.microsoft.com/office/drawing/2014/main" val="2576419586"/>
                  </a:ext>
                </a:extLst>
              </a:tr>
              <a:tr h="613076">
                <a:tc>
                  <a:txBody>
                    <a:bodyPr/>
                    <a:lstStyle/>
                    <a:p>
                      <a:pPr lvl="0">
                        <a:buNone/>
                      </a:pPr>
                      <a:r>
                        <a:rPr lang="en-US" sz="1200"/>
                        <a:t>Introductory text: </a:t>
                      </a:r>
                    </a:p>
                    <a:p>
                      <a:pPr lvl="0">
                        <a:buNone/>
                      </a:pPr>
                      <a:r>
                        <a:rPr lang="en-US" sz="1200"/>
                        <a:t>150 characters </a:t>
                      </a:r>
                    </a:p>
                    <a:p>
                      <a:pPr lvl="0">
                        <a:buNone/>
                      </a:pPr>
                      <a:r>
                        <a:rPr lang="en-US" sz="1200"/>
                        <a:t>(600 max.)</a:t>
                      </a:r>
                      <a:endParaRPr lang="en-US" sz="1200">
                        <a:latin typeface="+mj-lt"/>
                      </a:endParaRPr>
                    </a:p>
                  </a:txBody>
                  <a:tcPr marL="108000" marR="108000" marT="72000" marB="72000"/>
                </a:tc>
                <a:tc>
                  <a:txBody>
                    <a:bodyPr/>
                    <a:lstStyle/>
                    <a:p>
                      <a:pPr marL="0" marR="0" lvl="0" indent="0" algn="l" rtl="0" eaLnBrk="1" fontAlgn="auto" latinLnBrk="0" hangingPunct="1">
                        <a:lnSpc>
                          <a:spcPct val="100000"/>
                        </a:lnSpc>
                        <a:spcBef>
                          <a:spcPts val="0"/>
                        </a:spcBef>
                        <a:spcAft>
                          <a:spcPts val="0"/>
                        </a:spcAft>
                        <a:buClrTx/>
                        <a:buSzTx/>
                        <a:buFontTx/>
                        <a:buNone/>
                      </a:pPr>
                      <a:r>
                        <a:rPr lang="en-US" sz="1100" b="0" i="0" u="none" strike="noStrike" kern="1200" noProof="0">
                          <a:solidFill>
                            <a:srgbClr val="000000"/>
                          </a:solidFill>
                          <a:effectLst/>
                          <a:latin typeface="Segoe UI"/>
                        </a:rPr>
                        <a:t>Having too many apps from different platforms can hinder productivity. #Microsoft Teams Essentials is an affordable, all-in-one platform that empowers you to work efficiently. Read our flyer to see how #TeamsEssentials can keep your teams connected and productive.</a:t>
                      </a:r>
                    </a:p>
                  </a:txBody>
                  <a:tcPr marL="108000" marR="108000" marT="72000" marB="72000"/>
                </a:tc>
                <a:extLst>
                  <a:ext uri="{0D108BD9-81ED-4DB2-BD59-A6C34878D82A}">
                    <a16:rowId xmlns:a16="http://schemas.microsoft.com/office/drawing/2014/main" val="4018940738"/>
                  </a:ext>
                </a:extLst>
              </a:tr>
              <a:tr h="0">
                <a:tc>
                  <a:txBody>
                    <a:bodyPr/>
                    <a:lstStyle/>
                    <a:p>
                      <a:r>
                        <a:rPr lang="en-US" sz="1200"/>
                        <a:t>Image headline: </a:t>
                      </a:r>
                    </a:p>
                    <a:p>
                      <a:pPr lvl="0">
                        <a:buNone/>
                      </a:pPr>
                      <a:r>
                        <a:rPr lang="en-US" sz="1200"/>
                        <a:t>75 characters</a:t>
                      </a:r>
                      <a:endParaRPr lang="en-US" sz="1200">
                        <a:latin typeface="+mj-lt"/>
                      </a:endParaRPr>
                    </a:p>
                  </a:txBody>
                  <a:tcPr marL="108000" marR="108000" marT="72000" marB="72000"/>
                </a:tc>
                <a:tc>
                  <a:txBody>
                    <a:bodyPr/>
                    <a:lstStyle/>
                    <a:p>
                      <a:pPr lvl="0" algn="l">
                        <a:lnSpc>
                          <a:spcPct val="100000"/>
                        </a:lnSpc>
                        <a:spcBef>
                          <a:spcPts val="0"/>
                        </a:spcBef>
                        <a:spcAft>
                          <a:spcPts val="0"/>
                        </a:spcAft>
                        <a:buNone/>
                      </a:pPr>
                      <a:r>
                        <a:rPr lang="en-US" sz="1200" b="0" i="0" u="none" strike="noStrike" baseline="0" noProof="0">
                          <a:solidFill>
                            <a:srgbClr val="000000"/>
                          </a:solidFill>
                          <a:latin typeface="Segoe UI"/>
                        </a:rPr>
                        <a:t>Focus on what matters with Microsoft Teams Essentials  </a:t>
                      </a:r>
                    </a:p>
                  </a:txBody>
                  <a:tcPr marL="108000" marR="108000" marT="72000" marB="72000" anchor="ctr"/>
                </a:tc>
                <a:extLst>
                  <a:ext uri="{0D108BD9-81ED-4DB2-BD59-A6C34878D82A}">
                    <a16:rowId xmlns:a16="http://schemas.microsoft.com/office/drawing/2014/main" val="2918865916"/>
                  </a:ext>
                </a:extLst>
              </a:tr>
              <a:tr h="0">
                <a:tc>
                  <a:txBody>
                    <a:bodyPr/>
                    <a:lstStyle/>
                    <a:p>
                      <a:r>
                        <a:rPr lang="en-US" sz="1200"/>
                        <a:t>Link</a:t>
                      </a:r>
                      <a:endParaRPr lang="en-US" sz="1200">
                        <a:latin typeface="+mj-lt"/>
                      </a:endParaRPr>
                    </a:p>
                  </a:txBody>
                  <a:tcPr marL="108000" marR="108000" marT="72000" marB="72000"/>
                </a:tc>
                <a:tc>
                  <a:txBody>
                    <a:bodyPr/>
                    <a:lstStyle/>
                    <a:p>
                      <a:r>
                        <a:rPr kumimoji="0" lang="en-US" sz="1200" u="none" strike="noStrike" kern="1200" cap="none" spc="0" normalizeH="0" baseline="0" noProof="0">
                          <a:ln>
                            <a:noFill/>
                          </a:ln>
                          <a:effectLst/>
                          <a:uLnTx/>
                          <a:uFillTx/>
                        </a:rPr>
                        <a:t>For Facebook or Twitter add your logo, upload to your website &amp; use your local link.</a:t>
                      </a:r>
                      <a:endParaRPr lang="en-US" sz="1200">
                        <a:latin typeface="+mn-lt"/>
                      </a:endParaRPr>
                    </a:p>
                  </a:txBody>
                  <a:tcPr marL="108000" marR="108000" marT="72000" marB="72000"/>
                </a:tc>
                <a:extLst>
                  <a:ext uri="{0D108BD9-81ED-4DB2-BD59-A6C34878D82A}">
                    <a16:rowId xmlns:a16="http://schemas.microsoft.com/office/drawing/2014/main" val="352119045"/>
                  </a:ext>
                </a:extLst>
              </a:tr>
              <a:tr h="0">
                <a:tc>
                  <a:txBody>
                    <a:bodyPr/>
                    <a:lstStyle/>
                    <a:p>
                      <a:r>
                        <a:rPr lang="en-US" sz="1200"/>
                        <a:t>Ad headline: </a:t>
                      </a:r>
                    </a:p>
                    <a:p>
                      <a:pPr lvl="0">
                        <a:buNone/>
                      </a:pPr>
                      <a:r>
                        <a:rPr lang="en-US" sz="1200"/>
                        <a:t>70 characters (200 max.)</a:t>
                      </a:r>
                      <a:endParaRPr lang="en-US" sz="1200">
                        <a:latin typeface="+mj-lt"/>
                      </a:endParaRPr>
                    </a:p>
                  </a:txBody>
                  <a:tcPr marL="108000" marR="108000" marT="72000" marB="72000"/>
                </a:tc>
                <a:tc>
                  <a:txBody>
                    <a:bodyPr/>
                    <a:lstStyle/>
                    <a:p>
                      <a:pPr lvl="0" algn="l">
                        <a:lnSpc>
                          <a:spcPct val="100000"/>
                        </a:lnSpc>
                        <a:spcBef>
                          <a:spcPts val="0"/>
                        </a:spcBef>
                        <a:spcAft>
                          <a:spcPts val="0"/>
                        </a:spcAft>
                        <a:buNone/>
                      </a:pPr>
                      <a:r>
                        <a:rPr lang="en-US" sz="1200" b="0" i="0" u="none" strike="noStrike" baseline="0" noProof="0">
                          <a:solidFill>
                            <a:srgbClr val="000000"/>
                          </a:solidFill>
                          <a:latin typeface="Segoe UI"/>
                        </a:rPr>
                        <a:t>Focus on what matters with Microsoft Teams Essentials  </a:t>
                      </a:r>
                    </a:p>
                  </a:txBody>
                  <a:tcPr marL="108000" marR="108000" marT="72000" marB="72000" anchor="ctr"/>
                </a:tc>
                <a:extLst>
                  <a:ext uri="{0D108BD9-81ED-4DB2-BD59-A6C34878D82A}">
                    <a16:rowId xmlns:a16="http://schemas.microsoft.com/office/drawing/2014/main" val="2707450194"/>
                  </a:ext>
                </a:extLst>
              </a:tr>
              <a:tr h="0">
                <a:tc>
                  <a:txBody>
                    <a:bodyPr/>
                    <a:lstStyle/>
                    <a:p>
                      <a:r>
                        <a:rPr lang="en-US" sz="1200"/>
                        <a:t>CTA</a:t>
                      </a:r>
                      <a:endParaRPr lang="en-US" sz="1200">
                        <a:latin typeface="+mj-lt"/>
                      </a:endParaRPr>
                    </a:p>
                  </a:txBody>
                  <a:tcPr marL="108000" marR="108000" marT="72000" marB="72000"/>
                </a:tc>
                <a:tc>
                  <a:txBody>
                    <a:bodyPr/>
                    <a:lstStyle/>
                    <a:p>
                      <a:pPr marL="0" marR="0" lvl="0" indent="0" algn="l" rtl="0" eaLnBrk="1" fontAlgn="auto" latinLnBrk="0" hangingPunct="1">
                        <a:lnSpc>
                          <a:spcPct val="100000"/>
                        </a:lnSpc>
                        <a:spcBef>
                          <a:spcPts val="0"/>
                        </a:spcBef>
                        <a:spcAft>
                          <a:spcPts val="0"/>
                        </a:spcAft>
                        <a:buClrTx/>
                        <a:buSzTx/>
                        <a:buFontTx/>
                        <a:buNone/>
                      </a:pPr>
                      <a:r>
                        <a:rPr lang="en-US" sz="1200"/>
                        <a:t>Learn more</a:t>
                      </a:r>
                      <a:endParaRPr lang="en-US" sz="1200">
                        <a:latin typeface="+mn-lt"/>
                      </a:endParaRPr>
                    </a:p>
                  </a:txBody>
                  <a:tcPr marL="108000" marR="108000" marT="72000" marB="72000"/>
                </a:tc>
                <a:extLst>
                  <a:ext uri="{0D108BD9-81ED-4DB2-BD59-A6C34878D82A}">
                    <a16:rowId xmlns:a16="http://schemas.microsoft.com/office/drawing/2014/main" val="992146782"/>
                  </a:ext>
                </a:extLst>
              </a:tr>
              <a:tr h="0">
                <a:tc>
                  <a:txBody>
                    <a:bodyPr/>
                    <a:lstStyle/>
                    <a:p>
                      <a:r>
                        <a:rPr lang="en-US" sz="1200"/>
                        <a:t>Image size:</a:t>
                      </a:r>
                      <a:endParaRPr lang="en-US" sz="1200">
                        <a:latin typeface="+mj-lt"/>
                      </a:endParaRPr>
                    </a:p>
                  </a:txBody>
                  <a:tcPr marL="108000" marR="108000" marT="72000" marB="72000"/>
                </a:tc>
                <a:tc>
                  <a:txBody>
                    <a:bodyPr/>
                    <a:lstStyle/>
                    <a:p>
                      <a:r>
                        <a:rPr lang="en-US" sz="1200" kern="1200"/>
                        <a:t>1200 </a:t>
                      </a:r>
                      <a:r>
                        <a:rPr lang="en-US" sz="1200" u="none" strike="noStrike" kern="1200" noProof="0"/>
                        <a:t>× </a:t>
                      </a:r>
                      <a:r>
                        <a:rPr lang="en-US" sz="1200" kern="1200"/>
                        <a:t>628 pixels</a:t>
                      </a:r>
                      <a:endParaRPr lang="en-US" sz="1200">
                        <a:latin typeface="+mn-lt"/>
                      </a:endParaRPr>
                    </a:p>
                  </a:txBody>
                  <a:tcPr marL="108000" marR="108000" marT="72000" marB="72000"/>
                </a:tc>
                <a:extLst>
                  <a:ext uri="{0D108BD9-81ED-4DB2-BD59-A6C34878D82A}">
                    <a16:rowId xmlns:a16="http://schemas.microsoft.com/office/drawing/2014/main" val="1272802151"/>
                  </a:ext>
                </a:extLst>
              </a:tr>
            </a:tbl>
          </a:graphicData>
        </a:graphic>
      </p:graphicFrame>
      <p:grpSp>
        <p:nvGrpSpPr>
          <p:cNvPr id="6" name="Group 5">
            <a:extLst>
              <a:ext uri="{FF2B5EF4-FFF2-40B4-BE49-F238E27FC236}">
                <a16:creationId xmlns:a16="http://schemas.microsoft.com/office/drawing/2014/main" id="{B0463875-A673-B9A4-AB0C-DEF7B6C8C86A}"/>
              </a:ext>
            </a:extLst>
          </p:cNvPr>
          <p:cNvGrpSpPr/>
          <p:nvPr/>
        </p:nvGrpSpPr>
        <p:grpSpPr>
          <a:xfrm>
            <a:off x="7141935" y="1318190"/>
            <a:ext cx="4751758" cy="4944924"/>
            <a:chOff x="7440216" y="1278729"/>
            <a:chExt cx="4751758" cy="4944924"/>
          </a:xfrm>
        </p:grpSpPr>
        <p:sp>
          <p:nvSpPr>
            <p:cNvPr id="7" name="Rectangle 6">
              <a:extLst>
                <a:ext uri="{FF2B5EF4-FFF2-40B4-BE49-F238E27FC236}">
                  <a16:creationId xmlns:a16="http://schemas.microsoft.com/office/drawing/2014/main" id="{265103C5-333C-ED1E-9EF7-0688B62662CA}"/>
                </a:ext>
              </a:extLst>
            </p:cNvPr>
            <p:cNvSpPr/>
            <p:nvPr/>
          </p:nvSpPr>
          <p:spPr bwMode="auto">
            <a:xfrm>
              <a:off x="7448174" y="1292954"/>
              <a:ext cx="4743800" cy="4930699"/>
            </a:xfrm>
            <a:prstGeom prst="rect">
              <a:avLst/>
            </a:prstGeom>
            <a:solidFill>
              <a:schemeClr val="bg1"/>
            </a:solidFill>
            <a:ln>
              <a:noFill/>
              <a:headEnd type="none" w="med" len="med"/>
              <a:tailEnd type="none" w="med" len="med"/>
            </a:ln>
            <a:effectLst>
              <a:outerShdw blurRad="101600" dist="508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R" sz="240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a:extLst>
                <a:ext uri="{FF2B5EF4-FFF2-40B4-BE49-F238E27FC236}">
                  <a16:creationId xmlns:a16="http://schemas.microsoft.com/office/drawing/2014/main" id="{434EE2E8-9942-E7CB-E000-1220388E4E32}"/>
                </a:ext>
              </a:extLst>
            </p:cNvPr>
            <p:cNvPicPr>
              <a:picLocks noChangeAspect="1"/>
            </p:cNvPicPr>
            <p:nvPr/>
          </p:nvPicPr>
          <p:blipFill rotWithShape="1">
            <a:blip r:embed="rId2"/>
            <a:srcRect b="79091"/>
            <a:stretch/>
          </p:blipFill>
          <p:spPr>
            <a:xfrm>
              <a:off x="7448187" y="1278730"/>
              <a:ext cx="4735842" cy="1013301"/>
            </a:xfrm>
            <a:prstGeom prst="rect">
              <a:avLst/>
            </a:prstGeom>
            <a:ln w="6350">
              <a:solidFill>
                <a:schemeClr val="bg1">
                  <a:lumMod val="75000"/>
                </a:schemeClr>
              </a:solidFill>
            </a:ln>
          </p:spPr>
        </p:pic>
        <p:pic>
          <p:nvPicPr>
            <p:cNvPr id="9" name="Picture 8">
              <a:extLst>
                <a:ext uri="{FF2B5EF4-FFF2-40B4-BE49-F238E27FC236}">
                  <a16:creationId xmlns:a16="http://schemas.microsoft.com/office/drawing/2014/main" id="{7F77368A-AF66-56F2-1A81-389128AF5943}"/>
                </a:ext>
              </a:extLst>
            </p:cNvPr>
            <p:cNvPicPr>
              <a:picLocks noChangeAspect="1"/>
            </p:cNvPicPr>
            <p:nvPr/>
          </p:nvPicPr>
          <p:blipFill rotWithShape="1">
            <a:blip r:embed="rId2"/>
            <a:srcRect t="72654"/>
            <a:stretch/>
          </p:blipFill>
          <p:spPr>
            <a:xfrm>
              <a:off x="7448187" y="4898397"/>
              <a:ext cx="4735842" cy="1325256"/>
            </a:xfrm>
            <a:prstGeom prst="rect">
              <a:avLst/>
            </a:prstGeom>
            <a:ln w="6350">
              <a:solidFill>
                <a:schemeClr val="bg1">
                  <a:lumMod val="75000"/>
                </a:schemeClr>
              </a:solidFill>
            </a:ln>
          </p:spPr>
        </p:pic>
        <p:pic>
          <p:nvPicPr>
            <p:cNvPr id="10" name="Picture 9">
              <a:extLst>
                <a:ext uri="{FF2B5EF4-FFF2-40B4-BE49-F238E27FC236}">
                  <a16:creationId xmlns:a16="http://schemas.microsoft.com/office/drawing/2014/main" id="{7FBB7666-751F-02DE-A980-E5032F6C77E2}"/>
                </a:ext>
              </a:extLst>
            </p:cNvPr>
            <p:cNvPicPr>
              <a:picLocks noChangeAspect="1"/>
            </p:cNvPicPr>
            <p:nvPr/>
          </p:nvPicPr>
          <p:blipFill rotWithShape="1">
            <a:blip r:embed="rId3"/>
            <a:srcRect/>
            <a:stretch/>
          </p:blipFill>
          <p:spPr>
            <a:xfrm>
              <a:off x="7562294" y="1358212"/>
              <a:ext cx="429768" cy="429768"/>
            </a:xfrm>
            <a:prstGeom prst="rect">
              <a:avLst/>
            </a:prstGeom>
            <a:ln w="12700">
              <a:noFill/>
            </a:ln>
          </p:spPr>
        </p:pic>
        <p:sp>
          <p:nvSpPr>
            <p:cNvPr id="11" name="Rectangle 10">
              <a:extLst>
                <a:ext uri="{FF2B5EF4-FFF2-40B4-BE49-F238E27FC236}">
                  <a16:creationId xmlns:a16="http://schemas.microsoft.com/office/drawing/2014/main" id="{09E61A4B-89F1-7633-A176-75BEF2435ECA}"/>
                </a:ext>
              </a:extLst>
            </p:cNvPr>
            <p:cNvSpPr/>
            <p:nvPr/>
          </p:nvSpPr>
          <p:spPr bwMode="auto">
            <a:xfrm>
              <a:off x="7448187" y="1897312"/>
              <a:ext cx="4735842" cy="52130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a:extLst>
                <a:ext uri="{FF2B5EF4-FFF2-40B4-BE49-F238E27FC236}">
                  <a16:creationId xmlns:a16="http://schemas.microsoft.com/office/drawing/2014/main" id="{CC7851AB-DE93-3126-CED7-A9E34E9E811E}"/>
                </a:ext>
              </a:extLst>
            </p:cNvPr>
            <p:cNvSpPr txBox="1"/>
            <p:nvPr/>
          </p:nvSpPr>
          <p:spPr>
            <a:xfrm>
              <a:off x="7565102" y="1886954"/>
              <a:ext cx="4480560" cy="521309"/>
            </a:xfrm>
            <a:prstGeom prst="rect">
              <a:avLst/>
            </a:prstGeom>
            <a:noFill/>
          </p:spPr>
          <p:txBody>
            <a:bodyPr vert="horz" wrap="square" lIns="0" tIns="0" rIns="0" bIns="0" rtlCol="0" anchor="t">
              <a:noAutofit/>
            </a:bodyPr>
            <a:lstStyle/>
            <a:p>
              <a:pPr defTabSz="951304">
                <a:defRPr/>
              </a:pPr>
              <a:r>
                <a:rPr lang="en-US" sz="700" b="0" i="0" u="none" strike="noStrike">
                  <a:solidFill>
                    <a:srgbClr val="000000"/>
                  </a:solidFill>
                  <a:effectLst/>
                  <a:latin typeface="Segoe UI"/>
                  <a:cs typeface="Segoe UI"/>
                </a:rPr>
                <a:t>Having too many apps from different platforms can hinder productivity. #Microsoft Teams Essentials is an affordable, all-in-one platform that empowers you to work efficiently. Read our flyer to see how #TeamsEssentials can keep your teams connected and productive.</a:t>
              </a:r>
            </a:p>
          </p:txBody>
        </p:sp>
        <p:sp>
          <p:nvSpPr>
            <p:cNvPr id="13" name="TextBox 12">
              <a:extLst>
                <a:ext uri="{FF2B5EF4-FFF2-40B4-BE49-F238E27FC236}">
                  <a16:creationId xmlns:a16="http://schemas.microsoft.com/office/drawing/2014/main" id="{2EBBBFEA-305E-D0F3-A87D-89D06AB51B5F}"/>
                </a:ext>
              </a:extLst>
            </p:cNvPr>
            <p:cNvSpPr txBox="1"/>
            <p:nvPr/>
          </p:nvSpPr>
          <p:spPr>
            <a:xfrm>
              <a:off x="7542401" y="5005336"/>
              <a:ext cx="3671329" cy="262339"/>
            </a:xfrm>
            <a:prstGeom prst="rect">
              <a:avLst/>
            </a:prstGeom>
            <a:solidFill>
              <a:srgbClr val="EEF3F8"/>
            </a:solidFill>
          </p:spPr>
          <p:txBody>
            <a:bodyPr vert="horz" wrap="square" lIns="0" tIns="0" rIns="0" bIns="0" rtlCol="0" anchor="t">
              <a:noAutofit/>
            </a:bodyPr>
            <a:lstStyle/>
            <a:p>
              <a:pPr defTabSz="951304">
                <a:defRPr/>
              </a:pPr>
              <a:r>
                <a:rPr lang="en-US" sz="800"/>
                <a:t>Focus on what matters with Microsoft Teams Essentials  </a:t>
              </a:r>
            </a:p>
          </p:txBody>
        </p:sp>
        <p:pic>
          <p:nvPicPr>
            <p:cNvPr id="14" name="Picture 13">
              <a:extLst>
                <a:ext uri="{FF2B5EF4-FFF2-40B4-BE49-F238E27FC236}">
                  <a16:creationId xmlns:a16="http://schemas.microsoft.com/office/drawing/2014/main" id="{FDDEB48F-6FF1-F9DE-12FD-75702CBDCE2F}"/>
                </a:ext>
              </a:extLst>
            </p:cNvPr>
            <p:cNvPicPr>
              <a:picLocks noChangeAspect="1"/>
            </p:cNvPicPr>
            <p:nvPr/>
          </p:nvPicPr>
          <p:blipFill rotWithShape="1">
            <a:blip r:embed="rId4"/>
            <a:srcRect/>
            <a:stretch/>
          </p:blipFill>
          <p:spPr>
            <a:xfrm>
              <a:off x="8047019" y="1358212"/>
              <a:ext cx="1031914" cy="172930"/>
            </a:xfrm>
            <a:prstGeom prst="rect">
              <a:avLst/>
            </a:prstGeom>
          </p:spPr>
        </p:pic>
        <p:pic>
          <p:nvPicPr>
            <p:cNvPr id="15" name="Picture 14">
              <a:extLst>
                <a:ext uri="{FF2B5EF4-FFF2-40B4-BE49-F238E27FC236}">
                  <a16:creationId xmlns:a16="http://schemas.microsoft.com/office/drawing/2014/main" id="{704799F5-D72F-3B17-AADD-101ABBAD1A7D}"/>
                </a:ext>
              </a:extLst>
            </p:cNvPr>
            <p:cNvPicPr>
              <a:picLocks noChangeAspect="1"/>
            </p:cNvPicPr>
            <p:nvPr/>
          </p:nvPicPr>
          <p:blipFill rotWithShape="1">
            <a:blip r:embed="rId5"/>
            <a:srcRect l="30284" r="5550" b="60589"/>
            <a:stretch/>
          </p:blipFill>
          <p:spPr>
            <a:xfrm>
              <a:off x="8047019" y="1278729"/>
              <a:ext cx="1222367" cy="262771"/>
            </a:xfrm>
            <a:prstGeom prst="rect">
              <a:avLst/>
            </a:prstGeom>
          </p:spPr>
        </p:pic>
        <p:sp>
          <p:nvSpPr>
            <p:cNvPr id="16" name="Rectangle 15">
              <a:extLst>
                <a:ext uri="{FF2B5EF4-FFF2-40B4-BE49-F238E27FC236}">
                  <a16:creationId xmlns:a16="http://schemas.microsoft.com/office/drawing/2014/main" id="{F24F1FDF-E15B-9F30-042B-E0D218E9CB93}"/>
                </a:ext>
              </a:extLst>
            </p:cNvPr>
            <p:cNvSpPr/>
            <p:nvPr/>
          </p:nvSpPr>
          <p:spPr>
            <a:xfrm>
              <a:off x="7451075" y="5189360"/>
              <a:ext cx="1268296" cy="215444"/>
            </a:xfrm>
            <a:prstGeom prst="rect">
              <a:avLst/>
            </a:prstGeom>
            <a:solidFill>
              <a:srgbClr val="EEF3F8"/>
            </a:solidFill>
          </p:spPr>
          <p:txBody>
            <a:bodyPr wrap="none">
              <a:spAutoFit/>
            </a:bodyPr>
            <a:lstStyle/>
            <a:p>
              <a:pPr lvl="0">
                <a:spcBef>
                  <a:spcPts val="600"/>
                </a:spcBef>
                <a:spcAft>
                  <a:spcPts val="600"/>
                </a:spcAft>
                <a:defRPr/>
              </a:pPr>
              <a:r>
                <a:rPr lang="en-US" sz="800">
                  <a:solidFill>
                    <a:srgbClr val="505050"/>
                  </a:solidFill>
                </a:rPr>
                <a:t>Loremipsum.com/lorem</a:t>
              </a:r>
            </a:p>
          </p:txBody>
        </p:sp>
        <p:sp>
          <p:nvSpPr>
            <p:cNvPr id="17" name="TextBox 16">
              <a:extLst>
                <a:ext uri="{FF2B5EF4-FFF2-40B4-BE49-F238E27FC236}">
                  <a16:creationId xmlns:a16="http://schemas.microsoft.com/office/drawing/2014/main" id="{91925906-5988-0DD4-CE87-653523D9BD08}"/>
                </a:ext>
              </a:extLst>
            </p:cNvPr>
            <p:cNvSpPr txBox="1"/>
            <p:nvPr/>
          </p:nvSpPr>
          <p:spPr>
            <a:xfrm>
              <a:off x="11307943" y="5005336"/>
              <a:ext cx="716174" cy="146116"/>
            </a:xfrm>
            <a:prstGeom prst="rect">
              <a:avLst/>
            </a:prstGeom>
            <a:solidFill>
              <a:srgbClr val="EEF3F8"/>
            </a:solidFill>
          </p:spPr>
          <p:txBody>
            <a:bodyPr vert="horz" wrap="square" lIns="0" tIns="0" rIns="0" bIns="0" rtlCol="0" anchor="ctr">
              <a:noAutofit/>
            </a:bodyPr>
            <a:lstStyle/>
            <a:p>
              <a:pPr marL="0" marR="0" indent="0" algn="ctr"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n-US" sz="600" b="0" i="0" u="none" strike="noStrike" kern="1200" cap="none" spc="0" normalizeH="0" baseline="0" noProof="0">
                  <a:ln>
                    <a:noFill/>
                  </a:ln>
                  <a:solidFill>
                    <a:srgbClr val="0F69C3"/>
                  </a:solidFill>
                  <a:effectLst/>
                  <a:uLnTx/>
                  <a:uFillTx/>
                  <a:latin typeface="Segoe UI Semibold"/>
                  <a:cs typeface="Segoe UI Semibold"/>
                </a:rPr>
                <a:t>Learn more</a:t>
              </a:r>
              <a:endParaRPr kumimoji="0" lang="en-US" sz="600" b="0" i="0" u="none" strike="noStrike" kern="1200" cap="none" spc="0" normalizeH="0" baseline="0" noProof="0">
                <a:ln>
                  <a:noFill/>
                </a:ln>
                <a:solidFill>
                  <a:srgbClr val="0F69C3"/>
                </a:solidFill>
                <a:effectLst/>
                <a:uLnTx/>
                <a:uFillTx/>
                <a:latin typeface="Segoe UI Semibold" panose="020B0702040204020203" pitchFamily="34" charset="0"/>
                <a:ea typeface="+mn-ea"/>
                <a:cs typeface="Segoe UI Semibold" panose="020B0702040204020203" pitchFamily="34" charset="0"/>
              </a:endParaRPr>
            </a:p>
          </p:txBody>
        </p:sp>
        <p:cxnSp>
          <p:nvCxnSpPr>
            <p:cNvPr id="18" name="Straight Connector 17">
              <a:extLst>
                <a:ext uri="{FF2B5EF4-FFF2-40B4-BE49-F238E27FC236}">
                  <a16:creationId xmlns:a16="http://schemas.microsoft.com/office/drawing/2014/main" id="{C22E73C4-211F-7E7B-040A-2FAC12B404E9}"/>
                </a:ext>
              </a:extLst>
            </p:cNvPr>
            <p:cNvCxnSpPr>
              <a:cxnSpLocks/>
            </p:cNvCxnSpPr>
            <p:nvPr/>
          </p:nvCxnSpPr>
          <p:spPr>
            <a:xfrm>
              <a:off x="12184029" y="2000250"/>
              <a:ext cx="0" cy="418371"/>
            </a:xfrm>
            <a:prstGeom prst="line">
              <a:avLst/>
            </a:prstGeom>
            <a:ln w="3175">
              <a:solidFill>
                <a:srgbClr val="BFBFB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EBFABFC-A1F2-F0B2-B68C-6B6D4D69C06B}"/>
                </a:ext>
              </a:extLst>
            </p:cNvPr>
            <p:cNvCxnSpPr>
              <a:cxnSpLocks/>
            </p:cNvCxnSpPr>
            <p:nvPr/>
          </p:nvCxnSpPr>
          <p:spPr>
            <a:xfrm>
              <a:off x="7440216" y="2000250"/>
              <a:ext cx="0" cy="418371"/>
            </a:xfrm>
            <a:prstGeom prst="line">
              <a:avLst/>
            </a:prstGeom>
            <a:ln w="3175">
              <a:solidFill>
                <a:srgbClr val="BFBFB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4075CF20-931B-097E-8134-19C6BBAEEB68}"/>
                </a:ext>
              </a:extLst>
            </p:cNvPr>
            <p:cNvSpPr/>
            <p:nvPr/>
          </p:nvSpPr>
          <p:spPr bwMode="auto">
            <a:xfrm>
              <a:off x="7440216" y="2418621"/>
              <a:ext cx="4743800" cy="2479776"/>
            </a:xfrm>
            <a:prstGeom prst="rect">
              <a:avLst/>
            </a:prstGeom>
            <a:solidFill>
              <a:schemeClr val="accent2"/>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20">
              <a:extLst>
                <a:ext uri="{FF2B5EF4-FFF2-40B4-BE49-F238E27FC236}">
                  <a16:creationId xmlns:a16="http://schemas.microsoft.com/office/drawing/2014/main" id="{76009486-6152-4C04-9DE0-C43607B5A12B}"/>
                </a:ext>
              </a:extLst>
            </p:cNvPr>
            <p:cNvPicPr>
              <a:picLocks noChangeAspect="1"/>
            </p:cNvPicPr>
            <p:nvPr/>
          </p:nvPicPr>
          <p:blipFill>
            <a:blip r:embed="rId6"/>
            <a:stretch>
              <a:fillRect/>
            </a:stretch>
          </p:blipFill>
          <p:spPr>
            <a:xfrm>
              <a:off x="7448186" y="1292954"/>
              <a:ext cx="1559712" cy="569419"/>
            </a:xfrm>
            <a:prstGeom prst="rect">
              <a:avLst/>
            </a:prstGeom>
          </p:spPr>
        </p:pic>
        <p:pic>
          <p:nvPicPr>
            <p:cNvPr id="22" name="Picture 21">
              <a:extLst>
                <a:ext uri="{FF2B5EF4-FFF2-40B4-BE49-F238E27FC236}">
                  <a16:creationId xmlns:a16="http://schemas.microsoft.com/office/drawing/2014/main" id="{690D1348-BF07-AC31-9F06-ACEB12CCDB1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444206" y="2412930"/>
              <a:ext cx="4744799" cy="2482123"/>
            </a:xfrm>
            <a:prstGeom prst="rect">
              <a:avLst/>
            </a:prstGeom>
          </p:spPr>
        </p:pic>
      </p:grpSp>
    </p:spTree>
    <p:extLst>
      <p:ext uri="{BB962C8B-B14F-4D97-AF65-F5344CB8AC3E}">
        <p14:creationId xmlns:p14="http://schemas.microsoft.com/office/powerpoint/2010/main" val="258399997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0E8BC4A-A653-77CD-8CE3-A78D8F584CA1}"/>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LinkedIn visualization</a:t>
            </a:r>
          </a:p>
        </p:txBody>
      </p:sp>
      <p:sp>
        <p:nvSpPr>
          <p:cNvPr id="4" name="Title 21">
            <a:extLst>
              <a:ext uri="{FF2B5EF4-FFF2-40B4-BE49-F238E27FC236}">
                <a16:creationId xmlns:a16="http://schemas.microsoft.com/office/drawing/2014/main" id="{6D1863E8-6671-71C5-E82D-27566C714737}"/>
              </a:ext>
            </a:extLst>
          </p:cNvPr>
          <p:cNvSpPr>
            <a:spLocks noGrp="1"/>
          </p:cNvSpPr>
          <p:nvPr>
            <p:ph type="title"/>
          </p:nvPr>
        </p:nvSpPr>
        <p:spPr>
          <a:xfrm>
            <a:off x="588263" y="457200"/>
            <a:ext cx="11018520" cy="430887"/>
          </a:xfrm>
        </p:spPr>
        <p:txBody>
          <a:bodyPr/>
          <a:lstStyle/>
          <a:p>
            <a:r>
              <a:rPr lang="en-US">
                <a:cs typeface="Segoe UI"/>
              </a:rPr>
              <a:t>Social post overview</a:t>
            </a:r>
          </a:p>
        </p:txBody>
      </p:sp>
      <p:graphicFrame>
        <p:nvGraphicFramePr>
          <p:cNvPr id="5" name="Table 4">
            <a:extLst>
              <a:ext uri="{FF2B5EF4-FFF2-40B4-BE49-F238E27FC236}">
                <a16:creationId xmlns:a16="http://schemas.microsoft.com/office/drawing/2014/main" id="{06FB6CB2-40EA-CF3A-1417-2997F22565C0}"/>
              </a:ext>
            </a:extLst>
          </p:cNvPr>
          <p:cNvGraphicFramePr>
            <a:graphicFrameLocks noGrp="1"/>
          </p:cNvGraphicFramePr>
          <p:nvPr>
            <p:extLst>
              <p:ext uri="{D42A27DB-BD31-4B8C-83A1-F6EECF244321}">
                <p14:modId xmlns:p14="http://schemas.microsoft.com/office/powerpoint/2010/main" val="2685503644"/>
              </p:ext>
            </p:extLst>
          </p:nvPr>
        </p:nvGraphicFramePr>
        <p:xfrm>
          <a:off x="466164" y="1995733"/>
          <a:ext cx="6325698" cy="3150000"/>
        </p:xfrm>
        <a:graphic>
          <a:graphicData uri="http://schemas.openxmlformats.org/drawingml/2006/table">
            <a:tbl>
              <a:tblPr firstRow="1" bandRow="1">
                <a:tableStyleId>{5C22544A-7EE6-4342-B048-85BDC9FD1C3A}</a:tableStyleId>
              </a:tblPr>
              <a:tblGrid>
                <a:gridCol w="1963304">
                  <a:extLst>
                    <a:ext uri="{9D8B030D-6E8A-4147-A177-3AD203B41FA5}">
                      <a16:colId xmlns:a16="http://schemas.microsoft.com/office/drawing/2014/main" val="3588065315"/>
                    </a:ext>
                  </a:extLst>
                </a:gridCol>
                <a:gridCol w="4362394">
                  <a:extLst>
                    <a:ext uri="{9D8B030D-6E8A-4147-A177-3AD203B41FA5}">
                      <a16:colId xmlns:a16="http://schemas.microsoft.com/office/drawing/2014/main" val="1746272570"/>
                    </a:ext>
                  </a:extLst>
                </a:gridCol>
              </a:tblGrid>
              <a:tr h="0">
                <a:tc gridSpan="2">
                  <a:txBody>
                    <a:bodyPr/>
                    <a:lstStyle/>
                    <a:p>
                      <a:pPr lvl="0">
                        <a:buNone/>
                      </a:pPr>
                      <a:endParaRPr lang="en-US" sz="600" b="0">
                        <a:latin typeface="+mn-lt"/>
                      </a:endParaRPr>
                    </a:p>
                  </a:txBody>
                  <a:tcPr marL="0" marR="0" marT="0" marB="0"/>
                </a:tc>
                <a:tc hMerge="1">
                  <a:txBody>
                    <a:bodyPr/>
                    <a:lstStyle/>
                    <a:p>
                      <a:pPr lvl="0" defTabSz="951304">
                        <a:buNone/>
                        <a:tabLst/>
                        <a:defRPr/>
                      </a:pPr>
                      <a:endParaRPr lang="en-US" sz="1200">
                        <a:latin typeface="+mn-lt"/>
                      </a:endParaRPr>
                    </a:p>
                  </a:txBody>
                  <a:tcPr marL="0" marR="0" marT="0" marB="0"/>
                </a:tc>
                <a:extLst>
                  <a:ext uri="{0D108BD9-81ED-4DB2-BD59-A6C34878D82A}">
                    <a16:rowId xmlns:a16="http://schemas.microsoft.com/office/drawing/2014/main" val="2576419586"/>
                  </a:ext>
                </a:extLst>
              </a:tr>
              <a:tr h="613076">
                <a:tc>
                  <a:txBody>
                    <a:bodyPr/>
                    <a:lstStyle/>
                    <a:p>
                      <a:pPr lvl="0">
                        <a:buNone/>
                      </a:pPr>
                      <a:r>
                        <a:rPr lang="en-US" sz="1200"/>
                        <a:t>Introductory text: </a:t>
                      </a:r>
                    </a:p>
                    <a:p>
                      <a:pPr lvl="0">
                        <a:buNone/>
                      </a:pPr>
                      <a:r>
                        <a:rPr lang="en-US" sz="1200"/>
                        <a:t>150 characters </a:t>
                      </a:r>
                    </a:p>
                    <a:p>
                      <a:pPr lvl="0">
                        <a:buNone/>
                      </a:pPr>
                      <a:r>
                        <a:rPr lang="en-US" sz="1200"/>
                        <a:t>(600 max.)</a:t>
                      </a:r>
                      <a:endParaRPr lang="en-US" sz="1200">
                        <a:latin typeface="+mj-lt"/>
                      </a:endParaRPr>
                    </a:p>
                  </a:txBody>
                  <a:tcPr marL="108000" marR="108000" marT="72000" marB="72000"/>
                </a:tc>
                <a:tc>
                  <a:txBody>
                    <a:bodyPr/>
                    <a:lstStyle/>
                    <a:p>
                      <a:pPr marL="0" marR="0" lvl="0" indent="0" algn="l" rtl="0" eaLnBrk="1" fontAlgn="auto" latinLnBrk="0" hangingPunct="1">
                        <a:lnSpc>
                          <a:spcPct val="100000"/>
                        </a:lnSpc>
                        <a:spcBef>
                          <a:spcPts val="0"/>
                        </a:spcBef>
                        <a:spcAft>
                          <a:spcPts val="0"/>
                        </a:spcAft>
                        <a:buClrTx/>
                        <a:buSzTx/>
                        <a:buFontTx/>
                        <a:buNone/>
                      </a:pPr>
                      <a:r>
                        <a:rPr lang="en-US" sz="1200" kern="1200">
                          <a:effectLst/>
                        </a:rPr>
                        <a:t>Join us in a free, 90-minute workshop featuring a live demo and real-life scenarios to empower #hybridwork, increase security, and reduce IT costs with #Microsoft #TeamsEssentials. Contact us to book your workshop today! </a:t>
                      </a:r>
                    </a:p>
                  </a:txBody>
                  <a:tcPr marL="108000" marR="108000" marT="72000" marB="72000"/>
                </a:tc>
                <a:extLst>
                  <a:ext uri="{0D108BD9-81ED-4DB2-BD59-A6C34878D82A}">
                    <a16:rowId xmlns:a16="http://schemas.microsoft.com/office/drawing/2014/main" val="4018940738"/>
                  </a:ext>
                </a:extLst>
              </a:tr>
              <a:tr h="0">
                <a:tc>
                  <a:txBody>
                    <a:bodyPr/>
                    <a:lstStyle/>
                    <a:p>
                      <a:r>
                        <a:rPr lang="en-US" sz="1200"/>
                        <a:t>Image headline: </a:t>
                      </a:r>
                    </a:p>
                    <a:p>
                      <a:pPr lvl="0">
                        <a:buNone/>
                      </a:pPr>
                      <a:r>
                        <a:rPr lang="en-US" sz="1200"/>
                        <a:t>75 characters</a:t>
                      </a:r>
                      <a:endParaRPr lang="en-US" sz="1200">
                        <a:latin typeface="+mj-lt"/>
                      </a:endParaRPr>
                    </a:p>
                  </a:txBody>
                  <a:tcPr marL="108000" marR="108000" marT="72000" marB="72000"/>
                </a:tc>
                <a:tc>
                  <a:txBody>
                    <a:bodyPr/>
                    <a:lstStyle/>
                    <a:p>
                      <a:pPr lvl="0" algn="l">
                        <a:lnSpc>
                          <a:spcPct val="100000"/>
                        </a:lnSpc>
                        <a:spcBef>
                          <a:spcPts val="0"/>
                        </a:spcBef>
                        <a:spcAft>
                          <a:spcPts val="0"/>
                        </a:spcAft>
                        <a:buNone/>
                      </a:pPr>
                      <a:r>
                        <a:rPr lang="en-US" sz="1200" b="0" u="none" strike="noStrike" baseline="0" noProof="0">
                          <a:solidFill>
                            <a:srgbClr val="000000"/>
                          </a:solidFill>
                        </a:rPr>
                        <a:t>Make hybrid work for you: Join our free Microsoft Teams Essentials workshop</a:t>
                      </a:r>
                      <a:endParaRPr lang="en-US" sz="1200" b="0" i="0" u="none" strike="noStrike" baseline="0" noProof="0">
                        <a:solidFill>
                          <a:srgbClr val="000000"/>
                        </a:solidFill>
                        <a:latin typeface="Segoe UI"/>
                      </a:endParaRPr>
                    </a:p>
                  </a:txBody>
                  <a:tcPr marL="108000" marR="108000" marT="72000" marB="72000" anchor="ctr"/>
                </a:tc>
                <a:extLst>
                  <a:ext uri="{0D108BD9-81ED-4DB2-BD59-A6C34878D82A}">
                    <a16:rowId xmlns:a16="http://schemas.microsoft.com/office/drawing/2014/main" val="2918865916"/>
                  </a:ext>
                </a:extLst>
              </a:tr>
              <a:tr h="0">
                <a:tc>
                  <a:txBody>
                    <a:bodyPr/>
                    <a:lstStyle/>
                    <a:p>
                      <a:r>
                        <a:rPr lang="en-US" sz="1200"/>
                        <a:t>Link</a:t>
                      </a:r>
                      <a:endParaRPr lang="en-US" sz="1200">
                        <a:latin typeface="+mj-lt"/>
                      </a:endParaRPr>
                    </a:p>
                  </a:txBody>
                  <a:tcPr marL="108000" marR="108000" marT="72000" marB="72000"/>
                </a:tc>
                <a:tc>
                  <a:txBody>
                    <a:bodyPr/>
                    <a:lstStyle/>
                    <a:p>
                      <a:r>
                        <a:rPr kumimoji="0" lang="en-US" sz="1200" u="none" strike="noStrike" kern="1200" cap="none" spc="0" normalizeH="0" baseline="0" noProof="0">
                          <a:ln>
                            <a:noFill/>
                          </a:ln>
                          <a:effectLst/>
                          <a:uLnTx/>
                          <a:uFillTx/>
                        </a:rPr>
                        <a:t>For Facebook or Twitter add your logo, upload to your website &amp; use your local link.</a:t>
                      </a:r>
                      <a:endParaRPr lang="en-US" sz="1200">
                        <a:latin typeface="+mn-lt"/>
                      </a:endParaRPr>
                    </a:p>
                  </a:txBody>
                  <a:tcPr marL="108000" marR="108000" marT="72000" marB="72000"/>
                </a:tc>
                <a:extLst>
                  <a:ext uri="{0D108BD9-81ED-4DB2-BD59-A6C34878D82A}">
                    <a16:rowId xmlns:a16="http://schemas.microsoft.com/office/drawing/2014/main" val="352119045"/>
                  </a:ext>
                </a:extLst>
              </a:tr>
              <a:tr h="0">
                <a:tc>
                  <a:txBody>
                    <a:bodyPr/>
                    <a:lstStyle/>
                    <a:p>
                      <a:r>
                        <a:rPr lang="en-US" sz="1200"/>
                        <a:t>Ad headline: </a:t>
                      </a:r>
                    </a:p>
                    <a:p>
                      <a:pPr lvl="0">
                        <a:buNone/>
                      </a:pPr>
                      <a:r>
                        <a:rPr lang="en-US" sz="1200"/>
                        <a:t>70 characters (200 max.)</a:t>
                      </a:r>
                      <a:endParaRPr lang="en-US" sz="1200">
                        <a:latin typeface="+mj-lt"/>
                      </a:endParaRPr>
                    </a:p>
                  </a:txBody>
                  <a:tcPr marL="108000" marR="108000" marT="72000" marB="72000"/>
                </a:tc>
                <a:tc>
                  <a:txBody>
                    <a:bodyPr/>
                    <a:lstStyle/>
                    <a:p>
                      <a:pPr marL="0" marR="0" lvl="0" indent="0" algn="l">
                        <a:lnSpc>
                          <a:spcPct val="100000"/>
                        </a:lnSpc>
                        <a:spcBef>
                          <a:spcPts val="0"/>
                        </a:spcBef>
                        <a:spcAft>
                          <a:spcPts val="0"/>
                        </a:spcAft>
                        <a:buNone/>
                      </a:pPr>
                      <a:r>
                        <a:rPr lang="en-US" sz="1200" u="none" strike="noStrike" baseline="0" noProof="0"/>
                        <a:t>Make hybrid work for you: Join our free Microsoft Teams Essentials workshop</a:t>
                      </a:r>
                    </a:p>
                  </a:txBody>
                  <a:tcPr marL="108000" marR="108000" marT="72000" marB="72000" anchor="ctr"/>
                </a:tc>
                <a:extLst>
                  <a:ext uri="{0D108BD9-81ED-4DB2-BD59-A6C34878D82A}">
                    <a16:rowId xmlns:a16="http://schemas.microsoft.com/office/drawing/2014/main" val="2707450194"/>
                  </a:ext>
                </a:extLst>
              </a:tr>
              <a:tr h="0">
                <a:tc>
                  <a:txBody>
                    <a:bodyPr/>
                    <a:lstStyle/>
                    <a:p>
                      <a:r>
                        <a:rPr lang="en-US" sz="1200"/>
                        <a:t>CTA</a:t>
                      </a:r>
                      <a:endParaRPr lang="en-US" sz="1200">
                        <a:latin typeface="+mj-lt"/>
                      </a:endParaRPr>
                    </a:p>
                  </a:txBody>
                  <a:tcPr marL="108000" marR="108000" marT="72000" marB="72000"/>
                </a:tc>
                <a:tc>
                  <a:txBody>
                    <a:bodyPr/>
                    <a:lstStyle/>
                    <a:p>
                      <a:pPr marL="0" marR="0" lvl="0" indent="0" algn="l" rtl="0" eaLnBrk="1" fontAlgn="auto" latinLnBrk="0" hangingPunct="1">
                        <a:lnSpc>
                          <a:spcPct val="100000"/>
                        </a:lnSpc>
                        <a:spcBef>
                          <a:spcPts val="0"/>
                        </a:spcBef>
                        <a:spcAft>
                          <a:spcPts val="0"/>
                        </a:spcAft>
                        <a:buClrTx/>
                        <a:buSzTx/>
                        <a:buFontTx/>
                        <a:buNone/>
                      </a:pPr>
                      <a:r>
                        <a:rPr lang="en-US" sz="1200"/>
                        <a:t>Learn more</a:t>
                      </a:r>
                      <a:endParaRPr lang="en-US" sz="1200">
                        <a:latin typeface="+mn-lt"/>
                      </a:endParaRPr>
                    </a:p>
                  </a:txBody>
                  <a:tcPr marL="108000" marR="108000" marT="72000" marB="72000"/>
                </a:tc>
                <a:extLst>
                  <a:ext uri="{0D108BD9-81ED-4DB2-BD59-A6C34878D82A}">
                    <a16:rowId xmlns:a16="http://schemas.microsoft.com/office/drawing/2014/main" val="992146782"/>
                  </a:ext>
                </a:extLst>
              </a:tr>
              <a:tr h="0">
                <a:tc>
                  <a:txBody>
                    <a:bodyPr/>
                    <a:lstStyle/>
                    <a:p>
                      <a:r>
                        <a:rPr lang="en-US" sz="1200"/>
                        <a:t>Image size:</a:t>
                      </a:r>
                      <a:endParaRPr lang="en-US" sz="1200">
                        <a:latin typeface="+mj-lt"/>
                      </a:endParaRPr>
                    </a:p>
                  </a:txBody>
                  <a:tcPr marL="108000" marR="108000" marT="72000" marB="72000"/>
                </a:tc>
                <a:tc>
                  <a:txBody>
                    <a:bodyPr/>
                    <a:lstStyle/>
                    <a:p>
                      <a:r>
                        <a:rPr lang="en-US" sz="1200" kern="1200"/>
                        <a:t>1200 </a:t>
                      </a:r>
                      <a:r>
                        <a:rPr lang="en-US" sz="1200" u="none" strike="noStrike" kern="1200" noProof="0"/>
                        <a:t>× </a:t>
                      </a:r>
                      <a:r>
                        <a:rPr lang="en-US" sz="1200" kern="1200"/>
                        <a:t>628 pixels</a:t>
                      </a:r>
                      <a:endParaRPr lang="en-US" sz="1200">
                        <a:latin typeface="+mn-lt"/>
                      </a:endParaRPr>
                    </a:p>
                  </a:txBody>
                  <a:tcPr marL="108000" marR="108000" marT="72000" marB="72000"/>
                </a:tc>
                <a:extLst>
                  <a:ext uri="{0D108BD9-81ED-4DB2-BD59-A6C34878D82A}">
                    <a16:rowId xmlns:a16="http://schemas.microsoft.com/office/drawing/2014/main" val="1272802151"/>
                  </a:ext>
                </a:extLst>
              </a:tr>
            </a:tbl>
          </a:graphicData>
        </a:graphic>
      </p:graphicFrame>
      <p:grpSp>
        <p:nvGrpSpPr>
          <p:cNvPr id="6" name="Group 5">
            <a:extLst>
              <a:ext uri="{FF2B5EF4-FFF2-40B4-BE49-F238E27FC236}">
                <a16:creationId xmlns:a16="http://schemas.microsoft.com/office/drawing/2014/main" id="{B0463875-A673-B9A4-AB0C-DEF7B6C8C86A}"/>
              </a:ext>
            </a:extLst>
          </p:cNvPr>
          <p:cNvGrpSpPr/>
          <p:nvPr/>
        </p:nvGrpSpPr>
        <p:grpSpPr>
          <a:xfrm>
            <a:off x="7141935" y="1318190"/>
            <a:ext cx="4751758" cy="4944924"/>
            <a:chOff x="7440216" y="1278729"/>
            <a:chExt cx="4751758" cy="4944924"/>
          </a:xfrm>
        </p:grpSpPr>
        <p:sp>
          <p:nvSpPr>
            <p:cNvPr id="7" name="Rectangle 6">
              <a:extLst>
                <a:ext uri="{FF2B5EF4-FFF2-40B4-BE49-F238E27FC236}">
                  <a16:creationId xmlns:a16="http://schemas.microsoft.com/office/drawing/2014/main" id="{265103C5-333C-ED1E-9EF7-0688B62662CA}"/>
                </a:ext>
              </a:extLst>
            </p:cNvPr>
            <p:cNvSpPr/>
            <p:nvPr/>
          </p:nvSpPr>
          <p:spPr bwMode="auto">
            <a:xfrm>
              <a:off x="7448174" y="1292954"/>
              <a:ext cx="4743800" cy="4930699"/>
            </a:xfrm>
            <a:prstGeom prst="rect">
              <a:avLst/>
            </a:prstGeom>
            <a:solidFill>
              <a:schemeClr val="bg1"/>
            </a:solidFill>
            <a:ln>
              <a:noFill/>
              <a:headEnd type="none" w="med" len="med"/>
              <a:tailEnd type="none" w="med" len="med"/>
            </a:ln>
            <a:effectLst>
              <a:outerShdw blurRad="101600" dist="508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R" sz="240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a:extLst>
                <a:ext uri="{FF2B5EF4-FFF2-40B4-BE49-F238E27FC236}">
                  <a16:creationId xmlns:a16="http://schemas.microsoft.com/office/drawing/2014/main" id="{434EE2E8-9942-E7CB-E000-1220388E4E32}"/>
                </a:ext>
              </a:extLst>
            </p:cNvPr>
            <p:cNvPicPr>
              <a:picLocks noChangeAspect="1"/>
            </p:cNvPicPr>
            <p:nvPr/>
          </p:nvPicPr>
          <p:blipFill rotWithShape="1">
            <a:blip r:embed="rId2"/>
            <a:srcRect b="79091"/>
            <a:stretch/>
          </p:blipFill>
          <p:spPr>
            <a:xfrm>
              <a:off x="7448187" y="1278730"/>
              <a:ext cx="4735842" cy="1013301"/>
            </a:xfrm>
            <a:prstGeom prst="rect">
              <a:avLst/>
            </a:prstGeom>
            <a:ln w="6350">
              <a:solidFill>
                <a:schemeClr val="bg1">
                  <a:lumMod val="75000"/>
                </a:schemeClr>
              </a:solidFill>
            </a:ln>
          </p:spPr>
        </p:pic>
        <p:pic>
          <p:nvPicPr>
            <p:cNvPr id="9" name="Picture 8">
              <a:extLst>
                <a:ext uri="{FF2B5EF4-FFF2-40B4-BE49-F238E27FC236}">
                  <a16:creationId xmlns:a16="http://schemas.microsoft.com/office/drawing/2014/main" id="{7F77368A-AF66-56F2-1A81-389128AF5943}"/>
                </a:ext>
              </a:extLst>
            </p:cNvPr>
            <p:cNvPicPr>
              <a:picLocks noChangeAspect="1"/>
            </p:cNvPicPr>
            <p:nvPr/>
          </p:nvPicPr>
          <p:blipFill rotWithShape="1">
            <a:blip r:embed="rId2"/>
            <a:srcRect t="72654"/>
            <a:stretch/>
          </p:blipFill>
          <p:spPr>
            <a:xfrm>
              <a:off x="7448187" y="4898397"/>
              <a:ext cx="4735842" cy="1325256"/>
            </a:xfrm>
            <a:prstGeom prst="rect">
              <a:avLst/>
            </a:prstGeom>
            <a:ln w="6350">
              <a:solidFill>
                <a:schemeClr val="bg1">
                  <a:lumMod val="75000"/>
                </a:schemeClr>
              </a:solidFill>
            </a:ln>
          </p:spPr>
        </p:pic>
        <p:pic>
          <p:nvPicPr>
            <p:cNvPr id="10" name="Picture 9">
              <a:extLst>
                <a:ext uri="{FF2B5EF4-FFF2-40B4-BE49-F238E27FC236}">
                  <a16:creationId xmlns:a16="http://schemas.microsoft.com/office/drawing/2014/main" id="{7FBB7666-751F-02DE-A980-E5032F6C77E2}"/>
                </a:ext>
              </a:extLst>
            </p:cNvPr>
            <p:cNvPicPr>
              <a:picLocks noChangeAspect="1"/>
            </p:cNvPicPr>
            <p:nvPr/>
          </p:nvPicPr>
          <p:blipFill rotWithShape="1">
            <a:blip r:embed="rId3"/>
            <a:srcRect/>
            <a:stretch/>
          </p:blipFill>
          <p:spPr>
            <a:xfrm>
              <a:off x="7562294" y="1358212"/>
              <a:ext cx="429768" cy="429768"/>
            </a:xfrm>
            <a:prstGeom prst="rect">
              <a:avLst/>
            </a:prstGeom>
            <a:ln w="12700">
              <a:noFill/>
            </a:ln>
          </p:spPr>
        </p:pic>
        <p:sp>
          <p:nvSpPr>
            <p:cNvPr id="11" name="Rectangle 10">
              <a:extLst>
                <a:ext uri="{FF2B5EF4-FFF2-40B4-BE49-F238E27FC236}">
                  <a16:creationId xmlns:a16="http://schemas.microsoft.com/office/drawing/2014/main" id="{09E61A4B-89F1-7633-A176-75BEF2435ECA}"/>
                </a:ext>
              </a:extLst>
            </p:cNvPr>
            <p:cNvSpPr/>
            <p:nvPr/>
          </p:nvSpPr>
          <p:spPr bwMode="auto">
            <a:xfrm>
              <a:off x="7448187" y="1897312"/>
              <a:ext cx="4735842" cy="52130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a:extLst>
                <a:ext uri="{FF2B5EF4-FFF2-40B4-BE49-F238E27FC236}">
                  <a16:creationId xmlns:a16="http://schemas.microsoft.com/office/drawing/2014/main" id="{CC7851AB-DE93-3126-CED7-A9E34E9E811E}"/>
                </a:ext>
              </a:extLst>
            </p:cNvPr>
            <p:cNvSpPr txBox="1"/>
            <p:nvPr/>
          </p:nvSpPr>
          <p:spPr>
            <a:xfrm>
              <a:off x="7565102" y="1886954"/>
              <a:ext cx="4480560" cy="521309"/>
            </a:xfrm>
            <a:prstGeom prst="rect">
              <a:avLst/>
            </a:prstGeom>
            <a:noFill/>
          </p:spPr>
          <p:txBody>
            <a:bodyPr vert="horz" wrap="square" lIns="0" tIns="0" rIns="0" bIns="0" rtlCol="0" anchor="t">
              <a:noAutofit/>
            </a:bodyPr>
            <a:lstStyle/>
            <a:p>
              <a:pPr defTabSz="951304">
                <a:defRPr/>
              </a:pPr>
              <a:r>
                <a:rPr lang="en-US" sz="700" b="0" i="0" u="none" strike="noStrike">
                  <a:solidFill>
                    <a:srgbClr val="000000"/>
                  </a:solidFill>
                  <a:effectLst/>
                  <a:latin typeface="Segoe UI"/>
                  <a:cs typeface="Segoe UI"/>
                </a:rPr>
                <a:t>Join us in a free, 90-minute workshop featuring a live demo and real-life scenarios to empower #hybridwork, increase security, and reduce IT costs with #Microsoft #TeamsEssentials. Contact us to book your workshop today! </a:t>
              </a:r>
            </a:p>
          </p:txBody>
        </p:sp>
        <p:sp>
          <p:nvSpPr>
            <p:cNvPr id="13" name="TextBox 12">
              <a:extLst>
                <a:ext uri="{FF2B5EF4-FFF2-40B4-BE49-F238E27FC236}">
                  <a16:creationId xmlns:a16="http://schemas.microsoft.com/office/drawing/2014/main" id="{2EBBBFEA-305E-D0F3-A87D-89D06AB51B5F}"/>
                </a:ext>
              </a:extLst>
            </p:cNvPr>
            <p:cNvSpPr txBox="1"/>
            <p:nvPr/>
          </p:nvSpPr>
          <p:spPr>
            <a:xfrm>
              <a:off x="7542401" y="5005336"/>
              <a:ext cx="3671329" cy="262339"/>
            </a:xfrm>
            <a:prstGeom prst="rect">
              <a:avLst/>
            </a:prstGeom>
            <a:solidFill>
              <a:srgbClr val="EEF3F8"/>
            </a:solidFill>
          </p:spPr>
          <p:txBody>
            <a:bodyPr vert="horz" wrap="square" lIns="0" tIns="0" rIns="0" bIns="0" rtlCol="0" anchor="t">
              <a:noAutofit/>
            </a:bodyPr>
            <a:lstStyle/>
            <a:p>
              <a:pPr defTabSz="951304">
                <a:defRPr/>
              </a:pPr>
              <a:r>
                <a:rPr lang="en-US" sz="800"/>
                <a:t>Make hybrid work for you: Join our free Microsoft Teams Essentials workshop</a:t>
              </a:r>
            </a:p>
          </p:txBody>
        </p:sp>
        <p:pic>
          <p:nvPicPr>
            <p:cNvPr id="14" name="Picture 13">
              <a:extLst>
                <a:ext uri="{FF2B5EF4-FFF2-40B4-BE49-F238E27FC236}">
                  <a16:creationId xmlns:a16="http://schemas.microsoft.com/office/drawing/2014/main" id="{FDDEB48F-6FF1-F9DE-12FD-75702CBDCE2F}"/>
                </a:ext>
              </a:extLst>
            </p:cNvPr>
            <p:cNvPicPr>
              <a:picLocks noChangeAspect="1"/>
            </p:cNvPicPr>
            <p:nvPr/>
          </p:nvPicPr>
          <p:blipFill rotWithShape="1">
            <a:blip r:embed="rId4"/>
            <a:srcRect/>
            <a:stretch/>
          </p:blipFill>
          <p:spPr>
            <a:xfrm>
              <a:off x="8047019" y="1358212"/>
              <a:ext cx="1031914" cy="172930"/>
            </a:xfrm>
            <a:prstGeom prst="rect">
              <a:avLst/>
            </a:prstGeom>
          </p:spPr>
        </p:pic>
        <p:pic>
          <p:nvPicPr>
            <p:cNvPr id="15" name="Picture 14">
              <a:extLst>
                <a:ext uri="{FF2B5EF4-FFF2-40B4-BE49-F238E27FC236}">
                  <a16:creationId xmlns:a16="http://schemas.microsoft.com/office/drawing/2014/main" id="{704799F5-D72F-3B17-AADD-101ABBAD1A7D}"/>
                </a:ext>
              </a:extLst>
            </p:cNvPr>
            <p:cNvPicPr>
              <a:picLocks noChangeAspect="1"/>
            </p:cNvPicPr>
            <p:nvPr/>
          </p:nvPicPr>
          <p:blipFill rotWithShape="1">
            <a:blip r:embed="rId5"/>
            <a:srcRect l="30284" r="5550" b="60589"/>
            <a:stretch/>
          </p:blipFill>
          <p:spPr>
            <a:xfrm>
              <a:off x="8047019" y="1278729"/>
              <a:ext cx="1222367" cy="262771"/>
            </a:xfrm>
            <a:prstGeom prst="rect">
              <a:avLst/>
            </a:prstGeom>
          </p:spPr>
        </p:pic>
        <p:sp>
          <p:nvSpPr>
            <p:cNvPr id="16" name="Rectangle 15">
              <a:extLst>
                <a:ext uri="{FF2B5EF4-FFF2-40B4-BE49-F238E27FC236}">
                  <a16:creationId xmlns:a16="http://schemas.microsoft.com/office/drawing/2014/main" id="{F24F1FDF-E15B-9F30-042B-E0D218E9CB93}"/>
                </a:ext>
              </a:extLst>
            </p:cNvPr>
            <p:cNvSpPr/>
            <p:nvPr/>
          </p:nvSpPr>
          <p:spPr>
            <a:xfrm>
              <a:off x="7451075" y="5189360"/>
              <a:ext cx="1268296" cy="215444"/>
            </a:xfrm>
            <a:prstGeom prst="rect">
              <a:avLst/>
            </a:prstGeom>
            <a:solidFill>
              <a:srgbClr val="EEF3F8"/>
            </a:solidFill>
          </p:spPr>
          <p:txBody>
            <a:bodyPr wrap="none">
              <a:spAutoFit/>
            </a:bodyPr>
            <a:lstStyle/>
            <a:p>
              <a:pPr lvl="0">
                <a:spcBef>
                  <a:spcPts val="600"/>
                </a:spcBef>
                <a:spcAft>
                  <a:spcPts val="600"/>
                </a:spcAft>
                <a:defRPr/>
              </a:pPr>
              <a:r>
                <a:rPr lang="en-US" sz="800">
                  <a:solidFill>
                    <a:srgbClr val="505050"/>
                  </a:solidFill>
                </a:rPr>
                <a:t>Loremipsum.com/lorem</a:t>
              </a:r>
            </a:p>
          </p:txBody>
        </p:sp>
        <p:sp>
          <p:nvSpPr>
            <p:cNvPr id="17" name="TextBox 16">
              <a:extLst>
                <a:ext uri="{FF2B5EF4-FFF2-40B4-BE49-F238E27FC236}">
                  <a16:creationId xmlns:a16="http://schemas.microsoft.com/office/drawing/2014/main" id="{91925906-5988-0DD4-CE87-653523D9BD08}"/>
                </a:ext>
              </a:extLst>
            </p:cNvPr>
            <p:cNvSpPr txBox="1"/>
            <p:nvPr/>
          </p:nvSpPr>
          <p:spPr>
            <a:xfrm>
              <a:off x="11307943" y="5005336"/>
              <a:ext cx="716174" cy="146116"/>
            </a:xfrm>
            <a:prstGeom prst="rect">
              <a:avLst/>
            </a:prstGeom>
            <a:solidFill>
              <a:srgbClr val="EEF3F8"/>
            </a:solidFill>
          </p:spPr>
          <p:txBody>
            <a:bodyPr vert="horz" wrap="square" lIns="0" tIns="0" rIns="0" bIns="0" rtlCol="0" anchor="ctr">
              <a:noAutofit/>
            </a:bodyPr>
            <a:lstStyle/>
            <a:p>
              <a:pPr marL="0" marR="0" indent="0" algn="ctr"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n-US" sz="600" b="0" i="0" u="none" strike="noStrike" kern="1200" cap="none" spc="0" normalizeH="0" baseline="0" noProof="0">
                  <a:ln>
                    <a:noFill/>
                  </a:ln>
                  <a:solidFill>
                    <a:srgbClr val="0F69C3"/>
                  </a:solidFill>
                  <a:effectLst/>
                  <a:uLnTx/>
                  <a:uFillTx/>
                  <a:latin typeface="Segoe UI Semibold"/>
                  <a:cs typeface="Segoe UI Semibold"/>
                </a:rPr>
                <a:t>Learn more</a:t>
              </a:r>
              <a:endParaRPr kumimoji="0" lang="en-US" sz="600" b="0" i="0" u="none" strike="noStrike" kern="1200" cap="none" spc="0" normalizeH="0" baseline="0" noProof="0">
                <a:ln>
                  <a:noFill/>
                </a:ln>
                <a:solidFill>
                  <a:srgbClr val="0F69C3"/>
                </a:solidFill>
                <a:effectLst/>
                <a:uLnTx/>
                <a:uFillTx/>
                <a:latin typeface="Segoe UI Semibold" panose="020B0702040204020203" pitchFamily="34" charset="0"/>
                <a:ea typeface="+mn-ea"/>
                <a:cs typeface="Segoe UI Semibold" panose="020B0702040204020203" pitchFamily="34" charset="0"/>
              </a:endParaRPr>
            </a:p>
          </p:txBody>
        </p:sp>
        <p:cxnSp>
          <p:nvCxnSpPr>
            <p:cNvPr id="18" name="Straight Connector 17">
              <a:extLst>
                <a:ext uri="{FF2B5EF4-FFF2-40B4-BE49-F238E27FC236}">
                  <a16:creationId xmlns:a16="http://schemas.microsoft.com/office/drawing/2014/main" id="{C22E73C4-211F-7E7B-040A-2FAC12B404E9}"/>
                </a:ext>
              </a:extLst>
            </p:cNvPr>
            <p:cNvCxnSpPr>
              <a:cxnSpLocks/>
            </p:cNvCxnSpPr>
            <p:nvPr/>
          </p:nvCxnSpPr>
          <p:spPr>
            <a:xfrm>
              <a:off x="12184029" y="2000250"/>
              <a:ext cx="0" cy="418371"/>
            </a:xfrm>
            <a:prstGeom prst="line">
              <a:avLst/>
            </a:prstGeom>
            <a:ln w="3175">
              <a:solidFill>
                <a:srgbClr val="BFBFB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EBFABFC-A1F2-F0B2-B68C-6B6D4D69C06B}"/>
                </a:ext>
              </a:extLst>
            </p:cNvPr>
            <p:cNvCxnSpPr>
              <a:cxnSpLocks/>
            </p:cNvCxnSpPr>
            <p:nvPr/>
          </p:nvCxnSpPr>
          <p:spPr>
            <a:xfrm>
              <a:off x="7440216" y="2000250"/>
              <a:ext cx="0" cy="418371"/>
            </a:xfrm>
            <a:prstGeom prst="line">
              <a:avLst/>
            </a:prstGeom>
            <a:ln w="3175">
              <a:solidFill>
                <a:srgbClr val="BFBFB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4075CF20-931B-097E-8134-19C6BBAEEB68}"/>
                </a:ext>
              </a:extLst>
            </p:cNvPr>
            <p:cNvSpPr/>
            <p:nvPr/>
          </p:nvSpPr>
          <p:spPr bwMode="auto">
            <a:xfrm>
              <a:off x="7440216" y="2418621"/>
              <a:ext cx="4743800" cy="2479776"/>
            </a:xfrm>
            <a:prstGeom prst="rect">
              <a:avLst/>
            </a:prstGeom>
            <a:solidFill>
              <a:schemeClr val="accent2"/>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20">
              <a:extLst>
                <a:ext uri="{FF2B5EF4-FFF2-40B4-BE49-F238E27FC236}">
                  <a16:creationId xmlns:a16="http://schemas.microsoft.com/office/drawing/2014/main" id="{76009486-6152-4C04-9DE0-C43607B5A12B}"/>
                </a:ext>
              </a:extLst>
            </p:cNvPr>
            <p:cNvPicPr>
              <a:picLocks noChangeAspect="1"/>
            </p:cNvPicPr>
            <p:nvPr/>
          </p:nvPicPr>
          <p:blipFill>
            <a:blip r:embed="rId6"/>
            <a:stretch>
              <a:fillRect/>
            </a:stretch>
          </p:blipFill>
          <p:spPr>
            <a:xfrm>
              <a:off x="7448186" y="1292954"/>
              <a:ext cx="1559712" cy="569419"/>
            </a:xfrm>
            <a:prstGeom prst="rect">
              <a:avLst/>
            </a:prstGeom>
          </p:spPr>
        </p:pic>
        <p:pic>
          <p:nvPicPr>
            <p:cNvPr id="22" name="Picture 21">
              <a:extLst>
                <a:ext uri="{FF2B5EF4-FFF2-40B4-BE49-F238E27FC236}">
                  <a16:creationId xmlns:a16="http://schemas.microsoft.com/office/drawing/2014/main" id="{690D1348-BF07-AC31-9F06-ACEB12CCDB1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444206" y="2412930"/>
              <a:ext cx="4744799" cy="2482123"/>
            </a:xfrm>
            <a:prstGeom prst="rect">
              <a:avLst/>
            </a:prstGeom>
          </p:spPr>
        </p:pic>
      </p:grpSp>
    </p:spTree>
    <p:extLst>
      <p:ext uri="{BB962C8B-B14F-4D97-AF65-F5344CB8AC3E}">
        <p14:creationId xmlns:p14="http://schemas.microsoft.com/office/powerpoint/2010/main" val="56875805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7EBE81F2-7351-CEBB-43F7-DF69A26838DF}"/>
              </a:ext>
            </a:extLst>
          </p:cNvPr>
          <p:cNvSpPr>
            <a:spLocks noGrp="1"/>
          </p:cNvSpPr>
          <p:nvPr>
            <p:ph type="title"/>
          </p:nvPr>
        </p:nvSpPr>
        <p:spPr>
          <a:xfrm>
            <a:off x="588263" y="3262453"/>
            <a:ext cx="11018520" cy="553998"/>
          </a:xfrm>
        </p:spPr>
        <p:txBody>
          <a:bodyPr/>
          <a:lstStyle/>
          <a:p>
            <a:r>
              <a:rPr lang="en-US" sz="3600"/>
              <a:t>Generate demand</a:t>
            </a:r>
          </a:p>
        </p:txBody>
      </p:sp>
      <p:pic>
        <p:nvPicPr>
          <p:cNvPr id="12" name="Picture 11">
            <a:extLst>
              <a:ext uri="{FF2B5EF4-FFF2-40B4-BE49-F238E27FC236}">
                <a16:creationId xmlns:a16="http://schemas.microsoft.com/office/drawing/2014/main" id="{45A1F997-A9AC-CD70-6DC6-B50F70874FD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4042" y="465476"/>
            <a:ext cx="1820835" cy="594154"/>
          </a:xfrm>
          <a:prstGeom prst="rect">
            <a:avLst/>
          </a:prstGeom>
        </p:spPr>
      </p:pic>
    </p:spTree>
    <p:extLst>
      <p:ext uri="{BB962C8B-B14F-4D97-AF65-F5344CB8AC3E}">
        <p14:creationId xmlns:p14="http://schemas.microsoft.com/office/powerpoint/2010/main" val="208277964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F7924549-40B1-D8CA-C76A-FCFF63186989}"/>
              </a:ext>
              <a:ext uri="{C183D7F6-B498-43B3-948B-1728B52AA6E4}">
                <adec:decorative xmlns:adec="http://schemas.microsoft.com/office/drawing/2017/decorative" val="1"/>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r="6685" b="42150"/>
          <a:stretch/>
        </p:blipFill>
        <p:spPr>
          <a:xfrm>
            <a:off x="1" y="5638403"/>
            <a:ext cx="5715000" cy="1219598"/>
          </a:xfrm>
          <a:prstGeom prst="rect">
            <a:avLst/>
          </a:prstGeom>
        </p:spPr>
      </p:pic>
      <p:sp>
        <p:nvSpPr>
          <p:cNvPr id="26" name="TextBox 25">
            <a:extLst>
              <a:ext uri="{FF2B5EF4-FFF2-40B4-BE49-F238E27FC236}">
                <a16:creationId xmlns:a16="http://schemas.microsoft.com/office/drawing/2014/main" id="{49064EAA-223F-7540-8C43-86099A823A94}"/>
              </a:ext>
            </a:extLst>
          </p:cNvPr>
          <p:cNvSpPr txBox="1"/>
          <p:nvPr/>
        </p:nvSpPr>
        <p:spPr>
          <a:xfrm>
            <a:off x="9760075" y="1198045"/>
            <a:ext cx="1595438" cy="1411286"/>
          </a:xfrm>
          <a:prstGeom prst="rect">
            <a:avLst/>
          </a:prstGeom>
          <a:solidFill>
            <a:schemeClr val="bg1">
              <a:lumMod val="95000"/>
            </a:schemeClr>
          </a:solidFill>
        </p:spPr>
        <p:txBody>
          <a:bodyPr wrap="square" lIns="90000" tIns="46800" rIns="90000" bIns="4680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i="0" u="none" strike="noStrike" kern="0" cap="none" spc="0" normalizeH="0" baseline="0" noProof="0">
                <a:ln>
                  <a:noFill/>
                </a:ln>
                <a:effectLst/>
                <a:uLnTx/>
                <a:uFillTx/>
                <a:cs typeface="Arial" panose="020B0604020202020204" pitchFamily="34" charset="0"/>
              </a:rPr>
              <a:t>Share pipeline opportunity progression via Partner Center</a:t>
            </a:r>
          </a:p>
        </p:txBody>
      </p:sp>
      <p:sp>
        <p:nvSpPr>
          <p:cNvPr id="25" name="TextBox 24">
            <a:extLst>
              <a:ext uri="{FF2B5EF4-FFF2-40B4-BE49-F238E27FC236}">
                <a16:creationId xmlns:a16="http://schemas.microsoft.com/office/drawing/2014/main" id="{D29DE629-D73D-B544-8F72-5C01D81B0383}"/>
              </a:ext>
            </a:extLst>
          </p:cNvPr>
          <p:cNvSpPr txBox="1"/>
          <p:nvPr/>
        </p:nvSpPr>
        <p:spPr>
          <a:xfrm>
            <a:off x="7550568" y="2572434"/>
            <a:ext cx="1595438" cy="1713133"/>
          </a:xfrm>
          <a:prstGeom prst="rect">
            <a:avLst/>
          </a:prstGeom>
          <a:solidFill>
            <a:schemeClr val="bg1">
              <a:lumMod val="95000"/>
            </a:schemeClr>
          </a:solidFill>
        </p:spPr>
        <p:txBody>
          <a:bodyPr wrap="square" lIns="90000" tIns="46800" rIns="90000" bIns="46800" rtlCol="0" anchor="t">
            <a:noAutofit/>
          </a:bodyPr>
          <a:lstStyle/>
          <a:p>
            <a:pPr>
              <a:lnSpc>
                <a:spcPct val="90000"/>
              </a:lnSpc>
              <a:defRPr/>
            </a:pPr>
            <a:r>
              <a:rPr lang="en-US" sz="1200" kern="0">
                <a:solidFill>
                  <a:srgbClr val="000000"/>
                </a:solidFill>
                <a:cs typeface="Arial"/>
              </a:rPr>
              <a:t>Follow up</a:t>
            </a:r>
            <a:r>
              <a:rPr kumimoji="0" lang="en-US" sz="1200" b="0" i="0" u="none" strike="noStrike" kern="0" cap="none" spc="0" normalizeH="0" baseline="0" noProof="0">
                <a:ln>
                  <a:noFill/>
                </a:ln>
                <a:solidFill>
                  <a:srgbClr val="000000"/>
                </a:solidFill>
                <a:effectLst/>
                <a:uLnTx/>
                <a:uFillTx/>
                <a:cs typeface="Arial"/>
              </a:rPr>
              <a:t> with qualified leads in</a:t>
            </a:r>
            <a:r>
              <a:rPr lang="en-US" sz="1200" kern="0">
                <a:solidFill>
                  <a:srgbClr val="000000"/>
                </a:solidFill>
                <a:cs typeface="Arial"/>
              </a:rPr>
              <a:t> </a:t>
            </a:r>
            <a:endParaRPr lang="en-US"/>
          </a:p>
          <a:p>
            <a:pPr>
              <a:lnSpc>
                <a:spcPct val="90000"/>
              </a:lnSpc>
              <a:defRPr/>
            </a:pPr>
            <a:r>
              <a:rPr kumimoji="0" lang="en-US" sz="1200" b="0" i="0" u="none" strike="noStrike" kern="0" cap="none" spc="0" normalizeH="0" baseline="0" noProof="0">
                <a:ln>
                  <a:noFill/>
                </a:ln>
                <a:solidFill>
                  <a:srgbClr val="000000"/>
                </a:solidFill>
                <a:effectLst/>
                <a:uLnTx/>
                <a:uFillTx/>
                <a:cs typeface="Arial"/>
              </a:rPr>
              <a:t>1:1 conversations </a:t>
            </a:r>
            <a:br>
              <a:rPr lang="en-US" sz="1200" b="0" i="0" u="none" strike="noStrike" kern="0" cap="none" spc="0" normalizeH="0" baseline="0" noProof="0">
                <a:ln>
                  <a:noFill/>
                </a:ln>
                <a:effectLst/>
                <a:uLnTx/>
                <a:uFillTx/>
                <a:cs typeface="Arial" panose="020B0604020202020204" pitchFamily="34" charset="0"/>
              </a:rPr>
            </a:br>
            <a:r>
              <a:rPr kumimoji="0" lang="en-US" sz="1200" b="0" i="0" u="none" strike="noStrike" kern="0" cap="none" spc="0" normalizeH="0" baseline="0" noProof="0">
                <a:ln>
                  <a:noFill/>
                </a:ln>
                <a:solidFill>
                  <a:srgbClr val="000000"/>
                </a:solidFill>
                <a:effectLst/>
                <a:uLnTx/>
                <a:uFillTx/>
                <a:cs typeface="Arial"/>
              </a:rPr>
              <a:t>to secure interest and conversion.</a:t>
            </a:r>
            <a:endParaRPr lang="en-US" sz="1200" b="0" i="0" u="none" strike="noStrike" kern="0" cap="none" spc="0" normalizeH="0" baseline="0" noProof="0">
              <a:ln>
                <a:noFill/>
              </a:ln>
              <a:solidFill>
                <a:srgbClr val="000000"/>
              </a:solidFill>
              <a:effectLst/>
              <a:uLnTx/>
              <a:uFillTx/>
              <a:cs typeface="Arial"/>
            </a:endParaRPr>
          </a:p>
          <a:p>
            <a:pPr>
              <a:lnSpc>
                <a:spcPct val="90000"/>
              </a:lnSpc>
              <a:defRPr/>
            </a:pPr>
            <a:r>
              <a:rPr lang="en-US" sz="1200" kern="0">
                <a:cs typeface="Arial"/>
              </a:rPr>
              <a:t>Invite these prospects to join a live workshop. This will encourage a final decision.</a:t>
            </a:r>
          </a:p>
        </p:txBody>
      </p:sp>
      <p:sp>
        <p:nvSpPr>
          <p:cNvPr id="36" name="TextBox 35">
            <a:extLst>
              <a:ext uri="{FF2B5EF4-FFF2-40B4-BE49-F238E27FC236}">
                <a16:creationId xmlns:a16="http://schemas.microsoft.com/office/drawing/2014/main" id="{3AECDB55-09FA-574A-A7EA-19327F856A11}"/>
              </a:ext>
            </a:extLst>
          </p:cNvPr>
          <p:cNvSpPr txBox="1"/>
          <p:nvPr/>
        </p:nvSpPr>
        <p:spPr>
          <a:xfrm>
            <a:off x="7552603" y="2262476"/>
            <a:ext cx="1595437" cy="309958"/>
          </a:xfrm>
          <a:prstGeom prst="rect">
            <a:avLst/>
          </a:prstGeom>
          <a:solidFill>
            <a:schemeClr val="accent2">
              <a:lumMod val="50000"/>
            </a:schemeClr>
          </a:solidFill>
          <a:ln>
            <a:solidFill>
              <a:schemeClr val="accent2">
                <a:lumMod val="50000"/>
              </a:schemeClr>
            </a:solidFill>
          </a:ln>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Connect</a:t>
            </a:r>
          </a:p>
        </p:txBody>
      </p:sp>
      <p:sp>
        <p:nvSpPr>
          <p:cNvPr id="24" name="TextBox 23">
            <a:extLst>
              <a:ext uri="{FF2B5EF4-FFF2-40B4-BE49-F238E27FC236}">
                <a16:creationId xmlns:a16="http://schemas.microsoft.com/office/drawing/2014/main" id="{0C0EB670-58F7-E648-BE3A-EB22B824217A}"/>
              </a:ext>
            </a:extLst>
          </p:cNvPr>
          <p:cNvSpPr txBox="1"/>
          <p:nvPr/>
        </p:nvSpPr>
        <p:spPr>
          <a:xfrm>
            <a:off x="5719204" y="3177762"/>
            <a:ext cx="1556025" cy="2317805"/>
          </a:xfrm>
          <a:prstGeom prst="rect">
            <a:avLst/>
          </a:prstGeom>
          <a:solidFill>
            <a:schemeClr val="bg1">
              <a:lumMod val="95000"/>
            </a:schemeClr>
          </a:solidFill>
        </p:spPr>
        <p:txBody>
          <a:bodyPr wrap="square" lIns="90000" tIns="46800" rIns="90000" bIns="46800" rtlCol="0" anchor="t">
            <a:noAutofit/>
          </a:bodyPr>
          <a:lstStyle/>
          <a:p>
            <a:pPr defTabSz="932472" fontAlgn="base">
              <a:lnSpc>
                <a:spcPct val="90000"/>
              </a:lnSpc>
              <a:spcBef>
                <a:spcPct val="0"/>
              </a:spcBef>
              <a:spcAft>
                <a:spcPct val="0"/>
              </a:spcAft>
              <a:defRPr/>
            </a:pPr>
            <a:r>
              <a:rPr lang="en-US" sz="1200"/>
              <a:t>Promote your solution and generate demand with step-by-step, full-funnel campaign execution guidance. </a:t>
            </a:r>
          </a:p>
          <a:p>
            <a:pPr defTabSz="932472">
              <a:lnSpc>
                <a:spcPct val="90000"/>
              </a:lnSpc>
              <a:spcBef>
                <a:spcPct val="0"/>
              </a:spcBef>
              <a:spcAft>
                <a:spcPct val="0"/>
              </a:spcAft>
              <a:defRPr/>
            </a:pPr>
            <a:r>
              <a:rPr lang="en-US" sz="1200">
                <a:cs typeface="Segoe UI"/>
              </a:rPr>
              <a:t>Host a </a:t>
            </a:r>
            <a:r>
              <a:rPr lang="en-US" sz="1200"/>
              <a:t>webinar designed to stimulate customer intent for purchasing and adopting Teams Essentials. </a:t>
            </a:r>
            <a:endParaRPr lang="en-US" sz="1200">
              <a:cs typeface="Segoe UI"/>
            </a:endParaRPr>
          </a:p>
        </p:txBody>
      </p:sp>
      <p:sp>
        <p:nvSpPr>
          <p:cNvPr id="35" name="TextBox 34">
            <a:extLst>
              <a:ext uri="{FF2B5EF4-FFF2-40B4-BE49-F238E27FC236}">
                <a16:creationId xmlns:a16="http://schemas.microsoft.com/office/drawing/2014/main" id="{D1806E68-33F4-F643-854C-6A1F6167703D}"/>
              </a:ext>
            </a:extLst>
          </p:cNvPr>
          <p:cNvSpPr txBox="1"/>
          <p:nvPr/>
        </p:nvSpPr>
        <p:spPr>
          <a:xfrm>
            <a:off x="5674590" y="2867804"/>
            <a:ext cx="1595437" cy="309958"/>
          </a:xfrm>
          <a:prstGeom prst="rect">
            <a:avLst/>
          </a:prstGeom>
          <a:solidFill>
            <a:schemeClr val="accent2">
              <a:lumMod val="75000"/>
            </a:schemeClr>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Execute</a:t>
            </a:r>
          </a:p>
        </p:txBody>
      </p:sp>
      <p:sp>
        <p:nvSpPr>
          <p:cNvPr id="23" name="TextBox 22">
            <a:extLst>
              <a:ext uri="{FF2B5EF4-FFF2-40B4-BE49-F238E27FC236}">
                <a16:creationId xmlns:a16="http://schemas.microsoft.com/office/drawing/2014/main" id="{F99993B3-A3E7-2747-A435-387CD48F3366}"/>
              </a:ext>
            </a:extLst>
          </p:cNvPr>
          <p:cNvSpPr txBox="1"/>
          <p:nvPr/>
        </p:nvSpPr>
        <p:spPr>
          <a:xfrm>
            <a:off x="3780702" y="3783091"/>
            <a:ext cx="1595438" cy="1411287"/>
          </a:xfrm>
          <a:prstGeom prst="rect">
            <a:avLst/>
          </a:prstGeom>
          <a:solidFill>
            <a:schemeClr val="bg1">
              <a:lumMod val="95000"/>
            </a:schemeClr>
          </a:solidFill>
        </p:spPr>
        <p:txBody>
          <a:bodyPr wrap="square" lIns="90000" tIns="46800" rIns="90000" bIns="46800" rtlCol="0" anchor="t">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ea typeface="+mn-ea"/>
                <a:cs typeface="+mn-cs"/>
              </a:rPr>
              <a:t>Customize provided marketing assets with your solution value prop and business messaging  for a co-branded campaign.</a:t>
            </a:r>
          </a:p>
        </p:txBody>
      </p:sp>
      <p:sp>
        <p:nvSpPr>
          <p:cNvPr id="34" name="TextBox 33">
            <a:extLst>
              <a:ext uri="{FF2B5EF4-FFF2-40B4-BE49-F238E27FC236}">
                <a16:creationId xmlns:a16="http://schemas.microsoft.com/office/drawing/2014/main" id="{A3ED8875-1E15-9249-A974-DAAEF6C0E126}"/>
              </a:ext>
            </a:extLst>
          </p:cNvPr>
          <p:cNvSpPr txBox="1"/>
          <p:nvPr/>
        </p:nvSpPr>
        <p:spPr>
          <a:xfrm>
            <a:off x="3780703" y="3473132"/>
            <a:ext cx="1595437" cy="309958"/>
          </a:xfrm>
          <a:prstGeom prst="rect">
            <a:avLst/>
          </a:prstGeom>
          <a:solidFill>
            <a:schemeClr val="accent2">
              <a:lumMod val="60000"/>
              <a:lumOff val="40000"/>
            </a:schemeClr>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Build</a:t>
            </a:r>
          </a:p>
        </p:txBody>
      </p:sp>
      <p:sp>
        <p:nvSpPr>
          <p:cNvPr id="19" name="TextBox 18">
            <a:extLst>
              <a:ext uri="{FF2B5EF4-FFF2-40B4-BE49-F238E27FC236}">
                <a16:creationId xmlns:a16="http://schemas.microsoft.com/office/drawing/2014/main" id="{0465F5B4-F20C-4841-8DBF-8F134BE149C0}"/>
              </a:ext>
            </a:extLst>
          </p:cNvPr>
          <p:cNvSpPr txBox="1"/>
          <p:nvPr/>
        </p:nvSpPr>
        <p:spPr>
          <a:xfrm>
            <a:off x="1894752" y="4388421"/>
            <a:ext cx="1595438" cy="1411287"/>
          </a:xfrm>
          <a:prstGeom prst="rect">
            <a:avLst/>
          </a:prstGeom>
          <a:solidFill>
            <a:schemeClr val="bg1">
              <a:lumMod val="95000"/>
            </a:schemeClr>
          </a:solidFill>
        </p:spPr>
        <p:txBody>
          <a:bodyPr wrap="square" lIns="90000" tIns="46800" rIns="90000" bIns="46800" rtlCol="0" anchor="t">
            <a:noAutofit/>
          </a:bodyPr>
          <a:lstStyle/>
          <a:p>
            <a:pPr defTabSz="914367">
              <a:defRPr/>
            </a:pPr>
            <a:r>
              <a:rPr lang="en-US" sz="1200">
                <a:solidFill>
                  <a:srgbClr val="000000"/>
                </a:solidFill>
              </a:rPr>
              <a:t>Build your pipeline by identifying high-value target accounts and combine with priority prospects. </a:t>
            </a:r>
          </a:p>
        </p:txBody>
      </p:sp>
      <p:sp>
        <p:nvSpPr>
          <p:cNvPr id="5" name="TextBox 4">
            <a:extLst>
              <a:ext uri="{FF2B5EF4-FFF2-40B4-BE49-F238E27FC236}">
                <a16:creationId xmlns:a16="http://schemas.microsoft.com/office/drawing/2014/main" id="{A0D5B203-2539-9645-B159-329345F67A01}"/>
              </a:ext>
            </a:extLst>
          </p:cNvPr>
          <p:cNvSpPr txBox="1"/>
          <p:nvPr/>
        </p:nvSpPr>
        <p:spPr>
          <a:xfrm>
            <a:off x="1894752" y="4078462"/>
            <a:ext cx="1595437" cy="309958"/>
          </a:xfrm>
          <a:prstGeom prst="rect">
            <a:avLst/>
          </a:prstGeom>
          <a:solidFill>
            <a:schemeClr val="accent2">
              <a:lumMod val="40000"/>
              <a:lumOff val="60000"/>
            </a:schemeClr>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Target</a:t>
            </a:r>
          </a:p>
        </p:txBody>
      </p:sp>
      <p:sp>
        <p:nvSpPr>
          <p:cNvPr id="2" name="Title 1">
            <a:extLst>
              <a:ext uri="{FF2B5EF4-FFF2-40B4-BE49-F238E27FC236}">
                <a16:creationId xmlns:a16="http://schemas.microsoft.com/office/drawing/2014/main" id="{BAA03A58-8F02-754C-AD45-8136295694EC}"/>
              </a:ext>
            </a:extLst>
          </p:cNvPr>
          <p:cNvSpPr>
            <a:spLocks noGrp="1"/>
          </p:cNvSpPr>
          <p:nvPr>
            <p:ph type="title"/>
          </p:nvPr>
        </p:nvSpPr>
        <p:spPr/>
        <p:txBody>
          <a:bodyPr/>
          <a:lstStyle/>
          <a:p>
            <a:r>
              <a:rPr lang="en-US">
                <a:cs typeface="Segoe UI"/>
              </a:rPr>
              <a:t>Demand generation campaign overview</a:t>
            </a:r>
          </a:p>
        </p:txBody>
      </p:sp>
      <p:sp>
        <p:nvSpPr>
          <p:cNvPr id="9" name="TextBox 8">
            <a:extLst>
              <a:ext uri="{FF2B5EF4-FFF2-40B4-BE49-F238E27FC236}">
                <a16:creationId xmlns:a16="http://schemas.microsoft.com/office/drawing/2014/main" id="{05026337-E385-EF0F-E9A0-BF15F960247E}"/>
              </a:ext>
            </a:extLst>
          </p:cNvPr>
          <p:cNvSpPr txBox="1"/>
          <p:nvPr/>
        </p:nvSpPr>
        <p:spPr>
          <a:xfrm>
            <a:off x="9760075" y="3790907"/>
            <a:ext cx="1595438" cy="1411286"/>
          </a:xfrm>
          <a:prstGeom prst="rect">
            <a:avLst/>
          </a:prstGeom>
          <a:solidFill>
            <a:schemeClr val="bg1">
              <a:lumMod val="95000"/>
            </a:schemeClr>
          </a:solidFill>
        </p:spPr>
        <p:txBody>
          <a:bodyPr wrap="square" lIns="90000" tIns="46800" rIns="90000" bIns="4680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i="0" u="none" strike="noStrike" kern="0" cap="none" spc="0" normalizeH="0" baseline="0" noProof="0">
                <a:ln>
                  <a:noFill/>
                </a:ln>
                <a:effectLst/>
                <a:uLnTx/>
                <a:uFillTx/>
                <a:cs typeface="Arial" panose="020B0604020202020204" pitchFamily="34" charset="0"/>
              </a:rPr>
              <a:t>Qualify customers for 1:1 engagement</a:t>
            </a:r>
          </a:p>
        </p:txBody>
      </p:sp>
      <p:cxnSp>
        <p:nvCxnSpPr>
          <p:cNvPr id="20" name="Elbow Connector 19">
            <a:extLst>
              <a:ext uri="{FF2B5EF4-FFF2-40B4-BE49-F238E27FC236}">
                <a16:creationId xmlns:a16="http://schemas.microsoft.com/office/drawing/2014/main" id="{0A63AB03-2992-8375-024B-1AEC41E52412}"/>
              </a:ext>
            </a:extLst>
          </p:cNvPr>
          <p:cNvCxnSpPr>
            <a:stCxn id="5" idx="3"/>
            <a:endCxn id="34" idx="1"/>
          </p:cNvCxnSpPr>
          <p:nvPr/>
        </p:nvCxnSpPr>
        <p:spPr>
          <a:xfrm flipV="1">
            <a:off x="3490189" y="3628111"/>
            <a:ext cx="290514" cy="605330"/>
          </a:xfrm>
          <a:prstGeom prst="bentConnector3">
            <a:avLst/>
          </a:prstGeom>
          <a:ln w="25400">
            <a:solidFill>
              <a:schemeClr val="accent2">
                <a:lumMod val="40000"/>
                <a:lumOff val="60000"/>
              </a:schemeClr>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2" name="Elbow Connector 21">
            <a:extLst>
              <a:ext uri="{FF2B5EF4-FFF2-40B4-BE49-F238E27FC236}">
                <a16:creationId xmlns:a16="http://schemas.microsoft.com/office/drawing/2014/main" id="{55BA8318-9189-85BA-A1EF-68070B1866DC}"/>
              </a:ext>
            </a:extLst>
          </p:cNvPr>
          <p:cNvCxnSpPr>
            <a:cxnSpLocks/>
            <a:stCxn id="34" idx="3"/>
            <a:endCxn id="35" idx="1"/>
          </p:cNvCxnSpPr>
          <p:nvPr/>
        </p:nvCxnSpPr>
        <p:spPr>
          <a:xfrm flipV="1">
            <a:off x="5376140" y="3022783"/>
            <a:ext cx="298450" cy="605328"/>
          </a:xfrm>
          <a:prstGeom prst="bentConnector3">
            <a:avLst/>
          </a:prstGeom>
          <a:ln w="25400">
            <a:solidFill>
              <a:schemeClr val="accent2">
                <a:lumMod val="60000"/>
                <a:lumOff val="40000"/>
              </a:schemeClr>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9" name="Curved Connector 28">
            <a:extLst>
              <a:ext uri="{FF2B5EF4-FFF2-40B4-BE49-F238E27FC236}">
                <a16:creationId xmlns:a16="http://schemas.microsoft.com/office/drawing/2014/main" id="{22361501-5070-C226-044A-C25410808F07}"/>
              </a:ext>
            </a:extLst>
          </p:cNvPr>
          <p:cNvCxnSpPr>
            <a:cxnSpLocks/>
            <a:endCxn id="26" idx="2"/>
          </p:cNvCxnSpPr>
          <p:nvPr/>
        </p:nvCxnSpPr>
        <p:spPr>
          <a:xfrm flipV="1">
            <a:off x="9146006" y="2609331"/>
            <a:ext cx="1411788" cy="515067"/>
          </a:xfrm>
          <a:prstGeom prst="curvedConnector2">
            <a:avLst/>
          </a:prstGeom>
          <a:ln w="25400">
            <a:solidFill>
              <a:schemeClr val="accent3">
                <a:lumMod val="10000"/>
              </a:schemeClr>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50" name="Graphic 49" descr="Handshake with solid fill">
            <a:extLst>
              <a:ext uri="{FF2B5EF4-FFF2-40B4-BE49-F238E27FC236}">
                <a16:creationId xmlns:a16="http://schemas.microsoft.com/office/drawing/2014/main" id="{2CE0C2D9-C7F8-65CA-D2E4-B15EB4D960F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453366" y="1841331"/>
            <a:ext cx="867956" cy="867956"/>
          </a:xfrm>
          <a:prstGeom prst="rect">
            <a:avLst/>
          </a:prstGeom>
        </p:spPr>
      </p:pic>
      <p:pic>
        <p:nvPicPr>
          <p:cNvPr id="54" name="Graphic 53" descr="Binoculars with solid fill">
            <a:extLst>
              <a:ext uri="{FF2B5EF4-FFF2-40B4-BE49-F238E27FC236}">
                <a16:creationId xmlns:a16="http://schemas.microsoft.com/office/drawing/2014/main" id="{8AC20104-57B3-0FF7-0E57-624590307B9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539049" y="4435369"/>
            <a:ext cx="696590" cy="696590"/>
          </a:xfrm>
          <a:prstGeom prst="rect">
            <a:avLst/>
          </a:prstGeom>
        </p:spPr>
      </p:pic>
      <p:cxnSp>
        <p:nvCxnSpPr>
          <p:cNvPr id="57" name="Elbow Connector 56">
            <a:extLst>
              <a:ext uri="{FF2B5EF4-FFF2-40B4-BE49-F238E27FC236}">
                <a16:creationId xmlns:a16="http://schemas.microsoft.com/office/drawing/2014/main" id="{A6EE6B04-FDE7-9A70-CA18-E3C156B0090A}"/>
              </a:ext>
            </a:extLst>
          </p:cNvPr>
          <p:cNvCxnSpPr>
            <a:cxnSpLocks/>
            <a:stCxn id="35" idx="3"/>
            <a:endCxn id="36" idx="1"/>
          </p:cNvCxnSpPr>
          <p:nvPr/>
        </p:nvCxnSpPr>
        <p:spPr>
          <a:xfrm flipV="1">
            <a:off x="7270027" y="2417455"/>
            <a:ext cx="282576" cy="605328"/>
          </a:xfrm>
          <a:prstGeom prst="bentConnector3">
            <a:avLst/>
          </a:prstGeom>
          <a:ln w="25400">
            <a:solidFill>
              <a:schemeClr val="accent2">
                <a:lumMod val="75000"/>
              </a:schemeClr>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98E2877-920C-7915-1E8A-759B6ADE189D}"/>
              </a:ext>
            </a:extLst>
          </p:cNvPr>
          <p:cNvSpPr txBox="1"/>
          <p:nvPr/>
        </p:nvSpPr>
        <p:spPr>
          <a:xfrm>
            <a:off x="584199" y="1198045"/>
            <a:ext cx="6457951" cy="646331"/>
          </a:xfrm>
          <a:prstGeom prst="rect">
            <a:avLst/>
          </a:prstGeom>
          <a:noFill/>
        </p:spPr>
        <p:txBody>
          <a:bodyPr wrap="square" lIns="0" tIns="0" rIns="0" bIns="0" rtlCol="0">
            <a:spAutoFit/>
          </a:bodyPr>
          <a:lstStyle/>
          <a:p>
            <a:pPr algn="l"/>
            <a:r>
              <a:rPr lang="en-US" sz="1400">
                <a:solidFill>
                  <a:schemeClr val="accent1"/>
                </a:solidFill>
              </a:rPr>
              <a:t>Build a pipeline of qualified prospects and drive interest for your service or solution offering. Leverage targeting and message guidance, campaign journey, asset templates, activation checklist, and timeline to generate new leads. </a:t>
            </a:r>
          </a:p>
        </p:txBody>
      </p:sp>
      <p:cxnSp>
        <p:nvCxnSpPr>
          <p:cNvPr id="10" name="Curved Connector 28">
            <a:extLst>
              <a:ext uri="{FF2B5EF4-FFF2-40B4-BE49-F238E27FC236}">
                <a16:creationId xmlns:a16="http://schemas.microsoft.com/office/drawing/2014/main" id="{D53C69E1-51C3-1429-2A5E-E1122F227B7B}"/>
              </a:ext>
            </a:extLst>
          </p:cNvPr>
          <p:cNvCxnSpPr>
            <a:cxnSpLocks/>
          </p:cNvCxnSpPr>
          <p:nvPr/>
        </p:nvCxnSpPr>
        <p:spPr>
          <a:xfrm>
            <a:off x="9146006" y="3262029"/>
            <a:ext cx="1411788" cy="515067"/>
          </a:xfrm>
          <a:prstGeom prst="curvedConnector2">
            <a:avLst/>
          </a:prstGeom>
          <a:ln w="25400">
            <a:solidFill>
              <a:schemeClr val="accent3">
                <a:lumMod val="10000"/>
              </a:schemeClr>
            </a:soli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34749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Description automatically generated">
            <a:extLst>
              <a:ext uri="{FF2B5EF4-FFF2-40B4-BE49-F238E27FC236}">
                <a16:creationId xmlns:a16="http://schemas.microsoft.com/office/drawing/2014/main" id="{63B2DED9-1928-3356-71E2-4BB3251F0009}"/>
              </a:ext>
            </a:extLst>
          </p:cNvPr>
          <p:cNvPicPr>
            <a:picLocks noChangeAspect="1"/>
          </p:cNvPicPr>
          <p:nvPr/>
        </p:nvPicPr>
        <p:blipFill rotWithShape="1">
          <a:blip r:embed="rId3">
            <a:extLst>
              <a:ext uri="{28A0092B-C50C-407E-A947-70E740481C1C}">
                <a14:useLocalDpi xmlns:a14="http://schemas.microsoft.com/office/drawing/2010/main" val="0"/>
              </a:ext>
            </a:extLst>
          </a:blip>
          <a:srcRect b="26211"/>
          <a:stretch/>
        </p:blipFill>
        <p:spPr>
          <a:xfrm>
            <a:off x="638707" y="2400790"/>
            <a:ext cx="1246755" cy="2041594"/>
          </a:xfrm>
          <a:prstGeom prst="rect">
            <a:avLst/>
          </a:prstGeom>
          <a:effectLst>
            <a:outerShdw blurRad="101600" dist="12700" dir="2700000" algn="tl" rotWithShape="0">
              <a:prstClr val="black">
                <a:alpha val="40000"/>
              </a:prstClr>
            </a:outerShdw>
          </a:effectLst>
        </p:spPr>
      </p:pic>
      <p:pic>
        <p:nvPicPr>
          <p:cNvPr id="53" name="Picture 52" descr="Graphical user interface, website&#10;&#10;Description automatically generated">
            <a:extLst>
              <a:ext uri="{FF2B5EF4-FFF2-40B4-BE49-F238E27FC236}">
                <a16:creationId xmlns:a16="http://schemas.microsoft.com/office/drawing/2014/main" id="{9A4AF4D6-6998-67EC-EEBB-BFD20D364D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0074" y="2925907"/>
            <a:ext cx="1241223" cy="698188"/>
          </a:xfrm>
          <a:prstGeom prst="rect">
            <a:avLst/>
          </a:prstGeom>
        </p:spPr>
      </p:pic>
      <p:pic>
        <p:nvPicPr>
          <p:cNvPr id="50" name="Picture 49" descr="A person sitting at a table with a computer&#10;&#10;Description automatically generated with medium confidence">
            <a:extLst>
              <a:ext uri="{FF2B5EF4-FFF2-40B4-BE49-F238E27FC236}">
                <a16:creationId xmlns:a16="http://schemas.microsoft.com/office/drawing/2014/main" id="{3CAAB77D-8FB0-1A56-D8B0-33F89F58F0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20467" y="4238457"/>
            <a:ext cx="1244075" cy="650123"/>
          </a:xfrm>
          <a:prstGeom prst="rect">
            <a:avLst/>
          </a:prstGeom>
          <a:effectLst>
            <a:outerShdw blurRad="101600" dist="12700" dir="2700000" algn="tl" rotWithShape="0">
              <a:prstClr val="black">
                <a:alpha val="40000"/>
              </a:prstClr>
            </a:outerShdw>
          </a:effectLst>
        </p:spPr>
      </p:pic>
      <p:pic>
        <p:nvPicPr>
          <p:cNvPr id="45" name="Picture 44" descr="A picture containing background pattern&#10;&#10;Description automatically generated">
            <a:extLst>
              <a:ext uri="{FF2B5EF4-FFF2-40B4-BE49-F238E27FC236}">
                <a16:creationId xmlns:a16="http://schemas.microsoft.com/office/drawing/2014/main" id="{889FA6B8-85FE-88DD-E4B0-20F0C739DFF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13958" y="5310350"/>
            <a:ext cx="1246231" cy="701005"/>
          </a:xfrm>
          <a:prstGeom prst="rect">
            <a:avLst/>
          </a:prstGeom>
          <a:effectLst>
            <a:outerShdw blurRad="101600" dist="12700" dir="2700000" algn="tl" rotWithShape="0">
              <a:prstClr val="black">
                <a:alpha val="40000"/>
              </a:prstClr>
            </a:outerShdw>
          </a:effectLst>
        </p:spPr>
      </p:pic>
      <p:pic>
        <p:nvPicPr>
          <p:cNvPr id="42" name="Picture 41" descr="Text&#10;&#10;Description automatically generated">
            <a:extLst>
              <a:ext uri="{FF2B5EF4-FFF2-40B4-BE49-F238E27FC236}">
                <a16:creationId xmlns:a16="http://schemas.microsoft.com/office/drawing/2014/main" id="{8F2E3D05-C8FE-B666-5B4C-E993BE4C0CC3}"/>
              </a:ext>
            </a:extLst>
          </p:cNvPr>
          <p:cNvPicPr>
            <a:picLocks noChangeAspect="1"/>
          </p:cNvPicPr>
          <p:nvPr/>
        </p:nvPicPr>
        <p:blipFill rotWithShape="1">
          <a:blip r:embed="rId7">
            <a:extLst>
              <a:ext uri="{28A0092B-C50C-407E-A947-70E740481C1C}">
                <a14:useLocalDpi xmlns:a14="http://schemas.microsoft.com/office/drawing/2010/main" val="0"/>
              </a:ext>
            </a:extLst>
          </a:blip>
          <a:srcRect t="-1" b="48134"/>
          <a:stretch/>
        </p:blipFill>
        <p:spPr>
          <a:xfrm>
            <a:off x="10320468" y="2833358"/>
            <a:ext cx="1244075" cy="1154093"/>
          </a:xfrm>
          <a:prstGeom prst="rect">
            <a:avLst/>
          </a:prstGeom>
          <a:effectLst>
            <a:outerShdw blurRad="101600" dist="12700" dir="2700000" algn="tl" rotWithShape="0">
              <a:prstClr val="black">
                <a:alpha val="40000"/>
              </a:prstClr>
            </a:outerShdw>
          </a:effectLst>
        </p:spPr>
      </p:pic>
      <p:pic>
        <p:nvPicPr>
          <p:cNvPr id="34" name="Picture 33" descr="Graphical user interface, text, application&#10;&#10;Description automatically generated">
            <a:extLst>
              <a:ext uri="{FF2B5EF4-FFF2-40B4-BE49-F238E27FC236}">
                <a16:creationId xmlns:a16="http://schemas.microsoft.com/office/drawing/2014/main" id="{3B6F66A4-84C0-01E6-6189-80FDBE94473B}"/>
              </a:ext>
            </a:extLst>
          </p:cNvPr>
          <p:cNvPicPr>
            <a:picLocks noChangeAspect="1"/>
          </p:cNvPicPr>
          <p:nvPr/>
        </p:nvPicPr>
        <p:blipFill rotWithShape="1">
          <a:blip r:embed="rId8">
            <a:extLst>
              <a:ext uri="{28A0092B-C50C-407E-A947-70E740481C1C}">
                <a14:useLocalDpi xmlns:a14="http://schemas.microsoft.com/office/drawing/2010/main" val="0"/>
              </a:ext>
            </a:extLst>
          </a:blip>
          <a:srcRect t="1" b="47875"/>
          <a:stretch/>
        </p:blipFill>
        <p:spPr>
          <a:xfrm>
            <a:off x="6769196" y="3023833"/>
            <a:ext cx="1242000" cy="1418551"/>
          </a:xfrm>
          <a:prstGeom prst="rect">
            <a:avLst/>
          </a:prstGeom>
          <a:effectLst>
            <a:outerShdw blurRad="101600" dist="12700" dir="2700000" algn="tl" rotWithShape="0">
              <a:prstClr val="black">
                <a:alpha val="40000"/>
              </a:prstClr>
            </a:outerShdw>
          </a:effectLst>
        </p:spPr>
      </p:pic>
      <p:pic>
        <p:nvPicPr>
          <p:cNvPr id="27" name="Picture 26" descr="A screenshot of a website&#10;&#10;Description automatically generated with low confidence">
            <a:extLst>
              <a:ext uri="{FF2B5EF4-FFF2-40B4-BE49-F238E27FC236}">
                <a16:creationId xmlns:a16="http://schemas.microsoft.com/office/drawing/2014/main" id="{99E3B223-9F3E-0ACA-6C21-651E7D6F2FBE}"/>
              </a:ext>
            </a:extLst>
          </p:cNvPr>
          <p:cNvPicPr>
            <a:picLocks noChangeAspect="1"/>
          </p:cNvPicPr>
          <p:nvPr/>
        </p:nvPicPr>
        <p:blipFill rotWithShape="1">
          <a:blip r:embed="rId9">
            <a:extLst>
              <a:ext uri="{28A0092B-C50C-407E-A947-70E740481C1C}">
                <a14:useLocalDpi xmlns:a14="http://schemas.microsoft.com/office/drawing/2010/main" val="0"/>
              </a:ext>
            </a:extLst>
          </a:blip>
          <a:srcRect b="62184"/>
          <a:stretch/>
        </p:blipFill>
        <p:spPr>
          <a:xfrm>
            <a:off x="3652563" y="4124653"/>
            <a:ext cx="1244104" cy="727368"/>
          </a:xfrm>
          <a:prstGeom prst="rect">
            <a:avLst/>
          </a:prstGeom>
          <a:effectLst>
            <a:outerShdw blurRad="101600" dist="12700" dir="2700000" algn="tl" rotWithShape="0">
              <a:prstClr val="black">
                <a:alpha val="40000"/>
              </a:prstClr>
            </a:outerShdw>
          </a:effectLst>
        </p:spPr>
      </p:pic>
      <p:cxnSp>
        <p:nvCxnSpPr>
          <p:cNvPr id="209" name="Google Shape;588;p2">
            <a:extLst>
              <a:ext uri="{FF2B5EF4-FFF2-40B4-BE49-F238E27FC236}">
                <a16:creationId xmlns:a16="http://schemas.microsoft.com/office/drawing/2014/main" id="{D5007478-51D9-E7B0-E5EA-F85B2369DE95}"/>
              </a:ext>
            </a:extLst>
          </p:cNvPr>
          <p:cNvCxnSpPr>
            <a:cxnSpLocks/>
          </p:cNvCxnSpPr>
          <p:nvPr/>
        </p:nvCxnSpPr>
        <p:spPr>
          <a:xfrm>
            <a:off x="4901041" y="3471892"/>
            <a:ext cx="3754933" cy="2747468"/>
          </a:xfrm>
          <a:prstGeom prst="bentConnector3">
            <a:avLst>
              <a:gd name="adj1" fmla="val 8825"/>
            </a:avLst>
          </a:prstGeom>
          <a:noFill/>
          <a:ln w="9525" cap="flat" cmpd="sng">
            <a:solidFill>
              <a:schemeClr val="accent2">
                <a:lumMod val="60000"/>
                <a:lumOff val="40000"/>
              </a:schemeClr>
            </a:solidFill>
            <a:prstDash val="solid"/>
            <a:miter lim="800000"/>
            <a:headEnd type="none" w="sm" len="sm"/>
            <a:tailEnd type="triangle" w="med" len="med"/>
          </a:ln>
        </p:spPr>
      </p:cxnSp>
      <p:pic>
        <p:nvPicPr>
          <p:cNvPr id="19" name="Picture 18" descr="Graphical user interface, website&#10;&#10;Description automatically generated">
            <a:extLst>
              <a:ext uri="{FF2B5EF4-FFF2-40B4-BE49-F238E27FC236}">
                <a16:creationId xmlns:a16="http://schemas.microsoft.com/office/drawing/2014/main" id="{63F5CF73-DF1C-BF7A-F8EC-43079DD2E6E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69196" y="4781639"/>
            <a:ext cx="1241600" cy="698400"/>
          </a:xfrm>
          <a:prstGeom prst="rect">
            <a:avLst/>
          </a:prstGeom>
          <a:effectLst>
            <a:outerShdw blurRad="101600" dist="12700" dir="2700000" algn="tl" rotWithShape="0">
              <a:prstClr val="black">
                <a:alpha val="40000"/>
              </a:prstClr>
            </a:outerShdw>
          </a:effectLst>
        </p:spPr>
      </p:pic>
      <p:sp>
        <p:nvSpPr>
          <p:cNvPr id="91" name="Google Shape;582;p2">
            <a:extLst>
              <a:ext uri="{FF2B5EF4-FFF2-40B4-BE49-F238E27FC236}">
                <a16:creationId xmlns:a16="http://schemas.microsoft.com/office/drawing/2014/main" id="{5E56A1F8-9162-B24A-0AA1-A5B7419CA842}"/>
              </a:ext>
            </a:extLst>
          </p:cNvPr>
          <p:cNvSpPr/>
          <p:nvPr/>
        </p:nvSpPr>
        <p:spPr>
          <a:xfrm>
            <a:off x="584200" y="1745763"/>
            <a:ext cx="2651760" cy="274320"/>
          </a:xfrm>
          <a:prstGeom prst="rect">
            <a:avLst/>
          </a:prstGeom>
          <a:solidFill>
            <a:schemeClr val="accent1">
              <a:lumMod val="60000"/>
              <a:lumOff val="40000"/>
            </a:schemeClr>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1. PROMOTION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93" name="Google Shape;591;p2">
            <a:extLst>
              <a:ext uri="{FF2B5EF4-FFF2-40B4-BE49-F238E27FC236}">
                <a16:creationId xmlns:a16="http://schemas.microsoft.com/office/drawing/2014/main" id="{22591BB1-52CD-374F-B3DE-AF34B8623996}"/>
              </a:ext>
            </a:extLst>
          </p:cNvPr>
          <p:cNvSpPr/>
          <p:nvPr/>
        </p:nvSpPr>
        <p:spPr>
          <a:xfrm>
            <a:off x="3374474" y="1745763"/>
            <a:ext cx="2651760" cy="274320"/>
          </a:xfrm>
          <a:prstGeom prst="rect">
            <a:avLst/>
          </a:prstGeom>
          <a:solidFill>
            <a:schemeClr val="accent2">
              <a:lumMod val="60000"/>
              <a:lumOff val="40000"/>
            </a:schemeClr>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2. ACQUISITION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94" name="Google Shape;598;p2">
            <a:extLst>
              <a:ext uri="{FF2B5EF4-FFF2-40B4-BE49-F238E27FC236}">
                <a16:creationId xmlns:a16="http://schemas.microsoft.com/office/drawing/2014/main" id="{830AADEF-DDE2-B6DC-50A3-D728D00C2428}"/>
              </a:ext>
            </a:extLst>
          </p:cNvPr>
          <p:cNvSpPr/>
          <p:nvPr/>
        </p:nvSpPr>
        <p:spPr>
          <a:xfrm>
            <a:off x="6164748" y="1745763"/>
            <a:ext cx="2651760" cy="274320"/>
          </a:xfrm>
          <a:prstGeom prst="rect">
            <a:avLst/>
          </a:prstGeom>
          <a:solidFill>
            <a:schemeClr val="accent1">
              <a:lumMod val="75000"/>
            </a:schemeClr>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3. CONSIDERATION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95" name="Google Shape;599;p2">
            <a:extLst>
              <a:ext uri="{FF2B5EF4-FFF2-40B4-BE49-F238E27FC236}">
                <a16:creationId xmlns:a16="http://schemas.microsoft.com/office/drawing/2014/main" id="{B9EF2C95-C7A7-41C9-E904-7D960ED4A5C8}"/>
              </a:ext>
            </a:extLst>
          </p:cNvPr>
          <p:cNvSpPr/>
          <p:nvPr/>
        </p:nvSpPr>
        <p:spPr>
          <a:xfrm>
            <a:off x="8955023" y="1745763"/>
            <a:ext cx="2651760" cy="274320"/>
          </a:xfrm>
          <a:prstGeom prst="rect">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4. DECISION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cxnSp>
        <p:nvCxnSpPr>
          <p:cNvPr id="112" name="Google Shape;604;p2">
            <a:extLst>
              <a:ext uri="{FF2B5EF4-FFF2-40B4-BE49-F238E27FC236}">
                <a16:creationId xmlns:a16="http://schemas.microsoft.com/office/drawing/2014/main" id="{1C0C17D9-640E-B3F4-2142-F0545D3E6805}"/>
              </a:ext>
            </a:extLst>
          </p:cNvPr>
          <p:cNvCxnSpPr>
            <a:cxnSpLocks/>
          </p:cNvCxnSpPr>
          <p:nvPr/>
        </p:nvCxnSpPr>
        <p:spPr>
          <a:xfrm>
            <a:off x="2005722" y="4445478"/>
            <a:ext cx="1067512" cy="1"/>
          </a:xfrm>
          <a:prstGeom prst="straightConnector1">
            <a:avLst/>
          </a:prstGeom>
          <a:noFill/>
          <a:ln w="9525" cap="flat" cmpd="sng">
            <a:solidFill>
              <a:schemeClr val="accent1">
                <a:lumMod val="60000"/>
                <a:lumOff val="40000"/>
              </a:schemeClr>
            </a:solidFill>
            <a:prstDash val="solid"/>
            <a:miter lim="800000"/>
            <a:headEnd type="none" w="sm" len="sm"/>
            <a:tailEnd type="triangle" w="med" len="med"/>
          </a:ln>
        </p:spPr>
      </p:cxnSp>
      <p:sp>
        <p:nvSpPr>
          <p:cNvPr id="113" name="Google Shape;597;p2">
            <a:extLst>
              <a:ext uri="{FF2B5EF4-FFF2-40B4-BE49-F238E27FC236}">
                <a16:creationId xmlns:a16="http://schemas.microsoft.com/office/drawing/2014/main" id="{4EB630DF-C9A0-B993-A243-CFAD48B74073}"/>
              </a:ext>
            </a:extLst>
          </p:cNvPr>
          <p:cNvSpPr txBox="1"/>
          <p:nvPr/>
        </p:nvSpPr>
        <p:spPr>
          <a:xfrm>
            <a:off x="2019428" y="3863429"/>
            <a:ext cx="1040100" cy="48474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90000"/>
              </a:lnSpc>
              <a:spcBef>
                <a:spcPts val="0"/>
              </a:spcBef>
              <a:spcAft>
                <a:spcPts val="0"/>
              </a:spcAft>
              <a:buClr>
                <a:srgbClr val="282828"/>
              </a:buClr>
              <a:buSzPts val="800"/>
              <a:buFontTx/>
              <a:buNone/>
              <a:tabLst/>
              <a:defRPr/>
            </a:pPr>
            <a:r>
              <a:rPr lang="en-US" sz="700">
                <a:cs typeface="Arial"/>
                <a:sym typeface="Arial"/>
              </a:rPr>
              <a:t>A two-touch email </a:t>
            </a:r>
            <a:r>
              <a:rPr kumimoji="0" lang="en-US" sz="700" b="0" i="0" u="none" strike="noStrike" kern="1200" cap="none" spc="0" normalizeH="0" baseline="0" noProof="0">
                <a:ln>
                  <a:noFill/>
                </a:ln>
                <a:effectLst/>
                <a:uLnTx/>
                <a:uFillTx/>
                <a:cs typeface="Arial"/>
                <a:sym typeface="Arial"/>
              </a:rPr>
              <a:t>series can be sent to existing known contacts to capture interest and promote the hero assets.</a:t>
            </a:r>
            <a:endParaRPr lang="en-US" sz="700" b="0" i="0" u="none" strike="noStrike" kern="1200" cap="none" spc="0" normalizeH="0" baseline="0" noProof="0">
              <a:ln>
                <a:noFill/>
              </a:ln>
              <a:effectLst/>
              <a:uLnTx/>
              <a:uFillTx/>
              <a:cs typeface="Arial"/>
            </a:endParaRPr>
          </a:p>
        </p:txBody>
      </p:sp>
      <p:sp>
        <p:nvSpPr>
          <p:cNvPr id="133" name="Google Shape;593;p2">
            <a:extLst>
              <a:ext uri="{FF2B5EF4-FFF2-40B4-BE49-F238E27FC236}">
                <a16:creationId xmlns:a16="http://schemas.microsoft.com/office/drawing/2014/main" id="{FC56F8CB-F3E8-2037-110F-A3D6C6F10EA7}"/>
              </a:ext>
            </a:extLst>
          </p:cNvPr>
          <p:cNvSpPr txBox="1"/>
          <p:nvPr/>
        </p:nvSpPr>
        <p:spPr>
          <a:xfrm>
            <a:off x="3438918" y="2104936"/>
            <a:ext cx="5293282" cy="677068"/>
          </a:xfrm>
          <a:prstGeom prst="rect">
            <a:avLst/>
          </a:prstGeom>
          <a:noFill/>
          <a:ln>
            <a:noFill/>
          </a:ln>
        </p:spPr>
        <p:txBody>
          <a:bodyPr spcFirstLastPara="1" wrap="square" lIns="0" tIns="45700" rIns="0" bIns="45700" anchor="t" anchorCtr="0">
            <a:spAutoFit/>
          </a:bodyPr>
          <a:lstStyle>
            <a:defPPr>
              <a:defRPr lang="en-US"/>
            </a:defPPr>
            <a:lvl1pPr>
              <a:buClr>
                <a:srgbClr val="282828"/>
              </a:buClr>
              <a:buSzPts val="800"/>
              <a:defRPr sz="1000">
                <a:solidFill>
                  <a:srgbClr val="000000"/>
                </a:solidFill>
                <a:latin typeface="Arial" panose="020B0604020202020204" pitchFamily="34" charset="0"/>
                <a:cs typeface="Arial" panose="020B0604020202020204" pitchFamily="34" charset="0"/>
              </a:defRPr>
            </a:lvl1pPr>
          </a:lstStyle>
          <a:p>
            <a:r>
              <a:rPr lang="en-US" sz="950">
                <a:solidFill>
                  <a:schemeClr val="tx1"/>
                </a:solidFill>
                <a:latin typeface="+mn-lt"/>
                <a:cs typeface="Arial"/>
                <a:sym typeface="Arial"/>
              </a:rPr>
              <a:t>Visitors to gated hero assets submit contact information and are converted to leads. Leads receive a webinar invitation aimed to increase their consideration. As leads progress through nurture campaign and show behavioral indicators, they are qualified for hand-off to sales. They're also invited to a workshop with a live demo session</a:t>
            </a:r>
            <a:r>
              <a:rPr lang="en-US" sz="950">
                <a:solidFill>
                  <a:srgbClr val="FF0000"/>
                </a:solidFill>
                <a:latin typeface="+mn-lt"/>
                <a:cs typeface="Arial"/>
                <a:sym typeface="Arial"/>
              </a:rPr>
              <a:t>.</a:t>
            </a:r>
          </a:p>
        </p:txBody>
      </p:sp>
      <p:sp>
        <p:nvSpPr>
          <p:cNvPr id="171" name="Google Shape;592;p2">
            <a:extLst>
              <a:ext uri="{FF2B5EF4-FFF2-40B4-BE49-F238E27FC236}">
                <a16:creationId xmlns:a16="http://schemas.microsoft.com/office/drawing/2014/main" id="{244DD8CA-176F-1E44-98D1-4455CC5A2EFA}"/>
              </a:ext>
            </a:extLst>
          </p:cNvPr>
          <p:cNvSpPr txBox="1"/>
          <p:nvPr/>
        </p:nvSpPr>
        <p:spPr>
          <a:xfrm>
            <a:off x="8955023" y="2089612"/>
            <a:ext cx="2651760" cy="823262"/>
          </a:xfrm>
          <a:prstGeom prst="rect">
            <a:avLst/>
          </a:prstGeom>
          <a:noFill/>
          <a:ln>
            <a:noFill/>
          </a:ln>
        </p:spPr>
        <p:txBody>
          <a:bodyPr spcFirstLastPara="1" wrap="square" lIns="0" tIns="45700" rIns="0" bIns="45700" anchor="t" anchorCtr="0">
            <a:spAutoFit/>
          </a:bodyPr>
          <a:lstStyle/>
          <a:p>
            <a:pPr>
              <a:buClr>
                <a:srgbClr val="282828"/>
              </a:buClr>
              <a:buSzPts val="800"/>
            </a:pPr>
            <a:r>
              <a:rPr lang="en-US" sz="950">
                <a:cs typeface="Arial"/>
                <a:sym typeface="Arial"/>
              </a:rPr>
              <a:t>Leads can be passed to sales following nurture and qualification. The pitch deck can be used to enhance 1:1 customer meetings. Additional resources are available to help you deliver a workshop.</a:t>
            </a:r>
            <a:endParaRPr lang="en-US" sz="950">
              <a:cs typeface="Arial" panose="020B0604020202020204" pitchFamily="34" charset="0"/>
              <a:sym typeface="Arial"/>
            </a:endParaRPr>
          </a:p>
        </p:txBody>
      </p:sp>
      <p:sp>
        <p:nvSpPr>
          <p:cNvPr id="210" name="Google Shape;597;p2">
            <a:extLst>
              <a:ext uri="{FF2B5EF4-FFF2-40B4-BE49-F238E27FC236}">
                <a16:creationId xmlns:a16="http://schemas.microsoft.com/office/drawing/2014/main" id="{7A7F5C30-3EE8-25F6-0443-43E5A11539FE}"/>
              </a:ext>
            </a:extLst>
          </p:cNvPr>
          <p:cNvSpPr txBox="1"/>
          <p:nvPr/>
        </p:nvSpPr>
        <p:spPr>
          <a:xfrm>
            <a:off x="3438918" y="6337721"/>
            <a:ext cx="3990326" cy="338514"/>
          </a:xfrm>
          <a:prstGeom prst="rect">
            <a:avLst/>
          </a:prstGeom>
          <a:noFill/>
          <a:ln>
            <a:noFill/>
          </a:ln>
        </p:spPr>
        <p:txBody>
          <a:bodyPr spcFirstLastPara="1" wrap="square" lIns="91425" tIns="45700" rIns="91425" bIns="45700" anchor="t" anchorCtr="0">
            <a:spAutoFit/>
          </a:bodyPr>
          <a:lstStyle/>
          <a:p>
            <a:pPr>
              <a:buClr>
                <a:srgbClr val="282828"/>
              </a:buClr>
              <a:buSzPts val="800"/>
            </a:pPr>
            <a:r>
              <a:rPr lang="en-US" sz="800">
                <a:solidFill>
                  <a:srgbClr val="000000"/>
                </a:solidFill>
                <a:cs typeface="Arial"/>
                <a:sym typeface="Arial"/>
              </a:rPr>
              <a:t>You can gate Hero Assets, landing pages, infographics, and blog post series in which readers are directed to contact you for further information/action.</a:t>
            </a:r>
            <a:endParaRPr sz="800">
              <a:solidFill>
                <a:srgbClr val="000000"/>
              </a:solidFill>
              <a:cs typeface="Arial"/>
              <a:sym typeface="Arial"/>
            </a:endParaRPr>
          </a:p>
        </p:txBody>
      </p:sp>
      <p:sp>
        <p:nvSpPr>
          <p:cNvPr id="237" name="Google Shape;606;p2">
            <a:extLst>
              <a:ext uri="{FF2B5EF4-FFF2-40B4-BE49-F238E27FC236}">
                <a16:creationId xmlns:a16="http://schemas.microsoft.com/office/drawing/2014/main" id="{26B36D36-0B74-689C-9512-6AAB2FFFCE5A}"/>
              </a:ext>
            </a:extLst>
          </p:cNvPr>
          <p:cNvSpPr/>
          <p:nvPr/>
        </p:nvSpPr>
        <p:spPr>
          <a:xfrm rot="5400000">
            <a:off x="7067578" y="4491267"/>
            <a:ext cx="3574157" cy="244913"/>
          </a:xfrm>
          <a:prstGeom prst="triangle">
            <a:avLst>
              <a:gd name="adj" fmla="val 50000"/>
            </a:avLst>
          </a:prstGeom>
          <a:solidFill>
            <a:schemeClr val="bg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400"/>
              <a:buFont typeface="Arial"/>
              <a:buNone/>
              <a:tabLst/>
              <a:defRPr/>
            </a:pPr>
            <a:endParaRPr kumimoji="0" lang="en-US" sz="1867" b="0" i="0" u="none" strike="noStrike" kern="1200" cap="none" spc="0" normalizeH="0" baseline="0" noProof="0">
              <a:ln>
                <a:noFill/>
              </a:ln>
              <a:solidFill>
                <a:srgbClr val="FFFFFF"/>
              </a:solidFill>
              <a:effectLst/>
              <a:uLnTx/>
              <a:uFillTx/>
              <a:ea typeface="Arial"/>
              <a:cs typeface="Arial" panose="020B0604020202020204" pitchFamily="34" charset="0"/>
              <a:sym typeface="Arial"/>
            </a:endParaRPr>
          </a:p>
        </p:txBody>
      </p:sp>
      <p:sp>
        <p:nvSpPr>
          <p:cNvPr id="239" name="Google Shape;601;p2">
            <a:extLst>
              <a:ext uri="{FF2B5EF4-FFF2-40B4-BE49-F238E27FC236}">
                <a16:creationId xmlns:a16="http://schemas.microsoft.com/office/drawing/2014/main" id="{79DBEB8E-653C-433F-0957-1C1EC41EF6B0}"/>
              </a:ext>
            </a:extLst>
          </p:cNvPr>
          <p:cNvSpPr/>
          <p:nvPr/>
        </p:nvSpPr>
        <p:spPr>
          <a:xfrm>
            <a:off x="9094212" y="4273435"/>
            <a:ext cx="793344" cy="400089"/>
          </a:xfrm>
          <a:prstGeom prst="rect">
            <a:avLst/>
          </a:prstGeom>
          <a:solidFill>
            <a:schemeClr val="accent2">
              <a:lumMod val="75000"/>
            </a:schemeClr>
          </a:solidFill>
          <a:ln>
            <a:noFill/>
          </a:ln>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900" i="0" u="none" strike="noStrike" kern="1200" cap="none" spc="0" normalizeH="0" baseline="0" noProof="0">
                <a:ln>
                  <a:noFill/>
                </a:ln>
                <a:solidFill>
                  <a:srgbClr val="FFFFFF"/>
                </a:solidFill>
                <a:effectLst/>
                <a:uLnTx/>
                <a:uFillTx/>
                <a:latin typeface="+mj-lt"/>
                <a:ea typeface="Arial"/>
                <a:cs typeface="Arial" panose="020B0604020202020204" pitchFamily="34" charset="0"/>
                <a:sym typeface="Arial"/>
              </a:rPr>
              <a:t>Sales handoff</a:t>
            </a:r>
          </a:p>
        </p:txBody>
      </p:sp>
      <p:sp>
        <p:nvSpPr>
          <p:cNvPr id="22" name="Rectangle 21">
            <a:extLst>
              <a:ext uri="{FF2B5EF4-FFF2-40B4-BE49-F238E27FC236}">
                <a16:creationId xmlns:a16="http://schemas.microsoft.com/office/drawing/2014/main" id="{01D2F3FB-C24C-24B9-497A-1E29398D85DB}"/>
              </a:ext>
            </a:extLst>
          </p:cNvPr>
          <p:cNvSpPr/>
          <p:nvPr/>
        </p:nvSpPr>
        <p:spPr bwMode="auto">
          <a:xfrm>
            <a:off x="638707" y="4249223"/>
            <a:ext cx="1246755" cy="113651"/>
          </a:xfrm>
          <a:prstGeom prst="rect">
            <a:avLst/>
          </a:prstGeom>
          <a:gradFill>
            <a:gsLst>
              <a:gs pos="0">
                <a:schemeClr val="tx2">
                  <a:alpha val="0"/>
                </a:schemeClr>
              </a:gs>
              <a:gs pos="100000">
                <a:schemeClr val="tx2"/>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4" name="Rectangle 23">
            <a:extLst>
              <a:ext uri="{FF2B5EF4-FFF2-40B4-BE49-F238E27FC236}">
                <a16:creationId xmlns:a16="http://schemas.microsoft.com/office/drawing/2014/main" id="{35AACD0A-133D-6A7E-34E8-A783FC05F032}"/>
              </a:ext>
            </a:extLst>
          </p:cNvPr>
          <p:cNvSpPr/>
          <p:nvPr/>
        </p:nvSpPr>
        <p:spPr bwMode="auto">
          <a:xfrm>
            <a:off x="3654285" y="3549032"/>
            <a:ext cx="1246755" cy="93324"/>
          </a:xfrm>
          <a:prstGeom prst="rect">
            <a:avLst/>
          </a:prstGeom>
          <a:gradFill>
            <a:gsLst>
              <a:gs pos="0">
                <a:schemeClr val="tx2">
                  <a:alpha val="0"/>
                </a:schemeClr>
              </a:gs>
              <a:gs pos="100000">
                <a:schemeClr val="tx2"/>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5" name="Rectangle 34">
            <a:extLst>
              <a:ext uri="{FF2B5EF4-FFF2-40B4-BE49-F238E27FC236}">
                <a16:creationId xmlns:a16="http://schemas.microsoft.com/office/drawing/2014/main" id="{886796FF-129F-F1FF-B8DE-AD1FE9D32256}"/>
              </a:ext>
            </a:extLst>
          </p:cNvPr>
          <p:cNvSpPr/>
          <p:nvPr/>
        </p:nvSpPr>
        <p:spPr bwMode="auto">
          <a:xfrm>
            <a:off x="10313958" y="5812361"/>
            <a:ext cx="1244572" cy="126555"/>
          </a:xfrm>
          <a:prstGeom prst="rect">
            <a:avLst/>
          </a:prstGeom>
          <a:gradFill>
            <a:gsLst>
              <a:gs pos="0">
                <a:schemeClr val="tx2">
                  <a:alpha val="0"/>
                </a:schemeClr>
              </a:gs>
              <a:gs pos="100000">
                <a:schemeClr val="tx2"/>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9" name="Google Shape;606;p2">
            <a:extLst>
              <a:ext uri="{FF2B5EF4-FFF2-40B4-BE49-F238E27FC236}">
                <a16:creationId xmlns:a16="http://schemas.microsoft.com/office/drawing/2014/main" id="{4DC3A378-FA57-54E9-2B09-C5F6E3B82F1D}"/>
              </a:ext>
            </a:extLst>
          </p:cNvPr>
          <p:cNvSpPr/>
          <p:nvPr/>
        </p:nvSpPr>
        <p:spPr>
          <a:xfrm rot="5400000">
            <a:off x="1470750" y="4476379"/>
            <a:ext cx="3691422" cy="244913"/>
          </a:xfrm>
          <a:prstGeom prst="triangle">
            <a:avLst>
              <a:gd name="adj" fmla="val 50000"/>
            </a:avLst>
          </a:prstGeom>
          <a:solidFill>
            <a:schemeClr val="bg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400"/>
              <a:buFont typeface="Arial"/>
              <a:buNone/>
              <a:tabLst/>
              <a:defRPr/>
            </a:pPr>
            <a:endParaRPr kumimoji="0" lang="en-US" sz="1867" b="0" i="0" u="none" strike="noStrike" kern="1200" cap="none" spc="0" normalizeH="0" baseline="0" noProof="0">
              <a:ln>
                <a:noFill/>
              </a:ln>
              <a:solidFill>
                <a:srgbClr val="FFFFFF"/>
              </a:solidFill>
              <a:effectLst/>
              <a:uLnTx/>
              <a:uFillTx/>
              <a:ea typeface="Arial"/>
              <a:cs typeface="Arial" panose="020B0604020202020204" pitchFamily="34" charset="0"/>
              <a:sym typeface="Arial"/>
            </a:endParaRPr>
          </a:p>
        </p:txBody>
      </p:sp>
      <p:grpSp>
        <p:nvGrpSpPr>
          <p:cNvPr id="68" name="Group 67">
            <a:extLst>
              <a:ext uri="{FF2B5EF4-FFF2-40B4-BE49-F238E27FC236}">
                <a16:creationId xmlns:a16="http://schemas.microsoft.com/office/drawing/2014/main" id="{2A47DBEC-D55A-D148-8583-AA342E6CB1C4}"/>
              </a:ext>
            </a:extLst>
          </p:cNvPr>
          <p:cNvGrpSpPr/>
          <p:nvPr/>
        </p:nvGrpSpPr>
        <p:grpSpPr>
          <a:xfrm>
            <a:off x="638707" y="4335707"/>
            <a:ext cx="1246755" cy="213087"/>
            <a:chOff x="651182" y="2874545"/>
            <a:chExt cx="1361373" cy="235274"/>
          </a:xfrm>
          <a:solidFill>
            <a:schemeClr val="accent1">
              <a:lumMod val="60000"/>
              <a:lumOff val="40000"/>
            </a:schemeClr>
          </a:solidFill>
        </p:grpSpPr>
        <p:sp>
          <p:nvSpPr>
            <p:cNvPr id="66" name="Rectangle 65">
              <a:extLst>
                <a:ext uri="{FF2B5EF4-FFF2-40B4-BE49-F238E27FC236}">
                  <a16:creationId xmlns:a16="http://schemas.microsoft.com/office/drawing/2014/main" id="{4F18E652-EFB1-AD6C-4B5E-E359C372ED6B}"/>
                </a:ext>
              </a:extLst>
            </p:cNvPr>
            <p:cNvSpPr/>
            <p:nvPr/>
          </p:nvSpPr>
          <p:spPr bwMode="auto">
            <a:xfrm>
              <a:off x="651182" y="2874545"/>
              <a:ext cx="1361373" cy="235274"/>
            </a:xfrm>
            <a:prstGeom prst="rect">
              <a:avLst/>
            </a:prstGeom>
            <a:grp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7" name="TextBox 66">
              <a:extLst>
                <a:ext uri="{FF2B5EF4-FFF2-40B4-BE49-F238E27FC236}">
                  <a16:creationId xmlns:a16="http://schemas.microsoft.com/office/drawing/2014/main" id="{F201F280-A159-3B2F-F0B6-AC14CED32538}"/>
                </a:ext>
              </a:extLst>
            </p:cNvPr>
            <p:cNvSpPr txBox="1"/>
            <p:nvPr/>
          </p:nvSpPr>
          <p:spPr>
            <a:xfrm>
              <a:off x="887346" y="2909759"/>
              <a:ext cx="896523" cy="152920"/>
            </a:xfrm>
            <a:prstGeom prst="rect">
              <a:avLst/>
            </a:prstGeom>
            <a:grpFill/>
          </p:spPr>
          <p:txBody>
            <a:bodyPr wrap="square" lIns="0" tIns="0" rIns="0" bIns="0" rtlCol="0" anchor="t">
              <a:spAutoFit/>
            </a:bodyPr>
            <a:lstStyle/>
            <a:p>
              <a:pPr algn="ctr"/>
              <a:r>
                <a:rPr lang="en-US" sz="900">
                  <a:solidFill>
                    <a:schemeClr val="bg1"/>
                  </a:solidFill>
                  <a:latin typeface="+mj-lt"/>
                  <a:cs typeface="Segoe UI Semibold"/>
                </a:rPr>
                <a:t>OFTs</a:t>
              </a:r>
            </a:p>
          </p:txBody>
        </p:sp>
      </p:grpSp>
      <p:sp>
        <p:nvSpPr>
          <p:cNvPr id="116" name="Google Shape;597;p2">
            <a:extLst>
              <a:ext uri="{FF2B5EF4-FFF2-40B4-BE49-F238E27FC236}">
                <a16:creationId xmlns:a16="http://schemas.microsoft.com/office/drawing/2014/main" id="{2635A284-D904-E4B9-8B09-EE26C65D9AF8}"/>
              </a:ext>
            </a:extLst>
          </p:cNvPr>
          <p:cNvSpPr txBox="1"/>
          <p:nvPr/>
        </p:nvSpPr>
        <p:spPr>
          <a:xfrm>
            <a:off x="2028122" y="5242450"/>
            <a:ext cx="1112798" cy="387798"/>
          </a:xfrm>
          <a:prstGeom prst="rect">
            <a:avLst/>
          </a:prstGeom>
          <a:noFill/>
          <a:ln>
            <a:noFill/>
          </a:ln>
        </p:spPr>
        <p:txBody>
          <a:bodyPr spcFirstLastPara="1" wrap="square" lIns="0" tIns="0" rIns="0" bIns="0" anchor="t" anchorCtr="0">
            <a:spAutoFit/>
          </a:bodyPr>
          <a:lstStyle/>
          <a:p>
            <a:pPr>
              <a:lnSpc>
                <a:spcPct val="90000"/>
              </a:lnSpc>
              <a:buClr>
                <a:srgbClr val="282828"/>
              </a:buClr>
              <a:buSzPts val="800"/>
              <a:defRPr/>
            </a:pPr>
            <a:r>
              <a:rPr kumimoji="0" lang="en-US" sz="700" b="0" i="0" u="none" strike="noStrike" kern="1200" cap="none" spc="0" normalizeH="0" baseline="0" noProof="0">
                <a:ln>
                  <a:noFill/>
                </a:ln>
                <a:effectLst/>
                <a:uLnTx/>
                <a:uFillTx/>
                <a:cs typeface="Arial"/>
                <a:sym typeface="Arial"/>
              </a:rPr>
              <a:t>Leverage as paid </a:t>
            </a:r>
            <a:r>
              <a:rPr lang="en-US" sz="700">
                <a:cs typeface="Arial"/>
                <a:sym typeface="Arial"/>
              </a:rPr>
              <a:t>or</a:t>
            </a:r>
            <a:r>
              <a:rPr kumimoji="0" lang="en-US" sz="700" b="0" i="0" u="none" strike="noStrike" kern="1200" cap="none" spc="0" normalizeH="0" baseline="0" noProof="0">
                <a:ln>
                  <a:noFill/>
                </a:ln>
                <a:effectLst/>
                <a:uLnTx/>
                <a:uFillTx/>
                <a:cs typeface="Arial"/>
                <a:sym typeface="Arial"/>
              </a:rPr>
              <a:t> organic social ads to drive traffic to </a:t>
            </a:r>
            <a:r>
              <a:rPr lang="en-US" sz="700">
                <a:cs typeface="Arial"/>
                <a:sym typeface="Arial"/>
              </a:rPr>
              <a:t>the campaign</a:t>
            </a:r>
            <a:r>
              <a:rPr kumimoji="0" lang="en-US" sz="700" b="0" i="0" u="none" strike="noStrike" kern="1200" cap="none" spc="0" normalizeH="0" baseline="0" noProof="0">
                <a:ln>
                  <a:noFill/>
                </a:ln>
                <a:effectLst/>
                <a:uLnTx/>
                <a:uFillTx/>
                <a:cs typeface="Arial"/>
                <a:sym typeface="Arial"/>
              </a:rPr>
              <a:t> landing page for the hero assets.</a:t>
            </a:r>
          </a:p>
        </p:txBody>
      </p:sp>
      <p:cxnSp>
        <p:nvCxnSpPr>
          <p:cNvPr id="123" name="Google Shape;604;p2">
            <a:extLst>
              <a:ext uri="{FF2B5EF4-FFF2-40B4-BE49-F238E27FC236}">
                <a16:creationId xmlns:a16="http://schemas.microsoft.com/office/drawing/2014/main" id="{B6018BC0-1E82-0097-B704-A4033600D84C}"/>
              </a:ext>
            </a:extLst>
          </p:cNvPr>
          <p:cNvCxnSpPr>
            <a:cxnSpLocks/>
          </p:cNvCxnSpPr>
          <p:nvPr/>
        </p:nvCxnSpPr>
        <p:spPr>
          <a:xfrm>
            <a:off x="2024505" y="5724868"/>
            <a:ext cx="1067512" cy="1"/>
          </a:xfrm>
          <a:prstGeom prst="straightConnector1">
            <a:avLst/>
          </a:prstGeom>
          <a:noFill/>
          <a:ln w="9525" cap="flat" cmpd="sng">
            <a:solidFill>
              <a:schemeClr val="accent1">
                <a:lumMod val="60000"/>
                <a:lumOff val="40000"/>
              </a:schemeClr>
            </a:solidFill>
            <a:prstDash val="solid"/>
            <a:miter lim="800000"/>
            <a:headEnd type="none" w="sm" len="sm"/>
            <a:tailEnd type="triangle" w="med" len="med"/>
          </a:ln>
        </p:spPr>
      </p:cxnSp>
      <p:sp>
        <p:nvSpPr>
          <p:cNvPr id="131" name="Rectangle 130">
            <a:extLst>
              <a:ext uri="{FF2B5EF4-FFF2-40B4-BE49-F238E27FC236}">
                <a16:creationId xmlns:a16="http://schemas.microsoft.com/office/drawing/2014/main" id="{BF9C37CF-ECE6-0B96-D713-B920ED9828D2}"/>
              </a:ext>
            </a:extLst>
          </p:cNvPr>
          <p:cNvSpPr/>
          <p:nvPr/>
        </p:nvSpPr>
        <p:spPr bwMode="auto">
          <a:xfrm>
            <a:off x="3652562" y="4723695"/>
            <a:ext cx="1246755" cy="93324"/>
          </a:xfrm>
          <a:prstGeom prst="rect">
            <a:avLst/>
          </a:prstGeom>
          <a:gradFill>
            <a:gsLst>
              <a:gs pos="0">
                <a:schemeClr val="tx2">
                  <a:alpha val="0"/>
                </a:schemeClr>
              </a:gs>
              <a:gs pos="100000">
                <a:schemeClr val="tx2"/>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grpSp>
        <p:nvGrpSpPr>
          <p:cNvPr id="128" name="Group 127">
            <a:extLst>
              <a:ext uri="{FF2B5EF4-FFF2-40B4-BE49-F238E27FC236}">
                <a16:creationId xmlns:a16="http://schemas.microsoft.com/office/drawing/2014/main" id="{C5C647F9-1683-DC5C-A320-0AB614C8A533}"/>
              </a:ext>
            </a:extLst>
          </p:cNvPr>
          <p:cNvGrpSpPr/>
          <p:nvPr/>
        </p:nvGrpSpPr>
        <p:grpSpPr>
          <a:xfrm>
            <a:off x="3652562" y="4807720"/>
            <a:ext cx="1246755" cy="213087"/>
            <a:chOff x="651182" y="2874545"/>
            <a:chExt cx="1361373" cy="235274"/>
          </a:xfrm>
          <a:solidFill>
            <a:schemeClr val="accent2">
              <a:lumMod val="60000"/>
              <a:lumOff val="40000"/>
            </a:schemeClr>
          </a:solidFill>
        </p:grpSpPr>
        <p:sp>
          <p:nvSpPr>
            <p:cNvPr id="129" name="Rectangle 128">
              <a:extLst>
                <a:ext uri="{FF2B5EF4-FFF2-40B4-BE49-F238E27FC236}">
                  <a16:creationId xmlns:a16="http://schemas.microsoft.com/office/drawing/2014/main" id="{C0FDC169-C616-AFEC-48CE-6E75446CB877}"/>
                </a:ext>
              </a:extLst>
            </p:cNvPr>
            <p:cNvSpPr/>
            <p:nvPr/>
          </p:nvSpPr>
          <p:spPr bwMode="auto">
            <a:xfrm>
              <a:off x="651182" y="2874545"/>
              <a:ext cx="1361373" cy="235274"/>
            </a:xfrm>
            <a:prstGeom prst="rect">
              <a:avLst/>
            </a:prstGeom>
            <a:grp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30" name="TextBox 129">
              <a:extLst>
                <a:ext uri="{FF2B5EF4-FFF2-40B4-BE49-F238E27FC236}">
                  <a16:creationId xmlns:a16="http://schemas.microsoft.com/office/drawing/2014/main" id="{62912A11-4B69-4167-FB31-C0AD629AE7E0}"/>
                </a:ext>
              </a:extLst>
            </p:cNvPr>
            <p:cNvSpPr txBox="1"/>
            <p:nvPr/>
          </p:nvSpPr>
          <p:spPr>
            <a:xfrm>
              <a:off x="887346" y="2909759"/>
              <a:ext cx="896523" cy="152920"/>
            </a:xfrm>
            <a:prstGeom prst="rect">
              <a:avLst/>
            </a:prstGeom>
            <a:grpFill/>
          </p:spPr>
          <p:txBody>
            <a:bodyPr wrap="square" lIns="0" tIns="0" rIns="0" bIns="0" rtlCol="0">
              <a:spAutoFit/>
            </a:bodyPr>
            <a:lstStyle/>
            <a:p>
              <a:pPr algn="ctr"/>
              <a:r>
                <a:rPr lang="en-US" sz="900">
                  <a:solidFill>
                    <a:schemeClr val="bg1"/>
                  </a:solidFill>
                  <a:latin typeface="+mj-lt"/>
                </a:rPr>
                <a:t>Infographics</a:t>
              </a:r>
            </a:p>
          </p:txBody>
        </p:sp>
      </p:grpSp>
      <p:sp>
        <p:nvSpPr>
          <p:cNvPr id="163" name="Right Brace 162">
            <a:extLst>
              <a:ext uri="{FF2B5EF4-FFF2-40B4-BE49-F238E27FC236}">
                <a16:creationId xmlns:a16="http://schemas.microsoft.com/office/drawing/2014/main" id="{0D1ECD96-A2DF-547C-D323-3D37D72A7568}"/>
              </a:ext>
            </a:extLst>
          </p:cNvPr>
          <p:cNvSpPr/>
          <p:nvPr/>
        </p:nvSpPr>
        <p:spPr>
          <a:xfrm flipH="1">
            <a:off x="9926271" y="2860617"/>
            <a:ext cx="315373" cy="3225725"/>
          </a:xfrm>
          <a:prstGeom prst="rightBrace">
            <a:avLst>
              <a:gd name="adj1" fmla="val 47552"/>
              <a:gd name="adj2" fmla="val 50000"/>
            </a:avLst>
          </a:prstGeom>
          <a:ln>
            <a:solidFill>
              <a:schemeClr val="accent2">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93AAA4C3-1C7E-6515-62FD-2A722AC02955}"/>
              </a:ext>
            </a:extLst>
          </p:cNvPr>
          <p:cNvSpPr txBox="1"/>
          <p:nvPr/>
        </p:nvSpPr>
        <p:spPr>
          <a:xfrm>
            <a:off x="16888810" y="2128344"/>
            <a:ext cx="2743200" cy="4571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endParaRPr lang="en-US" sz="2000" err="1"/>
          </a:p>
        </p:txBody>
      </p:sp>
      <p:sp>
        <p:nvSpPr>
          <p:cNvPr id="6" name="TextBox 5">
            <a:extLst>
              <a:ext uri="{FF2B5EF4-FFF2-40B4-BE49-F238E27FC236}">
                <a16:creationId xmlns:a16="http://schemas.microsoft.com/office/drawing/2014/main" id="{C2CDB49A-FF94-EA49-2D51-5FE2532B0C6E}"/>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Sequence your campaign with the following marketing touchpoints, using templates in the asset library.</a:t>
            </a:r>
          </a:p>
        </p:txBody>
      </p:sp>
      <p:sp>
        <p:nvSpPr>
          <p:cNvPr id="23" name="Title 21">
            <a:extLst>
              <a:ext uri="{FF2B5EF4-FFF2-40B4-BE49-F238E27FC236}">
                <a16:creationId xmlns:a16="http://schemas.microsoft.com/office/drawing/2014/main" id="{BAD95C07-B659-1B4C-35FB-22427C79A168}"/>
              </a:ext>
            </a:extLst>
          </p:cNvPr>
          <p:cNvSpPr txBox="1">
            <a:spLocks/>
          </p:cNvSpPr>
          <p:nvPr/>
        </p:nvSpPr>
        <p:spPr>
          <a:xfrm>
            <a:off x="588263" y="457200"/>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solidFill>
                  <a:srgbClr val="000000"/>
                </a:solidFill>
                <a:effectLst/>
                <a:latin typeface="+mj-lt"/>
                <a:ea typeface="+mn-ea"/>
                <a:cs typeface="Segoe UI" pitchFamily="34" charset="0"/>
              </a:defRPr>
            </a:lvl1pPr>
          </a:lstStyle>
          <a:p>
            <a:r>
              <a:rPr lang="en-US">
                <a:cs typeface="Segoe UI"/>
              </a:rPr>
              <a:t>Demand generation campaign journey</a:t>
            </a:r>
          </a:p>
        </p:txBody>
      </p:sp>
      <p:pic>
        <p:nvPicPr>
          <p:cNvPr id="8" name="Picture 7">
            <a:extLst>
              <a:ext uri="{FF2B5EF4-FFF2-40B4-BE49-F238E27FC236}">
                <a16:creationId xmlns:a16="http://schemas.microsoft.com/office/drawing/2014/main" id="{733282EA-7BD7-C3DA-2A17-F6102097178D}"/>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638707" y="4978117"/>
            <a:ext cx="1242000" cy="649039"/>
          </a:xfrm>
          <a:prstGeom prst="rect">
            <a:avLst/>
          </a:prstGeom>
          <a:effectLst>
            <a:outerShdw blurRad="101600" dist="12700" dir="2700000" algn="tl" rotWithShape="0">
              <a:prstClr val="black">
                <a:alpha val="40000"/>
              </a:prstClr>
            </a:outerShdw>
          </a:effectLst>
        </p:spPr>
      </p:pic>
      <p:pic>
        <p:nvPicPr>
          <p:cNvPr id="28" name="Picture 27" descr="Text, letter&#10;&#10;Description automatically generated">
            <a:extLst>
              <a:ext uri="{FF2B5EF4-FFF2-40B4-BE49-F238E27FC236}">
                <a16:creationId xmlns:a16="http://schemas.microsoft.com/office/drawing/2014/main" id="{6CC84D78-2174-0529-F95C-41B798E5075B}"/>
              </a:ext>
            </a:extLst>
          </p:cNvPr>
          <p:cNvPicPr>
            <a:picLocks noChangeAspect="1"/>
          </p:cNvPicPr>
          <p:nvPr/>
        </p:nvPicPr>
        <p:blipFill rotWithShape="1">
          <a:blip r:embed="rId12">
            <a:extLst>
              <a:ext uri="{28A0092B-C50C-407E-A947-70E740481C1C}">
                <a14:useLocalDpi xmlns:a14="http://schemas.microsoft.com/office/drawing/2010/main" val="0"/>
              </a:ext>
            </a:extLst>
          </a:blip>
          <a:srcRect b="54806"/>
          <a:stretch/>
        </p:blipFill>
        <p:spPr>
          <a:xfrm>
            <a:off x="3652784" y="5311563"/>
            <a:ext cx="1243661" cy="727368"/>
          </a:xfrm>
          <a:prstGeom prst="rect">
            <a:avLst/>
          </a:prstGeom>
          <a:effectLst>
            <a:outerShdw blurRad="101600" dist="12700" dir="2700000" algn="tl" rotWithShape="0">
              <a:prstClr val="black">
                <a:alpha val="40000"/>
              </a:prstClr>
            </a:outerShdw>
          </a:effectLst>
        </p:spPr>
      </p:pic>
      <p:sp>
        <p:nvSpPr>
          <p:cNvPr id="30" name="Rectangle 29">
            <a:extLst>
              <a:ext uri="{FF2B5EF4-FFF2-40B4-BE49-F238E27FC236}">
                <a16:creationId xmlns:a16="http://schemas.microsoft.com/office/drawing/2014/main" id="{1B757C22-9E11-8F38-53FF-D6A097329AA5}"/>
              </a:ext>
            </a:extLst>
          </p:cNvPr>
          <p:cNvSpPr/>
          <p:nvPr/>
        </p:nvSpPr>
        <p:spPr bwMode="auto">
          <a:xfrm>
            <a:off x="3652562" y="5933441"/>
            <a:ext cx="1246755" cy="93324"/>
          </a:xfrm>
          <a:prstGeom prst="rect">
            <a:avLst/>
          </a:prstGeom>
          <a:gradFill>
            <a:gsLst>
              <a:gs pos="0">
                <a:schemeClr val="tx2">
                  <a:alpha val="0"/>
                </a:schemeClr>
              </a:gs>
              <a:gs pos="100000">
                <a:schemeClr val="tx2"/>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1" name="Rectangle 30">
            <a:extLst>
              <a:ext uri="{FF2B5EF4-FFF2-40B4-BE49-F238E27FC236}">
                <a16:creationId xmlns:a16="http://schemas.microsoft.com/office/drawing/2014/main" id="{16627D94-0141-B8CB-8A22-4ECB5AE77E0E}"/>
              </a:ext>
            </a:extLst>
          </p:cNvPr>
          <p:cNvSpPr/>
          <p:nvPr/>
        </p:nvSpPr>
        <p:spPr bwMode="auto">
          <a:xfrm>
            <a:off x="3652562" y="6015118"/>
            <a:ext cx="1246755" cy="213087"/>
          </a:xfrm>
          <a:prstGeom prst="rect">
            <a:avLst/>
          </a:prstGeom>
          <a:solidFill>
            <a:schemeClr val="accent2">
              <a:lumMod val="60000"/>
              <a:lumOff val="40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32472">
              <a:spcBef>
                <a:spcPct val="0"/>
              </a:spcBef>
              <a:spcAft>
                <a:spcPct val="0"/>
              </a:spcAft>
            </a:pPr>
            <a:r>
              <a:rPr lang="en-US" sz="900">
                <a:solidFill>
                  <a:schemeClr val="bg1"/>
                </a:solidFill>
                <a:latin typeface="+mj-lt"/>
              </a:rPr>
              <a:t>Blog</a:t>
            </a:r>
            <a:r>
              <a:rPr lang="en-US" sz="1000">
                <a:cs typeface="Segoe UI"/>
              </a:rPr>
              <a:t> </a:t>
            </a:r>
            <a:r>
              <a:rPr lang="en-US" sz="900">
                <a:solidFill>
                  <a:schemeClr val="bg1"/>
                </a:solidFill>
                <a:latin typeface="+mj-lt"/>
              </a:rPr>
              <a:t>post series</a:t>
            </a:r>
          </a:p>
        </p:txBody>
      </p:sp>
      <p:sp>
        <p:nvSpPr>
          <p:cNvPr id="36" name="Rectangle 35">
            <a:extLst>
              <a:ext uri="{FF2B5EF4-FFF2-40B4-BE49-F238E27FC236}">
                <a16:creationId xmlns:a16="http://schemas.microsoft.com/office/drawing/2014/main" id="{BC3B2766-7656-1463-512A-2A23737367BE}"/>
              </a:ext>
            </a:extLst>
          </p:cNvPr>
          <p:cNvSpPr/>
          <p:nvPr/>
        </p:nvSpPr>
        <p:spPr bwMode="auto">
          <a:xfrm>
            <a:off x="6769196" y="4240256"/>
            <a:ext cx="1246755" cy="93324"/>
          </a:xfrm>
          <a:prstGeom prst="rect">
            <a:avLst/>
          </a:prstGeom>
          <a:gradFill>
            <a:gsLst>
              <a:gs pos="0">
                <a:schemeClr val="tx2">
                  <a:alpha val="0"/>
                </a:schemeClr>
              </a:gs>
              <a:gs pos="100000">
                <a:schemeClr val="tx2"/>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7" name="Google Shape;601;p2">
            <a:extLst>
              <a:ext uri="{FF2B5EF4-FFF2-40B4-BE49-F238E27FC236}">
                <a16:creationId xmlns:a16="http://schemas.microsoft.com/office/drawing/2014/main" id="{E943FFBC-1F10-FBA0-0D5E-753C19C5426A}"/>
              </a:ext>
            </a:extLst>
          </p:cNvPr>
          <p:cNvSpPr/>
          <p:nvPr/>
        </p:nvSpPr>
        <p:spPr>
          <a:xfrm>
            <a:off x="6769196" y="4316680"/>
            <a:ext cx="1245731" cy="246201"/>
          </a:xfrm>
          <a:prstGeom prst="rect">
            <a:avLst/>
          </a:prstGeom>
          <a:solidFill>
            <a:schemeClr val="accent1">
              <a:lumMod val="75000"/>
            </a:schemeClr>
          </a:solidFill>
          <a:ln>
            <a:noFill/>
          </a:ln>
          <a:effectLst>
            <a:outerShdw blurRad="50800" dist="38100" dir="2700000" algn="tl" rotWithShape="0">
              <a:prstClr val="black">
                <a:alpha val="40000"/>
              </a:prstClr>
            </a:outerShdw>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lang="en-US" sz="800">
                <a:solidFill>
                  <a:srgbClr val="FFFFFF"/>
                </a:solidFill>
                <a:latin typeface="+mj-lt"/>
                <a:ea typeface="Arial"/>
                <a:cs typeface="Arial"/>
                <a:sym typeface="Arial"/>
              </a:rPr>
              <a:t>Webinar OFT</a:t>
            </a:r>
            <a:endParaRPr lang="en-US" sz="800" i="0" u="none" strike="noStrike" kern="1200" cap="none" spc="0" normalizeH="0" baseline="0" noProof="0">
              <a:ln>
                <a:noFill/>
              </a:ln>
              <a:solidFill>
                <a:srgbClr val="FFFFFF"/>
              </a:solidFill>
              <a:effectLst/>
              <a:uLnTx/>
              <a:uFillTx/>
              <a:latin typeface="+mj-lt"/>
              <a:ea typeface="Arial"/>
              <a:cs typeface="Arial"/>
            </a:endParaRPr>
          </a:p>
        </p:txBody>
      </p:sp>
      <p:sp>
        <p:nvSpPr>
          <p:cNvPr id="38" name="Rectangle 37">
            <a:extLst>
              <a:ext uri="{FF2B5EF4-FFF2-40B4-BE49-F238E27FC236}">
                <a16:creationId xmlns:a16="http://schemas.microsoft.com/office/drawing/2014/main" id="{45D2CA37-5C40-EC1E-C2D4-85AB637A4F4D}"/>
              </a:ext>
            </a:extLst>
          </p:cNvPr>
          <p:cNvSpPr/>
          <p:nvPr/>
        </p:nvSpPr>
        <p:spPr bwMode="auto">
          <a:xfrm>
            <a:off x="6769196" y="5379882"/>
            <a:ext cx="1246755" cy="93324"/>
          </a:xfrm>
          <a:prstGeom prst="rect">
            <a:avLst/>
          </a:prstGeom>
          <a:gradFill>
            <a:gsLst>
              <a:gs pos="0">
                <a:schemeClr val="tx2">
                  <a:alpha val="0"/>
                </a:schemeClr>
              </a:gs>
              <a:gs pos="100000">
                <a:schemeClr val="tx2"/>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9" name="Google Shape;601;p2">
            <a:extLst>
              <a:ext uri="{FF2B5EF4-FFF2-40B4-BE49-F238E27FC236}">
                <a16:creationId xmlns:a16="http://schemas.microsoft.com/office/drawing/2014/main" id="{3A8C018F-0E85-D819-1C26-886DC2892B7E}"/>
              </a:ext>
            </a:extLst>
          </p:cNvPr>
          <p:cNvSpPr/>
          <p:nvPr/>
        </p:nvSpPr>
        <p:spPr>
          <a:xfrm>
            <a:off x="6769196" y="5532634"/>
            <a:ext cx="1245731" cy="369312"/>
          </a:xfrm>
          <a:prstGeom prst="rect">
            <a:avLst/>
          </a:prstGeom>
          <a:solidFill>
            <a:schemeClr val="accent1">
              <a:lumMod val="75000"/>
            </a:schemeClr>
          </a:solidFill>
          <a:ln>
            <a:noFill/>
          </a:ln>
          <a:effectLst>
            <a:outerShdw blurRad="50800" dist="38100" dir="2700000" algn="tl" rotWithShape="0">
              <a:prstClr val="black">
                <a:alpha val="40000"/>
              </a:prstClr>
            </a:outerShdw>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lang="en-US" sz="800">
                <a:solidFill>
                  <a:srgbClr val="FFFFFF"/>
                </a:solidFill>
                <a:latin typeface="+mj-lt"/>
                <a:ea typeface="Arial"/>
                <a:cs typeface="Arial"/>
                <a:sym typeface="Arial"/>
              </a:rPr>
              <a:t>Webinar Landing Page </a:t>
            </a:r>
            <a:endParaRPr lang="en-US" sz="800" i="0" u="none" strike="noStrike" kern="1200" cap="none" spc="0" normalizeH="0" baseline="0" noProof="0">
              <a:ln>
                <a:noFill/>
              </a:ln>
              <a:solidFill>
                <a:srgbClr val="FFFFFF"/>
              </a:solidFill>
              <a:effectLst/>
              <a:uLnTx/>
              <a:uFillTx/>
              <a:latin typeface="+mj-lt"/>
              <a:ea typeface="Arial"/>
              <a:cs typeface="Arial"/>
            </a:endParaRPr>
          </a:p>
        </p:txBody>
      </p:sp>
      <p:sp>
        <p:nvSpPr>
          <p:cNvPr id="43" name="Rectangle 42">
            <a:extLst>
              <a:ext uri="{FF2B5EF4-FFF2-40B4-BE49-F238E27FC236}">
                <a16:creationId xmlns:a16="http://schemas.microsoft.com/office/drawing/2014/main" id="{BF77E27E-39DB-DB1C-72C4-B6D962BE7859}"/>
              </a:ext>
            </a:extLst>
          </p:cNvPr>
          <p:cNvSpPr/>
          <p:nvPr/>
        </p:nvSpPr>
        <p:spPr bwMode="auto">
          <a:xfrm>
            <a:off x="10317788" y="3803070"/>
            <a:ext cx="1246755" cy="93324"/>
          </a:xfrm>
          <a:prstGeom prst="rect">
            <a:avLst/>
          </a:prstGeom>
          <a:gradFill>
            <a:gsLst>
              <a:gs pos="0">
                <a:schemeClr val="tx2">
                  <a:alpha val="0"/>
                </a:schemeClr>
              </a:gs>
              <a:gs pos="100000">
                <a:schemeClr val="tx2"/>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4" name="Google Shape;601;p2">
            <a:extLst>
              <a:ext uri="{FF2B5EF4-FFF2-40B4-BE49-F238E27FC236}">
                <a16:creationId xmlns:a16="http://schemas.microsoft.com/office/drawing/2014/main" id="{F6EE4652-BF54-1EA3-D66D-B7EF74107FDE}"/>
              </a:ext>
            </a:extLst>
          </p:cNvPr>
          <p:cNvSpPr/>
          <p:nvPr/>
        </p:nvSpPr>
        <p:spPr>
          <a:xfrm>
            <a:off x="10318812" y="3885728"/>
            <a:ext cx="1245731" cy="246201"/>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lang="en-US" sz="800">
                <a:solidFill>
                  <a:srgbClr val="FFFFFF"/>
                </a:solidFill>
                <a:latin typeface="+mj-lt"/>
                <a:ea typeface="Arial"/>
                <a:cs typeface="Arial"/>
                <a:sym typeface="Arial"/>
              </a:rPr>
              <a:t>Workshop (OFT)</a:t>
            </a:r>
            <a:endParaRPr lang="en-US" sz="800" i="0" u="none" strike="noStrike" kern="1200" cap="none" spc="0" normalizeH="0" baseline="0" noProof="0">
              <a:ln>
                <a:noFill/>
              </a:ln>
              <a:solidFill>
                <a:srgbClr val="FFFFFF"/>
              </a:solidFill>
              <a:effectLst/>
              <a:uLnTx/>
              <a:uFillTx/>
              <a:latin typeface="+mj-lt"/>
              <a:ea typeface="Arial"/>
              <a:cs typeface="Arial"/>
            </a:endParaRPr>
          </a:p>
        </p:txBody>
      </p:sp>
      <p:grpSp>
        <p:nvGrpSpPr>
          <p:cNvPr id="46" name="Group 45">
            <a:extLst>
              <a:ext uri="{FF2B5EF4-FFF2-40B4-BE49-F238E27FC236}">
                <a16:creationId xmlns:a16="http://schemas.microsoft.com/office/drawing/2014/main" id="{CE5FF100-A790-2058-31B6-5A1D1D50B427}"/>
              </a:ext>
            </a:extLst>
          </p:cNvPr>
          <p:cNvGrpSpPr/>
          <p:nvPr/>
        </p:nvGrpSpPr>
        <p:grpSpPr>
          <a:xfrm>
            <a:off x="10313958" y="5931608"/>
            <a:ext cx="1246755" cy="213087"/>
            <a:chOff x="651182" y="2874545"/>
            <a:chExt cx="1361373" cy="235274"/>
          </a:xfrm>
          <a:solidFill>
            <a:schemeClr val="accent2">
              <a:lumMod val="75000"/>
            </a:schemeClr>
          </a:solidFill>
        </p:grpSpPr>
        <p:sp>
          <p:nvSpPr>
            <p:cNvPr id="47" name="Rectangle 46">
              <a:extLst>
                <a:ext uri="{FF2B5EF4-FFF2-40B4-BE49-F238E27FC236}">
                  <a16:creationId xmlns:a16="http://schemas.microsoft.com/office/drawing/2014/main" id="{484DB136-296A-12A5-F188-85038462063F}"/>
                </a:ext>
              </a:extLst>
            </p:cNvPr>
            <p:cNvSpPr/>
            <p:nvPr/>
          </p:nvSpPr>
          <p:spPr bwMode="auto">
            <a:xfrm>
              <a:off x="651182" y="2874545"/>
              <a:ext cx="1361373" cy="235274"/>
            </a:xfrm>
            <a:prstGeom prst="rect">
              <a:avLst/>
            </a:prstGeom>
            <a:grp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8" name="TextBox 47">
              <a:extLst>
                <a:ext uri="{FF2B5EF4-FFF2-40B4-BE49-F238E27FC236}">
                  <a16:creationId xmlns:a16="http://schemas.microsoft.com/office/drawing/2014/main" id="{F1B46692-0D7B-05B9-0D97-FEB4400D04F9}"/>
                </a:ext>
              </a:extLst>
            </p:cNvPr>
            <p:cNvSpPr txBox="1"/>
            <p:nvPr/>
          </p:nvSpPr>
          <p:spPr>
            <a:xfrm>
              <a:off x="887346" y="2909759"/>
              <a:ext cx="896523" cy="152920"/>
            </a:xfrm>
            <a:prstGeom prst="rect">
              <a:avLst/>
            </a:prstGeom>
            <a:grpFill/>
          </p:spPr>
          <p:txBody>
            <a:bodyPr wrap="square" lIns="0" tIns="0" rIns="0" bIns="0" rtlCol="0" anchor="t">
              <a:spAutoFit/>
            </a:bodyPr>
            <a:lstStyle/>
            <a:p>
              <a:pPr algn="ctr"/>
              <a:r>
                <a:rPr lang="en-US" sz="900">
                  <a:solidFill>
                    <a:schemeClr val="bg1"/>
                  </a:solidFill>
                  <a:latin typeface="+mj-lt"/>
                </a:rPr>
                <a:t>Pitch decks</a:t>
              </a:r>
            </a:p>
          </p:txBody>
        </p:sp>
      </p:grpSp>
      <p:sp>
        <p:nvSpPr>
          <p:cNvPr id="51" name="Rectangle 50">
            <a:extLst>
              <a:ext uri="{FF2B5EF4-FFF2-40B4-BE49-F238E27FC236}">
                <a16:creationId xmlns:a16="http://schemas.microsoft.com/office/drawing/2014/main" id="{4A08FC60-FF38-C7B0-5D7C-4A3025086B08}"/>
              </a:ext>
            </a:extLst>
          </p:cNvPr>
          <p:cNvSpPr/>
          <p:nvPr/>
        </p:nvSpPr>
        <p:spPr bwMode="auto">
          <a:xfrm>
            <a:off x="10319971" y="4711126"/>
            <a:ext cx="1244572" cy="126555"/>
          </a:xfrm>
          <a:prstGeom prst="rect">
            <a:avLst/>
          </a:prstGeom>
          <a:gradFill>
            <a:gsLst>
              <a:gs pos="0">
                <a:schemeClr val="tx2">
                  <a:alpha val="0"/>
                </a:schemeClr>
              </a:gs>
              <a:gs pos="100000">
                <a:schemeClr val="tx2"/>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2" name="Google Shape;601;p2">
            <a:extLst>
              <a:ext uri="{FF2B5EF4-FFF2-40B4-BE49-F238E27FC236}">
                <a16:creationId xmlns:a16="http://schemas.microsoft.com/office/drawing/2014/main" id="{97E75F32-FCF9-92CE-24BC-9FB2ABB0739A}"/>
              </a:ext>
            </a:extLst>
          </p:cNvPr>
          <p:cNvSpPr/>
          <p:nvPr/>
        </p:nvSpPr>
        <p:spPr>
          <a:xfrm>
            <a:off x="10318812" y="4837681"/>
            <a:ext cx="1245731" cy="369312"/>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lang="en-US" sz="800">
                <a:solidFill>
                  <a:srgbClr val="FFFFFF"/>
                </a:solidFill>
                <a:latin typeface="+mj-lt"/>
                <a:ea typeface="Arial"/>
                <a:cs typeface="Arial"/>
                <a:sym typeface="Arial"/>
              </a:rPr>
              <a:t>Workshop (Social LinkedIn)</a:t>
            </a:r>
            <a:endParaRPr lang="en-US" sz="800" i="0" u="none" strike="noStrike" kern="1200" cap="none" spc="0" normalizeH="0" baseline="0" noProof="0">
              <a:ln>
                <a:noFill/>
              </a:ln>
              <a:solidFill>
                <a:srgbClr val="FFFFFF"/>
              </a:solidFill>
              <a:effectLst/>
              <a:uLnTx/>
              <a:uFillTx/>
              <a:latin typeface="+mj-lt"/>
              <a:ea typeface="Arial"/>
              <a:cs typeface="Arial"/>
            </a:endParaRPr>
          </a:p>
        </p:txBody>
      </p:sp>
      <p:grpSp>
        <p:nvGrpSpPr>
          <p:cNvPr id="54" name="Group 53">
            <a:extLst>
              <a:ext uri="{FF2B5EF4-FFF2-40B4-BE49-F238E27FC236}">
                <a16:creationId xmlns:a16="http://schemas.microsoft.com/office/drawing/2014/main" id="{85C634B8-82E9-1CA5-8249-3CA15D2F9410}"/>
              </a:ext>
            </a:extLst>
          </p:cNvPr>
          <p:cNvGrpSpPr/>
          <p:nvPr/>
        </p:nvGrpSpPr>
        <p:grpSpPr>
          <a:xfrm>
            <a:off x="3652562" y="3630994"/>
            <a:ext cx="1246755" cy="213087"/>
            <a:chOff x="651182" y="2874545"/>
            <a:chExt cx="1361373" cy="235274"/>
          </a:xfrm>
          <a:solidFill>
            <a:schemeClr val="accent2">
              <a:lumMod val="60000"/>
              <a:lumOff val="40000"/>
            </a:schemeClr>
          </a:solidFill>
        </p:grpSpPr>
        <p:sp>
          <p:nvSpPr>
            <p:cNvPr id="55" name="Rectangle 54">
              <a:extLst>
                <a:ext uri="{FF2B5EF4-FFF2-40B4-BE49-F238E27FC236}">
                  <a16:creationId xmlns:a16="http://schemas.microsoft.com/office/drawing/2014/main" id="{944CAB4D-1FB7-45C3-F0E6-9E0F81D321EB}"/>
                </a:ext>
              </a:extLst>
            </p:cNvPr>
            <p:cNvSpPr/>
            <p:nvPr/>
          </p:nvSpPr>
          <p:spPr bwMode="auto">
            <a:xfrm>
              <a:off x="651182" y="2874545"/>
              <a:ext cx="1361373" cy="235274"/>
            </a:xfrm>
            <a:prstGeom prst="rect">
              <a:avLst/>
            </a:prstGeom>
            <a:grp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a:spcBef>
                  <a:spcPct val="0"/>
                </a:spcBef>
                <a:spcAft>
                  <a:spcPct val="0"/>
                </a:spcAft>
              </a:pPr>
              <a:endParaRPr lang="en-US" sz="2000">
                <a:solidFill>
                  <a:srgbClr val="FFFFFF"/>
                </a:solidFill>
                <a:ea typeface="Segoe UI" pitchFamily="34" charset="0"/>
                <a:cs typeface="Segoe UI" pitchFamily="34" charset="0"/>
              </a:endParaRPr>
            </a:p>
          </p:txBody>
        </p:sp>
        <p:sp>
          <p:nvSpPr>
            <p:cNvPr id="56" name="TextBox 55">
              <a:extLst>
                <a:ext uri="{FF2B5EF4-FFF2-40B4-BE49-F238E27FC236}">
                  <a16:creationId xmlns:a16="http://schemas.microsoft.com/office/drawing/2014/main" id="{A19AAA01-45DA-086E-8066-3F168E3A95D7}"/>
                </a:ext>
              </a:extLst>
            </p:cNvPr>
            <p:cNvSpPr txBox="1"/>
            <p:nvPr/>
          </p:nvSpPr>
          <p:spPr>
            <a:xfrm>
              <a:off x="887346" y="2909759"/>
              <a:ext cx="896523" cy="152920"/>
            </a:xfrm>
            <a:prstGeom prst="rect">
              <a:avLst/>
            </a:prstGeom>
            <a:grpFill/>
          </p:spPr>
          <p:txBody>
            <a:bodyPr wrap="square" lIns="0" tIns="0" rIns="0" bIns="0" rtlCol="0" anchor="t">
              <a:spAutoFit/>
            </a:bodyPr>
            <a:lstStyle/>
            <a:p>
              <a:pPr algn="ctr"/>
              <a:r>
                <a:rPr lang="en-US" sz="900">
                  <a:solidFill>
                    <a:schemeClr val="bg1"/>
                  </a:solidFill>
                  <a:latin typeface="+mj-lt"/>
                </a:rPr>
                <a:t>Landing pages</a:t>
              </a:r>
            </a:p>
          </p:txBody>
        </p:sp>
      </p:grpSp>
      <p:sp>
        <p:nvSpPr>
          <p:cNvPr id="57" name="Rectangle 56">
            <a:extLst>
              <a:ext uri="{FF2B5EF4-FFF2-40B4-BE49-F238E27FC236}">
                <a16:creationId xmlns:a16="http://schemas.microsoft.com/office/drawing/2014/main" id="{88A7BCEF-E61A-BB9F-6518-597D2E8E196A}"/>
              </a:ext>
            </a:extLst>
          </p:cNvPr>
          <p:cNvSpPr/>
          <p:nvPr/>
        </p:nvSpPr>
        <p:spPr bwMode="auto">
          <a:xfrm>
            <a:off x="638707" y="5550051"/>
            <a:ext cx="1242000" cy="80197"/>
          </a:xfrm>
          <a:prstGeom prst="rect">
            <a:avLst/>
          </a:prstGeom>
          <a:gradFill>
            <a:gsLst>
              <a:gs pos="0">
                <a:schemeClr val="tx2">
                  <a:alpha val="0"/>
                </a:schemeClr>
              </a:gs>
              <a:gs pos="100000">
                <a:schemeClr val="tx2"/>
              </a:gs>
            </a:gsLst>
            <a:lin ang="54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9" name="Rectangle 58">
            <a:extLst>
              <a:ext uri="{FF2B5EF4-FFF2-40B4-BE49-F238E27FC236}">
                <a16:creationId xmlns:a16="http://schemas.microsoft.com/office/drawing/2014/main" id="{AF4F3E98-34B5-D4D0-B2A9-998D147939D9}"/>
              </a:ext>
            </a:extLst>
          </p:cNvPr>
          <p:cNvSpPr/>
          <p:nvPr/>
        </p:nvSpPr>
        <p:spPr bwMode="auto">
          <a:xfrm>
            <a:off x="638707" y="5630350"/>
            <a:ext cx="1247392" cy="333151"/>
          </a:xfrm>
          <a:prstGeom prst="rect">
            <a:avLst/>
          </a:prstGeom>
          <a:solidFill>
            <a:schemeClr val="accent1">
              <a:lumMod val="60000"/>
              <a:lumOff val="40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146304" rIns="108000" bIns="146304" numCol="1" spcCol="0" rtlCol="0" fromWordArt="0" anchor="ctr" anchorCtr="0" forceAA="0" compatLnSpc="1">
            <a:prstTxWarp prst="textNoShape">
              <a:avLst/>
            </a:prstTxWarp>
            <a:noAutofit/>
          </a:bodyPr>
          <a:lstStyle/>
          <a:p>
            <a:pPr algn="ctr"/>
            <a:r>
              <a:rPr lang="en-US" sz="900">
                <a:solidFill>
                  <a:schemeClr val="bg1"/>
                </a:solidFill>
                <a:latin typeface="+mj-lt"/>
              </a:rPr>
              <a:t>Social organic posts</a:t>
            </a:r>
          </a:p>
        </p:txBody>
      </p:sp>
    </p:spTree>
    <p:extLst>
      <p:ext uri="{BB962C8B-B14F-4D97-AF65-F5344CB8AC3E}">
        <p14:creationId xmlns:p14="http://schemas.microsoft.com/office/powerpoint/2010/main" val="161373234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98B05AE-DC34-7359-FB3C-E8051AB00905}"/>
              </a:ext>
              <a:ext uri="{C183D7F6-B498-43B3-948B-1728B52AA6E4}">
                <adec:decorative xmlns:adec="http://schemas.microsoft.com/office/drawing/2017/decorative" val="1"/>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r="6685" b="42150"/>
          <a:stretch/>
        </p:blipFill>
        <p:spPr>
          <a:xfrm>
            <a:off x="1" y="5638403"/>
            <a:ext cx="5715000" cy="1219598"/>
          </a:xfrm>
          <a:prstGeom prst="rect">
            <a:avLst/>
          </a:prstGeom>
        </p:spPr>
      </p:pic>
      <p:sp>
        <p:nvSpPr>
          <p:cNvPr id="91" name="Google Shape;582;p2">
            <a:extLst>
              <a:ext uri="{FF2B5EF4-FFF2-40B4-BE49-F238E27FC236}">
                <a16:creationId xmlns:a16="http://schemas.microsoft.com/office/drawing/2014/main" id="{5E56A1F8-9162-B24A-0AA1-A5B7419CA842}"/>
              </a:ext>
            </a:extLst>
          </p:cNvPr>
          <p:cNvSpPr/>
          <p:nvPr/>
        </p:nvSpPr>
        <p:spPr>
          <a:xfrm>
            <a:off x="644595" y="1466493"/>
            <a:ext cx="4286632" cy="312804"/>
          </a:xfrm>
          <a:prstGeom prst="rect">
            <a:avLst/>
          </a:prstGeom>
          <a:solidFill>
            <a:schemeClr val="accent1">
              <a:lumMod val="60000"/>
              <a:lumOff val="4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1. PROMOTION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3" name="Google Shape;591;p2">
            <a:extLst>
              <a:ext uri="{FF2B5EF4-FFF2-40B4-BE49-F238E27FC236}">
                <a16:creationId xmlns:a16="http://schemas.microsoft.com/office/drawing/2014/main" id="{22591BB1-52CD-374F-B3DE-AF34B8623996}"/>
              </a:ext>
            </a:extLst>
          </p:cNvPr>
          <p:cNvSpPr/>
          <p:nvPr/>
        </p:nvSpPr>
        <p:spPr>
          <a:xfrm>
            <a:off x="5270405" y="1494715"/>
            <a:ext cx="1886939" cy="302542"/>
          </a:xfrm>
          <a:prstGeom prst="rect">
            <a:avLst/>
          </a:prstGeom>
          <a:solidFill>
            <a:schemeClr val="accent2">
              <a:lumMod val="60000"/>
              <a:lumOff val="4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2. ACQUISITION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4" name="Google Shape;598;p2">
            <a:extLst>
              <a:ext uri="{FF2B5EF4-FFF2-40B4-BE49-F238E27FC236}">
                <a16:creationId xmlns:a16="http://schemas.microsoft.com/office/drawing/2014/main" id="{830AADEF-DDE2-B6DC-50A3-D728D00C2428}"/>
              </a:ext>
            </a:extLst>
          </p:cNvPr>
          <p:cNvSpPr/>
          <p:nvPr/>
        </p:nvSpPr>
        <p:spPr>
          <a:xfrm>
            <a:off x="7676988" y="1494715"/>
            <a:ext cx="1577872" cy="274320"/>
          </a:xfrm>
          <a:prstGeom prst="rect">
            <a:avLst/>
          </a:prstGeom>
          <a:solidFill>
            <a:schemeClr val="accent1">
              <a:lumMod val="75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3. CONSIDERATION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5" name="Google Shape;599;p2">
            <a:extLst>
              <a:ext uri="{FF2B5EF4-FFF2-40B4-BE49-F238E27FC236}">
                <a16:creationId xmlns:a16="http://schemas.microsoft.com/office/drawing/2014/main" id="{B9EF2C95-C7A7-41C9-E904-7D960ED4A5C8}"/>
              </a:ext>
            </a:extLst>
          </p:cNvPr>
          <p:cNvSpPr/>
          <p:nvPr/>
        </p:nvSpPr>
        <p:spPr>
          <a:xfrm>
            <a:off x="9688013" y="1494715"/>
            <a:ext cx="1463080" cy="274320"/>
          </a:xfrm>
          <a:prstGeom prst="rect">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4. DECISION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4" name="Rectangle 3">
            <a:extLst>
              <a:ext uri="{FF2B5EF4-FFF2-40B4-BE49-F238E27FC236}">
                <a16:creationId xmlns:a16="http://schemas.microsoft.com/office/drawing/2014/main" id="{29E896E3-0931-3DA3-69EC-32C0DB42AF8F}"/>
              </a:ext>
            </a:extLst>
          </p:cNvPr>
          <p:cNvSpPr/>
          <p:nvPr/>
        </p:nvSpPr>
        <p:spPr bwMode="auto">
          <a:xfrm>
            <a:off x="2931241" y="1887859"/>
            <a:ext cx="1867313" cy="3829510"/>
          </a:xfrm>
          <a:prstGeom prst="rect">
            <a:avLst/>
          </a:prstGeom>
          <a:noFill/>
        </p:spPr>
        <p:txBody>
          <a:bodyPr wrap="square" lIns="0" tIns="0" rIns="91440" bIns="0" rtlCol="0" anchor="t">
            <a:spAutoFit/>
          </a:bodyPr>
          <a:lstStyle/>
          <a:p>
            <a:pPr>
              <a:lnSpc>
                <a:spcPct val="95000"/>
              </a:lnSpc>
              <a:spcAft>
                <a:spcPts val="900"/>
              </a:spcAft>
              <a:defRPr/>
            </a:pPr>
            <a:r>
              <a:rPr kumimoji="0" lang="en-US" sz="1400" i="0" u="none" strike="noStrike" kern="1200" cap="none" spc="0" normalizeH="0" baseline="0" noProof="0">
                <a:ln>
                  <a:noFill/>
                </a:ln>
                <a:solidFill>
                  <a:srgbClr val="9D9CE5"/>
                </a:solidFill>
                <a:effectLst/>
                <a:uLnTx/>
                <a:uFillTx/>
                <a:latin typeface="+mj-lt"/>
                <a:ea typeface="Inter Medium" panose="02000603000000020004" pitchFamily="50" charset="0"/>
                <a:cs typeface="Inter Medium" panose="02000603000000020004" pitchFamily="50" charset="0"/>
              </a:rPr>
              <a:t>Email</a:t>
            </a:r>
            <a:r>
              <a:rPr lang="en-US" sz="1600" b="1">
                <a:solidFill>
                  <a:srgbClr val="9D9CE5"/>
                </a:solidFill>
                <a:latin typeface="+mj-lt"/>
                <a:ea typeface="Inter Medium" panose="02000603000000020004" pitchFamily="50" charset="0"/>
                <a:cs typeface="Inter Medium" panose="02000603000000020004" pitchFamily="50" charset="0"/>
              </a:rPr>
              <a:t> </a:t>
            </a:r>
            <a:endParaRPr kumimoji="0" lang="en-US" sz="1100" b="1" i="0" u="none" strike="noStrike" kern="1200" cap="none" spc="0" normalizeH="0" baseline="0" noProof="0">
              <a:ln>
                <a:noFill/>
              </a:ln>
              <a:solidFill>
                <a:srgbClr val="9D9CE5"/>
              </a:solidFill>
              <a:effectLst/>
              <a:uLnTx/>
              <a:uFillTx/>
              <a:latin typeface="+mj-lt"/>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n-US" sz="900">
                <a:cs typeface="Microsoft Sans Serif"/>
              </a:rPr>
              <a:t>Leverage </a:t>
            </a:r>
            <a:r>
              <a:rPr lang="en-US" sz="900" b="1">
                <a:ea typeface="Inter" panose="02000503000000020004" pitchFamily="2" charset="0"/>
                <a:cs typeface="Inter" panose="02000503000000020004" pitchFamily="2" charset="0"/>
              </a:rPr>
              <a:t>priority audience </a:t>
            </a:r>
            <a:r>
              <a:rPr lang="en-US" sz="900">
                <a:cs typeface="Microsoft Sans Serif"/>
              </a:rPr>
              <a:t>guidance to build an email list </a:t>
            </a:r>
            <a:br>
              <a:rPr lang="en-US" sz="900">
                <a:cs typeface="Microsoft Sans Serif" panose="020B0604020202020204" pitchFamily="34" charset="0"/>
              </a:rPr>
            </a:br>
            <a:r>
              <a:rPr lang="en-US" sz="900">
                <a:cs typeface="Microsoft Sans Serif"/>
              </a:rPr>
              <a:t>with known prospects or existing customers. </a:t>
            </a:r>
            <a:endParaRPr lang="en-US" sz="900">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n-US" sz="900">
                <a:cs typeface="Microsoft Sans Serif"/>
              </a:rPr>
              <a:t>Use the OFT </a:t>
            </a:r>
            <a:r>
              <a:rPr lang="en-US" sz="900" b="1">
                <a:ea typeface="Inter" panose="02000503000000020004" pitchFamily="2" charset="0"/>
                <a:cs typeface="Inter" panose="02000503000000020004" pitchFamily="2" charset="0"/>
              </a:rPr>
              <a:t>emails</a:t>
            </a:r>
            <a:r>
              <a:rPr lang="en-US" sz="900">
                <a:ea typeface="Inter" panose="02000503000000020004" pitchFamily="2" charset="0"/>
                <a:cs typeface="Inter" panose="02000503000000020004" pitchFamily="2" charset="0"/>
              </a:rPr>
              <a:t> as a one—or </a:t>
            </a:r>
            <a:r>
              <a:rPr lang="en-US" sz="900">
                <a:cs typeface="Microsoft Sans Serif"/>
              </a:rPr>
              <a:t>two</a:t>
            </a:r>
            <a:r>
              <a:rPr lang="en-US" sz="1100">
                <a:solidFill>
                  <a:srgbClr val="111111"/>
                </a:solidFill>
                <a:highlight>
                  <a:srgbClr val="FFFFFF"/>
                </a:highlight>
                <a:ea typeface="+mn-lt"/>
                <a:cs typeface="+mn-lt"/>
              </a:rPr>
              <a:t>—</a:t>
            </a:r>
            <a:r>
              <a:rPr lang="en-US" sz="900">
                <a:cs typeface="Microsoft Sans Serif"/>
              </a:rPr>
              <a:t>touch</a:t>
            </a:r>
            <a:r>
              <a:rPr lang="en-US" sz="900">
                <a:ea typeface="Inter" panose="02000503000000020004" pitchFamily="2" charset="0"/>
                <a:cs typeface="Inter" panose="02000503000000020004" pitchFamily="2" charset="0"/>
              </a:rPr>
              <a:t> campaign </a:t>
            </a:r>
            <a:r>
              <a:rPr lang="en-US" sz="900">
                <a:cs typeface="Microsoft Sans Serif"/>
              </a:rPr>
              <a:t>to promote the hero assets. Customize the OFT email files with your solution details, contact info, privacy information, and CTA links to where you have hosted the assets.</a:t>
            </a:r>
            <a:endParaRPr lang="en-US">
              <a:cs typeface="Segoe UI"/>
            </a:endParaRPr>
          </a:p>
          <a:p>
            <a:pPr marL="171450" indent="-171450">
              <a:lnSpc>
                <a:spcPct val="107000"/>
              </a:lnSpc>
              <a:spcAft>
                <a:spcPts val="900"/>
              </a:spcAft>
              <a:buSzPct val="135000"/>
              <a:buFont typeface="Apple Symbols" panose="02000000000000000000" pitchFamily="2" charset="-79"/>
              <a:buChar char="☐"/>
              <a:defRPr/>
            </a:pPr>
            <a:r>
              <a:rPr lang="en-US" sz="900" b="1">
                <a:cs typeface="Microsoft Sans Serif"/>
              </a:rPr>
              <a:t>Review results </a:t>
            </a:r>
            <a:r>
              <a:rPr lang="en-US" sz="900">
                <a:cs typeface="Microsoft Sans Serif"/>
              </a:rPr>
              <a:t>and optimize, by refreshing subject lines and campaign messaging for resends to those contacts who didn't open previously. Consider </a:t>
            </a:r>
            <a:r>
              <a:rPr lang="en-US" sz="900" b="1">
                <a:cs typeface="Microsoft Sans Serif"/>
              </a:rPr>
              <a:t>A/B testing </a:t>
            </a:r>
            <a:r>
              <a:rPr lang="en-US" sz="900">
                <a:cs typeface="Microsoft Sans Serif"/>
              </a:rPr>
              <a:t>variations, such as recipient first name in the subject lines.</a:t>
            </a:r>
          </a:p>
        </p:txBody>
      </p:sp>
      <p:sp>
        <p:nvSpPr>
          <p:cNvPr id="5" name="Rectangle 4">
            <a:extLst>
              <a:ext uri="{FF2B5EF4-FFF2-40B4-BE49-F238E27FC236}">
                <a16:creationId xmlns:a16="http://schemas.microsoft.com/office/drawing/2014/main" id="{7F472422-551D-ABD0-8D7D-ABB2AFD23F86}"/>
              </a:ext>
            </a:extLst>
          </p:cNvPr>
          <p:cNvSpPr/>
          <p:nvPr/>
        </p:nvSpPr>
        <p:spPr bwMode="auto">
          <a:xfrm>
            <a:off x="644595" y="1878027"/>
            <a:ext cx="1814795" cy="2643865"/>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400" i="0" u="none" strike="noStrike" kern="1200" cap="none" spc="0" normalizeH="0" baseline="0" noProof="0">
                <a:ln>
                  <a:noFill/>
                </a:ln>
                <a:solidFill>
                  <a:srgbClr val="9D9CE5"/>
                </a:solidFill>
                <a:effectLst/>
                <a:uLnTx/>
                <a:uFillTx/>
                <a:latin typeface="+mj-lt"/>
                <a:ea typeface="Inter Medium" panose="02000603000000020004" pitchFamily="50" charset="0"/>
                <a:cs typeface="Inter Medium" panose="02000603000000020004" pitchFamily="50" charset="0"/>
              </a:rPr>
              <a:t>Social</a:t>
            </a:r>
          </a:p>
          <a:p>
            <a:pPr marL="171450" lvl="0" indent="-171450">
              <a:lnSpc>
                <a:spcPct val="107000"/>
              </a:lnSpc>
              <a:spcAft>
                <a:spcPts val="900"/>
              </a:spcAft>
              <a:buSzPct val="135000"/>
              <a:buFont typeface="Apple Symbols" panose="02000000000000000000" pitchFamily="2" charset="-79"/>
              <a:buChar char="☐"/>
              <a:defRPr/>
            </a:pPr>
            <a:r>
              <a:rPr lang="en-US" sz="900">
                <a:cs typeface="Microsoft Sans Serif"/>
              </a:rPr>
              <a:t>Select the </a:t>
            </a:r>
            <a:r>
              <a:rPr lang="en-US" sz="900" b="1">
                <a:cs typeface="Microsoft Sans Serif"/>
              </a:rPr>
              <a:t>social platform </a:t>
            </a:r>
            <a:r>
              <a:rPr lang="en-US" sz="900">
                <a:cs typeface="Microsoft Sans Serif"/>
              </a:rPr>
              <a:t>(LinkedIn, Twitter) where your audience engagement is strongest.</a:t>
            </a:r>
          </a:p>
          <a:p>
            <a:pPr marL="171450" indent="-171450">
              <a:lnSpc>
                <a:spcPct val="107000"/>
              </a:lnSpc>
              <a:spcAft>
                <a:spcPts val="900"/>
              </a:spcAft>
              <a:buSzPct val="135000"/>
              <a:buFont typeface="Apple Symbols" panose="02000000000000000000" pitchFamily="2" charset="-79"/>
              <a:buChar char="☐"/>
              <a:defRPr/>
            </a:pPr>
            <a:r>
              <a:rPr lang="en-US" sz="900">
                <a:cs typeface="Microsoft Sans Serif"/>
              </a:rPr>
              <a:t>Schedule</a:t>
            </a:r>
            <a:r>
              <a:rPr lang="en-US" sz="900" b="1">
                <a:cs typeface="Microsoft Sans Serif"/>
              </a:rPr>
              <a:t> organic</a:t>
            </a:r>
            <a:r>
              <a:rPr lang="en-US" sz="900">
                <a:cs typeface="Microsoft Sans Serif"/>
              </a:rPr>
              <a:t> posts via your brand's handle. Use this channel to promote infographics, landing page webinar registrations, and blog post series.</a:t>
            </a:r>
          </a:p>
          <a:p>
            <a:pPr marL="171450" indent="-171450">
              <a:lnSpc>
                <a:spcPct val="107000"/>
              </a:lnSpc>
              <a:spcAft>
                <a:spcPts val="900"/>
              </a:spcAft>
              <a:buSzPct val="135000"/>
              <a:buFont typeface="Apple Symbols" panose="02000000000000000000" pitchFamily="2" charset="-79"/>
              <a:buChar char="☐"/>
              <a:defRPr/>
            </a:pPr>
            <a:r>
              <a:rPr lang="en-US" sz="900">
                <a:cs typeface="Microsoft Sans Serif"/>
              </a:rPr>
              <a:t>Consider </a:t>
            </a:r>
            <a:r>
              <a:rPr lang="en-US" sz="900" b="1">
                <a:cs typeface="Microsoft Sans Serif"/>
              </a:rPr>
              <a:t>A/B testing </a:t>
            </a:r>
            <a:r>
              <a:rPr lang="en-US" sz="900">
                <a:cs typeface="Microsoft Sans Serif"/>
              </a:rPr>
              <a:t>different messaging variations </a:t>
            </a:r>
            <a:r>
              <a:rPr lang="en-US" sz="900" b="1">
                <a:cs typeface="Microsoft Sans Serif"/>
              </a:rPr>
              <a:t>and optimizing </a:t>
            </a:r>
            <a:r>
              <a:rPr lang="en-US" sz="900">
                <a:cs typeface="Microsoft Sans Serif"/>
              </a:rPr>
              <a:t>them over the course of the campaign.</a:t>
            </a:r>
          </a:p>
        </p:txBody>
      </p:sp>
      <p:sp>
        <p:nvSpPr>
          <p:cNvPr id="6" name="Rectangle 5">
            <a:extLst>
              <a:ext uri="{FF2B5EF4-FFF2-40B4-BE49-F238E27FC236}">
                <a16:creationId xmlns:a16="http://schemas.microsoft.com/office/drawing/2014/main" id="{4BC17858-4155-0420-C0E4-BBD13D51595D}"/>
              </a:ext>
            </a:extLst>
          </p:cNvPr>
          <p:cNvSpPr/>
          <p:nvPr/>
        </p:nvSpPr>
        <p:spPr bwMode="auto">
          <a:xfrm>
            <a:off x="9688013" y="1906249"/>
            <a:ext cx="1550993" cy="3174587"/>
          </a:xfrm>
          <a:prstGeom prst="rect">
            <a:avLst/>
          </a:prstGeom>
          <a:noFill/>
        </p:spPr>
        <p:txBody>
          <a:bodyPr wrap="square" lIns="0" tIns="0" rIns="91440" bIns="0" rtlCol="0" anchor="t">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400" i="0" u="none" strike="noStrike" kern="1200" cap="none" spc="0" normalizeH="0" baseline="0" noProof="0">
                <a:ln>
                  <a:noFill/>
                </a:ln>
                <a:solidFill>
                  <a:srgbClr val="271C6A"/>
                </a:solidFill>
                <a:effectLst/>
                <a:uLnTx/>
                <a:uFillTx/>
                <a:latin typeface="+mj-lt"/>
                <a:ea typeface="Inter Medium" panose="02000603000000020004" pitchFamily="50" charset="0"/>
                <a:cs typeface="Inter Medium" panose="02000603000000020004" pitchFamily="50" charset="0"/>
              </a:rPr>
              <a:t>Sales follow-up</a:t>
            </a:r>
            <a:endParaRPr kumimoji="0" lang="en-US" sz="1400" i="0" u="none" strike="noStrike" kern="1200" cap="none" spc="0" normalizeH="0" baseline="0" noProof="0">
              <a:ln>
                <a:noFill/>
              </a:ln>
              <a:solidFill>
                <a:srgbClr val="271C6A"/>
              </a:solidFill>
              <a:effectLst/>
              <a:uLnTx/>
              <a:uFillTx/>
              <a:latin typeface="+mj-lt"/>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n-US" sz="900">
                <a:cs typeface="Microsoft Sans Serif"/>
              </a:rPr>
              <a:t>Provide the sales team an </a:t>
            </a:r>
            <a:r>
              <a:rPr lang="en-US" sz="900" b="1">
                <a:cs typeface="Microsoft Sans Serif"/>
              </a:rPr>
              <a:t>overview</a:t>
            </a:r>
            <a:r>
              <a:rPr lang="en-US" sz="900">
                <a:cs typeface="Microsoft Sans Serif"/>
              </a:rPr>
              <a:t> of the campaign, including a copy of your hero assets. </a:t>
            </a:r>
            <a:endParaRPr lang="en-US" sz="900">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n-US" sz="900">
                <a:cs typeface="Microsoft Sans Serif"/>
              </a:rPr>
              <a:t>Customize the </a:t>
            </a:r>
            <a:r>
              <a:rPr lang="en-US" sz="900" b="1">
                <a:cs typeface="Microsoft Sans Serif"/>
              </a:rPr>
              <a:t>pitch deck </a:t>
            </a:r>
            <a:r>
              <a:rPr lang="en-US" sz="900">
                <a:cs typeface="Microsoft Sans Serif"/>
              </a:rPr>
              <a:t>with your branding and messaging and deliver to customers in 1:1 meetings. </a:t>
            </a:r>
            <a:endParaRPr lang="en-US" sz="900">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n-US" sz="900">
                <a:cs typeface="Microsoft Sans Serif"/>
              </a:rPr>
              <a:t>Leverage additional guidance and assets to deliver</a:t>
            </a:r>
            <a:r>
              <a:rPr lang="en-US" sz="900" b="1">
                <a:cs typeface="Microsoft Sans Serif"/>
              </a:rPr>
              <a:t> the workshop.</a:t>
            </a:r>
          </a:p>
          <a:p>
            <a:pPr marL="171450" indent="-171450">
              <a:lnSpc>
                <a:spcPct val="107000"/>
              </a:lnSpc>
              <a:spcAft>
                <a:spcPts val="900"/>
              </a:spcAft>
              <a:buSzPct val="135000"/>
              <a:buFont typeface="Apple Symbols" panose="02000000000000000000" pitchFamily="2" charset="-79"/>
              <a:buChar char="☐"/>
              <a:defRPr/>
            </a:pPr>
            <a:r>
              <a:rPr lang="en-US" sz="900">
                <a:cs typeface="Microsoft Sans Serif"/>
              </a:rPr>
              <a:t>Enter lead and qualification details into </a:t>
            </a:r>
            <a:r>
              <a:rPr lang="en-US" sz="900" b="1">
                <a:cs typeface="Microsoft Sans Serif"/>
              </a:rPr>
              <a:t>Partner Center</a:t>
            </a:r>
            <a:r>
              <a:rPr lang="en-US" sz="900">
                <a:cs typeface="Microsoft Sans Serif"/>
              </a:rPr>
              <a:t>. (</a:t>
            </a:r>
            <a:r>
              <a:rPr lang="en-US" sz="900" i="1">
                <a:cs typeface="Microsoft Sans Serif"/>
              </a:rPr>
              <a:t>See FAQs for help, </a:t>
            </a:r>
            <a:r>
              <a:rPr lang="en-US" sz="900" i="1">
                <a:cs typeface="Microsoft Sans Serif"/>
                <a:hlinkClick r:id="rId4"/>
              </a:rPr>
              <a:t>here</a:t>
            </a:r>
            <a:r>
              <a:rPr lang="en-US" sz="900" i="1">
                <a:cs typeface="Microsoft Sans Serif"/>
              </a:rPr>
              <a:t>)</a:t>
            </a:r>
            <a:endParaRPr lang="en-US" sz="900">
              <a:cs typeface="Microsoft Sans Serif"/>
            </a:endParaRPr>
          </a:p>
        </p:txBody>
      </p:sp>
      <p:sp>
        <p:nvSpPr>
          <p:cNvPr id="7" name="Rectangle 6">
            <a:extLst>
              <a:ext uri="{FF2B5EF4-FFF2-40B4-BE49-F238E27FC236}">
                <a16:creationId xmlns:a16="http://schemas.microsoft.com/office/drawing/2014/main" id="{5D21976B-ADD7-82C1-3863-716BB79FFADC}"/>
              </a:ext>
            </a:extLst>
          </p:cNvPr>
          <p:cNvSpPr/>
          <p:nvPr/>
        </p:nvSpPr>
        <p:spPr bwMode="auto">
          <a:xfrm>
            <a:off x="5270405" y="1887435"/>
            <a:ext cx="1934732" cy="4820743"/>
          </a:xfrm>
          <a:prstGeom prst="rect">
            <a:avLst/>
          </a:prstGeom>
          <a:noFill/>
        </p:spPr>
        <p:txBody>
          <a:bodyPr wrap="square" lIns="0" tIns="0" rIns="91440" bIns="0" rtlCol="0" anchor="t">
            <a:spAutoFit/>
          </a:bodyPr>
          <a:lstStyle/>
          <a:p>
            <a:pPr>
              <a:lnSpc>
                <a:spcPct val="95000"/>
              </a:lnSpc>
              <a:spcAft>
                <a:spcPts val="900"/>
              </a:spcAft>
              <a:defRPr/>
            </a:pPr>
            <a:r>
              <a:rPr kumimoji="0" lang="en-US" sz="1400" i="0" u="none" strike="noStrike" kern="1200" cap="none" spc="0" normalizeH="0" baseline="0" noProof="0">
                <a:ln>
                  <a:noFill/>
                </a:ln>
                <a:solidFill>
                  <a:srgbClr val="7261D6"/>
                </a:solidFill>
                <a:effectLst/>
                <a:uLnTx/>
                <a:uFillTx/>
                <a:latin typeface="+mj-lt"/>
                <a:ea typeface="Inter Medium" panose="02000603000000020004" pitchFamily="50" charset="0"/>
                <a:cs typeface="Inter Medium" panose="02000603000000020004" pitchFamily="50" charset="0"/>
              </a:rPr>
              <a:t>Acquisition</a:t>
            </a:r>
            <a:r>
              <a:rPr lang="en-US" sz="1400">
                <a:solidFill>
                  <a:srgbClr val="7261D6"/>
                </a:solidFill>
                <a:latin typeface="+mj-lt"/>
                <a:ea typeface="Inter Medium" panose="02000603000000020004" pitchFamily="50" charset="0"/>
                <a:cs typeface="Inter Medium" panose="02000603000000020004" pitchFamily="50" charset="0"/>
              </a:rPr>
              <a:t> </a:t>
            </a:r>
            <a:endParaRPr kumimoji="0" lang="en-US" sz="1400" i="0" u="none" strike="noStrike" kern="1200" cap="none" spc="0" normalizeH="0" baseline="0" noProof="0">
              <a:ln>
                <a:noFill/>
              </a:ln>
              <a:solidFill>
                <a:srgbClr val="7261D6"/>
              </a:solidFill>
              <a:effectLst/>
              <a:uLnTx/>
              <a:uFillTx/>
              <a:latin typeface="+mj-lt"/>
              <a:ea typeface="Inter Medium" panose="02000603000000020004" pitchFamily="50" charset="0"/>
              <a:cs typeface="Inter Medium" panose="02000603000000020004" pitchFamily="50" charset="0"/>
            </a:endParaRPr>
          </a:p>
          <a:p>
            <a:pPr marL="171450" indent="-171450">
              <a:lnSpc>
                <a:spcPct val="107000"/>
              </a:lnSpc>
              <a:spcAft>
                <a:spcPts val="900"/>
              </a:spcAft>
              <a:buSzPct val="135000"/>
              <a:buFont typeface="Apple Symbols" panose="02000000000000000000" pitchFamily="2" charset="-79"/>
              <a:buChar char="☐"/>
              <a:defRPr/>
            </a:pPr>
            <a:r>
              <a:rPr lang="en-US" sz="900">
                <a:cs typeface="Microsoft Sans Serif"/>
              </a:rPr>
              <a:t>Use the </a:t>
            </a:r>
            <a:r>
              <a:rPr lang="en-US" sz="900" b="1">
                <a:cs typeface="Microsoft Sans Serif"/>
              </a:rPr>
              <a:t>infographic templates, landing page templates, blog post series, webinars, and workshops </a:t>
            </a:r>
            <a:r>
              <a:rPr lang="en-US" sz="900">
                <a:cs typeface="Microsoft Sans Serif"/>
              </a:rPr>
              <a:t>to customize your campaign hero assets. Incorporate your solution messaging, add your value prop, and customize with your own branding.</a:t>
            </a:r>
          </a:p>
          <a:p>
            <a:pPr marL="171450" indent="-171450">
              <a:lnSpc>
                <a:spcPct val="107000"/>
              </a:lnSpc>
              <a:spcAft>
                <a:spcPts val="900"/>
              </a:spcAft>
              <a:buSzPct val="135000"/>
              <a:buFont typeface="Apple Symbols" panose="02000000000000000000" pitchFamily="2" charset="-79"/>
              <a:buChar char="☐"/>
              <a:defRPr/>
            </a:pPr>
            <a:r>
              <a:rPr lang="en-US" sz="900" b="1">
                <a:cs typeface="Microsoft Sans Serif"/>
              </a:rPr>
              <a:t>Host your asset(s) </a:t>
            </a:r>
            <a:r>
              <a:rPr lang="en-US" sz="900">
                <a:cs typeface="Microsoft Sans Serif"/>
              </a:rPr>
              <a:t>on your web domain. It's strongly recommended to create a </a:t>
            </a:r>
            <a:r>
              <a:rPr lang="en-US" sz="900" b="1">
                <a:cs typeface="Microsoft Sans Serif"/>
              </a:rPr>
              <a:t>Gated Landing Page </a:t>
            </a:r>
            <a:r>
              <a:rPr lang="en-US" sz="900">
                <a:cs typeface="Microsoft Sans Serif"/>
              </a:rPr>
              <a:t>for each asset, (requiring prospects to enter contact details to access the asset) to aid in lead collection. Determine </a:t>
            </a:r>
            <a:r>
              <a:rPr lang="en-US" sz="900" b="1">
                <a:cs typeface="Microsoft Sans Serif"/>
              </a:rPr>
              <a:t>lead capture form requirements</a:t>
            </a:r>
            <a:r>
              <a:rPr lang="en-US" sz="900">
                <a:cs typeface="Microsoft Sans Serif"/>
              </a:rPr>
              <a:t> that align with your CRM structure; however, a best practice is to require as few fields as necessary, as too many can result in drop-off.</a:t>
            </a:r>
          </a:p>
          <a:p>
            <a:pPr marL="171450" lvl="0" indent="-171450">
              <a:lnSpc>
                <a:spcPct val="107000"/>
              </a:lnSpc>
              <a:spcAft>
                <a:spcPts val="900"/>
              </a:spcAft>
              <a:buSzPct val="135000"/>
              <a:buFont typeface="Apple Symbols" panose="02000000000000000000" pitchFamily="2" charset="-79"/>
              <a:buChar char="☐"/>
              <a:defRPr/>
            </a:pPr>
            <a:r>
              <a:rPr lang="en-US" sz="900">
                <a:cs typeface="Microsoft Sans Serif"/>
              </a:rPr>
              <a:t>Be sure to </a:t>
            </a:r>
            <a:r>
              <a:rPr lang="en-US" sz="900" b="1">
                <a:cs typeface="Microsoft Sans Serif"/>
              </a:rPr>
              <a:t>update all promotional assets with the correct link </a:t>
            </a:r>
            <a:r>
              <a:rPr lang="en-US" sz="900">
                <a:cs typeface="Microsoft Sans Serif"/>
              </a:rPr>
              <a:t>to your hosted landing page.</a:t>
            </a:r>
          </a:p>
          <a:p>
            <a:pPr marL="171450" lvl="0" indent="-171450">
              <a:lnSpc>
                <a:spcPct val="95000"/>
              </a:lnSpc>
              <a:spcAft>
                <a:spcPts val="900"/>
              </a:spcAft>
              <a:buFont typeface="Wingdings" pitchFamily="2" charset="2"/>
              <a:buChar char="q"/>
              <a:defRPr/>
            </a:pPr>
            <a:endParaRPr lang="en-US" sz="1050">
              <a:cs typeface="Microsoft Sans Serif" panose="020B0604020202020204" pitchFamily="34" charset="0"/>
            </a:endParaRPr>
          </a:p>
        </p:txBody>
      </p:sp>
      <p:sp>
        <p:nvSpPr>
          <p:cNvPr id="8" name="Rectangle 7">
            <a:extLst>
              <a:ext uri="{FF2B5EF4-FFF2-40B4-BE49-F238E27FC236}">
                <a16:creationId xmlns:a16="http://schemas.microsoft.com/office/drawing/2014/main" id="{8AE06A3F-1A1B-674A-1E05-632B3B6B724E}"/>
              </a:ext>
            </a:extLst>
          </p:cNvPr>
          <p:cNvSpPr/>
          <p:nvPr/>
        </p:nvSpPr>
        <p:spPr bwMode="auto">
          <a:xfrm>
            <a:off x="7676988" y="1906249"/>
            <a:ext cx="1539174" cy="4241097"/>
          </a:xfrm>
          <a:prstGeom prst="rect">
            <a:avLst/>
          </a:prstGeom>
          <a:noFill/>
        </p:spPr>
        <p:txBody>
          <a:bodyPr wrap="square" lIns="0" tIns="0" rIns="91440" bIns="0" rtlCol="0" anchor="t">
            <a:spAutoFit/>
          </a:bodyPr>
          <a:lstStyle/>
          <a:p>
            <a:pPr>
              <a:lnSpc>
                <a:spcPct val="95000"/>
              </a:lnSpc>
              <a:spcAft>
                <a:spcPts val="900"/>
              </a:spcAft>
              <a:defRPr/>
            </a:pPr>
            <a:r>
              <a:rPr kumimoji="0" lang="en-US" sz="1400" i="0" u="none" strike="noStrike" kern="1200" cap="none" spc="0" normalizeH="0" baseline="0" noProof="0">
                <a:ln>
                  <a:noFill/>
                </a:ln>
                <a:solidFill>
                  <a:srgbClr val="312FB4"/>
                </a:solidFill>
                <a:effectLst/>
                <a:uLnTx/>
                <a:uFillTx/>
                <a:latin typeface="+mj-lt"/>
                <a:ea typeface="Inter Medium" panose="02000603000000020004" pitchFamily="50" charset="0"/>
                <a:cs typeface="Inter Medium" panose="02000603000000020004" pitchFamily="50" charset="0"/>
              </a:rPr>
              <a:t>Nurture</a:t>
            </a:r>
            <a:r>
              <a:rPr lang="en-US" sz="1600">
                <a:solidFill>
                  <a:srgbClr val="271C6A"/>
                </a:solidFill>
                <a:latin typeface="+mj-lt"/>
                <a:ea typeface="Inter Medium" panose="02000603000000020004" pitchFamily="50" charset="0"/>
                <a:cs typeface="Inter Medium" panose="02000603000000020004" pitchFamily="50" charset="0"/>
              </a:rPr>
              <a:t> </a:t>
            </a:r>
            <a:endParaRPr kumimoji="0" lang="en-US" sz="1600" i="0" u="none" strike="noStrike" kern="1200" cap="none" spc="0" normalizeH="0" baseline="0" noProof="0">
              <a:ln>
                <a:noFill/>
              </a:ln>
              <a:solidFill>
                <a:srgbClr val="271C6A"/>
              </a:solidFill>
              <a:effectLst/>
              <a:uLnTx/>
              <a:uFillTx/>
              <a:latin typeface="+mj-lt"/>
              <a:ea typeface="Inter Medium" panose="02000603000000020004" pitchFamily="50" charset="0"/>
              <a:cs typeface="Inter Medium" panose="02000603000000020004" pitchFamily="50" charset="0"/>
            </a:endParaRPr>
          </a:p>
          <a:p>
            <a:pPr marL="171450" indent="-171450">
              <a:lnSpc>
                <a:spcPct val="107000"/>
              </a:lnSpc>
              <a:spcAft>
                <a:spcPts val="900"/>
              </a:spcAft>
              <a:buSzPct val="135000"/>
              <a:buFont typeface="Apple Symbols" panose="02000000000000000000" pitchFamily="2" charset="-79"/>
              <a:buChar char="☐"/>
              <a:defRPr/>
            </a:pPr>
            <a:r>
              <a:rPr lang="en-US" sz="900" b="1">
                <a:cs typeface="Microsoft Sans Serif"/>
              </a:rPr>
              <a:t>Customize the nurture email OFT files </a:t>
            </a:r>
            <a:r>
              <a:rPr lang="en-US" sz="900">
                <a:cs typeface="Microsoft Sans Serif"/>
              </a:rPr>
              <a:t>with your solution details, contact info, privacy information, and CTA links. </a:t>
            </a:r>
            <a:endParaRPr lang="en-US" sz="900">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n-US" sz="900">
                <a:cs typeface="Microsoft Sans Serif"/>
              </a:rPr>
              <a:t>Leverage the nurture emails to </a:t>
            </a:r>
            <a:r>
              <a:rPr lang="en-US" sz="900" b="1">
                <a:cs typeface="Microsoft Sans Serif"/>
              </a:rPr>
              <a:t>follow-up with leads</a:t>
            </a:r>
            <a:r>
              <a:rPr lang="en-US" sz="900">
                <a:cs typeface="Microsoft Sans Serif"/>
              </a:rPr>
              <a:t> after they are captured via the infographics, landing pages, and blogs.</a:t>
            </a:r>
          </a:p>
          <a:p>
            <a:pPr marL="171450" lvl="0" indent="-171450">
              <a:lnSpc>
                <a:spcPct val="107000"/>
              </a:lnSpc>
              <a:spcAft>
                <a:spcPts val="900"/>
              </a:spcAft>
              <a:buSzPct val="135000"/>
              <a:buFont typeface="Apple Symbols" panose="02000000000000000000" pitchFamily="2" charset="-79"/>
              <a:buChar char="☐"/>
              <a:defRPr/>
            </a:pPr>
            <a:r>
              <a:rPr lang="en-US" sz="900">
                <a:cs typeface="Microsoft Sans Serif"/>
              </a:rPr>
              <a:t>Instrument the emails in your marketing automation system and create lead scoring to </a:t>
            </a:r>
            <a:r>
              <a:rPr lang="en-US" sz="900" b="1">
                <a:cs typeface="Microsoft Sans Serif"/>
              </a:rPr>
              <a:t>qualify leads for sales follow-up</a:t>
            </a:r>
            <a:r>
              <a:rPr lang="en-US" sz="900">
                <a:cs typeface="Microsoft Sans Serif"/>
              </a:rPr>
              <a:t>.</a:t>
            </a:r>
          </a:p>
          <a:p>
            <a:pPr marL="171450" indent="-171450">
              <a:lnSpc>
                <a:spcPct val="107000"/>
              </a:lnSpc>
              <a:spcAft>
                <a:spcPts val="900"/>
              </a:spcAft>
              <a:buSzPct val="135000"/>
              <a:buFont typeface="Arial" panose="02000000000000000000" pitchFamily="2" charset="-79"/>
              <a:buChar char="•"/>
              <a:defRPr/>
            </a:pPr>
            <a:r>
              <a:rPr lang="en-US" sz="900">
                <a:cs typeface="Microsoft Sans Serif"/>
              </a:rPr>
              <a:t>Run the </a:t>
            </a:r>
            <a:r>
              <a:rPr lang="en-US" sz="900" b="1">
                <a:cs typeface="Microsoft Sans Serif"/>
              </a:rPr>
              <a:t>webinar</a:t>
            </a:r>
            <a:r>
              <a:rPr lang="en-US" sz="900">
                <a:cs typeface="Microsoft Sans Serif"/>
              </a:rPr>
              <a:t> session </a:t>
            </a:r>
            <a:r>
              <a:rPr lang="en-US" sz="900">
                <a:ea typeface="+mn-lt"/>
                <a:cs typeface="+mn-lt"/>
              </a:rPr>
              <a:t>to stimulate customer intent for purchasing and adopting Teams Essentials.</a:t>
            </a:r>
          </a:p>
        </p:txBody>
      </p:sp>
      <p:sp>
        <p:nvSpPr>
          <p:cNvPr id="11" name="TextBox 10">
            <a:extLst>
              <a:ext uri="{FF2B5EF4-FFF2-40B4-BE49-F238E27FC236}">
                <a16:creationId xmlns:a16="http://schemas.microsoft.com/office/drawing/2014/main" id="{836D8642-2196-B8C8-E8B6-0FB0385434AF}"/>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Build your marketing campaign with these easy-to-follow checklists</a:t>
            </a:r>
          </a:p>
        </p:txBody>
      </p:sp>
      <p:sp>
        <p:nvSpPr>
          <p:cNvPr id="12" name="Title 21">
            <a:extLst>
              <a:ext uri="{FF2B5EF4-FFF2-40B4-BE49-F238E27FC236}">
                <a16:creationId xmlns:a16="http://schemas.microsoft.com/office/drawing/2014/main" id="{94CBF50D-44B2-B792-F12F-74AF85C5F81D}"/>
              </a:ext>
            </a:extLst>
          </p:cNvPr>
          <p:cNvSpPr txBox="1">
            <a:spLocks/>
          </p:cNvSpPr>
          <p:nvPr/>
        </p:nvSpPr>
        <p:spPr>
          <a:xfrm>
            <a:off x="588263" y="457200"/>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solidFill>
                  <a:srgbClr val="000000"/>
                </a:solidFill>
                <a:effectLst/>
                <a:latin typeface="+mj-lt"/>
                <a:ea typeface="+mn-ea"/>
                <a:cs typeface="Segoe UI" pitchFamily="34" charset="0"/>
              </a:defRPr>
            </a:lvl1pPr>
          </a:lstStyle>
          <a:p>
            <a:r>
              <a:rPr lang="en-US">
                <a:cs typeface="Segoe UI"/>
              </a:rPr>
              <a:t>Campaign guidance</a:t>
            </a:r>
            <a:endParaRPr lang="en-US"/>
          </a:p>
        </p:txBody>
      </p:sp>
    </p:spTree>
    <p:extLst>
      <p:ext uri="{BB962C8B-B14F-4D97-AF65-F5344CB8AC3E}">
        <p14:creationId xmlns:p14="http://schemas.microsoft.com/office/powerpoint/2010/main" val="129752331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C12489-6869-637B-A948-480E22E33908}"/>
              </a:ext>
            </a:extLst>
          </p:cNvPr>
          <p:cNvSpPr txBox="1"/>
          <p:nvPr/>
        </p:nvSpPr>
        <p:spPr>
          <a:xfrm>
            <a:off x="8227778" y="1491970"/>
            <a:ext cx="3497066" cy="1908215"/>
          </a:xfrm>
          <a:prstGeom prst="rect">
            <a:avLst/>
          </a:prstGeom>
          <a:noFill/>
        </p:spPr>
        <p:txBody>
          <a:bodyPr wrap="square" lIns="0" tIns="0" rIns="0" bIns="0" anchor="t">
            <a:spAutoFit/>
          </a:bodyPr>
          <a:lstStyle/>
          <a:p>
            <a:pPr>
              <a:spcAft>
                <a:spcPts val="600"/>
              </a:spcAft>
            </a:pPr>
            <a:r>
              <a:rPr lang="en-US" sz="1600">
                <a:solidFill>
                  <a:schemeClr val="accent1"/>
                </a:solidFill>
                <a:latin typeface="+mj-lt"/>
                <a:cs typeface="Arial"/>
              </a:rPr>
              <a:t>Webinar / workshop</a:t>
            </a:r>
          </a:p>
          <a:p>
            <a:pPr>
              <a:spcAft>
                <a:spcPts val="600"/>
              </a:spcAft>
            </a:pPr>
            <a:r>
              <a:rPr lang="en-US" sz="1200">
                <a:latin typeface="+mj-lt"/>
                <a:cs typeface="Arial"/>
              </a:rPr>
              <a:t>Month 2: </a:t>
            </a:r>
            <a:r>
              <a:rPr lang="en-US" sz="1200" spc="-20">
                <a:cs typeface="Arial"/>
              </a:rPr>
              <a:t>Focus the campaign on driving demand to a webinar, which will provide more details about Microsoft Teams Essentials and Teams Phone benefits. </a:t>
            </a:r>
          </a:p>
          <a:p>
            <a:pPr>
              <a:spcAft>
                <a:spcPts val="600"/>
              </a:spcAft>
            </a:pPr>
            <a:r>
              <a:rPr lang="en-US" sz="1200">
                <a:latin typeface="+mj-lt"/>
                <a:cs typeface="Arial"/>
              </a:rPr>
              <a:t>Months 3: </a:t>
            </a:r>
            <a:r>
              <a:rPr lang="en-US" sz="1200">
                <a:cs typeface="Arial"/>
              </a:rPr>
              <a:t>After the webinar, invite your leads to a workshop session, where they'll have a live demo of Teams Essentials. Use this opportunity to push the final decision. </a:t>
            </a:r>
            <a:endParaRPr lang="en-US" sz="1200">
              <a:cs typeface="Arial" panose="020B0604020202020204" pitchFamily="34" charset="0"/>
            </a:endParaRPr>
          </a:p>
        </p:txBody>
      </p:sp>
      <p:sp>
        <p:nvSpPr>
          <p:cNvPr id="8" name="TextBox 7">
            <a:extLst>
              <a:ext uri="{FF2B5EF4-FFF2-40B4-BE49-F238E27FC236}">
                <a16:creationId xmlns:a16="http://schemas.microsoft.com/office/drawing/2014/main" id="{3BCC19D8-988F-A985-193E-3717BB34240E}"/>
              </a:ext>
            </a:extLst>
          </p:cNvPr>
          <p:cNvSpPr txBox="1"/>
          <p:nvPr/>
        </p:nvSpPr>
        <p:spPr>
          <a:xfrm>
            <a:off x="588263" y="1478832"/>
            <a:ext cx="3486404" cy="1723549"/>
          </a:xfrm>
          <a:prstGeom prst="rect">
            <a:avLst/>
          </a:prstGeom>
          <a:noFill/>
        </p:spPr>
        <p:txBody>
          <a:bodyPr wrap="square" lIns="0" tIns="0" rIns="0" bIns="0" anchor="t">
            <a:spAutoFit/>
          </a:bodyPr>
          <a:lstStyle/>
          <a:p>
            <a:pPr>
              <a:spcAft>
                <a:spcPts val="600"/>
              </a:spcAft>
            </a:pPr>
            <a:r>
              <a:rPr lang="en-US" sz="1600">
                <a:solidFill>
                  <a:schemeClr val="accent1"/>
                </a:solidFill>
                <a:latin typeface="+mj-lt"/>
                <a:cs typeface="Arial"/>
              </a:rPr>
              <a:t>Organic media</a:t>
            </a:r>
          </a:p>
          <a:p>
            <a:pPr>
              <a:spcAft>
                <a:spcPts val="600"/>
              </a:spcAft>
            </a:pPr>
            <a:r>
              <a:rPr lang="en-US" sz="1200">
                <a:latin typeface="+mj-lt"/>
                <a:cs typeface="Arial"/>
              </a:rPr>
              <a:t>Month 1: </a:t>
            </a:r>
            <a:r>
              <a:rPr lang="en-US" sz="1200">
                <a:cs typeface="Arial"/>
              </a:rPr>
              <a:t>Support campaign launch with organic social post from the Partner brand handle using social copy/images provided. </a:t>
            </a:r>
            <a:endParaRPr lang="en-US" sz="1200">
              <a:cs typeface="Arial" panose="020B0604020202020204" pitchFamily="34" charset="0"/>
            </a:endParaRPr>
          </a:p>
          <a:p>
            <a:pPr>
              <a:spcAft>
                <a:spcPts val="600"/>
              </a:spcAft>
            </a:pPr>
            <a:r>
              <a:rPr lang="en-US" sz="1200">
                <a:latin typeface="+mj-lt"/>
                <a:cs typeface="Arial"/>
              </a:rPr>
              <a:t>Months 2 and 3: </a:t>
            </a:r>
            <a:r>
              <a:rPr lang="en-US" sz="1200">
                <a:cs typeface="Arial"/>
              </a:rPr>
              <a:t>Schedule additional organic posts bi-weekly throughout the campaign flight, adjusting post copy and using other creative if available to drive new interest.</a:t>
            </a:r>
            <a:endParaRPr lang="en-US">
              <a:cs typeface="Arial"/>
            </a:endParaRPr>
          </a:p>
        </p:txBody>
      </p:sp>
      <p:sp>
        <p:nvSpPr>
          <p:cNvPr id="9" name="TextBox 8">
            <a:extLst>
              <a:ext uri="{FF2B5EF4-FFF2-40B4-BE49-F238E27FC236}">
                <a16:creationId xmlns:a16="http://schemas.microsoft.com/office/drawing/2014/main" id="{E08E32BA-F0AB-8CC2-7F2C-C07FC969C3D4}"/>
              </a:ext>
            </a:extLst>
          </p:cNvPr>
          <p:cNvSpPr txBox="1"/>
          <p:nvPr/>
        </p:nvSpPr>
        <p:spPr>
          <a:xfrm>
            <a:off x="4377301" y="1473014"/>
            <a:ext cx="3547843" cy="2139047"/>
          </a:xfrm>
          <a:prstGeom prst="rect">
            <a:avLst/>
          </a:prstGeom>
          <a:noFill/>
        </p:spPr>
        <p:txBody>
          <a:bodyPr wrap="square" lIns="0" tIns="0" rIns="0" bIns="0" anchor="t">
            <a:spAutoFit/>
          </a:bodyPr>
          <a:lstStyle/>
          <a:p>
            <a:pPr>
              <a:spcAft>
                <a:spcPts val="600"/>
              </a:spcAft>
            </a:pPr>
            <a:r>
              <a:rPr lang="en-US" sz="1600">
                <a:solidFill>
                  <a:schemeClr val="accent1"/>
                </a:solidFill>
                <a:latin typeface="+mj-lt"/>
                <a:cs typeface="Arial"/>
              </a:rPr>
              <a:t>OFT / email</a:t>
            </a:r>
          </a:p>
          <a:p>
            <a:pPr>
              <a:spcAft>
                <a:spcPts val="600"/>
              </a:spcAft>
            </a:pPr>
            <a:r>
              <a:rPr lang="en-US" sz="1200">
                <a:latin typeface="+mj-lt"/>
                <a:cs typeface="Arial"/>
              </a:rPr>
              <a:t>Month 1: </a:t>
            </a:r>
            <a:r>
              <a:rPr lang="en-US" sz="1200">
                <a:cs typeface="Arial"/>
              </a:rPr>
              <a:t>Segment known contacts based on campaign personas and priority accounts. Send the first email one week after the hero asset is live. </a:t>
            </a:r>
            <a:endParaRPr lang="en-US" sz="1200">
              <a:cs typeface="Arial" panose="020B0604020202020204" pitchFamily="34" charset="0"/>
            </a:endParaRPr>
          </a:p>
          <a:p>
            <a:pPr>
              <a:spcAft>
                <a:spcPts val="600"/>
              </a:spcAft>
            </a:pPr>
            <a:r>
              <a:rPr lang="en-US" sz="1200">
                <a:cs typeface="Arial"/>
              </a:rPr>
              <a:t>Send a second email to contacts who didn't open the first email, two weeks following the first send. </a:t>
            </a:r>
            <a:endParaRPr lang="en-US" sz="1200">
              <a:cs typeface="Arial" panose="020B0604020202020204" pitchFamily="34" charset="0"/>
            </a:endParaRPr>
          </a:p>
          <a:p>
            <a:pPr>
              <a:spcAft>
                <a:spcPts val="600"/>
              </a:spcAft>
            </a:pPr>
            <a:r>
              <a:rPr lang="en-US" sz="1200">
                <a:latin typeface="+mj-lt"/>
                <a:cs typeface="Arial"/>
              </a:rPr>
              <a:t>Months 2 and 3: </a:t>
            </a:r>
            <a:r>
              <a:rPr lang="en-US" sz="1200">
                <a:cs typeface="Arial"/>
              </a:rPr>
              <a:t>Alter subject lines and copy blocks to optimize, conduct A/B testing variations if desired (such as adding recipient first name in subject line). Resend to contacts who haven't opened emails yet.</a:t>
            </a:r>
            <a:endParaRPr lang="en-US">
              <a:cs typeface="Arial"/>
            </a:endParaRPr>
          </a:p>
        </p:txBody>
      </p:sp>
      <p:sp>
        <p:nvSpPr>
          <p:cNvPr id="36" name="Google Shape;563;p2">
            <a:extLst>
              <a:ext uri="{FF2B5EF4-FFF2-40B4-BE49-F238E27FC236}">
                <a16:creationId xmlns:a16="http://schemas.microsoft.com/office/drawing/2014/main" id="{21C00BD9-3693-5898-80A5-EB4D02A75E6E}"/>
              </a:ext>
            </a:extLst>
          </p:cNvPr>
          <p:cNvSpPr/>
          <p:nvPr/>
        </p:nvSpPr>
        <p:spPr>
          <a:xfrm>
            <a:off x="2773004" y="5999821"/>
            <a:ext cx="85140" cy="119168"/>
          </a:xfrm>
          <a:prstGeom prst="rect">
            <a:avLst/>
          </a:prstGeom>
          <a:solidFill>
            <a:schemeClr val="accent1">
              <a:lumMod val="40000"/>
              <a:lumOff val="60000"/>
            </a:schemeClr>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endParaRPr sz="1333" u="none" strike="noStrike" cap="none">
              <a:solidFill>
                <a:schemeClr val="bg1"/>
              </a:solidFill>
              <a:ea typeface="Inter" panose="02000503000000020004" pitchFamily="2" charset="0"/>
              <a:cs typeface="Arial" panose="020B0604020202020204" pitchFamily="34" charset="0"/>
              <a:sym typeface="Arial"/>
            </a:endParaRPr>
          </a:p>
        </p:txBody>
      </p:sp>
      <p:sp>
        <p:nvSpPr>
          <p:cNvPr id="37" name="TextBox 36">
            <a:extLst>
              <a:ext uri="{FF2B5EF4-FFF2-40B4-BE49-F238E27FC236}">
                <a16:creationId xmlns:a16="http://schemas.microsoft.com/office/drawing/2014/main" id="{2DE76CF6-FEB3-80D5-AA77-B4835E3EF60C}"/>
              </a:ext>
            </a:extLst>
          </p:cNvPr>
          <p:cNvSpPr txBox="1"/>
          <p:nvPr/>
        </p:nvSpPr>
        <p:spPr>
          <a:xfrm>
            <a:off x="2872286" y="5994769"/>
            <a:ext cx="779935" cy="123111"/>
          </a:xfrm>
          <a:prstGeom prst="rect">
            <a:avLst/>
          </a:prstGeom>
          <a:noFill/>
        </p:spPr>
        <p:txBody>
          <a:bodyPr wrap="square" lIns="0" tIns="0" rIns="0" bIns="0" rtlCol="0" anchor="t">
            <a:spAutoFit/>
          </a:bodyPr>
          <a:lstStyle/>
          <a:p>
            <a:r>
              <a:rPr lang="en-US" sz="800">
                <a:gradFill>
                  <a:gsLst>
                    <a:gs pos="2917">
                      <a:schemeClr val="tx1"/>
                    </a:gs>
                    <a:gs pos="30000">
                      <a:schemeClr val="tx1"/>
                    </a:gs>
                  </a:gsLst>
                  <a:lin ang="5400000" scaled="0"/>
                </a:gradFill>
                <a:cs typeface="Arial"/>
              </a:rPr>
              <a:t>Acceleration</a:t>
            </a:r>
            <a:endParaRPr lang="en-US" sz="800" err="1">
              <a:gradFill>
                <a:gsLst>
                  <a:gs pos="2917">
                    <a:schemeClr val="tx1"/>
                  </a:gs>
                  <a:gs pos="30000">
                    <a:schemeClr val="tx1"/>
                  </a:gs>
                </a:gsLst>
                <a:lin ang="5400000" scaled="0"/>
              </a:gradFill>
              <a:cs typeface="Arial" panose="020B0604020202020204" pitchFamily="34" charset="0"/>
            </a:endParaRPr>
          </a:p>
        </p:txBody>
      </p:sp>
      <p:sp>
        <p:nvSpPr>
          <p:cNvPr id="38" name="Google Shape;563;p2">
            <a:extLst>
              <a:ext uri="{FF2B5EF4-FFF2-40B4-BE49-F238E27FC236}">
                <a16:creationId xmlns:a16="http://schemas.microsoft.com/office/drawing/2014/main" id="{26993020-E892-C100-D6E1-BF03330FA7E1}"/>
              </a:ext>
            </a:extLst>
          </p:cNvPr>
          <p:cNvSpPr/>
          <p:nvPr/>
        </p:nvSpPr>
        <p:spPr>
          <a:xfrm>
            <a:off x="1214181" y="5998638"/>
            <a:ext cx="85140" cy="119168"/>
          </a:xfrm>
          <a:prstGeom prst="rect">
            <a:avLst/>
          </a:prstGeom>
          <a:solidFill>
            <a:schemeClr val="accent2">
              <a:lumMod val="60000"/>
              <a:lumOff val="40000"/>
            </a:schemeClr>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endParaRPr sz="1333" u="none" strike="noStrike" cap="none">
              <a:solidFill>
                <a:schemeClr val="bg1"/>
              </a:solidFill>
              <a:ea typeface="Inter" panose="02000503000000020004" pitchFamily="2" charset="0"/>
              <a:cs typeface="Arial" panose="020B0604020202020204" pitchFamily="34" charset="0"/>
              <a:sym typeface="Arial"/>
            </a:endParaRPr>
          </a:p>
        </p:txBody>
      </p:sp>
      <p:sp>
        <p:nvSpPr>
          <p:cNvPr id="39" name="TextBox 38">
            <a:extLst>
              <a:ext uri="{FF2B5EF4-FFF2-40B4-BE49-F238E27FC236}">
                <a16:creationId xmlns:a16="http://schemas.microsoft.com/office/drawing/2014/main" id="{BF5A02EE-593B-45B5-9C8D-0444C1D5AB0A}"/>
              </a:ext>
            </a:extLst>
          </p:cNvPr>
          <p:cNvSpPr txBox="1"/>
          <p:nvPr/>
        </p:nvSpPr>
        <p:spPr>
          <a:xfrm>
            <a:off x="1339737" y="5996667"/>
            <a:ext cx="415753" cy="123111"/>
          </a:xfrm>
          <a:prstGeom prst="rect">
            <a:avLst/>
          </a:prstGeom>
          <a:noFill/>
        </p:spPr>
        <p:txBody>
          <a:bodyPr wrap="square" lIns="0" tIns="0" rIns="0" bIns="0" rtlCol="0">
            <a:spAutoFit/>
          </a:bodyPr>
          <a:lstStyle/>
          <a:p>
            <a:pPr algn="l"/>
            <a:r>
              <a:rPr lang="en-US" sz="800">
                <a:gradFill>
                  <a:gsLst>
                    <a:gs pos="2917">
                      <a:schemeClr val="tx1"/>
                    </a:gs>
                    <a:gs pos="30000">
                      <a:schemeClr val="tx1"/>
                    </a:gs>
                  </a:gsLst>
                  <a:lin ang="5400000" scaled="0"/>
                </a:gradFill>
                <a:cs typeface="Arial" panose="020B0604020202020204" pitchFamily="34" charset="0"/>
              </a:rPr>
              <a:t>Organic</a:t>
            </a:r>
          </a:p>
        </p:txBody>
      </p:sp>
      <p:sp>
        <p:nvSpPr>
          <p:cNvPr id="40" name="Google Shape;563;p2">
            <a:extLst>
              <a:ext uri="{FF2B5EF4-FFF2-40B4-BE49-F238E27FC236}">
                <a16:creationId xmlns:a16="http://schemas.microsoft.com/office/drawing/2014/main" id="{C19D1616-A2F1-DE7C-5E63-D940E3FAB701}"/>
              </a:ext>
            </a:extLst>
          </p:cNvPr>
          <p:cNvSpPr/>
          <p:nvPr/>
        </p:nvSpPr>
        <p:spPr>
          <a:xfrm>
            <a:off x="2003720" y="5998638"/>
            <a:ext cx="85140" cy="119168"/>
          </a:xfrm>
          <a:prstGeom prst="rect">
            <a:avLst/>
          </a:prstGeom>
          <a:solidFill>
            <a:schemeClr val="accent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endParaRPr sz="1333" u="none" strike="noStrike" cap="none">
              <a:solidFill>
                <a:schemeClr val="bg1"/>
              </a:solidFill>
              <a:ea typeface="Inter" panose="02000503000000020004" pitchFamily="2" charset="0"/>
              <a:cs typeface="Arial" panose="020B0604020202020204" pitchFamily="34" charset="0"/>
              <a:sym typeface="Arial"/>
            </a:endParaRPr>
          </a:p>
        </p:txBody>
      </p:sp>
      <p:sp>
        <p:nvSpPr>
          <p:cNvPr id="41" name="TextBox 40">
            <a:extLst>
              <a:ext uri="{FF2B5EF4-FFF2-40B4-BE49-F238E27FC236}">
                <a16:creationId xmlns:a16="http://schemas.microsoft.com/office/drawing/2014/main" id="{AA50FE0E-C6BE-2701-703A-8B332AD7B6A4}"/>
              </a:ext>
            </a:extLst>
          </p:cNvPr>
          <p:cNvSpPr txBox="1"/>
          <p:nvPr/>
        </p:nvSpPr>
        <p:spPr>
          <a:xfrm>
            <a:off x="2089864" y="5996667"/>
            <a:ext cx="543452" cy="123111"/>
          </a:xfrm>
          <a:prstGeom prst="rect">
            <a:avLst/>
          </a:prstGeom>
          <a:noFill/>
        </p:spPr>
        <p:txBody>
          <a:bodyPr wrap="square" lIns="0" tIns="0" rIns="0" bIns="0" rtlCol="0" anchor="t">
            <a:spAutoFit/>
          </a:bodyPr>
          <a:lstStyle/>
          <a:p>
            <a:r>
              <a:rPr lang="en-US" sz="800">
                <a:gradFill>
                  <a:gsLst>
                    <a:gs pos="2917">
                      <a:schemeClr val="tx1"/>
                    </a:gs>
                    <a:gs pos="30000">
                      <a:schemeClr val="tx1"/>
                    </a:gs>
                  </a:gsLst>
                  <a:lin ang="5400000" scaled="0"/>
                </a:gradFill>
                <a:cs typeface="Arial"/>
              </a:rPr>
              <a:t>Email / OFT</a:t>
            </a:r>
            <a:endParaRPr lang="en-US" sz="800">
              <a:gradFill>
                <a:gsLst>
                  <a:gs pos="2917">
                    <a:schemeClr val="tx1"/>
                  </a:gs>
                  <a:gs pos="30000">
                    <a:schemeClr val="tx1"/>
                  </a:gs>
                </a:gsLst>
                <a:lin ang="5400000" scaled="0"/>
              </a:gradFill>
              <a:cs typeface="Arial" panose="020B0604020202020204" pitchFamily="34" charset="0"/>
            </a:endParaRPr>
          </a:p>
        </p:txBody>
      </p:sp>
      <p:sp>
        <p:nvSpPr>
          <p:cNvPr id="12" name="Rectangle 11">
            <a:extLst>
              <a:ext uri="{FF2B5EF4-FFF2-40B4-BE49-F238E27FC236}">
                <a16:creationId xmlns:a16="http://schemas.microsoft.com/office/drawing/2014/main" id="{52FB10C3-6249-0E4A-6291-B9119B67F970}"/>
              </a:ext>
            </a:extLst>
          </p:cNvPr>
          <p:cNvSpPr/>
          <p:nvPr/>
        </p:nvSpPr>
        <p:spPr bwMode="auto">
          <a:xfrm>
            <a:off x="588258" y="4513827"/>
            <a:ext cx="3493008" cy="1196817"/>
          </a:xfrm>
          <a:prstGeom prst="rect">
            <a:avLst/>
          </a:prstGeom>
          <a:solidFill>
            <a:schemeClr val="bg1">
              <a:lumMod val="95000"/>
            </a:schemeClr>
          </a:solidFill>
          <a:ln>
            <a:no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400">
              <a:gradFill>
                <a:gsLst>
                  <a:gs pos="0">
                    <a:srgbClr val="FFFFFF"/>
                  </a:gs>
                  <a:gs pos="100000">
                    <a:srgbClr val="FFFFFF"/>
                  </a:gs>
                </a:gsLst>
                <a:lin ang="5400000" scaled="0"/>
              </a:gradFill>
              <a:ea typeface="Segoe UI" pitchFamily="34" charset="0"/>
              <a:cs typeface="Arial" panose="020B0604020202020204" pitchFamily="34" charset="0"/>
            </a:endParaRPr>
          </a:p>
        </p:txBody>
      </p:sp>
      <p:sp>
        <p:nvSpPr>
          <p:cNvPr id="13" name="Rectangle 12">
            <a:extLst>
              <a:ext uri="{FF2B5EF4-FFF2-40B4-BE49-F238E27FC236}">
                <a16:creationId xmlns:a16="http://schemas.microsoft.com/office/drawing/2014/main" id="{0D544AB9-559D-1566-B00B-88813FECBFF5}"/>
              </a:ext>
            </a:extLst>
          </p:cNvPr>
          <p:cNvSpPr/>
          <p:nvPr/>
        </p:nvSpPr>
        <p:spPr bwMode="auto">
          <a:xfrm>
            <a:off x="588258" y="4080107"/>
            <a:ext cx="3493008" cy="435429"/>
          </a:xfrm>
          <a:prstGeom prst="rect">
            <a:avLst/>
          </a:prstGeom>
          <a:solidFill>
            <a:schemeClr val="accent1"/>
          </a:solidFill>
          <a:ln>
            <a:no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b="1">
                <a:gradFill>
                  <a:gsLst>
                    <a:gs pos="0">
                      <a:srgbClr val="FFFFFF"/>
                    </a:gs>
                    <a:gs pos="100000">
                      <a:srgbClr val="FFFFFF"/>
                    </a:gs>
                  </a:gsLst>
                  <a:lin ang="5400000" scaled="0"/>
                </a:gradFill>
                <a:ea typeface="Segoe UI" pitchFamily="34" charset="0"/>
                <a:cs typeface="Arial" panose="020B0604020202020204" pitchFamily="34" charset="0"/>
              </a:rPr>
              <a:t>Month 1</a:t>
            </a:r>
          </a:p>
        </p:txBody>
      </p:sp>
      <p:cxnSp>
        <p:nvCxnSpPr>
          <p:cNvPr id="18" name="Straight Connector 17">
            <a:extLst>
              <a:ext uri="{FF2B5EF4-FFF2-40B4-BE49-F238E27FC236}">
                <a16:creationId xmlns:a16="http://schemas.microsoft.com/office/drawing/2014/main" id="{C3AF49E0-88C0-BC5C-C172-1D2D51F4C4A5}"/>
              </a:ext>
            </a:extLst>
          </p:cNvPr>
          <p:cNvCxnSpPr>
            <a:cxnSpLocks/>
          </p:cNvCxnSpPr>
          <p:nvPr/>
        </p:nvCxnSpPr>
        <p:spPr>
          <a:xfrm>
            <a:off x="1461510" y="4553852"/>
            <a:ext cx="0" cy="1126871"/>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8" name="Google Shape;563;p2">
            <a:extLst>
              <a:ext uri="{FF2B5EF4-FFF2-40B4-BE49-F238E27FC236}">
                <a16:creationId xmlns:a16="http://schemas.microsoft.com/office/drawing/2014/main" id="{D2BD12C8-B975-724F-75F2-F7486E19BD09}"/>
              </a:ext>
            </a:extLst>
          </p:cNvPr>
          <p:cNvSpPr/>
          <p:nvPr/>
        </p:nvSpPr>
        <p:spPr>
          <a:xfrm>
            <a:off x="699656" y="5012440"/>
            <a:ext cx="640081" cy="214861"/>
          </a:xfrm>
          <a:prstGeom prst="rect">
            <a:avLst/>
          </a:prstGeom>
          <a:solidFill>
            <a:schemeClr val="accent2">
              <a:lumMod val="60000"/>
              <a:lumOff val="40000"/>
            </a:schemeClr>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r>
              <a:rPr lang="en-US" sz="800">
                <a:solidFill>
                  <a:schemeClr val="bg1"/>
                </a:solidFill>
                <a:ea typeface="Inter" panose="02000503000000020004" pitchFamily="2" charset="0"/>
                <a:cs typeface="Arial" panose="020B0604020202020204" pitchFamily="34" charset="0"/>
                <a:sym typeface="Arial"/>
              </a:rPr>
              <a:t>Post</a:t>
            </a:r>
            <a:endParaRPr sz="1100" u="none" strike="noStrike" cap="none">
              <a:solidFill>
                <a:schemeClr val="bg1"/>
              </a:solidFill>
              <a:ea typeface="Inter" panose="02000503000000020004" pitchFamily="2" charset="0"/>
              <a:cs typeface="Arial" panose="020B0604020202020204" pitchFamily="34" charset="0"/>
              <a:sym typeface="Arial"/>
            </a:endParaRPr>
          </a:p>
        </p:txBody>
      </p:sp>
      <p:sp>
        <p:nvSpPr>
          <p:cNvPr id="34" name="Google Shape;563;p2">
            <a:extLst>
              <a:ext uri="{FF2B5EF4-FFF2-40B4-BE49-F238E27FC236}">
                <a16:creationId xmlns:a16="http://schemas.microsoft.com/office/drawing/2014/main" id="{98AC6AE8-58F4-B886-9554-93F729D2BD4B}"/>
              </a:ext>
            </a:extLst>
          </p:cNvPr>
          <p:cNvSpPr/>
          <p:nvPr/>
        </p:nvSpPr>
        <p:spPr>
          <a:xfrm>
            <a:off x="1578096" y="5389597"/>
            <a:ext cx="640080" cy="214861"/>
          </a:xfrm>
          <a:prstGeom prst="rect">
            <a:avLst/>
          </a:prstGeom>
          <a:solidFill>
            <a:schemeClr val="accent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r>
              <a:rPr lang="en-US" sz="800">
                <a:solidFill>
                  <a:schemeClr val="bg1"/>
                </a:solidFill>
                <a:ea typeface="Inter" panose="02000503000000020004" pitchFamily="2" charset="0"/>
                <a:cs typeface="Arial" panose="020B0604020202020204" pitchFamily="34" charset="0"/>
                <a:sym typeface="Arial"/>
              </a:rPr>
              <a:t>Email</a:t>
            </a:r>
            <a:endParaRPr sz="1100" u="none" strike="noStrike" cap="none">
              <a:solidFill>
                <a:schemeClr val="bg1"/>
              </a:solidFill>
              <a:ea typeface="Inter" panose="02000503000000020004" pitchFamily="2" charset="0"/>
              <a:cs typeface="Arial" panose="020B0604020202020204" pitchFamily="34" charset="0"/>
              <a:sym typeface="Arial"/>
            </a:endParaRPr>
          </a:p>
        </p:txBody>
      </p:sp>
      <p:sp>
        <p:nvSpPr>
          <p:cNvPr id="35" name="Google Shape;563;p2">
            <a:extLst>
              <a:ext uri="{FF2B5EF4-FFF2-40B4-BE49-F238E27FC236}">
                <a16:creationId xmlns:a16="http://schemas.microsoft.com/office/drawing/2014/main" id="{03BC50D6-88F0-9A31-DA99-FD4511F2992C}"/>
              </a:ext>
            </a:extLst>
          </p:cNvPr>
          <p:cNvSpPr/>
          <p:nvPr/>
        </p:nvSpPr>
        <p:spPr>
          <a:xfrm>
            <a:off x="3324600" y="5389597"/>
            <a:ext cx="640080" cy="214861"/>
          </a:xfrm>
          <a:prstGeom prst="rect">
            <a:avLst/>
          </a:prstGeom>
          <a:solidFill>
            <a:schemeClr val="accent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r>
              <a:rPr lang="en-US" sz="800">
                <a:solidFill>
                  <a:schemeClr val="bg1"/>
                </a:solidFill>
                <a:ea typeface="Inter" panose="02000503000000020004" pitchFamily="2" charset="0"/>
                <a:cs typeface="Arial" panose="020B0604020202020204" pitchFamily="34" charset="0"/>
                <a:sym typeface="Arial"/>
              </a:rPr>
              <a:t>Email</a:t>
            </a:r>
            <a:endParaRPr sz="1100" u="none" strike="noStrike" cap="none">
              <a:solidFill>
                <a:schemeClr val="bg1"/>
              </a:solidFill>
              <a:ea typeface="Inter" panose="02000503000000020004" pitchFamily="2" charset="0"/>
              <a:cs typeface="Arial" panose="020B0604020202020204" pitchFamily="34" charset="0"/>
              <a:sym typeface="Arial"/>
            </a:endParaRPr>
          </a:p>
        </p:txBody>
      </p:sp>
      <p:cxnSp>
        <p:nvCxnSpPr>
          <p:cNvPr id="50" name="Straight Connector 49">
            <a:extLst>
              <a:ext uri="{FF2B5EF4-FFF2-40B4-BE49-F238E27FC236}">
                <a16:creationId xmlns:a16="http://schemas.microsoft.com/office/drawing/2014/main" id="{B7538D6D-6455-50F0-C0E5-9FAABDF52717}"/>
              </a:ext>
            </a:extLst>
          </p:cNvPr>
          <p:cNvCxnSpPr>
            <a:cxnSpLocks/>
          </p:cNvCxnSpPr>
          <p:nvPr/>
        </p:nvCxnSpPr>
        <p:spPr>
          <a:xfrm>
            <a:off x="2334762" y="4553852"/>
            <a:ext cx="0" cy="1126871"/>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1" name="Straight Connector 50">
            <a:extLst>
              <a:ext uri="{FF2B5EF4-FFF2-40B4-BE49-F238E27FC236}">
                <a16:creationId xmlns:a16="http://schemas.microsoft.com/office/drawing/2014/main" id="{9B45D426-FC89-D54E-9569-97DDD016691A}"/>
              </a:ext>
            </a:extLst>
          </p:cNvPr>
          <p:cNvCxnSpPr>
            <a:cxnSpLocks/>
          </p:cNvCxnSpPr>
          <p:nvPr/>
        </p:nvCxnSpPr>
        <p:spPr>
          <a:xfrm>
            <a:off x="3208014" y="4553852"/>
            <a:ext cx="0" cy="1126871"/>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5" name="Rectangle 54">
            <a:extLst>
              <a:ext uri="{FF2B5EF4-FFF2-40B4-BE49-F238E27FC236}">
                <a16:creationId xmlns:a16="http://schemas.microsoft.com/office/drawing/2014/main" id="{530C345C-C050-08E4-F481-448DE288605B}"/>
              </a:ext>
            </a:extLst>
          </p:cNvPr>
          <p:cNvSpPr/>
          <p:nvPr/>
        </p:nvSpPr>
        <p:spPr bwMode="auto">
          <a:xfrm>
            <a:off x="4349496" y="4513827"/>
            <a:ext cx="3493008" cy="1196817"/>
          </a:xfrm>
          <a:prstGeom prst="rect">
            <a:avLst/>
          </a:prstGeom>
          <a:solidFill>
            <a:schemeClr val="bg1">
              <a:lumMod val="95000"/>
            </a:schemeClr>
          </a:solidFill>
          <a:ln>
            <a:no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400">
              <a:gradFill>
                <a:gsLst>
                  <a:gs pos="0">
                    <a:srgbClr val="FFFFFF"/>
                  </a:gs>
                  <a:gs pos="100000">
                    <a:srgbClr val="FFFFFF"/>
                  </a:gs>
                </a:gsLst>
                <a:lin ang="5400000" scaled="0"/>
              </a:gradFill>
              <a:ea typeface="Segoe UI" pitchFamily="34" charset="0"/>
              <a:cs typeface="Arial" panose="020B0604020202020204" pitchFamily="34" charset="0"/>
            </a:endParaRPr>
          </a:p>
        </p:txBody>
      </p:sp>
      <p:sp>
        <p:nvSpPr>
          <p:cNvPr id="56" name="Rectangle 55">
            <a:extLst>
              <a:ext uri="{FF2B5EF4-FFF2-40B4-BE49-F238E27FC236}">
                <a16:creationId xmlns:a16="http://schemas.microsoft.com/office/drawing/2014/main" id="{0F0DA366-6F23-8E21-770D-C25E6F44C5CB}"/>
              </a:ext>
            </a:extLst>
          </p:cNvPr>
          <p:cNvSpPr/>
          <p:nvPr/>
        </p:nvSpPr>
        <p:spPr bwMode="auto">
          <a:xfrm>
            <a:off x="4349496" y="4080107"/>
            <a:ext cx="3493008" cy="435429"/>
          </a:xfrm>
          <a:prstGeom prst="rect">
            <a:avLst/>
          </a:prstGeom>
          <a:solidFill>
            <a:schemeClr val="accent1"/>
          </a:solidFill>
          <a:ln>
            <a:no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b="1">
                <a:gradFill>
                  <a:gsLst>
                    <a:gs pos="0">
                      <a:srgbClr val="FFFFFF"/>
                    </a:gs>
                    <a:gs pos="100000">
                      <a:srgbClr val="FFFFFF"/>
                    </a:gs>
                  </a:gsLst>
                  <a:lin ang="5400000" scaled="0"/>
                </a:gradFill>
                <a:ea typeface="Segoe UI" pitchFamily="34" charset="0"/>
                <a:cs typeface="Arial" panose="020B0604020202020204" pitchFamily="34" charset="0"/>
              </a:rPr>
              <a:t>Month 2</a:t>
            </a:r>
          </a:p>
        </p:txBody>
      </p:sp>
      <p:cxnSp>
        <p:nvCxnSpPr>
          <p:cNvPr id="57" name="Straight Connector 56">
            <a:extLst>
              <a:ext uri="{FF2B5EF4-FFF2-40B4-BE49-F238E27FC236}">
                <a16:creationId xmlns:a16="http://schemas.microsoft.com/office/drawing/2014/main" id="{229675E8-77AF-6270-DBD5-7CE4D94890EC}"/>
              </a:ext>
            </a:extLst>
          </p:cNvPr>
          <p:cNvCxnSpPr>
            <a:cxnSpLocks/>
          </p:cNvCxnSpPr>
          <p:nvPr/>
        </p:nvCxnSpPr>
        <p:spPr>
          <a:xfrm>
            <a:off x="5222748" y="4553852"/>
            <a:ext cx="0" cy="1126871"/>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8" name="Google Shape;563;p2">
            <a:extLst>
              <a:ext uri="{FF2B5EF4-FFF2-40B4-BE49-F238E27FC236}">
                <a16:creationId xmlns:a16="http://schemas.microsoft.com/office/drawing/2014/main" id="{CC736320-DC08-BB3C-F4B1-48F1604AEF5E}"/>
              </a:ext>
            </a:extLst>
          </p:cNvPr>
          <p:cNvSpPr/>
          <p:nvPr/>
        </p:nvSpPr>
        <p:spPr>
          <a:xfrm>
            <a:off x="7198772" y="4635283"/>
            <a:ext cx="640080" cy="214861"/>
          </a:xfrm>
          <a:prstGeom prst="rect">
            <a:avLst/>
          </a:prstGeom>
          <a:solidFill>
            <a:schemeClr val="accent1">
              <a:lumMod val="40000"/>
              <a:lumOff val="60000"/>
            </a:schemeClr>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r>
              <a:rPr lang="en-US" sz="800">
                <a:ea typeface="Inter" panose="02000503000000020004" pitchFamily="2" charset="0"/>
                <a:cs typeface="Arial"/>
                <a:sym typeface="Arial"/>
              </a:rPr>
              <a:t>Webinar</a:t>
            </a:r>
            <a:endParaRPr sz="1100" u="none" strike="noStrike" cap="none">
              <a:ea typeface="Inter" panose="02000503000000020004" pitchFamily="2" charset="0"/>
              <a:cs typeface="Arial" panose="020B0604020202020204" pitchFamily="34" charset="0"/>
              <a:sym typeface="Arial"/>
            </a:endParaRPr>
          </a:p>
        </p:txBody>
      </p:sp>
      <p:sp>
        <p:nvSpPr>
          <p:cNvPr id="59" name="Google Shape;563;p2">
            <a:extLst>
              <a:ext uri="{FF2B5EF4-FFF2-40B4-BE49-F238E27FC236}">
                <a16:creationId xmlns:a16="http://schemas.microsoft.com/office/drawing/2014/main" id="{73CACC69-4F7D-A1DC-58B4-8568484F54C4}"/>
              </a:ext>
            </a:extLst>
          </p:cNvPr>
          <p:cNvSpPr/>
          <p:nvPr/>
        </p:nvSpPr>
        <p:spPr>
          <a:xfrm>
            <a:off x="4460894" y="5012440"/>
            <a:ext cx="640081" cy="214861"/>
          </a:xfrm>
          <a:prstGeom prst="rect">
            <a:avLst/>
          </a:prstGeom>
          <a:solidFill>
            <a:schemeClr val="accent2">
              <a:lumMod val="60000"/>
              <a:lumOff val="40000"/>
            </a:schemeClr>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r>
              <a:rPr lang="en-US" sz="800">
                <a:solidFill>
                  <a:schemeClr val="bg1"/>
                </a:solidFill>
                <a:ea typeface="Inter" panose="02000503000000020004" pitchFamily="2" charset="0"/>
                <a:cs typeface="Arial" panose="020B0604020202020204" pitchFamily="34" charset="0"/>
                <a:sym typeface="Arial"/>
              </a:rPr>
              <a:t>Post</a:t>
            </a:r>
            <a:endParaRPr sz="1100" u="none" strike="noStrike" cap="none">
              <a:solidFill>
                <a:schemeClr val="bg1"/>
              </a:solidFill>
              <a:ea typeface="Inter" panose="02000503000000020004" pitchFamily="2" charset="0"/>
              <a:cs typeface="Arial" panose="020B0604020202020204" pitchFamily="34" charset="0"/>
              <a:sym typeface="Arial"/>
            </a:endParaRPr>
          </a:p>
        </p:txBody>
      </p:sp>
      <p:sp>
        <p:nvSpPr>
          <p:cNvPr id="61" name="Google Shape;563;p2">
            <a:extLst>
              <a:ext uri="{FF2B5EF4-FFF2-40B4-BE49-F238E27FC236}">
                <a16:creationId xmlns:a16="http://schemas.microsoft.com/office/drawing/2014/main" id="{E8E5DF2E-AFBE-88AB-BFAA-C767E5F8B765}"/>
              </a:ext>
            </a:extLst>
          </p:cNvPr>
          <p:cNvSpPr/>
          <p:nvPr/>
        </p:nvSpPr>
        <p:spPr>
          <a:xfrm>
            <a:off x="5339334" y="5389597"/>
            <a:ext cx="640080" cy="214861"/>
          </a:xfrm>
          <a:prstGeom prst="rect">
            <a:avLst/>
          </a:prstGeom>
          <a:solidFill>
            <a:schemeClr val="accent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r>
              <a:rPr lang="en-US" sz="800">
                <a:solidFill>
                  <a:schemeClr val="bg1"/>
                </a:solidFill>
                <a:ea typeface="Inter" panose="02000503000000020004" pitchFamily="2" charset="0"/>
                <a:cs typeface="Arial" panose="020B0604020202020204" pitchFamily="34" charset="0"/>
                <a:sym typeface="Arial"/>
              </a:rPr>
              <a:t>Email</a:t>
            </a:r>
            <a:endParaRPr sz="1100" u="none" strike="noStrike" cap="none">
              <a:solidFill>
                <a:schemeClr val="bg1"/>
              </a:solidFill>
              <a:ea typeface="Inter" panose="02000503000000020004" pitchFamily="2" charset="0"/>
              <a:cs typeface="Arial" panose="020B0604020202020204" pitchFamily="34" charset="0"/>
              <a:sym typeface="Arial"/>
            </a:endParaRPr>
          </a:p>
        </p:txBody>
      </p:sp>
      <p:sp>
        <p:nvSpPr>
          <p:cNvPr id="62" name="Google Shape;563;p2">
            <a:extLst>
              <a:ext uri="{FF2B5EF4-FFF2-40B4-BE49-F238E27FC236}">
                <a16:creationId xmlns:a16="http://schemas.microsoft.com/office/drawing/2014/main" id="{D84B93D1-F97F-F98C-23FB-6E3094310200}"/>
              </a:ext>
            </a:extLst>
          </p:cNvPr>
          <p:cNvSpPr/>
          <p:nvPr/>
        </p:nvSpPr>
        <p:spPr>
          <a:xfrm>
            <a:off x="7085838" y="5389597"/>
            <a:ext cx="640080" cy="214861"/>
          </a:xfrm>
          <a:prstGeom prst="rect">
            <a:avLst/>
          </a:prstGeom>
          <a:solidFill>
            <a:schemeClr val="accent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r>
              <a:rPr lang="en-US" sz="800">
                <a:solidFill>
                  <a:schemeClr val="bg1"/>
                </a:solidFill>
                <a:ea typeface="Inter" panose="02000503000000020004" pitchFamily="2" charset="0"/>
                <a:cs typeface="Arial" panose="020B0604020202020204" pitchFamily="34" charset="0"/>
                <a:sym typeface="Arial"/>
              </a:rPr>
              <a:t>Email</a:t>
            </a:r>
            <a:endParaRPr sz="1100" u="none" strike="noStrike" cap="none">
              <a:solidFill>
                <a:schemeClr val="bg1"/>
              </a:solidFill>
              <a:ea typeface="Inter" panose="02000503000000020004" pitchFamily="2" charset="0"/>
              <a:cs typeface="Arial" panose="020B0604020202020204" pitchFamily="34" charset="0"/>
              <a:sym typeface="Arial"/>
            </a:endParaRPr>
          </a:p>
        </p:txBody>
      </p:sp>
      <p:cxnSp>
        <p:nvCxnSpPr>
          <p:cNvPr id="63" name="Straight Connector 62">
            <a:extLst>
              <a:ext uri="{FF2B5EF4-FFF2-40B4-BE49-F238E27FC236}">
                <a16:creationId xmlns:a16="http://schemas.microsoft.com/office/drawing/2014/main" id="{96AF3ED5-8A95-248F-C020-94E50523667C}"/>
              </a:ext>
            </a:extLst>
          </p:cNvPr>
          <p:cNvCxnSpPr>
            <a:cxnSpLocks/>
          </p:cNvCxnSpPr>
          <p:nvPr/>
        </p:nvCxnSpPr>
        <p:spPr>
          <a:xfrm>
            <a:off x="6096000" y="4553852"/>
            <a:ext cx="0" cy="1126871"/>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4" name="Straight Connector 63">
            <a:extLst>
              <a:ext uri="{FF2B5EF4-FFF2-40B4-BE49-F238E27FC236}">
                <a16:creationId xmlns:a16="http://schemas.microsoft.com/office/drawing/2014/main" id="{EB4D37E2-E007-33C6-D3FB-F75D4A6CFCFB}"/>
              </a:ext>
            </a:extLst>
          </p:cNvPr>
          <p:cNvCxnSpPr>
            <a:cxnSpLocks/>
          </p:cNvCxnSpPr>
          <p:nvPr/>
        </p:nvCxnSpPr>
        <p:spPr>
          <a:xfrm>
            <a:off x="6969252" y="4553852"/>
            <a:ext cx="0" cy="1126871"/>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6" name="Rectangle 65">
            <a:extLst>
              <a:ext uri="{FF2B5EF4-FFF2-40B4-BE49-F238E27FC236}">
                <a16:creationId xmlns:a16="http://schemas.microsoft.com/office/drawing/2014/main" id="{1AFA77BA-4EBA-0415-6E70-850406960CC1}"/>
              </a:ext>
            </a:extLst>
          </p:cNvPr>
          <p:cNvSpPr/>
          <p:nvPr/>
        </p:nvSpPr>
        <p:spPr bwMode="auto">
          <a:xfrm>
            <a:off x="8128000" y="4513827"/>
            <a:ext cx="3481388" cy="1196817"/>
          </a:xfrm>
          <a:prstGeom prst="rect">
            <a:avLst/>
          </a:prstGeom>
          <a:solidFill>
            <a:schemeClr val="bg1">
              <a:lumMod val="95000"/>
            </a:schemeClr>
          </a:solidFill>
          <a:ln>
            <a:no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1400">
              <a:gradFill>
                <a:gsLst>
                  <a:gs pos="0">
                    <a:srgbClr val="FFFFFF"/>
                  </a:gs>
                  <a:gs pos="100000">
                    <a:srgbClr val="FFFFFF"/>
                  </a:gs>
                </a:gsLst>
                <a:lin ang="5400000" scaled="0"/>
              </a:gradFill>
              <a:ea typeface="Segoe UI" pitchFamily="34" charset="0"/>
              <a:cs typeface="Arial" panose="020B0604020202020204" pitchFamily="34" charset="0"/>
            </a:endParaRPr>
          </a:p>
        </p:txBody>
      </p:sp>
      <p:sp>
        <p:nvSpPr>
          <p:cNvPr id="67" name="Rectangle 66">
            <a:extLst>
              <a:ext uri="{FF2B5EF4-FFF2-40B4-BE49-F238E27FC236}">
                <a16:creationId xmlns:a16="http://schemas.microsoft.com/office/drawing/2014/main" id="{1DFE67BD-EB53-AD7A-8040-1EB5CBF65837}"/>
              </a:ext>
            </a:extLst>
          </p:cNvPr>
          <p:cNvSpPr/>
          <p:nvPr/>
        </p:nvSpPr>
        <p:spPr bwMode="auto">
          <a:xfrm>
            <a:off x="8128000" y="4080107"/>
            <a:ext cx="3481388" cy="435429"/>
          </a:xfrm>
          <a:prstGeom prst="rect">
            <a:avLst/>
          </a:prstGeom>
          <a:solidFill>
            <a:schemeClr val="accent1"/>
          </a:solidFill>
          <a:ln>
            <a:no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400" b="1">
                <a:gradFill>
                  <a:gsLst>
                    <a:gs pos="0">
                      <a:srgbClr val="FFFFFF"/>
                    </a:gs>
                    <a:gs pos="100000">
                      <a:srgbClr val="FFFFFF"/>
                    </a:gs>
                  </a:gsLst>
                  <a:lin ang="5400000" scaled="0"/>
                </a:gradFill>
                <a:ea typeface="Segoe UI" pitchFamily="34" charset="0"/>
                <a:cs typeface="Arial" panose="020B0604020202020204" pitchFamily="34" charset="0"/>
              </a:rPr>
              <a:t>Month 3</a:t>
            </a:r>
          </a:p>
        </p:txBody>
      </p:sp>
      <p:cxnSp>
        <p:nvCxnSpPr>
          <p:cNvPr id="68" name="Straight Connector 67">
            <a:extLst>
              <a:ext uri="{FF2B5EF4-FFF2-40B4-BE49-F238E27FC236}">
                <a16:creationId xmlns:a16="http://schemas.microsoft.com/office/drawing/2014/main" id="{AF6E0708-ADB1-3B10-E281-846C8E0FE8CB}"/>
              </a:ext>
            </a:extLst>
          </p:cNvPr>
          <p:cNvCxnSpPr>
            <a:cxnSpLocks/>
          </p:cNvCxnSpPr>
          <p:nvPr/>
        </p:nvCxnSpPr>
        <p:spPr>
          <a:xfrm>
            <a:off x="8989632" y="4553852"/>
            <a:ext cx="0" cy="1126871"/>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9" name="Google Shape;563;p2">
            <a:extLst>
              <a:ext uri="{FF2B5EF4-FFF2-40B4-BE49-F238E27FC236}">
                <a16:creationId xmlns:a16="http://schemas.microsoft.com/office/drawing/2014/main" id="{68F9E0CD-CCA9-1016-17EB-33FFEB6FDA38}"/>
              </a:ext>
            </a:extLst>
          </p:cNvPr>
          <p:cNvSpPr/>
          <p:nvPr/>
        </p:nvSpPr>
        <p:spPr>
          <a:xfrm>
            <a:off x="10864164" y="4740386"/>
            <a:ext cx="730051" cy="208870"/>
          </a:xfrm>
          <a:prstGeom prst="rect">
            <a:avLst/>
          </a:prstGeom>
          <a:solidFill>
            <a:schemeClr val="accent1">
              <a:lumMod val="40000"/>
              <a:lumOff val="60000"/>
            </a:schemeClr>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r>
              <a:rPr lang="en-US" sz="800">
                <a:ea typeface="Inter" panose="02000503000000020004" pitchFamily="2" charset="0"/>
                <a:cs typeface="Arial"/>
                <a:sym typeface="Arial"/>
              </a:rPr>
              <a:t>Workshop</a:t>
            </a:r>
            <a:endParaRPr sz="1100" u="none" strike="noStrike" cap="none">
              <a:ea typeface="Inter" panose="02000503000000020004" pitchFamily="2" charset="0"/>
              <a:cs typeface="Arial" panose="020B0604020202020204" pitchFamily="34" charset="0"/>
              <a:sym typeface="Arial"/>
            </a:endParaRPr>
          </a:p>
        </p:txBody>
      </p:sp>
      <p:sp>
        <p:nvSpPr>
          <p:cNvPr id="70" name="Google Shape;563;p2">
            <a:extLst>
              <a:ext uri="{FF2B5EF4-FFF2-40B4-BE49-F238E27FC236}">
                <a16:creationId xmlns:a16="http://schemas.microsoft.com/office/drawing/2014/main" id="{667BCB9C-8B32-669E-4CB0-CECCC22B4730}"/>
              </a:ext>
            </a:extLst>
          </p:cNvPr>
          <p:cNvSpPr/>
          <p:nvPr/>
        </p:nvSpPr>
        <p:spPr>
          <a:xfrm>
            <a:off x="8227778" y="5012440"/>
            <a:ext cx="640081" cy="214861"/>
          </a:xfrm>
          <a:prstGeom prst="rect">
            <a:avLst/>
          </a:prstGeom>
          <a:solidFill>
            <a:schemeClr val="accent2">
              <a:lumMod val="60000"/>
              <a:lumOff val="40000"/>
            </a:schemeClr>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algn="ctr">
              <a:buClr>
                <a:srgbClr val="282828"/>
              </a:buClr>
              <a:buSzPts val="800"/>
            </a:pPr>
            <a:r>
              <a:rPr lang="en-US" sz="800">
                <a:solidFill>
                  <a:schemeClr val="bg1"/>
                </a:solidFill>
                <a:ea typeface="Inter" panose="02000503000000020004" pitchFamily="2" charset="0"/>
                <a:cs typeface="Arial"/>
                <a:sym typeface="Arial"/>
              </a:rPr>
              <a:t>Post workshop</a:t>
            </a:r>
            <a:endParaRPr sz="1100" u="none" strike="noStrike" cap="none">
              <a:solidFill>
                <a:schemeClr val="bg1"/>
              </a:solidFill>
              <a:ea typeface="Inter" panose="02000503000000020004" pitchFamily="2" charset="0"/>
              <a:cs typeface="Arial" panose="020B0604020202020204" pitchFamily="34" charset="0"/>
              <a:sym typeface="Arial"/>
            </a:endParaRPr>
          </a:p>
        </p:txBody>
      </p:sp>
      <p:sp>
        <p:nvSpPr>
          <p:cNvPr id="72" name="Google Shape;563;p2">
            <a:extLst>
              <a:ext uri="{FF2B5EF4-FFF2-40B4-BE49-F238E27FC236}">
                <a16:creationId xmlns:a16="http://schemas.microsoft.com/office/drawing/2014/main" id="{5FD07DDD-3F47-32A7-63E3-1131B1E98482}"/>
              </a:ext>
            </a:extLst>
          </p:cNvPr>
          <p:cNvSpPr/>
          <p:nvPr/>
        </p:nvSpPr>
        <p:spPr>
          <a:xfrm>
            <a:off x="9106218" y="5389597"/>
            <a:ext cx="640080" cy="214861"/>
          </a:xfrm>
          <a:prstGeom prst="rect">
            <a:avLst/>
          </a:prstGeom>
          <a:solidFill>
            <a:schemeClr val="accent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r>
              <a:rPr lang="en-US" sz="800">
                <a:solidFill>
                  <a:schemeClr val="bg1"/>
                </a:solidFill>
                <a:ea typeface="Inter" panose="02000503000000020004" pitchFamily="2" charset="0"/>
                <a:cs typeface="Arial" panose="020B0604020202020204" pitchFamily="34" charset="0"/>
                <a:sym typeface="Arial"/>
              </a:rPr>
              <a:t>Email</a:t>
            </a:r>
            <a:endParaRPr sz="1100" u="none" strike="noStrike" cap="none">
              <a:solidFill>
                <a:schemeClr val="bg1"/>
              </a:solidFill>
              <a:ea typeface="Inter" panose="02000503000000020004" pitchFamily="2" charset="0"/>
              <a:cs typeface="Arial" panose="020B0604020202020204" pitchFamily="34" charset="0"/>
              <a:sym typeface="Arial"/>
            </a:endParaRPr>
          </a:p>
        </p:txBody>
      </p:sp>
      <p:sp>
        <p:nvSpPr>
          <p:cNvPr id="73" name="Google Shape;563;p2">
            <a:extLst>
              <a:ext uri="{FF2B5EF4-FFF2-40B4-BE49-F238E27FC236}">
                <a16:creationId xmlns:a16="http://schemas.microsoft.com/office/drawing/2014/main" id="{48B46D60-54D4-DAB1-916A-DF4ABF9DEBA0}"/>
              </a:ext>
            </a:extLst>
          </p:cNvPr>
          <p:cNvSpPr/>
          <p:nvPr/>
        </p:nvSpPr>
        <p:spPr>
          <a:xfrm>
            <a:off x="10852722" y="5389597"/>
            <a:ext cx="640080" cy="214861"/>
          </a:xfrm>
          <a:prstGeom prst="rect">
            <a:avLst/>
          </a:prstGeom>
          <a:solidFill>
            <a:schemeClr val="accent2"/>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82828"/>
              </a:buClr>
              <a:buSzPts val="800"/>
              <a:buFont typeface="Arial"/>
              <a:buNone/>
            </a:pPr>
            <a:r>
              <a:rPr lang="en-US" sz="800">
                <a:solidFill>
                  <a:schemeClr val="bg1"/>
                </a:solidFill>
                <a:ea typeface="Inter" panose="02000503000000020004" pitchFamily="2" charset="0"/>
                <a:cs typeface="Arial" panose="020B0604020202020204" pitchFamily="34" charset="0"/>
                <a:sym typeface="Arial"/>
              </a:rPr>
              <a:t>Email</a:t>
            </a:r>
            <a:endParaRPr sz="1100" u="none" strike="noStrike" cap="none">
              <a:solidFill>
                <a:schemeClr val="bg1"/>
              </a:solidFill>
              <a:ea typeface="Inter" panose="02000503000000020004" pitchFamily="2" charset="0"/>
              <a:cs typeface="Arial" panose="020B0604020202020204" pitchFamily="34" charset="0"/>
              <a:sym typeface="Arial"/>
            </a:endParaRPr>
          </a:p>
        </p:txBody>
      </p:sp>
      <p:cxnSp>
        <p:nvCxnSpPr>
          <p:cNvPr id="74" name="Straight Connector 73">
            <a:extLst>
              <a:ext uri="{FF2B5EF4-FFF2-40B4-BE49-F238E27FC236}">
                <a16:creationId xmlns:a16="http://schemas.microsoft.com/office/drawing/2014/main" id="{F815F471-F32C-3E6B-553C-364771452828}"/>
              </a:ext>
            </a:extLst>
          </p:cNvPr>
          <p:cNvCxnSpPr>
            <a:cxnSpLocks/>
          </p:cNvCxnSpPr>
          <p:nvPr/>
        </p:nvCxnSpPr>
        <p:spPr>
          <a:xfrm>
            <a:off x="9862884" y="4553852"/>
            <a:ext cx="0" cy="1126871"/>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5" name="Straight Connector 74">
            <a:extLst>
              <a:ext uri="{FF2B5EF4-FFF2-40B4-BE49-F238E27FC236}">
                <a16:creationId xmlns:a16="http://schemas.microsoft.com/office/drawing/2014/main" id="{65D51292-CCF3-F0A4-99C1-1616221F6FD2}"/>
              </a:ext>
            </a:extLst>
          </p:cNvPr>
          <p:cNvCxnSpPr>
            <a:cxnSpLocks/>
          </p:cNvCxnSpPr>
          <p:nvPr/>
        </p:nvCxnSpPr>
        <p:spPr>
          <a:xfrm>
            <a:off x="10736136" y="4553852"/>
            <a:ext cx="0" cy="1126871"/>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Title 2">
            <a:extLst>
              <a:ext uri="{FF2B5EF4-FFF2-40B4-BE49-F238E27FC236}">
                <a16:creationId xmlns:a16="http://schemas.microsoft.com/office/drawing/2014/main" id="{EE92A79B-26E9-F18F-0240-1497CE274908}"/>
              </a:ext>
            </a:extLst>
          </p:cNvPr>
          <p:cNvSpPr>
            <a:spLocks noGrp="1"/>
          </p:cNvSpPr>
          <p:nvPr>
            <p:ph type="title"/>
          </p:nvPr>
        </p:nvSpPr>
        <p:spPr>
          <a:xfrm>
            <a:off x="588263" y="457200"/>
            <a:ext cx="11018520" cy="430887"/>
          </a:xfrm>
        </p:spPr>
        <p:txBody>
          <a:bodyPr/>
          <a:lstStyle/>
          <a:p>
            <a:r>
              <a:rPr lang="en-US">
                <a:cs typeface="Segoe UI"/>
              </a:rPr>
              <a:t>Lead-generation strategy and timeline</a:t>
            </a:r>
          </a:p>
        </p:txBody>
      </p:sp>
    </p:spTree>
    <p:extLst>
      <p:ext uri="{BB962C8B-B14F-4D97-AF65-F5344CB8AC3E}">
        <p14:creationId xmlns:p14="http://schemas.microsoft.com/office/powerpoint/2010/main" val="89053422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FE0D7-0B15-37A8-B59D-B6236F64AF20}"/>
              </a:ext>
            </a:extLst>
          </p:cNvPr>
          <p:cNvSpPr>
            <a:spLocks noGrp="1"/>
          </p:cNvSpPr>
          <p:nvPr>
            <p:ph type="title"/>
          </p:nvPr>
        </p:nvSpPr>
        <p:spPr/>
        <p:txBody>
          <a:bodyPr/>
          <a:lstStyle/>
          <a:p>
            <a:r>
              <a:rPr lang="en-US">
                <a:cs typeface="Segoe UI"/>
              </a:rPr>
              <a:t>Performance measurement and optimization</a:t>
            </a:r>
          </a:p>
        </p:txBody>
      </p:sp>
      <p:pic>
        <p:nvPicPr>
          <p:cNvPr id="15" name="Picture 14">
            <a:extLst>
              <a:ext uri="{FF2B5EF4-FFF2-40B4-BE49-F238E27FC236}">
                <a16:creationId xmlns:a16="http://schemas.microsoft.com/office/drawing/2014/main" id="{A476AB32-682D-E378-432A-E863B5C3C6DC}"/>
              </a:ext>
            </a:extLst>
          </p:cNvPr>
          <p:cNvPicPr>
            <a:picLocks noChangeAspect="1"/>
          </p:cNvPicPr>
          <p:nvPr/>
        </p:nvPicPr>
        <p:blipFill>
          <a:blip r:embed="rId3"/>
          <a:stretch>
            <a:fillRect/>
          </a:stretch>
        </p:blipFill>
        <p:spPr>
          <a:xfrm>
            <a:off x="588260" y="4945675"/>
            <a:ext cx="5322099" cy="1698400"/>
          </a:xfrm>
          <a:prstGeom prst="rect">
            <a:avLst/>
          </a:prstGeom>
          <a:ln>
            <a:noFill/>
          </a:ln>
          <a:effectLst>
            <a:outerShdw blurRad="127000" algn="tl" rotWithShape="0">
              <a:prstClr val="black">
                <a:alpha val="40000"/>
              </a:prstClr>
            </a:outerShdw>
          </a:effectLst>
        </p:spPr>
      </p:pic>
      <p:sp>
        <p:nvSpPr>
          <p:cNvPr id="20" name="TextBox 19">
            <a:extLst>
              <a:ext uri="{FF2B5EF4-FFF2-40B4-BE49-F238E27FC236}">
                <a16:creationId xmlns:a16="http://schemas.microsoft.com/office/drawing/2014/main" id="{A3BE93CE-218A-2D75-E31C-12B18D332956}"/>
              </a:ext>
            </a:extLst>
          </p:cNvPr>
          <p:cNvSpPr txBox="1"/>
          <p:nvPr/>
        </p:nvSpPr>
        <p:spPr>
          <a:xfrm>
            <a:off x="588260" y="1550864"/>
            <a:ext cx="5948341" cy="1138773"/>
          </a:xfrm>
          <a:prstGeom prst="rect">
            <a:avLst/>
          </a:prstGeom>
          <a:noFill/>
        </p:spPr>
        <p:txBody>
          <a:bodyPr wrap="square" lIns="0" tIns="0" rIns="0" bIns="0" rtlCol="0" anchor="t">
            <a:spAutoFit/>
          </a:bodyPr>
          <a:lstStyle/>
          <a:p>
            <a:pPr>
              <a:spcAft>
                <a:spcPts val="1200"/>
              </a:spcAft>
            </a:pPr>
            <a:r>
              <a:rPr lang="en-US" sz="1400">
                <a:solidFill>
                  <a:schemeClr val="accent1"/>
                </a:solidFill>
                <a:latin typeface="+mj-lt"/>
              </a:rPr>
              <a:t>Organic social promotion</a:t>
            </a:r>
          </a:p>
          <a:p>
            <a:r>
              <a:rPr lang="en-US" sz="1200"/>
              <a:t>Monitor which organic social media posts resonate with your followers and post similar content highlighting not only Microsoft solutions, but how your company creates value. Look at who's commenting, resharing, and engaging to uncover opportunities to reach out to companies and individuals who may be looking for solutions you carry.</a:t>
            </a:r>
            <a:endParaRPr lang="en-US" sz="1200">
              <a:cs typeface="Segoe UI"/>
            </a:endParaRPr>
          </a:p>
        </p:txBody>
      </p:sp>
      <p:sp>
        <p:nvSpPr>
          <p:cNvPr id="22" name="TextBox 21">
            <a:extLst>
              <a:ext uri="{FF2B5EF4-FFF2-40B4-BE49-F238E27FC236}">
                <a16:creationId xmlns:a16="http://schemas.microsoft.com/office/drawing/2014/main" id="{42B4EC81-ED47-4E90-2CFA-6ED8B2328D2E}"/>
              </a:ext>
            </a:extLst>
          </p:cNvPr>
          <p:cNvSpPr txBox="1"/>
          <p:nvPr/>
        </p:nvSpPr>
        <p:spPr>
          <a:xfrm>
            <a:off x="588260" y="4008381"/>
            <a:ext cx="6256159" cy="738664"/>
          </a:xfrm>
          <a:prstGeom prst="rect">
            <a:avLst/>
          </a:prstGeom>
          <a:noFill/>
        </p:spPr>
        <p:txBody>
          <a:bodyPr wrap="square" lIns="0" tIns="0" rIns="0" bIns="0" rtlCol="0" anchor="t">
            <a:spAutoFit/>
          </a:bodyPr>
          <a:lstStyle/>
          <a:p>
            <a:pPr>
              <a:spcAft>
                <a:spcPts val="1200"/>
              </a:spcAft>
            </a:pPr>
            <a:r>
              <a:rPr lang="en-US" sz="1400">
                <a:solidFill>
                  <a:schemeClr val="accent1"/>
                </a:solidFill>
                <a:latin typeface="+mj-lt"/>
              </a:rPr>
              <a:t>Email / OFTs </a:t>
            </a:r>
          </a:p>
          <a:p>
            <a:pPr>
              <a:spcAft>
                <a:spcPts val="1200"/>
              </a:spcAft>
            </a:pPr>
            <a:r>
              <a:rPr lang="en-US" sz="1200"/>
              <a:t>Evaluate the effectiveness of your email nurture campaign by monitoring the open rates and clicks within your emails. Adjust subject lines or sequence to ensure optimal performance. </a:t>
            </a:r>
            <a:endParaRPr lang="en-US" sz="1200">
              <a:cs typeface="Segoe UI"/>
            </a:endParaRPr>
          </a:p>
        </p:txBody>
      </p:sp>
      <p:sp>
        <p:nvSpPr>
          <p:cNvPr id="6" name="TextBox 5">
            <a:extLst>
              <a:ext uri="{FF2B5EF4-FFF2-40B4-BE49-F238E27FC236}">
                <a16:creationId xmlns:a16="http://schemas.microsoft.com/office/drawing/2014/main" id="{3CC5EFA8-D537-000A-C93A-E326B18886BC}"/>
              </a:ext>
            </a:extLst>
          </p:cNvPr>
          <p:cNvSpPr txBox="1"/>
          <p:nvPr/>
        </p:nvSpPr>
        <p:spPr>
          <a:xfrm>
            <a:off x="7948945" y="1691624"/>
            <a:ext cx="3259248" cy="1138773"/>
          </a:xfrm>
          <a:prstGeom prst="rect">
            <a:avLst/>
          </a:prstGeom>
          <a:noFill/>
        </p:spPr>
        <p:txBody>
          <a:bodyPr wrap="square" lIns="0" tIns="0" rIns="0" bIns="0" rtlCol="0" anchor="t">
            <a:spAutoFit/>
          </a:bodyPr>
          <a:lstStyle/>
          <a:p>
            <a:pPr>
              <a:spcAft>
                <a:spcPts val="1200"/>
              </a:spcAft>
            </a:pPr>
            <a:r>
              <a:rPr lang="en-US" sz="1400">
                <a:solidFill>
                  <a:schemeClr val="accent1"/>
                </a:solidFill>
                <a:latin typeface="+mj-lt"/>
              </a:rPr>
              <a:t>Hero asset</a:t>
            </a:r>
          </a:p>
          <a:p>
            <a:pPr>
              <a:defRPr/>
            </a:pPr>
            <a:r>
              <a:rPr kumimoji="0" lang="en-US" sz="1200" b="0" i="0" u="none" strike="noStrike" kern="1200" cap="none" spc="0" normalizeH="0" baseline="0" noProof="0">
                <a:ln>
                  <a:noFill/>
                </a:ln>
                <a:solidFill>
                  <a:srgbClr val="000000"/>
                </a:solidFill>
                <a:effectLst/>
                <a:uLnTx/>
                <a:uFillTx/>
                <a:latin typeface="Segoe UI"/>
                <a:ea typeface="+mn-ea"/>
                <a:cs typeface="+mn-cs"/>
              </a:rPr>
              <a:t>Review performance of your</a:t>
            </a:r>
            <a:r>
              <a:rPr lang="en-US" sz="1200">
                <a:solidFill>
                  <a:srgbClr val="000000"/>
                </a:solidFill>
                <a:latin typeface="Segoe UI"/>
              </a:rPr>
              <a:t> </a:t>
            </a:r>
            <a:r>
              <a:rPr kumimoji="0" lang="en-US" sz="1200" b="0" i="0" u="none" strike="noStrike" kern="1200" cap="none" spc="0" normalizeH="0" baseline="0" noProof="0">
                <a:ln>
                  <a:noFill/>
                </a:ln>
                <a:solidFill>
                  <a:srgbClr val="000000"/>
                </a:solidFill>
                <a:effectLst/>
                <a:uLnTx/>
                <a:uFillTx/>
                <a:latin typeface="Segoe UI"/>
                <a:ea typeface="+mn-ea"/>
                <a:cs typeface="+mn-cs"/>
              </a:rPr>
              <a:t>infographic</a:t>
            </a:r>
            <a:r>
              <a:rPr lang="en-US" sz="1200">
                <a:solidFill>
                  <a:srgbClr val="000000"/>
                </a:solidFill>
                <a:latin typeface="Segoe UI"/>
              </a:rPr>
              <a:t>,</a:t>
            </a:r>
            <a:r>
              <a:rPr kumimoji="0" lang="en-US" sz="1200" b="0" i="0" u="none" strike="noStrike" kern="1200" cap="none" spc="0" normalizeH="0" baseline="0" noProof="0">
                <a:ln>
                  <a:noFill/>
                </a:ln>
                <a:solidFill>
                  <a:srgbClr val="000000"/>
                </a:solidFill>
                <a:effectLst/>
                <a:uLnTx/>
                <a:uFillTx/>
                <a:latin typeface="Segoe UI"/>
                <a:ea typeface="+mn-ea"/>
                <a:cs typeface="+mn-cs"/>
              </a:rPr>
              <a:t> </a:t>
            </a:r>
            <a:r>
              <a:rPr lang="en-US" sz="1200">
                <a:solidFill>
                  <a:srgbClr val="000000"/>
                </a:solidFill>
                <a:latin typeface="Segoe UI"/>
              </a:rPr>
              <a:t>landing pages and blog post series </a:t>
            </a:r>
            <a:r>
              <a:rPr kumimoji="0" lang="en-US" sz="1200" b="0" i="0" u="none" strike="noStrike" kern="1200" cap="none" spc="0" normalizeH="0" baseline="0" noProof="0">
                <a:ln>
                  <a:noFill/>
                </a:ln>
                <a:solidFill>
                  <a:srgbClr val="000000"/>
                </a:solidFill>
                <a:effectLst/>
                <a:uLnTx/>
                <a:uFillTx/>
                <a:latin typeface="Segoe UI"/>
                <a:ea typeface="+mn-ea"/>
                <a:cs typeface="+mn-cs"/>
              </a:rPr>
              <a:t>by understanding performance and engagement metrics, as well as leads captured.</a:t>
            </a:r>
            <a:endParaRPr lang="en-US" sz="1200" b="0" i="0" u="none" strike="noStrike" kern="1200" cap="none" spc="0" normalizeH="0" baseline="0" noProof="0">
              <a:ln>
                <a:noFill/>
              </a:ln>
              <a:solidFill>
                <a:srgbClr val="000000"/>
              </a:solidFill>
              <a:effectLst/>
              <a:uLnTx/>
              <a:uFillTx/>
              <a:latin typeface="Segoe UI"/>
              <a:cs typeface="Segoe UI"/>
            </a:endParaRPr>
          </a:p>
        </p:txBody>
      </p:sp>
      <p:cxnSp>
        <p:nvCxnSpPr>
          <p:cNvPr id="9" name="Straight Connector 8">
            <a:extLst>
              <a:ext uri="{FF2B5EF4-FFF2-40B4-BE49-F238E27FC236}">
                <a16:creationId xmlns:a16="http://schemas.microsoft.com/office/drawing/2014/main" id="{32B46CE0-817F-EAA1-63CB-D9E5F3498025}"/>
              </a:ext>
            </a:extLst>
          </p:cNvPr>
          <p:cNvCxnSpPr>
            <a:cxnSpLocks/>
          </p:cNvCxnSpPr>
          <p:nvPr/>
        </p:nvCxnSpPr>
        <p:spPr>
          <a:xfrm>
            <a:off x="7282175" y="1691624"/>
            <a:ext cx="0" cy="4618050"/>
          </a:xfrm>
          <a:prstGeom prst="line">
            <a:avLst/>
          </a:prstGeom>
          <a:ln w="6350">
            <a:solidFill>
              <a:schemeClr val="bg1">
                <a:lumMod val="6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E1696F6B-25BE-CE10-255E-CF3637AB2E10}"/>
              </a:ext>
            </a:extLst>
          </p:cNvPr>
          <p:cNvPicPr>
            <a:picLocks noChangeAspect="1"/>
          </p:cNvPicPr>
          <p:nvPr/>
        </p:nvPicPr>
        <p:blipFill rotWithShape="1">
          <a:blip r:embed="rId4"/>
          <a:srcRect t="24191"/>
          <a:stretch/>
        </p:blipFill>
        <p:spPr>
          <a:xfrm>
            <a:off x="7948945" y="3219253"/>
            <a:ext cx="3165357" cy="2217433"/>
          </a:xfrm>
          <a:prstGeom prst="rect">
            <a:avLst/>
          </a:prstGeom>
          <a:ln>
            <a:noFill/>
          </a:ln>
          <a:effectLst>
            <a:outerShdw blurRad="127000" algn="tl" rotWithShape="0">
              <a:prstClr val="black">
                <a:alpha val="40000"/>
              </a:prstClr>
            </a:outerShdw>
          </a:effectLst>
        </p:spPr>
      </p:pic>
      <p:pic>
        <p:nvPicPr>
          <p:cNvPr id="3" name="Picture 2" descr="Example of organic social media tracking sheet, including potential impressions, link clicks, click-thru-rate, engagements, and engagement rate calculations.">
            <a:extLst>
              <a:ext uri="{FF2B5EF4-FFF2-40B4-BE49-F238E27FC236}">
                <a16:creationId xmlns:a16="http://schemas.microsoft.com/office/drawing/2014/main" id="{CE352828-8321-775D-D26F-D609BE430690}"/>
              </a:ext>
            </a:extLst>
          </p:cNvPr>
          <p:cNvPicPr>
            <a:picLocks noChangeAspect="1"/>
          </p:cNvPicPr>
          <p:nvPr/>
        </p:nvPicPr>
        <p:blipFill>
          <a:blip r:embed="rId5"/>
          <a:stretch>
            <a:fillRect/>
          </a:stretch>
        </p:blipFill>
        <p:spPr>
          <a:xfrm>
            <a:off x="588260" y="2877107"/>
            <a:ext cx="4678340" cy="943804"/>
          </a:xfrm>
          <a:prstGeom prst="rect">
            <a:avLst/>
          </a:prstGeom>
          <a:effectLst>
            <a:outerShdw blurRad="127000" algn="tl" rotWithShape="0">
              <a:prstClr val="black">
                <a:alpha val="40000"/>
              </a:prstClr>
            </a:outerShdw>
          </a:effectLst>
        </p:spPr>
      </p:pic>
      <p:sp>
        <p:nvSpPr>
          <p:cNvPr id="4" name="TextBox 3">
            <a:extLst>
              <a:ext uri="{FF2B5EF4-FFF2-40B4-BE49-F238E27FC236}">
                <a16:creationId xmlns:a16="http://schemas.microsoft.com/office/drawing/2014/main" id="{CB06F92B-977C-1B0D-EA6E-2E9B4EC91560}"/>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Measure and review campaign results at each marketing touchpoint to adjust and optimize for improved performance</a:t>
            </a:r>
          </a:p>
        </p:txBody>
      </p:sp>
    </p:spTree>
    <p:extLst>
      <p:ext uri="{BB962C8B-B14F-4D97-AF65-F5344CB8AC3E}">
        <p14:creationId xmlns:p14="http://schemas.microsoft.com/office/powerpoint/2010/main" val="209788104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8263" y="3121224"/>
            <a:ext cx="4167887" cy="615553"/>
          </a:xfr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a:t>Thank you</a:t>
            </a:r>
            <a:endParaRPr lang="en-US" sz="4000" spc="0">
              <a:ln>
                <a:noFill/>
              </a:ln>
              <a:latin typeface="Segoe UI" panose="020B0502040204020203" pitchFamily="34" charset="0"/>
            </a:endParaRPr>
          </a:p>
        </p:txBody>
      </p:sp>
    </p:spTree>
    <p:extLst>
      <p:ext uri="{BB962C8B-B14F-4D97-AF65-F5344CB8AC3E}">
        <p14:creationId xmlns:p14="http://schemas.microsoft.com/office/powerpoint/2010/main" val="199292661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7EBE81F2-7351-CEBB-43F7-DF69A26838DF}"/>
              </a:ext>
            </a:extLst>
          </p:cNvPr>
          <p:cNvSpPr>
            <a:spLocks noGrp="1"/>
          </p:cNvSpPr>
          <p:nvPr>
            <p:ph type="title"/>
          </p:nvPr>
        </p:nvSpPr>
        <p:spPr>
          <a:xfrm>
            <a:off x="588263" y="3208665"/>
            <a:ext cx="11018520" cy="553998"/>
          </a:xfrm>
        </p:spPr>
        <p:txBody>
          <a:bodyPr/>
          <a:lstStyle/>
          <a:p>
            <a:r>
              <a:rPr lang="en-US" sz="3600"/>
              <a:t>Campaign overview</a:t>
            </a:r>
          </a:p>
        </p:txBody>
      </p:sp>
      <p:pic>
        <p:nvPicPr>
          <p:cNvPr id="12" name="Picture 11">
            <a:extLst>
              <a:ext uri="{FF2B5EF4-FFF2-40B4-BE49-F238E27FC236}">
                <a16:creationId xmlns:a16="http://schemas.microsoft.com/office/drawing/2014/main" id="{45A1F997-A9AC-CD70-6DC6-B50F70874FD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4042" y="465476"/>
            <a:ext cx="1820835" cy="594154"/>
          </a:xfrm>
          <a:prstGeom prst="rect">
            <a:avLst/>
          </a:prstGeom>
        </p:spPr>
      </p:pic>
    </p:spTree>
    <p:extLst>
      <p:ext uri="{BB962C8B-B14F-4D97-AF65-F5344CB8AC3E}">
        <p14:creationId xmlns:p14="http://schemas.microsoft.com/office/powerpoint/2010/main" val="301023890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E0680C33-B464-73FF-B3AF-326DA406FEE7}"/>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6685" b="42150"/>
          <a:stretch/>
        </p:blipFill>
        <p:spPr>
          <a:xfrm>
            <a:off x="1" y="5638403"/>
            <a:ext cx="5715000" cy="1219598"/>
          </a:xfrm>
          <a:prstGeom prst="rect">
            <a:avLst/>
          </a:prstGeom>
        </p:spPr>
      </p:pic>
      <p:grpSp>
        <p:nvGrpSpPr>
          <p:cNvPr id="8" name="Group 7">
            <a:extLst>
              <a:ext uri="{FF2B5EF4-FFF2-40B4-BE49-F238E27FC236}">
                <a16:creationId xmlns:a16="http://schemas.microsoft.com/office/drawing/2014/main" id="{9A4B4CD2-9737-B323-18B0-B7E3AE9B441B}"/>
              </a:ext>
            </a:extLst>
          </p:cNvPr>
          <p:cNvGrpSpPr/>
          <p:nvPr/>
        </p:nvGrpSpPr>
        <p:grpSpPr>
          <a:xfrm>
            <a:off x="2619726" y="1720520"/>
            <a:ext cx="7514486" cy="4445330"/>
            <a:chOff x="2619726" y="1395667"/>
            <a:chExt cx="7514486" cy="5086995"/>
          </a:xfrm>
        </p:grpSpPr>
        <p:sp>
          <p:nvSpPr>
            <p:cNvPr id="13" name="Rectangle: Rounded Corners 12">
              <a:extLst>
                <a:ext uri="{FF2B5EF4-FFF2-40B4-BE49-F238E27FC236}">
                  <a16:creationId xmlns:a16="http://schemas.microsoft.com/office/drawing/2014/main" id="{08E47B4D-0C90-4235-88AE-DEDEFA321617}"/>
                </a:ext>
                <a:ext uri="{C183D7F6-B498-43B3-948B-1728B52AA6E4}">
                  <adec:decorative xmlns:adec="http://schemas.microsoft.com/office/drawing/2017/decorative" val="1"/>
                </a:ext>
              </a:extLst>
            </p:cNvPr>
            <p:cNvSpPr/>
            <p:nvPr/>
          </p:nvSpPr>
          <p:spPr bwMode="auto">
            <a:xfrm>
              <a:off x="2619726" y="1395667"/>
              <a:ext cx="7514486" cy="5086994"/>
            </a:xfrm>
            <a:prstGeom prst="roundRect">
              <a:avLst>
                <a:gd name="adj" fmla="val 9383"/>
              </a:avLst>
            </a:prstGeom>
            <a:solidFill>
              <a:schemeClr val="accent1"/>
            </a:solidFill>
            <a:ln>
              <a:gradFill flip="none" rotWithShape="1">
                <a:gsLst>
                  <a:gs pos="0">
                    <a:schemeClr val="accent1">
                      <a:lumMod val="5000"/>
                      <a:lumOff val="95000"/>
                      <a:alpha val="5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headEnd type="none" w="med" len="med"/>
              <a:tailEnd type="none" w="med" len="med"/>
            </a:ln>
            <a:effectLst>
              <a:outerShdw blurRad="127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6" name="Rectangle: Top Corners Rounded 5">
              <a:extLst>
                <a:ext uri="{FF2B5EF4-FFF2-40B4-BE49-F238E27FC236}">
                  <a16:creationId xmlns:a16="http://schemas.microsoft.com/office/drawing/2014/main" id="{A8C23EE4-78BB-4D53-90B1-63EA171072B4}"/>
                </a:ext>
                <a:ext uri="{C183D7F6-B498-43B3-948B-1728B52AA6E4}">
                  <adec:decorative xmlns:adec="http://schemas.microsoft.com/office/drawing/2017/decorative" val="1"/>
                </a:ext>
              </a:extLst>
            </p:cNvPr>
            <p:cNvSpPr/>
            <p:nvPr/>
          </p:nvSpPr>
          <p:spPr bwMode="auto">
            <a:xfrm flipV="1">
              <a:off x="2619726" y="3761038"/>
              <a:ext cx="7514486" cy="2721624"/>
            </a:xfrm>
            <a:prstGeom prst="round2SameRect">
              <a:avLst>
                <a:gd name="adj1" fmla="val 17765"/>
                <a:gd name="adj2" fmla="val 0"/>
              </a:avLst>
            </a:prstGeom>
            <a:solidFill>
              <a:schemeClr val="bg1">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20" name="TextBox 19">
            <a:extLst>
              <a:ext uri="{FF2B5EF4-FFF2-40B4-BE49-F238E27FC236}">
                <a16:creationId xmlns:a16="http://schemas.microsoft.com/office/drawing/2014/main" id="{91359147-5518-4692-8542-745BBB970122}"/>
              </a:ext>
            </a:extLst>
          </p:cNvPr>
          <p:cNvSpPr txBox="1"/>
          <p:nvPr/>
        </p:nvSpPr>
        <p:spPr>
          <a:xfrm>
            <a:off x="3027716" y="2103438"/>
            <a:ext cx="6698505" cy="789960"/>
          </a:xfrm>
          <a:prstGeom prst="rect">
            <a:avLst/>
          </a:prstGeom>
          <a:noFill/>
        </p:spPr>
        <p:txBody>
          <a:bodyPr wrap="square" lIns="0" tIns="0" rIns="0" bIns="0" rtlCol="0" anchor="t">
            <a:spAutoFit/>
          </a:bodyPr>
          <a:lstStyle/>
          <a:p>
            <a:pPr lvl="0" algn="ctr">
              <a:spcBef>
                <a:spcPts val="1200"/>
              </a:spcBef>
              <a:defRPr/>
            </a:pPr>
            <a:r>
              <a:rPr lang="en-US" sz="2000">
                <a:solidFill>
                  <a:schemeClr val="bg1"/>
                </a:solidFill>
                <a:latin typeface="+mj-lt"/>
                <a:cs typeface="Segoe UI Semibold"/>
              </a:rPr>
              <a:t>Teams Essentials is a new subscription offer</a:t>
            </a:r>
          </a:p>
          <a:p>
            <a:pPr lvl="0" algn="ctr">
              <a:spcBef>
                <a:spcPts val="400"/>
              </a:spcBef>
              <a:spcAft>
                <a:spcPts val="400"/>
              </a:spcAft>
              <a:defRPr/>
            </a:pPr>
            <a:r>
              <a:rPr lang="en-US" sz="1400">
                <a:solidFill>
                  <a:schemeClr val="bg1"/>
                </a:solidFill>
                <a:latin typeface="+mj-lt"/>
                <a:cs typeface="Segoe UI Semibold"/>
              </a:rPr>
              <a:t>The best of Teams at an affordable estimated retail price of $4/user/month package, available through web-direct sales and Microsoft partners</a:t>
            </a:r>
          </a:p>
        </p:txBody>
      </p:sp>
      <p:sp>
        <p:nvSpPr>
          <p:cNvPr id="16" name="TextBox 15">
            <a:extLst>
              <a:ext uri="{FF2B5EF4-FFF2-40B4-BE49-F238E27FC236}">
                <a16:creationId xmlns:a16="http://schemas.microsoft.com/office/drawing/2014/main" id="{CABBD114-169E-4D8F-88AC-BC0EF58A1A25}"/>
              </a:ext>
            </a:extLst>
          </p:cNvPr>
          <p:cNvSpPr txBox="1"/>
          <p:nvPr/>
        </p:nvSpPr>
        <p:spPr>
          <a:xfrm>
            <a:off x="2938443" y="3251542"/>
            <a:ext cx="6877050" cy="338554"/>
          </a:xfrm>
          <a:prstGeom prst="rect">
            <a:avLst/>
          </a:prstGeom>
          <a:noFill/>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chemeClr val="bg1"/>
                </a:solidFill>
                <a:effectLst/>
                <a:uLnTx/>
                <a:uFillTx/>
                <a:latin typeface="+mj-lt"/>
                <a:ea typeface="+mn-ea"/>
                <a:cs typeface="Segoe UI Semibold" panose="020B0502040204020203" pitchFamily="34" charset="0"/>
              </a:rPr>
              <a:t>Instant meetings | Chat and collaboration | Office and storage</a:t>
            </a:r>
            <a:endParaRPr kumimoji="0" lang="en-US" sz="1600" b="0" i="0" u="none" strike="noStrike" kern="1200" cap="none" spc="0" normalizeH="0" baseline="0" noProof="0">
              <a:ln>
                <a:noFill/>
              </a:ln>
              <a:solidFill>
                <a:schemeClr val="bg1"/>
              </a:solidFill>
              <a:effectLst/>
              <a:uLnTx/>
              <a:uFillTx/>
              <a:latin typeface="+mj-lt"/>
              <a:ea typeface="+mn-ea"/>
            </a:endParaRPr>
          </a:p>
        </p:txBody>
      </p:sp>
      <p:sp>
        <p:nvSpPr>
          <p:cNvPr id="15" name="TextBox 14">
            <a:extLst>
              <a:ext uri="{FF2B5EF4-FFF2-40B4-BE49-F238E27FC236}">
                <a16:creationId xmlns:a16="http://schemas.microsoft.com/office/drawing/2014/main" id="{4C397940-416A-4635-85FF-555DB7A207AC}"/>
              </a:ext>
            </a:extLst>
          </p:cNvPr>
          <p:cNvSpPr txBox="1"/>
          <p:nvPr/>
        </p:nvSpPr>
        <p:spPr>
          <a:xfrm>
            <a:off x="3027717" y="4184726"/>
            <a:ext cx="6698505" cy="2492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1200"/>
              </a:spcBef>
              <a:spcAft>
                <a:spcPts val="0"/>
              </a:spcAft>
              <a:buClrTx/>
              <a:buSzTx/>
              <a:buFontTx/>
              <a:buNone/>
              <a:tabLst/>
              <a:defRPr/>
            </a:pPr>
            <a:r>
              <a:rPr kumimoji="0" lang="en-US" sz="1800" i="0" u="none" strike="noStrike" kern="1200" cap="none" spc="0" normalizeH="0" baseline="0" noProof="0">
                <a:ln>
                  <a:noFill/>
                </a:ln>
                <a:solidFill>
                  <a:schemeClr val="accent2"/>
                </a:solidFill>
                <a:effectLst/>
                <a:uLnTx/>
                <a:uFillTx/>
                <a:latin typeface="+mj-lt"/>
                <a:ea typeface="+mn-ea"/>
                <a:cs typeface="+mn-cs"/>
              </a:rPr>
              <a:t>Teams Essentials provides you with the ability to:</a:t>
            </a:r>
          </a:p>
        </p:txBody>
      </p:sp>
      <p:graphicFrame>
        <p:nvGraphicFramePr>
          <p:cNvPr id="3" name="Table 3">
            <a:extLst>
              <a:ext uri="{FF2B5EF4-FFF2-40B4-BE49-F238E27FC236}">
                <a16:creationId xmlns:a16="http://schemas.microsoft.com/office/drawing/2014/main" id="{E5E421F9-6FEF-47D3-BEBA-0CEBFE49D4A9}"/>
              </a:ext>
            </a:extLst>
          </p:cNvPr>
          <p:cNvGraphicFramePr>
            <a:graphicFrameLocks noGrp="1"/>
          </p:cNvGraphicFramePr>
          <p:nvPr>
            <p:extLst>
              <p:ext uri="{D42A27DB-BD31-4B8C-83A1-F6EECF244321}">
                <p14:modId xmlns:p14="http://schemas.microsoft.com/office/powerpoint/2010/main" val="3790161592"/>
              </p:ext>
            </p:extLst>
          </p:nvPr>
        </p:nvGraphicFramePr>
        <p:xfrm>
          <a:off x="2768212" y="4598584"/>
          <a:ext cx="7217514" cy="1079591"/>
        </p:xfrm>
        <a:graphic>
          <a:graphicData uri="http://schemas.openxmlformats.org/drawingml/2006/table">
            <a:tbl>
              <a:tblPr firstRow="1" bandRow="1">
                <a:tableStyleId>{5C22544A-7EE6-4342-B048-85BDC9FD1C3A}</a:tableStyleId>
              </a:tblPr>
              <a:tblGrid>
                <a:gridCol w="2405838">
                  <a:extLst>
                    <a:ext uri="{9D8B030D-6E8A-4147-A177-3AD203B41FA5}">
                      <a16:colId xmlns:a16="http://schemas.microsoft.com/office/drawing/2014/main" val="2466869524"/>
                    </a:ext>
                  </a:extLst>
                </a:gridCol>
                <a:gridCol w="2405838">
                  <a:extLst>
                    <a:ext uri="{9D8B030D-6E8A-4147-A177-3AD203B41FA5}">
                      <a16:colId xmlns:a16="http://schemas.microsoft.com/office/drawing/2014/main" val="1693249312"/>
                    </a:ext>
                  </a:extLst>
                </a:gridCol>
                <a:gridCol w="2405838">
                  <a:extLst>
                    <a:ext uri="{9D8B030D-6E8A-4147-A177-3AD203B41FA5}">
                      <a16:colId xmlns:a16="http://schemas.microsoft.com/office/drawing/2014/main" val="639297182"/>
                    </a:ext>
                  </a:extLst>
                </a:gridCol>
              </a:tblGrid>
              <a:tr h="1079591">
                <a:tc>
                  <a:txBody>
                    <a:bodyPr/>
                    <a:lstStyle/>
                    <a:p>
                      <a:pPr algn="ctr"/>
                      <a:r>
                        <a:rPr lang="en-US" sz="1600" b="0">
                          <a:solidFill>
                            <a:schemeClr val="tx1"/>
                          </a:solidFill>
                          <a:latin typeface="+mn-lt"/>
                        </a:rPr>
                        <a:t>Meet customer demand for better online meetings</a:t>
                      </a:r>
                    </a:p>
                  </a:txBody>
                  <a:tcPr marL="182880" marR="182880" anchor="ctr">
                    <a:lnL w="12700" cmpd="sng">
                      <a:noFill/>
                    </a:lnL>
                    <a:lnR w="12700" cap="flat" cmpd="sng" algn="ctr">
                      <a:solidFill>
                        <a:schemeClr val="bg1">
                          <a:lumMod val="65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b="0">
                          <a:solidFill>
                            <a:schemeClr val="tx1"/>
                          </a:solidFill>
                          <a:latin typeface="+mn-lt"/>
                        </a:rPr>
                        <a:t>Acquire SMB</a:t>
                      </a:r>
                      <a:br>
                        <a:rPr lang="en-US" sz="1600" b="0">
                          <a:solidFill>
                            <a:srgbClr val="000000"/>
                          </a:solidFill>
                          <a:latin typeface="+mn-lt"/>
                        </a:rPr>
                      </a:br>
                      <a:r>
                        <a:rPr lang="en-US" sz="1600" b="0">
                          <a:solidFill>
                            <a:schemeClr val="tx1"/>
                          </a:solidFill>
                          <a:latin typeface="+mn-lt"/>
                        </a:rPr>
                        <a:t>customers with an affordable, full-featured solution</a:t>
                      </a:r>
                    </a:p>
                  </a:txBody>
                  <a:tcPr marL="182880" marR="18288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b="0">
                          <a:solidFill>
                            <a:schemeClr val="tx1"/>
                          </a:solidFill>
                          <a:latin typeface="+mn-lt"/>
                        </a:rPr>
                        <a:t>Grow your business with a platform that enables to land and expand</a:t>
                      </a:r>
                    </a:p>
                  </a:txBody>
                  <a:tcPr marL="182880" marR="182880" anchor="ctr">
                    <a:lnL w="12700" cap="flat" cmpd="sng" algn="ctr">
                      <a:solidFill>
                        <a:schemeClr val="bg1">
                          <a:lumMod val="65000"/>
                        </a:schemeClr>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25727111"/>
                  </a:ext>
                </a:extLst>
              </a:tr>
            </a:tbl>
          </a:graphicData>
        </a:graphic>
      </p:graphicFrame>
      <p:sp>
        <p:nvSpPr>
          <p:cNvPr id="2" name="Title 1">
            <a:extLst>
              <a:ext uri="{FF2B5EF4-FFF2-40B4-BE49-F238E27FC236}">
                <a16:creationId xmlns:a16="http://schemas.microsoft.com/office/drawing/2014/main" id="{FE213EA3-78EC-A3AC-C795-9537CCB86257}"/>
              </a:ext>
            </a:extLst>
          </p:cNvPr>
          <p:cNvSpPr txBox="1">
            <a:spLocks/>
          </p:cNvSpPr>
          <p:nvPr/>
        </p:nvSpPr>
        <p:spPr>
          <a:xfrm>
            <a:off x="588263" y="457200"/>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solidFill>
                  <a:srgbClr val="000000"/>
                </a:solidFill>
                <a:effectLst/>
                <a:latin typeface="+mj-lt"/>
                <a:ea typeface="+mn-ea"/>
                <a:cs typeface="Segoe UI" pitchFamily="34" charset="0"/>
              </a:defRPr>
            </a:lvl1pPr>
          </a:lstStyle>
          <a:p>
            <a:r>
              <a:rPr lang="en-US">
                <a:cs typeface="Segoe UI"/>
              </a:rPr>
              <a:t>Microsoft Teams Essentials</a:t>
            </a:r>
          </a:p>
        </p:txBody>
      </p:sp>
      <p:sp>
        <p:nvSpPr>
          <p:cNvPr id="4" name="TextBox 3">
            <a:extLst>
              <a:ext uri="{FF2B5EF4-FFF2-40B4-BE49-F238E27FC236}">
                <a16:creationId xmlns:a16="http://schemas.microsoft.com/office/drawing/2014/main" id="{3C975AEE-8D94-974C-6F21-BBA3227CCFEC}"/>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The best of Teams at an affordable estimated price</a:t>
            </a:r>
          </a:p>
        </p:txBody>
      </p:sp>
    </p:spTree>
    <p:extLst>
      <p:ext uri="{BB962C8B-B14F-4D97-AF65-F5344CB8AC3E}">
        <p14:creationId xmlns:p14="http://schemas.microsoft.com/office/powerpoint/2010/main" val="27430807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42" presetClass="path" presetSubtype="0" decel="100000" fill="hold" grpId="1" nodeType="withEffect">
                                  <p:stCondLst>
                                    <p:cond delay="0"/>
                                  </p:stCondLst>
                                  <p:childTnLst>
                                    <p:animMotion origin="layout" path="M 3.125E-6 -7.40741E-7 L 3.125E-6 -0.03704 " pathEditMode="relative" rAng="0" ptsTypes="AA">
                                      <p:cBhvr>
                                        <p:cTn id="9" dur="750" spd="-100000" fill="hold"/>
                                        <p:tgtEl>
                                          <p:spTgt spid="15"/>
                                        </p:tgtEl>
                                        <p:attrNameLst>
                                          <p:attrName>ppt_x</p:attrName>
                                          <p:attrName>ppt_y</p:attrName>
                                        </p:attrNameLst>
                                      </p:cBhvr>
                                      <p:rCtr x="0" y="-1852"/>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42" presetClass="path" presetSubtype="0" decel="100000" fill="hold" nodeType="withEffect">
                                  <p:stCondLst>
                                    <p:cond delay="0"/>
                                  </p:stCondLst>
                                  <p:childTnLst>
                                    <p:animMotion origin="layout" path="M 3.125E-6 4.44444E-6 L 3.125E-6 -0.03704 " pathEditMode="relative" rAng="0" ptsTypes="AA">
                                      <p:cBhvr>
                                        <p:cTn id="14" dur="750" spd="-100000" fill="hold"/>
                                        <p:tgtEl>
                                          <p:spTgt spid="3"/>
                                        </p:tgtEl>
                                        <p:attrNameLst>
                                          <p:attrName>ppt_x</p:attrName>
                                          <p:attrName>ppt_y</p:attrName>
                                        </p:attrNameLst>
                                      </p:cBhvr>
                                      <p:rCtr x="0" y="-1852"/>
                                    </p:animMotion>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42" presetClass="path" presetSubtype="0" decel="100000" fill="hold" grpId="1" nodeType="withEffect">
                                  <p:stCondLst>
                                    <p:cond delay="0"/>
                                  </p:stCondLst>
                                  <p:childTnLst>
                                    <p:animMotion origin="layout" path="M 3.125E-6 -1.11111E-6 L 3.125E-6 0.04167 " pathEditMode="relative" rAng="0" ptsTypes="AA">
                                      <p:cBhvr>
                                        <p:cTn id="19" dur="750" spd="-100000" fill="hold"/>
                                        <p:tgtEl>
                                          <p:spTgt spid="16"/>
                                        </p:tgtEl>
                                        <p:attrNameLst>
                                          <p:attrName>ppt_x</p:attrName>
                                          <p:attrName>ppt_y</p:attrName>
                                        </p:attrNameLst>
                                      </p:cBhvr>
                                      <p:rCtr x="0" y="2083"/>
                                    </p:animMotion>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42" presetClass="path" presetSubtype="0" decel="100000" fill="hold" grpId="1" nodeType="withEffect">
                                  <p:stCondLst>
                                    <p:cond delay="0"/>
                                  </p:stCondLst>
                                  <p:childTnLst>
                                    <p:animMotion origin="layout" path="M 3.125E-6 -1.85185E-6 L 3.125E-6 -0.03704 " pathEditMode="relative" rAng="0" ptsTypes="AA">
                                      <p:cBhvr>
                                        <p:cTn id="24" dur="750" spd="-100000" fill="hold"/>
                                        <p:tgtEl>
                                          <p:spTgt spid="20"/>
                                        </p:tgtEl>
                                        <p:attrNameLst>
                                          <p:attrName>ppt_x</p:attrName>
                                          <p:attrName>ppt_y</p:attrName>
                                        </p:attrNameLst>
                                      </p:cBhvr>
                                      <p:rCtr x="0" y="-18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16" grpId="0"/>
      <p:bldP spid="16" grpId="1"/>
      <p:bldP spid="15" grpId="0"/>
      <p:bldP spid="15"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 name="Rectangle 79">
            <a:extLst>
              <a:ext uri="{FF2B5EF4-FFF2-40B4-BE49-F238E27FC236}">
                <a16:creationId xmlns:a16="http://schemas.microsoft.com/office/drawing/2014/main" id="{A9B9A04F-3A6F-48E2-BC7E-E117C3DE8515}"/>
              </a:ext>
              <a:ext uri="{C183D7F6-B498-43B3-948B-1728B52AA6E4}">
                <adec:decorative xmlns:adec="http://schemas.microsoft.com/office/drawing/2017/decorative" val="1"/>
              </a:ext>
            </a:extLst>
          </p:cNvPr>
          <p:cNvSpPr/>
          <p:nvPr/>
        </p:nvSpPr>
        <p:spPr bwMode="auto">
          <a:xfrm>
            <a:off x="0" y="1690788"/>
            <a:ext cx="12192000" cy="150470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cxnSp>
        <p:nvCxnSpPr>
          <p:cNvPr id="91" name="Straight Connector 90" descr="Arrow encompassing three textboxes">
            <a:extLst>
              <a:ext uri="{FF2B5EF4-FFF2-40B4-BE49-F238E27FC236}">
                <a16:creationId xmlns:a16="http://schemas.microsoft.com/office/drawing/2014/main" id="{45500320-9896-4D6A-B98A-33C6CCA5EE92}"/>
              </a:ext>
              <a:ext uri="{C183D7F6-B498-43B3-948B-1728B52AA6E4}">
                <adec:decorative xmlns:adec="http://schemas.microsoft.com/office/drawing/2017/decorative" val="0"/>
              </a:ext>
            </a:extLst>
          </p:cNvPr>
          <p:cNvCxnSpPr/>
          <p:nvPr/>
        </p:nvCxnSpPr>
        <p:spPr>
          <a:xfrm>
            <a:off x="998190" y="2048593"/>
            <a:ext cx="10159805" cy="0"/>
          </a:xfrm>
          <a:prstGeom prst="line">
            <a:avLst/>
          </a:prstGeom>
          <a:ln w="15875">
            <a:solidFill>
              <a:schemeClr val="bg1"/>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A57B4CBE-271C-412F-A52E-C80C0EC7B5FA}"/>
              </a:ext>
            </a:extLst>
          </p:cNvPr>
          <p:cNvSpPr txBox="1"/>
          <p:nvPr/>
        </p:nvSpPr>
        <p:spPr>
          <a:xfrm>
            <a:off x="4308596" y="1835797"/>
            <a:ext cx="3571032" cy="400110"/>
          </a:xfrm>
          <a:prstGeom prst="rect">
            <a:avLst/>
          </a:prstGeom>
          <a:solidFill>
            <a:schemeClr val="accent2"/>
          </a:solidFill>
        </p:spPr>
        <p:txBody>
          <a:bodyPr wrap="square">
            <a:spAutoFit/>
          </a:bodyPr>
          <a:lstStyle/>
          <a:p>
            <a:pPr marL="0" marR="0" lvl="0" indent="0" algn="ctr" defTabSz="914400" rtl="0" eaLnBrk="1" fontAlgn="auto" latinLnBrk="0" hangingPunct="1">
              <a:spcBef>
                <a:spcPts val="0"/>
              </a:spcBef>
              <a:spcAft>
                <a:spcPts val="600"/>
              </a:spcAft>
              <a:buClrTx/>
              <a:buSzTx/>
              <a:buFontTx/>
              <a:buNone/>
              <a:tabLst/>
              <a:defRPr/>
            </a:pPr>
            <a:r>
              <a:rPr kumimoji="0" lang="en-US" sz="2000" b="0" i="0" u="none" strike="noStrike" kern="1200" cap="none" spc="0" normalizeH="0" baseline="0" noProof="0">
                <a:ln>
                  <a:noFill/>
                </a:ln>
                <a:solidFill>
                  <a:schemeClr val="bg1"/>
                </a:solidFill>
                <a:effectLst/>
                <a:uLnTx/>
                <a:uFillTx/>
                <a:latin typeface="+mj-lt"/>
                <a:ea typeface="+mn-ea"/>
                <a:cs typeface="+mn-cs"/>
              </a:rPr>
              <a:t>Microsoft Teams Essentials</a:t>
            </a:r>
          </a:p>
        </p:txBody>
      </p:sp>
      <p:grpSp>
        <p:nvGrpSpPr>
          <p:cNvPr id="12" name="Group 11">
            <a:extLst>
              <a:ext uri="{FF2B5EF4-FFF2-40B4-BE49-F238E27FC236}">
                <a16:creationId xmlns:a16="http://schemas.microsoft.com/office/drawing/2014/main" id="{394E3CB4-6229-4A10-A39B-B239AFD76AEC}"/>
              </a:ext>
              <a:ext uri="{C183D7F6-B498-43B3-948B-1728B52AA6E4}">
                <adec:decorative xmlns:adec="http://schemas.microsoft.com/office/drawing/2017/decorative" val="1"/>
              </a:ext>
            </a:extLst>
          </p:cNvPr>
          <p:cNvGrpSpPr/>
          <p:nvPr/>
        </p:nvGrpSpPr>
        <p:grpSpPr>
          <a:xfrm>
            <a:off x="998188" y="2518356"/>
            <a:ext cx="3182900" cy="3279516"/>
            <a:chOff x="998188" y="2867606"/>
            <a:chExt cx="3182900" cy="3279516"/>
          </a:xfrm>
        </p:grpSpPr>
        <p:grpSp>
          <p:nvGrpSpPr>
            <p:cNvPr id="82" name="Group 81">
              <a:extLst>
                <a:ext uri="{FF2B5EF4-FFF2-40B4-BE49-F238E27FC236}">
                  <a16:creationId xmlns:a16="http://schemas.microsoft.com/office/drawing/2014/main" id="{F0DFE578-9D8F-49BC-BE3A-AD5E3F72130C}"/>
                </a:ext>
              </a:extLst>
            </p:cNvPr>
            <p:cNvGrpSpPr/>
            <p:nvPr/>
          </p:nvGrpSpPr>
          <p:grpSpPr>
            <a:xfrm>
              <a:off x="998190" y="2867607"/>
              <a:ext cx="3182898" cy="3279515"/>
              <a:chOff x="998190" y="2867607"/>
              <a:chExt cx="3182898" cy="3279515"/>
            </a:xfrm>
          </p:grpSpPr>
          <p:sp>
            <p:nvSpPr>
              <p:cNvPr id="83" name="Rectangle: Rounded Corners 82">
                <a:extLst>
                  <a:ext uri="{FF2B5EF4-FFF2-40B4-BE49-F238E27FC236}">
                    <a16:creationId xmlns:a16="http://schemas.microsoft.com/office/drawing/2014/main" id="{B9E33737-0CC9-440A-8A09-1BA7AF1BE694}"/>
                  </a:ext>
                </a:extLst>
              </p:cNvPr>
              <p:cNvSpPr/>
              <p:nvPr/>
            </p:nvSpPr>
            <p:spPr bwMode="auto">
              <a:xfrm>
                <a:off x="998190" y="2867607"/>
                <a:ext cx="3182898" cy="3279515"/>
              </a:xfrm>
              <a:prstGeom prst="roundRect">
                <a:avLst>
                  <a:gd name="adj" fmla="val 6510"/>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4" name="Rectangle: Top Corners Rounded 83">
                <a:extLst>
                  <a:ext uri="{FF2B5EF4-FFF2-40B4-BE49-F238E27FC236}">
                    <a16:creationId xmlns:a16="http://schemas.microsoft.com/office/drawing/2014/main" id="{5B23C10F-92CA-405E-9B43-91C0693B8D2C}"/>
                  </a:ext>
                </a:extLst>
              </p:cNvPr>
              <p:cNvSpPr/>
              <p:nvPr/>
            </p:nvSpPr>
            <p:spPr bwMode="auto">
              <a:xfrm>
                <a:off x="998190" y="2867607"/>
                <a:ext cx="3182898" cy="677140"/>
              </a:xfrm>
              <a:prstGeom prst="round2SameRect">
                <a:avLst>
                  <a:gd name="adj1" fmla="val 24881"/>
                  <a:gd name="adj2" fmla="val 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93" name="Graphic 92">
              <a:extLst>
                <a:ext uri="{FF2B5EF4-FFF2-40B4-BE49-F238E27FC236}">
                  <a16:creationId xmlns:a16="http://schemas.microsoft.com/office/drawing/2014/main" id="{84E7AFE3-65F7-444D-9A8E-83F4315646A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98188" y="2867606"/>
              <a:ext cx="3182898" cy="3279515"/>
            </a:xfrm>
            <a:prstGeom prst="rect">
              <a:avLst/>
            </a:prstGeom>
          </p:spPr>
        </p:pic>
      </p:grpSp>
      <p:sp>
        <p:nvSpPr>
          <p:cNvPr id="104" name="Rectangle 103">
            <a:extLst>
              <a:ext uri="{FF2B5EF4-FFF2-40B4-BE49-F238E27FC236}">
                <a16:creationId xmlns:a16="http://schemas.microsoft.com/office/drawing/2014/main" id="{87E1BAF3-9F32-415E-A044-307FECEF3971}"/>
              </a:ext>
            </a:extLst>
          </p:cNvPr>
          <p:cNvSpPr/>
          <p:nvPr/>
        </p:nvSpPr>
        <p:spPr>
          <a:xfrm>
            <a:off x="998189" y="2681786"/>
            <a:ext cx="3182898" cy="369332"/>
          </a:xfrm>
          <a:prstGeom prst="rect">
            <a:avLst/>
          </a:prstGeom>
        </p:spPr>
        <p:txBody>
          <a:bodyPr wrap="square">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sz="1800" i="0" u="none" strike="noStrike" kern="1200" cap="none" spc="0" normalizeH="0" baseline="0" noProof="0">
                <a:ln>
                  <a:noFill/>
                </a:ln>
                <a:solidFill>
                  <a:schemeClr val="bg1"/>
                </a:solidFill>
                <a:effectLst/>
                <a:uLnTx/>
                <a:uFillTx/>
                <a:latin typeface="+mj-lt"/>
                <a:ea typeface="+mn-ea"/>
                <a:cs typeface="Segoe UI Semibold" panose="020B0502040204020203" pitchFamily="34" charset="0"/>
              </a:rPr>
              <a:t>Powerful, instant meetings</a:t>
            </a:r>
            <a:endParaRPr kumimoji="0" lang="en-US" sz="1400" i="0" u="none" strike="noStrike" kern="1200" cap="none" spc="0" normalizeH="0" baseline="0" noProof="0">
              <a:ln>
                <a:noFill/>
              </a:ln>
              <a:solidFill>
                <a:schemeClr val="bg1"/>
              </a:solidFill>
              <a:effectLst/>
              <a:uLnTx/>
              <a:uFillTx/>
              <a:latin typeface="+mj-lt"/>
              <a:ea typeface="+mn-ea"/>
              <a:cs typeface="Segoe UI Semibold" panose="020B0502040204020203" pitchFamily="34" charset="0"/>
            </a:endParaRPr>
          </a:p>
        </p:txBody>
      </p:sp>
      <p:sp>
        <p:nvSpPr>
          <p:cNvPr id="105" name="Rectangle 104">
            <a:extLst>
              <a:ext uri="{FF2B5EF4-FFF2-40B4-BE49-F238E27FC236}">
                <a16:creationId xmlns:a16="http://schemas.microsoft.com/office/drawing/2014/main" id="{9EEE112B-ADCA-4B79-B9BC-CDAE7E40338A}"/>
              </a:ext>
            </a:extLst>
          </p:cNvPr>
          <p:cNvSpPr/>
          <p:nvPr/>
        </p:nvSpPr>
        <p:spPr>
          <a:xfrm>
            <a:off x="1237198" y="3347897"/>
            <a:ext cx="2704882" cy="1169551"/>
          </a:xfrm>
          <a:prstGeom prst="rect">
            <a:avLst/>
          </a:prstGeom>
        </p:spPr>
        <p:txBody>
          <a:bodyPr wrap="square" lIns="91440" tIns="45720" rIns="91440" bIns="45720" anchor="t" anchorCtr="0">
            <a:spAutoFit/>
          </a:bodyPr>
          <a:lstStyle/>
          <a:p>
            <a:pPr algn="ctr">
              <a:spcAft>
                <a:spcPts val="1800"/>
              </a:spcAft>
              <a:defRPr/>
            </a:pPr>
            <a:r>
              <a:rPr lang="en-US" sz="1400"/>
              <a:t>Meet, chat, and share video easily from everywhere. Enable every person to feel seen, heard, and included in </a:t>
            </a:r>
            <a:br>
              <a:rPr lang="en-US" sz="1400"/>
            </a:br>
            <a:r>
              <a:rPr lang="en-US" sz="1400"/>
              <a:t>the conversation. </a:t>
            </a:r>
          </a:p>
        </p:txBody>
      </p:sp>
      <p:grpSp>
        <p:nvGrpSpPr>
          <p:cNvPr id="13" name="Group 12">
            <a:extLst>
              <a:ext uri="{FF2B5EF4-FFF2-40B4-BE49-F238E27FC236}">
                <a16:creationId xmlns:a16="http://schemas.microsoft.com/office/drawing/2014/main" id="{7AFDCCE1-4B36-40C5-B76A-5D2D23542428}"/>
              </a:ext>
              <a:ext uri="{C183D7F6-B498-43B3-948B-1728B52AA6E4}">
                <adec:decorative xmlns:adec="http://schemas.microsoft.com/office/drawing/2017/decorative" val="1"/>
              </a:ext>
            </a:extLst>
          </p:cNvPr>
          <p:cNvGrpSpPr/>
          <p:nvPr/>
        </p:nvGrpSpPr>
        <p:grpSpPr>
          <a:xfrm>
            <a:off x="4502663" y="2508261"/>
            <a:ext cx="3184786" cy="3289610"/>
            <a:chOff x="4502663" y="2857511"/>
            <a:chExt cx="3184786" cy="3289610"/>
          </a:xfrm>
        </p:grpSpPr>
        <p:grpSp>
          <p:nvGrpSpPr>
            <p:cNvPr id="88" name="Group 87">
              <a:extLst>
                <a:ext uri="{FF2B5EF4-FFF2-40B4-BE49-F238E27FC236}">
                  <a16:creationId xmlns:a16="http://schemas.microsoft.com/office/drawing/2014/main" id="{3BB3AFF6-D64F-4B72-BEF2-4C753AE92789}"/>
                </a:ext>
              </a:extLst>
            </p:cNvPr>
            <p:cNvGrpSpPr/>
            <p:nvPr/>
          </p:nvGrpSpPr>
          <p:grpSpPr>
            <a:xfrm>
              <a:off x="4504551" y="2867606"/>
              <a:ext cx="3182898" cy="3279515"/>
              <a:chOff x="4504551" y="2867606"/>
              <a:chExt cx="3182898" cy="3279515"/>
            </a:xfrm>
          </p:grpSpPr>
          <p:sp>
            <p:nvSpPr>
              <p:cNvPr id="89" name="Rectangle: Rounded Corners 88">
                <a:extLst>
                  <a:ext uri="{FF2B5EF4-FFF2-40B4-BE49-F238E27FC236}">
                    <a16:creationId xmlns:a16="http://schemas.microsoft.com/office/drawing/2014/main" id="{62177DA2-168F-4FBA-99C3-1ACEA821D276}"/>
                  </a:ext>
                </a:extLst>
              </p:cNvPr>
              <p:cNvSpPr/>
              <p:nvPr/>
            </p:nvSpPr>
            <p:spPr bwMode="auto">
              <a:xfrm>
                <a:off x="4504551" y="2867606"/>
                <a:ext cx="3182898" cy="3279515"/>
              </a:xfrm>
              <a:prstGeom prst="roundRect">
                <a:avLst>
                  <a:gd name="adj" fmla="val 651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0" name="Rectangle: Top Corners Rounded 89">
                <a:extLst>
                  <a:ext uri="{FF2B5EF4-FFF2-40B4-BE49-F238E27FC236}">
                    <a16:creationId xmlns:a16="http://schemas.microsoft.com/office/drawing/2014/main" id="{10F242CF-864B-4A9F-8DC5-E436D1E10268}"/>
                  </a:ext>
                </a:extLst>
              </p:cNvPr>
              <p:cNvSpPr/>
              <p:nvPr/>
            </p:nvSpPr>
            <p:spPr bwMode="auto">
              <a:xfrm>
                <a:off x="4504551" y="2867607"/>
                <a:ext cx="3182898" cy="677140"/>
              </a:xfrm>
              <a:prstGeom prst="round2SameRect">
                <a:avLst>
                  <a:gd name="adj1" fmla="val 24881"/>
                  <a:gd name="adj2" fmla="val 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94" name="Graphic 93">
              <a:extLst>
                <a:ext uri="{FF2B5EF4-FFF2-40B4-BE49-F238E27FC236}">
                  <a16:creationId xmlns:a16="http://schemas.microsoft.com/office/drawing/2014/main" id="{B4E8D233-1592-432F-A860-CC38F92E8EA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502663" y="2857511"/>
              <a:ext cx="3182898" cy="3279515"/>
            </a:xfrm>
            <a:prstGeom prst="rect">
              <a:avLst/>
            </a:prstGeom>
          </p:spPr>
        </p:pic>
      </p:grpSp>
      <p:sp>
        <p:nvSpPr>
          <p:cNvPr id="101" name="Rectangle 100">
            <a:extLst>
              <a:ext uri="{FF2B5EF4-FFF2-40B4-BE49-F238E27FC236}">
                <a16:creationId xmlns:a16="http://schemas.microsoft.com/office/drawing/2014/main" id="{3F4CC1E4-E287-444C-932A-C342B63DB5FD}"/>
              </a:ext>
            </a:extLst>
          </p:cNvPr>
          <p:cNvSpPr/>
          <p:nvPr/>
        </p:nvSpPr>
        <p:spPr>
          <a:xfrm>
            <a:off x="4504550" y="2681786"/>
            <a:ext cx="3182898" cy="369332"/>
          </a:xfrm>
          <a:prstGeom prst="rect">
            <a:avLst/>
          </a:prstGeom>
        </p:spPr>
        <p:txBody>
          <a:bodyPr wrap="square" lIns="91440" tIns="45720" rIns="91440" bIns="45720" anchor="t">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sz="1800" i="0" u="none" strike="noStrike" kern="1200" cap="none" spc="0" normalizeH="0" baseline="0" noProof="0">
                <a:ln>
                  <a:noFill/>
                </a:ln>
                <a:solidFill>
                  <a:schemeClr val="bg1"/>
                </a:solidFill>
                <a:effectLst/>
                <a:uLnTx/>
                <a:uFillTx/>
                <a:latin typeface="+mj-lt"/>
                <a:ea typeface="+mn-ea"/>
                <a:cs typeface="Segoe UI Semibold"/>
              </a:rPr>
              <a:t>Connect your team</a:t>
            </a:r>
          </a:p>
        </p:txBody>
      </p:sp>
      <p:sp>
        <p:nvSpPr>
          <p:cNvPr id="100" name="Rectangle 99">
            <a:extLst>
              <a:ext uri="{FF2B5EF4-FFF2-40B4-BE49-F238E27FC236}">
                <a16:creationId xmlns:a16="http://schemas.microsoft.com/office/drawing/2014/main" id="{AFC07454-3B04-4045-A77E-D10D23A996A6}"/>
              </a:ext>
            </a:extLst>
          </p:cNvPr>
          <p:cNvSpPr/>
          <p:nvPr/>
        </p:nvSpPr>
        <p:spPr>
          <a:xfrm>
            <a:off x="4845375" y="3347897"/>
            <a:ext cx="2499362" cy="1384995"/>
          </a:xfrm>
          <a:prstGeom prst="rect">
            <a:avLst/>
          </a:prstGeom>
        </p:spPr>
        <p:txBody>
          <a:bodyPr wrap="square" anchor="t" anchorCtr="0">
            <a:spAutoFit/>
          </a:bodyPr>
          <a:lstStyle/>
          <a:p>
            <a:pPr lvl="0" algn="ctr">
              <a:spcAft>
                <a:spcPts val="1800"/>
              </a:spcAft>
              <a:defRPr/>
            </a:pPr>
            <a:r>
              <a:rPr lang="en-US" sz="1400"/>
              <a:t>With shared documents and files always available, you can create, share, and exchange ideas whenever you want and keep things moving forward together.</a:t>
            </a:r>
          </a:p>
        </p:txBody>
      </p:sp>
      <p:grpSp>
        <p:nvGrpSpPr>
          <p:cNvPr id="14" name="Group 13">
            <a:extLst>
              <a:ext uri="{FF2B5EF4-FFF2-40B4-BE49-F238E27FC236}">
                <a16:creationId xmlns:a16="http://schemas.microsoft.com/office/drawing/2014/main" id="{2DDFAAF0-A490-4EA3-B116-A92DDC59D7A6}"/>
              </a:ext>
              <a:ext uri="{C183D7F6-B498-43B3-948B-1728B52AA6E4}">
                <adec:decorative xmlns:adec="http://schemas.microsoft.com/office/drawing/2017/decorative" val="1"/>
              </a:ext>
            </a:extLst>
          </p:cNvPr>
          <p:cNvGrpSpPr/>
          <p:nvPr/>
        </p:nvGrpSpPr>
        <p:grpSpPr>
          <a:xfrm>
            <a:off x="8010911" y="2518356"/>
            <a:ext cx="3182900" cy="3279516"/>
            <a:chOff x="8010911" y="2867606"/>
            <a:chExt cx="3182900" cy="3279516"/>
          </a:xfrm>
        </p:grpSpPr>
        <p:grpSp>
          <p:nvGrpSpPr>
            <p:cNvPr id="85" name="Group 84">
              <a:extLst>
                <a:ext uri="{FF2B5EF4-FFF2-40B4-BE49-F238E27FC236}">
                  <a16:creationId xmlns:a16="http://schemas.microsoft.com/office/drawing/2014/main" id="{3DABC2A5-76A7-48C8-9AF4-C23E0826153D}"/>
                </a:ext>
              </a:extLst>
            </p:cNvPr>
            <p:cNvGrpSpPr/>
            <p:nvPr/>
          </p:nvGrpSpPr>
          <p:grpSpPr>
            <a:xfrm>
              <a:off x="8010913" y="2867607"/>
              <a:ext cx="3182898" cy="3279515"/>
              <a:chOff x="8010913" y="2867607"/>
              <a:chExt cx="3182898" cy="3279515"/>
            </a:xfrm>
          </p:grpSpPr>
          <p:sp>
            <p:nvSpPr>
              <p:cNvPr id="86" name="Rectangle: Rounded Corners 85">
                <a:extLst>
                  <a:ext uri="{FF2B5EF4-FFF2-40B4-BE49-F238E27FC236}">
                    <a16:creationId xmlns:a16="http://schemas.microsoft.com/office/drawing/2014/main" id="{9906830F-534E-4A20-93A8-A99032266B05}"/>
                  </a:ext>
                </a:extLst>
              </p:cNvPr>
              <p:cNvSpPr/>
              <p:nvPr/>
            </p:nvSpPr>
            <p:spPr bwMode="auto">
              <a:xfrm>
                <a:off x="8010913" y="2867607"/>
                <a:ext cx="3182898" cy="3279515"/>
              </a:xfrm>
              <a:prstGeom prst="roundRect">
                <a:avLst>
                  <a:gd name="adj" fmla="val 651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7" name="Rectangle: Top Corners Rounded 86">
                <a:extLst>
                  <a:ext uri="{FF2B5EF4-FFF2-40B4-BE49-F238E27FC236}">
                    <a16:creationId xmlns:a16="http://schemas.microsoft.com/office/drawing/2014/main" id="{DDFD4070-8333-4917-8AFB-416B7AAA0132}"/>
                  </a:ext>
                </a:extLst>
              </p:cNvPr>
              <p:cNvSpPr/>
              <p:nvPr/>
            </p:nvSpPr>
            <p:spPr bwMode="auto">
              <a:xfrm>
                <a:off x="8010913" y="2867607"/>
                <a:ext cx="3182898" cy="677140"/>
              </a:xfrm>
              <a:prstGeom prst="round2SameRect">
                <a:avLst>
                  <a:gd name="adj1" fmla="val 24881"/>
                  <a:gd name="adj2" fmla="val 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95" name="Graphic 94">
              <a:extLst>
                <a:ext uri="{FF2B5EF4-FFF2-40B4-BE49-F238E27FC236}">
                  <a16:creationId xmlns:a16="http://schemas.microsoft.com/office/drawing/2014/main" id="{14281D6C-275C-4C7A-A417-4E4E6A2AFF7F}"/>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010911" y="2867606"/>
              <a:ext cx="3182898" cy="3279515"/>
            </a:xfrm>
            <a:prstGeom prst="rect">
              <a:avLst/>
            </a:prstGeom>
          </p:spPr>
        </p:pic>
      </p:grpSp>
      <p:sp>
        <p:nvSpPr>
          <p:cNvPr id="103" name="Rectangle 102">
            <a:extLst>
              <a:ext uri="{FF2B5EF4-FFF2-40B4-BE49-F238E27FC236}">
                <a16:creationId xmlns:a16="http://schemas.microsoft.com/office/drawing/2014/main" id="{9B2CE4DC-6338-411B-A7CF-02CFFAE1EBCA}"/>
              </a:ext>
            </a:extLst>
          </p:cNvPr>
          <p:cNvSpPr/>
          <p:nvPr/>
        </p:nvSpPr>
        <p:spPr>
          <a:xfrm>
            <a:off x="8231924" y="2681786"/>
            <a:ext cx="2740876" cy="369332"/>
          </a:xfrm>
          <a:prstGeom prst="rect">
            <a:avLst/>
          </a:prstGeom>
        </p:spPr>
        <p:txBody>
          <a:bodyPr wrap="square">
            <a:spAutoFit/>
          </a:bodyPr>
          <a:lstStyle/>
          <a:p>
            <a:pPr marL="0" marR="0" lvl="0" indent="0" algn="ctr" defTabSz="914400" rtl="0" eaLnBrk="1" fontAlgn="auto" latinLnBrk="0" hangingPunct="1">
              <a:spcBef>
                <a:spcPts val="0"/>
              </a:spcBef>
              <a:spcAft>
                <a:spcPts val="600"/>
              </a:spcAft>
              <a:buClrTx/>
              <a:buSzTx/>
              <a:buFontTx/>
              <a:buNone/>
              <a:tabLst/>
              <a:defRPr/>
            </a:pPr>
            <a:r>
              <a:rPr kumimoji="0" lang="en-US" sz="1800" i="0" u="none" strike="noStrike" kern="1200" cap="none" spc="0" normalizeH="0" baseline="0" noProof="0">
                <a:ln>
                  <a:noFill/>
                </a:ln>
                <a:solidFill>
                  <a:schemeClr val="bg1"/>
                </a:solidFill>
                <a:effectLst/>
                <a:uLnTx/>
                <a:uFillTx/>
                <a:latin typeface="+mj-lt"/>
                <a:ea typeface="+mn-ea"/>
                <a:cs typeface="Segoe UI Semibold" panose="020B0502040204020203" pitchFamily="34" charset="0"/>
              </a:rPr>
              <a:t>Focus on what matters</a:t>
            </a:r>
          </a:p>
        </p:txBody>
      </p:sp>
      <p:sp>
        <p:nvSpPr>
          <p:cNvPr id="102" name="Rectangle 101">
            <a:extLst>
              <a:ext uri="{FF2B5EF4-FFF2-40B4-BE49-F238E27FC236}">
                <a16:creationId xmlns:a16="http://schemas.microsoft.com/office/drawing/2014/main" id="{BCF73031-CCC7-459C-9A4D-E7770F88A60A}"/>
              </a:ext>
            </a:extLst>
          </p:cNvPr>
          <p:cNvSpPr/>
          <p:nvPr/>
        </p:nvSpPr>
        <p:spPr>
          <a:xfrm>
            <a:off x="8352680" y="3347897"/>
            <a:ext cx="2499362" cy="1384995"/>
          </a:xfrm>
          <a:prstGeom prst="rect">
            <a:avLst/>
          </a:prstGeom>
        </p:spPr>
        <p:txBody>
          <a:bodyPr wrap="square" anchor="t" anchorCtr="0">
            <a:spAutoFit/>
          </a:bodyPr>
          <a:lstStyle/>
          <a:p>
            <a:pPr lvl="0" algn="ctr">
              <a:spcAft>
                <a:spcPts val="1800"/>
              </a:spcAft>
              <a:defRPr/>
            </a:pPr>
            <a:r>
              <a:rPr lang="en-US" sz="1400"/>
              <a:t>All the best apps and features your team needs at their fingertips–meetings, chat, calls, collaboration–empowering them to be more focused and efficient.</a:t>
            </a:r>
          </a:p>
        </p:txBody>
      </p:sp>
      <p:sp>
        <p:nvSpPr>
          <p:cNvPr id="2" name="Title 1">
            <a:extLst>
              <a:ext uri="{FF2B5EF4-FFF2-40B4-BE49-F238E27FC236}">
                <a16:creationId xmlns:a16="http://schemas.microsoft.com/office/drawing/2014/main" id="{21FD684B-C537-6189-2140-87499BB9A238}"/>
              </a:ext>
            </a:extLst>
          </p:cNvPr>
          <p:cNvSpPr txBox="1">
            <a:spLocks/>
          </p:cNvSpPr>
          <p:nvPr/>
        </p:nvSpPr>
        <p:spPr>
          <a:xfrm>
            <a:off x="588263" y="457200"/>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0" kern="1200" cap="none" spc="-50" baseline="0">
                <a:ln w="3175">
                  <a:noFill/>
                </a:ln>
                <a:solidFill>
                  <a:srgbClr val="000000"/>
                </a:solidFill>
                <a:effectLst/>
                <a:latin typeface="+mj-lt"/>
                <a:ea typeface="+mn-ea"/>
                <a:cs typeface="Segoe UI" pitchFamily="34" charset="0"/>
              </a:defRPr>
            </a:lvl1pPr>
          </a:lstStyle>
          <a:p>
            <a:r>
              <a:rPr lang="en-US">
                <a:cs typeface="Segoe UI"/>
              </a:rPr>
              <a:t>Teams Essentials helps people accomplish more together</a:t>
            </a:r>
          </a:p>
        </p:txBody>
      </p:sp>
      <p:sp>
        <p:nvSpPr>
          <p:cNvPr id="4" name="TextBox 3">
            <a:extLst>
              <a:ext uri="{FF2B5EF4-FFF2-40B4-BE49-F238E27FC236}">
                <a16:creationId xmlns:a16="http://schemas.microsoft.com/office/drawing/2014/main" id="{7361805F-5FCE-17AA-075D-B1F235A7042F}"/>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Microsoft Teams transforms the way your people communicate</a:t>
            </a:r>
          </a:p>
        </p:txBody>
      </p:sp>
      <p:pic>
        <p:nvPicPr>
          <p:cNvPr id="7" name="Graphic 6">
            <a:extLst>
              <a:ext uri="{FF2B5EF4-FFF2-40B4-BE49-F238E27FC236}">
                <a16:creationId xmlns:a16="http://schemas.microsoft.com/office/drawing/2014/main" id="{35172C2A-D1E7-301A-011B-DAB1AAD46495}"/>
              </a:ext>
              <a:ext uri="{C183D7F6-B498-43B3-948B-1728B52AA6E4}">
                <adec:decorative xmlns:adec="http://schemas.microsoft.com/office/drawing/2017/decorative" val="1"/>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r="6685" b="42150"/>
          <a:stretch/>
        </p:blipFill>
        <p:spPr>
          <a:xfrm>
            <a:off x="1" y="5638403"/>
            <a:ext cx="5715000" cy="1219598"/>
          </a:xfrm>
          <a:prstGeom prst="rect">
            <a:avLst/>
          </a:prstGeom>
        </p:spPr>
      </p:pic>
    </p:spTree>
    <p:extLst>
      <p:ext uri="{BB962C8B-B14F-4D97-AF65-F5344CB8AC3E}">
        <p14:creationId xmlns:p14="http://schemas.microsoft.com/office/powerpoint/2010/main" val="26802096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1+#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05"/>
                                        </p:tgtEl>
                                        <p:attrNameLst>
                                          <p:attrName>style.visibility</p:attrName>
                                        </p:attrNameLst>
                                      </p:cBhvr>
                                      <p:to>
                                        <p:strVal val="visible"/>
                                      </p:to>
                                    </p:set>
                                    <p:anim calcmode="lin" valueType="num">
                                      <p:cBhvr additive="base">
                                        <p:cTn id="11" dur="750" fill="hold"/>
                                        <p:tgtEl>
                                          <p:spTgt spid="105"/>
                                        </p:tgtEl>
                                        <p:attrNameLst>
                                          <p:attrName>ppt_x</p:attrName>
                                        </p:attrNameLst>
                                      </p:cBhvr>
                                      <p:tavLst>
                                        <p:tav tm="0">
                                          <p:val>
                                            <p:strVal val="1+#ppt_w/2"/>
                                          </p:val>
                                        </p:tav>
                                        <p:tav tm="100000">
                                          <p:val>
                                            <p:strVal val="#ppt_x"/>
                                          </p:val>
                                        </p:tav>
                                      </p:tavLst>
                                    </p:anim>
                                    <p:anim calcmode="lin" valueType="num">
                                      <p:cBhvr additive="base">
                                        <p:cTn id="12" dur="750" fill="hold"/>
                                        <p:tgtEl>
                                          <p:spTgt spid="10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04"/>
                                        </p:tgtEl>
                                        <p:attrNameLst>
                                          <p:attrName>style.visibility</p:attrName>
                                        </p:attrNameLst>
                                      </p:cBhvr>
                                      <p:to>
                                        <p:strVal val="visible"/>
                                      </p:to>
                                    </p:set>
                                    <p:anim calcmode="lin" valueType="num">
                                      <p:cBhvr additive="base">
                                        <p:cTn id="15" dur="750" fill="hold"/>
                                        <p:tgtEl>
                                          <p:spTgt spid="104"/>
                                        </p:tgtEl>
                                        <p:attrNameLst>
                                          <p:attrName>ppt_x</p:attrName>
                                        </p:attrNameLst>
                                      </p:cBhvr>
                                      <p:tavLst>
                                        <p:tav tm="0">
                                          <p:val>
                                            <p:strVal val="1+#ppt_w/2"/>
                                          </p:val>
                                        </p:tav>
                                        <p:tav tm="100000">
                                          <p:val>
                                            <p:strVal val="#ppt_x"/>
                                          </p:val>
                                        </p:tav>
                                      </p:tavLst>
                                    </p:anim>
                                    <p:anim calcmode="lin" valueType="num">
                                      <p:cBhvr additive="base">
                                        <p:cTn id="16" dur="750" fill="hold"/>
                                        <p:tgtEl>
                                          <p:spTgt spid="104"/>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2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1+#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100"/>
                                        </p:tgtEl>
                                        <p:attrNameLst>
                                          <p:attrName>style.visibility</p:attrName>
                                        </p:attrNameLst>
                                      </p:cBhvr>
                                      <p:to>
                                        <p:strVal val="visible"/>
                                      </p:to>
                                    </p:set>
                                    <p:anim calcmode="lin" valueType="num">
                                      <p:cBhvr additive="base">
                                        <p:cTn id="23" dur="750" fill="hold"/>
                                        <p:tgtEl>
                                          <p:spTgt spid="100"/>
                                        </p:tgtEl>
                                        <p:attrNameLst>
                                          <p:attrName>ppt_x</p:attrName>
                                        </p:attrNameLst>
                                      </p:cBhvr>
                                      <p:tavLst>
                                        <p:tav tm="0">
                                          <p:val>
                                            <p:strVal val="1+#ppt_w/2"/>
                                          </p:val>
                                        </p:tav>
                                        <p:tav tm="100000">
                                          <p:val>
                                            <p:strVal val="#ppt_x"/>
                                          </p:val>
                                        </p:tav>
                                      </p:tavLst>
                                    </p:anim>
                                    <p:anim calcmode="lin" valueType="num">
                                      <p:cBhvr additive="base">
                                        <p:cTn id="24" dur="750" fill="hold"/>
                                        <p:tgtEl>
                                          <p:spTgt spid="100"/>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101"/>
                                        </p:tgtEl>
                                        <p:attrNameLst>
                                          <p:attrName>style.visibility</p:attrName>
                                        </p:attrNameLst>
                                      </p:cBhvr>
                                      <p:to>
                                        <p:strVal val="visible"/>
                                      </p:to>
                                    </p:set>
                                    <p:anim calcmode="lin" valueType="num">
                                      <p:cBhvr additive="base">
                                        <p:cTn id="27" dur="750" fill="hold"/>
                                        <p:tgtEl>
                                          <p:spTgt spid="101"/>
                                        </p:tgtEl>
                                        <p:attrNameLst>
                                          <p:attrName>ppt_x</p:attrName>
                                        </p:attrNameLst>
                                      </p:cBhvr>
                                      <p:tavLst>
                                        <p:tav tm="0">
                                          <p:val>
                                            <p:strVal val="1+#ppt_w/2"/>
                                          </p:val>
                                        </p:tav>
                                        <p:tav tm="100000">
                                          <p:val>
                                            <p:strVal val="#ppt_x"/>
                                          </p:val>
                                        </p:tav>
                                      </p:tavLst>
                                    </p:anim>
                                    <p:anim calcmode="lin" valueType="num">
                                      <p:cBhvr additive="base">
                                        <p:cTn id="28" dur="750" fill="hold"/>
                                        <p:tgtEl>
                                          <p:spTgt spid="101"/>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750" fill="hold"/>
                                        <p:tgtEl>
                                          <p:spTgt spid="14"/>
                                        </p:tgtEl>
                                        <p:attrNameLst>
                                          <p:attrName>ppt_x</p:attrName>
                                        </p:attrNameLst>
                                      </p:cBhvr>
                                      <p:tavLst>
                                        <p:tav tm="0">
                                          <p:val>
                                            <p:strVal val="1+#ppt_w/2"/>
                                          </p:val>
                                        </p:tav>
                                        <p:tav tm="100000">
                                          <p:val>
                                            <p:strVal val="#ppt_x"/>
                                          </p:val>
                                        </p:tav>
                                      </p:tavLst>
                                    </p:anim>
                                    <p:anim calcmode="lin" valueType="num">
                                      <p:cBhvr additive="base">
                                        <p:cTn id="32" dur="75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500"/>
                                  </p:stCondLst>
                                  <p:childTnLst>
                                    <p:set>
                                      <p:cBhvr>
                                        <p:cTn id="34" dur="1" fill="hold">
                                          <p:stCondLst>
                                            <p:cond delay="0"/>
                                          </p:stCondLst>
                                        </p:cTn>
                                        <p:tgtEl>
                                          <p:spTgt spid="102"/>
                                        </p:tgtEl>
                                        <p:attrNameLst>
                                          <p:attrName>style.visibility</p:attrName>
                                        </p:attrNameLst>
                                      </p:cBhvr>
                                      <p:to>
                                        <p:strVal val="visible"/>
                                      </p:to>
                                    </p:set>
                                    <p:anim calcmode="lin" valueType="num">
                                      <p:cBhvr additive="base">
                                        <p:cTn id="35" dur="750" fill="hold"/>
                                        <p:tgtEl>
                                          <p:spTgt spid="102"/>
                                        </p:tgtEl>
                                        <p:attrNameLst>
                                          <p:attrName>ppt_x</p:attrName>
                                        </p:attrNameLst>
                                      </p:cBhvr>
                                      <p:tavLst>
                                        <p:tav tm="0">
                                          <p:val>
                                            <p:strVal val="1+#ppt_w/2"/>
                                          </p:val>
                                        </p:tav>
                                        <p:tav tm="100000">
                                          <p:val>
                                            <p:strVal val="#ppt_x"/>
                                          </p:val>
                                        </p:tav>
                                      </p:tavLst>
                                    </p:anim>
                                    <p:anim calcmode="lin" valueType="num">
                                      <p:cBhvr additive="base">
                                        <p:cTn id="36" dur="750" fill="hold"/>
                                        <p:tgtEl>
                                          <p:spTgt spid="102"/>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500"/>
                                  </p:stCondLst>
                                  <p:childTnLst>
                                    <p:set>
                                      <p:cBhvr>
                                        <p:cTn id="38" dur="1" fill="hold">
                                          <p:stCondLst>
                                            <p:cond delay="0"/>
                                          </p:stCondLst>
                                        </p:cTn>
                                        <p:tgtEl>
                                          <p:spTgt spid="103"/>
                                        </p:tgtEl>
                                        <p:attrNameLst>
                                          <p:attrName>style.visibility</p:attrName>
                                        </p:attrNameLst>
                                      </p:cBhvr>
                                      <p:to>
                                        <p:strVal val="visible"/>
                                      </p:to>
                                    </p:set>
                                    <p:anim calcmode="lin" valueType="num">
                                      <p:cBhvr additive="base">
                                        <p:cTn id="39" dur="750" fill="hold"/>
                                        <p:tgtEl>
                                          <p:spTgt spid="103"/>
                                        </p:tgtEl>
                                        <p:attrNameLst>
                                          <p:attrName>ppt_x</p:attrName>
                                        </p:attrNameLst>
                                      </p:cBhvr>
                                      <p:tavLst>
                                        <p:tav tm="0">
                                          <p:val>
                                            <p:strVal val="1+#ppt_w/2"/>
                                          </p:val>
                                        </p:tav>
                                        <p:tav tm="100000">
                                          <p:val>
                                            <p:strVal val="#ppt_x"/>
                                          </p:val>
                                        </p:tav>
                                      </p:tavLst>
                                    </p:anim>
                                    <p:anim calcmode="lin" valueType="num">
                                      <p:cBhvr additive="base">
                                        <p:cTn id="40" dur="75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1" grpId="0"/>
      <p:bldP spid="100" grpId="0"/>
      <p:bldP spid="103" grpId="0"/>
      <p:bldP spid="10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B9843A-8AE5-5F66-FFD2-B11B27B6D692}"/>
              </a:ext>
            </a:extLst>
          </p:cNvPr>
          <p:cNvSpPr>
            <a:spLocks noGrp="1"/>
          </p:cNvSpPr>
          <p:nvPr>
            <p:ph type="title"/>
          </p:nvPr>
        </p:nvSpPr>
        <p:spPr>
          <a:xfrm>
            <a:off x="588263" y="457200"/>
            <a:ext cx="5507737" cy="1292662"/>
          </a:xfrm>
        </p:spPr>
        <p:txBody>
          <a:bodyPr/>
          <a:lstStyle/>
          <a:p>
            <a:r>
              <a:rPr lang="en-US" sz="3200">
                <a:solidFill>
                  <a:srgbClr val="000000"/>
                </a:solidFill>
                <a:ea typeface="+mj-lt"/>
                <a:cs typeface="Segoe UI"/>
              </a:rPr>
              <a:t>Acquire new customers </a:t>
            </a:r>
            <a:br>
              <a:rPr lang="en-US" sz="3200">
                <a:solidFill>
                  <a:srgbClr val="000000"/>
                </a:solidFill>
                <a:ea typeface="+mj-lt"/>
                <a:cs typeface="Segoe UI"/>
              </a:rPr>
            </a:br>
            <a:r>
              <a:rPr lang="en-US" sz="3200">
                <a:solidFill>
                  <a:srgbClr val="000000"/>
                </a:solidFill>
                <a:ea typeface="+mj-lt"/>
                <a:cs typeface="Segoe UI"/>
              </a:rPr>
              <a:t>with Teams Essentials </a:t>
            </a:r>
            <a:br>
              <a:rPr lang="en-US" sz="3200">
                <a:cs typeface="Segoe UI"/>
              </a:rPr>
            </a:br>
            <a:r>
              <a:rPr lang="en-US" sz="2000">
                <a:solidFill>
                  <a:schemeClr val="accent1"/>
                </a:solidFill>
                <a:cs typeface="Segoe UI"/>
              </a:rPr>
              <a:t>Campaign-in-a-box</a:t>
            </a:r>
            <a:endParaRPr lang="en-US">
              <a:solidFill>
                <a:schemeClr val="accent1"/>
              </a:solidFill>
            </a:endParaRPr>
          </a:p>
        </p:txBody>
      </p:sp>
      <p:sp>
        <p:nvSpPr>
          <p:cNvPr id="14" name="Text Placeholder 13">
            <a:extLst>
              <a:ext uri="{FF2B5EF4-FFF2-40B4-BE49-F238E27FC236}">
                <a16:creationId xmlns:a16="http://schemas.microsoft.com/office/drawing/2014/main" id="{E4DBCF85-FBEF-CA5D-AB34-601EFEF3F0E2}"/>
              </a:ext>
            </a:extLst>
          </p:cNvPr>
          <p:cNvSpPr>
            <a:spLocks noGrp="1"/>
          </p:cNvSpPr>
          <p:nvPr>
            <p:ph type="body" sz="quarter" idx="4294967295"/>
          </p:nvPr>
        </p:nvSpPr>
        <p:spPr>
          <a:xfrm>
            <a:off x="588263" y="2096310"/>
            <a:ext cx="6086475" cy="1954381"/>
          </a:xfrm>
        </p:spPr>
        <p:txBody>
          <a:bodyPr vert="horz" wrap="square" lIns="0" tIns="0" rIns="0" bIns="0" rtlCol="0" anchor="t">
            <a:spAutoFit/>
          </a:bodyPr>
          <a:lstStyle/>
          <a:p>
            <a:pPr marL="0" indent="0">
              <a:spcBef>
                <a:spcPts val="0"/>
              </a:spcBef>
              <a:spcAft>
                <a:spcPts val="600"/>
              </a:spcAft>
              <a:buNone/>
            </a:pPr>
            <a:r>
              <a:rPr lang="en-US" sz="1400">
                <a:solidFill>
                  <a:schemeClr val="accent1"/>
                </a:solidFill>
                <a:latin typeface="+mj-lt"/>
                <a:cs typeface="Segoe UI"/>
              </a:rPr>
              <a:t>Microsoft Teams Essentials for small and medium-sized businesses (SMBs) can help improve productivity and communication.</a:t>
            </a:r>
            <a:r>
              <a:rPr lang="en-US" sz="1400">
                <a:solidFill>
                  <a:schemeClr val="accent1"/>
                </a:solidFill>
                <a:latin typeface="Segoe UI Semibold"/>
                <a:cs typeface="Segoe UI"/>
              </a:rPr>
              <a:t> </a:t>
            </a:r>
            <a:r>
              <a:rPr lang="en-US" sz="1400">
                <a:cs typeface="Segoe UI"/>
              </a:rPr>
              <a:t>Unlock</a:t>
            </a:r>
            <a:r>
              <a:rPr lang="en-US" sz="1400">
                <a:ea typeface="+mn-lt"/>
                <a:cs typeface="+mn-lt"/>
              </a:rPr>
              <a:t> new business opportunities with Teams Essentials and the phone system designed for Microsoft 365.</a:t>
            </a:r>
          </a:p>
          <a:p>
            <a:pPr>
              <a:spcBef>
                <a:spcPts val="0"/>
              </a:spcBef>
              <a:spcAft>
                <a:spcPts val="600"/>
              </a:spcAft>
            </a:pPr>
            <a:r>
              <a:rPr lang="en-US" sz="1400">
                <a:cs typeface="Segoe UI"/>
              </a:rPr>
              <a:t>Meet customer demand for better online meetings.</a:t>
            </a:r>
          </a:p>
          <a:p>
            <a:pPr>
              <a:spcBef>
                <a:spcPts val="0"/>
              </a:spcBef>
              <a:spcAft>
                <a:spcPts val="600"/>
              </a:spcAft>
            </a:pPr>
            <a:r>
              <a:rPr lang="en-US" sz="1400">
                <a:cs typeface="Segoe UI"/>
              </a:rPr>
              <a:t>Acquire SMB customers with an affordable, full-featured solution.</a:t>
            </a:r>
          </a:p>
          <a:p>
            <a:pPr>
              <a:spcBef>
                <a:spcPts val="0"/>
              </a:spcBef>
              <a:spcAft>
                <a:spcPts val="600"/>
              </a:spcAft>
            </a:pPr>
            <a:r>
              <a:rPr lang="en-US" sz="1400">
                <a:cs typeface="Segoe UI"/>
              </a:rPr>
              <a:t>Increase your profitability and differentiation in the market with Teams Phone.</a:t>
            </a:r>
            <a:endParaRPr lang="en-US"/>
          </a:p>
        </p:txBody>
      </p:sp>
      <p:sp>
        <p:nvSpPr>
          <p:cNvPr id="2" name="Text Placeholder 13">
            <a:extLst>
              <a:ext uri="{FF2B5EF4-FFF2-40B4-BE49-F238E27FC236}">
                <a16:creationId xmlns:a16="http://schemas.microsoft.com/office/drawing/2014/main" id="{6560D8D6-ADD6-0A62-FC33-6DBD99CBCA46}"/>
              </a:ext>
            </a:extLst>
          </p:cNvPr>
          <p:cNvSpPr txBox="1">
            <a:spLocks/>
          </p:cNvSpPr>
          <p:nvPr/>
        </p:nvSpPr>
        <p:spPr>
          <a:xfrm>
            <a:off x="588263" y="4151313"/>
            <a:ext cx="6086475" cy="2092881"/>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600"/>
              </a:spcAft>
              <a:buNone/>
            </a:pPr>
            <a:r>
              <a:rPr lang="en-US" sz="1400">
                <a:solidFill>
                  <a:schemeClr val="accent1"/>
                </a:solidFill>
                <a:latin typeface="+mj-lt"/>
                <a:cs typeface="Segoe UI"/>
              </a:rPr>
              <a:t>Launch a Modern Work Digital Workforce and Converged Comms Teams Phone (SMB) campaign to drive awareness, generate leads, and initiate sales engagement opportunities.</a:t>
            </a:r>
          </a:p>
          <a:p>
            <a:pPr marL="0" indent="0">
              <a:spcBef>
                <a:spcPts val="0"/>
              </a:spcBef>
              <a:spcAft>
                <a:spcPts val="600"/>
              </a:spcAft>
              <a:buNone/>
            </a:pPr>
            <a:r>
              <a:rPr lang="en-US" sz="1400">
                <a:cs typeface="Segoe UI"/>
              </a:rPr>
              <a:t>Grow, nurture, and close deals in your pipeline as you help your customers leverage Teams Essentials and Teams Phone solutions to address how people communicate.</a:t>
            </a:r>
          </a:p>
          <a:p>
            <a:pPr marL="0" indent="0">
              <a:spcBef>
                <a:spcPts val="0"/>
              </a:spcBef>
              <a:spcAft>
                <a:spcPts val="600"/>
              </a:spcAft>
              <a:buNone/>
            </a:pPr>
            <a:r>
              <a:rPr lang="en-US" sz="1400">
                <a:cs typeface="Segoe UI"/>
              </a:rPr>
              <a:t>Use this guide and associated materials to create your own sales and marketing campaign that highlights the benefits of Modern Work solutions and your services.</a:t>
            </a:r>
          </a:p>
        </p:txBody>
      </p:sp>
      <p:pic>
        <p:nvPicPr>
          <p:cNvPr id="5" name="Picture 4">
            <a:extLst>
              <a:ext uri="{FF2B5EF4-FFF2-40B4-BE49-F238E27FC236}">
                <a16:creationId xmlns:a16="http://schemas.microsoft.com/office/drawing/2014/main" id="{8C027011-DDE5-0533-71E7-5F2FBB8F88C5}"/>
              </a:ext>
            </a:extLst>
          </p:cNvPr>
          <p:cNvPicPr>
            <a:picLocks noChangeAspect="1"/>
          </p:cNvPicPr>
          <p:nvPr/>
        </p:nvPicPr>
        <p:blipFill rotWithShape="1">
          <a:blip r:embed="rId3">
            <a:extLst>
              <a:ext uri="{28A0092B-C50C-407E-A947-70E740481C1C}">
                <a14:useLocalDpi xmlns:a14="http://schemas.microsoft.com/office/drawing/2010/main" val="0"/>
              </a:ext>
            </a:extLst>
          </a:blip>
          <a:srcRect l="31802" r="19072"/>
          <a:stretch/>
        </p:blipFill>
        <p:spPr>
          <a:xfrm>
            <a:off x="7143750" y="0"/>
            <a:ext cx="5048249" cy="6858000"/>
          </a:xfrm>
          <a:prstGeom prst="rect">
            <a:avLst/>
          </a:prstGeom>
        </p:spPr>
      </p:pic>
    </p:spTree>
    <p:extLst>
      <p:ext uri="{BB962C8B-B14F-4D97-AF65-F5344CB8AC3E}">
        <p14:creationId xmlns:p14="http://schemas.microsoft.com/office/powerpoint/2010/main" val="203443819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C5861A7-7ED6-EC45-AB72-2E53206AE013}"/>
              </a:ext>
            </a:extLst>
          </p:cNvPr>
          <p:cNvSpPr>
            <a:spLocks/>
          </p:cNvSpPr>
          <p:nvPr/>
        </p:nvSpPr>
        <p:spPr bwMode="auto">
          <a:xfrm>
            <a:off x="584199" y="2432842"/>
            <a:ext cx="10943255" cy="37397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31520" tIns="91440" rIns="91440" bIns="91440" numCol="1" spcCol="0" rtlCol="0" fromWordArt="0" anchor="t" anchorCtr="0" forceAA="0" compatLnSpc="1">
            <a:prstTxWarp prst="textNoShape">
              <a:avLst/>
            </a:prstTxWarp>
            <a:noAutofit/>
          </a:bodyPr>
          <a:lstStyle/>
          <a:p>
            <a:pPr algn="ctr" defTabSz="547738">
              <a:spcAft>
                <a:spcPts val="600"/>
              </a:spcAft>
              <a:buClr>
                <a:srgbClr val="505050"/>
              </a:buClr>
              <a:buSzPct val="80000"/>
              <a:defRPr/>
            </a:pPr>
            <a:r>
              <a:rPr lang="en-US" sz="1400">
                <a:solidFill>
                  <a:schemeClr val="bg1"/>
                </a:solidFill>
                <a:latin typeface="+mj-lt"/>
              </a:rPr>
              <a:t>Engage more customers with </a:t>
            </a:r>
            <a:r>
              <a:rPr lang="en-US" sz="1400">
                <a:solidFill>
                  <a:schemeClr val="bg1"/>
                </a:solidFill>
                <a:latin typeface="Segoe UI Semibold"/>
                <a:ea typeface="+mn-lt"/>
                <a:cs typeface="Segoe UI Semibold"/>
              </a:rPr>
              <a:t>Teams Essentials</a:t>
            </a:r>
            <a:endParaRPr lang="en-US" sz="1400" strike="sngStrike">
              <a:solidFill>
                <a:schemeClr val="bg1"/>
              </a:solidFill>
            </a:endParaRPr>
          </a:p>
        </p:txBody>
      </p:sp>
      <p:sp>
        <p:nvSpPr>
          <p:cNvPr id="14" name="Rectangle 13">
            <a:extLst>
              <a:ext uri="{FF2B5EF4-FFF2-40B4-BE49-F238E27FC236}">
                <a16:creationId xmlns:a16="http://schemas.microsoft.com/office/drawing/2014/main" id="{AA6E1847-26FC-6284-DA7A-55B854D6C938}"/>
              </a:ext>
            </a:extLst>
          </p:cNvPr>
          <p:cNvSpPr>
            <a:spLocks/>
          </p:cNvSpPr>
          <p:nvPr/>
        </p:nvSpPr>
        <p:spPr bwMode="auto">
          <a:xfrm>
            <a:off x="584200" y="2299070"/>
            <a:ext cx="10943254" cy="3950035"/>
          </a:xfrm>
          <a:prstGeom prst="rect">
            <a:avLst/>
          </a:prstGeom>
          <a:noFill/>
          <a:ln w="635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8" name="TextBox 37">
            <a:extLst>
              <a:ext uri="{FF2B5EF4-FFF2-40B4-BE49-F238E27FC236}">
                <a16:creationId xmlns:a16="http://schemas.microsoft.com/office/drawing/2014/main" id="{05118A3D-A7A0-1BC2-02E3-468A155B10B1}"/>
              </a:ext>
            </a:extLst>
          </p:cNvPr>
          <p:cNvSpPr txBox="1"/>
          <p:nvPr/>
        </p:nvSpPr>
        <p:spPr>
          <a:xfrm>
            <a:off x="745095" y="5534913"/>
            <a:ext cx="5150147" cy="923330"/>
          </a:xfrm>
          <a:prstGeom prst="rect">
            <a:avLst/>
          </a:prstGeom>
          <a:noFill/>
        </p:spPr>
        <p:txBody>
          <a:bodyPr wrap="square" lIns="0" tIns="0" rIns="0" bIns="0" anchor="t">
            <a:spAutoFit/>
          </a:bodyPr>
          <a:lstStyle/>
          <a:p>
            <a:pPr>
              <a:defRPr/>
            </a:pPr>
            <a:r>
              <a:rPr lang="en-US" sz="1200">
                <a:cs typeface="Segoe UI"/>
              </a:rPr>
              <a:t>This</a:t>
            </a:r>
            <a:r>
              <a:rPr lang="en-US" sz="1200">
                <a:ea typeface="+mn-lt"/>
                <a:cs typeface="+mn-lt"/>
              </a:rPr>
              <a:t> campaign helps you drive growth and increase revenue by delivering the value of Microsoft Teams Essentials, a cost-effective solution that offers a variety of features such as chat, file sharing, and task management, enabling continuous communication and collaboration within the organization.</a:t>
            </a:r>
            <a:endParaRPr lang="en-US" sz="1200">
              <a:ea typeface="Calibri" panose="020F0502020204030204" pitchFamily="34" charset="0"/>
              <a:cs typeface="Segoe UI"/>
            </a:endParaRPr>
          </a:p>
          <a:p>
            <a:pPr marL="0" marR="0" lvl="0" indent="0" defTabSz="914400">
              <a:lnSpc>
                <a:spcPct val="100000"/>
              </a:lnSpc>
              <a:spcBef>
                <a:spcPts val="0"/>
              </a:spcBef>
              <a:spcAft>
                <a:spcPts val="0"/>
              </a:spcAft>
              <a:buClrTx/>
              <a:buSzTx/>
              <a:buFontTx/>
              <a:buNone/>
              <a:tabLst/>
              <a:defRPr/>
            </a:pPr>
            <a:endParaRPr lang="en-US" sz="1200" b="0" i="0" u="none" strike="noStrike" kern="1200" cap="none" spc="0" normalizeH="0" baseline="0" noProof="0">
              <a:ln>
                <a:noFill/>
              </a:ln>
              <a:effectLst/>
              <a:uLnTx/>
              <a:uFillTx/>
              <a:ea typeface="Calibri" panose="020F0502020204030204" pitchFamily="34" charset="0"/>
              <a:cs typeface="Segoe UI"/>
            </a:endParaRPr>
          </a:p>
        </p:txBody>
      </p:sp>
      <p:sp>
        <p:nvSpPr>
          <p:cNvPr id="36" name="TextBox 35">
            <a:extLst>
              <a:ext uri="{FF2B5EF4-FFF2-40B4-BE49-F238E27FC236}">
                <a16:creationId xmlns:a16="http://schemas.microsoft.com/office/drawing/2014/main" id="{A960293C-41CC-7DC7-B00E-22F6AF2DEB65}"/>
              </a:ext>
            </a:extLst>
          </p:cNvPr>
          <p:cNvSpPr txBox="1"/>
          <p:nvPr/>
        </p:nvSpPr>
        <p:spPr>
          <a:xfrm>
            <a:off x="6155886" y="5534913"/>
            <a:ext cx="5048184" cy="553998"/>
          </a:xfrm>
          <a:prstGeom prst="rect">
            <a:avLst/>
          </a:prstGeom>
          <a:noFill/>
        </p:spPr>
        <p:txBody>
          <a:bodyPr wrap="square" lIns="0" tIns="0" rIns="0" bIns="0" anchor="t">
            <a:spAutoFit/>
          </a:bodyPr>
          <a:lstStyle/>
          <a:p>
            <a:pPr>
              <a:defRPr/>
            </a:pPr>
            <a:r>
              <a:rPr kumimoji="0" lang="en-US" sz="1200" b="0" i="0" u="none" strike="noStrike" kern="1200" cap="none" spc="0" normalizeH="0" baseline="0" noProof="0">
                <a:ln>
                  <a:noFill/>
                </a:ln>
                <a:effectLst/>
                <a:uLnTx/>
                <a:uFillTx/>
                <a:ea typeface="+mn-ea"/>
                <a:cs typeface="Segoe UI"/>
              </a:rPr>
              <a:t>Accelerate</a:t>
            </a:r>
            <a:r>
              <a:rPr lang="en-US" sz="1200">
                <a:ea typeface="Calibri"/>
              </a:rPr>
              <a:t> new customer acquisition by highlighting the rich features of Teams Essentials and Teams Phone and assisting them in adopting the solutions.</a:t>
            </a:r>
            <a:endParaRPr lang="en-US" sz="1200" b="0" i="0" u="none" strike="noStrike" kern="1200" cap="none" spc="0" normalizeH="0" baseline="0" noProof="0">
              <a:ln>
                <a:noFill/>
              </a:ln>
              <a:effectLst/>
              <a:uLnTx/>
              <a:uFillTx/>
              <a:ea typeface="Calibri"/>
              <a:cs typeface="Segoe UI"/>
            </a:endParaRPr>
          </a:p>
        </p:txBody>
      </p:sp>
      <p:sp>
        <p:nvSpPr>
          <p:cNvPr id="18" name="Title 1">
            <a:extLst>
              <a:ext uri="{FF2B5EF4-FFF2-40B4-BE49-F238E27FC236}">
                <a16:creationId xmlns:a16="http://schemas.microsoft.com/office/drawing/2014/main" id="{0F4696EB-4908-519D-026A-1EA7A0A9C78D}"/>
              </a:ext>
            </a:extLst>
          </p:cNvPr>
          <p:cNvSpPr>
            <a:spLocks noGrp="1"/>
          </p:cNvSpPr>
          <p:nvPr>
            <p:ph type="title"/>
          </p:nvPr>
        </p:nvSpPr>
        <p:spPr/>
        <p:txBody>
          <a:bodyPr/>
          <a:lstStyle/>
          <a:p>
            <a:r>
              <a:rPr lang="en-US">
                <a:cs typeface="Segoe UI"/>
              </a:rPr>
              <a:t>Campaign-in-a-box kit</a:t>
            </a:r>
          </a:p>
        </p:txBody>
      </p:sp>
      <p:sp>
        <p:nvSpPr>
          <p:cNvPr id="2" name="TextBox 1">
            <a:extLst>
              <a:ext uri="{FF2B5EF4-FFF2-40B4-BE49-F238E27FC236}">
                <a16:creationId xmlns:a16="http://schemas.microsoft.com/office/drawing/2014/main" id="{2A7D8346-8CFB-69AF-F1A7-886535D7DBCC}"/>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Acquire</a:t>
            </a:r>
            <a:r>
              <a:rPr lang="en-US" sz="1400">
                <a:solidFill>
                  <a:schemeClr val="accent1"/>
                </a:solidFill>
                <a:latin typeface="+mj-lt"/>
                <a:cs typeface="Segoe UI"/>
              </a:rPr>
              <a:t> new customers </a:t>
            </a:r>
            <a:r>
              <a:rPr lang="en-US" sz="1400">
                <a:solidFill>
                  <a:schemeClr val="accent1"/>
                </a:solidFill>
                <a:latin typeface="+mj-lt"/>
              </a:rPr>
              <a:t>with Teams Essentials</a:t>
            </a:r>
            <a:endParaRPr lang="en-US" sz="1400" i="0" u="none" kern="1200" cap="none" spc="0" normalizeH="0" baseline="0" noProof="0">
              <a:ln>
                <a:noFill/>
              </a:ln>
              <a:solidFill>
                <a:schemeClr val="accent1"/>
              </a:solidFill>
              <a:effectLst/>
              <a:uLnTx/>
              <a:uFillTx/>
              <a:latin typeface="+mj-lt"/>
              <a:ea typeface="Calibri" panose="020F0502020204030204" pitchFamily="34" charset="0"/>
              <a:cs typeface="Segoe UI"/>
            </a:endParaRPr>
          </a:p>
        </p:txBody>
      </p:sp>
      <p:sp>
        <p:nvSpPr>
          <p:cNvPr id="8" name="Rectangle 7">
            <a:extLst>
              <a:ext uri="{FF2B5EF4-FFF2-40B4-BE49-F238E27FC236}">
                <a16:creationId xmlns:a16="http://schemas.microsoft.com/office/drawing/2014/main" id="{D17A3018-002A-77E1-DEA5-70E3B7321C01}"/>
              </a:ext>
            </a:extLst>
          </p:cNvPr>
          <p:cNvSpPr/>
          <p:nvPr/>
        </p:nvSpPr>
        <p:spPr bwMode="auto">
          <a:xfrm flipH="1">
            <a:off x="512572" y="1331703"/>
            <a:ext cx="11018521" cy="761554"/>
          </a:xfrm>
          <a:prstGeom prst="rect">
            <a:avLst/>
          </a:prstGeom>
          <a:solidFill>
            <a:schemeClr val="bg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82880" rIns="182880" bIns="182880" numCol="1" spcCol="0" rtlCol="0" fromWordArt="0" anchor="ctr" anchorCtr="0" forceAA="0" compatLnSpc="1">
            <a:prstTxWarp prst="textNoShape">
              <a:avLst/>
            </a:prstTxWarp>
            <a:noAutofit/>
          </a:bodyPr>
          <a:lstStyle/>
          <a:p>
            <a:pPr>
              <a:spcAft>
                <a:spcPts val="300"/>
              </a:spcAft>
              <a:defRPr/>
            </a:pPr>
            <a:r>
              <a:rPr lang="en-US" sz="1200">
                <a:solidFill>
                  <a:srgbClr val="000000"/>
                </a:solidFill>
                <a:latin typeface="Segoe UI"/>
              </a:rPr>
              <a:t>This campaign provides assets designed to help partners generate new top-of-the-funnel leads through Teams Essentials. Leverage it to drive new SMB customer acquisition and revenue with the power of Microsoft Teams Essentials standalone app and Teams Phone integration.</a:t>
            </a:r>
            <a:endParaRPr lang="en-US" sz="1200" b="0" i="0" u="none" strike="noStrike" kern="1200" cap="none" spc="0" normalizeH="0" baseline="0" noProof="0">
              <a:ln>
                <a:noFill/>
              </a:ln>
              <a:solidFill>
                <a:srgbClr val="000000"/>
              </a:solidFill>
              <a:effectLst/>
              <a:uLnTx/>
              <a:uFillTx/>
              <a:latin typeface="Segoe UI"/>
              <a:ea typeface="Calibri" panose="020F0502020204030204" pitchFamily="34" charset="0"/>
              <a:cs typeface="Segoe UI"/>
            </a:endParaRPr>
          </a:p>
        </p:txBody>
      </p:sp>
      <p:pic>
        <p:nvPicPr>
          <p:cNvPr id="4" name="Picture 3" descr="Text&#10;&#10;Description automatically generated">
            <a:extLst>
              <a:ext uri="{FF2B5EF4-FFF2-40B4-BE49-F238E27FC236}">
                <a16:creationId xmlns:a16="http://schemas.microsoft.com/office/drawing/2014/main" id="{213931E0-A47C-C323-AC4A-5458CAE25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7271" y="2982882"/>
            <a:ext cx="1038619" cy="2304922"/>
          </a:xfrm>
          <a:prstGeom prst="rect">
            <a:avLst/>
          </a:prstGeom>
          <a:effectLst>
            <a:outerShdw blurRad="101600" dist="12700" dir="2700000" algn="tl" rotWithShape="0">
              <a:prstClr val="black">
                <a:alpha val="40000"/>
              </a:prstClr>
            </a:outerShdw>
          </a:effectLst>
        </p:spPr>
      </p:pic>
      <p:pic>
        <p:nvPicPr>
          <p:cNvPr id="11" name="Picture 10" descr="A screenshot of a website&#10;&#10;Description automatically generated with low confidence">
            <a:extLst>
              <a:ext uri="{FF2B5EF4-FFF2-40B4-BE49-F238E27FC236}">
                <a16:creationId xmlns:a16="http://schemas.microsoft.com/office/drawing/2014/main" id="{1C2036A5-6C7A-93E3-7B07-1CDE4027AB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9960" y="2982882"/>
            <a:ext cx="1490867" cy="2304922"/>
          </a:xfrm>
          <a:prstGeom prst="rect">
            <a:avLst/>
          </a:prstGeom>
          <a:effectLst>
            <a:outerShdw blurRad="101600" dist="12700" dir="2700000" algn="tl" rotWithShape="0">
              <a:prstClr val="black">
                <a:alpha val="40000"/>
              </a:prstClr>
            </a:outerShdw>
          </a:effectLst>
        </p:spPr>
      </p:pic>
      <p:pic>
        <p:nvPicPr>
          <p:cNvPr id="13" name="Picture 12" descr="Text, letter&#10;&#10;Description automatically generated">
            <a:extLst>
              <a:ext uri="{FF2B5EF4-FFF2-40B4-BE49-F238E27FC236}">
                <a16:creationId xmlns:a16="http://schemas.microsoft.com/office/drawing/2014/main" id="{6E4EC2A0-3ACD-C730-AE4A-FF3B3E6AC4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0248" y="2982882"/>
            <a:ext cx="1781076" cy="2304922"/>
          </a:xfrm>
          <a:prstGeom prst="rect">
            <a:avLst/>
          </a:prstGeom>
          <a:effectLst>
            <a:outerShdw blurRad="101600" dist="12700" dir="2700000" algn="tl" rotWithShape="0">
              <a:prstClr val="black">
                <a:alpha val="40000"/>
              </a:prstClr>
            </a:outerShdw>
          </a:effectLst>
        </p:spPr>
      </p:pic>
      <p:pic>
        <p:nvPicPr>
          <p:cNvPr id="20" name="Picture 19" descr="Graphical user interface, website&#10;&#10;Description automatically generated">
            <a:extLst>
              <a:ext uri="{FF2B5EF4-FFF2-40B4-BE49-F238E27FC236}">
                <a16:creationId xmlns:a16="http://schemas.microsoft.com/office/drawing/2014/main" id="{69E409DF-B8E6-6E3E-F7E6-D095B75A24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05780" y="2986842"/>
            <a:ext cx="2045747" cy="1150733"/>
          </a:xfrm>
          <a:prstGeom prst="rect">
            <a:avLst/>
          </a:prstGeom>
          <a:effectLst>
            <a:outerShdw blurRad="101600" dist="12700" dir="2700000" algn="tl" rotWithShape="0">
              <a:prstClr val="black">
                <a:alpha val="40000"/>
              </a:prstClr>
            </a:outerShdw>
          </a:effectLst>
        </p:spPr>
      </p:pic>
      <p:pic>
        <p:nvPicPr>
          <p:cNvPr id="22" name="Picture 21" descr="A picture containing background pattern&#10;&#10;Description automatically generated">
            <a:extLst>
              <a:ext uri="{FF2B5EF4-FFF2-40B4-BE49-F238E27FC236}">
                <a16:creationId xmlns:a16="http://schemas.microsoft.com/office/drawing/2014/main" id="{1254D55C-029B-4706-A8D5-E2EB650A74F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05780" y="4217450"/>
            <a:ext cx="2045748" cy="1150733"/>
          </a:xfrm>
          <a:prstGeom prst="rect">
            <a:avLst/>
          </a:prstGeom>
          <a:effectLst>
            <a:outerShdw blurRad="101600" dist="12700" dir="2700000" algn="tl" rotWithShape="0">
              <a:prstClr val="black">
                <a:alpha val="40000"/>
              </a:prstClr>
            </a:outerShdw>
          </a:effectLst>
        </p:spPr>
      </p:pic>
      <p:pic>
        <p:nvPicPr>
          <p:cNvPr id="24" name="Picture 23">
            <a:extLst>
              <a:ext uri="{FF2B5EF4-FFF2-40B4-BE49-F238E27FC236}">
                <a16:creationId xmlns:a16="http://schemas.microsoft.com/office/drawing/2014/main" id="{D9CCBB16-A81E-47D8-CE55-744978AA98FD}"/>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719129" y="3552860"/>
            <a:ext cx="2195570" cy="1150733"/>
          </a:xfrm>
          <a:prstGeom prst="rect">
            <a:avLst/>
          </a:prstGeom>
          <a:effectLst>
            <a:outerShdw blurRad="101600" dist="12700" dir="2700000" algn="tl" rotWithShape="0">
              <a:prstClr val="black">
                <a:alpha val="40000"/>
              </a:prstClr>
            </a:outerShdw>
          </a:effectLst>
        </p:spPr>
      </p:pic>
    </p:spTree>
    <p:extLst>
      <p:ext uri="{BB962C8B-B14F-4D97-AF65-F5344CB8AC3E}">
        <p14:creationId xmlns:p14="http://schemas.microsoft.com/office/powerpoint/2010/main" val="238732002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ECB5F7F-0E84-A5EC-231B-512E4598E923}"/>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6685" b="42150"/>
          <a:stretch/>
        </p:blipFill>
        <p:spPr>
          <a:xfrm>
            <a:off x="1" y="5638403"/>
            <a:ext cx="5715000" cy="1219598"/>
          </a:xfrm>
          <a:prstGeom prst="rect">
            <a:avLst/>
          </a:prstGeom>
        </p:spPr>
      </p:pic>
      <p:sp>
        <p:nvSpPr>
          <p:cNvPr id="13" name="TextBox 12">
            <a:extLst>
              <a:ext uri="{FF2B5EF4-FFF2-40B4-BE49-F238E27FC236}">
                <a16:creationId xmlns:a16="http://schemas.microsoft.com/office/drawing/2014/main" id="{005054A7-360A-11B3-EEAD-8FB296294DDB}"/>
              </a:ext>
            </a:extLst>
          </p:cNvPr>
          <p:cNvSpPr txBox="1"/>
          <p:nvPr/>
        </p:nvSpPr>
        <p:spPr>
          <a:xfrm>
            <a:off x="644595" y="910446"/>
            <a:ext cx="11022583" cy="215444"/>
          </a:xfrm>
          <a:prstGeom prst="rect">
            <a:avLst/>
          </a:prstGeom>
          <a:noFill/>
        </p:spPr>
        <p:txBody>
          <a:bodyPr wrap="square" lIns="0" tIns="0" rIns="0" bIns="0" anchor="t">
            <a:spAutoFit/>
          </a:bodyPr>
          <a:lstStyle/>
          <a:p>
            <a:pPr>
              <a:spcAft>
                <a:spcPts val="300"/>
              </a:spcAft>
              <a:defRPr/>
            </a:pPr>
            <a:r>
              <a:rPr lang="en-US" sz="1400">
                <a:solidFill>
                  <a:schemeClr val="accent1"/>
                </a:solidFill>
                <a:latin typeface="+mj-lt"/>
              </a:rPr>
              <a:t>Campaign deliverables</a:t>
            </a:r>
          </a:p>
        </p:txBody>
      </p:sp>
      <p:grpSp>
        <p:nvGrpSpPr>
          <p:cNvPr id="19" name="Group 18">
            <a:extLst>
              <a:ext uri="{FF2B5EF4-FFF2-40B4-BE49-F238E27FC236}">
                <a16:creationId xmlns:a16="http://schemas.microsoft.com/office/drawing/2014/main" id="{94110E49-3513-5893-1B0D-0437FBAC4EA9}"/>
              </a:ext>
            </a:extLst>
          </p:cNvPr>
          <p:cNvGrpSpPr/>
          <p:nvPr/>
        </p:nvGrpSpPr>
        <p:grpSpPr>
          <a:xfrm>
            <a:off x="457199" y="1460392"/>
            <a:ext cx="11209979" cy="4843032"/>
            <a:chOff x="457199" y="1104522"/>
            <a:chExt cx="9532633" cy="4843032"/>
          </a:xfrm>
        </p:grpSpPr>
        <p:sp>
          <p:nvSpPr>
            <p:cNvPr id="14" name="Rectangle 13">
              <a:extLst>
                <a:ext uri="{FF2B5EF4-FFF2-40B4-BE49-F238E27FC236}">
                  <a16:creationId xmlns:a16="http://schemas.microsoft.com/office/drawing/2014/main" id="{16F575D4-C2C8-B302-17CF-A8C0D6488E9C}"/>
                </a:ext>
              </a:extLst>
            </p:cNvPr>
            <p:cNvSpPr/>
            <p:nvPr/>
          </p:nvSpPr>
          <p:spPr>
            <a:xfrm>
              <a:off x="457199" y="1105263"/>
              <a:ext cx="3021013" cy="4842291"/>
            </a:xfrm>
            <a:prstGeom prst="rect">
              <a:avLst/>
            </a:prstGeom>
            <a:solidFill>
              <a:schemeClr val="bg1"/>
            </a:solidFill>
            <a:ln w="19050">
              <a:noFill/>
            </a:ln>
            <a:effectLst>
              <a:outerShdw blurRad="12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137160" rIns="91440" bIns="45720" rtlCol="0" anchor="t" anchorCtr="0"/>
            <a:lstStyle/>
            <a:p>
              <a:pPr marL="114300"/>
              <a:r>
                <a:rPr lang="en-US" sz="1200" kern="0">
                  <a:solidFill>
                    <a:schemeClr val="tx1"/>
                  </a:solidFill>
                  <a:latin typeface="+mj-lt"/>
                  <a:cs typeface="Arial"/>
                </a:rPr>
                <a:t>Hero assets for acquisition</a:t>
              </a:r>
              <a:endParaRPr lang="en-US" sz="1200" kern="0">
                <a:solidFill>
                  <a:srgbClr val="FF0000"/>
                </a:solidFill>
                <a:latin typeface="+mj-lt"/>
                <a:cs typeface="Arial" panose="020B0604020202020204" pitchFamily="34" charset="0"/>
              </a:endParaRPr>
            </a:p>
          </p:txBody>
        </p:sp>
        <p:sp>
          <p:nvSpPr>
            <p:cNvPr id="15" name="Rectangle 14">
              <a:extLst>
                <a:ext uri="{FF2B5EF4-FFF2-40B4-BE49-F238E27FC236}">
                  <a16:creationId xmlns:a16="http://schemas.microsoft.com/office/drawing/2014/main" id="{B828C4BA-2D80-C918-29EC-B8C4226A5BB8}"/>
                </a:ext>
              </a:extLst>
            </p:cNvPr>
            <p:cNvSpPr/>
            <p:nvPr/>
          </p:nvSpPr>
          <p:spPr>
            <a:xfrm>
              <a:off x="3693009" y="1105263"/>
              <a:ext cx="3318359" cy="4842291"/>
            </a:xfrm>
            <a:prstGeom prst="rect">
              <a:avLst/>
            </a:prstGeom>
            <a:solidFill>
              <a:schemeClr val="bg1"/>
            </a:solidFill>
            <a:ln w="19050">
              <a:noFill/>
            </a:ln>
            <a:effectLst>
              <a:outerShdw blurRad="12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137160" rIns="91440" bIns="45720" rtlCol="0" anchor="t" anchorCtr="0"/>
            <a:lstStyle/>
            <a:p>
              <a:pPr marL="114300"/>
              <a:r>
                <a:rPr lang="en-US" sz="1200" kern="0">
                  <a:solidFill>
                    <a:schemeClr val="tx1"/>
                  </a:solidFill>
                  <a:latin typeface="+mj-lt"/>
                  <a:cs typeface="Arial"/>
                </a:rPr>
                <a:t>Assets for customer-facing promotion</a:t>
              </a:r>
              <a:endParaRPr lang="en-US" sz="1200" kern="0">
                <a:solidFill>
                  <a:srgbClr val="FF0000"/>
                </a:solidFill>
                <a:latin typeface="+mj-lt"/>
                <a:cs typeface="Arial" panose="020B0604020202020204" pitchFamily="34" charset="0"/>
              </a:endParaRPr>
            </a:p>
            <a:p>
              <a:pPr marL="114300" indent="0">
                <a:buNone/>
              </a:pPr>
              <a:endParaRPr lang="en-US">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D82D0F8A-D144-4B63-D5F8-F9D87B741ED8}"/>
                </a:ext>
              </a:extLst>
            </p:cNvPr>
            <p:cNvSpPr/>
            <p:nvPr/>
          </p:nvSpPr>
          <p:spPr>
            <a:xfrm>
              <a:off x="7196041" y="1104522"/>
              <a:ext cx="2793791" cy="4842289"/>
            </a:xfrm>
            <a:prstGeom prst="rect">
              <a:avLst/>
            </a:prstGeom>
            <a:solidFill>
              <a:schemeClr val="bg1"/>
            </a:solidFill>
            <a:ln w="19050">
              <a:noFill/>
            </a:ln>
            <a:effectLst>
              <a:outerShdw blurRad="12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137160" rIns="91440" bIns="45720" rtlCol="0" anchor="t" anchorCtr="0"/>
            <a:lstStyle/>
            <a:p>
              <a:pPr marL="114300"/>
              <a:r>
                <a:rPr lang="en-US" sz="1200" kern="0">
                  <a:solidFill>
                    <a:schemeClr val="tx1"/>
                  </a:solidFill>
                  <a:latin typeface="+mj-lt"/>
                  <a:cs typeface="Arial"/>
                </a:rPr>
                <a:t>Assets for sales</a:t>
              </a:r>
              <a:endParaRPr lang="en-US" sz="1200" kern="0">
                <a:solidFill>
                  <a:srgbClr val="FF0000"/>
                </a:solidFill>
                <a:latin typeface="+mj-lt"/>
                <a:cs typeface="Arial" panose="020B0604020202020204" pitchFamily="34" charset="0"/>
              </a:endParaRPr>
            </a:p>
          </p:txBody>
        </p:sp>
      </p:grpSp>
      <p:sp>
        <p:nvSpPr>
          <p:cNvPr id="48" name="TextBox 47">
            <a:extLst>
              <a:ext uri="{FF2B5EF4-FFF2-40B4-BE49-F238E27FC236}">
                <a16:creationId xmlns:a16="http://schemas.microsoft.com/office/drawing/2014/main" id="{778BDB5A-5F76-E895-4504-727A21ECF9D2}"/>
              </a:ext>
            </a:extLst>
          </p:cNvPr>
          <p:cNvSpPr txBox="1"/>
          <p:nvPr/>
        </p:nvSpPr>
        <p:spPr>
          <a:xfrm>
            <a:off x="9335443" y="3552184"/>
            <a:ext cx="1433365" cy="369332"/>
          </a:xfrm>
          <a:prstGeom prst="rect">
            <a:avLst/>
          </a:prstGeom>
          <a:noFill/>
        </p:spPr>
        <p:txBody>
          <a:bodyPr wrap="square" lIns="0" tIns="0" rIns="0" bIns="0" anchor="t">
            <a:spAutoFit/>
          </a:bodyPr>
          <a:lstStyle/>
          <a:p>
            <a:pPr algn="ctr"/>
            <a:r>
              <a:rPr lang="en-US" sz="1200"/>
              <a:t>1 available </a:t>
            </a:r>
            <a:br>
              <a:rPr lang="en-US" sz="1200"/>
            </a:br>
            <a:r>
              <a:rPr lang="en-US" sz="1200"/>
              <a:t>Pitch deck</a:t>
            </a:r>
          </a:p>
        </p:txBody>
      </p:sp>
      <p:sp>
        <p:nvSpPr>
          <p:cNvPr id="22" name="Title 21">
            <a:extLst>
              <a:ext uri="{FF2B5EF4-FFF2-40B4-BE49-F238E27FC236}">
                <a16:creationId xmlns:a16="http://schemas.microsoft.com/office/drawing/2014/main" id="{ECCCB442-C277-45E7-07EE-5679EC9953D1}"/>
              </a:ext>
            </a:extLst>
          </p:cNvPr>
          <p:cNvSpPr>
            <a:spLocks noGrp="1"/>
          </p:cNvSpPr>
          <p:nvPr>
            <p:ph type="title"/>
          </p:nvPr>
        </p:nvSpPr>
        <p:spPr/>
        <p:txBody>
          <a:bodyPr/>
          <a:lstStyle/>
          <a:p>
            <a:r>
              <a:rPr lang="en-US">
                <a:cs typeface="Segoe UI"/>
              </a:rPr>
              <a:t>Asset collection overview</a:t>
            </a:r>
          </a:p>
        </p:txBody>
      </p:sp>
      <p:sp>
        <p:nvSpPr>
          <p:cNvPr id="44" name="TextBox 43">
            <a:extLst>
              <a:ext uri="{FF2B5EF4-FFF2-40B4-BE49-F238E27FC236}">
                <a16:creationId xmlns:a16="http://schemas.microsoft.com/office/drawing/2014/main" id="{6167DE67-2803-CB7F-0A87-1AC90763C6F8}"/>
              </a:ext>
            </a:extLst>
          </p:cNvPr>
          <p:cNvSpPr txBox="1"/>
          <p:nvPr/>
        </p:nvSpPr>
        <p:spPr>
          <a:xfrm>
            <a:off x="4501571" y="4282426"/>
            <a:ext cx="1636627" cy="369332"/>
          </a:xfrm>
          <a:prstGeom prst="rect">
            <a:avLst/>
          </a:prstGeom>
          <a:noFill/>
        </p:spPr>
        <p:txBody>
          <a:bodyPr wrap="square" lIns="0" tIns="0" rIns="0" bIns="0" anchor="t">
            <a:spAutoFit/>
          </a:bodyPr>
          <a:lstStyle/>
          <a:p>
            <a:pPr algn="ctr"/>
            <a:r>
              <a:rPr lang="en-US" sz="1200"/>
              <a:t>3 available </a:t>
            </a:r>
            <a:br>
              <a:rPr lang="en-US" sz="1200"/>
            </a:br>
            <a:r>
              <a:rPr lang="en-US" sz="1200"/>
              <a:t>Social images</a:t>
            </a:r>
          </a:p>
        </p:txBody>
      </p:sp>
      <p:sp>
        <p:nvSpPr>
          <p:cNvPr id="33" name="TextBox 32">
            <a:extLst>
              <a:ext uri="{FF2B5EF4-FFF2-40B4-BE49-F238E27FC236}">
                <a16:creationId xmlns:a16="http://schemas.microsoft.com/office/drawing/2014/main" id="{0888E84E-D74D-6EB4-FE32-A8F2B40E8BAF}"/>
              </a:ext>
            </a:extLst>
          </p:cNvPr>
          <p:cNvSpPr txBox="1"/>
          <p:nvPr/>
        </p:nvSpPr>
        <p:spPr>
          <a:xfrm>
            <a:off x="6477001" y="5800855"/>
            <a:ext cx="1447777" cy="369332"/>
          </a:xfrm>
          <a:prstGeom prst="rect">
            <a:avLst/>
          </a:prstGeom>
          <a:noFill/>
        </p:spPr>
        <p:txBody>
          <a:bodyPr wrap="square" lIns="0" tIns="0" rIns="0" bIns="0">
            <a:spAutoFit/>
          </a:bodyPr>
          <a:lstStyle/>
          <a:p>
            <a:pPr algn="ctr">
              <a:spcAft>
                <a:spcPts val="600"/>
              </a:spcAft>
            </a:pPr>
            <a:r>
              <a:rPr lang="en-US" sz="1200"/>
              <a:t>6 available emails (OFTs)</a:t>
            </a:r>
          </a:p>
        </p:txBody>
      </p:sp>
      <p:sp>
        <p:nvSpPr>
          <p:cNvPr id="34" name="TextBox 33">
            <a:extLst>
              <a:ext uri="{FF2B5EF4-FFF2-40B4-BE49-F238E27FC236}">
                <a16:creationId xmlns:a16="http://schemas.microsoft.com/office/drawing/2014/main" id="{314AE10A-172F-9874-997E-9695B58BAD8F}"/>
              </a:ext>
            </a:extLst>
          </p:cNvPr>
          <p:cNvSpPr txBox="1"/>
          <p:nvPr/>
        </p:nvSpPr>
        <p:spPr>
          <a:xfrm>
            <a:off x="699231" y="5732546"/>
            <a:ext cx="1161668" cy="369332"/>
          </a:xfrm>
          <a:prstGeom prst="rect">
            <a:avLst/>
          </a:prstGeom>
          <a:noFill/>
        </p:spPr>
        <p:txBody>
          <a:bodyPr wrap="square" lIns="0" tIns="0" rIns="0" bIns="0">
            <a:spAutoFit/>
          </a:bodyPr>
          <a:lstStyle/>
          <a:p>
            <a:pPr algn="ctr">
              <a:spcAft>
                <a:spcPts val="600"/>
              </a:spcAft>
            </a:pPr>
            <a:r>
              <a:rPr lang="en-US" sz="1200"/>
              <a:t>4 available Infographics</a:t>
            </a:r>
          </a:p>
        </p:txBody>
      </p:sp>
      <p:pic>
        <p:nvPicPr>
          <p:cNvPr id="35" name="Picture 34">
            <a:extLst>
              <a:ext uri="{FF2B5EF4-FFF2-40B4-BE49-F238E27FC236}">
                <a16:creationId xmlns:a16="http://schemas.microsoft.com/office/drawing/2014/main" id="{28D8A837-15D7-5BF4-8735-D2C2C33AF5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374" y="2009345"/>
            <a:ext cx="1119245" cy="3625108"/>
          </a:xfrm>
          <a:prstGeom prst="rect">
            <a:avLst/>
          </a:prstGeom>
          <a:effectLst>
            <a:outerShdw blurRad="50800" dist="38100" dir="2700000" algn="tl" rotWithShape="0">
              <a:prstClr val="black">
                <a:alpha val="40000"/>
              </a:prstClr>
            </a:outerShdw>
          </a:effectLst>
        </p:spPr>
      </p:pic>
      <p:sp>
        <p:nvSpPr>
          <p:cNvPr id="36" name="TextBox 35">
            <a:extLst>
              <a:ext uri="{FF2B5EF4-FFF2-40B4-BE49-F238E27FC236}">
                <a16:creationId xmlns:a16="http://schemas.microsoft.com/office/drawing/2014/main" id="{2B8F474A-2468-0257-0ADC-0A66FFBD6FE8}"/>
              </a:ext>
            </a:extLst>
          </p:cNvPr>
          <p:cNvSpPr txBox="1"/>
          <p:nvPr/>
        </p:nvSpPr>
        <p:spPr>
          <a:xfrm>
            <a:off x="2399597" y="5157965"/>
            <a:ext cx="1166352" cy="369332"/>
          </a:xfrm>
          <a:prstGeom prst="rect">
            <a:avLst/>
          </a:prstGeom>
          <a:noFill/>
        </p:spPr>
        <p:txBody>
          <a:bodyPr wrap="square" lIns="0" tIns="0" rIns="0" bIns="0">
            <a:spAutoFit/>
          </a:bodyPr>
          <a:lstStyle/>
          <a:p>
            <a:pPr algn="ctr">
              <a:spcAft>
                <a:spcPts val="600"/>
              </a:spcAft>
            </a:pPr>
            <a:r>
              <a:rPr lang="en-US" sz="1200"/>
              <a:t>2 available Landing pages</a:t>
            </a:r>
          </a:p>
        </p:txBody>
      </p:sp>
      <p:pic>
        <p:nvPicPr>
          <p:cNvPr id="37" name="Picture 36">
            <a:extLst>
              <a:ext uri="{FF2B5EF4-FFF2-40B4-BE49-F238E27FC236}">
                <a16:creationId xmlns:a16="http://schemas.microsoft.com/office/drawing/2014/main" id="{694957E5-BE37-6C9B-4506-D137725EC56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495567" y="3203591"/>
            <a:ext cx="1660596" cy="941705"/>
          </a:xfrm>
          <a:prstGeom prst="rect">
            <a:avLst/>
          </a:prstGeom>
          <a:effectLst>
            <a:outerShdw blurRad="50800" dist="38100" dir="2700000" algn="tl" rotWithShape="0">
              <a:prstClr val="black">
                <a:alpha val="40000"/>
              </a:prstClr>
            </a:outerShdw>
          </a:effectLst>
        </p:spPr>
      </p:pic>
      <p:pic>
        <p:nvPicPr>
          <p:cNvPr id="38" name="Picture 37" descr="Text&#10;&#10;Description automatically generated">
            <a:extLst>
              <a:ext uri="{FF2B5EF4-FFF2-40B4-BE49-F238E27FC236}">
                <a16:creationId xmlns:a16="http://schemas.microsoft.com/office/drawing/2014/main" id="{2E361037-38EF-B861-2BCC-574A39506FA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77391" y="2094885"/>
            <a:ext cx="1609907" cy="3572734"/>
          </a:xfrm>
          <a:prstGeom prst="rect">
            <a:avLst/>
          </a:prstGeom>
          <a:effectLst>
            <a:outerShdw blurRad="50800" dist="38100" dir="2700000" algn="tl" rotWithShape="0">
              <a:prstClr val="black">
                <a:alpha val="40000"/>
              </a:prstClr>
            </a:outerShdw>
          </a:effectLst>
        </p:spPr>
      </p:pic>
      <p:pic>
        <p:nvPicPr>
          <p:cNvPr id="42" name="Picture 41" descr="Graphical user interface, website&#10;&#10;Description automatically generated">
            <a:extLst>
              <a:ext uri="{FF2B5EF4-FFF2-40B4-BE49-F238E27FC236}">
                <a16:creationId xmlns:a16="http://schemas.microsoft.com/office/drawing/2014/main" id="{DB2EF182-268B-A635-9FA0-DB69BC062FC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15905" y="4259993"/>
            <a:ext cx="1464592" cy="823833"/>
          </a:xfrm>
          <a:prstGeom prst="rect">
            <a:avLst/>
          </a:prstGeom>
          <a:effectLst>
            <a:outerShdw blurRad="50800" dist="38100" dir="2700000" algn="tl" rotWithShape="0">
              <a:prstClr val="black">
                <a:alpha val="40000"/>
              </a:prstClr>
            </a:outerShdw>
          </a:effectLst>
        </p:spPr>
      </p:pic>
      <p:pic>
        <p:nvPicPr>
          <p:cNvPr id="43" name="Picture 42" descr="Text, letter&#10;&#10;Description automatically generated">
            <a:extLst>
              <a:ext uri="{FF2B5EF4-FFF2-40B4-BE49-F238E27FC236}">
                <a16:creationId xmlns:a16="http://schemas.microsoft.com/office/drawing/2014/main" id="{A4843D55-05E1-815E-5971-6FDF25C00E0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85154" y="2094885"/>
            <a:ext cx="1126095" cy="1457299"/>
          </a:xfrm>
          <a:prstGeom prst="rect">
            <a:avLst/>
          </a:prstGeom>
          <a:effectLst>
            <a:outerShdw blurRad="50800" dist="38100" dir="2700000" algn="tl" rotWithShape="0">
              <a:prstClr val="black">
                <a:alpha val="40000"/>
              </a:prstClr>
            </a:outerShdw>
          </a:effectLst>
        </p:spPr>
      </p:pic>
      <p:sp>
        <p:nvSpPr>
          <p:cNvPr id="46" name="TextBox 45">
            <a:extLst>
              <a:ext uri="{FF2B5EF4-FFF2-40B4-BE49-F238E27FC236}">
                <a16:creationId xmlns:a16="http://schemas.microsoft.com/office/drawing/2014/main" id="{BC75E980-EF94-B19A-18FD-D78E34693AC3}"/>
              </a:ext>
            </a:extLst>
          </p:cNvPr>
          <p:cNvSpPr txBox="1"/>
          <p:nvPr/>
        </p:nvSpPr>
        <p:spPr>
          <a:xfrm>
            <a:off x="2544331" y="3674444"/>
            <a:ext cx="807740" cy="369332"/>
          </a:xfrm>
          <a:prstGeom prst="rect">
            <a:avLst/>
          </a:prstGeom>
          <a:noFill/>
        </p:spPr>
        <p:txBody>
          <a:bodyPr wrap="square" lIns="0" tIns="0" rIns="0" bIns="0">
            <a:spAutoFit/>
          </a:bodyPr>
          <a:lstStyle/>
          <a:p>
            <a:pPr algn="ctr">
              <a:spcAft>
                <a:spcPts val="600"/>
              </a:spcAft>
            </a:pPr>
            <a:r>
              <a:rPr lang="en-US" sz="1200"/>
              <a:t>10 available Blogs</a:t>
            </a:r>
          </a:p>
        </p:txBody>
      </p:sp>
      <p:pic>
        <p:nvPicPr>
          <p:cNvPr id="47" name="Picture 46" descr="A picture containing background pattern&#10;&#10;Description automatically generated">
            <a:extLst>
              <a:ext uri="{FF2B5EF4-FFF2-40B4-BE49-F238E27FC236}">
                <a16:creationId xmlns:a16="http://schemas.microsoft.com/office/drawing/2014/main" id="{19BBE12B-4049-91AC-D0D5-9F21926D69C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029251" y="2308723"/>
            <a:ext cx="2045748" cy="1150733"/>
          </a:xfrm>
          <a:prstGeom prst="rect">
            <a:avLst/>
          </a:prstGeom>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8D27AF90-B172-4E41-D17B-121DCC356274}"/>
              </a:ext>
            </a:extLst>
          </p:cNvPr>
          <p:cNvSpPr txBox="1"/>
          <p:nvPr/>
        </p:nvSpPr>
        <p:spPr>
          <a:xfrm>
            <a:off x="9307804" y="5635958"/>
            <a:ext cx="1433365" cy="369332"/>
          </a:xfrm>
          <a:prstGeom prst="rect">
            <a:avLst/>
          </a:prstGeom>
          <a:noFill/>
        </p:spPr>
        <p:txBody>
          <a:bodyPr wrap="square" lIns="0" tIns="0" rIns="0" bIns="0" anchor="t">
            <a:spAutoFit/>
          </a:bodyPr>
          <a:lstStyle/>
          <a:p>
            <a:pPr algn="ctr"/>
            <a:r>
              <a:rPr lang="en-US" sz="1200"/>
              <a:t>More items available in PMC</a:t>
            </a:r>
          </a:p>
        </p:txBody>
      </p:sp>
      <p:pic>
        <p:nvPicPr>
          <p:cNvPr id="3" name="Picture 2">
            <a:extLst>
              <a:ext uri="{FF2B5EF4-FFF2-40B4-BE49-F238E27FC236}">
                <a16:creationId xmlns:a16="http://schemas.microsoft.com/office/drawing/2014/main" id="{C5D4BBBA-7B55-D77A-9B68-C84F3C299F44}"/>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004409" y="4145296"/>
            <a:ext cx="2070590" cy="13980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7058366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7EBE81F2-7351-CEBB-43F7-DF69A26838DF}"/>
              </a:ext>
            </a:extLst>
          </p:cNvPr>
          <p:cNvSpPr>
            <a:spLocks noGrp="1"/>
          </p:cNvSpPr>
          <p:nvPr>
            <p:ph type="title"/>
          </p:nvPr>
        </p:nvSpPr>
        <p:spPr>
          <a:xfrm>
            <a:off x="588263" y="3262453"/>
            <a:ext cx="11018520" cy="553998"/>
          </a:xfrm>
        </p:spPr>
        <p:txBody>
          <a:bodyPr/>
          <a:lstStyle/>
          <a:p>
            <a:r>
              <a:rPr lang="en-US" sz="3600"/>
              <a:t>Priority audiences</a:t>
            </a:r>
          </a:p>
        </p:txBody>
      </p:sp>
      <p:pic>
        <p:nvPicPr>
          <p:cNvPr id="12" name="Picture 11">
            <a:extLst>
              <a:ext uri="{FF2B5EF4-FFF2-40B4-BE49-F238E27FC236}">
                <a16:creationId xmlns:a16="http://schemas.microsoft.com/office/drawing/2014/main" id="{45A1F997-A9AC-CD70-6DC6-B50F70874FD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4042" y="465476"/>
            <a:ext cx="1820835" cy="594154"/>
          </a:xfrm>
          <a:prstGeom prst="rect">
            <a:avLst/>
          </a:prstGeom>
        </p:spPr>
      </p:pic>
    </p:spTree>
    <p:extLst>
      <p:ext uri="{BB962C8B-B14F-4D97-AF65-F5344CB8AC3E}">
        <p14:creationId xmlns:p14="http://schemas.microsoft.com/office/powerpoint/2010/main" val="3495105991"/>
      </p:ext>
    </p:extLst>
  </p:cSld>
  <p:clrMapOvr>
    <a:masterClrMapping/>
  </p:clrMapOvr>
  <p:transition>
    <p:fade/>
  </p:transition>
</p:sld>
</file>

<file path=ppt/theme/theme1.xml><?xml version="1.0" encoding="utf-8"?>
<a:theme xmlns:a="http://schemas.openxmlformats.org/drawingml/2006/main" name="White Template">
  <a:themeElements>
    <a:clrScheme name="Teams Essentials">
      <a:dk1>
        <a:srgbClr val="000000"/>
      </a:dk1>
      <a:lt1>
        <a:srgbClr val="FFFFFF"/>
      </a:lt1>
      <a:dk2>
        <a:srgbClr val="243A5E"/>
      </a:dk2>
      <a:lt2>
        <a:srgbClr val="F1F2F1"/>
      </a:lt2>
      <a:accent1>
        <a:srgbClr val="5C5AD4"/>
      </a:accent1>
      <a:accent2>
        <a:srgbClr val="34258E"/>
      </a:accent2>
      <a:accent3>
        <a:srgbClr val="9EA1FC"/>
      </a:accent3>
      <a:accent4>
        <a:srgbClr val="D1D2D1"/>
      </a:accent4>
      <a:accent5>
        <a:srgbClr val="727372"/>
      </a:accent5>
      <a:accent6>
        <a:srgbClr val="000000"/>
      </a:accent6>
      <a:hlink>
        <a:srgbClr val="FBADA4"/>
      </a:hlink>
      <a:folHlink>
        <a:srgbClr val="7ACDFE"/>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2.xml><?xml version="1.0" encoding="utf-8"?>
<a:theme xmlns:a="http://schemas.openxmlformats.org/drawingml/2006/main" name="1_Microsoft Teams template">
  <a:themeElements>
    <a:clrScheme name="Microsoft Teams">
      <a:dk1>
        <a:srgbClr val="000000"/>
      </a:dk1>
      <a:lt1>
        <a:srgbClr val="FFFFFF"/>
      </a:lt1>
      <a:dk2>
        <a:srgbClr val="243A5E"/>
      </a:dk2>
      <a:lt2>
        <a:srgbClr val="F1F2F1"/>
      </a:lt2>
      <a:accent1>
        <a:srgbClr val="5C5AD4"/>
      </a:accent1>
      <a:accent2>
        <a:srgbClr val="34258E"/>
      </a:accent2>
      <a:accent3>
        <a:srgbClr val="9EA1FC"/>
      </a:accent3>
      <a:accent4>
        <a:srgbClr val="D1D2D1"/>
      </a:accent4>
      <a:accent5>
        <a:srgbClr val="727372"/>
      </a:accent5>
      <a:accent6>
        <a:srgbClr val="000000"/>
      </a:accent6>
      <a:hlink>
        <a:srgbClr val="FBADA4"/>
      </a:hlink>
      <a:folHlink>
        <a:srgbClr val="7ACDFE"/>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Security_BrandTemplate_v10.potx" id="{FA44F287-60BB-48C7-B80C-62BD5504555E}" vid="{676AD5CD-2562-4982-A575-5107351C6BEE}"/>
    </a:ext>
  </a:extLst>
</a:theme>
</file>

<file path=ppt/theme/theme3.xml><?xml version="1.0" encoding="utf-8"?>
<a:theme xmlns:a="http://schemas.openxmlformats.org/drawingml/2006/main" name="3_White template">
  <a:themeElements>
    <a:clrScheme name="Custom 7">
      <a:dk1>
        <a:srgbClr val="000000"/>
      </a:dk1>
      <a:lt1>
        <a:srgbClr val="FFFFFF"/>
      </a:lt1>
      <a:dk2>
        <a:srgbClr val="34258E"/>
      </a:dk2>
      <a:lt2>
        <a:srgbClr val="F1F2F1"/>
      </a:lt2>
      <a:accent1>
        <a:srgbClr val="5C5AD4"/>
      </a:accent1>
      <a:accent2>
        <a:srgbClr val="34258E"/>
      </a:accent2>
      <a:accent3>
        <a:srgbClr val="9EA1FC"/>
      </a:accent3>
      <a:accent4>
        <a:srgbClr val="D1D2D1"/>
      </a:accent4>
      <a:accent5>
        <a:srgbClr val="727372"/>
      </a:accent5>
      <a:accent6>
        <a:srgbClr val="000000"/>
      </a:accent6>
      <a:hlink>
        <a:srgbClr val="5C5AD4"/>
      </a:hlink>
      <a:folHlink>
        <a:srgbClr val="5C5A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Teams_Template_v04.potx" id="{B5F62A66-05CE-4446-94FC-3762AE71D75B}" vid="{37E6A9CF-A013-467B-BD2C-FDFF29AB7313}"/>
    </a:ext>
  </a:extLst>
</a:theme>
</file>

<file path=ppt/theme/theme4.xml><?xml version="1.0" encoding="utf-8"?>
<a:theme xmlns:a="http://schemas.openxmlformats.org/drawingml/2006/main" name="White template">
  <a:themeElements>
    <a:clrScheme name="Custom 7">
      <a:dk1>
        <a:srgbClr val="000000"/>
      </a:dk1>
      <a:lt1>
        <a:srgbClr val="FFFFFF"/>
      </a:lt1>
      <a:dk2>
        <a:srgbClr val="34258E"/>
      </a:dk2>
      <a:lt2>
        <a:srgbClr val="F1F2F1"/>
      </a:lt2>
      <a:accent1>
        <a:srgbClr val="5C5AD4"/>
      </a:accent1>
      <a:accent2>
        <a:srgbClr val="34258E"/>
      </a:accent2>
      <a:accent3>
        <a:srgbClr val="9EA1FC"/>
      </a:accent3>
      <a:accent4>
        <a:srgbClr val="D1D2D1"/>
      </a:accent4>
      <a:accent5>
        <a:srgbClr val="727372"/>
      </a:accent5>
      <a:accent6>
        <a:srgbClr val="000000"/>
      </a:accent6>
      <a:hlink>
        <a:srgbClr val="5C5AD4"/>
      </a:hlink>
      <a:folHlink>
        <a:srgbClr val="5C5A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Teams_Template.potx" id="{9B9D4552-29B2-48DE-8EE1-B9D652F0E989}" vid="{096EBCCE-1335-4D44-80C4-E6BBB310624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a7384ce8-a2ad-4061-818a-88bf72b6eefd">
      <Terms xmlns="http://schemas.microsoft.com/office/infopath/2007/PartnerControls"/>
    </lcf76f155ced4ddcb4097134ff3c332f>
    <TaxCatchAll xmlns="254ab26a-04f6-42f5-9555-e3c9fb1706a1" xsi:nil="true"/>
    <Dateapproved xmlns="a7384ce8-a2ad-4061-818a-88bf72b6eef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F743FB91453AB4DB8662F2E12DC3E10" ma:contentTypeVersion="20" ma:contentTypeDescription="Create a new document." ma:contentTypeScope="" ma:versionID="fbcd8d2e3b3bd56504145b29f99c1700">
  <xsd:schema xmlns:xsd="http://www.w3.org/2001/XMLSchema" xmlns:xs="http://www.w3.org/2001/XMLSchema" xmlns:p="http://schemas.microsoft.com/office/2006/metadata/properties" xmlns:ns1="http://schemas.microsoft.com/sharepoint/v3" xmlns:ns2="a7384ce8-a2ad-4061-818a-88bf72b6eefd" xmlns:ns3="254ab26a-04f6-42f5-9555-e3c9fb1706a1" targetNamespace="http://schemas.microsoft.com/office/2006/metadata/properties" ma:root="true" ma:fieldsID="5da68e70e9ce408b70baf15082866daf" ns1:_="" ns2:_="" ns3:_="">
    <xsd:import namespace="http://schemas.microsoft.com/sharepoint/v3"/>
    <xsd:import namespace="a7384ce8-a2ad-4061-818a-88bf72b6eefd"/>
    <xsd:import namespace="254ab26a-04f6-42f5-9555-e3c9fb1706a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1:_ip_UnifiedCompliancePolicyProperties" minOccurs="0"/>
                <xsd:element ref="ns1:_ip_UnifiedCompliancePolicyUIAction" minOccurs="0"/>
                <xsd:element ref="ns2:MediaServiceDocTag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Location" minOccurs="0"/>
                <xsd:element ref="ns2:Dateapprov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1" nillable="true" ma:displayName="Unified Compliance Policy Properties" ma:hidden="true" ma:internalName="_ip_UnifiedCompliancePolicyProperties">
      <xsd:simpleType>
        <xsd:restriction base="dms:Note"/>
      </xsd:simpleType>
    </xsd:element>
    <xsd:element name="_ip_UnifiedCompliancePolicyUIAction" ma:index="1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384ce8-a2ad-4061-818a-88bf72b6ee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ocTags" ma:index="13" nillable="true" ma:displayName="MediaServiceDocTags" ma:hidden="true" ma:internalName="MediaServiceDocTags" ma:readOnly="true">
      <xsd:simpleType>
        <xsd:restriction base="dms:Note"/>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Dateapproved" ma:index="25" nillable="true" ma:displayName="Notes" ma:description="Enter date approved here" ma:format="Dropdown" ma:internalName="Dateapproved">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54ab26a-04f6-42f5-9555-e3c9fb1706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da739f-6e84-4682-ab84-dba308ad8f6a}" ma:internalName="TaxCatchAll" ma:showField="CatchAllData" ma:web="254ab26a-04f6-42f5-9555-e3c9fb1706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5EAB83-0369-4E6F-8346-0E7EFF4376D1}">
  <ds:schemaRefs>
    <ds:schemaRef ds:uri="http://purl.org/dc/dcmitype/"/>
    <ds:schemaRef ds:uri="254ab26a-04f6-42f5-9555-e3c9fb1706a1"/>
    <ds:schemaRef ds:uri="http://schemas.openxmlformats.org/package/2006/metadata/core-properties"/>
    <ds:schemaRef ds:uri="http://purl.org/dc/elements/1.1/"/>
    <ds:schemaRef ds:uri="http://schemas.microsoft.com/office/2006/documentManagement/types"/>
    <ds:schemaRef ds:uri="http://schemas.microsoft.com/sharepoint/v3"/>
    <ds:schemaRef ds:uri="a7384ce8-a2ad-4061-818a-88bf72b6eefd"/>
    <ds:schemaRef ds:uri="http://schemas.microsoft.com/office/2006/metadata/properties"/>
    <ds:schemaRef ds:uri="http://schemas.microsoft.com/office/infopath/2007/PartnerControls"/>
    <ds:schemaRef ds:uri="http://www.w3.org/XML/1998/namespace"/>
    <ds:schemaRef ds:uri="http://purl.org/dc/terms/"/>
  </ds:schemaRefs>
</ds:datastoreItem>
</file>

<file path=customXml/itemProps2.xml><?xml version="1.0" encoding="utf-8"?>
<ds:datastoreItem xmlns:ds="http://schemas.openxmlformats.org/officeDocument/2006/customXml" ds:itemID="{F52B67EA-6C9E-4F73-8898-5D6358B0936F}">
  <ds:schemaRefs>
    <ds:schemaRef ds:uri="http://schemas.microsoft.com/sharepoint/v3/contenttype/forms"/>
  </ds:schemaRefs>
</ds:datastoreItem>
</file>

<file path=customXml/itemProps3.xml><?xml version="1.0" encoding="utf-8"?>
<ds:datastoreItem xmlns:ds="http://schemas.openxmlformats.org/officeDocument/2006/customXml" ds:itemID="{A344F9AA-DDC8-406F-83C5-74CA7F9EA09F}">
  <ds:schemaRefs>
    <ds:schemaRef ds:uri="254ab26a-04f6-42f5-9555-e3c9fb1706a1"/>
    <ds:schemaRef ds:uri="a7384ce8-a2ad-4061-818a-88bf72b6ee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3597</Words>
  <Application>Microsoft Office PowerPoint</Application>
  <PresentationFormat>Widescreen</PresentationFormat>
  <Paragraphs>347</Paragraphs>
  <Slides>28</Slides>
  <Notes>15</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28</vt:i4>
      </vt:variant>
    </vt:vector>
  </HeadingPairs>
  <TitlesOfParts>
    <vt:vector size="39" baseType="lpstr">
      <vt:lpstr>Apple Symbols</vt:lpstr>
      <vt:lpstr>Arial</vt:lpstr>
      <vt:lpstr>Calibri</vt:lpstr>
      <vt:lpstr>Segoe Pro</vt:lpstr>
      <vt:lpstr>Segoe UI</vt:lpstr>
      <vt:lpstr>Segoe UI Semibold</vt:lpstr>
      <vt:lpstr>Wingdings</vt:lpstr>
      <vt:lpstr>White Template</vt:lpstr>
      <vt:lpstr>1_Microsoft Teams template</vt:lpstr>
      <vt:lpstr>3_White template</vt:lpstr>
      <vt:lpstr>White template</vt:lpstr>
      <vt:lpstr>Acquire new customers with Teams Essentials  Campaign execution guide</vt:lpstr>
      <vt:lpstr>Contents</vt:lpstr>
      <vt:lpstr>Campaign overview</vt:lpstr>
      <vt:lpstr>PowerPoint Presentation</vt:lpstr>
      <vt:lpstr>PowerPoint Presentation</vt:lpstr>
      <vt:lpstr>Acquire new customers  with Teams Essentials  Campaign-in-a-box</vt:lpstr>
      <vt:lpstr>Campaign-in-a-box kit</vt:lpstr>
      <vt:lpstr>Asset collection overview</vt:lpstr>
      <vt:lpstr>Priority audiences</vt:lpstr>
      <vt:lpstr>PowerPoint Presentation</vt:lpstr>
      <vt:lpstr>PowerPoint Presentation</vt:lpstr>
      <vt:lpstr>PowerPoint Presentation</vt:lpstr>
      <vt:lpstr>Customize your assets</vt:lpstr>
      <vt:lpstr>Customize your assets</vt:lpstr>
      <vt:lpstr>Campaign Copy Blocks</vt:lpstr>
      <vt:lpstr>Webinar: Discover the power of Teams Essentials for small and medium-sized businesses </vt:lpstr>
      <vt:lpstr>Workshop: Learn how Microsoft Teams Essentials can level up your business</vt:lpstr>
      <vt:lpstr>Customizing your emails</vt:lpstr>
      <vt:lpstr>Social post overview</vt:lpstr>
      <vt:lpstr>Social post overview</vt:lpstr>
      <vt:lpstr>Social post overview</vt:lpstr>
      <vt:lpstr>Generate demand</vt:lpstr>
      <vt:lpstr>Demand generation campaign overview</vt:lpstr>
      <vt:lpstr>PowerPoint Presentation</vt:lpstr>
      <vt:lpstr>PowerPoint Presentation</vt:lpstr>
      <vt:lpstr>Lead-generation strategy and timeline</vt:lpstr>
      <vt:lpstr>Performance measurement and optimization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Outline</dc:title>
  <dc:creator>Christine Morrell</dc:creator>
  <cp:lastModifiedBy>Stranaghan, Ana</cp:lastModifiedBy>
  <cp:revision>2</cp:revision>
  <dcterms:created xsi:type="dcterms:W3CDTF">2022-08-25T17:13:08Z</dcterms:created>
  <dcterms:modified xsi:type="dcterms:W3CDTF">2023-08-25T00:50:25Z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0x010100FF743FB91453AB4DB8662F2E12DC3E10</vt:lpwstr>
  </property>
  <property fmtid="{D5CDD505-2E9C-101B-9397-08002B2CF9AE}" pid="4" name="MSIP_Label_3a23c400-78e7-4d42-982d-273adef68ef9_Enabled">
    <vt:lpwstr>true</vt:lpwstr>
  </property>
  <property fmtid="{D5CDD505-2E9C-101B-9397-08002B2CF9AE}" pid="5" name="MSIP_Label_3a23c400-78e7-4d42-982d-273adef68ef9_SetDate">
    <vt:lpwstr>2023-08-25T00:17:23Z</vt:lpwstr>
  </property>
  <property fmtid="{D5CDD505-2E9C-101B-9397-08002B2CF9AE}" pid="6" name="MSIP_Label_3a23c400-78e7-4d42-982d-273adef68ef9_Method">
    <vt:lpwstr>Standard</vt:lpwstr>
  </property>
  <property fmtid="{D5CDD505-2E9C-101B-9397-08002B2CF9AE}" pid="7" name="MSIP_Label_3a23c400-78e7-4d42-982d-273adef68ef9_Name">
    <vt:lpwstr>3a23c400-78e7-4d42-982d-273adef68ef9</vt:lpwstr>
  </property>
  <property fmtid="{D5CDD505-2E9C-101B-9397-08002B2CF9AE}" pid="8" name="MSIP_Label_3a23c400-78e7-4d42-982d-273adef68ef9_SiteId">
    <vt:lpwstr>7fe14ab6-8f5d-4139-84bf-cd8aed0ee6b9</vt:lpwstr>
  </property>
  <property fmtid="{D5CDD505-2E9C-101B-9397-08002B2CF9AE}" pid="9" name="MSIP_Label_3a23c400-78e7-4d42-982d-273adef68ef9_ActionId">
    <vt:lpwstr>9790c526-aaa9-4bf1-9187-69097fe8179a</vt:lpwstr>
  </property>
  <property fmtid="{D5CDD505-2E9C-101B-9397-08002B2CF9AE}" pid="10" name="MSIP_Label_3a23c400-78e7-4d42-982d-273adef68ef9_ContentBits">
    <vt:lpwstr>0</vt:lpwstr>
  </property>
</Properties>
</file>