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2" r:id="rId5"/>
    <p:sldMasterId id="2147483692" r:id="rId6"/>
  </p:sldMasterIdLst>
  <p:notesMasterIdLst>
    <p:notesMasterId r:id="rId11"/>
  </p:notesMasterIdLst>
  <p:sldIdLst>
    <p:sldId id="383" r:id="rId7"/>
    <p:sldId id="382" r:id="rId8"/>
    <p:sldId id="381" r:id="rId9"/>
    <p:sldId id="384" r:id="rId10"/>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D0EBB3"/>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9520F-A5FA-E6E4-4EBF-A3AE586D5074}" v="17" dt="2023-07-10T18:33:28.709"/>
    <p1510:client id="{AEB7B227-59AA-4A71-83F1-D23BEF498E9B}" v="2" dt="2022-04-22T01:05:53.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808" autoAdjust="0"/>
    <p:restoredTop sz="95504" autoAdjust="0"/>
  </p:normalViewPr>
  <p:slideViewPr>
    <p:cSldViewPr snapToGrid="0">
      <p:cViewPr varScale="1">
        <p:scale>
          <a:sx n="44" d="100"/>
          <a:sy n="44" d="100"/>
        </p:scale>
        <p:origin x="26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FA578-E775-479F-806D-CDE3650511ED}" type="datetimeFigureOut">
              <a:rPr lang="en-US" smtClean="0"/>
              <a:t>8/24/2023</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5D501-5C59-468F-8410-F1D6A6F518C7}" type="slidenum">
              <a:rPr lang="en-US" smtClean="0"/>
              <a:t>‹#›</a:t>
            </a:fld>
            <a:endParaRPr lang="en-US" dirty="0"/>
          </a:p>
        </p:txBody>
      </p:sp>
    </p:spTree>
    <p:extLst>
      <p:ext uri="{BB962C8B-B14F-4D97-AF65-F5344CB8AC3E}">
        <p14:creationId xmlns:p14="http://schemas.microsoft.com/office/powerpoint/2010/main" val="41224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7D456-4A13-4D7B-BCB4-AAC1F3A8AA42}" type="slidenum">
              <a:rPr lang="en-US" smtClean="0"/>
              <a:t>1</a:t>
            </a:fld>
            <a:endParaRPr lang="en-US" dirty="0"/>
          </a:p>
        </p:txBody>
      </p:sp>
    </p:spTree>
    <p:extLst>
      <p:ext uri="{BB962C8B-B14F-4D97-AF65-F5344CB8AC3E}">
        <p14:creationId xmlns:p14="http://schemas.microsoft.com/office/powerpoint/2010/main" val="317696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7D456-4A13-4D7B-BCB4-AAC1F3A8AA42}" type="slidenum">
              <a:rPr lang="en-US" smtClean="0"/>
              <a:t>2</a:t>
            </a:fld>
            <a:endParaRPr lang="en-US" dirty="0"/>
          </a:p>
        </p:txBody>
      </p:sp>
    </p:spTree>
    <p:extLst>
      <p:ext uri="{BB962C8B-B14F-4D97-AF65-F5344CB8AC3E}">
        <p14:creationId xmlns:p14="http://schemas.microsoft.com/office/powerpoint/2010/main" val="185654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30F77C8-94CA-43B2-BC3B-8865226C367E}" type="datetimeFigureOut">
              <a:rPr lang="en-US" smtClean="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105121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F77C8-94CA-43B2-BC3B-8865226C367E}" type="datetimeFigureOut">
              <a:rPr lang="en-US" smtClean="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93484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F77C8-94CA-43B2-BC3B-8865226C367E}" type="datetimeFigureOut">
              <a:rPr lang="en-US" smtClean="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4128234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0914797"/>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330899" y="609602"/>
            <a:ext cx="6197918" cy="142696"/>
          </a:xfrm>
        </p:spPr>
        <p:txBody>
          <a:bodyPr/>
          <a:lstStyle>
            <a:lvl1pPr>
              <a:defRPr sz="900"/>
            </a:lvl1pPr>
          </a:lstStyle>
          <a:p>
            <a:r>
              <a:rPr lang="en-US" dirty="0"/>
              <a:t>Click to edit Master title style</a:t>
            </a:r>
          </a:p>
        </p:txBody>
      </p:sp>
    </p:spTree>
    <p:extLst>
      <p:ext uri="{BB962C8B-B14F-4D97-AF65-F5344CB8AC3E}">
        <p14:creationId xmlns:p14="http://schemas.microsoft.com/office/powerpoint/2010/main" val="10977672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8612" y="3975517"/>
            <a:ext cx="2340293" cy="499437"/>
          </a:xfrm>
        </p:spPr>
        <p:txBody>
          <a:bodyPr wrap="square" anchor="t">
            <a:spAutoFit/>
          </a:bodyPr>
          <a:lstStyle>
            <a:lvl1pPr>
              <a:lnSpc>
                <a:spcPct val="100000"/>
              </a:lnSpc>
              <a:defRPr sz="1575"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3000375" y="0"/>
            <a:ext cx="3857625" cy="9144000"/>
          </a:xfrm>
          <a:blipFill>
            <a:blip r:embed="rId2"/>
            <a:stretch>
              <a:fillRect/>
            </a:stretch>
          </a:blipFill>
        </p:spPr>
        <p:txBody>
          <a:bodyPr lIns="0" tIns="2011680" rIns="0" anchor="t" anchorCtr="0">
            <a:noAutofit/>
          </a:bodyPr>
          <a:lstStyle>
            <a:lvl1pPr marL="0" indent="0" algn="ctr">
              <a:lnSpc>
                <a:spcPct val="100000"/>
              </a:lnSpc>
              <a:buNone/>
              <a:defRPr sz="9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5487996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184" y="4420146"/>
            <a:ext cx="5143500" cy="288949"/>
          </a:xfrm>
          <a:noFill/>
        </p:spPr>
        <p:txBody>
          <a:bodyPr lIns="0" tIns="0" rIns="0" bIns="0" anchor="b" anchorCtr="0">
            <a:spAutoFit/>
          </a:bodyPr>
          <a:lstStyle>
            <a:lvl1pPr algn="l" defTabSz="524745" rtl="0" eaLnBrk="1" latinLnBrk="0" hangingPunct="1">
              <a:lnSpc>
                <a:spcPct val="90000"/>
              </a:lnSpc>
              <a:spcBef>
                <a:spcPct val="0"/>
              </a:spcBef>
              <a:buNone/>
              <a:defRPr lang="en-US" sz="2025" b="0" kern="1200" cap="none" spc="-2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329184" y="5303094"/>
            <a:ext cx="5143500" cy="178371"/>
          </a:xfrm>
          <a:noFill/>
        </p:spPr>
        <p:txBody>
          <a:bodyPr lIns="0" tIns="0" rIns="0" bIns="0">
            <a:spAutoFit/>
          </a:bodyPr>
          <a:lstStyle>
            <a:lvl1pPr marL="0" indent="0">
              <a:spcBef>
                <a:spcPts val="0"/>
              </a:spcBef>
              <a:spcAft>
                <a:spcPts val="0"/>
              </a:spcAft>
              <a:buFont typeface="Arial" panose="020B0604020202020204" pitchFamily="34" charset="0"/>
              <a:buNone/>
              <a:defRPr sz="1125"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1916280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184" y="4420146"/>
            <a:ext cx="5143500" cy="288949"/>
          </a:xfrm>
          <a:noFill/>
        </p:spPr>
        <p:txBody>
          <a:bodyPr lIns="0" tIns="0" rIns="0" bIns="0" anchor="b" anchorCtr="0">
            <a:spAutoFit/>
          </a:bodyPr>
          <a:lstStyle>
            <a:lvl1pPr algn="l" defTabSz="524745" rtl="0" eaLnBrk="1" latinLnBrk="0" hangingPunct="1">
              <a:lnSpc>
                <a:spcPct val="90000"/>
              </a:lnSpc>
              <a:spcBef>
                <a:spcPct val="0"/>
              </a:spcBef>
              <a:buNone/>
              <a:defRPr lang="en-US" sz="2025" b="0" kern="1200" cap="none" spc="-2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329184" y="5303094"/>
            <a:ext cx="5143500" cy="178371"/>
          </a:xfrm>
          <a:noFill/>
        </p:spPr>
        <p:txBody>
          <a:bodyPr lIns="0" tIns="0" rIns="0" bIns="0">
            <a:spAutoFit/>
          </a:bodyPr>
          <a:lstStyle>
            <a:lvl1pPr marL="0" indent="0">
              <a:spcBef>
                <a:spcPts val="0"/>
              </a:spcBef>
              <a:spcAft>
                <a:spcPts val="0"/>
              </a:spcAft>
              <a:buFont typeface="Arial" panose="020B0604020202020204" pitchFamily="34" charset="0"/>
              <a:buNone/>
              <a:defRPr sz="1125"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9005180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184" y="4423592"/>
            <a:ext cx="5143500" cy="288949"/>
          </a:xfrm>
          <a:noFill/>
        </p:spPr>
        <p:txBody>
          <a:bodyPr lIns="0" tIns="0" rIns="0" bIns="0" anchor="b" anchorCtr="0">
            <a:spAutoFit/>
          </a:bodyPr>
          <a:lstStyle>
            <a:lvl1pPr algn="l" defTabSz="524745" rtl="0" eaLnBrk="1" latinLnBrk="0" hangingPunct="1">
              <a:lnSpc>
                <a:spcPct val="90000"/>
              </a:lnSpc>
              <a:spcBef>
                <a:spcPct val="0"/>
              </a:spcBef>
              <a:buNone/>
              <a:defRPr lang="en-US" sz="2025" b="0" kern="1200" cap="none" spc="-2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65767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184" y="4423592"/>
            <a:ext cx="5143500" cy="288949"/>
          </a:xfrm>
          <a:noFill/>
        </p:spPr>
        <p:txBody>
          <a:bodyPr lIns="0" tIns="0" rIns="0" bIns="0" anchor="b" anchorCtr="0">
            <a:spAutoFit/>
          </a:bodyPr>
          <a:lstStyle>
            <a:lvl1pPr algn="l" defTabSz="524745" rtl="0" eaLnBrk="1" latinLnBrk="0" hangingPunct="1">
              <a:lnSpc>
                <a:spcPct val="90000"/>
              </a:lnSpc>
              <a:spcBef>
                <a:spcPct val="0"/>
              </a:spcBef>
              <a:buNone/>
              <a:defRPr lang="en-US" sz="2025" b="0" kern="1200" cap="none" spc="-2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38966156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184" y="4423592"/>
            <a:ext cx="5143500" cy="288949"/>
          </a:xfrm>
          <a:noFill/>
        </p:spPr>
        <p:txBody>
          <a:bodyPr lIns="0" tIns="0" rIns="0" bIns="0" anchor="b" anchorCtr="0">
            <a:spAutoFit/>
          </a:bodyPr>
          <a:lstStyle>
            <a:lvl1pPr algn="l" defTabSz="524745" rtl="0" eaLnBrk="1" latinLnBrk="0" hangingPunct="1">
              <a:lnSpc>
                <a:spcPct val="90000"/>
              </a:lnSpc>
              <a:spcBef>
                <a:spcPct val="0"/>
              </a:spcBef>
              <a:buNone/>
              <a:defRPr lang="en-US" sz="2025" b="0" kern="1200" cap="none" spc="-2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727218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F77C8-94CA-43B2-BC3B-8865226C367E}" type="datetimeFigureOut">
              <a:rPr lang="en-US" smtClean="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2151642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44755"/>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8153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330899" y="1915585"/>
            <a:ext cx="6197918" cy="1106014"/>
          </a:xfrm>
        </p:spPr>
        <p:txBody>
          <a:bodyPr/>
          <a:lstStyle>
            <a:lvl1pPr marL="0" indent="0">
              <a:buNone/>
              <a:defRPr sz="1575">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194965" indent="0">
              <a:buNone/>
              <a:defRPr sz="135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328890" indent="0">
              <a:buNone/>
              <a:defRPr sz="1125">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458259" indent="0">
              <a:buNone/>
              <a:defRPr sz="1013">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591272" indent="0">
              <a:buNone/>
              <a:defRPr sz="1013">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902455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28613" y="8298060"/>
            <a:ext cx="2521195" cy="6065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524491" eaLnBrk="0" hangingPunct="0"/>
            <a:r>
              <a:rPr lang="en-US" sz="394"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6" name="MS logo gray - EMF" descr="Microsoft logo, gray text version">
            <a:extLst>
              <a:ext uri="{FF2B5EF4-FFF2-40B4-BE49-F238E27FC236}">
                <a16:creationId xmlns:a16="http://schemas.microsoft.com/office/drawing/2014/main" id="{BC5F6987-CC3A-4E6C-894C-CBF9ADBA60E6}"/>
              </a:ext>
            </a:extLst>
          </p:cNvPr>
          <p:cNvPicPr>
            <a:picLocks noChangeAspect="1"/>
          </p:cNvPicPr>
          <p:nvPr userDrawn="1"/>
        </p:nvPicPr>
        <p:blipFill>
          <a:blip r:embed="rId2"/>
          <a:stretch>
            <a:fillRect/>
          </a:stretch>
        </p:blipFill>
        <p:spPr bwMode="black">
          <a:xfrm>
            <a:off x="328612" y="781050"/>
            <a:ext cx="768623" cy="390145"/>
          </a:xfrm>
          <a:prstGeom prst="rect">
            <a:avLst/>
          </a:prstGeom>
        </p:spPr>
      </p:pic>
    </p:spTree>
    <p:extLst>
      <p:ext uri="{BB962C8B-B14F-4D97-AF65-F5344CB8AC3E}">
        <p14:creationId xmlns:p14="http://schemas.microsoft.com/office/powerpoint/2010/main" val="35725902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328613" y="1915585"/>
            <a:ext cx="6198096" cy="1284326"/>
          </a:xfrm>
        </p:spPr>
        <p:txBody>
          <a:bodyPr>
            <a:spAutoFit/>
          </a:bodyPr>
          <a:lstStyle>
            <a:lvl1pPr>
              <a:defRPr sz="2025">
                <a:latin typeface="+mn-lt"/>
              </a:defRPr>
            </a:lvl1pPr>
            <a:lvl2pPr>
              <a:defRPr sz="1575">
                <a:latin typeface="+mn-lt"/>
              </a:defRPr>
            </a:lvl2pPr>
            <a:lvl3pPr>
              <a:defRPr sz="1350">
                <a:latin typeface="+mn-lt"/>
              </a:defRPr>
            </a:lvl3pPr>
            <a:lvl4pPr>
              <a:defRPr sz="1125">
                <a:latin typeface="+mn-lt"/>
              </a:defRPr>
            </a:lvl4pPr>
            <a:lvl5pPr>
              <a:defRPr sz="1013">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8358718"/>
            <a:ext cx="6858001" cy="785285"/>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2082" spc="-2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4034832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con libra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5744" y="612386"/>
            <a:ext cx="2975010" cy="69949"/>
          </a:xfrm>
        </p:spPr>
        <p:txBody>
          <a:bodyPr wrap="square" lIns="0" tIns="0" rIns="0" bIns="0" anchor="ctr">
            <a:spAutoFit/>
          </a:bodyPr>
          <a:lstStyle>
            <a:lvl1pPr>
              <a:defRPr sz="441" spc="0">
                <a:gradFill>
                  <a:gsLst>
                    <a:gs pos="0">
                      <a:schemeClr val="tx1">
                        <a:lumMod val="60000"/>
                        <a:lumOff val="40000"/>
                      </a:schemeClr>
                    </a:gs>
                    <a:gs pos="100000">
                      <a:schemeClr val="tx1">
                        <a:lumMod val="60000"/>
                        <a:lumOff val="40000"/>
                      </a:schemeClr>
                    </a:gs>
                  </a:gsLst>
                  <a:lin ang="5400000" scaled="0"/>
                </a:gradFill>
                <a:latin typeface="Segoe UI Semibold" panose="020B0702040204020203" pitchFamily="34" charset="0"/>
                <a:cs typeface="Segoe UI Semibold" panose="020B0702040204020203" pitchFamily="34" charset="0"/>
              </a:defRPr>
            </a:lvl1pPr>
          </a:lstStyle>
          <a:p>
            <a:r>
              <a:rPr lang="en-US" dirty="0"/>
              <a:t>Section title</a:t>
            </a:r>
          </a:p>
        </p:txBody>
      </p:sp>
      <p:sp>
        <p:nvSpPr>
          <p:cNvPr id="3" name="TextBox 2"/>
          <p:cNvSpPr txBox="1"/>
          <p:nvPr userDrawn="1"/>
        </p:nvSpPr>
        <p:spPr>
          <a:xfrm>
            <a:off x="250423" y="616838"/>
            <a:ext cx="1161642" cy="61042"/>
          </a:xfrm>
          <a:prstGeom prst="rect">
            <a:avLst/>
          </a:prstGeom>
        </p:spPr>
        <p:txBody>
          <a:bodyPr vert="horz" wrap="square" lIns="0" tIns="0" rIns="0" bIns="0" rtlCol="0" anchor="ctr">
            <a:spAutoFit/>
          </a:bodyPr>
          <a:lstStyle>
            <a:lvl1pPr algn="l" defTabSz="932742" eaLnBrk="1" latinLnBrk="0" hangingPunct="1">
              <a:lnSpc>
                <a:spcPct val="90000"/>
              </a:lnSpc>
              <a:spcBef>
                <a:spcPct val="0"/>
              </a:spcBef>
              <a:buNone/>
              <a:defRPr lang="en-US" sz="1000" b="0" cap="none" spc="0" baseline="0" dirty="0" smtClean="0">
                <a:ln w="3175">
                  <a:noFill/>
                </a:ln>
                <a:gradFill>
                  <a:gsLst>
                    <a:gs pos="0">
                      <a:schemeClr val="tx1">
                        <a:lumMod val="60000"/>
                        <a:lumOff val="40000"/>
                      </a:schemeClr>
                    </a:gs>
                    <a:gs pos="100000">
                      <a:schemeClr val="tx1">
                        <a:lumMod val="60000"/>
                        <a:lumOff val="40000"/>
                      </a:schemeClr>
                    </a:gs>
                  </a:gsLst>
                  <a:lin ang="5400000" scaled="0"/>
                </a:gradFill>
                <a:effectLst/>
                <a:cs typeface="Segoe UI" pitchFamily="34" charset="0"/>
              </a:defRPr>
            </a:lvl1pPr>
          </a:lstStyle>
          <a:p>
            <a:pPr lvl="0"/>
            <a:r>
              <a:rPr lang="en-US" sz="441" dirty="0">
                <a:latin typeface="Segoe UI Semibold" panose="020B0702040204020203" pitchFamily="34" charset="0"/>
                <a:cs typeface="Segoe UI Semibold" panose="020B0702040204020203" pitchFamily="34" charset="0"/>
              </a:rPr>
              <a:t>Monoline icons   </a:t>
            </a:r>
            <a:r>
              <a:rPr lang="en-US" sz="441" b="0" kern="1200" cap="none" spc="0" baseline="0" dirty="0">
                <a:ln w="3175">
                  <a:noFill/>
                </a:ln>
                <a:gradFill>
                  <a:gsLst>
                    <a:gs pos="0">
                      <a:schemeClr val="tx1">
                        <a:lumMod val="60000"/>
                        <a:lumOff val="40000"/>
                      </a:schemeClr>
                    </a:gs>
                    <a:gs pos="100000">
                      <a:schemeClr val="tx1">
                        <a:lumMod val="60000"/>
                        <a:lumOff val="40000"/>
                      </a:schemeClr>
                    </a:gs>
                  </a:gsLst>
                  <a:lin ang="5400000" scaled="0"/>
                </a:gradFill>
                <a:effectLst/>
                <a:latin typeface="+mn-lt"/>
                <a:ea typeface="+mn-ea"/>
                <a:cs typeface="Segoe UI Semibold" panose="020B0702040204020203" pitchFamily="34" charset="0"/>
              </a:rPr>
              <a:t>/   PowerPoint</a:t>
            </a:r>
            <a:endParaRPr lang="en-US" sz="441" dirty="0">
              <a:latin typeface="+mn-lt"/>
              <a:cs typeface="Segoe UI Semibold" panose="020B0702040204020203" pitchFamily="34" charset="0"/>
            </a:endParaRPr>
          </a:p>
        </p:txBody>
      </p:sp>
      <p:grpSp>
        <p:nvGrpSpPr>
          <p:cNvPr id="4" name="Group 3"/>
          <p:cNvGrpSpPr>
            <a:grpSpLocks noChangeAspect="1"/>
          </p:cNvGrpSpPr>
          <p:nvPr userDrawn="1"/>
        </p:nvGrpSpPr>
        <p:grpSpPr>
          <a:xfrm>
            <a:off x="6200532" y="550065"/>
            <a:ext cx="404474" cy="204502"/>
            <a:chOff x="4846638" y="3441700"/>
            <a:chExt cx="5910262" cy="1260475"/>
          </a:xfrm>
        </p:grpSpPr>
        <p:sp>
          <p:nvSpPr>
            <p:cNvPr id="5" name="Freeform 27"/>
            <p:cNvSpPr>
              <a:spLocks noEditPoints="1"/>
            </p:cNvSpPr>
            <p:nvPr/>
          </p:nvSpPr>
          <p:spPr bwMode="auto">
            <a:xfrm>
              <a:off x="6484938" y="3636963"/>
              <a:ext cx="4271962" cy="823913"/>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91" dirty="0"/>
            </a:p>
          </p:txBody>
        </p:sp>
        <p:sp>
          <p:nvSpPr>
            <p:cNvPr id="6" name="Rectangle 28"/>
            <p:cNvSpPr>
              <a:spLocks noChangeArrowheads="1"/>
            </p:cNvSpPr>
            <p:nvPr/>
          </p:nvSpPr>
          <p:spPr bwMode="auto">
            <a:xfrm>
              <a:off x="4846638" y="3441700"/>
              <a:ext cx="600075" cy="600075"/>
            </a:xfrm>
            <a:prstGeom prst="rect">
              <a:avLst/>
            </a:prstGeom>
            <a:solidFill>
              <a:srgbClr val="F250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91" dirty="0"/>
            </a:p>
          </p:txBody>
        </p:sp>
        <p:sp>
          <p:nvSpPr>
            <p:cNvPr id="7" name="Rectangle 29"/>
            <p:cNvSpPr>
              <a:spLocks noChangeArrowheads="1"/>
            </p:cNvSpPr>
            <p:nvPr/>
          </p:nvSpPr>
          <p:spPr bwMode="auto">
            <a:xfrm>
              <a:off x="5510213" y="3441700"/>
              <a:ext cx="596900" cy="600075"/>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91" dirty="0"/>
            </a:p>
          </p:txBody>
        </p:sp>
        <p:sp>
          <p:nvSpPr>
            <p:cNvPr id="8" name="Rectangle 30"/>
            <p:cNvSpPr>
              <a:spLocks noChangeArrowheads="1"/>
            </p:cNvSpPr>
            <p:nvPr/>
          </p:nvSpPr>
          <p:spPr bwMode="auto">
            <a:xfrm>
              <a:off x="4846638" y="4102100"/>
              <a:ext cx="600075" cy="600075"/>
            </a:xfrm>
            <a:prstGeom prst="rect">
              <a:avLst/>
            </a:prstGeom>
            <a:solidFill>
              <a:srgbClr val="00A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91" dirty="0"/>
            </a:p>
          </p:txBody>
        </p:sp>
        <p:sp>
          <p:nvSpPr>
            <p:cNvPr id="9" name="Rectangle 31"/>
            <p:cNvSpPr>
              <a:spLocks noChangeArrowheads="1"/>
            </p:cNvSpPr>
            <p:nvPr/>
          </p:nvSpPr>
          <p:spPr bwMode="auto">
            <a:xfrm>
              <a:off x="5510213" y="4102100"/>
              <a:ext cx="596900" cy="6000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91" dirty="0"/>
            </a:p>
          </p:txBody>
        </p:sp>
      </p:grpSp>
    </p:spTree>
    <p:extLst>
      <p:ext uri="{BB962C8B-B14F-4D97-AF65-F5344CB8AC3E}">
        <p14:creationId xmlns:p14="http://schemas.microsoft.com/office/powerpoint/2010/main" val="1333362347"/>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239865" y="587327"/>
            <a:ext cx="6376522" cy="1010695"/>
          </a:xfrm>
          <a:prstGeom prst="rect">
            <a:avLst/>
          </a:prstGeom>
        </p:spPr>
        <p:txBody>
          <a:bodyPr vert="horz" wrap="square" lIns="0" tIns="164592" rIns="0" bIns="0" rtlCol="0" anchor="t">
            <a:noAutofit/>
          </a:bodyPr>
          <a:lstStyle>
            <a:lvl1pPr>
              <a:defRPr>
                <a:solidFill>
                  <a:srgbClr val="000000"/>
                </a:solidFill>
              </a:defRPr>
            </a:lvl1pPr>
          </a:lstStyle>
          <a:p>
            <a:r>
              <a:rPr lang="en-US" dirty="0"/>
              <a:t>Title</a:t>
            </a:r>
          </a:p>
        </p:txBody>
      </p:sp>
    </p:spTree>
    <p:extLst>
      <p:ext uri="{BB962C8B-B14F-4D97-AF65-F5344CB8AC3E}">
        <p14:creationId xmlns:p14="http://schemas.microsoft.com/office/powerpoint/2010/main" val="1480641162"/>
      </p:ext>
    </p:extLst>
  </p:cSld>
  <p:clrMapOvr>
    <a:masterClrMapping/>
  </p:clrMapOvr>
  <p:transition>
    <p:fade/>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239865" y="587327"/>
            <a:ext cx="6376522" cy="1010695"/>
          </a:xfrm>
          <a:prstGeom prst="rect">
            <a:avLst/>
          </a:prstGeom>
        </p:spPr>
        <p:txBody>
          <a:bodyPr vert="horz" wrap="square" lIns="0" tIns="164592" rIns="0" bIns="0" rtlCol="0" anchor="t">
            <a:noAutofit/>
          </a:bodyPr>
          <a:lstStyle>
            <a:lvl1pPr>
              <a:defRPr>
                <a:solidFill>
                  <a:srgbClr val="000000"/>
                </a:solidFill>
              </a:defRPr>
            </a:lvl1pPr>
          </a:lstStyle>
          <a:p>
            <a:r>
              <a:rPr lang="en-US" dirty="0"/>
              <a:t>Title</a:t>
            </a:r>
          </a:p>
        </p:txBody>
      </p:sp>
    </p:spTree>
    <p:extLst>
      <p:ext uri="{BB962C8B-B14F-4D97-AF65-F5344CB8AC3E}">
        <p14:creationId xmlns:p14="http://schemas.microsoft.com/office/powerpoint/2010/main" val="1522889030"/>
      </p:ext>
    </p:extLst>
  </p:cSld>
  <p:clrMapOvr>
    <a:masterClrMapping/>
  </p:clrMapOvr>
  <p:transition>
    <p:fade/>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Photo layou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C19841-48F1-4CF0-B9BA-8A8187B288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92905" y="0"/>
            <a:ext cx="3365095" cy="9144000"/>
          </a:xfrm>
          <a:prstGeom prst="rect">
            <a:avLst/>
          </a:prstGeom>
        </p:spPr>
      </p:pic>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239864" y="587327"/>
            <a:ext cx="3125231" cy="1010695"/>
          </a:xfrm>
          <a:prstGeom prst="rect">
            <a:avLst/>
          </a:prstGeom>
        </p:spPr>
        <p:txBody>
          <a:bodyPr vert="horz" wrap="square" lIns="0" tIns="164592" rIns="0" bIns="0" rtlCol="0" anchor="t">
            <a:noAutofit/>
          </a:bodyPr>
          <a:lstStyle>
            <a:lvl1pPr>
              <a:defRPr/>
            </a:lvl1pPr>
          </a:lstStyle>
          <a:p>
            <a:r>
              <a:rPr lang="en-US" dirty="0"/>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239863" y="2861123"/>
            <a:ext cx="3125231" cy="3431345"/>
          </a:xfrm>
        </p:spPr>
        <p:txBody>
          <a:bodyPr wrap="square" lIns="0" tIns="0" rIns="0" bIns="0">
            <a:noAutofit/>
          </a:bodyPr>
          <a:lstStyle>
            <a:lvl1pPr marL="0" marR="0" indent="0" algn="l" defTabSz="514407" rtl="0" eaLnBrk="1" fontAlgn="auto" latinLnBrk="0" hangingPunct="1">
              <a:lnSpc>
                <a:spcPct val="90000"/>
              </a:lnSpc>
              <a:spcBef>
                <a:spcPts val="0"/>
              </a:spcBef>
              <a:spcAft>
                <a:spcPts val="1434"/>
              </a:spcAft>
              <a:buClrTx/>
              <a:buSzPct val="90000"/>
              <a:buFont typeface="Wingdings" panose="05000000000000000000" pitchFamily="2" charset="2"/>
              <a:buNone/>
              <a:tabLst/>
              <a:defRPr sz="1434" b="0" i="0">
                <a:solidFill>
                  <a:srgbClr val="000000"/>
                </a:solidFill>
                <a:latin typeface="+mn-lt"/>
              </a:defRPr>
            </a:lvl1pPr>
            <a:lvl2pPr marL="126073" marR="0" indent="0" algn="l" defTabSz="51440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252146" indent="0">
              <a:buNone/>
              <a:defRPr/>
            </a:lvl3pPr>
            <a:lvl4pPr marL="378219" indent="0">
              <a:buNone/>
              <a:defRPr/>
            </a:lvl4pPr>
            <a:lvl5pPr marL="504292" indent="0">
              <a:buNone/>
              <a:defRPr/>
            </a:lvl5pPr>
          </a:lstStyle>
          <a:p>
            <a:pPr lvl="0"/>
            <a:r>
              <a:rPr lang="pt-BR" dirty="0"/>
              <a:t>Subhead Segoe UI 26pt</a:t>
            </a:r>
          </a:p>
          <a:p>
            <a:pPr lvl="0"/>
            <a:r>
              <a:rPr lang="pt-BR" dirty="0"/>
              <a:t>Subhead Segoe UI 26pt</a:t>
            </a:r>
          </a:p>
          <a:p>
            <a:pPr lvl="0"/>
            <a:r>
              <a:rPr lang="pt-BR" dirty="0"/>
              <a:t>Subhead Segoe UI 26pt</a:t>
            </a:r>
          </a:p>
        </p:txBody>
      </p:sp>
      <p:pic>
        <p:nvPicPr>
          <p:cNvPr id="15" name="Picture 14">
            <a:extLst>
              <a:ext uri="{FF2B5EF4-FFF2-40B4-BE49-F238E27FC236}">
                <a16:creationId xmlns:a16="http://schemas.microsoft.com/office/drawing/2014/main" id="{F685B54C-AE4B-4DE2-8334-29BCC1146A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3357" t="4718" r="3150" b="80485"/>
          <a:stretch/>
        </p:blipFill>
        <p:spPr>
          <a:xfrm rot="10800000">
            <a:off x="3076" y="7333385"/>
            <a:ext cx="1104770" cy="1810615"/>
          </a:xfrm>
          <a:prstGeom prst="rect">
            <a:avLst/>
          </a:prstGeom>
        </p:spPr>
      </p:pic>
    </p:spTree>
    <p:extLst>
      <p:ext uri="{BB962C8B-B14F-4D97-AF65-F5344CB8AC3E}">
        <p14:creationId xmlns:p14="http://schemas.microsoft.com/office/powerpoint/2010/main" val="851559923"/>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Photo layou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C19841-48F1-4CF0-B9BA-8A8187B288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92905" y="0"/>
            <a:ext cx="3365095" cy="9144000"/>
          </a:xfrm>
          <a:prstGeom prst="rect">
            <a:avLst/>
          </a:prstGeom>
        </p:spPr>
      </p:pic>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239864" y="587327"/>
            <a:ext cx="3125231" cy="1010695"/>
          </a:xfrm>
          <a:prstGeom prst="rect">
            <a:avLst/>
          </a:prstGeom>
        </p:spPr>
        <p:txBody>
          <a:bodyPr vert="horz" wrap="square" lIns="0" tIns="164592" rIns="0" bIns="0" rtlCol="0" anchor="t">
            <a:noAutofit/>
          </a:bodyPr>
          <a:lstStyle>
            <a:lvl1pPr>
              <a:defRPr/>
            </a:lvl1pPr>
          </a:lstStyle>
          <a:p>
            <a:r>
              <a:rPr lang="en-US" dirty="0"/>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239863" y="2861123"/>
            <a:ext cx="3125231" cy="3431345"/>
          </a:xfrm>
        </p:spPr>
        <p:txBody>
          <a:bodyPr wrap="square" lIns="0" tIns="0" rIns="0" bIns="0">
            <a:noAutofit/>
          </a:bodyPr>
          <a:lstStyle>
            <a:lvl1pPr marL="0" marR="0" indent="0" algn="l" defTabSz="514407" rtl="0" eaLnBrk="1" fontAlgn="auto" latinLnBrk="0" hangingPunct="1">
              <a:lnSpc>
                <a:spcPct val="90000"/>
              </a:lnSpc>
              <a:spcBef>
                <a:spcPts val="0"/>
              </a:spcBef>
              <a:spcAft>
                <a:spcPts val="1434"/>
              </a:spcAft>
              <a:buClrTx/>
              <a:buSzPct val="90000"/>
              <a:buFont typeface="Wingdings" panose="05000000000000000000" pitchFamily="2" charset="2"/>
              <a:buNone/>
              <a:tabLst/>
              <a:defRPr sz="1434" b="0" i="0">
                <a:solidFill>
                  <a:srgbClr val="000000"/>
                </a:solidFill>
                <a:latin typeface="+mn-lt"/>
              </a:defRPr>
            </a:lvl1pPr>
            <a:lvl2pPr marL="126073" marR="0" indent="0" algn="l" defTabSz="51440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252146" indent="0">
              <a:buNone/>
              <a:defRPr/>
            </a:lvl3pPr>
            <a:lvl4pPr marL="378219" indent="0">
              <a:buNone/>
              <a:defRPr/>
            </a:lvl4pPr>
            <a:lvl5pPr marL="504292" indent="0">
              <a:buNone/>
              <a:defRPr/>
            </a:lvl5pPr>
          </a:lstStyle>
          <a:p>
            <a:pPr lvl="0"/>
            <a:r>
              <a:rPr lang="pt-BR" dirty="0"/>
              <a:t>Subhead Segoe UI 26pt</a:t>
            </a:r>
          </a:p>
          <a:p>
            <a:pPr lvl="0"/>
            <a:r>
              <a:rPr lang="pt-BR" dirty="0"/>
              <a:t>Subhead Segoe UI 26pt</a:t>
            </a:r>
          </a:p>
          <a:p>
            <a:pPr lvl="0"/>
            <a:r>
              <a:rPr lang="pt-BR" dirty="0"/>
              <a:t>Subhead Segoe UI 26pt</a:t>
            </a:r>
          </a:p>
        </p:txBody>
      </p:sp>
      <p:pic>
        <p:nvPicPr>
          <p:cNvPr id="15" name="Picture 14">
            <a:extLst>
              <a:ext uri="{FF2B5EF4-FFF2-40B4-BE49-F238E27FC236}">
                <a16:creationId xmlns:a16="http://schemas.microsoft.com/office/drawing/2014/main" id="{F685B54C-AE4B-4DE2-8334-29BCC1146A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3357" t="4718" r="3150" b="80485"/>
          <a:stretch/>
        </p:blipFill>
        <p:spPr>
          <a:xfrm rot="10800000">
            <a:off x="3076" y="7333385"/>
            <a:ext cx="1104770" cy="1810615"/>
          </a:xfrm>
          <a:prstGeom prst="rect">
            <a:avLst/>
          </a:prstGeom>
        </p:spPr>
      </p:pic>
      <p:pic>
        <p:nvPicPr>
          <p:cNvPr id="9" name="Picture 8" descr="A person sitting at a table using a computer&#10;&#10;Description automatically generated">
            <a:extLst>
              <a:ext uri="{FF2B5EF4-FFF2-40B4-BE49-F238E27FC236}">
                <a16:creationId xmlns:a16="http://schemas.microsoft.com/office/drawing/2014/main" id="{3A11E156-1095-41ED-99F9-C199F218300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92905" y="0"/>
            <a:ext cx="3362020" cy="9144000"/>
          </a:xfrm>
          <a:prstGeom prst="rect">
            <a:avLst/>
          </a:prstGeom>
        </p:spPr>
      </p:pic>
    </p:spTree>
    <p:extLst>
      <p:ext uri="{BB962C8B-B14F-4D97-AF65-F5344CB8AC3E}">
        <p14:creationId xmlns:p14="http://schemas.microsoft.com/office/powerpoint/2010/main" val="2081682707"/>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0F77C8-94CA-43B2-BC3B-8865226C367E}" type="datetimeFigureOut">
              <a:rPr lang="en-US" smtClean="0"/>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291030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7_Photo layou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C19841-48F1-4CF0-B9BA-8A8187B288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92905" y="0"/>
            <a:ext cx="3365095" cy="9144000"/>
          </a:xfrm>
          <a:prstGeom prst="rect">
            <a:avLst/>
          </a:prstGeom>
        </p:spPr>
      </p:pic>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239864" y="587327"/>
            <a:ext cx="3125231" cy="1010695"/>
          </a:xfrm>
          <a:prstGeom prst="rect">
            <a:avLst/>
          </a:prstGeom>
        </p:spPr>
        <p:txBody>
          <a:bodyPr vert="horz" wrap="square" lIns="0" tIns="164592" rIns="0" bIns="0" rtlCol="0" anchor="t">
            <a:noAutofit/>
          </a:bodyPr>
          <a:lstStyle>
            <a:lvl1pPr>
              <a:defRPr/>
            </a:lvl1pPr>
          </a:lstStyle>
          <a:p>
            <a:r>
              <a:rPr lang="en-US" dirty="0"/>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239863" y="2861123"/>
            <a:ext cx="3125231" cy="3431345"/>
          </a:xfrm>
        </p:spPr>
        <p:txBody>
          <a:bodyPr wrap="square" lIns="0" tIns="0" rIns="0" bIns="0">
            <a:noAutofit/>
          </a:bodyPr>
          <a:lstStyle>
            <a:lvl1pPr marL="0" marR="0" indent="0" algn="l" defTabSz="514407" rtl="0" eaLnBrk="1" fontAlgn="auto" latinLnBrk="0" hangingPunct="1">
              <a:lnSpc>
                <a:spcPct val="90000"/>
              </a:lnSpc>
              <a:spcBef>
                <a:spcPts val="0"/>
              </a:spcBef>
              <a:spcAft>
                <a:spcPts val="1434"/>
              </a:spcAft>
              <a:buClrTx/>
              <a:buSzPct val="90000"/>
              <a:buFont typeface="Wingdings" panose="05000000000000000000" pitchFamily="2" charset="2"/>
              <a:buNone/>
              <a:tabLst/>
              <a:defRPr sz="1434" b="0" i="0">
                <a:solidFill>
                  <a:srgbClr val="000000"/>
                </a:solidFill>
                <a:latin typeface="+mn-lt"/>
              </a:defRPr>
            </a:lvl1pPr>
            <a:lvl2pPr marL="126073" marR="0" indent="0" algn="l" defTabSz="51440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252146" indent="0">
              <a:buNone/>
              <a:defRPr/>
            </a:lvl3pPr>
            <a:lvl4pPr marL="378219" indent="0">
              <a:buNone/>
              <a:defRPr/>
            </a:lvl4pPr>
            <a:lvl5pPr marL="504292" indent="0">
              <a:buNone/>
              <a:defRPr/>
            </a:lvl5pPr>
          </a:lstStyle>
          <a:p>
            <a:pPr lvl="0"/>
            <a:r>
              <a:rPr lang="pt-BR" dirty="0"/>
              <a:t>Subhead Segoe UI 26pt</a:t>
            </a:r>
          </a:p>
          <a:p>
            <a:pPr lvl="0"/>
            <a:r>
              <a:rPr lang="pt-BR" dirty="0"/>
              <a:t>Subhead Segoe UI 26pt</a:t>
            </a:r>
          </a:p>
          <a:p>
            <a:pPr lvl="0"/>
            <a:r>
              <a:rPr lang="pt-BR" dirty="0"/>
              <a:t>Subhead Segoe UI 26pt</a:t>
            </a:r>
          </a:p>
        </p:txBody>
      </p:sp>
      <p:pic>
        <p:nvPicPr>
          <p:cNvPr id="15" name="Picture 14">
            <a:extLst>
              <a:ext uri="{FF2B5EF4-FFF2-40B4-BE49-F238E27FC236}">
                <a16:creationId xmlns:a16="http://schemas.microsoft.com/office/drawing/2014/main" id="{F685B54C-AE4B-4DE2-8334-29BCC1146A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3357" t="4718" r="3150" b="80485"/>
          <a:stretch/>
        </p:blipFill>
        <p:spPr>
          <a:xfrm rot="10800000">
            <a:off x="3076" y="7333385"/>
            <a:ext cx="1104770" cy="1810615"/>
          </a:xfrm>
          <a:prstGeom prst="rect">
            <a:avLst/>
          </a:prstGeom>
        </p:spPr>
      </p:pic>
      <p:pic>
        <p:nvPicPr>
          <p:cNvPr id="9" name="Picture 8" descr="A person sitting at a table using a computer&#10;&#10;Description automatically generated">
            <a:extLst>
              <a:ext uri="{FF2B5EF4-FFF2-40B4-BE49-F238E27FC236}">
                <a16:creationId xmlns:a16="http://schemas.microsoft.com/office/drawing/2014/main" id="{3A11E156-1095-41ED-99F9-C199F218300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92905" y="0"/>
            <a:ext cx="3362020" cy="9144000"/>
          </a:xfrm>
          <a:prstGeom prst="rect">
            <a:avLst/>
          </a:prstGeom>
        </p:spPr>
      </p:pic>
      <p:pic>
        <p:nvPicPr>
          <p:cNvPr id="3" name="Picture 2" descr="A person sitting at a table using a computer&#10;&#10;Description automatically generated">
            <a:extLst>
              <a:ext uri="{FF2B5EF4-FFF2-40B4-BE49-F238E27FC236}">
                <a16:creationId xmlns:a16="http://schemas.microsoft.com/office/drawing/2014/main" id="{1B022A6E-47CB-4371-8E8B-E2117173C49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489829" y="0"/>
            <a:ext cx="3524067" cy="9144000"/>
          </a:xfrm>
          <a:prstGeom prst="rect">
            <a:avLst/>
          </a:prstGeom>
        </p:spPr>
      </p:pic>
      <p:pic>
        <p:nvPicPr>
          <p:cNvPr id="10" name="Picture 9" descr="A group of people sitting at a table looking at a computer&#10;&#10;Description automatically generated">
            <a:extLst>
              <a:ext uri="{FF2B5EF4-FFF2-40B4-BE49-F238E27FC236}">
                <a16:creationId xmlns:a16="http://schemas.microsoft.com/office/drawing/2014/main" id="{B5B0547B-7B7B-4C0E-9200-F5FE9FF626B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492905" y="-2"/>
            <a:ext cx="3645725" cy="9144000"/>
          </a:xfrm>
          <a:prstGeom prst="rect">
            <a:avLst/>
          </a:prstGeom>
        </p:spPr>
      </p:pic>
    </p:spTree>
    <p:extLst>
      <p:ext uri="{BB962C8B-B14F-4D97-AF65-F5344CB8AC3E}">
        <p14:creationId xmlns:p14="http://schemas.microsoft.com/office/powerpoint/2010/main" val="32024448"/>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28613" y="4390633"/>
            <a:ext cx="5143500" cy="321067"/>
          </a:xfrm>
          <a:noFill/>
        </p:spPr>
        <p:txBody>
          <a:bodyPr lIns="0" tIns="0" rIns="0" bIns="0" anchor="b" anchorCtr="0">
            <a:spAutoFit/>
          </a:bodyPr>
          <a:lstStyle>
            <a:lvl1pPr>
              <a:defRPr sz="2086" spc="-29" baseline="0">
                <a:gradFill>
                  <a:gsLst>
                    <a:gs pos="82000">
                      <a:schemeClr val="accent3"/>
                    </a:gs>
                    <a:gs pos="0">
                      <a:schemeClr val="accent3"/>
                    </a:gs>
                  </a:gsLst>
                  <a:lin ang="2700000" scaled="1"/>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328613" y="5283201"/>
            <a:ext cx="5143500" cy="196266"/>
          </a:xfrm>
          <a:noFill/>
        </p:spPr>
        <p:txBody>
          <a:bodyPr wrap="square" lIns="0" tIns="0" rIns="0" bIns="0">
            <a:spAutoFit/>
          </a:bodyPr>
          <a:lstStyle>
            <a:lvl1pPr marL="0" indent="0">
              <a:spcBef>
                <a:spcPts val="0"/>
              </a:spcBef>
              <a:buNone/>
              <a:defRPr sz="1276" spc="0" baseline="0">
                <a:gradFill>
                  <a:gsLst>
                    <a:gs pos="82000">
                      <a:schemeClr val="tx1"/>
                    </a:gs>
                    <a:gs pos="0">
                      <a:schemeClr val="tx1"/>
                    </a:gs>
                  </a:gsLst>
                  <a:lin ang="2700000" scaled="1"/>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2090471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59">
          <p15:clr>
            <a:srgbClr val="5ACBF0"/>
          </p15:clr>
        </p15:guide>
        <p15:guide id="2" orient="horz" pos="4659">
          <p15:clr>
            <a:srgbClr val="5ACBF0"/>
          </p15:clr>
        </p15:guide>
        <p15:guide id="3" pos="3909">
          <p15:clr>
            <a:srgbClr val="5ACBF0"/>
          </p15:clr>
        </p15:guide>
        <p15:guide id="4" orient="horz" pos="40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330900" y="843971"/>
            <a:ext cx="6197918" cy="391716"/>
          </a:xfrm>
        </p:spPr>
        <p:txBody>
          <a:bodyPr/>
          <a:lstStyle>
            <a:lvl1pPr>
              <a:defRPr sz="2546">
                <a:gradFill>
                  <a:gsLst>
                    <a:gs pos="82000">
                      <a:schemeClr val="tx1"/>
                    </a:gs>
                    <a:gs pos="0">
                      <a:schemeClr val="tx1"/>
                    </a:gs>
                  </a:gsLst>
                  <a:lin ang="2700000" scaled="1"/>
                </a:gra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328614" y="1265519"/>
            <a:ext cx="6198096" cy="934871"/>
          </a:xfrm>
        </p:spPr>
        <p:txBody>
          <a:bodyPr/>
          <a:lstStyle>
            <a:lvl1pPr>
              <a:defRPr>
                <a:gradFill>
                  <a:gsLst>
                    <a:gs pos="82000">
                      <a:schemeClr val="tx1"/>
                    </a:gs>
                    <a:gs pos="0">
                      <a:schemeClr val="tx1"/>
                    </a:gs>
                  </a:gsLst>
                  <a:lin ang="2700000" scaled="1"/>
                </a:gradFill>
              </a:defRPr>
            </a:lvl1pPr>
            <a:lvl2pPr>
              <a:defRPr>
                <a:gradFill>
                  <a:gsLst>
                    <a:gs pos="82000">
                      <a:schemeClr val="tx1"/>
                    </a:gs>
                    <a:gs pos="0">
                      <a:schemeClr val="tx1"/>
                    </a:gs>
                  </a:gsLst>
                  <a:lin ang="2700000" scaled="1"/>
                </a:gradFill>
              </a:defRPr>
            </a:lvl2pPr>
            <a:lvl3pPr>
              <a:defRPr>
                <a:gradFill>
                  <a:gsLst>
                    <a:gs pos="82000">
                      <a:schemeClr val="tx1"/>
                    </a:gs>
                    <a:gs pos="0">
                      <a:schemeClr val="tx1"/>
                    </a:gs>
                  </a:gsLst>
                  <a:lin ang="2700000" scaled="1"/>
                </a:gradFill>
              </a:defRPr>
            </a:lvl3pPr>
            <a:lvl4pPr>
              <a:defRPr>
                <a:gradFill>
                  <a:gsLst>
                    <a:gs pos="82000">
                      <a:schemeClr val="tx1"/>
                    </a:gs>
                    <a:gs pos="0">
                      <a:schemeClr val="tx1"/>
                    </a:gs>
                  </a:gsLst>
                  <a:lin ang="2700000" scaled="1"/>
                </a:gradFill>
              </a:defRPr>
            </a:lvl4pPr>
            <a:lvl5pPr>
              <a:defRPr>
                <a:gradFill>
                  <a:gsLst>
                    <a:gs pos="82000">
                      <a:schemeClr val="tx1"/>
                    </a:gs>
                    <a:gs pos="0">
                      <a:schemeClr val="tx1"/>
                    </a:gs>
                  </a:gsLst>
                  <a:lin ang="2700000" scaled="1"/>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6138989"/>
      </p:ext>
    </p:extLst>
  </p:cSld>
  <p:clrMapOvr>
    <a:masterClrMapping/>
  </p:clrMapOvr>
  <p:transition>
    <p:fade/>
  </p:transition>
  <p:extLst>
    <p:ext uri="{DCECCB84-F9BA-43D5-87BE-67443E8EF086}">
      <p15:sldGuideLst xmlns:p15="http://schemas.microsoft.com/office/powerpoint/2012/main">
        <p15:guide id="2" orient="horz" pos="2375">
          <p15:clr>
            <a:srgbClr val="5ACBF0"/>
          </p15:clr>
        </p15:guide>
        <p15:guide id="3" orient="horz" pos="537">
          <p15:clr>
            <a:srgbClr val="5ACBF0"/>
          </p15:clr>
        </p15:guide>
        <p15:guide id="5" orient="horz" pos="16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gradFill>
                  <a:gsLst>
                    <a:gs pos="82000">
                      <a:schemeClr val="tx1"/>
                    </a:gs>
                    <a:gs pos="0">
                      <a:schemeClr val="tx1"/>
                    </a:gs>
                  </a:gsLst>
                  <a:lin ang="2700000" scaled="1"/>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329847" y="1263419"/>
            <a:ext cx="6197918" cy="934871"/>
          </a:xfrm>
        </p:spPr>
        <p:txBody>
          <a:bodyPr wrap="square">
            <a:spAutoFit/>
          </a:bodyPr>
          <a:lstStyle>
            <a:lvl1pPr marL="0" indent="0">
              <a:buNone/>
              <a:defRPr>
                <a:gradFill>
                  <a:gsLst>
                    <a:gs pos="82000">
                      <a:schemeClr val="tx1"/>
                    </a:gs>
                    <a:gs pos="0">
                      <a:schemeClr val="tx1"/>
                    </a:gs>
                  </a:gsLst>
                  <a:lin ang="2700000" scaled="1"/>
                </a:gradFill>
              </a:defRPr>
            </a:lvl1pPr>
            <a:lvl2pPr marL="132482" indent="0">
              <a:buNone/>
              <a:defRPr>
                <a:gradFill>
                  <a:gsLst>
                    <a:gs pos="82000">
                      <a:schemeClr val="tx1"/>
                    </a:gs>
                    <a:gs pos="0">
                      <a:schemeClr val="tx1"/>
                    </a:gs>
                  </a:gsLst>
                  <a:lin ang="2700000" scaled="1"/>
                </a:gradFill>
              </a:defRPr>
            </a:lvl2pPr>
            <a:lvl3pPr marL="264962" indent="0">
              <a:buNone/>
              <a:defRPr>
                <a:gradFill>
                  <a:gsLst>
                    <a:gs pos="82000">
                      <a:schemeClr val="tx1"/>
                    </a:gs>
                    <a:gs pos="0">
                      <a:schemeClr val="tx1"/>
                    </a:gs>
                  </a:gsLst>
                  <a:lin ang="2700000" scaled="1"/>
                </a:gradFill>
              </a:defRPr>
            </a:lvl3pPr>
            <a:lvl4pPr marL="397444" indent="0">
              <a:buNone/>
              <a:defRPr>
                <a:gradFill>
                  <a:gsLst>
                    <a:gs pos="82000">
                      <a:schemeClr val="tx1"/>
                    </a:gs>
                    <a:gs pos="0">
                      <a:schemeClr val="tx1"/>
                    </a:gs>
                  </a:gsLst>
                  <a:lin ang="2700000" scaled="1"/>
                </a:gradFill>
              </a:defRPr>
            </a:lvl4pPr>
            <a:lvl5pPr marL="529923" indent="0">
              <a:buNone/>
              <a:defRPr>
                <a:gradFill>
                  <a:gsLst>
                    <a:gs pos="82000">
                      <a:schemeClr val="tx1"/>
                    </a:gs>
                    <a:gs pos="0">
                      <a:schemeClr val="tx1"/>
                    </a:gs>
                  </a:gsLst>
                  <a:lin ang="2700000" scaled="1"/>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7204669"/>
      </p:ext>
    </p:extLst>
  </p:cSld>
  <p:clrMapOvr>
    <a:masterClrMapping/>
  </p:clrMapOvr>
  <p:transition>
    <p:fade/>
  </p:transition>
  <p:extLst>
    <p:ext uri="{DCECCB84-F9BA-43D5-87BE-67443E8EF086}">
      <p15:sldGuideLst xmlns:p15="http://schemas.microsoft.com/office/powerpoint/2012/main">
        <p15:guide id="1" orient="horz" pos="537">
          <p15:clr>
            <a:srgbClr val="5ACBF0"/>
          </p15:clr>
        </p15:guide>
        <p15:guide id="2" orient="horz" pos="1689">
          <p15:clr>
            <a:srgbClr val="5ACBF0"/>
          </p15:clr>
        </p15:guide>
        <p15:guide id="4" orient="horz" pos="2375">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328616" y="1264391"/>
            <a:ext cx="2931617" cy="9349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3594202" y="1264391"/>
            <a:ext cx="2936081" cy="934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2431420"/>
      </p:ext>
    </p:extLst>
  </p:cSld>
  <p:clrMapOvr>
    <a:masterClrMapping/>
  </p:clrMapOvr>
  <p:transition>
    <p:fade/>
  </p:transition>
  <p:extLst>
    <p:ext uri="{DCECCB84-F9BA-43D5-87BE-67443E8EF086}">
      <p15:sldGuideLst xmlns:p15="http://schemas.microsoft.com/office/powerpoint/2012/main">
        <p15:guide id="1" orient="horz" pos="537">
          <p15:clr>
            <a:srgbClr val="5ACBF0"/>
          </p15:clr>
        </p15:guide>
        <p15:guide id="2" orient="horz" pos="2381">
          <p15:clr>
            <a:srgbClr val="5ACBF0"/>
          </p15:clr>
        </p15:guide>
        <p15:guide id="3" orient="horz" pos="1688">
          <p15:clr>
            <a:srgbClr val="5ACBF0"/>
          </p15:clr>
        </p15:guide>
        <p15:guide id="4" pos="2333">
          <p15:clr>
            <a:srgbClr val="5ACBF0"/>
          </p15:clr>
        </p15:guide>
        <p15:guide id="5" pos="2565">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245245587"/>
      </p:ext>
    </p:extLst>
  </p:cSld>
  <p:clrMapOvr>
    <a:masterClrMapping/>
  </p:clrMapOvr>
  <p:transition>
    <p:fade/>
  </p:transition>
  <p:extLst>
    <p:ext uri="{DCECCB84-F9BA-43D5-87BE-67443E8EF086}">
      <p15:sldGuideLst xmlns:p15="http://schemas.microsoft.com/office/powerpoint/2012/main">
        <p15:guide id="6" pos="497">
          <p15:clr>
            <a:srgbClr val="A4A3A4"/>
          </p15:clr>
        </p15:guide>
        <p15:guide id="7" pos="613">
          <p15:clr>
            <a:srgbClr val="A4A3A4"/>
          </p15:clr>
        </p15:guide>
        <p15:guide id="8" pos="875">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7">
          <p15:clr>
            <a:srgbClr val="A4A3A4"/>
          </p15:clr>
        </p15:guide>
        <p15:guide id="18" pos="2769">
          <p15:clr>
            <a:srgbClr val="A4A3A4"/>
          </p15:clr>
        </p15:guide>
        <p15:guide id="19" pos="2885">
          <p15:clr>
            <a:srgbClr val="A4A3A4"/>
          </p15:clr>
        </p15:guide>
        <p15:guide id="20" pos="3147">
          <p15:clr>
            <a:srgbClr val="A4A3A4"/>
          </p15:clr>
        </p15:guide>
        <p15:guide id="21" pos="3264">
          <p15:clr>
            <a:srgbClr val="A4A3A4"/>
          </p15:clr>
        </p15:guide>
        <p15:guide id="22" pos="3525">
          <p15:clr>
            <a:srgbClr val="A4A3A4"/>
          </p15:clr>
        </p15:guide>
        <p15:guide id="23" pos="3643">
          <p15:clr>
            <a:srgbClr val="A4A3A4"/>
          </p15:clr>
        </p15:guide>
        <p15:guide id="24" pos="3903">
          <p15:clr>
            <a:srgbClr val="A4A3A4"/>
          </p15:clr>
        </p15:guide>
        <p15:guide id="25" pos="4021">
          <p15:clr>
            <a:srgbClr val="A4A3A4"/>
          </p15:clr>
        </p15:guide>
        <p15:guide id="26" pos="4282">
          <p15:clr>
            <a:srgbClr val="A4A3A4"/>
          </p15:clr>
        </p15:guide>
        <p15:guide id="27" pos="4399">
          <p15:clr>
            <a:srgbClr val="A4A3A4"/>
          </p15:clr>
        </p15:guide>
        <p15:guide id="28" orient="horz" pos="1689">
          <p15:clr>
            <a:srgbClr val="5ACBF0"/>
          </p15:clr>
        </p15:guide>
        <p15:guide id="29" orient="horz" pos="2372">
          <p15:clr>
            <a:srgbClr val="5ACBF0"/>
          </p15:clr>
        </p15:guide>
        <p15:guide id="30" orient="horz" pos="537">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328616" y="791797"/>
            <a:ext cx="3098486" cy="243015"/>
          </a:xfrm>
        </p:spPr>
        <p:txBody>
          <a:bodyPr tIns="64008"/>
          <a:lstStyle>
            <a:lvl1pPr>
              <a:defRPr sz="1159"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25752771"/>
      </p:ext>
    </p:extLst>
  </p:cSld>
  <p:clrMapOvr>
    <a:masterClrMapping/>
  </p:clrMapOvr>
  <p:transition>
    <p:fade/>
  </p:transition>
  <p:extLst>
    <p:ext uri="{DCECCB84-F9BA-43D5-87BE-67443E8EF086}">
      <p15:sldGuideLst xmlns:p15="http://schemas.microsoft.com/office/powerpoint/2012/main">
        <p15:guide id="6" pos="497">
          <p15:clr>
            <a:srgbClr val="A4A3A4"/>
          </p15:clr>
        </p15:guide>
        <p15:guide id="7" pos="613">
          <p15:clr>
            <a:srgbClr val="A4A3A4"/>
          </p15:clr>
        </p15:guide>
        <p15:guide id="8" pos="875">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7">
          <p15:clr>
            <a:srgbClr val="A4A3A4"/>
          </p15:clr>
        </p15:guide>
        <p15:guide id="18" pos="2769">
          <p15:clr>
            <a:srgbClr val="A4A3A4"/>
          </p15:clr>
        </p15:guide>
        <p15:guide id="19" pos="2885">
          <p15:clr>
            <a:srgbClr val="A4A3A4"/>
          </p15:clr>
        </p15:guide>
        <p15:guide id="20" pos="3147">
          <p15:clr>
            <a:srgbClr val="A4A3A4"/>
          </p15:clr>
        </p15:guide>
        <p15:guide id="21" pos="3264">
          <p15:clr>
            <a:srgbClr val="A4A3A4"/>
          </p15:clr>
        </p15:guide>
        <p15:guide id="22" pos="3525">
          <p15:clr>
            <a:srgbClr val="A4A3A4"/>
          </p15:clr>
        </p15:guide>
        <p15:guide id="23" pos="3643">
          <p15:clr>
            <a:srgbClr val="A4A3A4"/>
          </p15:clr>
        </p15:guide>
        <p15:guide id="24" pos="3903">
          <p15:clr>
            <a:srgbClr val="A4A3A4"/>
          </p15:clr>
        </p15:guide>
        <p15:guide id="25" pos="4021">
          <p15:clr>
            <a:srgbClr val="A4A3A4"/>
          </p15:clr>
        </p15:guide>
        <p15:guide id="26" pos="4282">
          <p15:clr>
            <a:srgbClr val="A4A3A4"/>
          </p15:clr>
        </p15:guide>
        <p15:guide id="27" pos="4399">
          <p15:clr>
            <a:srgbClr val="A4A3A4"/>
          </p15:clr>
        </p15:guide>
        <p15:guide id="28" orient="horz" pos="1689">
          <p15:clr>
            <a:srgbClr val="5ACBF0"/>
          </p15:clr>
        </p15:guide>
        <p15:guide id="29" orient="horz" pos="2372">
          <p15:clr>
            <a:srgbClr val="5ACBF0"/>
          </p15:clr>
        </p15:guide>
        <p15:guide id="30" orient="horz" pos="537">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0F77C8-94CA-43B2-BC3B-8865226C367E}" type="datetimeFigureOut">
              <a:rPr lang="en-US" smtClean="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311645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0F77C8-94CA-43B2-BC3B-8865226C367E}" type="datetimeFigureOut">
              <a:rPr lang="en-US" smtClean="0"/>
              <a:t>8/24/2023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237323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0F77C8-94CA-43B2-BC3B-8865226C367E}" type="datetimeFigureOut">
              <a:rPr lang="en-US" smtClean="0"/>
              <a:t>8/24/2023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206043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F77C8-94CA-43B2-BC3B-8865226C367E}" type="datetimeFigureOut">
              <a:rPr lang="en-US" smtClean="0"/>
              <a:t>8/24/2023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238386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30F77C8-94CA-43B2-BC3B-8865226C367E}" type="datetimeFigureOut">
              <a:rPr lang="en-US" smtClean="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121987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30F77C8-94CA-43B2-BC3B-8865226C367E}" type="datetimeFigureOut">
              <a:rPr lang="en-US" smtClean="0"/>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213978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3.xml"/><Relationship Id="rId7"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30F77C8-94CA-43B2-BC3B-8865226C367E}" type="datetimeFigureOut">
              <a:rPr lang="en-US" smtClean="0"/>
              <a:t>8/24/2023</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F2C72D7-AFB4-40B2-985B-9090AFDBC9A2}" type="slidenum">
              <a:rPr lang="en-US" smtClean="0"/>
              <a:t>‹#›</a:t>
            </a:fld>
            <a:endParaRPr lang="en-US" dirty="0"/>
          </a:p>
        </p:txBody>
      </p:sp>
    </p:spTree>
    <p:extLst>
      <p:ext uri="{BB962C8B-B14F-4D97-AF65-F5344CB8AC3E}">
        <p14:creationId xmlns:p14="http://schemas.microsoft.com/office/powerpoint/2010/main" val="3284284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609600"/>
            <a:ext cx="6197918" cy="321067"/>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328612" y="1914005"/>
            <a:ext cx="6197918" cy="9348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1"/>
          <a:stretch>
            <a:fillRect/>
          </a:stretch>
        </p:blipFill>
        <p:spPr>
          <a:xfrm rot="5400000">
            <a:off x="2581869" y="4298425"/>
            <a:ext cx="9144000" cy="547151"/>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144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1"/>
            <a:ext cx="329184" cy="78028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algn="ctr" defTabSz="524593" fontAlgn="base">
              <a:lnSpc>
                <a:spcPct val="90000"/>
              </a:lnSpc>
              <a:spcBef>
                <a:spcPct val="0"/>
              </a:spcBef>
              <a:spcAft>
                <a:spcPct val="0"/>
              </a:spcAft>
            </a:pPr>
            <a:endParaRPr lang="en-US" sz="135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390145"/>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algn="ctr" defTabSz="524593" fontAlgn="base">
              <a:lnSpc>
                <a:spcPct val="90000"/>
              </a:lnSpc>
              <a:spcBef>
                <a:spcPct val="0"/>
              </a:spcBef>
              <a:spcAft>
                <a:spcPct val="0"/>
              </a:spcAft>
            </a:pPr>
            <a:endParaRPr lang="en-US" sz="135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123744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ransition>
    <p:fade/>
  </p:transition>
  <p:hf sldNum="0" hdr="0" ftr="0" dt="0"/>
  <p:txStyles>
    <p:titleStyle>
      <a:lvl1pPr algn="l" defTabSz="524745" rtl="0" eaLnBrk="1" latinLnBrk="0" hangingPunct="1">
        <a:lnSpc>
          <a:spcPct val="100000"/>
        </a:lnSpc>
        <a:spcBef>
          <a:spcPct val="0"/>
        </a:spcBef>
        <a:buNone/>
        <a:defRPr lang="en-US" sz="2025" b="0" kern="1200" cap="none" spc="-28"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28606" marR="0" indent="-128606" algn="l" defTabSz="5247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75"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57213" marR="0" indent="-128606" algn="l" defTabSz="5247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25" kern="1200" spc="0" baseline="0">
          <a:gradFill>
            <a:gsLst>
              <a:gs pos="1250">
                <a:schemeClr val="tx1"/>
              </a:gs>
              <a:gs pos="100000">
                <a:schemeClr val="tx1"/>
              </a:gs>
            </a:gsLst>
            <a:lin ang="5400000" scaled="0"/>
          </a:gradFill>
          <a:latin typeface="+mn-lt"/>
          <a:ea typeface="+mn-ea"/>
          <a:cs typeface="+mn-cs"/>
        </a:defRPr>
      </a:lvl2pPr>
      <a:lvl3pPr marL="369743" marR="0" indent="-112531" algn="l" defTabSz="5247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gradFill>
            <a:gsLst>
              <a:gs pos="1250">
                <a:schemeClr val="tx1"/>
              </a:gs>
              <a:gs pos="100000">
                <a:schemeClr val="tx1"/>
              </a:gs>
            </a:gsLst>
            <a:lin ang="5400000" scaled="0"/>
          </a:gradFill>
          <a:latin typeface="+mn-lt"/>
          <a:ea typeface="+mn-ea"/>
          <a:cs typeface="+mn-cs"/>
        </a:defRPr>
      </a:lvl3pPr>
      <a:lvl4pPr marL="474237" marR="0" indent="-101813" algn="l" defTabSz="5247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88" kern="1200" spc="0" baseline="0">
          <a:gradFill>
            <a:gsLst>
              <a:gs pos="1250">
                <a:schemeClr val="tx1"/>
              </a:gs>
              <a:gs pos="100000">
                <a:schemeClr val="tx1"/>
              </a:gs>
            </a:gsLst>
            <a:lin ang="5400000" scaled="0"/>
          </a:gradFill>
          <a:latin typeface="+mn-lt"/>
          <a:ea typeface="+mn-ea"/>
          <a:cs typeface="+mn-cs"/>
        </a:defRPr>
      </a:lvl4pPr>
      <a:lvl5pPr marL="576050" marR="0" indent="-94668" algn="l" defTabSz="5247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88" kern="1200" spc="0" baseline="0">
          <a:gradFill>
            <a:gsLst>
              <a:gs pos="1250">
                <a:schemeClr val="tx1"/>
              </a:gs>
              <a:gs pos="100000">
                <a:schemeClr val="tx1"/>
              </a:gs>
            </a:gsLst>
            <a:lin ang="5400000" scaled="0"/>
          </a:gradFill>
          <a:latin typeface="+mn-lt"/>
          <a:ea typeface="+mn-ea"/>
          <a:cs typeface="+mn-cs"/>
        </a:defRPr>
      </a:lvl5pPr>
      <a:lvl6pPr marL="1443048" indent="-131186" algn="l" defTabSz="524745"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705421" indent="-131186" algn="l" defTabSz="524745"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67793" indent="-131186" algn="l" defTabSz="524745"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230166" indent="-131186" algn="l" defTabSz="524745"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24745" rtl="0" eaLnBrk="1" latinLnBrk="0" hangingPunct="1">
        <a:defRPr sz="1013" kern="1200">
          <a:solidFill>
            <a:schemeClr val="tx1"/>
          </a:solidFill>
          <a:latin typeface="+mn-lt"/>
          <a:ea typeface="+mn-ea"/>
          <a:cs typeface="+mn-cs"/>
        </a:defRPr>
      </a:lvl1pPr>
      <a:lvl2pPr marL="262372" algn="l" defTabSz="524745" rtl="0" eaLnBrk="1" latinLnBrk="0" hangingPunct="1">
        <a:defRPr sz="1013" kern="1200">
          <a:solidFill>
            <a:schemeClr val="tx1"/>
          </a:solidFill>
          <a:latin typeface="+mn-lt"/>
          <a:ea typeface="+mn-ea"/>
          <a:cs typeface="+mn-cs"/>
        </a:defRPr>
      </a:lvl2pPr>
      <a:lvl3pPr marL="524745" algn="l" defTabSz="524745" rtl="0" eaLnBrk="1" latinLnBrk="0" hangingPunct="1">
        <a:defRPr sz="1013" kern="1200">
          <a:solidFill>
            <a:schemeClr val="tx1"/>
          </a:solidFill>
          <a:latin typeface="+mn-lt"/>
          <a:ea typeface="+mn-ea"/>
          <a:cs typeface="+mn-cs"/>
        </a:defRPr>
      </a:lvl3pPr>
      <a:lvl4pPr marL="787118" algn="l" defTabSz="524745" rtl="0" eaLnBrk="1" latinLnBrk="0" hangingPunct="1">
        <a:defRPr sz="1013" kern="1200">
          <a:solidFill>
            <a:schemeClr val="tx1"/>
          </a:solidFill>
          <a:latin typeface="+mn-lt"/>
          <a:ea typeface="+mn-ea"/>
          <a:cs typeface="+mn-cs"/>
        </a:defRPr>
      </a:lvl4pPr>
      <a:lvl5pPr marL="1049489" algn="l" defTabSz="524745" rtl="0" eaLnBrk="1" latinLnBrk="0" hangingPunct="1">
        <a:defRPr sz="1013" kern="1200">
          <a:solidFill>
            <a:schemeClr val="tx1"/>
          </a:solidFill>
          <a:latin typeface="+mn-lt"/>
          <a:ea typeface="+mn-ea"/>
          <a:cs typeface="+mn-cs"/>
        </a:defRPr>
      </a:lvl5pPr>
      <a:lvl6pPr marL="1311862" algn="l" defTabSz="524745" rtl="0" eaLnBrk="1" latinLnBrk="0" hangingPunct="1">
        <a:defRPr sz="1013" kern="1200">
          <a:solidFill>
            <a:schemeClr val="tx1"/>
          </a:solidFill>
          <a:latin typeface="+mn-lt"/>
          <a:ea typeface="+mn-ea"/>
          <a:cs typeface="+mn-cs"/>
        </a:defRPr>
      </a:lvl6pPr>
      <a:lvl7pPr marL="1574234" algn="l" defTabSz="524745" rtl="0" eaLnBrk="1" latinLnBrk="0" hangingPunct="1">
        <a:defRPr sz="1013" kern="1200">
          <a:solidFill>
            <a:schemeClr val="tx1"/>
          </a:solidFill>
          <a:latin typeface="+mn-lt"/>
          <a:ea typeface="+mn-ea"/>
          <a:cs typeface="+mn-cs"/>
        </a:defRPr>
      </a:lvl7pPr>
      <a:lvl8pPr marL="1836606" algn="l" defTabSz="524745" rtl="0" eaLnBrk="1" latinLnBrk="0" hangingPunct="1">
        <a:defRPr sz="1013" kern="1200">
          <a:solidFill>
            <a:schemeClr val="tx1"/>
          </a:solidFill>
          <a:latin typeface="+mn-lt"/>
          <a:ea typeface="+mn-ea"/>
          <a:cs typeface="+mn-cs"/>
        </a:defRPr>
      </a:lvl8pPr>
      <a:lvl9pPr marL="2098980" algn="l" defTabSz="52474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900" y="785029"/>
            <a:ext cx="6197918" cy="321067"/>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userDrawn="1">
            <p:ph type="body" idx="1"/>
          </p:nvPr>
        </p:nvSpPr>
        <p:spPr>
          <a:xfrm>
            <a:off x="328615" y="1301007"/>
            <a:ext cx="6197918" cy="934871"/>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144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2" y="1"/>
            <a:ext cx="329184" cy="78028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5987" tIns="84790" rIns="105987" bIns="84790" numCol="1" spcCol="0" rtlCol="0" fromWordArt="0" anchor="t" anchorCtr="0" forceAA="0" compatLnSpc="1">
            <a:prstTxWarp prst="textNoShape">
              <a:avLst/>
            </a:prstTxWarp>
            <a:noAutofit/>
          </a:bodyPr>
          <a:lstStyle/>
          <a:p>
            <a:pPr algn="ctr" defTabSz="540397" fontAlgn="base">
              <a:lnSpc>
                <a:spcPct val="90000"/>
              </a:lnSpc>
              <a:spcBef>
                <a:spcPct val="0"/>
              </a:spcBef>
              <a:spcAft>
                <a:spcPct val="0"/>
              </a:spcAft>
            </a:pPr>
            <a:endParaRPr lang="en-US" sz="1391"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390144"/>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5987" tIns="84790" rIns="105987" bIns="84790" numCol="1" spcCol="0" rtlCol="0" fromWordArt="0" anchor="t" anchorCtr="0" forceAA="0" compatLnSpc="1">
            <a:prstTxWarp prst="textNoShape">
              <a:avLst/>
            </a:prstTxWarp>
            <a:noAutofit/>
          </a:bodyPr>
          <a:lstStyle/>
          <a:p>
            <a:pPr algn="ctr" defTabSz="540397" fontAlgn="base">
              <a:lnSpc>
                <a:spcPct val="90000"/>
              </a:lnSpc>
              <a:spcBef>
                <a:spcPct val="0"/>
              </a:spcBef>
              <a:spcAft>
                <a:spcPct val="0"/>
              </a:spcAft>
            </a:pPr>
            <a:endParaRPr lang="en-US" sz="1391" dirty="0">
              <a:gradFill>
                <a:gsLst>
                  <a:gs pos="0">
                    <a:srgbClr val="FFFFFF"/>
                  </a:gs>
                  <a:gs pos="100000">
                    <a:srgbClr val="FFFFFF"/>
                  </a:gs>
                </a:gsLst>
                <a:lin ang="5400000" scaled="0"/>
              </a:gradFill>
              <a:ea typeface="Segoe UI" pitchFamily="34" charset="0"/>
              <a:cs typeface="Segoe UI" pitchFamily="34" charset="0"/>
            </a:endParaRPr>
          </a:p>
        </p:txBody>
      </p:sp>
      <p:pic>
        <p:nvPicPr>
          <p:cNvPr id="5" name="Graphic 4">
            <a:extLst>
              <a:ext uri="{FF2B5EF4-FFF2-40B4-BE49-F238E27FC236}">
                <a16:creationId xmlns:a16="http://schemas.microsoft.com/office/drawing/2014/main" id="{99B712F7-8D60-4CA2-AAAC-24145AE6A93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4407751" y="2622760"/>
            <a:ext cx="6234546" cy="1011721"/>
          </a:xfrm>
          <a:prstGeom prst="rect">
            <a:avLst/>
          </a:prstGeom>
        </p:spPr>
      </p:pic>
    </p:spTree>
    <p:extLst>
      <p:ext uri="{BB962C8B-B14F-4D97-AF65-F5344CB8AC3E}">
        <p14:creationId xmlns:p14="http://schemas.microsoft.com/office/powerpoint/2010/main" val="275415905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ransition>
    <p:fade/>
  </p:transition>
  <p:hf sldNum="0" hdr="0" ftr="0" dt="0"/>
  <p:txStyles>
    <p:titleStyle>
      <a:lvl1pPr algn="l" defTabSz="540554" rtl="0" eaLnBrk="1" latinLnBrk="0" hangingPunct="1">
        <a:lnSpc>
          <a:spcPct val="100000"/>
        </a:lnSpc>
        <a:spcBef>
          <a:spcPct val="0"/>
        </a:spcBef>
        <a:buNone/>
        <a:defRPr lang="en-US" sz="2086" b="0" kern="1200" cap="none" spc="-29" baseline="0" dirty="0" smtClean="0">
          <a:ln w="3175">
            <a:noFill/>
          </a:ln>
          <a:gradFill>
            <a:gsLst>
              <a:gs pos="82000">
                <a:schemeClr val="tx1"/>
              </a:gs>
              <a:gs pos="0">
                <a:schemeClr val="tx1"/>
              </a:gs>
            </a:gsLst>
            <a:lin ang="2700000" scaled="1"/>
          </a:gradFill>
          <a:effectLst/>
          <a:latin typeface="+mj-lt"/>
          <a:ea typeface="+mn-ea"/>
          <a:cs typeface="Segoe UI" pitchFamily="34" charset="0"/>
        </a:defRPr>
      </a:lvl1pPr>
    </p:titleStyle>
    <p:bodyStyle>
      <a:lvl1pPr marL="132482" marR="0" indent="-132482" algn="l" defTabSz="54055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23" kern="1200" spc="0" baseline="0">
          <a:gradFill>
            <a:gsLst>
              <a:gs pos="82000">
                <a:schemeClr val="tx1"/>
              </a:gs>
              <a:gs pos="0">
                <a:schemeClr val="tx1"/>
              </a:gs>
            </a:gsLst>
            <a:lin ang="2700000" scaled="1"/>
          </a:gradFill>
          <a:latin typeface="+mn-lt"/>
          <a:ea typeface="+mn-ea"/>
          <a:cs typeface="Segoe UI" panose="020B0502040204020203" pitchFamily="34" charset="0"/>
        </a:defRPr>
      </a:lvl1pPr>
      <a:lvl2pPr marL="264962" marR="0" indent="-132482" algn="l" defTabSz="54055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59" kern="1200" spc="0" baseline="0">
          <a:gradFill>
            <a:gsLst>
              <a:gs pos="82000">
                <a:schemeClr val="tx1"/>
              </a:gs>
              <a:gs pos="0">
                <a:schemeClr val="tx1"/>
              </a:gs>
            </a:gsLst>
            <a:lin ang="2700000" scaled="1"/>
          </a:gradFill>
          <a:latin typeface="+mn-lt"/>
          <a:ea typeface="+mn-ea"/>
          <a:cs typeface="+mn-cs"/>
        </a:defRPr>
      </a:lvl2pPr>
      <a:lvl3pPr marL="380884" marR="0" indent="-115921" algn="l" defTabSz="54055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27" kern="1200" spc="0" baseline="0">
          <a:gradFill>
            <a:gsLst>
              <a:gs pos="82000">
                <a:schemeClr val="tx1"/>
              </a:gs>
              <a:gs pos="0">
                <a:schemeClr val="tx1"/>
              </a:gs>
            </a:gsLst>
            <a:lin ang="2700000" scaled="1"/>
          </a:gradFill>
          <a:latin typeface="+mn-lt"/>
          <a:ea typeface="+mn-ea"/>
          <a:cs typeface="+mn-cs"/>
        </a:defRPr>
      </a:lvl3pPr>
      <a:lvl4pPr marL="488524" marR="0" indent="-104881" algn="l" defTabSz="54055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12" kern="1200" spc="0" baseline="0">
          <a:gradFill>
            <a:gsLst>
              <a:gs pos="82000">
                <a:schemeClr val="tx1"/>
              </a:gs>
              <a:gs pos="0">
                <a:schemeClr val="tx1"/>
              </a:gs>
            </a:gsLst>
            <a:lin ang="2700000" scaled="1"/>
          </a:gradFill>
          <a:latin typeface="+mn-lt"/>
          <a:ea typeface="+mn-ea"/>
          <a:cs typeface="+mn-cs"/>
        </a:defRPr>
      </a:lvl4pPr>
      <a:lvl5pPr marL="593405" marR="0" indent="-97521" algn="l" defTabSz="54055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12" kern="1200" spc="0" baseline="0">
          <a:gradFill>
            <a:gsLst>
              <a:gs pos="82000">
                <a:schemeClr val="tx1"/>
              </a:gs>
              <a:gs pos="0">
                <a:schemeClr val="tx1"/>
              </a:gs>
            </a:gsLst>
            <a:lin ang="2700000" scaled="1"/>
          </a:gradFill>
          <a:latin typeface="+mn-lt"/>
          <a:ea typeface="+mn-ea"/>
          <a:cs typeface="+mn-cs"/>
        </a:defRPr>
      </a:lvl5pPr>
      <a:lvl6pPr marL="1486523" indent="-135139" algn="l" defTabSz="540554" rtl="0" eaLnBrk="1" latinLnBrk="0" hangingPunct="1">
        <a:spcBef>
          <a:spcPct val="20000"/>
        </a:spcBef>
        <a:buFont typeface="Arial" pitchFamily="34" charset="0"/>
        <a:buChar char="•"/>
        <a:defRPr sz="1159" kern="1200">
          <a:solidFill>
            <a:schemeClr val="tx1"/>
          </a:solidFill>
          <a:latin typeface="+mn-lt"/>
          <a:ea typeface="+mn-ea"/>
          <a:cs typeface="+mn-cs"/>
        </a:defRPr>
      </a:lvl6pPr>
      <a:lvl7pPr marL="1756801" indent="-135139" algn="l" defTabSz="540554" rtl="0" eaLnBrk="1" latinLnBrk="0" hangingPunct="1">
        <a:spcBef>
          <a:spcPct val="20000"/>
        </a:spcBef>
        <a:buFont typeface="Arial" pitchFamily="34" charset="0"/>
        <a:buChar char="•"/>
        <a:defRPr sz="1159" kern="1200">
          <a:solidFill>
            <a:schemeClr val="tx1"/>
          </a:solidFill>
          <a:latin typeface="+mn-lt"/>
          <a:ea typeface="+mn-ea"/>
          <a:cs typeface="+mn-cs"/>
        </a:defRPr>
      </a:lvl7pPr>
      <a:lvl8pPr marL="2027078" indent="-135139" algn="l" defTabSz="540554" rtl="0" eaLnBrk="1" latinLnBrk="0" hangingPunct="1">
        <a:spcBef>
          <a:spcPct val="20000"/>
        </a:spcBef>
        <a:buFont typeface="Arial" pitchFamily="34" charset="0"/>
        <a:buChar char="•"/>
        <a:defRPr sz="1159" kern="1200">
          <a:solidFill>
            <a:schemeClr val="tx1"/>
          </a:solidFill>
          <a:latin typeface="+mn-lt"/>
          <a:ea typeface="+mn-ea"/>
          <a:cs typeface="+mn-cs"/>
        </a:defRPr>
      </a:lvl8pPr>
      <a:lvl9pPr marL="2297356" indent="-135139" algn="l" defTabSz="540554" rtl="0" eaLnBrk="1" latinLnBrk="0" hangingPunct="1">
        <a:spcBef>
          <a:spcPct val="20000"/>
        </a:spcBef>
        <a:buFont typeface="Arial" pitchFamily="34" charset="0"/>
        <a:buChar char="•"/>
        <a:defRPr sz="1159" kern="1200">
          <a:solidFill>
            <a:schemeClr val="tx1"/>
          </a:solidFill>
          <a:latin typeface="+mn-lt"/>
          <a:ea typeface="+mn-ea"/>
          <a:cs typeface="+mn-cs"/>
        </a:defRPr>
      </a:lvl9pPr>
    </p:bodyStyle>
    <p:otherStyle>
      <a:defPPr>
        <a:defRPr lang="en-US"/>
      </a:defPPr>
      <a:lvl1pPr marL="0" algn="l" defTabSz="540554" rtl="0" eaLnBrk="1" latinLnBrk="0" hangingPunct="1">
        <a:defRPr sz="1044" kern="1200">
          <a:solidFill>
            <a:schemeClr val="tx1"/>
          </a:solidFill>
          <a:latin typeface="+mn-lt"/>
          <a:ea typeface="+mn-ea"/>
          <a:cs typeface="+mn-cs"/>
        </a:defRPr>
      </a:lvl1pPr>
      <a:lvl2pPr marL="270278" algn="l" defTabSz="540554" rtl="0" eaLnBrk="1" latinLnBrk="0" hangingPunct="1">
        <a:defRPr sz="1044" kern="1200">
          <a:solidFill>
            <a:schemeClr val="tx1"/>
          </a:solidFill>
          <a:latin typeface="+mn-lt"/>
          <a:ea typeface="+mn-ea"/>
          <a:cs typeface="+mn-cs"/>
        </a:defRPr>
      </a:lvl2pPr>
      <a:lvl3pPr marL="540554" algn="l" defTabSz="540554" rtl="0" eaLnBrk="1" latinLnBrk="0" hangingPunct="1">
        <a:defRPr sz="1044" kern="1200">
          <a:solidFill>
            <a:schemeClr val="tx1"/>
          </a:solidFill>
          <a:latin typeface="+mn-lt"/>
          <a:ea typeface="+mn-ea"/>
          <a:cs typeface="+mn-cs"/>
        </a:defRPr>
      </a:lvl3pPr>
      <a:lvl4pPr marL="810831" algn="l" defTabSz="540554" rtl="0" eaLnBrk="1" latinLnBrk="0" hangingPunct="1">
        <a:defRPr sz="1044" kern="1200">
          <a:solidFill>
            <a:schemeClr val="tx1"/>
          </a:solidFill>
          <a:latin typeface="+mn-lt"/>
          <a:ea typeface="+mn-ea"/>
          <a:cs typeface="+mn-cs"/>
        </a:defRPr>
      </a:lvl4pPr>
      <a:lvl5pPr marL="1081109" algn="l" defTabSz="540554" rtl="0" eaLnBrk="1" latinLnBrk="0" hangingPunct="1">
        <a:defRPr sz="1044" kern="1200">
          <a:solidFill>
            <a:schemeClr val="tx1"/>
          </a:solidFill>
          <a:latin typeface="+mn-lt"/>
          <a:ea typeface="+mn-ea"/>
          <a:cs typeface="+mn-cs"/>
        </a:defRPr>
      </a:lvl5pPr>
      <a:lvl6pPr marL="1351386" algn="l" defTabSz="540554" rtl="0" eaLnBrk="1" latinLnBrk="0" hangingPunct="1">
        <a:defRPr sz="1044" kern="1200">
          <a:solidFill>
            <a:schemeClr val="tx1"/>
          </a:solidFill>
          <a:latin typeface="+mn-lt"/>
          <a:ea typeface="+mn-ea"/>
          <a:cs typeface="+mn-cs"/>
        </a:defRPr>
      </a:lvl6pPr>
      <a:lvl7pPr marL="1621662" algn="l" defTabSz="540554" rtl="0" eaLnBrk="1" latinLnBrk="0" hangingPunct="1">
        <a:defRPr sz="1044" kern="1200">
          <a:solidFill>
            <a:schemeClr val="tx1"/>
          </a:solidFill>
          <a:latin typeface="+mn-lt"/>
          <a:ea typeface="+mn-ea"/>
          <a:cs typeface="+mn-cs"/>
        </a:defRPr>
      </a:lvl7pPr>
      <a:lvl8pPr marL="1891940" algn="l" defTabSz="540554" rtl="0" eaLnBrk="1" latinLnBrk="0" hangingPunct="1">
        <a:defRPr sz="1044" kern="1200">
          <a:solidFill>
            <a:schemeClr val="tx1"/>
          </a:solidFill>
          <a:latin typeface="+mn-lt"/>
          <a:ea typeface="+mn-ea"/>
          <a:cs typeface="+mn-cs"/>
        </a:defRPr>
      </a:lvl8pPr>
      <a:lvl9pPr marL="2162217" algn="l" defTabSz="540554" rtl="0" eaLnBrk="1" latinLnBrk="0" hangingPunct="1">
        <a:defRPr sz="1044"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9">
          <p15:clr>
            <a:srgbClr val="C35EA4"/>
          </p15:clr>
        </p15:guide>
        <p15:guide id="26" orient="horz" pos="7372">
          <p15:clr>
            <a:srgbClr val="C35EA4"/>
          </p15:clr>
        </p15:guide>
        <p15:guide id="27" orient="horz" pos="344">
          <p15:clr>
            <a:srgbClr val="A4A3A4"/>
          </p15:clr>
        </p15:guide>
        <p15:guide id="28" pos="118">
          <p15:clr>
            <a:srgbClr val="A4A3A4"/>
          </p15:clr>
        </p15:guide>
        <p15:guide id="29" orient="horz" pos="7719">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18" Type="http://schemas.openxmlformats.org/officeDocument/2006/relationships/hyperlink" Target="https://aka.ms/m365bpvideo" TargetMode="External"/><Relationship Id="rId26" Type="http://schemas.openxmlformats.org/officeDocument/2006/relationships/hyperlink" Target="https://aka.ms/ValueCalculatorTool" TargetMode="External"/><Relationship Id="rId3" Type="http://schemas.openxmlformats.org/officeDocument/2006/relationships/image" Target="../media/image11.png"/><Relationship Id="rId21" Type="http://schemas.openxmlformats.org/officeDocument/2006/relationships/hyperlink" Target="https://aka.ms/M365ITDMdeck" TargetMode="External"/><Relationship Id="rId7" Type="http://schemas.openxmlformats.org/officeDocument/2006/relationships/image" Target="../media/image15.png"/><Relationship Id="rId12" Type="http://schemas.openxmlformats.org/officeDocument/2006/relationships/image" Target="../media/image18.png"/><Relationship Id="rId17" Type="http://schemas.openxmlformats.org/officeDocument/2006/relationships/hyperlink" Target="https://aka.ms/M365SecurityScoreAPI" TargetMode="External"/><Relationship Id="rId25" Type="http://schemas.openxmlformats.org/officeDocument/2006/relationships/hyperlink" Target="https://aka.ms/M365BPGuide" TargetMode="External"/><Relationship Id="rId2" Type="http://schemas.openxmlformats.org/officeDocument/2006/relationships/notesSlide" Target="../notesSlides/notesSlide1.xml"/><Relationship Id="rId16" Type="http://schemas.openxmlformats.org/officeDocument/2006/relationships/hyperlink" Target="https://aka.ms/bwtool" TargetMode="External"/><Relationship Id="rId20" Type="http://schemas.openxmlformats.org/officeDocument/2006/relationships/hyperlink" Target="https://aka.ms/CompareM365Plans" TargetMode="External"/><Relationship Id="rId29"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hyperlink" Target="https://enterprise.verizon.com/resources/reports/dbir/2020/introduction/" TargetMode="External"/><Relationship Id="rId24" Type="http://schemas.openxmlformats.org/officeDocument/2006/relationships/hyperlink" Target="https://aka.ms/PracticalGuideCustomerConversationDeck" TargetMode="External"/><Relationship Id="rId5" Type="http://schemas.openxmlformats.org/officeDocument/2006/relationships/image" Target="../media/image13.png"/><Relationship Id="rId15" Type="http://schemas.openxmlformats.org/officeDocument/2006/relationships/hyperlink" Target="https://aka.ms/M365BPemail" TargetMode="External"/><Relationship Id="rId23" Type="http://schemas.openxmlformats.org/officeDocument/2006/relationships/hyperlink" Target="https://aka.ms/M365forbusiness/download" TargetMode="External"/><Relationship Id="rId28" Type="http://schemas.openxmlformats.org/officeDocument/2006/relationships/hyperlink" Target="https://aka.ms/M365bpPractical" TargetMode="External"/><Relationship Id="rId10" Type="http://schemas.openxmlformats.org/officeDocument/2006/relationships/hyperlink" Target="https://aka.ms/M365BPPlaybook" TargetMode="External"/><Relationship Id="rId19" Type="http://schemas.openxmlformats.org/officeDocument/2006/relationships/hyperlink" Target="https://aka.ms/M365BPBDMDeck" TargetMode="External"/><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hyperlink" Target="https://aka.ms/CloudAscent" TargetMode="External"/><Relationship Id="rId22" Type="http://schemas.openxmlformats.org/officeDocument/2006/relationships/hyperlink" Target="https://aka.ms/M365BPcyber" TargetMode="External"/><Relationship Id="rId27" Type="http://schemas.openxmlformats.org/officeDocument/2006/relationships/hyperlink" Target="https://aka.ms/M365ITchecklis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aka.ms/IntuneApprovedApps" TargetMode="External"/><Relationship Id="rId13" Type="http://schemas.openxmlformats.org/officeDocument/2006/relationships/hyperlink" Target="https://aka.ms/SafeAttachments365" TargetMode="External"/><Relationship Id="rId18" Type="http://schemas.openxmlformats.org/officeDocument/2006/relationships/image" Target="../media/image24.png"/><Relationship Id="rId3" Type="http://schemas.openxmlformats.org/officeDocument/2006/relationships/image" Target="../media/image11.png"/><Relationship Id="rId21" Type="http://schemas.openxmlformats.org/officeDocument/2006/relationships/image" Target="../media/image27.svg"/><Relationship Id="rId7" Type="http://schemas.openxmlformats.org/officeDocument/2006/relationships/hyperlink" Target="https://aka.ms/IntuneDeviceManagement" TargetMode="External"/><Relationship Id="rId12" Type="http://schemas.openxmlformats.org/officeDocument/2006/relationships/hyperlink" Target="https://aka.ms/SafeLinks365" TargetMode="External"/><Relationship Id="rId17" Type="http://schemas.openxmlformats.org/officeDocument/2006/relationships/hyperlink" Target="https://aka.ms/SMBSecurityMayBlog" TargetMode="External"/><Relationship Id="rId2" Type="http://schemas.openxmlformats.org/officeDocument/2006/relationships/notesSlide" Target="../notesSlides/notesSlide2.xml"/><Relationship Id="rId16" Type="http://schemas.openxmlformats.org/officeDocument/2006/relationships/hyperlink" Target="https://aka.ms/SMBsecurityFebBlog" TargetMode="External"/><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hyperlink" Target="https://aka.ms/AzureInfoProtect" TargetMode="External"/><Relationship Id="rId5" Type="http://schemas.openxmlformats.org/officeDocument/2006/relationships/image" Target="../media/image22.png"/><Relationship Id="rId15" Type="http://schemas.openxmlformats.org/officeDocument/2006/relationships/hyperlink" Target="https://aka.ms/MultifactorAuthenticationSettings" TargetMode="External"/><Relationship Id="rId10" Type="http://schemas.openxmlformats.org/officeDocument/2006/relationships/hyperlink" Target="https://aka.ms/EncryptMessages" TargetMode="External"/><Relationship Id="rId19" Type="http://schemas.openxmlformats.org/officeDocument/2006/relationships/image" Target="../media/image25.svg"/><Relationship Id="rId4" Type="http://schemas.openxmlformats.org/officeDocument/2006/relationships/image" Target="../media/image21.png"/><Relationship Id="rId9" Type="http://schemas.openxmlformats.org/officeDocument/2006/relationships/hyperlink" Target="https://aka.ms/IntuneSelectiveWipe" TargetMode="External"/><Relationship Id="rId14" Type="http://schemas.openxmlformats.org/officeDocument/2006/relationships/hyperlink" Target="https://aka.ms/AntiphishingPolici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ka.ms/MicrosoftDefenderRank" TargetMode="External"/><Relationship Id="rId2" Type="http://schemas.openxmlformats.org/officeDocument/2006/relationships/hyperlink" Target="https://aka.ms/MagicQuadrantReport"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ka.ms/MDB-Blog" TargetMode="External"/><Relationship Id="rId1" Type="http://schemas.openxmlformats.org/officeDocument/2006/relationships/slideLayout" Target="../slideLayouts/slideLayout32.xml"/><Relationship Id="rId6" Type="http://schemas.openxmlformats.org/officeDocument/2006/relationships/hyperlink" Target="https://aka.ms/SMBSecurityMayBlog" TargetMode="External"/><Relationship Id="rId5" Type="http://schemas.openxmlformats.org/officeDocument/2006/relationships/hyperlink" Target="https://www.microsoft.com/en-us/microsoft-365/microsoft-365-and-office-resources" TargetMode="External"/><Relationship Id="rId4" Type="http://schemas.openxmlformats.org/officeDocument/2006/relationships/hyperlink" Target="https://aka.ms/M365BP_Serv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F34C42-3FAA-4F83-9924-74B8F3E5BC1C}"/>
              </a:ext>
            </a:extLst>
          </p:cNvPr>
          <p:cNvSpPr/>
          <p:nvPr/>
        </p:nvSpPr>
        <p:spPr>
          <a:xfrm>
            <a:off x="1928316" y="1849608"/>
            <a:ext cx="2893219" cy="906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8" rIns="38576" bIns="19288" numCol="1" spcCol="0" rtlCol="0" fromWordArt="0" anchor="ctr" anchorCtr="0" forceAA="0" compatLnSpc="1">
            <a:prstTxWarp prst="textNoShape">
              <a:avLst/>
            </a:prstTxWarp>
            <a:noAutofit/>
          </a:bodyPr>
          <a:lstStyle/>
          <a:p>
            <a:pPr algn="ctr"/>
            <a:endParaRPr lang="en-US" sz="427" dirty="0"/>
          </a:p>
        </p:txBody>
      </p:sp>
      <p:sp>
        <p:nvSpPr>
          <p:cNvPr id="48" name="AutoShape 4" descr="Placeholder with grey background and dimension watermark">
            <a:extLst>
              <a:ext uri="{FF2B5EF4-FFF2-40B4-BE49-F238E27FC236}">
                <a16:creationId xmlns:a16="http://schemas.microsoft.com/office/drawing/2014/main" id="{1D79A654-83E3-45E5-A6F1-132A2C51477E}"/>
              </a:ext>
            </a:extLst>
          </p:cNvPr>
          <p:cNvSpPr>
            <a:spLocks noChangeAspect="1" noChangeArrowheads="1"/>
          </p:cNvSpPr>
          <p:nvPr/>
        </p:nvSpPr>
        <p:spPr bwMode="auto">
          <a:xfrm>
            <a:off x="8726861" y="4803680"/>
            <a:ext cx="301156" cy="3057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TextBox 22">
            <a:extLst>
              <a:ext uri="{FF2B5EF4-FFF2-40B4-BE49-F238E27FC236}">
                <a16:creationId xmlns:a16="http://schemas.microsoft.com/office/drawing/2014/main" id="{2C848093-60AF-4157-B253-E0855C6F69CD}"/>
              </a:ext>
            </a:extLst>
          </p:cNvPr>
          <p:cNvSpPr txBox="1"/>
          <p:nvPr/>
        </p:nvSpPr>
        <p:spPr>
          <a:xfrm>
            <a:off x="302272" y="462242"/>
            <a:ext cx="6310586" cy="769441"/>
          </a:xfrm>
          <a:prstGeom prst="rect">
            <a:avLst/>
          </a:prstGeom>
          <a:noFill/>
        </p:spPr>
        <p:txBody>
          <a:bodyPr wrap="square" rtlCol="0">
            <a:spAutoFit/>
          </a:bodyPr>
          <a:lstStyle/>
          <a:p>
            <a:r>
              <a:rPr lang="en-US" sz="2800" dirty="0">
                <a:solidFill>
                  <a:schemeClr val="tx1">
                    <a:lumMod val="65000"/>
                    <a:lumOff val="35000"/>
                  </a:schemeClr>
                </a:solidFill>
                <a:latin typeface="Segoe UI Semibold" panose="020B0702040204020203" pitchFamily="34" charset="0"/>
                <a:cs typeface="Segoe UI Semibold" panose="020B0702040204020203" pitchFamily="34" charset="0"/>
              </a:rPr>
              <a:t>Upsell Guide for Partners </a:t>
            </a:r>
            <a:br>
              <a:rPr lang="en-US" sz="2000" dirty="0">
                <a:solidFill>
                  <a:schemeClr val="tx1">
                    <a:lumMod val="65000"/>
                    <a:lumOff val="35000"/>
                  </a:schemeClr>
                </a:solidFill>
                <a:latin typeface="Segoe UI Semibold" panose="020B0702040204020203" pitchFamily="34" charset="0"/>
                <a:cs typeface="Segoe UI Semibold" panose="020B0702040204020203" pitchFamily="34" charset="0"/>
              </a:rPr>
            </a:b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rPr>
              <a:t>Microsoft 365 Business Basic </a:t>
            </a: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sym typeface="Wingdings" panose="05000000000000000000" pitchFamily="2" charset="2"/>
              </a:rPr>
              <a:t></a:t>
            </a: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rPr>
              <a:t> Microsoft 365 </a:t>
            </a:r>
            <a:r>
              <a:rPr lang="en-US" sz="1500" b="1" dirty="0">
                <a:solidFill>
                  <a:schemeClr val="tx1">
                    <a:lumMod val="65000"/>
                    <a:lumOff val="35000"/>
                  </a:schemeClr>
                </a:solidFill>
                <a:latin typeface="Segoe UI Semibold" panose="020B0702040204020203" pitchFamily="34" charset="0"/>
                <a:cs typeface="Segoe UI Semibold" panose="020B0702040204020203" pitchFamily="34" charset="0"/>
              </a:rPr>
              <a:t>Business Premium</a:t>
            </a:r>
          </a:p>
        </p:txBody>
      </p:sp>
      <p:sp>
        <p:nvSpPr>
          <p:cNvPr id="5" name="Rectangle 4">
            <a:extLst>
              <a:ext uri="{FF2B5EF4-FFF2-40B4-BE49-F238E27FC236}">
                <a16:creationId xmlns:a16="http://schemas.microsoft.com/office/drawing/2014/main" id="{AA4DC67E-9082-4D3A-B56B-E15D324E8EC5}"/>
              </a:ext>
            </a:extLst>
          </p:cNvPr>
          <p:cNvSpPr/>
          <p:nvPr/>
        </p:nvSpPr>
        <p:spPr>
          <a:xfrm>
            <a:off x="15331" y="1711642"/>
            <a:ext cx="6867694" cy="831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19288" rIns="365760" bIns="19288" numCol="1" spcCol="0" rtlCol="0" fromWordArt="0" anchor="ctr" anchorCtr="0" forceAA="0" compatLnSpc="1">
            <a:prstTxWarp prst="textNoShape">
              <a:avLst/>
            </a:prstTxWarp>
            <a:noAutofit/>
          </a:bodyPr>
          <a:lstStyle/>
          <a:p>
            <a:pPr>
              <a:lnSpc>
                <a:spcPts val="1700"/>
              </a:lnSpc>
            </a:pPr>
            <a:endParaRPr lang="en-US" sz="1400" dirty="0">
              <a:solidFill>
                <a:schemeClr val="bg1"/>
              </a:solidFill>
              <a:latin typeface="Segoe UI" panose="020B0502040204020203" pitchFamily="34" charset="0"/>
              <a:cs typeface="Segoe UI" panose="020B0502040204020203" pitchFamily="34" charset="0"/>
            </a:endParaRPr>
          </a:p>
        </p:txBody>
      </p:sp>
      <p:pic>
        <p:nvPicPr>
          <p:cNvPr id="29" name="Picture 28">
            <a:extLst>
              <a:ext uri="{FF2B5EF4-FFF2-40B4-BE49-F238E27FC236}">
                <a16:creationId xmlns:a16="http://schemas.microsoft.com/office/drawing/2014/main" id="{A914D326-5C11-4227-9A75-3FC1508C0FE0}"/>
              </a:ext>
            </a:extLst>
          </p:cNvPr>
          <p:cNvPicPr>
            <a:picLocks noChangeAspect="1"/>
          </p:cNvPicPr>
          <p:nvPr/>
        </p:nvPicPr>
        <p:blipFill rotWithShape="1">
          <a:blip r:embed="rId3"/>
          <a:srcRect t="28092" b="20174"/>
          <a:stretch/>
        </p:blipFill>
        <p:spPr>
          <a:xfrm>
            <a:off x="181513" y="80423"/>
            <a:ext cx="1173021" cy="430887"/>
          </a:xfrm>
          <a:prstGeom prst="rect">
            <a:avLst/>
          </a:prstGeom>
        </p:spPr>
      </p:pic>
      <p:sp>
        <p:nvSpPr>
          <p:cNvPr id="18" name="TextBox 17">
            <a:extLst>
              <a:ext uri="{FF2B5EF4-FFF2-40B4-BE49-F238E27FC236}">
                <a16:creationId xmlns:a16="http://schemas.microsoft.com/office/drawing/2014/main" id="{CA8B463A-09E8-474B-A004-A7864D038D3E}"/>
              </a:ext>
            </a:extLst>
          </p:cNvPr>
          <p:cNvSpPr txBox="1"/>
          <p:nvPr/>
        </p:nvSpPr>
        <p:spPr>
          <a:xfrm>
            <a:off x="267271" y="1718319"/>
            <a:ext cx="6575398" cy="830997"/>
          </a:xfrm>
          <a:prstGeom prst="rect">
            <a:avLst/>
          </a:prstGeom>
          <a:noFill/>
        </p:spPr>
        <p:txBody>
          <a:bodyPr wrap="square" lIns="91440" tIns="45720" rIns="91440" bIns="45720" rtlCol="0" anchor="t">
            <a:spAutoFit/>
          </a:bodyPr>
          <a:lstStyle/>
          <a:p>
            <a:r>
              <a:rPr lang="en-US" sz="1200" dirty="0">
                <a:solidFill>
                  <a:schemeClr val="bg1"/>
                </a:solidFill>
                <a:latin typeface="Segoe UI "/>
              </a:rPr>
              <a:t>Microsoft 365 Business Premium is a comprehensive solution for businesses with 1-300 employees. It includes everything Business Basic offers, plus powerful </a:t>
            </a:r>
            <a:r>
              <a:rPr lang="en-US" sz="1200" dirty="0">
                <a:solidFill>
                  <a:schemeClr val="bg1"/>
                </a:solidFill>
                <a:latin typeface="Segoe UI Semibold"/>
                <a:cs typeface="Segoe UI Semibold"/>
              </a:rPr>
              <a:t>office productivity tools and advanced security and device management </a:t>
            </a:r>
            <a:r>
              <a:rPr lang="en-US" sz="1200" dirty="0">
                <a:solidFill>
                  <a:schemeClr val="bg1"/>
                </a:solidFill>
                <a:latin typeface="Segoe UI "/>
              </a:rPr>
              <a:t>in one solution. It contains the essential tools you need grow your business with peace of mind that your business information is protected.</a:t>
            </a:r>
            <a:endParaRPr lang="de-CH" dirty="0">
              <a:solidFill>
                <a:schemeClr val="bg1"/>
              </a:solidFill>
              <a:cs typeface="Calibri"/>
            </a:endParaRPr>
          </a:p>
        </p:txBody>
      </p:sp>
      <p:sp>
        <p:nvSpPr>
          <p:cNvPr id="45" name="Rectangle 44">
            <a:extLst>
              <a:ext uri="{FF2B5EF4-FFF2-40B4-BE49-F238E27FC236}">
                <a16:creationId xmlns:a16="http://schemas.microsoft.com/office/drawing/2014/main" id="{3147C938-C23B-4355-9F42-A750E9037433}"/>
              </a:ext>
            </a:extLst>
          </p:cNvPr>
          <p:cNvSpPr/>
          <p:nvPr/>
        </p:nvSpPr>
        <p:spPr bwMode="auto">
          <a:xfrm>
            <a:off x="314164" y="2627213"/>
            <a:ext cx="3028618" cy="1239006"/>
          </a:xfrm>
          <a:prstGeom prst="rect">
            <a:avLst/>
          </a:prstGeom>
          <a:solidFill>
            <a:srgbClr val="F5F5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46263" rIns="91427" bIns="146263" numCol="1" spcCol="0" rtlCol="0" fromWordArt="0" anchor="t" anchorCtr="0" forceAA="0" compatLnSpc="1">
            <a:prstTxWarp prst="textNoShape">
              <a:avLst/>
            </a:prstTxWarp>
            <a:noAutofit/>
          </a:bodyPr>
          <a:lstStyle/>
          <a:p>
            <a:pPr defTabSz="914049">
              <a:lnSpc>
                <a:spcPct val="90000"/>
              </a:lnSpc>
              <a:spcAft>
                <a:spcPts val="600"/>
              </a:spcAft>
              <a:defRPr/>
            </a:pPr>
            <a:r>
              <a:rPr lang="en-US" sz="1400" dirty="0">
                <a:solidFill>
                  <a:srgbClr val="0078D4"/>
                </a:solidFill>
                <a:latin typeface="Segoe UI Semibold"/>
              </a:rPr>
              <a:t>Microsoft 365 Business Basic</a:t>
            </a:r>
          </a:p>
          <a:p>
            <a:pPr defTabSz="914049">
              <a:lnSpc>
                <a:spcPct val="90000"/>
              </a:lnSpc>
              <a:spcAft>
                <a:spcPts val="600"/>
              </a:spcAft>
              <a:defRPr/>
            </a:pPr>
            <a:r>
              <a:rPr lang="en-US" sz="1200" dirty="0">
                <a:solidFill>
                  <a:srgbClr val="000000"/>
                </a:solidFill>
                <a:latin typeface="Segoe UI Semibold"/>
                <a:cs typeface="Segoe UI Semibold" panose="020B0702040204020203" pitchFamily="34" charset="0"/>
              </a:rPr>
              <a:t>Cloud Services</a:t>
            </a:r>
          </a:p>
        </p:txBody>
      </p:sp>
      <p:pic>
        <p:nvPicPr>
          <p:cNvPr id="51" name="Picture 50">
            <a:extLst>
              <a:ext uri="{FF2B5EF4-FFF2-40B4-BE49-F238E27FC236}">
                <a16:creationId xmlns:a16="http://schemas.microsoft.com/office/drawing/2014/main" id="{97514012-16ED-414E-8878-8A9306BC02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2456" y="3288071"/>
            <a:ext cx="385568" cy="427135"/>
          </a:xfrm>
          <a:prstGeom prst="rect">
            <a:avLst/>
          </a:prstGeom>
        </p:spPr>
      </p:pic>
      <p:pic>
        <p:nvPicPr>
          <p:cNvPr id="52" name="Picture 51">
            <a:extLst>
              <a:ext uri="{FF2B5EF4-FFF2-40B4-BE49-F238E27FC236}">
                <a16:creationId xmlns:a16="http://schemas.microsoft.com/office/drawing/2014/main" id="{63E30467-4B69-49FC-9A4C-56505FEB3CA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8959" y="3297307"/>
            <a:ext cx="1193522" cy="438403"/>
          </a:xfrm>
          <a:prstGeom prst="rect">
            <a:avLst/>
          </a:prstGeom>
        </p:spPr>
      </p:pic>
      <p:grpSp>
        <p:nvGrpSpPr>
          <p:cNvPr id="55" name="Group 54">
            <a:extLst>
              <a:ext uri="{FF2B5EF4-FFF2-40B4-BE49-F238E27FC236}">
                <a16:creationId xmlns:a16="http://schemas.microsoft.com/office/drawing/2014/main" id="{56F5BD91-3017-4B1E-9ED5-E0E285929449}"/>
              </a:ext>
            </a:extLst>
          </p:cNvPr>
          <p:cNvGrpSpPr/>
          <p:nvPr/>
        </p:nvGrpSpPr>
        <p:grpSpPr>
          <a:xfrm>
            <a:off x="3389911" y="2576991"/>
            <a:ext cx="3020408" cy="2533136"/>
            <a:chOff x="7899914" y="1470069"/>
            <a:chExt cx="2884401" cy="2533495"/>
          </a:xfrm>
        </p:grpSpPr>
        <p:sp>
          <p:nvSpPr>
            <p:cNvPr id="60" name="Rectangle 59">
              <a:extLst>
                <a:ext uri="{FF2B5EF4-FFF2-40B4-BE49-F238E27FC236}">
                  <a16:creationId xmlns:a16="http://schemas.microsoft.com/office/drawing/2014/main" id="{62B8FA78-9AD5-48DB-ABA6-547D35066882}"/>
                </a:ext>
              </a:extLst>
            </p:cNvPr>
            <p:cNvSpPr/>
            <p:nvPr/>
          </p:nvSpPr>
          <p:spPr bwMode="auto">
            <a:xfrm>
              <a:off x="7899914" y="1470069"/>
              <a:ext cx="2884401" cy="2474420"/>
            </a:xfrm>
            <a:prstGeom prst="rect">
              <a:avLst/>
            </a:prstGeom>
            <a:solidFill>
              <a:srgbClr val="F5F5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46263" rIns="91427" bIns="146263" numCol="1" spcCol="0" rtlCol="0" fromWordArt="0" anchor="t" anchorCtr="0" forceAA="0" compatLnSpc="1">
              <a:prstTxWarp prst="textNoShape">
                <a:avLst/>
              </a:prstTxWarp>
              <a:noAutofit/>
            </a:bodyPr>
            <a:lstStyle/>
            <a:p>
              <a:pPr defTabSz="914049">
                <a:lnSpc>
                  <a:spcPct val="90000"/>
                </a:lnSpc>
                <a:spcAft>
                  <a:spcPts val="600"/>
                </a:spcAft>
                <a:defRPr/>
              </a:pPr>
              <a:r>
                <a:rPr lang="en-US" sz="1400" dirty="0">
                  <a:solidFill>
                    <a:srgbClr val="0078D4"/>
                  </a:solidFill>
                  <a:latin typeface="Segoe UI Semibold"/>
                </a:rPr>
                <a:t>Microsoft 365 Business Premium</a:t>
              </a:r>
            </a:p>
            <a:p>
              <a:pPr defTabSz="914049">
                <a:lnSpc>
                  <a:spcPct val="90000"/>
                </a:lnSpc>
                <a:spcAft>
                  <a:spcPts val="600"/>
                </a:spcAft>
                <a:defRPr/>
              </a:pPr>
              <a:r>
                <a:rPr lang="en-US" sz="1200" dirty="0">
                  <a:solidFill>
                    <a:srgbClr val="000000"/>
                  </a:solidFill>
                  <a:latin typeface="Segoe UI Semibold"/>
                  <a:cs typeface="Segoe UI Semibold" panose="020B0702040204020203" pitchFamily="34" charset="0"/>
                </a:rPr>
                <a:t>Cloud Services</a:t>
              </a:r>
            </a:p>
          </p:txBody>
        </p:sp>
        <p:grpSp>
          <p:nvGrpSpPr>
            <p:cNvPr id="63" name="Group 62">
              <a:extLst>
                <a:ext uri="{FF2B5EF4-FFF2-40B4-BE49-F238E27FC236}">
                  <a16:creationId xmlns:a16="http://schemas.microsoft.com/office/drawing/2014/main" id="{B5A86E20-59CA-4E60-8C1B-27F06CB16C18}"/>
                </a:ext>
                <a:ext uri="{C183D7F6-B498-43B3-948B-1728B52AA6E4}">
                  <adec:decorative xmlns:adec="http://schemas.microsoft.com/office/drawing/2017/decorative" val="1"/>
                </a:ext>
              </a:extLst>
            </p:cNvPr>
            <p:cNvGrpSpPr/>
            <p:nvPr/>
          </p:nvGrpSpPr>
          <p:grpSpPr>
            <a:xfrm>
              <a:off x="8061613" y="3427722"/>
              <a:ext cx="1620384" cy="575842"/>
              <a:chOff x="8338321" y="3361011"/>
              <a:chExt cx="2102669" cy="747229"/>
            </a:xfrm>
          </p:grpSpPr>
          <p:pic>
            <p:nvPicPr>
              <p:cNvPr id="66" name="Picture 65">
                <a:extLst>
                  <a:ext uri="{FF2B5EF4-FFF2-40B4-BE49-F238E27FC236}">
                    <a16:creationId xmlns:a16="http://schemas.microsoft.com/office/drawing/2014/main" id="{ED288A91-F3A6-4496-B430-BEA931BE624D}"/>
                  </a:ext>
                </a:extLst>
              </p:cNvPr>
              <p:cNvPicPr>
                <a:picLocks noChangeAspect="1"/>
              </p:cNvPicPr>
              <p:nvPr/>
            </p:nvPicPr>
            <p:blipFill>
              <a:blip r:embed="rId6"/>
              <a:stretch>
                <a:fillRect/>
              </a:stretch>
            </p:blipFill>
            <p:spPr>
              <a:xfrm>
                <a:off x="8338321" y="3361011"/>
                <a:ext cx="778445" cy="625532"/>
              </a:xfrm>
              <a:prstGeom prst="rect">
                <a:avLst/>
              </a:prstGeom>
            </p:spPr>
          </p:pic>
          <p:sp>
            <p:nvSpPr>
              <p:cNvPr id="67" name="TextBox 66">
                <a:extLst>
                  <a:ext uri="{FF2B5EF4-FFF2-40B4-BE49-F238E27FC236}">
                    <a16:creationId xmlns:a16="http://schemas.microsoft.com/office/drawing/2014/main" id="{F87F90AA-8E72-483B-A61C-C11156B7A293}"/>
                  </a:ext>
                </a:extLst>
              </p:cNvPr>
              <p:cNvSpPr txBox="1"/>
              <p:nvPr/>
            </p:nvSpPr>
            <p:spPr>
              <a:xfrm>
                <a:off x="8919392" y="3552629"/>
                <a:ext cx="904088" cy="555611"/>
              </a:xfrm>
              <a:prstGeom prst="rect">
                <a:avLst/>
              </a:prstGeom>
              <a:noFill/>
            </p:spPr>
            <p:txBody>
              <a:bodyPr wrap="square" lIns="179259" tIns="143407" rIns="179259" bIns="143407" rtlCol="0">
                <a:spAutoFit/>
              </a:bodyPr>
              <a:lstStyle/>
              <a:p>
                <a:pPr algn="ctr" defTabSz="914139">
                  <a:lnSpc>
                    <a:spcPct val="90000"/>
                  </a:lnSpc>
                  <a:spcAft>
                    <a:spcPts val="588"/>
                  </a:spcAft>
                </a:pPr>
                <a:r>
                  <a:rPr lang="en-US" sz="500" dirty="0">
                    <a:gradFill>
                      <a:gsLst>
                        <a:gs pos="2917">
                          <a:srgbClr val="282828"/>
                        </a:gs>
                        <a:gs pos="30000">
                          <a:srgbClr val="282828"/>
                        </a:gs>
                      </a:gsLst>
                      <a:lin ang="5400000" scaled="0"/>
                    </a:gradFill>
                    <a:latin typeface="Segoe UI"/>
                  </a:rPr>
                  <a:t>Azure AD Premium P1</a:t>
                </a:r>
              </a:p>
            </p:txBody>
          </p:sp>
          <p:sp>
            <p:nvSpPr>
              <p:cNvPr id="68" name="TextBox 67">
                <a:extLst>
                  <a:ext uri="{FF2B5EF4-FFF2-40B4-BE49-F238E27FC236}">
                    <a16:creationId xmlns:a16="http://schemas.microsoft.com/office/drawing/2014/main" id="{57CD2EE2-80B1-444A-BA5A-88BA9428ED00}"/>
                  </a:ext>
                </a:extLst>
              </p:cNvPr>
              <p:cNvSpPr txBox="1"/>
              <p:nvPr/>
            </p:nvSpPr>
            <p:spPr>
              <a:xfrm>
                <a:off x="9407744" y="3551666"/>
                <a:ext cx="1033246" cy="555611"/>
              </a:xfrm>
              <a:prstGeom prst="rect">
                <a:avLst/>
              </a:prstGeom>
              <a:noFill/>
            </p:spPr>
            <p:txBody>
              <a:bodyPr wrap="square" lIns="179259" tIns="143407" rIns="179259" bIns="143407" rtlCol="0">
                <a:spAutoFit/>
              </a:bodyPr>
              <a:lstStyle/>
              <a:p>
                <a:pPr algn="ctr" defTabSz="914139">
                  <a:lnSpc>
                    <a:spcPct val="90000"/>
                  </a:lnSpc>
                  <a:spcAft>
                    <a:spcPts val="588"/>
                  </a:spcAft>
                </a:pPr>
                <a:r>
                  <a:rPr lang="en-US" sz="500" dirty="0">
                    <a:gradFill>
                      <a:gsLst>
                        <a:gs pos="2917">
                          <a:srgbClr val="282828"/>
                        </a:gs>
                        <a:gs pos="30000">
                          <a:srgbClr val="282828"/>
                        </a:gs>
                      </a:gsLst>
                      <a:lin ang="5400000" scaled="0"/>
                    </a:gradFill>
                    <a:latin typeface="Segoe UI"/>
                  </a:rPr>
                  <a:t>Azure Virtual Desktop </a:t>
                </a:r>
              </a:p>
            </p:txBody>
          </p:sp>
          <p:pic>
            <p:nvPicPr>
              <p:cNvPr id="69" name="Picture 7">
                <a:extLst>
                  <a:ext uri="{FF2B5EF4-FFF2-40B4-BE49-F238E27FC236}">
                    <a16:creationId xmlns:a16="http://schemas.microsoft.com/office/drawing/2014/main" id="{926BFE62-72A7-476D-AF71-387DFB8550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33795" y="3375338"/>
                <a:ext cx="278657" cy="2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Rectangle 64">
              <a:extLst>
                <a:ext uri="{FF2B5EF4-FFF2-40B4-BE49-F238E27FC236}">
                  <a16:creationId xmlns:a16="http://schemas.microsoft.com/office/drawing/2014/main" id="{2F5EFD05-3D39-4FF9-9CC7-6C756A7A1CCD}"/>
                </a:ext>
              </a:extLst>
            </p:cNvPr>
            <p:cNvSpPr/>
            <p:nvPr/>
          </p:nvSpPr>
          <p:spPr>
            <a:xfrm>
              <a:off x="7966414" y="3182278"/>
              <a:ext cx="2363562" cy="258569"/>
            </a:xfrm>
            <a:prstGeom prst="rect">
              <a:avLst/>
            </a:prstGeom>
          </p:spPr>
          <p:txBody>
            <a:bodyPr wrap="square" lIns="137141">
              <a:spAutoFit/>
            </a:bodyPr>
            <a:lstStyle/>
            <a:p>
              <a:pPr defTabSz="914049">
                <a:lnSpc>
                  <a:spcPct val="90000"/>
                </a:lnSpc>
                <a:spcAft>
                  <a:spcPts val="600"/>
                </a:spcAft>
                <a:defRPr/>
              </a:pPr>
              <a:r>
                <a:rPr lang="en-US" sz="1200" dirty="0">
                  <a:solidFill>
                    <a:srgbClr val="000000"/>
                  </a:solidFill>
                  <a:latin typeface="Segoe UI Semibold"/>
                  <a:cs typeface="Segoe UI Semibold" panose="020B0702040204020203" pitchFamily="34" charset="0"/>
                </a:rPr>
                <a:t>Comprehensive Security</a:t>
              </a:r>
            </a:p>
          </p:txBody>
        </p:sp>
      </p:grpSp>
      <p:pic>
        <p:nvPicPr>
          <p:cNvPr id="74" name="Picture 73">
            <a:extLst>
              <a:ext uri="{FF2B5EF4-FFF2-40B4-BE49-F238E27FC236}">
                <a16:creationId xmlns:a16="http://schemas.microsoft.com/office/drawing/2014/main" id="{F5DCB63B-CCBF-4167-9745-D26609F37B6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94894" y="3192709"/>
            <a:ext cx="385568" cy="427135"/>
          </a:xfrm>
          <a:prstGeom prst="rect">
            <a:avLst/>
          </a:prstGeom>
        </p:spPr>
      </p:pic>
      <p:pic>
        <p:nvPicPr>
          <p:cNvPr id="75" name="Picture 74">
            <a:extLst>
              <a:ext uri="{FF2B5EF4-FFF2-40B4-BE49-F238E27FC236}">
                <a16:creationId xmlns:a16="http://schemas.microsoft.com/office/drawing/2014/main" id="{FC3CDF65-DF0D-4C8C-8308-732C941DA50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891397" y="3192709"/>
            <a:ext cx="1193522" cy="438403"/>
          </a:xfrm>
          <a:prstGeom prst="rect">
            <a:avLst/>
          </a:prstGeom>
        </p:spPr>
      </p:pic>
      <p:pic>
        <p:nvPicPr>
          <p:cNvPr id="76" name="Picture 75">
            <a:extLst>
              <a:ext uri="{FF2B5EF4-FFF2-40B4-BE49-F238E27FC236}">
                <a16:creationId xmlns:a16="http://schemas.microsoft.com/office/drawing/2014/main" id="{AC7CE34D-0FF8-4969-9F35-99648F0EA35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454871" y="3854376"/>
            <a:ext cx="1197502" cy="420168"/>
          </a:xfrm>
          <a:prstGeom prst="rect">
            <a:avLst/>
          </a:prstGeom>
        </p:spPr>
      </p:pic>
      <p:pic>
        <p:nvPicPr>
          <p:cNvPr id="77" name="Picture 76">
            <a:extLst>
              <a:ext uri="{FF2B5EF4-FFF2-40B4-BE49-F238E27FC236}">
                <a16:creationId xmlns:a16="http://schemas.microsoft.com/office/drawing/2014/main" id="{77F374A9-4292-4EBF-8C02-811B4AABE9E1}"/>
              </a:ext>
              <a:ext uri="{C183D7F6-B498-43B3-948B-1728B52AA6E4}">
                <adec:decorative xmlns:adec="http://schemas.microsoft.com/office/drawing/2017/decorative" val="1"/>
              </a:ext>
            </a:extLst>
          </p:cNvPr>
          <p:cNvPicPr>
            <a:picLocks noChangeAspect="1"/>
          </p:cNvPicPr>
          <p:nvPr/>
        </p:nvPicPr>
        <p:blipFill rotWithShape="1">
          <a:blip r:embed="rId9"/>
          <a:srcRect l="5239" r="4382"/>
          <a:stretch/>
        </p:blipFill>
        <p:spPr>
          <a:xfrm>
            <a:off x="4570834" y="3844855"/>
            <a:ext cx="1003847" cy="419512"/>
          </a:xfrm>
          <a:prstGeom prst="rect">
            <a:avLst/>
          </a:prstGeom>
        </p:spPr>
      </p:pic>
      <p:sp>
        <p:nvSpPr>
          <p:cNvPr id="78" name="Rectangle 77">
            <a:extLst>
              <a:ext uri="{FF2B5EF4-FFF2-40B4-BE49-F238E27FC236}">
                <a16:creationId xmlns:a16="http://schemas.microsoft.com/office/drawing/2014/main" id="{DE637124-894F-42A0-8628-C8A66B613525}"/>
              </a:ext>
            </a:extLst>
          </p:cNvPr>
          <p:cNvSpPr/>
          <p:nvPr/>
        </p:nvSpPr>
        <p:spPr>
          <a:xfrm>
            <a:off x="3450429" y="3648943"/>
            <a:ext cx="1372258" cy="258532"/>
          </a:xfrm>
          <a:prstGeom prst="rect">
            <a:avLst/>
          </a:prstGeom>
        </p:spPr>
        <p:txBody>
          <a:bodyPr wrap="square" lIns="137141">
            <a:spAutoFit/>
          </a:bodyPr>
          <a:lstStyle/>
          <a:p>
            <a:pPr defTabSz="914049">
              <a:lnSpc>
                <a:spcPct val="90000"/>
              </a:lnSpc>
              <a:spcAft>
                <a:spcPts val="600"/>
              </a:spcAft>
              <a:defRPr/>
            </a:pPr>
            <a:r>
              <a:rPr lang="en-US" sz="1200" dirty="0">
                <a:solidFill>
                  <a:srgbClr val="000000"/>
                </a:solidFill>
                <a:latin typeface="Segoe UI Semibold"/>
                <a:cs typeface="Segoe UI Semibold" panose="020B0702040204020203" pitchFamily="34" charset="0"/>
              </a:rPr>
              <a:t>Desktop Apps</a:t>
            </a:r>
          </a:p>
        </p:txBody>
      </p:sp>
      <p:sp>
        <p:nvSpPr>
          <p:cNvPr id="114" name="TextBox 113">
            <a:extLst>
              <a:ext uri="{FF2B5EF4-FFF2-40B4-BE49-F238E27FC236}">
                <a16:creationId xmlns:a16="http://schemas.microsoft.com/office/drawing/2014/main" id="{2AC175CB-4C79-44F8-AAA6-2899F8B32222}"/>
              </a:ext>
            </a:extLst>
          </p:cNvPr>
          <p:cNvSpPr txBox="1"/>
          <p:nvPr/>
        </p:nvSpPr>
        <p:spPr>
          <a:xfrm>
            <a:off x="262981" y="8871824"/>
            <a:ext cx="6768730" cy="261610"/>
          </a:xfrm>
          <a:prstGeom prst="rect">
            <a:avLst/>
          </a:prstGeom>
          <a:noFill/>
        </p:spPr>
        <p:txBody>
          <a:bodyPr wrap="square" lIns="91440" tIns="45720" rIns="91440" bIns="45720" rtlCol="0" anchor="t">
            <a:spAutoFit/>
          </a:bodyPr>
          <a:lstStyle/>
          <a:p>
            <a:r>
              <a:rPr lang="de-CH" sz="1050" dirty="0">
                <a:latin typeface="Segoe UI "/>
              </a:rPr>
              <a:t>For additional resources, go to: </a:t>
            </a:r>
            <a:r>
              <a:rPr lang="de-CH" sz="1050" dirty="0">
                <a:latin typeface="Segoe UI "/>
                <a:hlinkClick r:id="rId10"/>
              </a:rPr>
              <a:t>Microsoft 365 Business Premium Partner Playbook</a:t>
            </a:r>
            <a:r>
              <a:rPr lang="de-CH" sz="1050" dirty="0">
                <a:latin typeface="Segoe UI "/>
              </a:rPr>
              <a:t> </a:t>
            </a:r>
          </a:p>
        </p:txBody>
      </p:sp>
      <p:sp>
        <p:nvSpPr>
          <p:cNvPr id="53" name="Rectangle 52">
            <a:extLst>
              <a:ext uri="{FF2B5EF4-FFF2-40B4-BE49-F238E27FC236}">
                <a16:creationId xmlns:a16="http://schemas.microsoft.com/office/drawing/2014/main" id="{319E4144-7944-4962-83DA-D74A4D23B3C9}"/>
              </a:ext>
            </a:extLst>
          </p:cNvPr>
          <p:cNvSpPr/>
          <p:nvPr/>
        </p:nvSpPr>
        <p:spPr>
          <a:xfrm>
            <a:off x="57849" y="1205935"/>
            <a:ext cx="6849049" cy="430887"/>
          </a:xfrm>
          <a:prstGeom prst="rect">
            <a:avLst/>
          </a:prstGeom>
        </p:spPr>
        <p:txBody>
          <a:bodyPr wrap="square" lIns="91440" tIns="45720" rIns="91440" bIns="45720" anchor="t">
            <a:spAutoFit/>
          </a:bodyPr>
          <a:lstStyle/>
          <a:p>
            <a:r>
              <a:rPr lang="en-US" sz="1100" i="1" dirty="0">
                <a:solidFill>
                  <a:schemeClr val="accent1"/>
                </a:solidFill>
                <a:latin typeface="Segoe UI"/>
                <a:cs typeface="Segoe UI"/>
              </a:rPr>
              <a:t>IT Partners and Sellers: Use this document to understand the sales journey for Microsoft 365 Business Premium and guide your upsell conversations with customers. Do not share this document directly with customers.</a:t>
            </a:r>
          </a:p>
        </p:txBody>
      </p:sp>
      <p:sp>
        <p:nvSpPr>
          <p:cNvPr id="54" name="TextBox 53">
            <a:extLst>
              <a:ext uri="{FF2B5EF4-FFF2-40B4-BE49-F238E27FC236}">
                <a16:creationId xmlns:a16="http://schemas.microsoft.com/office/drawing/2014/main" id="{95B5278C-6AD3-4D56-810F-C7C11BB04F44}"/>
              </a:ext>
            </a:extLst>
          </p:cNvPr>
          <p:cNvSpPr txBox="1"/>
          <p:nvPr/>
        </p:nvSpPr>
        <p:spPr>
          <a:xfrm>
            <a:off x="275505" y="5236792"/>
            <a:ext cx="6522289" cy="1384995"/>
          </a:xfrm>
          <a:prstGeom prst="rect">
            <a:avLst/>
          </a:prstGeom>
          <a:noFill/>
        </p:spPr>
        <p:txBody>
          <a:bodyPr wrap="square" lIns="91440" tIns="45720" rIns="91440" bIns="45720" rtlCol="0" anchor="t">
            <a:spAutoFit/>
          </a:bodyPr>
          <a:lstStyle/>
          <a:p>
            <a:pPr marL="228600" indent="-228600">
              <a:buAutoNum type="arabicPeriod"/>
            </a:pPr>
            <a:r>
              <a:rPr lang="en-US" sz="1050" dirty="0">
                <a:solidFill>
                  <a:schemeClr val="tx1">
                    <a:lumMod val="65000"/>
                    <a:lumOff val="35000"/>
                  </a:schemeClr>
                </a:solidFill>
                <a:latin typeface="Segoe UI"/>
                <a:cs typeface="Segoe UI"/>
              </a:rPr>
              <a:t>Did you know that approximately 1/3 of all cyberattacks are targeted at small businesses? </a:t>
            </a:r>
            <a:r>
              <a:rPr lang="en-US" sz="900" dirty="0">
                <a:solidFill>
                  <a:schemeClr val="tx1">
                    <a:lumMod val="65000"/>
                    <a:lumOff val="35000"/>
                  </a:schemeClr>
                </a:solidFill>
                <a:latin typeface="Segoe UI"/>
                <a:cs typeface="Segoe UI"/>
              </a:rPr>
              <a:t>(</a:t>
            </a:r>
            <a:r>
              <a:rPr lang="en-US" sz="900" dirty="0">
                <a:solidFill>
                  <a:srgbClr val="0066FF"/>
                </a:solidFill>
                <a:latin typeface="Segoe UI "/>
                <a:hlinkClick r:id="rId11">
                  <a:extLst>
                    <a:ext uri="{A12FA001-AC4F-418D-AE19-62706E023703}">
                      <ahyp:hlinkClr xmlns:ahyp="http://schemas.microsoft.com/office/drawing/2018/hyperlinkcolor" val="tx"/>
                    </a:ext>
                  </a:extLst>
                </a:hlinkClick>
              </a:rPr>
              <a:t>ref</a:t>
            </a:r>
            <a:r>
              <a:rPr lang="en-US" sz="900" dirty="0">
                <a:solidFill>
                  <a:schemeClr val="tx1">
                    <a:lumMod val="65000"/>
                    <a:lumOff val="35000"/>
                  </a:schemeClr>
                </a:solidFill>
                <a:latin typeface="Segoe UI"/>
                <a:cs typeface="Segoe UI"/>
              </a:rPr>
              <a:t>) </a:t>
            </a:r>
            <a:endParaRPr lang="en-US" sz="1050" dirty="0">
              <a:solidFill>
                <a:schemeClr val="tx1">
                  <a:lumMod val="65000"/>
                  <a:lumOff val="35000"/>
                </a:schemeClr>
              </a:solidFill>
              <a:latin typeface="Segoe UI" panose="020B0502040204020203" pitchFamily="34" charset="0"/>
              <a:cs typeface="Segoe UI" panose="020B0502040204020203" pitchFamily="34" charset="0"/>
            </a:endParaRPr>
          </a:p>
          <a:p>
            <a:pPr marL="228600" indent="-228600">
              <a:buAutoNum type="arabicPeriod"/>
            </a:pPr>
            <a:r>
              <a:rPr lang="en-US" sz="1050" dirty="0">
                <a:solidFill>
                  <a:schemeClr val="tx1">
                    <a:lumMod val="65000"/>
                    <a:lumOff val="35000"/>
                  </a:schemeClr>
                </a:solidFill>
                <a:latin typeface="Segoe UI" panose="020B0502040204020203" pitchFamily="34" charset="0"/>
                <a:cs typeface="Segoe UI" panose="020B0502040204020203" pitchFamily="34" charset="0"/>
              </a:rPr>
              <a:t>Have you had any recent security incidents like Phishing or Ransomware? </a:t>
            </a:r>
          </a:p>
          <a:p>
            <a:pPr marL="228600" indent="-228600">
              <a:buAutoNum type="arabicPeriod"/>
            </a:pPr>
            <a:r>
              <a:rPr lang="en-US" sz="1050" dirty="0">
                <a:solidFill>
                  <a:schemeClr val="tx1">
                    <a:lumMod val="65000"/>
                    <a:lumOff val="35000"/>
                  </a:schemeClr>
                </a:solidFill>
                <a:latin typeface="Segoe UI"/>
                <a:cs typeface="Segoe UI"/>
              </a:rPr>
              <a:t>How do you protect against lost or stolen devices &amp; passwords, especially for mobile/remote workers?</a:t>
            </a:r>
          </a:p>
          <a:p>
            <a:pPr marL="228600" indent="-228600">
              <a:buAutoNum type="arabicPeriod"/>
            </a:pPr>
            <a:r>
              <a:rPr lang="en-US" sz="1050" dirty="0">
                <a:solidFill>
                  <a:schemeClr val="tx1">
                    <a:lumMod val="65000"/>
                    <a:lumOff val="35000"/>
                  </a:schemeClr>
                </a:solidFill>
                <a:latin typeface="Segoe UI" panose="020B0502040204020203" pitchFamily="34" charset="0"/>
                <a:cs typeface="Segoe UI" panose="020B0502040204020203" pitchFamily="34" charset="0"/>
              </a:rPr>
              <a:t>How do you help ensure confidential work and customer data is not accidently leaked ?</a:t>
            </a:r>
          </a:p>
          <a:p>
            <a:pPr marL="228600" indent="-228600">
              <a:buAutoNum type="arabicPeriod"/>
            </a:pPr>
            <a:r>
              <a:rPr lang="en-US" sz="1050" dirty="0">
                <a:solidFill>
                  <a:schemeClr val="tx1">
                    <a:lumMod val="65000"/>
                    <a:lumOff val="35000"/>
                  </a:schemeClr>
                </a:solidFill>
                <a:latin typeface="Segoe UI" panose="020B0502040204020203" pitchFamily="34" charset="0"/>
                <a:cs typeface="Segoe UI" panose="020B0502040204020203" pitchFamily="34" charset="0"/>
              </a:rPr>
              <a:t>Do you have a process to secure data when an employee leaves your company? </a:t>
            </a:r>
          </a:p>
          <a:p>
            <a:pPr marL="228600" indent="-228600">
              <a:buAutoNum type="arabicPeriod"/>
            </a:pPr>
            <a:r>
              <a:rPr lang="en-US" sz="1050" dirty="0">
                <a:solidFill>
                  <a:schemeClr val="tx1">
                    <a:lumMod val="65000"/>
                    <a:lumOff val="35000"/>
                  </a:schemeClr>
                </a:solidFill>
                <a:latin typeface="Segoe UI" panose="020B0502040204020203" pitchFamily="34" charset="0"/>
                <a:cs typeface="Segoe UI" panose="020B0502040204020203" pitchFamily="34" charset="0"/>
              </a:rPr>
              <a:t>Do you have a way to quickly identify attacks and mitigate risk and liability?</a:t>
            </a:r>
          </a:p>
          <a:p>
            <a:pPr marL="228600" indent="-228600">
              <a:buAutoNum type="arabicPeriod"/>
            </a:pPr>
            <a:r>
              <a:rPr lang="en-US" sz="1050" dirty="0">
                <a:solidFill>
                  <a:schemeClr val="tx1">
                    <a:lumMod val="65000"/>
                    <a:lumOff val="35000"/>
                  </a:schemeClr>
                </a:solidFill>
                <a:latin typeface="Segoe UI" panose="020B0502040204020203" pitchFamily="34" charset="0"/>
                <a:cs typeface="Segoe UI" panose="020B0502040204020203" pitchFamily="34" charset="0"/>
              </a:rPr>
              <a:t>Is employee productivity and collaboration impacted due to the variety of applications being used?</a:t>
            </a:r>
          </a:p>
          <a:p>
            <a:pPr marL="228600" indent="-228600">
              <a:buAutoNum type="arabicPeriod"/>
            </a:pPr>
            <a:r>
              <a:rPr lang="en-US" sz="1050" dirty="0">
                <a:solidFill>
                  <a:schemeClr val="tx1">
                    <a:lumMod val="65000"/>
                    <a:lumOff val="35000"/>
                  </a:schemeClr>
                </a:solidFill>
                <a:latin typeface="Segoe UI"/>
                <a:cs typeface="Segoe UI"/>
              </a:rPr>
              <a:t>Are your employees able to seamlessly work and collaborate from multiple devices?</a:t>
            </a:r>
          </a:p>
        </p:txBody>
      </p:sp>
      <p:sp>
        <p:nvSpPr>
          <p:cNvPr id="56" name="TextBox 55">
            <a:extLst>
              <a:ext uri="{FF2B5EF4-FFF2-40B4-BE49-F238E27FC236}">
                <a16:creationId xmlns:a16="http://schemas.microsoft.com/office/drawing/2014/main" id="{6F48FA40-64B4-4421-AB6F-57E00441D4BF}"/>
              </a:ext>
            </a:extLst>
          </p:cNvPr>
          <p:cNvSpPr txBox="1"/>
          <p:nvPr/>
        </p:nvSpPr>
        <p:spPr>
          <a:xfrm>
            <a:off x="166156" y="5027893"/>
            <a:ext cx="6453013" cy="253916"/>
          </a:xfrm>
          <a:prstGeom prst="rect">
            <a:avLst/>
          </a:prstGeom>
          <a:noFill/>
        </p:spPr>
        <p:txBody>
          <a:bodyPr wrap="square" rtlCol="0">
            <a:spAutoFit/>
          </a:bodyPr>
          <a:lstStyle/>
          <a:p>
            <a:pPr algn="ctr">
              <a:spcAft>
                <a:spcPts val="600"/>
              </a:spcAft>
            </a:pPr>
            <a:r>
              <a:rPr lang="en-US" sz="1050" b="1" dirty="0">
                <a:solidFill>
                  <a:schemeClr val="accent1"/>
                </a:solidFill>
                <a:latin typeface="Segoe UI" panose="020B0502040204020203" pitchFamily="34" charset="0"/>
                <a:cs typeface="Segoe UI" panose="020B0502040204020203" pitchFamily="34" charset="0"/>
              </a:rPr>
              <a:t>HOW TO UPSELL- START WITH DISCOVERY QUESTIONS</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1026" name="Picture 2">
            <a:extLst>
              <a:ext uri="{FF2B5EF4-FFF2-40B4-BE49-F238E27FC236}">
                <a16:creationId xmlns:a16="http://schemas.microsoft.com/office/drawing/2014/main" id="{181A7FEE-9890-4D79-A46B-60D471A11F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9897" y="3194595"/>
            <a:ext cx="274320" cy="2743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9B2CC2-F1D3-4CC8-B5DD-E159BE37636A}"/>
              </a:ext>
            </a:extLst>
          </p:cNvPr>
          <p:cNvSpPr txBox="1"/>
          <p:nvPr/>
        </p:nvSpPr>
        <p:spPr>
          <a:xfrm>
            <a:off x="4915319" y="3371873"/>
            <a:ext cx="645454" cy="358865"/>
          </a:xfrm>
          <a:prstGeom prst="rect">
            <a:avLst/>
          </a:prstGeom>
          <a:noFill/>
        </p:spPr>
        <p:txBody>
          <a:bodyPr wrap="square" lIns="179259" tIns="143407" rIns="179259" bIns="143407" rtlCol="0">
            <a:spAutoFit/>
          </a:bodyPr>
          <a:lstStyle/>
          <a:p>
            <a:pPr algn="ctr" defTabSz="914139">
              <a:lnSpc>
                <a:spcPct val="90000"/>
              </a:lnSpc>
              <a:spcAft>
                <a:spcPts val="588"/>
              </a:spcAft>
            </a:pPr>
            <a:r>
              <a:rPr lang="en-US" sz="500" dirty="0">
                <a:gradFill>
                  <a:gsLst>
                    <a:gs pos="2917">
                      <a:srgbClr val="282828"/>
                    </a:gs>
                    <a:gs pos="30000">
                      <a:srgbClr val="282828"/>
                    </a:gs>
                  </a:gsLst>
                  <a:lin ang="5400000" scaled="0"/>
                </a:gradFill>
                <a:latin typeface="Segoe UI"/>
              </a:rPr>
              <a:t>Bookings</a:t>
            </a:r>
          </a:p>
        </p:txBody>
      </p:sp>
      <p:pic>
        <p:nvPicPr>
          <p:cNvPr id="14" name="Picture 13">
            <a:extLst>
              <a:ext uri="{FF2B5EF4-FFF2-40B4-BE49-F238E27FC236}">
                <a16:creationId xmlns:a16="http://schemas.microsoft.com/office/drawing/2014/main" id="{82622F58-A2B6-4904-B1C4-95CB75C29B8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63393" y="4537838"/>
            <a:ext cx="236376" cy="236376"/>
          </a:xfrm>
          <a:prstGeom prst="rect">
            <a:avLst/>
          </a:prstGeom>
        </p:spPr>
      </p:pic>
      <p:sp>
        <p:nvSpPr>
          <p:cNvPr id="46" name="TextBox 45">
            <a:extLst>
              <a:ext uri="{FF2B5EF4-FFF2-40B4-BE49-F238E27FC236}">
                <a16:creationId xmlns:a16="http://schemas.microsoft.com/office/drawing/2014/main" id="{9AC6000D-0699-4A2C-BA83-DEE881D65E31}"/>
              </a:ext>
            </a:extLst>
          </p:cNvPr>
          <p:cNvSpPr txBox="1"/>
          <p:nvPr/>
        </p:nvSpPr>
        <p:spPr>
          <a:xfrm>
            <a:off x="5208808" y="4190447"/>
            <a:ext cx="764438" cy="153888"/>
          </a:xfrm>
          <a:prstGeom prst="rect">
            <a:avLst/>
          </a:prstGeom>
          <a:noFill/>
        </p:spPr>
        <p:txBody>
          <a:bodyPr wrap="square" rtlCol="0">
            <a:spAutoFit/>
          </a:bodyPr>
          <a:lstStyle/>
          <a:p>
            <a:r>
              <a:rPr lang="en-US" sz="400" dirty="0"/>
              <a:t>(PC Only)</a:t>
            </a:r>
          </a:p>
        </p:txBody>
      </p:sp>
      <p:sp>
        <p:nvSpPr>
          <p:cNvPr id="47" name="TextBox 46">
            <a:extLst>
              <a:ext uri="{FF2B5EF4-FFF2-40B4-BE49-F238E27FC236}">
                <a16:creationId xmlns:a16="http://schemas.microsoft.com/office/drawing/2014/main" id="{AF628C63-0DB2-4264-A1F1-C6341E36B908}"/>
              </a:ext>
            </a:extLst>
          </p:cNvPr>
          <p:cNvSpPr txBox="1"/>
          <p:nvPr/>
        </p:nvSpPr>
        <p:spPr>
          <a:xfrm>
            <a:off x="4858241" y="4205862"/>
            <a:ext cx="764438" cy="153888"/>
          </a:xfrm>
          <a:prstGeom prst="rect">
            <a:avLst/>
          </a:prstGeom>
          <a:noFill/>
        </p:spPr>
        <p:txBody>
          <a:bodyPr wrap="square" rtlCol="0">
            <a:spAutoFit/>
          </a:bodyPr>
          <a:lstStyle/>
          <a:p>
            <a:r>
              <a:rPr lang="en-US" sz="400" dirty="0"/>
              <a:t>(PC Only)</a:t>
            </a:r>
          </a:p>
        </p:txBody>
      </p:sp>
      <p:grpSp>
        <p:nvGrpSpPr>
          <p:cNvPr id="49" name="Group 48">
            <a:extLst>
              <a:ext uri="{FF2B5EF4-FFF2-40B4-BE49-F238E27FC236}">
                <a16:creationId xmlns:a16="http://schemas.microsoft.com/office/drawing/2014/main" id="{A0209388-CA85-4B0E-9B88-954011F37DD6}"/>
              </a:ext>
            </a:extLst>
          </p:cNvPr>
          <p:cNvGrpSpPr/>
          <p:nvPr/>
        </p:nvGrpSpPr>
        <p:grpSpPr>
          <a:xfrm>
            <a:off x="270932" y="6827624"/>
            <a:ext cx="6684767" cy="304476"/>
            <a:chOff x="289423" y="5900142"/>
            <a:chExt cx="6610029" cy="304476"/>
          </a:xfrm>
          <a:solidFill>
            <a:schemeClr val="bg1">
              <a:lumMod val="95000"/>
            </a:schemeClr>
          </a:solidFill>
        </p:grpSpPr>
        <p:sp>
          <p:nvSpPr>
            <p:cNvPr id="50" name="Arrow: Pentagon 49">
              <a:extLst>
                <a:ext uri="{FF2B5EF4-FFF2-40B4-BE49-F238E27FC236}">
                  <a16:creationId xmlns:a16="http://schemas.microsoft.com/office/drawing/2014/main" id="{42CAE3F7-19A7-4940-B4B3-E5802647A9B2}"/>
                </a:ext>
              </a:extLst>
            </p:cNvPr>
            <p:cNvSpPr/>
            <p:nvPr/>
          </p:nvSpPr>
          <p:spPr>
            <a:xfrm>
              <a:off x="4947185" y="5904939"/>
              <a:ext cx="1706778" cy="290710"/>
            </a:xfrm>
            <a:prstGeom prst="homePlat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900" b="1" dirty="0"/>
            </a:p>
          </p:txBody>
        </p:sp>
        <p:sp>
          <p:nvSpPr>
            <p:cNvPr id="58" name="Arrow: Pentagon 57">
              <a:extLst>
                <a:ext uri="{FF2B5EF4-FFF2-40B4-BE49-F238E27FC236}">
                  <a16:creationId xmlns:a16="http://schemas.microsoft.com/office/drawing/2014/main" id="{51CFCFD0-299C-4F33-8BF7-E4970D37BF4E}"/>
                </a:ext>
              </a:extLst>
            </p:cNvPr>
            <p:cNvSpPr/>
            <p:nvPr/>
          </p:nvSpPr>
          <p:spPr>
            <a:xfrm>
              <a:off x="3365837" y="5913908"/>
              <a:ext cx="1706778" cy="290710"/>
            </a:xfrm>
            <a:prstGeom prst="homePlat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900" dirty="0">
                <a:effectLst>
                  <a:outerShdw blurRad="38100" dist="38100" dir="2700000" algn="tl">
                    <a:srgbClr val="000000">
                      <a:alpha val="43137"/>
                    </a:srgbClr>
                  </a:outerShdw>
                </a:effectLst>
              </a:endParaRPr>
            </a:p>
          </p:txBody>
        </p:sp>
        <p:sp>
          <p:nvSpPr>
            <p:cNvPr id="59" name="Arrow: Pentagon 58">
              <a:extLst>
                <a:ext uri="{FF2B5EF4-FFF2-40B4-BE49-F238E27FC236}">
                  <a16:creationId xmlns:a16="http://schemas.microsoft.com/office/drawing/2014/main" id="{FB46FFD7-8C14-4A99-80A0-F52A90A5B9BE}"/>
                </a:ext>
              </a:extLst>
            </p:cNvPr>
            <p:cNvSpPr/>
            <p:nvPr/>
          </p:nvSpPr>
          <p:spPr>
            <a:xfrm>
              <a:off x="1827630" y="5913908"/>
              <a:ext cx="1706778" cy="290710"/>
            </a:xfrm>
            <a:prstGeom prst="homePlat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900" dirty="0"/>
            </a:p>
          </p:txBody>
        </p:sp>
        <p:sp>
          <p:nvSpPr>
            <p:cNvPr id="61" name="Arrow: Pentagon 60">
              <a:extLst>
                <a:ext uri="{FF2B5EF4-FFF2-40B4-BE49-F238E27FC236}">
                  <a16:creationId xmlns:a16="http://schemas.microsoft.com/office/drawing/2014/main" id="{F5824CD7-A668-4982-BBE1-5A1E9C8D177A}"/>
                </a:ext>
              </a:extLst>
            </p:cNvPr>
            <p:cNvSpPr/>
            <p:nvPr/>
          </p:nvSpPr>
          <p:spPr>
            <a:xfrm>
              <a:off x="289423" y="5900142"/>
              <a:ext cx="1706778" cy="300314"/>
            </a:xfrm>
            <a:prstGeom prst="homePlat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900" dirty="0"/>
            </a:p>
          </p:txBody>
        </p:sp>
        <p:sp>
          <p:nvSpPr>
            <p:cNvPr id="62" name="TextBox 61">
              <a:extLst>
                <a:ext uri="{FF2B5EF4-FFF2-40B4-BE49-F238E27FC236}">
                  <a16:creationId xmlns:a16="http://schemas.microsoft.com/office/drawing/2014/main" id="{BE7E0273-99E3-4A98-ADBD-3B4E04DD82A5}"/>
                </a:ext>
              </a:extLst>
            </p:cNvPr>
            <p:cNvSpPr txBox="1"/>
            <p:nvPr/>
          </p:nvSpPr>
          <p:spPr>
            <a:xfrm>
              <a:off x="481473" y="5961802"/>
              <a:ext cx="1223612" cy="230832"/>
            </a:xfrm>
            <a:prstGeom prst="rect">
              <a:avLst/>
            </a:prstGeom>
            <a:noFill/>
          </p:spPr>
          <p:txBody>
            <a:bodyPr wrap="square" rtlCol="0">
              <a:spAutoFit/>
            </a:bodyPr>
            <a:lstStyle/>
            <a:p>
              <a:pPr algn="ctr"/>
              <a:r>
                <a:rPr lang="de-CH" sz="900" b="1" dirty="0">
                  <a:solidFill>
                    <a:schemeClr val="accent1"/>
                  </a:solidFill>
                  <a:latin typeface="Segoe UI" panose="020B0502040204020203" pitchFamily="34" charset="0"/>
                  <a:cs typeface="Segoe UI" panose="020B0502040204020203" pitchFamily="34" charset="0"/>
                </a:rPr>
                <a:t>DISCOVER NEEDS</a:t>
              </a:r>
            </a:p>
          </p:txBody>
        </p:sp>
        <p:sp>
          <p:nvSpPr>
            <p:cNvPr id="64" name="TextBox 63">
              <a:extLst>
                <a:ext uri="{FF2B5EF4-FFF2-40B4-BE49-F238E27FC236}">
                  <a16:creationId xmlns:a16="http://schemas.microsoft.com/office/drawing/2014/main" id="{621B8246-D7DA-487F-A6FA-AB6648C51340}"/>
                </a:ext>
              </a:extLst>
            </p:cNvPr>
            <p:cNvSpPr txBox="1"/>
            <p:nvPr/>
          </p:nvSpPr>
          <p:spPr>
            <a:xfrm>
              <a:off x="2066460" y="5953686"/>
              <a:ext cx="1593884" cy="230832"/>
            </a:xfrm>
            <a:prstGeom prst="rect">
              <a:avLst/>
            </a:prstGeom>
            <a:noFill/>
          </p:spPr>
          <p:txBody>
            <a:bodyPr wrap="square" rtlCol="0">
              <a:spAutoFit/>
            </a:bodyPr>
            <a:lstStyle/>
            <a:p>
              <a:r>
                <a:rPr lang="de-CH" sz="900" b="1" dirty="0">
                  <a:solidFill>
                    <a:schemeClr val="accent1"/>
                  </a:solidFill>
                  <a:latin typeface="Segoe UI" panose="020B0502040204020203" pitchFamily="34" charset="0"/>
                  <a:cs typeface="Segoe UI" panose="020B0502040204020203" pitchFamily="34" charset="0"/>
                </a:rPr>
                <a:t>PITCH THE SOLUTION </a:t>
              </a:r>
            </a:p>
          </p:txBody>
        </p:sp>
        <p:sp>
          <p:nvSpPr>
            <p:cNvPr id="70" name="TextBox 69">
              <a:extLst>
                <a:ext uri="{FF2B5EF4-FFF2-40B4-BE49-F238E27FC236}">
                  <a16:creationId xmlns:a16="http://schemas.microsoft.com/office/drawing/2014/main" id="{84B2F117-C528-4A6D-85A2-4C09DDDEC3FB}"/>
                </a:ext>
              </a:extLst>
            </p:cNvPr>
            <p:cNvSpPr txBox="1"/>
            <p:nvPr/>
          </p:nvSpPr>
          <p:spPr>
            <a:xfrm>
              <a:off x="3545408" y="5954852"/>
              <a:ext cx="1461777" cy="230832"/>
            </a:xfrm>
            <a:prstGeom prst="rect">
              <a:avLst/>
            </a:prstGeom>
            <a:noFill/>
          </p:spPr>
          <p:txBody>
            <a:bodyPr wrap="square" rtlCol="0">
              <a:spAutoFit/>
            </a:bodyPr>
            <a:lstStyle/>
            <a:p>
              <a:r>
                <a:rPr lang="de-CH" sz="900" b="1" dirty="0">
                  <a:solidFill>
                    <a:schemeClr val="accent1"/>
                  </a:solidFill>
                  <a:latin typeface="Segoe UI" panose="020B0502040204020203" pitchFamily="34" charset="0"/>
                  <a:cs typeface="Segoe UI" panose="020B0502040204020203" pitchFamily="34" charset="0"/>
                </a:rPr>
                <a:t>HANDLE OBJECTIONS</a:t>
              </a:r>
            </a:p>
          </p:txBody>
        </p:sp>
        <p:sp>
          <p:nvSpPr>
            <p:cNvPr id="71" name="TextBox 70">
              <a:extLst>
                <a:ext uri="{FF2B5EF4-FFF2-40B4-BE49-F238E27FC236}">
                  <a16:creationId xmlns:a16="http://schemas.microsoft.com/office/drawing/2014/main" id="{5239DE6D-2EA2-44BF-B633-A3B7FCAD2766}"/>
                </a:ext>
              </a:extLst>
            </p:cNvPr>
            <p:cNvSpPr txBox="1"/>
            <p:nvPr/>
          </p:nvSpPr>
          <p:spPr>
            <a:xfrm>
              <a:off x="5179804" y="5951169"/>
              <a:ext cx="1719648" cy="230832"/>
            </a:xfrm>
            <a:prstGeom prst="rect">
              <a:avLst/>
            </a:prstGeom>
            <a:noFill/>
          </p:spPr>
          <p:txBody>
            <a:bodyPr wrap="square" rtlCol="0">
              <a:spAutoFit/>
            </a:bodyPr>
            <a:lstStyle/>
            <a:p>
              <a:r>
                <a:rPr lang="de-CH" sz="900" b="1" dirty="0">
                  <a:solidFill>
                    <a:schemeClr val="accent1"/>
                  </a:solidFill>
                  <a:latin typeface="Segoe UI" panose="020B0502040204020203" pitchFamily="34" charset="0"/>
                  <a:cs typeface="Segoe UI" panose="020B0502040204020203" pitchFamily="34" charset="0"/>
                </a:rPr>
                <a:t>MANAGE &amp; DEPLOY</a:t>
              </a:r>
            </a:p>
          </p:txBody>
        </p:sp>
      </p:grpSp>
      <p:sp>
        <p:nvSpPr>
          <p:cNvPr id="72" name="TextBox 71">
            <a:extLst>
              <a:ext uri="{FF2B5EF4-FFF2-40B4-BE49-F238E27FC236}">
                <a16:creationId xmlns:a16="http://schemas.microsoft.com/office/drawing/2014/main" id="{7B330366-342A-403B-8E8B-C243D906B3F0}"/>
              </a:ext>
            </a:extLst>
          </p:cNvPr>
          <p:cNvSpPr txBox="1"/>
          <p:nvPr/>
        </p:nvSpPr>
        <p:spPr>
          <a:xfrm>
            <a:off x="280358" y="7138226"/>
            <a:ext cx="1537359" cy="1754326"/>
          </a:xfrm>
          <a:prstGeom prst="rect">
            <a:avLst/>
          </a:prstGeom>
          <a:solidFill>
            <a:schemeClr val="bg1">
              <a:lumMod val="95000"/>
            </a:schemeClr>
          </a:solidFill>
        </p:spPr>
        <p:txBody>
          <a:bodyPr wrap="square" lIns="91440" tIns="45720" rIns="91440" bIns="45720" rtlCol="0" anchor="t">
            <a:spAutoFit/>
          </a:bodyPr>
          <a:lstStyle/>
          <a:p>
            <a:pPr marL="171450" indent="-171450">
              <a:buFont typeface="Arial" panose="020B0604020202020204" pitchFamily="34" charset="0"/>
              <a:buChar char="•"/>
            </a:pPr>
            <a:r>
              <a:rPr lang="en-US" sz="900" dirty="0">
                <a:solidFill>
                  <a:srgbClr val="000000"/>
                </a:solidFill>
                <a:latin typeface="Segoe UI "/>
              </a:rPr>
              <a:t>Identify customers in </a:t>
            </a:r>
            <a:r>
              <a:rPr lang="en-US" sz="900" dirty="0">
                <a:solidFill>
                  <a:srgbClr val="000000"/>
                </a:solidFill>
                <a:latin typeface="Segoe UI "/>
                <a:hlinkClick r:id="rId14"/>
              </a:rPr>
              <a:t>Cloud Ascent.</a:t>
            </a:r>
            <a:endParaRPr lang="en-US" sz="900" dirty="0">
              <a:solidFill>
                <a:srgbClr val="000000"/>
              </a:solidFill>
              <a:latin typeface="Segoe UI "/>
            </a:endParaRPr>
          </a:p>
          <a:p>
            <a:pPr marL="171450" indent="-171450">
              <a:buFont typeface="Arial" panose="020B0604020202020204" pitchFamily="34" charset="0"/>
              <a:buChar char="•"/>
            </a:pPr>
            <a:r>
              <a:rPr lang="de-CH" sz="900" dirty="0">
                <a:solidFill>
                  <a:srgbClr val="000000"/>
                </a:solidFill>
                <a:latin typeface="Segoe UI" panose="020B0502040204020203" pitchFamily="34" charset="0"/>
                <a:hlinkClick r:id="rId15"/>
              </a:rPr>
              <a:t>Use the </a:t>
            </a:r>
            <a:r>
              <a:rPr lang="en-US" sz="900" dirty="0">
                <a:solidFill>
                  <a:srgbClr val="000000"/>
                </a:solidFill>
                <a:latin typeface="Segoe UI" panose="020B0502040204020203" pitchFamily="34" charset="0"/>
                <a:hlinkClick r:id="rId15"/>
              </a:rPr>
              <a:t>Customer email</a:t>
            </a:r>
            <a:r>
              <a:rPr lang="en-US" sz="900" dirty="0">
                <a:solidFill>
                  <a:srgbClr val="000000"/>
                </a:solidFill>
                <a:latin typeface="Segoe UI" panose="020B0502040204020203" pitchFamily="34" charset="0"/>
              </a:rPr>
              <a:t> for outreach</a:t>
            </a:r>
          </a:p>
          <a:p>
            <a:pPr marL="171450" indent="-171450">
              <a:buFont typeface="Arial" panose="020B0604020202020204" pitchFamily="34" charset="0"/>
              <a:buChar char="•"/>
            </a:pPr>
            <a:r>
              <a:rPr lang="en-US" sz="900" dirty="0">
                <a:latin typeface="Segoe UI "/>
              </a:rPr>
              <a:t>Use the </a:t>
            </a:r>
            <a:r>
              <a:rPr lang="en-US" sz="900" u="sng" dirty="0">
                <a:latin typeface="Segoe UI "/>
                <a:hlinkClick r:id="rId16"/>
              </a:rPr>
              <a:t>Business Workshop tool</a:t>
            </a:r>
            <a:r>
              <a:rPr lang="en-US" sz="900" dirty="0">
                <a:latin typeface="Segoe UI "/>
              </a:rPr>
              <a:t> to uncover needs.</a:t>
            </a:r>
          </a:p>
          <a:p>
            <a:pPr marL="171450" indent="-171450">
              <a:buFont typeface="Arial" panose="020B0604020202020204" pitchFamily="34" charset="0"/>
              <a:buChar char="•"/>
            </a:pPr>
            <a:r>
              <a:rPr lang="de-CH" sz="900" dirty="0">
                <a:latin typeface="Segoe UI "/>
              </a:rPr>
              <a:t>Use </a:t>
            </a:r>
            <a:r>
              <a:rPr lang="de-CH" sz="900" dirty="0">
                <a:latin typeface="Segoe UI "/>
                <a:hlinkClick r:id="rId17"/>
              </a:rPr>
              <a:t>Secure Score</a:t>
            </a:r>
            <a:r>
              <a:rPr lang="de-CH" sz="900" dirty="0">
                <a:latin typeface="Segoe UI "/>
              </a:rPr>
              <a:t> to</a:t>
            </a:r>
            <a:r>
              <a:rPr lang="de-CH" sz="900" dirty="0">
                <a:solidFill>
                  <a:srgbClr val="0563C1"/>
                </a:solidFill>
                <a:latin typeface="Segoe UI "/>
              </a:rPr>
              <a:t> </a:t>
            </a:r>
            <a:r>
              <a:rPr lang="de-CH" sz="900" dirty="0">
                <a:latin typeface="Segoe UI "/>
              </a:rPr>
              <a:t>help customers assess their risk </a:t>
            </a:r>
            <a:r>
              <a:rPr lang="de-CH" sz="900" dirty="0" err="1">
                <a:latin typeface="Segoe UI "/>
              </a:rPr>
              <a:t>posture</a:t>
            </a:r>
            <a:r>
              <a:rPr lang="de-CH" sz="900" dirty="0">
                <a:latin typeface="Segoe UI "/>
              </a:rPr>
              <a:t>.</a:t>
            </a:r>
          </a:p>
          <a:p>
            <a:pPr marL="171450" indent="-171450">
              <a:buFont typeface="Arial" panose="020B0604020202020204" pitchFamily="34" charset="0"/>
              <a:buChar char="•"/>
            </a:pPr>
            <a:endParaRPr lang="de-CH" sz="900" dirty="0">
              <a:latin typeface="Segoe UI "/>
            </a:endParaRPr>
          </a:p>
          <a:p>
            <a:pPr marL="171450" indent="-171450">
              <a:buFont typeface="Arial" panose="020B0604020202020204" pitchFamily="34" charset="0"/>
              <a:buChar char="•"/>
            </a:pPr>
            <a:endParaRPr lang="de-CH" sz="900" dirty="0">
              <a:latin typeface="Segoe UI "/>
            </a:endParaRPr>
          </a:p>
        </p:txBody>
      </p:sp>
      <p:sp>
        <p:nvSpPr>
          <p:cNvPr id="73" name="TextBox 72">
            <a:extLst>
              <a:ext uri="{FF2B5EF4-FFF2-40B4-BE49-F238E27FC236}">
                <a16:creationId xmlns:a16="http://schemas.microsoft.com/office/drawing/2014/main" id="{90141E87-3FD0-466B-B0D3-47203B3E95E0}"/>
              </a:ext>
            </a:extLst>
          </p:cNvPr>
          <p:cNvSpPr txBox="1"/>
          <p:nvPr/>
        </p:nvSpPr>
        <p:spPr>
          <a:xfrm>
            <a:off x="1869934" y="7145398"/>
            <a:ext cx="1537359" cy="1754326"/>
          </a:xfrm>
          <a:prstGeom prst="rect">
            <a:avLst/>
          </a:prstGeom>
          <a:solidFill>
            <a:schemeClr val="bg1">
              <a:lumMod val="95000"/>
            </a:schemeClr>
          </a:solidFill>
        </p:spPr>
        <p:txBody>
          <a:bodyPr wrap="square" lIns="91440" tIns="45720" rIns="91440" bIns="45720" rtlCol="0" anchor="t">
            <a:spAutoFit/>
          </a:bodyPr>
          <a:lstStyle/>
          <a:p>
            <a:r>
              <a:rPr lang="en-US" sz="900" dirty="0">
                <a:latin typeface="Segoe UI "/>
              </a:rPr>
              <a:t>Use these customer facing assets in discussions: </a:t>
            </a:r>
          </a:p>
          <a:p>
            <a:pPr marL="171450" indent="-171450">
              <a:buFont typeface="Arial" panose="020B0604020202020204" pitchFamily="34" charset="0"/>
              <a:buChar char="•"/>
            </a:pPr>
            <a:r>
              <a:rPr kumimoji="0" lang="de-CH" sz="900" b="0" i="0" u="none" strike="noStrike" kern="1200" cap="none" spc="0" normalizeH="0" baseline="0" noProof="0" dirty="0">
                <a:ln>
                  <a:noFill/>
                </a:ln>
                <a:solidFill>
                  <a:srgbClr val="000000"/>
                </a:solidFill>
                <a:effectLst/>
                <a:uLnTx/>
                <a:uFillTx/>
                <a:latin typeface="Segoe UI "/>
                <a:ea typeface="+mn-ea"/>
                <a:cs typeface="+mn-cs"/>
                <a:hlinkClick r:id="rId18"/>
              </a:rPr>
              <a:t>Microsoft 365 Business Premium</a:t>
            </a:r>
            <a:r>
              <a:rPr kumimoji="0" lang="de-CH" sz="900" b="0" i="0" u="none" strike="noStrike" kern="1200" cap="none" spc="0" normalizeH="0" noProof="0" dirty="0">
                <a:ln>
                  <a:noFill/>
                </a:ln>
                <a:solidFill>
                  <a:srgbClr val="000000"/>
                </a:solidFill>
                <a:effectLst/>
                <a:uLnTx/>
                <a:uFillTx/>
                <a:latin typeface="Segoe UI "/>
                <a:ea typeface="+mn-ea"/>
                <a:cs typeface="+mn-cs"/>
                <a:hlinkClick r:id="rId18"/>
              </a:rPr>
              <a:t> video</a:t>
            </a:r>
            <a:endParaRPr lang="de-CH" sz="900" dirty="0">
              <a:solidFill>
                <a:srgbClr val="FF0000"/>
              </a:solidFill>
              <a:latin typeface="Segoe UI "/>
              <a:hlinkClick r:id="rId19">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de-CH" sz="900" dirty="0">
                <a:solidFill>
                  <a:srgbClr val="0563C1"/>
                </a:solidFill>
                <a:latin typeface="Segoe UI "/>
                <a:hlinkClick r:id="rId19">
                  <a:extLst>
                    <a:ext uri="{A12FA001-AC4F-418D-AE19-62706E023703}">
                      <ahyp:hlinkClr xmlns:ahyp="http://schemas.microsoft.com/office/drawing/2018/hyperlinkcolor" val="tx"/>
                    </a:ext>
                  </a:extLst>
                </a:hlinkClick>
              </a:rPr>
              <a:t>BDM Pitch Deck</a:t>
            </a:r>
            <a:endParaRPr lang="de-CH" sz="900" dirty="0">
              <a:latin typeface="Segoe UI "/>
            </a:endParaRPr>
          </a:p>
          <a:p>
            <a:pPr marL="171450" indent="-171450">
              <a:buFont typeface="Arial" panose="020B0604020202020204" pitchFamily="34" charset="0"/>
              <a:buChar char="•"/>
            </a:pPr>
            <a:r>
              <a:rPr lang="de-CH" sz="900" dirty="0">
                <a:latin typeface="Segoe UI "/>
                <a:hlinkClick r:id="rId20"/>
              </a:rPr>
              <a:t>Licensing comparison</a:t>
            </a:r>
            <a:r>
              <a:rPr lang="de-CH" sz="900" dirty="0">
                <a:latin typeface="Segoe UI "/>
              </a:rPr>
              <a:t> </a:t>
            </a:r>
          </a:p>
          <a:p>
            <a:pPr marL="171450" indent="-171450">
              <a:buFont typeface="Arial" panose="020B0604020202020204" pitchFamily="34" charset="0"/>
              <a:buChar char="•"/>
            </a:pPr>
            <a:r>
              <a:rPr lang="de-CH" sz="900" dirty="0">
                <a:latin typeface="Segoe UI "/>
                <a:hlinkClick r:id="rId21"/>
              </a:rPr>
              <a:t>ITDM Pitch Deck</a:t>
            </a:r>
            <a:endParaRPr lang="de-CH" sz="900" dirty="0">
              <a:latin typeface="Segoe UI "/>
            </a:endParaRPr>
          </a:p>
          <a:p>
            <a:pPr marL="171450" indent="-171450">
              <a:buFont typeface="Arial" panose="020B0604020202020204" pitchFamily="34" charset="0"/>
              <a:buChar char="•"/>
            </a:pPr>
            <a:r>
              <a:rPr lang="de-CH" sz="900" dirty="0">
                <a:latin typeface="Segoe UI "/>
                <a:hlinkClick r:id="rId22"/>
              </a:rPr>
              <a:t>Cybersecurity Simplified </a:t>
            </a:r>
            <a:r>
              <a:rPr lang="de-CH" sz="900" dirty="0">
                <a:latin typeface="Segoe UI "/>
              </a:rPr>
              <a:t>one pagers.</a:t>
            </a:r>
          </a:p>
          <a:p>
            <a:pPr marL="171450" indent="-171450">
              <a:buFont typeface="Arial" panose="020B0604020202020204" pitchFamily="34" charset="0"/>
              <a:buChar char="•"/>
            </a:pPr>
            <a:r>
              <a:rPr lang="de-CH" sz="900" dirty="0">
                <a:solidFill>
                  <a:srgbClr val="000000"/>
                </a:solidFill>
                <a:latin typeface="Segoe UI "/>
              </a:rPr>
              <a:t>Conduct an </a:t>
            </a:r>
            <a:r>
              <a:rPr lang="de-CH" sz="900" dirty="0">
                <a:solidFill>
                  <a:srgbClr val="000000"/>
                </a:solidFill>
                <a:latin typeface="Segoe UI "/>
                <a:hlinkClick r:id="rId23"/>
              </a:rPr>
              <a:t>SMB Workshop</a:t>
            </a:r>
            <a:r>
              <a:rPr lang="de-CH" sz="900" dirty="0">
                <a:solidFill>
                  <a:srgbClr val="000000"/>
                </a:solidFill>
                <a:latin typeface="Segoe UI "/>
              </a:rPr>
              <a:t> with your customers.</a:t>
            </a:r>
          </a:p>
        </p:txBody>
      </p:sp>
      <p:sp>
        <p:nvSpPr>
          <p:cNvPr id="79" name="TextBox 78">
            <a:extLst>
              <a:ext uri="{FF2B5EF4-FFF2-40B4-BE49-F238E27FC236}">
                <a16:creationId xmlns:a16="http://schemas.microsoft.com/office/drawing/2014/main" id="{F76C52CD-B427-4C99-B624-D75E569C0051}"/>
              </a:ext>
            </a:extLst>
          </p:cNvPr>
          <p:cNvSpPr txBox="1"/>
          <p:nvPr/>
        </p:nvSpPr>
        <p:spPr>
          <a:xfrm>
            <a:off x="3465310" y="7145225"/>
            <a:ext cx="1537359" cy="1708160"/>
          </a:xfrm>
          <a:prstGeom prst="rect">
            <a:avLst/>
          </a:prstGeom>
          <a:solidFill>
            <a:schemeClr val="bg1">
              <a:lumMod val="95000"/>
            </a:schemeClr>
          </a:solidFill>
        </p:spPr>
        <p:txBody>
          <a:bodyPr wrap="square" lIns="91440" tIns="45720" rIns="91440" bIns="45720" rtlCol="0" anchor="t">
            <a:spAutoFit/>
          </a:bodyPr>
          <a:lstStyle/>
          <a:p>
            <a:pPr marL="171450" indent="-171450">
              <a:buFont typeface="Arial" panose="020B0604020202020204" pitchFamily="34" charset="0"/>
              <a:buChar char="•"/>
            </a:pPr>
            <a:r>
              <a:rPr lang="en-US" sz="900" dirty="0">
                <a:latin typeface="Segoe UI "/>
              </a:rPr>
              <a:t>For objection handling refer to the </a:t>
            </a:r>
            <a:r>
              <a:rPr lang="en-US" sz="900" dirty="0">
                <a:latin typeface="Segoe UI "/>
                <a:hlinkClick r:id="rId24"/>
              </a:rPr>
              <a:t>BP Upsell Deck</a:t>
            </a:r>
            <a:r>
              <a:rPr lang="en-US" sz="900" dirty="0">
                <a:latin typeface="Segoe UI "/>
              </a:rPr>
              <a:t>.</a:t>
            </a:r>
          </a:p>
          <a:p>
            <a:pPr marL="171450" indent="-171450">
              <a:buFont typeface="Arial" panose="020B0604020202020204" pitchFamily="34" charset="0"/>
              <a:buChar char="•"/>
            </a:pPr>
            <a:r>
              <a:rPr lang="en-US" sz="900" dirty="0">
                <a:latin typeface="Segoe UI "/>
              </a:rPr>
              <a:t>Use customer ready  </a:t>
            </a:r>
            <a:r>
              <a:rPr lang="en-US" sz="900" dirty="0">
                <a:latin typeface="Segoe UI "/>
                <a:hlinkClick r:id="rId25"/>
              </a:rPr>
              <a:t>Compete Leave behind</a:t>
            </a:r>
            <a:r>
              <a:rPr lang="en-US" sz="900" dirty="0">
                <a:latin typeface="Segoe UI "/>
              </a:rPr>
              <a:t> and the </a:t>
            </a:r>
            <a:r>
              <a:rPr lang="en-US" sz="900" u="sng" dirty="0">
                <a:latin typeface="Segoe UI "/>
                <a:hlinkClick r:id="rId26"/>
              </a:rPr>
              <a:t>Value Calculator tool</a:t>
            </a:r>
            <a:r>
              <a:rPr lang="en-US" sz="900" u="sng" dirty="0">
                <a:latin typeface="Segoe UI "/>
              </a:rPr>
              <a:t> </a:t>
            </a:r>
            <a:r>
              <a:rPr lang="en-US" sz="900" dirty="0">
                <a:latin typeface="Segoe UI "/>
              </a:rPr>
              <a:t>to drive cost savings discussion with the customer.</a:t>
            </a:r>
          </a:p>
          <a:p>
            <a:pPr marL="171450" indent="-171450">
              <a:buFont typeface="Arial" panose="020B0604020202020204" pitchFamily="34" charset="0"/>
              <a:buChar char="•"/>
            </a:pPr>
            <a:endParaRPr lang="de-CH" sz="800" dirty="0">
              <a:latin typeface="Segoe UI "/>
            </a:endParaRPr>
          </a:p>
          <a:p>
            <a:pPr marL="171450" indent="-171450">
              <a:buFont typeface="Arial" panose="020B0604020202020204" pitchFamily="34" charset="0"/>
              <a:buChar char="•"/>
            </a:pPr>
            <a:endParaRPr lang="de-CH" sz="800" dirty="0">
              <a:latin typeface="Segoe UI "/>
            </a:endParaRPr>
          </a:p>
          <a:p>
            <a:pPr marL="171450" indent="-171450">
              <a:buFont typeface="Arial" panose="020B0604020202020204" pitchFamily="34" charset="0"/>
              <a:buChar char="•"/>
            </a:pPr>
            <a:endParaRPr lang="de-CH" sz="800" dirty="0">
              <a:latin typeface="Segoe UI "/>
            </a:endParaRPr>
          </a:p>
        </p:txBody>
      </p:sp>
      <p:sp>
        <p:nvSpPr>
          <p:cNvPr id="80" name="TextBox 79">
            <a:extLst>
              <a:ext uri="{FF2B5EF4-FFF2-40B4-BE49-F238E27FC236}">
                <a16:creationId xmlns:a16="http://schemas.microsoft.com/office/drawing/2014/main" id="{D08C551C-73B5-4DBA-B5CF-999A59577444}"/>
              </a:ext>
            </a:extLst>
          </p:cNvPr>
          <p:cNvSpPr txBox="1"/>
          <p:nvPr/>
        </p:nvSpPr>
        <p:spPr>
          <a:xfrm>
            <a:off x="5059218" y="7138018"/>
            <a:ext cx="1537359" cy="1712777"/>
          </a:xfrm>
          <a:prstGeom prst="rect">
            <a:avLst/>
          </a:prstGeom>
          <a:solidFill>
            <a:schemeClr val="bg1">
              <a:lumMod val="95000"/>
            </a:schemeClr>
          </a:solidFill>
        </p:spPr>
        <p:txBody>
          <a:bodyPr wrap="square" lIns="91440" tIns="45720" rIns="91440" bIns="45720" rtlCol="0" anchor="t">
            <a:spAutoFit/>
          </a:bodyPr>
          <a:lstStyle>
            <a:defPPr>
              <a:defRPr lang="en-US"/>
            </a:defPPr>
            <a:lvl1pPr marL="171450" indent="-171450">
              <a:buFont typeface="Arial" panose="020B0604020202020204" pitchFamily="34" charset="0"/>
              <a:buChar char="•"/>
              <a:defRPr sz="900">
                <a:latin typeface="Segoe UI "/>
              </a:defRPr>
            </a:lvl1pPr>
          </a:lstStyle>
          <a:p>
            <a:pPr defTabSz="914367">
              <a:lnSpc>
                <a:spcPct val="90000"/>
              </a:lnSpc>
              <a:defRPr/>
            </a:pPr>
            <a:r>
              <a:rPr lang="de-CH" dirty="0">
                <a:solidFill>
                  <a:srgbClr val="000000"/>
                </a:solidFill>
              </a:rPr>
              <a:t>Review</a:t>
            </a:r>
            <a:r>
              <a:rPr kumimoji="0" lang="de-CH" sz="900" b="0" i="0" u="none" strike="noStrike" kern="1200" cap="none" spc="0" normalizeH="0" baseline="0" noProof="0" dirty="0">
                <a:ln>
                  <a:noFill/>
                </a:ln>
                <a:solidFill>
                  <a:srgbClr val="000000"/>
                </a:solidFill>
                <a:effectLst/>
                <a:uLnTx/>
                <a:uFillTx/>
                <a:latin typeface="Segoe UI "/>
                <a:ea typeface="+mn-ea"/>
                <a:cs typeface="+mn-cs"/>
              </a:rPr>
              <a:t> the </a:t>
            </a:r>
            <a:r>
              <a:rPr kumimoji="0" lang="en-US" sz="900" b="0" i="0" u="none" strike="noStrike" kern="1200" cap="none" spc="0" normalizeH="0" baseline="0" noProof="0" dirty="0">
                <a:ln>
                  <a:noFill/>
                </a:ln>
                <a:solidFill>
                  <a:srgbClr val="000000"/>
                </a:solidFill>
                <a:effectLst/>
                <a:uLnTx/>
                <a:uFillTx/>
                <a:hlinkClick r:id="rId27"/>
              </a:rPr>
              <a:t>IT Checklist for securing work from anywhere</a:t>
            </a:r>
            <a:r>
              <a:rPr lang="en-US" dirty="0"/>
              <a:t>. </a:t>
            </a:r>
            <a:endParaRPr kumimoji="0" lang="en-US" sz="900" b="0" i="0" u="none" strike="noStrike" kern="1200" cap="none" spc="0" normalizeH="0" baseline="0" noProof="0" dirty="0">
              <a:ln>
                <a:noFill/>
              </a:ln>
              <a:effectLst/>
              <a:uLnTx/>
              <a:uFillTx/>
              <a:latin typeface="Segoe UI "/>
              <a:ea typeface="+mn-ea"/>
              <a:cs typeface="+mn-cs"/>
            </a:endParaRPr>
          </a:p>
          <a:p>
            <a:r>
              <a:rPr lang="de-CH" dirty="0"/>
              <a:t>Use the </a:t>
            </a:r>
            <a:r>
              <a:rPr lang="de-CH" dirty="0">
                <a:hlinkClick r:id="rId28"/>
              </a:rPr>
              <a:t>Step-by-step implementation guidance</a:t>
            </a:r>
            <a:r>
              <a:rPr lang="de-CH" dirty="0"/>
              <a:t> </a:t>
            </a:r>
            <a:r>
              <a:rPr lang="en-US" dirty="0"/>
              <a:t>for securing work from anywhere using Microsoft 365 Business Premium.</a:t>
            </a:r>
          </a:p>
          <a:p>
            <a:endParaRPr lang="en-US" dirty="0"/>
          </a:p>
          <a:p>
            <a:endParaRPr lang="en-US" dirty="0"/>
          </a:p>
          <a:p>
            <a:endParaRPr lang="en-US" dirty="0"/>
          </a:p>
        </p:txBody>
      </p:sp>
      <p:sp>
        <p:nvSpPr>
          <p:cNvPr id="81" name="TextBox 80">
            <a:extLst>
              <a:ext uri="{FF2B5EF4-FFF2-40B4-BE49-F238E27FC236}">
                <a16:creationId xmlns:a16="http://schemas.microsoft.com/office/drawing/2014/main" id="{6E7D30FB-ADAC-47B1-A8BD-AAC8B9693767}"/>
              </a:ext>
            </a:extLst>
          </p:cNvPr>
          <p:cNvSpPr txBox="1"/>
          <p:nvPr/>
        </p:nvSpPr>
        <p:spPr>
          <a:xfrm>
            <a:off x="174424" y="6586706"/>
            <a:ext cx="6453013" cy="253916"/>
          </a:xfrm>
          <a:prstGeom prst="rect">
            <a:avLst/>
          </a:prstGeom>
          <a:noFill/>
        </p:spPr>
        <p:txBody>
          <a:bodyPr wrap="square" rtlCol="0">
            <a:spAutoFit/>
          </a:bodyPr>
          <a:lstStyle/>
          <a:p>
            <a:pPr algn="ctr">
              <a:spcAft>
                <a:spcPts val="600"/>
              </a:spcAft>
            </a:pPr>
            <a:r>
              <a:rPr lang="en-US" sz="1050" b="1" dirty="0">
                <a:solidFill>
                  <a:schemeClr val="accent1"/>
                </a:solidFill>
                <a:latin typeface="Segoe UI" panose="020B0502040204020203" pitchFamily="34" charset="0"/>
                <a:cs typeface="Segoe UI" panose="020B0502040204020203" pitchFamily="34" charset="0"/>
              </a:rPr>
              <a:t>FOLLOW THE SALES JOURNEY BELOW</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CBB7C3E8-F92F-4938-B2A0-D74D9D34CA2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20020" y="4548628"/>
            <a:ext cx="209985" cy="2099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7B89B21-0FA7-4A86-BB96-187D85B1DECF}"/>
              </a:ext>
            </a:extLst>
          </p:cNvPr>
          <p:cNvSpPr txBox="1"/>
          <p:nvPr/>
        </p:nvSpPr>
        <p:spPr>
          <a:xfrm>
            <a:off x="4904165" y="4685673"/>
            <a:ext cx="635586" cy="428114"/>
          </a:xfrm>
          <a:prstGeom prst="rect">
            <a:avLst/>
          </a:prstGeom>
          <a:noFill/>
        </p:spPr>
        <p:txBody>
          <a:bodyPr wrap="square" lIns="179259" tIns="143407" rIns="179259" bIns="143407" rtlCol="0">
            <a:spAutoFit/>
          </a:bodyPr>
          <a:lstStyle/>
          <a:p>
            <a:pPr marL="0" marR="0" lvl="0" indent="0" algn="ctr" defTabSz="914139" rtl="0" eaLnBrk="1" fontAlgn="auto" latinLnBrk="0" hangingPunct="1">
              <a:lnSpc>
                <a:spcPct val="90000"/>
              </a:lnSpc>
              <a:spcBef>
                <a:spcPts val="0"/>
              </a:spcBef>
              <a:spcAft>
                <a:spcPts val="588"/>
              </a:spcAft>
              <a:buClrTx/>
              <a:buSzTx/>
              <a:buFontTx/>
              <a:buNone/>
              <a:tabLst/>
              <a:defRPr/>
            </a:pPr>
            <a:r>
              <a:rPr lang="en-US" sz="500" dirty="0">
                <a:gradFill>
                  <a:gsLst>
                    <a:gs pos="2917">
                      <a:srgbClr val="282828"/>
                    </a:gs>
                    <a:gs pos="30000">
                      <a:srgbClr val="282828"/>
                    </a:gs>
                  </a:gsLst>
                  <a:lin ang="5400000" scaled="0"/>
                </a:gradFill>
                <a:latin typeface="Segoe UI"/>
              </a:rPr>
              <a:t>Microsoft Defender</a:t>
            </a:r>
            <a:endParaRPr kumimoji="0" lang="en-US" sz="500" b="0" i="0" u="none" strike="noStrike" kern="1200" cap="none" spc="0" normalizeH="0" baseline="0" noProof="0" dirty="0">
              <a:ln>
                <a:noFill/>
              </a:ln>
              <a:gradFill>
                <a:gsLst>
                  <a:gs pos="2917">
                    <a:srgbClr val="282828"/>
                  </a:gs>
                  <a:gs pos="30000">
                    <a:srgbClr val="282828"/>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366447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F34C42-3FAA-4F83-9924-74B8F3E5BC1C}"/>
              </a:ext>
            </a:extLst>
          </p:cNvPr>
          <p:cNvSpPr/>
          <p:nvPr/>
        </p:nvSpPr>
        <p:spPr>
          <a:xfrm>
            <a:off x="1977543" y="1856171"/>
            <a:ext cx="2893219" cy="906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8" rIns="38576" bIns="19288" numCol="1" spcCol="0" rtlCol="0" fromWordArt="0" anchor="ctr" anchorCtr="0" forceAA="0" compatLnSpc="1">
            <a:prstTxWarp prst="textNoShape">
              <a:avLst/>
            </a:prstTxWarp>
            <a:noAutofit/>
          </a:bodyPr>
          <a:lstStyle/>
          <a:p>
            <a:pPr algn="ctr"/>
            <a:endParaRPr lang="en-US" sz="427" dirty="0"/>
          </a:p>
        </p:txBody>
      </p:sp>
      <p:sp>
        <p:nvSpPr>
          <p:cNvPr id="23" name="TextBox 22">
            <a:extLst>
              <a:ext uri="{FF2B5EF4-FFF2-40B4-BE49-F238E27FC236}">
                <a16:creationId xmlns:a16="http://schemas.microsoft.com/office/drawing/2014/main" id="{2C848093-60AF-4157-B253-E0855C6F69CD}"/>
              </a:ext>
            </a:extLst>
          </p:cNvPr>
          <p:cNvSpPr txBox="1"/>
          <p:nvPr/>
        </p:nvSpPr>
        <p:spPr>
          <a:xfrm>
            <a:off x="314496" y="575459"/>
            <a:ext cx="7520821" cy="769441"/>
          </a:xfrm>
          <a:prstGeom prst="rect">
            <a:avLst/>
          </a:prstGeom>
          <a:noFill/>
        </p:spPr>
        <p:txBody>
          <a:bodyPr wrap="square" rtlCol="0">
            <a:spAutoFit/>
          </a:bodyPr>
          <a:lstStyle/>
          <a:p>
            <a:r>
              <a:rPr lang="en-US" sz="2800" dirty="0">
                <a:solidFill>
                  <a:schemeClr val="tx1">
                    <a:lumMod val="65000"/>
                    <a:lumOff val="35000"/>
                  </a:schemeClr>
                </a:solidFill>
                <a:latin typeface="Segoe UI Semibold" panose="020B0702040204020203" pitchFamily="34" charset="0"/>
                <a:cs typeface="Segoe UI Semibold" panose="020B0702040204020203" pitchFamily="34" charset="0"/>
              </a:rPr>
              <a:t>Upsell Guide for Partners </a:t>
            </a:r>
            <a:br>
              <a:rPr lang="en-US" sz="2000" dirty="0">
                <a:solidFill>
                  <a:schemeClr val="tx1">
                    <a:lumMod val="65000"/>
                    <a:lumOff val="35000"/>
                  </a:schemeClr>
                </a:solidFill>
                <a:latin typeface="Segoe UI Semibold" panose="020B0702040204020203" pitchFamily="34" charset="0"/>
                <a:cs typeface="Segoe UI Semibold" panose="020B0702040204020203" pitchFamily="34" charset="0"/>
              </a:rPr>
            </a:b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rPr>
              <a:t>Microsoft 365 Business Basic </a:t>
            </a: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sym typeface="Wingdings" panose="05000000000000000000" pitchFamily="2" charset="2"/>
              </a:rPr>
              <a:t></a:t>
            </a: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rPr>
              <a:t> Microsoft 365 Business Premium</a:t>
            </a:r>
          </a:p>
        </p:txBody>
      </p:sp>
      <p:sp>
        <p:nvSpPr>
          <p:cNvPr id="25" name="Rectangle 24">
            <a:extLst>
              <a:ext uri="{FF2B5EF4-FFF2-40B4-BE49-F238E27FC236}">
                <a16:creationId xmlns:a16="http://schemas.microsoft.com/office/drawing/2014/main" id="{400057D7-F72A-4F09-AB69-080EF13945FD}"/>
              </a:ext>
            </a:extLst>
          </p:cNvPr>
          <p:cNvSpPr/>
          <p:nvPr/>
        </p:nvSpPr>
        <p:spPr>
          <a:xfrm>
            <a:off x="0" y="1884609"/>
            <a:ext cx="6858000" cy="63123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D0301259-D6AD-4537-B08C-AFB8181C0804}"/>
              </a:ext>
            </a:extLst>
          </p:cNvPr>
          <p:cNvSpPr txBox="1">
            <a:spLocks/>
          </p:cNvSpPr>
          <p:nvPr/>
        </p:nvSpPr>
        <p:spPr>
          <a:xfrm>
            <a:off x="902074" y="1452845"/>
            <a:ext cx="5599244" cy="305918"/>
          </a:xfrm>
          <a:prstGeom prst="rect">
            <a:avLst/>
          </a:prstGeom>
          <a:noFill/>
        </p:spPr>
        <p:txBody>
          <a:bodyPr wrap="square" lIns="0" tIns="45720" rIns="91440" bIns="45720" anchor="t">
            <a:spAutoFit/>
          </a:bodyPr>
          <a:lstStyle>
            <a:defPPr>
              <a:defRPr lang="en-US"/>
            </a:defPPr>
            <a:lvl1pPr>
              <a:lnSpc>
                <a:spcPct val="107000"/>
              </a:lnSpc>
              <a:spcAft>
                <a:spcPts val="891"/>
              </a:spcAft>
              <a:defRPr sz="1400" b="1">
                <a:solidFill>
                  <a:schemeClr val="bg1"/>
                </a:solidFill>
                <a:latin typeface="Segoe UI" panose="020B0502040204020203" pitchFamily="34" charset="0"/>
                <a:cs typeface="Segoe UI" panose="020B0502040204020203" pitchFamily="34" charset="0"/>
              </a:defRPr>
            </a:lvl1pPr>
          </a:lstStyle>
          <a:p>
            <a:r>
              <a:rPr lang="en-US" b="0" dirty="0">
                <a:solidFill>
                  <a:schemeClr val="accent1"/>
                </a:solidFill>
                <a:latin typeface="Segoe UI"/>
                <a:cs typeface="Segoe UI"/>
              </a:rPr>
              <a:t>Microsoft 365 Business Premium Additional Capabilities</a:t>
            </a:r>
            <a:endParaRPr lang="en-US" dirty="0">
              <a:solidFill>
                <a:schemeClr val="accent1"/>
              </a:solidFill>
            </a:endParaRPr>
          </a:p>
        </p:txBody>
      </p:sp>
      <p:pic>
        <p:nvPicPr>
          <p:cNvPr id="29" name="Picture 28">
            <a:extLst>
              <a:ext uri="{FF2B5EF4-FFF2-40B4-BE49-F238E27FC236}">
                <a16:creationId xmlns:a16="http://schemas.microsoft.com/office/drawing/2014/main" id="{A914D326-5C11-4227-9A75-3FC1508C0FE0}"/>
              </a:ext>
            </a:extLst>
          </p:cNvPr>
          <p:cNvPicPr>
            <a:picLocks noChangeAspect="1"/>
          </p:cNvPicPr>
          <p:nvPr/>
        </p:nvPicPr>
        <p:blipFill rotWithShape="1">
          <a:blip r:embed="rId3"/>
          <a:srcRect t="15495" b="20174"/>
          <a:stretch/>
        </p:blipFill>
        <p:spPr>
          <a:xfrm>
            <a:off x="361082" y="105299"/>
            <a:ext cx="1173021" cy="535807"/>
          </a:xfrm>
          <a:prstGeom prst="rect">
            <a:avLst/>
          </a:prstGeom>
        </p:spPr>
      </p:pic>
      <p:pic>
        <p:nvPicPr>
          <p:cNvPr id="40" name="Picture 39">
            <a:extLst>
              <a:ext uri="{FF2B5EF4-FFF2-40B4-BE49-F238E27FC236}">
                <a16:creationId xmlns:a16="http://schemas.microsoft.com/office/drawing/2014/main" id="{5EB603FA-EE91-4884-8E4C-2CFAF6B8AE43}"/>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462" y="2330775"/>
            <a:ext cx="365760" cy="266007"/>
          </a:xfrm>
          <a:prstGeom prst="rect">
            <a:avLst/>
          </a:prstGeom>
        </p:spPr>
      </p:pic>
      <p:pic>
        <p:nvPicPr>
          <p:cNvPr id="41" name="Picture 40" descr="A close up of a logo&#10;&#10;Description generated with high confidence">
            <a:extLst>
              <a:ext uri="{FF2B5EF4-FFF2-40B4-BE49-F238E27FC236}">
                <a16:creationId xmlns:a16="http://schemas.microsoft.com/office/drawing/2014/main" id="{56B8CB69-43A1-4E74-976F-5D52B2C5ED84}"/>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688" y="3087400"/>
            <a:ext cx="365308" cy="273981"/>
          </a:xfrm>
          <a:prstGeom prst="rect">
            <a:avLst/>
          </a:prstGeom>
        </p:spPr>
      </p:pic>
      <p:pic>
        <p:nvPicPr>
          <p:cNvPr id="43" name="Picture 42" descr="A close up of a logo&#10;&#10;Description generated with very high confidence">
            <a:extLst>
              <a:ext uri="{FF2B5EF4-FFF2-40B4-BE49-F238E27FC236}">
                <a16:creationId xmlns:a16="http://schemas.microsoft.com/office/drawing/2014/main" id="{5723C7BB-7D2A-485C-8E79-3E4A0C0670E4}"/>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462" y="3823191"/>
            <a:ext cx="365760" cy="274320"/>
          </a:xfrm>
          <a:prstGeom prst="rect">
            <a:avLst/>
          </a:prstGeom>
        </p:spPr>
      </p:pic>
      <p:sp>
        <p:nvSpPr>
          <p:cNvPr id="19" name="TextBox 18">
            <a:extLst>
              <a:ext uri="{FF2B5EF4-FFF2-40B4-BE49-F238E27FC236}">
                <a16:creationId xmlns:a16="http://schemas.microsoft.com/office/drawing/2014/main" id="{DA00D7A0-5703-4A16-911F-77C9269D358F}"/>
              </a:ext>
            </a:extLst>
          </p:cNvPr>
          <p:cNvSpPr txBox="1"/>
          <p:nvPr/>
        </p:nvSpPr>
        <p:spPr>
          <a:xfrm>
            <a:off x="622383" y="2116469"/>
            <a:ext cx="6033981" cy="5559471"/>
          </a:xfrm>
          <a:prstGeom prst="rect">
            <a:avLst/>
          </a:prstGeom>
          <a:noFill/>
        </p:spPr>
        <p:txBody>
          <a:bodyPr wrap="square" lIns="91440" tIns="45720" rIns="91440" bIns="45720" rtlCol="0" anchor="t">
            <a:spAutoFit/>
          </a:bodyPr>
          <a:lstStyle/>
          <a:p>
            <a:pPr marL="0" marR="0" indent="0" algn="l" rtl="0" eaLnBrk="1" fontAlgn="auto" latinLnBrk="0" hangingPunct="1">
              <a:lnSpc>
                <a:spcPct val="107000"/>
              </a:lnSpc>
              <a:spcBef>
                <a:spcPts val="0"/>
              </a:spcBef>
              <a:spcAft>
                <a:spcPts val="1000"/>
              </a:spcAft>
            </a:pPr>
            <a:r>
              <a:rPr lang="en-US" sz="1050" b="1" i="0" u="none" strike="noStrike" dirty="0">
                <a:solidFill>
                  <a:srgbClr val="595959"/>
                </a:solidFill>
                <a:effectLst/>
                <a:latin typeface="Segoe UI "/>
                <a:cs typeface="Segoe UI" panose="020B0502040204020203" pitchFamily="34" charset="0"/>
              </a:rPr>
              <a:t>Secure Devices</a:t>
            </a:r>
            <a:br>
              <a:rPr lang="en-US" sz="1050" b="0" i="0" u="none" strike="noStrike" dirty="0">
                <a:solidFill>
                  <a:srgbClr val="595959"/>
                </a:solidFill>
                <a:effectLst/>
                <a:latin typeface="Segoe UI "/>
                <a:cs typeface="Segoe UI" panose="020B0502040204020203" pitchFamily="34" charset="0"/>
              </a:rPr>
            </a:br>
            <a:r>
              <a:rPr lang="en-US" sz="1050" b="0" i="0" u="none" strike="noStrike" dirty="0">
                <a:solidFill>
                  <a:srgbClr val="595959"/>
                </a:solidFill>
                <a:effectLst/>
                <a:latin typeface="Segoe UI "/>
                <a:cs typeface="Segoe UI" panose="020B0502040204020203" pitchFamily="34" charset="0"/>
              </a:rPr>
              <a:t>Control which devices and users can access business information with </a:t>
            </a:r>
            <a:r>
              <a:rPr lang="en-US" sz="1050" b="0" i="0" u="none" strike="noStrike" dirty="0">
                <a:solidFill>
                  <a:srgbClr val="595959"/>
                </a:solidFill>
                <a:effectLst/>
                <a:latin typeface="Segoe UI "/>
                <a:cs typeface="Segoe UI" panose="020B0502040204020203" pitchFamily="34" charset="0"/>
                <a:hlinkClick r:id="rId7"/>
              </a:rPr>
              <a:t>Intune Device Management</a:t>
            </a:r>
            <a:r>
              <a:rPr lang="en-US" sz="1050" b="0" i="0" u="none" strike="noStrike" dirty="0">
                <a:solidFill>
                  <a:srgbClr val="595959"/>
                </a:solidFill>
                <a:effectLst/>
                <a:latin typeface="Segoe UI "/>
                <a:cs typeface="Segoe UI" panose="020B0502040204020203" pitchFamily="34" charset="0"/>
              </a:rPr>
              <a:t>. Apply security policies to protect data on any devices. Keep company data within </a:t>
            </a:r>
            <a:r>
              <a:rPr lang="en-US" sz="1050" b="0" i="0" u="none" strike="noStrike" dirty="0">
                <a:solidFill>
                  <a:srgbClr val="595959"/>
                </a:solidFill>
                <a:effectLst/>
                <a:latin typeface="Segoe UI "/>
                <a:cs typeface="Segoe UI" panose="020B0502040204020203" pitchFamily="34" charset="0"/>
                <a:hlinkClick r:id="rId8"/>
              </a:rPr>
              <a:t>approved apps </a:t>
            </a:r>
            <a:r>
              <a:rPr lang="en-US" sz="1050" b="0" i="0" u="none" strike="noStrike" dirty="0">
                <a:solidFill>
                  <a:srgbClr val="595959"/>
                </a:solidFill>
                <a:effectLst/>
                <a:latin typeface="Segoe UI "/>
                <a:cs typeface="Segoe UI" panose="020B0502040204020203" pitchFamily="34" charset="0"/>
              </a:rPr>
              <a:t>on mobile devices. Remove business data from lost or stolen devices with </a:t>
            </a:r>
            <a:r>
              <a:rPr lang="en-US" sz="1050" b="0" i="0" u="none" strike="noStrike" dirty="0">
                <a:solidFill>
                  <a:srgbClr val="595959"/>
                </a:solidFill>
                <a:effectLst/>
                <a:latin typeface="Segoe UI "/>
                <a:cs typeface="Segoe UI" panose="020B0502040204020203" pitchFamily="34" charset="0"/>
                <a:hlinkClick r:id="rId9"/>
              </a:rPr>
              <a:t>Intune selective wipe</a:t>
            </a:r>
            <a:r>
              <a:rPr lang="en-US" sz="1050" b="0" i="0" u="none" strike="noStrike" dirty="0">
                <a:solidFill>
                  <a:srgbClr val="595959"/>
                </a:solidFill>
                <a:effectLst/>
                <a:latin typeface="Segoe UI "/>
                <a:cs typeface="Segoe UI" panose="020B0502040204020203" pitchFamily="34" charset="0"/>
              </a:rPr>
              <a:t>.</a:t>
            </a:r>
            <a:endParaRPr lang="de-CH" sz="1050" b="0" i="0" u="none" strike="noStrike" dirty="0">
              <a:effectLst/>
              <a:latin typeface="Segoe UI "/>
            </a:endParaRPr>
          </a:p>
          <a:p>
            <a:pPr marL="0" marR="0" indent="0" algn="l" rtl="0" eaLnBrk="1" fontAlgn="auto" latinLnBrk="0" hangingPunct="1">
              <a:spcBef>
                <a:spcPts val="0"/>
              </a:spcBef>
              <a:spcAft>
                <a:spcPts val="1000"/>
              </a:spcAft>
            </a:pPr>
            <a:r>
              <a:rPr lang="en-US" sz="1050" b="1" i="0" u="none" strike="noStrike" dirty="0">
                <a:solidFill>
                  <a:srgbClr val="595959"/>
                </a:solidFill>
                <a:effectLst/>
                <a:latin typeface="Segoe UI "/>
                <a:cs typeface="Segoe UI" panose="020B0502040204020203" pitchFamily="34" charset="0"/>
              </a:rPr>
              <a:t>Protect Business Data</a:t>
            </a:r>
            <a:br>
              <a:rPr lang="en-US" sz="1050" b="1" i="0" u="none" strike="noStrike" dirty="0">
                <a:solidFill>
                  <a:srgbClr val="595959"/>
                </a:solidFill>
                <a:effectLst/>
                <a:latin typeface="Segoe UI "/>
                <a:cs typeface="Segoe UI" panose="020B0502040204020203" pitchFamily="34" charset="0"/>
              </a:rPr>
            </a:br>
            <a:r>
              <a:rPr lang="en-US" sz="1050" b="0" i="0" u="none" strike="noStrike" dirty="0">
                <a:solidFill>
                  <a:srgbClr val="595959"/>
                </a:solidFill>
                <a:effectLst/>
                <a:latin typeface="Segoe UI "/>
                <a:cs typeface="Segoe UI" panose="020B0502040204020203" pitchFamily="34" charset="0"/>
                <a:hlinkClick r:id="rId10"/>
              </a:rPr>
              <a:t>Encrypt</a:t>
            </a:r>
            <a:r>
              <a:rPr lang="en-US" sz="1050" b="0" i="0" u="none" strike="noStrike" dirty="0">
                <a:solidFill>
                  <a:srgbClr val="595959"/>
                </a:solidFill>
                <a:effectLst/>
                <a:latin typeface="Segoe UI "/>
                <a:cs typeface="Segoe UI" panose="020B0502040204020203" pitchFamily="34" charset="0"/>
              </a:rPr>
              <a:t> sensitive emails. Block sharing of sensitive information like credit card numbers with </a:t>
            </a:r>
            <a:r>
              <a:rPr lang="en-US" sz="1050" b="0" i="0" u="none" strike="noStrike" dirty="0">
                <a:solidFill>
                  <a:srgbClr val="595959"/>
                </a:solidFill>
                <a:effectLst/>
                <a:latin typeface="Segoe UI "/>
                <a:cs typeface="Segoe UI" panose="020B0502040204020203" pitchFamily="34" charset="0"/>
                <a:hlinkClick r:id="rId11"/>
              </a:rPr>
              <a:t>Azure Information Protection</a:t>
            </a:r>
            <a:r>
              <a:rPr lang="en-US" sz="1050" b="0" i="0" u="none" strike="noStrike" dirty="0">
                <a:solidFill>
                  <a:srgbClr val="595959"/>
                </a:solidFill>
                <a:effectLst/>
                <a:latin typeface="Segoe UI "/>
                <a:cs typeface="Segoe UI" panose="020B0502040204020203" pitchFamily="34" charset="0"/>
              </a:rPr>
              <a:t>. Restrict copying and saving of business information. Enable unlimited cloud archiving.</a:t>
            </a:r>
            <a:endParaRPr lang="de-CH" sz="1050" b="0" i="0" u="none" strike="noStrike" dirty="0">
              <a:effectLst/>
              <a:latin typeface="Segoe UI "/>
            </a:endParaRPr>
          </a:p>
          <a:p>
            <a:pPr marL="0" algn="l" rtl="0" eaLnBrk="1" fontAlgn="ctr" latinLnBrk="0" hangingPunct="1">
              <a:spcBef>
                <a:spcPts val="0"/>
              </a:spcBef>
              <a:spcAft>
                <a:spcPts val="200"/>
              </a:spcAft>
            </a:pPr>
            <a:r>
              <a:rPr lang="en-US" sz="1050" b="1" dirty="0">
                <a:solidFill>
                  <a:srgbClr val="595959"/>
                </a:solidFill>
                <a:latin typeface="Segoe UI "/>
                <a:cs typeface="Segoe UI" panose="020B0502040204020203" pitchFamily="34" charset="0"/>
              </a:rPr>
              <a:t>Defend against cyberthreats</a:t>
            </a:r>
            <a:endParaRPr lang="de-CH" sz="1050" b="0" i="0" u="none" strike="noStrike" dirty="0">
              <a:effectLst/>
              <a:latin typeface="Segoe UI "/>
            </a:endParaRPr>
          </a:p>
          <a:p>
            <a:pPr marL="0" algn="l" rtl="0" eaLnBrk="1" fontAlgn="ctr" latinLnBrk="0" hangingPunct="1">
              <a:spcBef>
                <a:spcPts val="0"/>
              </a:spcBef>
              <a:spcAft>
                <a:spcPts val="1000"/>
              </a:spcAft>
            </a:pPr>
            <a:r>
              <a:rPr lang="en-US" sz="1050" b="0" i="0" u="none" strike="noStrike" kern="1200" dirty="0">
                <a:solidFill>
                  <a:srgbClr val="595959"/>
                </a:solidFill>
                <a:effectLst/>
                <a:latin typeface="Segoe UI "/>
                <a:cs typeface="Segoe UI" panose="020B0502040204020203" pitchFamily="34" charset="0"/>
              </a:rPr>
              <a:t>Activate </a:t>
            </a:r>
            <a:r>
              <a:rPr lang="nn-NO" sz="1050" dirty="0">
                <a:solidFill>
                  <a:srgbClr val="595959"/>
                </a:solidFill>
                <a:latin typeface="Segoe UI "/>
                <a:cs typeface="Segoe UI" panose="020B0502040204020203" pitchFamily="34" charset="0"/>
              </a:rPr>
              <a:t>Microsoft Defender for Office 365</a:t>
            </a:r>
            <a:r>
              <a:rPr lang="en-US" sz="1050" b="0" i="0" u="none" strike="noStrike" kern="1200" dirty="0">
                <a:solidFill>
                  <a:srgbClr val="595959"/>
                </a:solidFill>
                <a:effectLst/>
                <a:latin typeface="Segoe UI "/>
                <a:cs typeface="Segoe UI" panose="020B0502040204020203" pitchFamily="34" charset="0"/>
              </a:rPr>
              <a:t> to guard against unsafe attachments, suspicious links, phishing and ransomware </a:t>
            </a:r>
            <a:r>
              <a:rPr lang="en-US" sz="1050" dirty="0">
                <a:solidFill>
                  <a:srgbClr val="595959"/>
                </a:solidFill>
                <a:latin typeface="Segoe UI "/>
                <a:cs typeface="Segoe UI" panose="020B0502040204020203" pitchFamily="34" charset="0"/>
              </a:rPr>
              <a:t>with </a:t>
            </a:r>
            <a:r>
              <a:rPr lang="en-US" sz="1050" b="0" i="0" u="none" strike="noStrike" kern="1200" dirty="0">
                <a:solidFill>
                  <a:srgbClr val="595959"/>
                </a:solidFill>
                <a:effectLst/>
                <a:latin typeface="Segoe UI "/>
                <a:cs typeface="Segoe UI" panose="020B0502040204020203" pitchFamily="34" charset="0"/>
                <a:hlinkClick r:id="rId12"/>
              </a:rPr>
              <a:t>Safe Links</a:t>
            </a:r>
            <a:r>
              <a:rPr lang="en-US" sz="1050" b="0" i="0" u="none" strike="noStrike" kern="1200" dirty="0">
                <a:solidFill>
                  <a:srgbClr val="595959"/>
                </a:solidFill>
                <a:effectLst/>
                <a:latin typeface="Segoe UI "/>
                <a:cs typeface="Segoe UI" panose="020B0502040204020203" pitchFamily="34" charset="0"/>
              </a:rPr>
              <a:t>. Detect malware with sandbox analysis of email attachments with </a:t>
            </a:r>
            <a:r>
              <a:rPr lang="en-US" sz="1050" b="0" i="0" u="none" strike="noStrike" kern="1200" dirty="0">
                <a:solidFill>
                  <a:srgbClr val="595959"/>
                </a:solidFill>
                <a:effectLst/>
                <a:latin typeface="Segoe UI "/>
                <a:cs typeface="Segoe UI" panose="020B0502040204020203" pitchFamily="34" charset="0"/>
                <a:hlinkClick r:id="rId13"/>
              </a:rPr>
              <a:t>Safe Attachments</a:t>
            </a:r>
            <a:r>
              <a:rPr lang="en-US" sz="1050" b="0" i="0" u="none" strike="noStrike" kern="1200" dirty="0">
                <a:solidFill>
                  <a:srgbClr val="595959"/>
                </a:solidFill>
                <a:effectLst/>
                <a:latin typeface="Segoe UI "/>
                <a:cs typeface="Segoe UI" panose="020B0502040204020203" pitchFamily="34" charset="0"/>
              </a:rPr>
              <a:t>. Enable </a:t>
            </a:r>
            <a:r>
              <a:rPr lang="en-US" sz="1050" b="0" i="0" u="none" strike="noStrike" kern="1200" dirty="0">
                <a:solidFill>
                  <a:srgbClr val="595959"/>
                </a:solidFill>
                <a:effectLst/>
                <a:latin typeface="Segoe UI "/>
                <a:cs typeface="Segoe UI" panose="020B0502040204020203" pitchFamily="34" charset="0"/>
                <a:hlinkClick r:id="rId14"/>
              </a:rPr>
              <a:t>anti-phishing policies</a:t>
            </a:r>
            <a:r>
              <a:rPr lang="en-US" sz="1050" b="0" i="0" u="none" strike="noStrike" kern="1200" dirty="0">
                <a:solidFill>
                  <a:srgbClr val="595959"/>
                </a:solidFill>
                <a:effectLst/>
                <a:latin typeface="Segoe UI "/>
                <a:cs typeface="Segoe UI" panose="020B0502040204020203" pitchFamily="34" charset="0"/>
              </a:rPr>
              <a:t>. </a:t>
            </a:r>
            <a:r>
              <a:rPr lang="en-US" sz="1050" b="0" i="0" u="none" strike="noStrike" kern="1200" dirty="0">
                <a:solidFill>
                  <a:srgbClr val="595959"/>
                </a:solidFill>
                <a:effectLst/>
                <a:latin typeface="Segoe UI "/>
                <a:cs typeface="Segoe UI" panose="020B0502040204020203" pitchFamily="34" charset="0"/>
                <a:hlinkClick r:id="rId15"/>
              </a:rPr>
              <a:t>Enable advanced multi-factor authentication</a:t>
            </a:r>
            <a:r>
              <a:rPr lang="en-US" sz="1050" b="0" i="0" u="none" strike="noStrike" kern="1200" dirty="0">
                <a:solidFill>
                  <a:srgbClr val="595959"/>
                </a:solidFill>
                <a:effectLst/>
                <a:latin typeface="Segoe UI "/>
                <a:cs typeface="Segoe UI" panose="020B0502040204020203" pitchFamily="34" charset="0"/>
              </a:rPr>
              <a:t>. </a:t>
            </a:r>
            <a:endParaRPr lang="en-US" sz="1050" b="1" dirty="0">
              <a:solidFill>
                <a:srgbClr val="595959"/>
              </a:solidFill>
              <a:latin typeface="Segoe UI "/>
              <a:cs typeface="Segoe UI" panose="020B0502040204020203" pitchFamily="34" charset="0"/>
            </a:endParaRPr>
          </a:p>
          <a:p>
            <a:pPr fontAlgn="ctr">
              <a:spcAft>
                <a:spcPts val="200"/>
              </a:spcAft>
            </a:pPr>
            <a:r>
              <a:rPr lang="en-US" sz="1050" b="1" dirty="0">
                <a:solidFill>
                  <a:srgbClr val="595959"/>
                </a:solidFill>
                <a:latin typeface="Segoe UI "/>
                <a:cs typeface="Segoe UI" panose="020B0502040204020203" pitchFamily="34" charset="0"/>
              </a:rPr>
              <a:t>Enable secure remote access and protect identity </a:t>
            </a:r>
            <a:endParaRPr lang="de-CH" sz="1050" dirty="0">
              <a:latin typeface="Segoe UI "/>
            </a:endParaRPr>
          </a:p>
          <a:p>
            <a:pPr fontAlgn="ctr">
              <a:spcAft>
                <a:spcPts val="1000"/>
              </a:spcAft>
            </a:pPr>
            <a:r>
              <a:rPr lang="en-US" sz="1050" dirty="0">
                <a:solidFill>
                  <a:srgbClr val="595959"/>
                </a:solidFill>
                <a:latin typeface="Segoe UI "/>
                <a:cs typeface="Segoe UI" panose="020B0502040204020203" pitchFamily="34" charset="0"/>
              </a:rPr>
              <a:t>Enable employees to securely access business apps, wherever they work. Help protect against lost or stolen passwords with advanced multi-factor authentication. Conditional Access helps provide the right access to the right people, while keeping hackers at bay.</a:t>
            </a:r>
            <a:endParaRPr lang="en-US" sz="1050" dirty="0">
              <a:latin typeface="Segoe UI "/>
            </a:endParaRPr>
          </a:p>
          <a:p>
            <a:pPr fontAlgn="ctr">
              <a:spcAft>
                <a:spcPts val="200"/>
              </a:spcAft>
            </a:pPr>
            <a:r>
              <a:rPr lang="en-US" sz="1050" b="1" dirty="0">
                <a:solidFill>
                  <a:srgbClr val="595959"/>
                </a:solidFill>
                <a:latin typeface="Segoe UI "/>
                <a:cs typeface="Segoe UI" panose="020B0502040204020203" pitchFamily="34" charset="0"/>
              </a:rPr>
              <a:t>Increase productivity and collaboration</a:t>
            </a:r>
          </a:p>
          <a:p>
            <a:pPr fontAlgn="ctr">
              <a:spcAft>
                <a:spcPts val="1000"/>
              </a:spcAft>
            </a:pPr>
            <a:r>
              <a:rPr lang="en-US" sz="1050" dirty="0">
                <a:solidFill>
                  <a:srgbClr val="595959"/>
                </a:solidFill>
                <a:latin typeface="Segoe UI "/>
                <a:cs typeface="Segoe UI"/>
              </a:rPr>
              <a:t>Provide employees with enhanced Office features, helping them create content more easily, access and edit files while offline, and gain access to PC only applications such as Access and Publisher, all while maintaining a high level of security. </a:t>
            </a:r>
            <a:endParaRPr lang="en-US" sz="1050" dirty="0">
              <a:solidFill>
                <a:srgbClr val="595959"/>
              </a:solidFill>
              <a:latin typeface="Segoe UI "/>
              <a:cs typeface="Segoe UI" panose="020B0502040204020203" pitchFamily="34" charset="0"/>
            </a:endParaRPr>
          </a:p>
          <a:p>
            <a:pPr fontAlgn="ctr">
              <a:spcAft>
                <a:spcPts val="200"/>
              </a:spcAft>
            </a:pPr>
            <a:r>
              <a:rPr lang="de-CH" sz="1050" b="1" dirty="0">
                <a:solidFill>
                  <a:srgbClr val="595959"/>
                </a:solidFill>
                <a:latin typeface="Segoe UI "/>
                <a:cs typeface="Segoe UI" panose="020B0502040204020203" pitchFamily="34" charset="0"/>
              </a:rPr>
              <a:t>Streamline appointment scheduling and management</a:t>
            </a:r>
          </a:p>
          <a:p>
            <a:pPr fontAlgn="ctr">
              <a:spcAft>
                <a:spcPts val="1000"/>
              </a:spcAft>
            </a:pPr>
            <a:r>
              <a:rPr lang="en-GB" sz="1050" dirty="0">
                <a:solidFill>
                  <a:srgbClr val="595959"/>
                </a:solidFill>
                <a:latin typeface="Segoe UI "/>
                <a:cs typeface="Segoe UI" panose="020B0502040204020203" pitchFamily="34" charset="0"/>
              </a:rPr>
              <a:t>Help your staff stay on top of their schedules and avoid double-bookings. An easy to navigate webpage lets your customers find and book appointments around the clock.</a:t>
            </a:r>
          </a:p>
          <a:p>
            <a:pPr fontAlgn="ctr">
              <a:spcAft>
                <a:spcPts val="200"/>
              </a:spcAft>
            </a:pPr>
            <a:r>
              <a:rPr lang="de-CH" sz="1050" b="1" dirty="0">
                <a:solidFill>
                  <a:srgbClr val="00B050"/>
                </a:solidFill>
                <a:latin typeface="Segoe UI "/>
                <a:cs typeface="Segoe UI"/>
                <a:hlinkClick r:id="rId16"/>
              </a:rPr>
              <a:t>Microsoft Defender for Business</a:t>
            </a:r>
            <a:r>
              <a:rPr lang="de-CH" sz="1050" b="1" baseline="30000" dirty="0">
                <a:solidFill>
                  <a:srgbClr val="0066FF"/>
                </a:solidFill>
                <a:latin typeface="Segoe UI "/>
                <a:cs typeface="Segoe UI"/>
              </a:rPr>
              <a:t>1</a:t>
            </a:r>
          </a:p>
          <a:p>
            <a:pPr fontAlgn="ctr">
              <a:spcAft>
                <a:spcPts val="1000"/>
              </a:spcAft>
            </a:pPr>
            <a:r>
              <a:rPr lang="en-GB" sz="1050" dirty="0">
                <a:solidFill>
                  <a:srgbClr val="595959"/>
                </a:solidFill>
                <a:latin typeface="Segoe UI "/>
                <a:cs typeface="Segoe UI"/>
              </a:rPr>
              <a:t>Enterprise-grade endpoint protection </a:t>
            </a:r>
            <a:r>
              <a:rPr lang="en-US" sz="1050" dirty="0">
                <a:solidFill>
                  <a:srgbClr val="595959"/>
                </a:solidFill>
                <a:latin typeface="Segoe UI "/>
                <a:cs typeface="Segoe UI"/>
              </a:rPr>
              <a:t>with next generation AV, Endpoint Detection and Response, Threat and Vulnerability Management and Automatic Investigation and Remediation, that works across all devices and platforms - Windows, macOS, Android, and iOS</a:t>
            </a:r>
            <a:endParaRPr lang="en-US" sz="1050" baseline="30000" dirty="0">
              <a:solidFill>
                <a:srgbClr val="595959"/>
              </a:solidFill>
              <a:latin typeface="Segoe UI "/>
              <a:cs typeface="Segoe UI" panose="020B0502040204020203" pitchFamily="34" charset="0"/>
            </a:endParaRPr>
          </a:p>
        </p:txBody>
      </p:sp>
      <p:grpSp>
        <p:nvGrpSpPr>
          <p:cNvPr id="3" name="Group 2">
            <a:extLst>
              <a:ext uri="{FF2B5EF4-FFF2-40B4-BE49-F238E27FC236}">
                <a16:creationId xmlns:a16="http://schemas.microsoft.com/office/drawing/2014/main" id="{F3340937-950D-47AE-9039-570CAAF4FCFC}"/>
              </a:ext>
            </a:extLst>
          </p:cNvPr>
          <p:cNvGrpSpPr/>
          <p:nvPr/>
        </p:nvGrpSpPr>
        <p:grpSpPr>
          <a:xfrm>
            <a:off x="179673" y="4782961"/>
            <a:ext cx="373338" cy="308421"/>
            <a:chOff x="7350329" y="5110078"/>
            <a:chExt cx="484988" cy="407591"/>
          </a:xfrm>
        </p:grpSpPr>
        <p:sp>
          <p:nvSpPr>
            <p:cNvPr id="28" name="AutoShape 124">
              <a:extLst>
                <a:ext uri="{FF2B5EF4-FFF2-40B4-BE49-F238E27FC236}">
                  <a16:creationId xmlns:a16="http://schemas.microsoft.com/office/drawing/2014/main" id="{453F0247-55A0-4901-A8D0-BDD3D20129D1}"/>
                </a:ext>
              </a:extLst>
            </p:cNvPr>
            <p:cNvSpPr>
              <a:spLocks noChangeAspect="1" noChangeArrowheads="1" noTextEdit="1"/>
            </p:cNvSpPr>
            <p:nvPr/>
          </p:nvSpPr>
          <p:spPr bwMode="auto">
            <a:xfrm>
              <a:off x="7350329" y="5110078"/>
              <a:ext cx="484988" cy="40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30" name="Rectangle 127">
              <a:extLst>
                <a:ext uri="{FF2B5EF4-FFF2-40B4-BE49-F238E27FC236}">
                  <a16:creationId xmlns:a16="http://schemas.microsoft.com/office/drawing/2014/main" id="{52AA391F-282B-44F5-8E59-E18C05E625CE}"/>
                </a:ext>
              </a:extLst>
            </p:cNvPr>
            <p:cNvSpPr>
              <a:spLocks noChangeArrowheads="1"/>
            </p:cNvSpPr>
            <p:nvPr/>
          </p:nvSpPr>
          <p:spPr bwMode="auto">
            <a:xfrm>
              <a:off x="7350329" y="5110078"/>
              <a:ext cx="484988" cy="40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31" name="Freeform 128">
              <a:extLst>
                <a:ext uri="{FF2B5EF4-FFF2-40B4-BE49-F238E27FC236}">
                  <a16:creationId xmlns:a16="http://schemas.microsoft.com/office/drawing/2014/main" id="{FFDCAB7B-E2D4-4FDD-9967-2535ECD3817A}"/>
                </a:ext>
              </a:extLst>
            </p:cNvPr>
            <p:cNvSpPr>
              <a:spLocks/>
            </p:cNvSpPr>
            <p:nvPr/>
          </p:nvSpPr>
          <p:spPr bwMode="auto">
            <a:xfrm>
              <a:off x="7400951" y="5129356"/>
              <a:ext cx="382112" cy="367658"/>
            </a:xfrm>
            <a:custGeom>
              <a:avLst/>
              <a:gdLst>
                <a:gd name="T0" fmla="*/ 69 w 138"/>
                <a:gd name="T1" fmla="*/ 173 h 173"/>
                <a:gd name="T2" fmla="*/ 69 w 138"/>
                <a:gd name="T3" fmla="*/ 173 h 173"/>
                <a:gd name="T4" fmla="*/ 0 w 138"/>
                <a:gd name="T5" fmla="*/ 77 h 173"/>
                <a:gd name="T6" fmla="*/ 0 w 138"/>
                <a:gd name="T7" fmla="*/ 29 h 173"/>
                <a:gd name="T8" fmla="*/ 4 w 138"/>
                <a:gd name="T9" fmla="*/ 29 h 173"/>
                <a:gd name="T10" fmla="*/ 67 w 138"/>
                <a:gd name="T11" fmla="*/ 2 h 173"/>
                <a:gd name="T12" fmla="*/ 69 w 138"/>
                <a:gd name="T13" fmla="*/ 0 h 173"/>
                <a:gd name="T14" fmla="*/ 72 w 138"/>
                <a:gd name="T15" fmla="*/ 2 h 173"/>
                <a:gd name="T16" fmla="*/ 135 w 138"/>
                <a:gd name="T17" fmla="*/ 29 h 173"/>
                <a:gd name="T18" fmla="*/ 138 w 138"/>
                <a:gd name="T19" fmla="*/ 29 h 173"/>
                <a:gd name="T20" fmla="*/ 138 w 138"/>
                <a:gd name="T21" fmla="*/ 78 h 173"/>
                <a:gd name="T22" fmla="*/ 69 w 138"/>
                <a:gd name="T2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73">
                  <a:moveTo>
                    <a:pt x="69" y="173"/>
                  </a:moveTo>
                  <a:cubicBezTo>
                    <a:pt x="69" y="173"/>
                    <a:pt x="69" y="173"/>
                    <a:pt x="69" y="173"/>
                  </a:cubicBezTo>
                  <a:cubicBezTo>
                    <a:pt x="50" y="173"/>
                    <a:pt x="0" y="140"/>
                    <a:pt x="0" y="77"/>
                  </a:cubicBezTo>
                  <a:cubicBezTo>
                    <a:pt x="0" y="29"/>
                    <a:pt x="0" y="29"/>
                    <a:pt x="0" y="29"/>
                  </a:cubicBezTo>
                  <a:cubicBezTo>
                    <a:pt x="4" y="29"/>
                    <a:pt x="4" y="29"/>
                    <a:pt x="4" y="29"/>
                  </a:cubicBezTo>
                  <a:cubicBezTo>
                    <a:pt x="4" y="29"/>
                    <a:pt x="35" y="32"/>
                    <a:pt x="67" y="2"/>
                  </a:cubicBezTo>
                  <a:cubicBezTo>
                    <a:pt x="69" y="0"/>
                    <a:pt x="69" y="0"/>
                    <a:pt x="69" y="0"/>
                  </a:cubicBezTo>
                  <a:cubicBezTo>
                    <a:pt x="72" y="2"/>
                    <a:pt x="72" y="2"/>
                    <a:pt x="72" y="2"/>
                  </a:cubicBezTo>
                  <a:cubicBezTo>
                    <a:pt x="106" y="29"/>
                    <a:pt x="135" y="29"/>
                    <a:pt x="135" y="29"/>
                  </a:cubicBezTo>
                  <a:cubicBezTo>
                    <a:pt x="138" y="29"/>
                    <a:pt x="138" y="29"/>
                    <a:pt x="138" y="29"/>
                  </a:cubicBezTo>
                  <a:cubicBezTo>
                    <a:pt x="138" y="78"/>
                    <a:pt x="138" y="78"/>
                    <a:pt x="138" y="78"/>
                  </a:cubicBezTo>
                  <a:cubicBezTo>
                    <a:pt x="138" y="140"/>
                    <a:pt x="88" y="173"/>
                    <a:pt x="69" y="173"/>
                  </a:cubicBezTo>
                  <a:close/>
                </a:path>
              </a:pathLst>
            </a:custGeom>
            <a:noFill/>
            <a:ln w="1905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32" name="Freeform 6">
              <a:extLst>
                <a:ext uri="{FF2B5EF4-FFF2-40B4-BE49-F238E27FC236}">
                  <a16:creationId xmlns:a16="http://schemas.microsoft.com/office/drawing/2014/main" id="{B44FE469-7973-456B-B63D-559D23D8E716}"/>
                </a:ext>
              </a:extLst>
            </p:cNvPr>
            <p:cNvSpPr>
              <a:spLocks/>
            </p:cNvSpPr>
            <p:nvPr/>
          </p:nvSpPr>
          <p:spPr bwMode="auto">
            <a:xfrm>
              <a:off x="7510240" y="5261161"/>
              <a:ext cx="165167" cy="105425"/>
            </a:xfrm>
            <a:custGeom>
              <a:avLst/>
              <a:gdLst>
                <a:gd name="T0" fmla="*/ 76 w 232"/>
                <a:gd name="T1" fmla="*/ 137 h 175"/>
                <a:gd name="T2" fmla="*/ 76 w 232"/>
                <a:gd name="T3" fmla="*/ 137 h 175"/>
                <a:gd name="T4" fmla="*/ 19 w 232"/>
                <a:gd name="T5" fmla="*/ 80 h 175"/>
                <a:gd name="T6" fmla="*/ 0 w 232"/>
                <a:gd name="T7" fmla="*/ 99 h 175"/>
                <a:gd name="T8" fmla="*/ 76 w 232"/>
                <a:gd name="T9" fmla="*/ 175 h 175"/>
                <a:gd name="T10" fmla="*/ 232 w 232"/>
                <a:gd name="T11" fmla="*/ 19 h 175"/>
                <a:gd name="T12" fmla="*/ 213 w 232"/>
                <a:gd name="T13" fmla="*/ 0 h 175"/>
                <a:gd name="T14" fmla="*/ 76 w 232"/>
                <a:gd name="T15" fmla="*/ 137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75">
                  <a:moveTo>
                    <a:pt x="76" y="137"/>
                  </a:moveTo>
                  <a:lnTo>
                    <a:pt x="76" y="137"/>
                  </a:lnTo>
                  <a:lnTo>
                    <a:pt x="19" y="80"/>
                  </a:lnTo>
                  <a:lnTo>
                    <a:pt x="0" y="99"/>
                  </a:lnTo>
                  <a:lnTo>
                    <a:pt x="76" y="175"/>
                  </a:lnTo>
                  <a:lnTo>
                    <a:pt x="232" y="19"/>
                  </a:lnTo>
                  <a:lnTo>
                    <a:pt x="213" y="0"/>
                  </a:lnTo>
                  <a:lnTo>
                    <a:pt x="76" y="137"/>
                  </a:lnTo>
                  <a:close/>
                </a:path>
              </a:pathLst>
            </a:custGeom>
            <a:solidFill>
              <a:schemeClr val="accent1"/>
            </a:solidFill>
            <a:ln w="190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000000"/>
                </a:solidFill>
                <a:effectLst/>
                <a:uLnTx/>
                <a:uFillTx/>
                <a:latin typeface="Segoe UI"/>
                <a:ea typeface="+mn-ea"/>
                <a:cs typeface="+mn-cs"/>
              </a:endParaRPr>
            </a:p>
          </p:txBody>
        </p:sp>
      </p:grpSp>
      <p:sp>
        <p:nvSpPr>
          <p:cNvPr id="21" name="Rectangle 20">
            <a:extLst>
              <a:ext uri="{FF2B5EF4-FFF2-40B4-BE49-F238E27FC236}">
                <a16:creationId xmlns:a16="http://schemas.microsoft.com/office/drawing/2014/main" id="{2A7A7E37-715C-436E-87D2-657E40994F8F}"/>
              </a:ext>
            </a:extLst>
          </p:cNvPr>
          <p:cNvSpPr/>
          <p:nvPr/>
        </p:nvSpPr>
        <p:spPr>
          <a:xfrm>
            <a:off x="0" y="8196942"/>
            <a:ext cx="6858000" cy="1006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19288" rIns="365760" bIns="19288" numCol="1" spcCol="0" rtlCol="0" fromWordArt="0" anchor="ctr" anchorCtr="0" forceAA="0" compatLnSpc="1">
            <a:prstTxWarp prst="textNoShape">
              <a:avLst/>
            </a:prstTxWarp>
            <a:noAutofit/>
          </a:bodyPr>
          <a:lstStyle/>
          <a:p>
            <a:r>
              <a:rPr kumimoji="0" lang="en-US" sz="900" b="0" i="0" u="none" strike="noStrike" kern="1200" cap="none" normalizeH="0" baseline="30000" noProof="0" dirty="0">
                <a:ln>
                  <a:noFill/>
                </a:ln>
                <a:solidFill>
                  <a:schemeClr val="bg1"/>
                </a:solidFill>
                <a:uLnTx/>
                <a:uFillTx/>
                <a:latin typeface="Segoe UI" panose="020B0502040204020203" pitchFamily="34" charset="0"/>
                <a:ea typeface="Calibri" panose="020F0502020204030204" pitchFamily="34" charset="0"/>
                <a:cs typeface="Arial" panose="020B0604020202020204" pitchFamily="34" charset="0"/>
              </a:rPr>
              <a:t>1</a:t>
            </a:r>
            <a:r>
              <a:rPr kumimoji="0" lang="en-US" sz="900" b="0" i="0" u="none" strike="noStrike" kern="1200" cap="none" normalizeH="0" baseline="0" noProof="0" dirty="0">
                <a:ln>
                  <a:noFill/>
                </a:ln>
                <a:solidFill>
                  <a:schemeClr val="bg1"/>
                </a:solidFill>
                <a:uLnTx/>
                <a:uFillTx/>
                <a:latin typeface="Segoe UI" panose="020B0502040204020203" pitchFamily="34" charset="0"/>
                <a:ea typeface="Calibri" panose="020F0502020204030204" pitchFamily="34" charset="0"/>
                <a:cs typeface="Arial" panose="020B0604020202020204" pitchFamily="34" charset="0"/>
              </a:rPr>
              <a:t>Microsoft </a:t>
            </a:r>
            <a:r>
              <a:rPr lang="en-US" sz="900" dirty="0">
                <a:solidFill>
                  <a:schemeClr val="bg1"/>
                </a:solidFill>
                <a:effectLst/>
                <a:latin typeface="Segoe UI" panose="020B0502040204020203" pitchFamily="34" charset="0"/>
              </a:rPr>
              <a:t>Defender for Business is </a:t>
            </a:r>
            <a:r>
              <a:rPr lang="en-US" sz="900" dirty="0">
                <a:solidFill>
                  <a:schemeClr val="bg1"/>
                </a:solidFill>
                <a:latin typeface="Segoe UI" panose="020B0502040204020203" pitchFamily="34" charset="0"/>
              </a:rPr>
              <a:t>a</a:t>
            </a:r>
            <a:r>
              <a:rPr lang="en-US" sz="900" dirty="0">
                <a:solidFill>
                  <a:schemeClr val="bg1"/>
                </a:solidFill>
                <a:effectLst/>
                <a:latin typeface="Segoe UI" panose="020B0502040204020203" pitchFamily="34" charset="0"/>
              </a:rPr>
              <a:t>vailable in Microsoft 365 Business Premium and as a standalone SKU. Read the blog post to </a:t>
            </a:r>
            <a:r>
              <a:rPr lang="en-US" sz="900" dirty="0">
                <a:solidFill>
                  <a:schemeClr val="bg1"/>
                </a:solidFill>
                <a:effectLst/>
                <a:latin typeface="Segoe UI" panose="020B0502040204020203" pitchFamily="34" charset="0"/>
                <a:hlinkClick r:id="rId17">
                  <a:extLst>
                    <a:ext uri="{A12FA001-AC4F-418D-AE19-62706E023703}">
                      <ahyp:hlinkClr xmlns:ahyp="http://schemas.microsoft.com/office/drawing/2018/hyperlinkcolor" val="tx"/>
                    </a:ext>
                  </a:extLst>
                </a:hlinkClick>
              </a:rPr>
              <a:t>learn more</a:t>
            </a:r>
            <a:r>
              <a:rPr lang="en-US" sz="900" dirty="0">
                <a:solidFill>
                  <a:schemeClr val="bg1"/>
                </a:solidFill>
                <a:effectLst/>
                <a:latin typeface="Segoe UI" panose="020B0502040204020203" pitchFamily="34" charset="0"/>
              </a:rPr>
              <a:t>.</a:t>
            </a:r>
          </a:p>
          <a:p>
            <a:endParaRPr lang="en-US" sz="900" dirty="0">
              <a:solidFill>
                <a:schemeClr val="bg1"/>
              </a:solidFill>
              <a:latin typeface="Segoe UI" panose="020B0502040204020203" pitchFamily="34" charset="0"/>
            </a:endParaRPr>
          </a:p>
          <a:p>
            <a:br>
              <a:rPr lang="en-US" sz="900" baseline="30000" dirty="0">
                <a:latin typeface="Segoe UI" panose="020B0502040204020203" pitchFamily="34" charset="0"/>
              </a:rPr>
            </a:br>
            <a:endParaRPr lang="en-US" sz="900">
              <a:solidFill>
                <a:schemeClr val="bg1"/>
              </a:solidFill>
              <a:effectLst/>
              <a:latin typeface="Segoe UI"/>
              <a:cs typeface="Segoe UI"/>
            </a:endParaRPr>
          </a:p>
        </p:txBody>
      </p:sp>
      <p:pic>
        <p:nvPicPr>
          <p:cNvPr id="11" name="Graphic 10" descr="Computer with solid fill">
            <a:extLst>
              <a:ext uri="{FF2B5EF4-FFF2-40B4-BE49-F238E27FC236}">
                <a16:creationId xmlns:a16="http://schemas.microsoft.com/office/drawing/2014/main" id="{B631485F-3088-48F0-9C61-46094FBE49E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37601" y="5465665"/>
            <a:ext cx="457483" cy="457483"/>
          </a:xfrm>
          <a:prstGeom prst="rect">
            <a:avLst/>
          </a:prstGeom>
        </p:spPr>
      </p:pic>
      <p:pic>
        <p:nvPicPr>
          <p:cNvPr id="7" name="Graphic 6" descr="Daily calendar outline">
            <a:extLst>
              <a:ext uri="{FF2B5EF4-FFF2-40B4-BE49-F238E27FC236}">
                <a16:creationId xmlns:a16="http://schemas.microsoft.com/office/drawing/2014/main" id="{08D7DB01-C55A-48CF-8173-8988DF7360F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43057" y="6260435"/>
            <a:ext cx="446571" cy="446571"/>
          </a:xfrm>
          <a:prstGeom prst="rect">
            <a:avLst/>
          </a:prstGeom>
        </p:spPr>
      </p:pic>
      <p:sp>
        <p:nvSpPr>
          <p:cNvPr id="2" name="Freeform: Shape 1">
            <a:extLst>
              <a:ext uri="{FF2B5EF4-FFF2-40B4-BE49-F238E27FC236}">
                <a16:creationId xmlns:a16="http://schemas.microsoft.com/office/drawing/2014/main" id="{488964DB-5C8D-4C27-9D50-567A9058DAE4}"/>
              </a:ext>
            </a:extLst>
          </p:cNvPr>
          <p:cNvSpPr>
            <a:spLocks/>
          </p:cNvSpPr>
          <p:nvPr/>
        </p:nvSpPr>
        <p:spPr>
          <a:xfrm>
            <a:off x="198167" y="7043469"/>
            <a:ext cx="336350" cy="337809"/>
          </a:xfrm>
          <a:custGeom>
            <a:avLst/>
            <a:gdLst>
              <a:gd name="connsiteX0" fmla="*/ 178594 w 266700"/>
              <a:gd name="connsiteY0" fmla="*/ 20479 h 276225"/>
              <a:gd name="connsiteX1" fmla="*/ 133826 w 266700"/>
              <a:gd name="connsiteY1" fmla="*/ 7144 h 276225"/>
              <a:gd name="connsiteX2" fmla="*/ 133826 w 266700"/>
              <a:gd name="connsiteY2" fmla="*/ 8096 h 276225"/>
              <a:gd name="connsiteX3" fmla="*/ 89059 w 266700"/>
              <a:gd name="connsiteY3" fmla="*/ 21431 h 276225"/>
              <a:gd name="connsiteX4" fmla="*/ 7144 w 266700"/>
              <a:gd name="connsiteY4" fmla="*/ 44291 h 276225"/>
              <a:gd name="connsiteX5" fmla="*/ 7144 w 266700"/>
              <a:gd name="connsiteY5" fmla="*/ 108109 h 276225"/>
              <a:gd name="connsiteX6" fmla="*/ 11906 w 266700"/>
              <a:gd name="connsiteY6" fmla="*/ 143351 h 276225"/>
              <a:gd name="connsiteX7" fmla="*/ 11906 w 266700"/>
              <a:gd name="connsiteY7" fmla="*/ 143351 h 276225"/>
              <a:gd name="connsiteX8" fmla="*/ 133826 w 266700"/>
              <a:gd name="connsiteY8" fmla="*/ 278606 h 276225"/>
              <a:gd name="connsiteX9" fmla="*/ 255746 w 266700"/>
              <a:gd name="connsiteY9" fmla="*/ 143351 h 276225"/>
              <a:gd name="connsiteX10" fmla="*/ 255746 w 266700"/>
              <a:gd name="connsiteY10" fmla="*/ 142399 h 276225"/>
              <a:gd name="connsiteX11" fmla="*/ 255746 w 266700"/>
              <a:gd name="connsiteY11" fmla="*/ 142399 h 276225"/>
              <a:gd name="connsiteX12" fmla="*/ 260509 w 266700"/>
              <a:gd name="connsiteY12" fmla="*/ 107156 h 276225"/>
              <a:gd name="connsiteX13" fmla="*/ 260509 w 266700"/>
              <a:gd name="connsiteY13" fmla="*/ 43339 h 276225"/>
              <a:gd name="connsiteX14" fmla="*/ 178594 w 266700"/>
              <a:gd name="connsiteY14" fmla="*/ 20479 h 276225"/>
              <a:gd name="connsiteX0" fmla="*/ 171450 w 253365"/>
              <a:gd name="connsiteY0" fmla="*/ 13335 h 271462"/>
              <a:gd name="connsiteX1" fmla="*/ 126682 w 253365"/>
              <a:gd name="connsiteY1" fmla="*/ 0 h 271462"/>
              <a:gd name="connsiteX2" fmla="*/ 126682 w 253365"/>
              <a:gd name="connsiteY2" fmla="*/ 952 h 271462"/>
              <a:gd name="connsiteX3" fmla="*/ 81915 w 253365"/>
              <a:gd name="connsiteY3" fmla="*/ 14287 h 271462"/>
              <a:gd name="connsiteX4" fmla="*/ 0 w 253365"/>
              <a:gd name="connsiteY4" fmla="*/ 37147 h 271462"/>
              <a:gd name="connsiteX5" fmla="*/ 0 w 253365"/>
              <a:gd name="connsiteY5" fmla="*/ 100965 h 271462"/>
              <a:gd name="connsiteX6" fmla="*/ 4762 w 253365"/>
              <a:gd name="connsiteY6" fmla="*/ 136207 h 271462"/>
              <a:gd name="connsiteX7" fmla="*/ 4762 w 253365"/>
              <a:gd name="connsiteY7" fmla="*/ 136207 h 271462"/>
              <a:gd name="connsiteX8" fmla="*/ 126682 w 253365"/>
              <a:gd name="connsiteY8" fmla="*/ 271462 h 271462"/>
              <a:gd name="connsiteX9" fmla="*/ 248602 w 253365"/>
              <a:gd name="connsiteY9" fmla="*/ 136207 h 271462"/>
              <a:gd name="connsiteX10" fmla="*/ 248602 w 253365"/>
              <a:gd name="connsiteY10" fmla="*/ 135255 h 271462"/>
              <a:gd name="connsiteX11" fmla="*/ 248602 w 253365"/>
              <a:gd name="connsiteY11" fmla="*/ 135255 h 271462"/>
              <a:gd name="connsiteX12" fmla="*/ 253365 w 253365"/>
              <a:gd name="connsiteY12" fmla="*/ 100012 h 271462"/>
              <a:gd name="connsiteX13" fmla="*/ 253365 w 253365"/>
              <a:gd name="connsiteY13" fmla="*/ 36195 h 271462"/>
              <a:gd name="connsiteX14" fmla="*/ 171450 w 253365"/>
              <a:gd name="connsiteY14"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99 h 271526"/>
              <a:gd name="connsiteX1" fmla="*/ 126682 w 253365"/>
              <a:gd name="connsiteY1" fmla="*/ 64 h 271526"/>
              <a:gd name="connsiteX2" fmla="*/ 81915 w 253365"/>
              <a:gd name="connsiteY2" fmla="*/ 14351 h 271526"/>
              <a:gd name="connsiteX3" fmla="*/ 0 w 253365"/>
              <a:gd name="connsiteY3" fmla="*/ 37211 h 271526"/>
              <a:gd name="connsiteX4" fmla="*/ 0 w 253365"/>
              <a:gd name="connsiteY4" fmla="*/ 101029 h 271526"/>
              <a:gd name="connsiteX5" fmla="*/ 4762 w 253365"/>
              <a:gd name="connsiteY5" fmla="*/ 136271 h 271526"/>
              <a:gd name="connsiteX6" fmla="*/ 4762 w 253365"/>
              <a:gd name="connsiteY6" fmla="*/ 136271 h 271526"/>
              <a:gd name="connsiteX7" fmla="*/ 126682 w 253365"/>
              <a:gd name="connsiteY7" fmla="*/ 271526 h 271526"/>
              <a:gd name="connsiteX8" fmla="*/ 248602 w 253365"/>
              <a:gd name="connsiteY8" fmla="*/ 136271 h 271526"/>
              <a:gd name="connsiteX9" fmla="*/ 248602 w 253365"/>
              <a:gd name="connsiteY9" fmla="*/ 135319 h 271526"/>
              <a:gd name="connsiteX10" fmla="*/ 248602 w 253365"/>
              <a:gd name="connsiteY10" fmla="*/ 135319 h 271526"/>
              <a:gd name="connsiteX11" fmla="*/ 253365 w 253365"/>
              <a:gd name="connsiteY11" fmla="*/ 100076 h 271526"/>
              <a:gd name="connsiteX12" fmla="*/ 253365 w 253365"/>
              <a:gd name="connsiteY12" fmla="*/ 36259 h 271526"/>
              <a:gd name="connsiteX13" fmla="*/ 171450 w 253365"/>
              <a:gd name="connsiteY13" fmla="*/ 13399 h 271526"/>
              <a:gd name="connsiteX0" fmla="*/ 171450 w 253365"/>
              <a:gd name="connsiteY0" fmla="*/ 13399 h 271526"/>
              <a:gd name="connsiteX1" fmla="*/ 126682 w 253365"/>
              <a:gd name="connsiteY1" fmla="*/ 64 h 271526"/>
              <a:gd name="connsiteX2" fmla="*/ 81915 w 253365"/>
              <a:gd name="connsiteY2" fmla="*/ 14351 h 271526"/>
              <a:gd name="connsiteX3" fmla="*/ 0 w 253365"/>
              <a:gd name="connsiteY3" fmla="*/ 37211 h 271526"/>
              <a:gd name="connsiteX4" fmla="*/ 0 w 253365"/>
              <a:gd name="connsiteY4" fmla="*/ 101029 h 271526"/>
              <a:gd name="connsiteX5" fmla="*/ 4762 w 253365"/>
              <a:gd name="connsiteY5" fmla="*/ 136271 h 271526"/>
              <a:gd name="connsiteX6" fmla="*/ 4762 w 253365"/>
              <a:gd name="connsiteY6" fmla="*/ 136271 h 271526"/>
              <a:gd name="connsiteX7" fmla="*/ 126682 w 253365"/>
              <a:gd name="connsiteY7" fmla="*/ 271526 h 271526"/>
              <a:gd name="connsiteX8" fmla="*/ 248602 w 253365"/>
              <a:gd name="connsiteY8" fmla="*/ 136271 h 271526"/>
              <a:gd name="connsiteX9" fmla="*/ 248602 w 253365"/>
              <a:gd name="connsiteY9" fmla="*/ 135319 h 271526"/>
              <a:gd name="connsiteX10" fmla="*/ 248602 w 253365"/>
              <a:gd name="connsiteY10" fmla="*/ 135319 h 271526"/>
              <a:gd name="connsiteX11" fmla="*/ 253365 w 253365"/>
              <a:gd name="connsiteY11" fmla="*/ 100076 h 271526"/>
              <a:gd name="connsiteX12" fmla="*/ 253365 w 253365"/>
              <a:gd name="connsiteY12" fmla="*/ 36259 h 271526"/>
              <a:gd name="connsiteX13" fmla="*/ 171450 w 253365"/>
              <a:gd name="connsiteY13" fmla="*/ 13399 h 27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365" h="271526">
                <a:moveTo>
                  <a:pt x="171450" y="13399"/>
                </a:moveTo>
                <a:cubicBezTo>
                  <a:pt x="160020" y="4826"/>
                  <a:pt x="143827" y="64"/>
                  <a:pt x="126682" y="64"/>
                </a:cubicBezTo>
                <a:cubicBezTo>
                  <a:pt x="109824" y="-745"/>
                  <a:pt x="99157" y="6224"/>
                  <a:pt x="81915" y="14351"/>
                </a:cubicBezTo>
                <a:cubicBezTo>
                  <a:pt x="56120" y="23814"/>
                  <a:pt x="32385" y="37211"/>
                  <a:pt x="0" y="37211"/>
                </a:cubicBezTo>
                <a:lnTo>
                  <a:pt x="0" y="101029"/>
                </a:lnTo>
                <a:cubicBezTo>
                  <a:pt x="0" y="113411"/>
                  <a:pt x="1905" y="124841"/>
                  <a:pt x="4762" y="136271"/>
                </a:cubicBezTo>
                <a:lnTo>
                  <a:pt x="4762" y="136271"/>
                </a:lnTo>
                <a:cubicBezTo>
                  <a:pt x="19050" y="188659"/>
                  <a:pt x="62865" y="235331"/>
                  <a:pt x="126682" y="271526"/>
                </a:cubicBezTo>
                <a:cubicBezTo>
                  <a:pt x="191452" y="235331"/>
                  <a:pt x="235267" y="188659"/>
                  <a:pt x="248602" y="136271"/>
                </a:cubicBezTo>
                <a:lnTo>
                  <a:pt x="248602" y="135319"/>
                </a:lnTo>
                <a:lnTo>
                  <a:pt x="248602" y="135319"/>
                </a:lnTo>
                <a:cubicBezTo>
                  <a:pt x="251460" y="123889"/>
                  <a:pt x="253365" y="111506"/>
                  <a:pt x="253365" y="100076"/>
                </a:cubicBezTo>
                <a:lnTo>
                  <a:pt x="253365" y="36259"/>
                </a:lnTo>
                <a:cubicBezTo>
                  <a:pt x="220980" y="36259"/>
                  <a:pt x="192405" y="27686"/>
                  <a:pt x="171450" y="13399"/>
                </a:cubicBezTo>
                <a:close/>
              </a:path>
            </a:pathLst>
          </a:custGeom>
          <a:solidFill>
            <a:schemeClr val="accent1"/>
          </a:solidFill>
          <a:ln w="22225" cap="flat">
            <a:noFill/>
            <a:prstDash val="solid"/>
            <a:miter/>
          </a:ln>
        </p:spPr>
        <p:txBody>
          <a:bodyPr rtlCol="0" anchor="ctr"/>
          <a:lstStyle/>
          <a:p>
            <a:pPr marL="0" marR="0" lvl="0" indent="0" algn="l"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dirty="0">
              <a:ln>
                <a:noFill/>
              </a:ln>
              <a:gradFill>
                <a:gsLst>
                  <a:gs pos="83000">
                    <a:srgbClr val="2F2F2F"/>
                  </a:gs>
                  <a:gs pos="100000">
                    <a:srgbClr val="2F2F2F"/>
                  </a:gs>
                </a:gsLst>
                <a:lin ang="5400000" scaled="1"/>
              </a:gradFill>
              <a:effectLst/>
              <a:uLnTx/>
              <a:uFillTx/>
              <a:latin typeface="Segoe UI"/>
              <a:ea typeface="+mn-ea"/>
              <a:cs typeface="+mn-cs"/>
            </a:endParaRPr>
          </a:p>
        </p:txBody>
      </p:sp>
      <p:sp>
        <p:nvSpPr>
          <p:cNvPr id="5" name="Freeform: Shape 4">
            <a:extLst>
              <a:ext uri="{FF2B5EF4-FFF2-40B4-BE49-F238E27FC236}">
                <a16:creationId xmlns:a16="http://schemas.microsoft.com/office/drawing/2014/main" id="{A3BE0E4F-BC57-4AA0-9D85-52CB8E870779}"/>
              </a:ext>
            </a:extLst>
          </p:cNvPr>
          <p:cNvSpPr>
            <a:spLocks/>
          </p:cNvSpPr>
          <p:nvPr/>
        </p:nvSpPr>
        <p:spPr>
          <a:xfrm>
            <a:off x="179673" y="7185358"/>
            <a:ext cx="373338" cy="45719"/>
          </a:xfrm>
          <a:custGeom>
            <a:avLst/>
            <a:gdLst>
              <a:gd name="connsiteX0" fmla="*/ 0 w 341327"/>
              <a:gd name="connsiteY0" fmla="*/ 0 h 18288"/>
              <a:gd name="connsiteX1" fmla="*/ 341327 w 341327"/>
              <a:gd name="connsiteY1" fmla="*/ 0 h 18288"/>
              <a:gd name="connsiteX2" fmla="*/ 340174 w 341327"/>
              <a:gd name="connsiteY2" fmla="*/ 8528 h 18288"/>
              <a:gd name="connsiteX3" fmla="*/ 340174 w 341327"/>
              <a:gd name="connsiteY3" fmla="*/ 9851 h 18288"/>
              <a:gd name="connsiteX4" fmla="*/ 336731 w 341327"/>
              <a:gd name="connsiteY4" fmla="*/ 18288 h 18288"/>
              <a:gd name="connsiteX5" fmla="*/ 4893 w 341327"/>
              <a:gd name="connsiteY5" fmla="*/ 18288 h 18288"/>
              <a:gd name="connsiteX6" fmla="*/ 1331 w 341327"/>
              <a:gd name="connsiteY6" fmla="*/ 9851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327" h="18288">
                <a:moveTo>
                  <a:pt x="0" y="0"/>
                </a:moveTo>
                <a:lnTo>
                  <a:pt x="341327" y="0"/>
                </a:lnTo>
                <a:lnTo>
                  <a:pt x="340174" y="8528"/>
                </a:lnTo>
                <a:lnTo>
                  <a:pt x="340174" y="9851"/>
                </a:lnTo>
                <a:lnTo>
                  <a:pt x="336731" y="18288"/>
                </a:lnTo>
                <a:lnTo>
                  <a:pt x="4893" y="18288"/>
                </a:lnTo>
                <a:lnTo>
                  <a:pt x="1331" y="98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89844" rtl="0" eaLnBrk="1" fontAlgn="auto" latinLnBrk="0" hangingPunct="1">
              <a:lnSpc>
                <a:spcPct val="100000"/>
              </a:lnSpc>
              <a:spcBef>
                <a:spcPts val="0"/>
              </a:spcBef>
              <a:spcAft>
                <a:spcPts val="0"/>
              </a:spcAft>
              <a:buClrTx/>
              <a:buSzTx/>
              <a:buFontTx/>
              <a:buNone/>
              <a:tabLst/>
              <a:defRPr/>
            </a:pPr>
            <a:endParaRPr kumimoji="0" lang="en-US" sz="2357" b="0" i="0" u="none" strike="noStrike" kern="1200" cap="none" spc="0" normalizeH="0" baseline="0" noProof="0" dirty="0">
              <a:ln>
                <a:noFill/>
              </a:ln>
              <a:gradFill>
                <a:gsLst>
                  <a:gs pos="83000">
                    <a:srgbClr val="2F2F2F"/>
                  </a:gs>
                  <a:gs pos="100000">
                    <a:srgbClr val="2F2F2F"/>
                  </a:gs>
                </a:gsLst>
                <a:lin ang="5400000" scaled="1"/>
              </a:gradFill>
              <a:effectLst/>
              <a:uLnTx/>
              <a:uFillTx/>
              <a:latin typeface="Segoe UI"/>
              <a:ea typeface="+mn-ea"/>
              <a:cs typeface="+mn-cs"/>
            </a:endParaRPr>
          </a:p>
        </p:txBody>
      </p:sp>
      <p:sp>
        <p:nvSpPr>
          <p:cNvPr id="6" name="Freeform: Shape 5">
            <a:extLst>
              <a:ext uri="{FF2B5EF4-FFF2-40B4-BE49-F238E27FC236}">
                <a16:creationId xmlns:a16="http://schemas.microsoft.com/office/drawing/2014/main" id="{7BA83C05-53AB-461A-A6BB-4DD0C3F0C0F1}"/>
              </a:ext>
            </a:extLst>
          </p:cNvPr>
          <p:cNvSpPr>
            <a:spLocks/>
          </p:cNvSpPr>
          <p:nvPr/>
        </p:nvSpPr>
        <p:spPr>
          <a:xfrm>
            <a:off x="343483" y="7035656"/>
            <a:ext cx="45719" cy="345622"/>
          </a:xfrm>
          <a:custGeom>
            <a:avLst/>
            <a:gdLst>
              <a:gd name="connsiteX0" fmla="*/ 9144 w 18288"/>
              <a:gd name="connsiteY0" fmla="*/ 0 h 377226"/>
              <a:gd name="connsiteX1" fmla="*/ 18288 w 18288"/>
              <a:gd name="connsiteY1" fmla="*/ 1287 h 377226"/>
              <a:gd name="connsiteX2" fmla="*/ 18288 w 18288"/>
              <a:gd name="connsiteY2" fmla="*/ 371260 h 377226"/>
              <a:gd name="connsiteX3" fmla="*/ 9144 w 18288"/>
              <a:gd name="connsiteY3" fmla="*/ 377226 h 377226"/>
              <a:gd name="connsiteX4" fmla="*/ 0 w 18288"/>
              <a:gd name="connsiteY4" fmla="*/ 371187 h 377226"/>
              <a:gd name="connsiteX5" fmla="*/ 0 w 18288"/>
              <a:gd name="connsiteY5" fmla="*/ 1559 h 37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 h="377226">
                <a:moveTo>
                  <a:pt x="9144" y="0"/>
                </a:moveTo>
                <a:lnTo>
                  <a:pt x="18288" y="1287"/>
                </a:lnTo>
                <a:lnTo>
                  <a:pt x="18288" y="371260"/>
                </a:lnTo>
                <a:lnTo>
                  <a:pt x="9144" y="377226"/>
                </a:lnTo>
                <a:lnTo>
                  <a:pt x="0" y="371187"/>
                </a:lnTo>
                <a:lnTo>
                  <a:pt x="0" y="1559"/>
                </a:lnTo>
                <a:close/>
              </a:path>
            </a:pathLst>
          </a:custGeom>
          <a:solidFill>
            <a:schemeClr val="bg1"/>
          </a:solidFill>
          <a:ln w="22225" cap="flat">
            <a:noFill/>
            <a:prstDash val="solid"/>
            <a:miter/>
          </a:ln>
        </p:spPr>
        <p:txBody>
          <a:bodyPr wrap="square" rtlCol="0" anchor="ctr">
            <a:noAutofit/>
          </a:bodyPr>
          <a:lstStyle/>
          <a:p>
            <a:pPr marL="0" marR="0" lvl="0" indent="0" algn="l"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dirty="0">
              <a:ln>
                <a:noFill/>
              </a:ln>
              <a:gradFill>
                <a:gsLst>
                  <a:gs pos="83000">
                    <a:srgbClr val="2F2F2F"/>
                  </a:gs>
                  <a:gs pos="100000">
                    <a:srgbClr val="2F2F2F"/>
                  </a:gs>
                </a:gsLst>
                <a:lin ang="5400000" scaled="1"/>
              </a:gradFill>
              <a:effectLst/>
              <a:uLnTx/>
              <a:uFillTx/>
              <a:latin typeface="Segoe UI"/>
              <a:ea typeface="+mn-ea"/>
              <a:cs typeface="+mn-cs"/>
            </a:endParaRPr>
          </a:p>
        </p:txBody>
      </p:sp>
    </p:spTree>
    <p:extLst>
      <p:ext uri="{BB962C8B-B14F-4D97-AF65-F5344CB8AC3E}">
        <p14:creationId xmlns:p14="http://schemas.microsoft.com/office/powerpoint/2010/main" val="387239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11C6-C11D-4374-891B-5DDA6EB6F7A5}"/>
              </a:ext>
            </a:extLst>
          </p:cNvPr>
          <p:cNvSpPr/>
          <p:nvPr/>
        </p:nvSpPr>
        <p:spPr>
          <a:xfrm>
            <a:off x="0" y="8312492"/>
            <a:ext cx="6858000" cy="831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19288" rIns="365760" bIns="19288" numCol="1" spcCol="0" rtlCol="0" fromWordArt="0" anchor="ctr" anchorCtr="0" forceAA="0" compatLnSpc="1">
            <a:prstTxWarp prst="textNoShape">
              <a:avLst/>
            </a:prstTxWarp>
            <a:noAutofit/>
          </a:bodyPr>
          <a:lstStyle/>
          <a:p>
            <a:pPr>
              <a:spcAft>
                <a:spcPts val="600"/>
              </a:spcAft>
            </a:pPr>
            <a:endParaRPr lang="en-US" sz="1400" dirty="0">
              <a:solidFill>
                <a:schemeClr val="bg1"/>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CF499F46-3DEE-4F4F-9960-E12A7E0CC2DA}"/>
              </a:ext>
            </a:extLst>
          </p:cNvPr>
          <p:cNvSpPr txBox="1"/>
          <p:nvPr/>
        </p:nvSpPr>
        <p:spPr>
          <a:xfrm>
            <a:off x="324295" y="1979012"/>
            <a:ext cx="6209411" cy="2354491"/>
          </a:xfrm>
          <a:prstGeom prst="rect">
            <a:avLst/>
          </a:prstGeom>
          <a:noFill/>
        </p:spPr>
        <p:txBody>
          <a:bodyPr wrap="square" lIns="91440" tIns="45720" rIns="91440" bIns="45720" rtlCol="0" anchor="t">
            <a:spAutoFit/>
          </a:bodyPr>
          <a:lstStyle/>
          <a:p>
            <a:pPr marL="228600" indent="-228600">
              <a:buAutoNum type="arabicPeriod"/>
            </a:pPr>
            <a:r>
              <a:rPr lang="en-US" sz="1050" b="1" dirty="0">
                <a:solidFill>
                  <a:schemeClr val="tx1">
                    <a:lumMod val="65000"/>
                    <a:lumOff val="35000"/>
                  </a:schemeClr>
                </a:solidFill>
                <a:latin typeface="Segoe UI"/>
                <a:cs typeface="Segoe UI"/>
              </a:rPr>
              <a:t>Comprehensive and cost effective: </a:t>
            </a:r>
            <a:r>
              <a:rPr lang="en-US" sz="1050" dirty="0">
                <a:solidFill>
                  <a:schemeClr val="tx1">
                    <a:lumMod val="65000"/>
                    <a:lumOff val="35000"/>
                  </a:schemeClr>
                </a:solidFill>
                <a:latin typeface="Segoe UI"/>
                <a:cs typeface="Segoe UI"/>
              </a:rPr>
              <a:t>A complete productivity and security solution, that’s easy to manage and deploy and cost effective vs. point solutions.</a:t>
            </a:r>
          </a:p>
          <a:p>
            <a:pPr marL="228600" indent="-228600">
              <a:buAutoNum type="arabicPeriod"/>
            </a:pPr>
            <a:r>
              <a:rPr lang="en-US" sz="1050" b="1" dirty="0">
                <a:solidFill>
                  <a:schemeClr val="tx1">
                    <a:lumMod val="65000"/>
                    <a:lumOff val="35000"/>
                  </a:schemeClr>
                </a:solidFill>
                <a:latin typeface="Segoe UI" panose="020B0502040204020203" pitchFamily="34" charset="0"/>
                <a:cs typeface="Segoe UI" panose="020B0502040204020203" pitchFamily="34" charset="0"/>
              </a:rPr>
              <a:t>Simple activation: </a:t>
            </a:r>
            <a:r>
              <a:rPr lang="en-US" sz="1050" dirty="0">
                <a:solidFill>
                  <a:schemeClr val="tx1">
                    <a:lumMod val="65000"/>
                    <a:lumOff val="35000"/>
                  </a:schemeClr>
                </a:solidFill>
                <a:latin typeface="Segoe UI" panose="020B0502040204020203" pitchFamily="34" charset="0"/>
                <a:cs typeface="Segoe UI" panose="020B0502040204020203" pitchFamily="34" charset="0"/>
              </a:rPr>
              <a:t>No need to deploy additional products; just activate protection capabilities in the same way as other Office features. </a:t>
            </a:r>
          </a:p>
          <a:p>
            <a:pPr marL="228600" indent="-228600">
              <a:buAutoNum type="arabicPeriod"/>
            </a:pPr>
            <a:r>
              <a:rPr lang="en-US" sz="1050" b="1" dirty="0">
                <a:solidFill>
                  <a:schemeClr val="tx1">
                    <a:lumMod val="65000"/>
                    <a:lumOff val="35000"/>
                  </a:schemeClr>
                </a:solidFill>
                <a:latin typeface="Segoe UI" panose="020B0502040204020203" pitchFamily="34" charset="0"/>
                <a:cs typeface="Segoe UI" panose="020B0502040204020203" pitchFamily="34" charset="0"/>
              </a:rPr>
              <a:t>Streamlined:</a:t>
            </a:r>
            <a:r>
              <a:rPr lang="en-US" sz="1050" dirty="0">
                <a:solidFill>
                  <a:schemeClr val="tx1">
                    <a:lumMod val="65000"/>
                    <a:lumOff val="35000"/>
                  </a:schemeClr>
                </a:solidFill>
                <a:latin typeface="Segoe UI" panose="020B0502040204020203" pitchFamily="34" charset="0"/>
                <a:cs typeface="Segoe UI" panose="020B0502040204020203" pitchFamily="34" charset="0"/>
              </a:rPr>
              <a:t> Designed for Office apps and Windows, so it protects without hogging system resources or requiring special add-ins.</a:t>
            </a:r>
          </a:p>
          <a:p>
            <a:pPr marL="228600" indent="-228600">
              <a:buAutoNum type="arabicPeriod"/>
            </a:pPr>
            <a:r>
              <a:rPr lang="en-US" sz="1050" b="1" dirty="0">
                <a:solidFill>
                  <a:schemeClr val="tx1">
                    <a:lumMod val="65000"/>
                    <a:lumOff val="35000"/>
                  </a:schemeClr>
                </a:solidFill>
                <a:latin typeface="Segoe UI" panose="020B0502040204020203" pitchFamily="34" charset="0"/>
                <a:cs typeface="Segoe UI" panose="020B0502040204020203" pitchFamily="34" charset="0"/>
              </a:rPr>
              <a:t>Top rated security vendor</a:t>
            </a:r>
            <a:r>
              <a:rPr lang="en-US" sz="1050" dirty="0">
                <a:solidFill>
                  <a:schemeClr val="tx1">
                    <a:lumMod val="65000"/>
                    <a:lumOff val="35000"/>
                  </a:schemeClr>
                </a:solidFill>
                <a:latin typeface="Segoe UI" panose="020B0502040204020203" pitchFamily="34" charset="0"/>
                <a:cs typeface="Segoe UI" panose="020B0502040204020203" pitchFamily="34" charset="0"/>
              </a:rPr>
              <a:t>. Gartner recently released </a:t>
            </a:r>
            <a:r>
              <a:rPr lang="en-US" sz="1050" dirty="0">
                <a:solidFill>
                  <a:schemeClr val="tx1">
                    <a:lumMod val="65000"/>
                    <a:lumOff val="35000"/>
                  </a:schemeClr>
                </a:solidFill>
                <a:latin typeface="Segoe UI" panose="020B0502040204020203" pitchFamily="34" charset="0"/>
                <a:cs typeface="Segoe UI" panose="020B0502040204020203" pitchFamily="34" charset="0"/>
                <a:hlinkClick r:id="rId2"/>
              </a:rPr>
              <a:t>Magic Quadrant reports </a:t>
            </a:r>
            <a:r>
              <a:rPr lang="en-US" sz="1050" dirty="0">
                <a:solidFill>
                  <a:schemeClr val="tx1">
                    <a:lumMod val="65000"/>
                    <a:lumOff val="35000"/>
                  </a:schemeClr>
                </a:solidFill>
                <a:latin typeface="Segoe UI" panose="020B0502040204020203" pitchFamily="34" charset="0"/>
                <a:cs typeface="Segoe UI" panose="020B0502040204020203" pitchFamily="34" charset="0"/>
              </a:rPr>
              <a:t>across Endpoint Management, Access Management and more and Microsoft was a leader in these. </a:t>
            </a:r>
          </a:p>
          <a:p>
            <a:pPr marL="228600" indent="-228600">
              <a:buAutoNum type="arabicPeriod"/>
            </a:pPr>
            <a:r>
              <a:rPr lang="en-US" sz="1050" b="1" dirty="0">
                <a:solidFill>
                  <a:schemeClr val="tx1">
                    <a:lumMod val="65000"/>
                    <a:lumOff val="35000"/>
                  </a:schemeClr>
                </a:solidFill>
                <a:latin typeface="Segoe UI" panose="020B0502040204020203" pitchFamily="34" charset="0"/>
                <a:cs typeface="Segoe UI" panose="020B0502040204020203" pitchFamily="34" charset="0"/>
              </a:rPr>
              <a:t>Top rated antivirus capabilities</a:t>
            </a:r>
            <a:r>
              <a:rPr lang="en-US" sz="1050" i="0" u="none" strike="noStrike" baseline="0" dirty="0">
                <a:latin typeface="Segoe UI" panose="020B0502040204020203" pitchFamily="34" charset="0"/>
              </a:rPr>
              <a:t>. </a:t>
            </a:r>
            <a:r>
              <a:rPr lang="en-US" sz="1050" dirty="0">
                <a:solidFill>
                  <a:schemeClr val="tx1">
                    <a:lumMod val="65000"/>
                    <a:lumOff val="35000"/>
                  </a:schemeClr>
                </a:solidFill>
                <a:latin typeface="Segoe UI" panose="020B0502040204020203" pitchFamily="34" charset="0"/>
                <a:cs typeface="Segoe UI" panose="020B0502040204020203" pitchFamily="34" charset="0"/>
                <a:hlinkClick r:id="rId3"/>
              </a:rPr>
              <a:t>Microsoft Defender AV </a:t>
            </a:r>
            <a:r>
              <a:rPr lang="en-US" sz="1050" dirty="0">
                <a:solidFill>
                  <a:schemeClr val="tx1">
                    <a:lumMod val="65000"/>
                    <a:lumOff val="35000"/>
                  </a:schemeClr>
                </a:solidFill>
                <a:latin typeface="Segoe UI" panose="020B0502040204020203" pitchFamily="34" charset="0"/>
                <a:cs typeface="Segoe UI" panose="020B0502040204020203" pitchFamily="34" charset="0"/>
              </a:rPr>
              <a:t>is now ranked as a top AV product by tests such as AV Test, AV comparatives, SE labs are more. </a:t>
            </a:r>
          </a:p>
          <a:p>
            <a:pPr marL="228600" indent="-228600">
              <a:buAutoNum type="arabicPeriod"/>
            </a:pPr>
            <a:r>
              <a:rPr lang="en-US" sz="1050" b="1" dirty="0">
                <a:solidFill>
                  <a:schemeClr val="tx1">
                    <a:lumMod val="65000"/>
                    <a:lumOff val="35000"/>
                  </a:schemeClr>
                </a:solidFill>
                <a:latin typeface="Segoe UI"/>
                <a:cs typeface="Segoe UI"/>
              </a:rPr>
              <a:t>Designed for a distributed environment. </a:t>
            </a:r>
            <a:r>
              <a:rPr lang="en-US" sz="1050" dirty="0">
                <a:solidFill>
                  <a:schemeClr val="tx1">
                    <a:lumMod val="65000"/>
                    <a:lumOff val="35000"/>
                  </a:schemeClr>
                </a:solidFill>
                <a:latin typeface="Segoe UI"/>
                <a:cs typeface="Segoe UI"/>
              </a:rPr>
              <a:t>Microsoft 365 Business Premium provides a comprehensive solution for work from anywhere- with  real time collaboration, online meetings, secure remote access and advanced cyberthreat protection to let you run your business from anywhere while helping safeguard  your business data. </a:t>
            </a:r>
            <a:endParaRPr lang="en-US" sz="105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7FEB8129-7848-4996-8919-B970CB2F2283}"/>
              </a:ext>
            </a:extLst>
          </p:cNvPr>
          <p:cNvSpPr txBox="1"/>
          <p:nvPr/>
        </p:nvSpPr>
        <p:spPr>
          <a:xfrm>
            <a:off x="254861" y="631371"/>
            <a:ext cx="7520821" cy="769441"/>
          </a:xfrm>
          <a:prstGeom prst="rect">
            <a:avLst/>
          </a:prstGeom>
          <a:noFill/>
        </p:spPr>
        <p:txBody>
          <a:bodyPr wrap="square" rtlCol="0">
            <a:spAutoFit/>
          </a:bodyPr>
          <a:lstStyle/>
          <a:p>
            <a:r>
              <a:rPr lang="en-US" sz="2800" dirty="0">
                <a:solidFill>
                  <a:schemeClr val="tx1">
                    <a:lumMod val="65000"/>
                    <a:lumOff val="35000"/>
                  </a:schemeClr>
                </a:solidFill>
                <a:latin typeface="Segoe UI Semibold" panose="020B0702040204020203" pitchFamily="34" charset="0"/>
                <a:cs typeface="Segoe UI Semibold" panose="020B0702040204020203" pitchFamily="34" charset="0"/>
              </a:rPr>
              <a:t>Upsell Guide for Partners </a:t>
            </a:r>
            <a:br>
              <a:rPr lang="en-US" sz="2000" dirty="0">
                <a:solidFill>
                  <a:schemeClr val="tx1">
                    <a:lumMod val="65000"/>
                    <a:lumOff val="35000"/>
                  </a:schemeClr>
                </a:solidFill>
                <a:latin typeface="Segoe UI Semibold" panose="020B0702040204020203" pitchFamily="34" charset="0"/>
                <a:cs typeface="Segoe UI Semibold" panose="020B0702040204020203" pitchFamily="34" charset="0"/>
              </a:rPr>
            </a:b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rPr>
              <a:t>Microsoft 365 Business Basic </a:t>
            </a: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sym typeface="Wingdings" panose="05000000000000000000" pitchFamily="2" charset="2"/>
              </a:rPr>
              <a:t></a:t>
            </a: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rPr>
              <a:t> Microsoft 365 Business Premium</a:t>
            </a:r>
          </a:p>
        </p:txBody>
      </p:sp>
      <p:pic>
        <p:nvPicPr>
          <p:cNvPr id="8" name="Picture 7">
            <a:extLst>
              <a:ext uri="{FF2B5EF4-FFF2-40B4-BE49-F238E27FC236}">
                <a16:creationId xmlns:a16="http://schemas.microsoft.com/office/drawing/2014/main" id="{2292391A-696D-41B7-BAF9-DAA91DE04100}"/>
              </a:ext>
            </a:extLst>
          </p:cNvPr>
          <p:cNvPicPr>
            <a:picLocks noChangeAspect="1"/>
          </p:cNvPicPr>
          <p:nvPr/>
        </p:nvPicPr>
        <p:blipFill rotWithShape="1">
          <a:blip r:embed="rId4"/>
          <a:srcRect t="15495" b="20174"/>
          <a:stretch/>
        </p:blipFill>
        <p:spPr>
          <a:xfrm>
            <a:off x="361082" y="105299"/>
            <a:ext cx="1173021" cy="535807"/>
          </a:xfrm>
          <a:prstGeom prst="rect">
            <a:avLst/>
          </a:prstGeom>
        </p:spPr>
      </p:pic>
      <p:sp>
        <p:nvSpPr>
          <p:cNvPr id="12" name="TextBox 11">
            <a:extLst>
              <a:ext uri="{FF2B5EF4-FFF2-40B4-BE49-F238E27FC236}">
                <a16:creationId xmlns:a16="http://schemas.microsoft.com/office/drawing/2014/main" id="{2D9AD949-A22C-449C-9CC6-5691731F0C3D}"/>
              </a:ext>
            </a:extLst>
          </p:cNvPr>
          <p:cNvSpPr txBox="1"/>
          <p:nvPr/>
        </p:nvSpPr>
        <p:spPr>
          <a:xfrm>
            <a:off x="1705247" y="1541714"/>
            <a:ext cx="4376043" cy="307777"/>
          </a:xfrm>
          <a:prstGeom prst="rect">
            <a:avLst/>
          </a:prstGeom>
          <a:noFill/>
        </p:spPr>
        <p:txBody>
          <a:bodyPr wrap="square">
            <a:spAutoFit/>
          </a:bodyPr>
          <a:lstStyle/>
          <a:p>
            <a:pPr>
              <a:spcAft>
                <a:spcPts val="600"/>
              </a:spcAft>
            </a:pPr>
            <a:r>
              <a:rPr lang="en-US" sz="1400" dirty="0">
                <a:solidFill>
                  <a:schemeClr val="accent1"/>
                </a:solidFill>
                <a:latin typeface="Segoe UI" panose="020B0502040204020203" pitchFamily="34" charset="0"/>
                <a:cs typeface="Segoe UI" panose="020B0502040204020203" pitchFamily="34" charset="0"/>
              </a:rPr>
              <a:t>Customer Conversation talking points</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10" name="Picture 9">
            <a:extLst>
              <a:ext uri="{FF2B5EF4-FFF2-40B4-BE49-F238E27FC236}">
                <a16:creationId xmlns:a16="http://schemas.microsoft.com/office/drawing/2014/main" id="{781FBDD4-BD8E-49A0-8D09-F159AB158989}"/>
              </a:ext>
            </a:extLst>
          </p:cNvPr>
          <p:cNvPicPr>
            <a:picLocks noChangeAspect="1"/>
          </p:cNvPicPr>
          <p:nvPr/>
        </p:nvPicPr>
        <p:blipFill>
          <a:blip r:embed="rId5"/>
          <a:stretch>
            <a:fillRect/>
          </a:stretch>
        </p:blipFill>
        <p:spPr>
          <a:xfrm>
            <a:off x="182153" y="4572000"/>
            <a:ext cx="6391564" cy="3429510"/>
          </a:xfrm>
          <a:prstGeom prst="rect">
            <a:avLst/>
          </a:prstGeom>
        </p:spPr>
      </p:pic>
    </p:spTree>
    <p:extLst>
      <p:ext uri="{BB962C8B-B14F-4D97-AF65-F5344CB8AC3E}">
        <p14:creationId xmlns:p14="http://schemas.microsoft.com/office/powerpoint/2010/main" val="154270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470B9044-2E72-409D-9DC5-EB40ABDCB555}"/>
              </a:ext>
            </a:extLst>
          </p:cNvPr>
          <p:cNvGraphicFramePr>
            <a:graphicFrameLocks noGrp="1"/>
          </p:cNvGraphicFramePr>
          <p:nvPr>
            <p:extLst>
              <p:ext uri="{D42A27DB-BD31-4B8C-83A1-F6EECF244321}">
                <p14:modId xmlns:p14="http://schemas.microsoft.com/office/powerpoint/2010/main" val="2794835626"/>
              </p:ext>
            </p:extLst>
          </p:nvPr>
        </p:nvGraphicFramePr>
        <p:xfrm>
          <a:off x="445709" y="261981"/>
          <a:ext cx="6037305" cy="7180104"/>
        </p:xfrm>
        <a:graphic>
          <a:graphicData uri="http://schemas.openxmlformats.org/drawingml/2006/table">
            <a:tbl>
              <a:tblPr firstRow="1" bandRow="1">
                <a:effectLst/>
                <a:tableStyleId>{5C22544A-7EE6-4342-B048-85BDC9FD1C3A}</a:tableStyleId>
              </a:tblPr>
              <a:tblGrid>
                <a:gridCol w="3594201">
                  <a:extLst>
                    <a:ext uri="{9D8B030D-6E8A-4147-A177-3AD203B41FA5}">
                      <a16:colId xmlns:a16="http://schemas.microsoft.com/office/drawing/2014/main" val="3878487154"/>
                    </a:ext>
                  </a:extLst>
                </a:gridCol>
                <a:gridCol w="814368">
                  <a:extLst>
                    <a:ext uri="{9D8B030D-6E8A-4147-A177-3AD203B41FA5}">
                      <a16:colId xmlns:a16="http://schemas.microsoft.com/office/drawing/2014/main" val="2915132985"/>
                    </a:ext>
                  </a:extLst>
                </a:gridCol>
                <a:gridCol w="814368">
                  <a:extLst>
                    <a:ext uri="{9D8B030D-6E8A-4147-A177-3AD203B41FA5}">
                      <a16:colId xmlns:a16="http://schemas.microsoft.com/office/drawing/2014/main" val="3757673179"/>
                    </a:ext>
                  </a:extLst>
                </a:gridCol>
                <a:gridCol w="814368">
                  <a:extLst>
                    <a:ext uri="{9D8B030D-6E8A-4147-A177-3AD203B41FA5}">
                      <a16:colId xmlns:a16="http://schemas.microsoft.com/office/drawing/2014/main" val="3324733348"/>
                    </a:ext>
                  </a:extLst>
                </a:gridCol>
              </a:tblGrid>
              <a:tr h="543014">
                <a:tc>
                  <a:txBody>
                    <a:bodyPr/>
                    <a:lstStyle/>
                    <a:p>
                      <a:pPr algn="l">
                        <a:spcAft>
                          <a:spcPts val="0"/>
                        </a:spcAft>
                      </a:pPr>
                      <a:endParaRPr lang="en-US" sz="600" spc="0" dirty="0">
                        <a:gradFill>
                          <a:gsLst>
                            <a:gs pos="82000">
                              <a:schemeClr val="bg1"/>
                            </a:gs>
                            <a:gs pos="0">
                              <a:schemeClr val="bg1"/>
                            </a:gs>
                          </a:gsLst>
                          <a:lin ang="2700000" scaled="1"/>
                        </a:gradFill>
                      </a:endParaRPr>
                    </a:p>
                  </a:txBody>
                  <a:tcPr marL="19594" marR="19594" marT="6531" marB="653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300"/>
                        </a:spcAft>
                      </a:pPr>
                      <a:r>
                        <a:rPr lang="en-US" sz="600" b="1" kern="1200" spc="0" dirty="0">
                          <a:solidFill>
                            <a:srgbClr val="4472C4"/>
                          </a:solidFill>
                          <a:latin typeface="+mj-lt"/>
                          <a:ea typeface="+mn-ea"/>
                          <a:cs typeface="+mn-cs"/>
                        </a:rPr>
                        <a:t>Microsoft 365 Business Basic</a:t>
                      </a:r>
                    </a:p>
                    <a:p>
                      <a:pPr algn="ctr">
                        <a:spcAft>
                          <a:spcPts val="300"/>
                        </a:spcAft>
                      </a:pPr>
                      <a:r>
                        <a:rPr lang="en-US" sz="600" spc="0" dirty="0">
                          <a:solidFill>
                            <a:schemeClr val="tx1">
                              <a:lumMod val="65000"/>
                              <a:lumOff val="35000"/>
                            </a:schemeClr>
                          </a:solidFill>
                        </a:rPr>
                        <a:t>$6.00 </a:t>
                      </a:r>
                      <a:r>
                        <a:rPr lang="en-US" sz="500" spc="0" dirty="0">
                          <a:solidFill>
                            <a:schemeClr val="tx1">
                              <a:lumMod val="65000"/>
                              <a:lumOff val="35000"/>
                            </a:schemeClr>
                          </a:solidFill>
                        </a:rPr>
                        <a:t>User/month</a:t>
                      </a:r>
                      <a:r>
                        <a:rPr lang="en-US" sz="500" spc="0" baseline="30000" dirty="0">
                          <a:solidFill>
                            <a:schemeClr val="tx1">
                              <a:lumMod val="65000"/>
                              <a:lumOff val="35000"/>
                            </a:schemeClr>
                          </a:solidFill>
                        </a:rPr>
                        <a:t>4</a:t>
                      </a:r>
                      <a:br>
                        <a:rPr lang="en-US" sz="500" spc="0" dirty="0">
                          <a:solidFill>
                            <a:schemeClr val="tx1">
                              <a:lumMod val="65000"/>
                              <a:lumOff val="35000"/>
                            </a:schemeClr>
                          </a:solidFill>
                        </a:rPr>
                      </a:br>
                      <a:r>
                        <a:rPr lang="en-US" sz="500" spc="0" dirty="0">
                          <a:solidFill>
                            <a:schemeClr val="tx1">
                              <a:lumMod val="65000"/>
                              <a:lumOff val="35000"/>
                            </a:schemeClr>
                          </a:solidFill>
                        </a:rPr>
                        <a:t>(annual commitment)</a:t>
                      </a:r>
                    </a:p>
                  </a:txBody>
                  <a:tcPr marL="19594" marR="19594" marT="6531" marB="653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94610" rtl="0" eaLnBrk="1" fontAlgn="auto" latinLnBrk="0" hangingPunct="1">
                        <a:lnSpc>
                          <a:spcPct val="100000"/>
                        </a:lnSpc>
                        <a:spcBef>
                          <a:spcPts val="0"/>
                        </a:spcBef>
                        <a:spcAft>
                          <a:spcPts val="300"/>
                        </a:spcAft>
                        <a:buClrTx/>
                        <a:buSzTx/>
                        <a:buFontTx/>
                        <a:buNone/>
                        <a:tabLst/>
                        <a:defRPr/>
                      </a:pPr>
                      <a:r>
                        <a:rPr lang="en-US" sz="600" b="1" kern="1200" spc="0" noProof="0" dirty="0">
                          <a:solidFill>
                            <a:srgbClr val="4472C4"/>
                          </a:solidFill>
                          <a:latin typeface="+mj-lt"/>
                          <a:ea typeface="+mn-ea"/>
                          <a:cs typeface="+mn-cs"/>
                        </a:rPr>
                        <a:t>Microsoft 365</a:t>
                      </a:r>
                      <a:br>
                        <a:rPr lang="en-US" sz="600" b="1" kern="1200" spc="0" noProof="0" dirty="0">
                          <a:solidFill>
                            <a:srgbClr val="4472C4"/>
                          </a:solidFill>
                          <a:latin typeface="+mj-lt"/>
                          <a:ea typeface="+mn-ea"/>
                          <a:cs typeface="+mn-cs"/>
                        </a:rPr>
                      </a:br>
                      <a:r>
                        <a:rPr lang="en-US" sz="600" b="1" kern="1200" spc="0" noProof="0" dirty="0">
                          <a:solidFill>
                            <a:srgbClr val="4472C4"/>
                          </a:solidFill>
                          <a:latin typeface="+mj-lt"/>
                          <a:ea typeface="+mn-ea"/>
                          <a:cs typeface="+mn-cs"/>
                        </a:rPr>
                        <a:t>Business Standard</a:t>
                      </a:r>
                    </a:p>
                    <a:p>
                      <a:pPr marL="0" marR="0" lvl="0" indent="0" algn="ctr" defTabSz="594610" rtl="0" eaLnBrk="1" fontAlgn="auto" latinLnBrk="0" hangingPunct="1">
                        <a:lnSpc>
                          <a:spcPct val="100000"/>
                        </a:lnSpc>
                        <a:spcBef>
                          <a:spcPts val="0"/>
                        </a:spcBef>
                        <a:spcAft>
                          <a:spcPts val="300"/>
                        </a:spcAft>
                        <a:buClrTx/>
                        <a:buSzTx/>
                        <a:buFontTx/>
                        <a:buNone/>
                        <a:tabLst/>
                        <a:defRPr/>
                      </a:pPr>
                      <a:r>
                        <a:rPr kumimoji="0" lang="en-US" sz="600" b="1" i="0" u="none" strike="noStrike" kern="1200" cap="none" spc="0" normalizeH="0" baseline="0" noProof="0" dirty="0">
                          <a:ln>
                            <a:noFill/>
                          </a:ln>
                          <a:solidFill>
                            <a:schemeClr val="tx1">
                              <a:lumMod val="65000"/>
                              <a:lumOff val="35000"/>
                            </a:schemeClr>
                          </a:solidFill>
                          <a:effectLst/>
                          <a:uLnTx/>
                          <a:uFillTx/>
                          <a:latin typeface="+mn-lt"/>
                          <a:ea typeface="+mn-ea"/>
                          <a:cs typeface="+mn-cs"/>
                        </a:rPr>
                        <a:t>$12.50 </a:t>
                      </a:r>
                      <a:r>
                        <a:rPr lang="en-US" sz="500" b="1" kern="1200" spc="0" noProof="0" dirty="0">
                          <a:solidFill>
                            <a:schemeClr val="tx1">
                              <a:lumMod val="65000"/>
                              <a:lumOff val="35000"/>
                            </a:schemeClr>
                          </a:solidFill>
                          <a:latin typeface="+mn-lt"/>
                          <a:ea typeface="+mn-ea"/>
                          <a:cs typeface="+mn-cs"/>
                        </a:rPr>
                        <a:t>User/month</a:t>
                      </a:r>
                      <a:r>
                        <a:rPr lang="en-US" sz="500" spc="0" baseline="30000" dirty="0">
                          <a:solidFill>
                            <a:schemeClr val="tx1">
                              <a:lumMod val="65000"/>
                              <a:lumOff val="35000"/>
                            </a:schemeClr>
                          </a:solidFill>
                        </a:rPr>
                        <a:t>4</a:t>
                      </a:r>
                      <a:br>
                        <a:rPr lang="en-US" sz="500" b="1" kern="1200" spc="0" noProof="0" dirty="0">
                          <a:solidFill>
                            <a:schemeClr val="tx1">
                              <a:lumMod val="65000"/>
                              <a:lumOff val="35000"/>
                            </a:schemeClr>
                          </a:solidFill>
                          <a:latin typeface="+mn-lt"/>
                          <a:ea typeface="+mn-ea"/>
                          <a:cs typeface="+mn-cs"/>
                        </a:rPr>
                      </a:br>
                      <a:r>
                        <a:rPr lang="en-US" sz="500" b="1" kern="1200" spc="0" noProof="0" dirty="0">
                          <a:solidFill>
                            <a:schemeClr val="tx1">
                              <a:lumMod val="65000"/>
                              <a:lumOff val="35000"/>
                            </a:schemeClr>
                          </a:solidFill>
                          <a:latin typeface="+mn-lt"/>
                          <a:ea typeface="+mn-ea"/>
                          <a:cs typeface="+mn-cs"/>
                        </a:rPr>
                        <a:t>(annual commitment)</a:t>
                      </a:r>
                    </a:p>
                  </a:txBody>
                  <a:tcPr marL="19594" marR="19594" marT="6531" marB="653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94610" rtl="0" eaLnBrk="1" fontAlgn="auto" latinLnBrk="0" hangingPunct="1">
                        <a:lnSpc>
                          <a:spcPct val="100000"/>
                        </a:lnSpc>
                        <a:spcBef>
                          <a:spcPts val="0"/>
                        </a:spcBef>
                        <a:spcAft>
                          <a:spcPts val="300"/>
                        </a:spcAft>
                        <a:buClrTx/>
                        <a:buSzTx/>
                        <a:buFontTx/>
                        <a:buNone/>
                        <a:tabLst/>
                        <a:defRPr/>
                      </a:pPr>
                      <a:r>
                        <a:rPr lang="en-US" sz="600" b="1" kern="1200" spc="0" noProof="0" dirty="0">
                          <a:solidFill>
                            <a:srgbClr val="4472C4"/>
                          </a:solidFill>
                          <a:latin typeface="+mj-lt"/>
                          <a:ea typeface="+mn-ea"/>
                          <a:cs typeface="+mn-cs"/>
                        </a:rPr>
                        <a:t>Microsoft 365 Business Premium</a:t>
                      </a:r>
                    </a:p>
                    <a:p>
                      <a:pPr marL="0" marR="0" lvl="0" indent="0" algn="ctr" defTabSz="594610" rtl="0" eaLnBrk="1" fontAlgn="auto" latinLnBrk="0" hangingPunct="1">
                        <a:lnSpc>
                          <a:spcPct val="100000"/>
                        </a:lnSpc>
                        <a:spcBef>
                          <a:spcPts val="0"/>
                        </a:spcBef>
                        <a:spcAft>
                          <a:spcPts val="300"/>
                        </a:spcAft>
                        <a:buClrTx/>
                        <a:buSzTx/>
                        <a:buFontTx/>
                        <a:buNone/>
                        <a:tabLst/>
                        <a:defRPr/>
                      </a:pPr>
                      <a:r>
                        <a:rPr kumimoji="0" lang="en-US" sz="600" b="1" i="0" u="none" strike="noStrike" kern="1200" cap="none" spc="0" normalizeH="0" baseline="0" noProof="0" dirty="0">
                          <a:ln>
                            <a:noFill/>
                          </a:ln>
                          <a:solidFill>
                            <a:schemeClr val="tx1">
                              <a:lumMod val="65000"/>
                              <a:lumOff val="35000"/>
                            </a:schemeClr>
                          </a:solidFill>
                          <a:effectLst/>
                          <a:uLnTx/>
                          <a:uFillTx/>
                          <a:latin typeface="+mn-lt"/>
                          <a:ea typeface="+mn-ea"/>
                          <a:cs typeface="+mn-cs"/>
                        </a:rPr>
                        <a:t>$22.00 </a:t>
                      </a:r>
                      <a:r>
                        <a:rPr lang="en-US" sz="500" b="1" kern="1200" spc="0" noProof="0" dirty="0">
                          <a:solidFill>
                            <a:schemeClr val="tx1">
                              <a:lumMod val="65000"/>
                              <a:lumOff val="35000"/>
                            </a:schemeClr>
                          </a:solidFill>
                          <a:latin typeface="+mn-lt"/>
                          <a:ea typeface="+mn-ea"/>
                          <a:cs typeface="+mn-cs"/>
                        </a:rPr>
                        <a:t>User/month</a:t>
                      </a:r>
                      <a:r>
                        <a:rPr lang="en-US" sz="500" spc="0" baseline="30000" dirty="0">
                          <a:solidFill>
                            <a:schemeClr val="tx1">
                              <a:lumMod val="65000"/>
                              <a:lumOff val="35000"/>
                            </a:schemeClr>
                          </a:solidFill>
                        </a:rPr>
                        <a:t>4</a:t>
                      </a:r>
                      <a:br>
                        <a:rPr lang="en-US" sz="500" b="1" kern="1200" spc="0" noProof="0" dirty="0">
                          <a:solidFill>
                            <a:schemeClr val="tx1">
                              <a:lumMod val="65000"/>
                              <a:lumOff val="35000"/>
                            </a:schemeClr>
                          </a:solidFill>
                          <a:latin typeface="+mn-lt"/>
                          <a:ea typeface="+mn-ea"/>
                          <a:cs typeface="+mn-cs"/>
                        </a:rPr>
                      </a:br>
                      <a:r>
                        <a:rPr lang="en-US" sz="500" b="1" kern="1200" spc="0" noProof="0" dirty="0">
                          <a:solidFill>
                            <a:schemeClr val="tx1">
                              <a:lumMod val="65000"/>
                              <a:lumOff val="35000"/>
                            </a:schemeClr>
                          </a:solidFill>
                          <a:latin typeface="+mn-lt"/>
                          <a:ea typeface="+mn-ea"/>
                          <a:cs typeface="+mn-cs"/>
                        </a:rPr>
                        <a:t>(annual commitment)</a:t>
                      </a:r>
                    </a:p>
                  </a:txBody>
                  <a:tcPr marL="19594" marR="19594" marT="6531" marB="653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08989"/>
                  </a:ext>
                </a:extLst>
              </a:tr>
              <a:tr h="181005">
                <a:tc gridSpan="4">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Teamwork and communication</a:t>
                      </a:r>
                    </a:p>
                  </a:txBody>
                  <a:tcPr marL="19594" marR="19594" marT="19594" marB="19594" anchor="b">
                    <a:lnL w="12700" cmpd="sng">
                      <a:noFill/>
                    </a:lnL>
                    <a:lnR w="12700" cmpd="sng">
                      <a:noFill/>
                    </a:lnR>
                    <a:lnT w="6350" cap="flat" cmpd="sng" algn="ctr">
                      <a:no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75971" marR="75971" marT="9144" marB="9144"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45583" marR="45583" marT="9144" marB="9144"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45583" marR="45583" marT="9144" marB="9144"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5890879"/>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Online meeting and video call hosting for up to 300 people with Microsoft Teams</a:t>
                      </a:r>
                      <a:r>
                        <a:rPr lang="en-US" sz="600" kern="1200" spc="0" baseline="30000" dirty="0">
                          <a:gradFill>
                            <a:gsLst>
                              <a:gs pos="0">
                                <a:schemeClr val="tx1"/>
                              </a:gs>
                              <a:gs pos="100000">
                                <a:schemeClr val="tx1"/>
                              </a:gs>
                            </a:gsLst>
                            <a:lin ang="5400000" scaled="1"/>
                          </a:gradFill>
                          <a:latin typeface="+mn-lt"/>
                          <a:ea typeface="+mn-ea"/>
                          <a:cs typeface="+mn-cs"/>
                        </a:rPr>
                        <a:t>2</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11078029"/>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Bring together all your team’s chats, meetings, files, and apps with Microsoft Teams</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5838145"/>
                  </a:ext>
                </a:extLst>
              </a:tr>
              <a:tr h="253406">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Team sites to share information, content, and files throughout your intranet </a:t>
                      </a:r>
                      <a:br>
                        <a:rPr lang="en-US" sz="600" kern="1200" spc="0" dirty="0">
                          <a:gradFill>
                            <a:gsLst>
                              <a:gs pos="0">
                                <a:schemeClr val="tx1"/>
                              </a:gs>
                              <a:gs pos="100000">
                                <a:schemeClr val="tx1"/>
                              </a:gs>
                            </a:gsLst>
                            <a:lin ang="5400000" scaled="1"/>
                          </a:gradFill>
                          <a:latin typeface="+mn-lt"/>
                          <a:ea typeface="+mn-ea"/>
                          <a:cs typeface="+mn-cs"/>
                        </a:rPr>
                      </a:br>
                      <a:r>
                        <a:rPr lang="en-US" sz="600" kern="1200" spc="0" dirty="0">
                          <a:gradFill>
                            <a:gsLst>
                              <a:gs pos="0">
                                <a:schemeClr val="tx1"/>
                              </a:gs>
                              <a:gs pos="100000">
                                <a:schemeClr val="tx1"/>
                              </a:gs>
                            </a:gsLst>
                            <a:lin ang="5400000" scaled="1"/>
                          </a:gradFill>
                          <a:latin typeface="+mn-lt"/>
                          <a:ea typeface="+mn-ea"/>
                          <a:cs typeface="+mn-cs"/>
                        </a:rPr>
                        <a:t>using Microsoft SharePoint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07459572"/>
                  </a:ext>
                </a:extLst>
              </a:tr>
              <a:tr h="181005">
                <a:tc gridSpan="4">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Desktop, web and mobile versions of Office apps</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US" sz="1200" spc="0" dirty="0">
                        <a:effectLst/>
                      </a:endParaRPr>
                    </a:p>
                  </a:txBody>
                  <a:tcPr marL="75971" marR="75971"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45583" marR="45583"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45583" marR="45583"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3906770"/>
                  </a:ext>
                </a:extLst>
              </a:tr>
              <a:tr h="241339">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Fully installed and always up-to-date versions of Microsoft Outlook, Word, Excel, PowerPoint, and OneNote </a:t>
                      </a:r>
                      <a:r>
                        <a:rPr lang="en-US" sz="600" i="1" kern="1200" spc="0" dirty="0">
                          <a:gradFill>
                            <a:gsLst>
                              <a:gs pos="0">
                                <a:schemeClr val="tx1"/>
                              </a:gs>
                              <a:gs pos="100000">
                                <a:schemeClr val="tx1"/>
                              </a:gs>
                            </a:gsLst>
                            <a:lin ang="5400000" scaled="1"/>
                          </a:gradFill>
                          <a:latin typeface="+mn-lt"/>
                          <a:ea typeface="+mn-ea"/>
                          <a:cs typeface="+mn-cs"/>
                        </a:rPr>
                        <a:t>(plus Access and Publisher for PC only) </a:t>
                      </a:r>
                      <a:r>
                        <a:rPr lang="en-US" sz="600" kern="1200" spc="0" dirty="0">
                          <a:gradFill>
                            <a:gsLst>
                              <a:gs pos="0">
                                <a:schemeClr val="tx1"/>
                              </a:gs>
                              <a:gs pos="100000">
                                <a:schemeClr val="tx1"/>
                              </a:gs>
                            </a:gsLst>
                            <a:lin ang="5400000" scaled="1"/>
                          </a:gradFill>
                          <a:latin typeface="+mn-lt"/>
                          <a:ea typeface="+mn-ea"/>
                          <a:cs typeface="+mn-cs"/>
                        </a:rPr>
                        <a:t>on up to 5 PCs or Macs</a:t>
                      </a:r>
                      <a:r>
                        <a:rPr lang="en-US" sz="600" kern="1200" spc="0" baseline="30000" dirty="0">
                          <a:gradFill>
                            <a:gsLst>
                              <a:gs pos="0">
                                <a:schemeClr val="tx1"/>
                              </a:gs>
                              <a:gs pos="100000">
                                <a:schemeClr val="tx1"/>
                              </a:gs>
                            </a:gsLst>
                            <a:lin ang="5400000" scaled="1"/>
                          </a:gradFill>
                          <a:latin typeface="+mn-lt"/>
                          <a:ea typeface="+mn-ea"/>
                          <a:cs typeface="+mn-cs"/>
                        </a:rPr>
                        <a:t>1</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9902622"/>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Web versions of Word, Excel, PowerPoint, and OneNote </a:t>
                      </a:r>
                      <a:r>
                        <a:rPr lang="en-US" sz="600" i="1" kern="1200" spc="0" dirty="0">
                          <a:gradFill>
                            <a:gsLst>
                              <a:gs pos="0">
                                <a:schemeClr val="tx1"/>
                              </a:gs>
                              <a:gs pos="100000">
                                <a:schemeClr val="tx1"/>
                              </a:gs>
                            </a:gsLst>
                            <a:lin ang="5400000" scaled="1"/>
                          </a:gradFill>
                          <a:latin typeface="+mn-lt"/>
                          <a:ea typeface="+mn-ea"/>
                          <a:cs typeface="+mn-cs"/>
                        </a:rPr>
                        <a:t>(plus a web version of Outlook)</a:t>
                      </a: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kumimoji="0" lang="en-US" sz="600" b="0" i="0" u="none" strike="noStrike" kern="1200" cap="none" spc="0" normalizeH="0" baseline="0" noProof="0" dirty="0">
                        <a:ln>
                          <a:noFill/>
                        </a:ln>
                        <a:gradFill>
                          <a:gsLst>
                            <a:gs pos="82000">
                              <a:srgbClr val="243A5E"/>
                            </a:gs>
                            <a:gs pos="0">
                              <a:srgbClr val="243A5E"/>
                            </a:gs>
                          </a:gsLst>
                          <a:lin ang="2700000" scaled="1"/>
                        </a:gradFill>
                        <a:effectLst/>
                        <a:uLnTx/>
                        <a:uFillTx/>
                        <a:latin typeface="+mn-lt"/>
                        <a:ea typeface="+mn-ea"/>
                        <a:cs typeface="Segoe UI" panose="020B0502040204020203" pitchFamily="34" charset="0"/>
                      </a:endParaRP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0713129"/>
                  </a:ext>
                </a:extLst>
              </a:tr>
              <a:tr h="241339">
                <a:tc>
                  <a:txBody>
                    <a:bodyPr/>
                    <a:lstStyle/>
                    <a:p>
                      <a:pPr marL="0" algn="l" defTabSz="756760" rtl="0" eaLnBrk="1" latinLnBrk="0" hangingPunct="1">
                        <a:spcAft>
                          <a:spcPts val="0"/>
                        </a:spcAft>
                      </a:pPr>
                      <a:r>
                        <a:rPr lang="en-US" sz="600" kern="1200" spc="0" dirty="0">
                          <a:solidFill>
                            <a:srgbClr val="000000"/>
                          </a:solidFill>
                          <a:latin typeface="+mn-lt"/>
                          <a:ea typeface="+mn-ea"/>
                          <a:cs typeface="+mn-cs"/>
                        </a:rPr>
                        <a:t>Always up-to-date versions of Word, Excel, PowerPoint, and OneNote </a:t>
                      </a:r>
                      <a:r>
                        <a:rPr lang="en-US" sz="600" i="1" kern="1200" spc="0" dirty="0">
                          <a:solidFill>
                            <a:srgbClr val="000000"/>
                          </a:solidFill>
                          <a:latin typeface="+mn-lt"/>
                          <a:ea typeface="+mn-ea"/>
                          <a:cs typeface="+mn-cs"/>
                        </a:rPr>
                        <a:t>(plus Outlook)</a:t>
                      </a:r>
                      <a:r>
                        <a:rPr lang="en-US" sz="600" kern="1200" spc="0" dirty="0">
                          <a:solidFill>
                            <a:srgbClr val="000000"/>
                          </a:solidFill>
                          <a:latin typeface="+mn-lt"/>
                          <a:ea typeface="+mn-ea"/>
                          <a:cs typeface="+mn-cs"/>
                        </a:rPr>
                        <a:t> </a:t>
                      </a:r>
                      <a:br>
                        <a:rPr lang="en-US" sz="600" kern="1200" spc="0" dirty="0">
                          <a:solidFill>
                            <a:srgbClr val="000000"/>
                          </a:solidFill>
                          <a:latin typeface="+mn-lt"/>
                          <a:ea typeface="+mn-ea"/>
                          <a:cs typeface="+mn-cs"/>
                        </a:rPr>
                      </a:br>
                      <a:r>
                        <a:rPr lang="en-US" sz="600" kern="1200" spc="0" dirty="0">
                          <a:solidFill>
                            <a:srgbClr val="000000"/>
                          </a:solidFill>
                          <a:latin typeface="+mn-lt"/>
                          <a:ea typeface="+mn-ea"/>
                          <a:cs typeface="+mn-cs"/>
                        </a:rPr>
                        <a:t>for iOS and Android on up to 5 mobile devices and 5 tablets</a:t>
                      </a:r>
                      <a:r>
                        <a:rPr lang="en-US" sz="600" kern="1200" spc="0" baseline="30000" dirty="0">
                          <a:solidFill>
                            <a:srgbClr val="000000"/>
                          </a:solidFill>
                          <a:latin typeface="+mn-lt"/>
                          <a:ea typeface="+mn-ea"/>
                          <a:cs typeface="+mn-cs"/>
                        </a:rPr>
                        <a:t>1</a:t>
                      </a:r>
                      <a:endParaRPr lang="en-US" sz="600" i="1" kern="1200" spc="0" dirty="0">
                        <a:solidFill>
                          <a:srgbClr val="000000"/>
                        </a:soli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17584108"/>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Real-time coauthoring so multiple users can work in the same document, simultaneously</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998890"/>
                  </a:ext>
                </a:extLst>
              </a:tr>
              <a:tr h="181005">
                <a:tc gridSpan="4">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Email and calendaring</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US" sz="1200" spc="0" dirty="0">
                        <a:effectLst/>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2504897"/>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Microsoft Exchange Online email with 50 GB mailbox</a:t>
                      </a:r>
                      <a:endParaRPr lang="en-US" sz="600" kern="1200" spc="0" baseline="3000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6884"/>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Use your own custom domain name (for example, yourname@yourcompany.com)</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488678"/>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Manage calendars, share available meeting times, and schedule meetings</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5950092"/>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Exchange Online Archiving</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7847"/>
                  </a:ext>
                </a:extLst>
              </a:tr>
              <a:tr h="181005">
                <a:tc gridSpan="4">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File storage and sharing</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US" sz="1200" spc="0" dirty="0">
                        <a:effectLst/>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7625110"/>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1 TB of OneDrive storage for each user to access, and sync files on any device</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93928828"/>
                  </a:ext>
                </a:extLst>
              </a:tr>
              <a:tr h="181005">
                <a:tc gridSpan="4">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eDiscovery and Audits</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US" sz="1200" spc="0" dirty="0">
                        <a:effectLst/>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5938251"/>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eDiscovery</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75201026"/>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Litigation Hold</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9264897"/>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Email Archiving</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12478893"/>
                  </a:ext>
                </a:extLst>
              </a:tr>
              <a:tr h="181005">
                <a:tc gridSpan="4">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Information Protection</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US" sz="1200" spc="0" dirty="0">
                        <a:effectLst/>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6662321"/>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Azure Information Protection Plan 1 </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9174907"/>
                  </a:ext>
                </a:extLst>
              </a:tr>
              <a:tr h="181005">
                <a:tc gridSpan="4">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Data Loss Prevention </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US" spc="0" dirty="0">
                        <a:effectLst/>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60819"/>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Message Encryption</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53205972"/>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Data Loss Prevention</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5103732"/>
                  </a:ext>
                </a:extLst>
              </a:tr>
              <a:tr h="126703">
                <a:tc>
                  <a:txBody>
                    <a:bodyPr/>
                    <a:lstStyle/>
                    <a:p>
                      <a:pPr marL="0" algn="l" defTabSz="756760" rtl="0" eaLnBrk="1" latinLnBrk="0" hangingPunct="1">
                        <a:spcAft>
                          <a:spcPts val="0"/>
                        </a:spcAft>
                      </a:pPr>
                      <a:r>
                        <a:rPr lang="en-US" sz="600" kern="1200" spc="0" dirty="0">
                          <a:solidFill>
                            <a:srgbClr val="000000"/>
                          </a:solidFill>
                          <a:latin typeface="+mn-lt"/>
                          <a:ea typeface="+mn-ea"/>
                          <a:cs typeface="+mn-cs"/>
                        </a:rPr>
                        <a:t>Cloud App Discovery</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27986312"/>
                  </a:ext>
                </a:extLst>
              </a:tr>
              <a:tr h="181005">
                <a:tc gridSpan="4">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Email and Collaboration Security</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US" b="0" spc="0" dirty="0">
                        <a:effectLst/>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627511"/>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Safe Links in email, chat </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 </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Segoe UI"/>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2852040"/>
                  </a:ext>
                </a:extLst>
              </a:tr>
              <a:tr h="126703">
                <a:tc>
                  <a:txBody>
                    <a:bodyPr/>
                    <a:lstStyle/>
                    <a:p>
                      <a:pPr marL="0" algn="l" rtl="0" eaLnBrk="1" latinLnBrk="0" hangingPunct="1">
                        <a:spcAft>
                          <a:spcPts val="0"/>
                        </a:spcAft>
                      </a:pPr>
                      <a:r>
                        <a:rPr lang="en-US" sz="600" kern="1200" spc="0" dirty="0">
                          <a:solidFill>
                            <a:srgbClr val="000000"/>
                          </a:solidFill>
                          <a:latin typeface="+mn-lt"/>
                          <a:ea typeface="+mn-ea"/>
                          <a:cs typeface="+mn-cs"/>
                        </a:rPr>
                        <a:t>Safe Attachments for email</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Segoe UI"/>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7208342"/>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Anti-Phishing</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Segoe UI"/>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6712298"/>
                  </a:ext>
                </a:extLst>
              </a:tr>
              <a:tr h="177385">
                <a:tc gridSpan="4">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Device Management</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b="0" spc="0" dirty="0">
                        <a:effectLst/>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0459236"/>
                  </a:ext>
                </a:extLst>
              </a:tr>
              <a:tr h="126703">
                <a:tc>
                  <a:txBody>
                    <a:bodyPr/>
                    <a:lstStyle/>
                    <a:p>
                      <a:pPr marL="0" algn="l" defTabSz="756760" rtl="0" eaLnBrk="1" latinLnBrk="0" hangingPunct="1">
                        <a:spcAft>
                          <a:spcPts val="0"/>
                        </a:spcAft>
                      </a:pPr>
                      <a:r>
                        <a:rPr lang="en-US" sz="600" kern="1200" spc="0" dirty="0">
                          <a:solidFill>
                            <a:schemeClr val="tx1"/>
                          </a:solidFill>
                          <a:latin typeface="+mn-lt"/>
                          <a:ea typeface="+mn-ea"/>
                          <a:cs typeface="+mn-cs"/>
                        </a:rPr>
                        <a:t>Windows device setup and management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rgbClr val="000000"/>
                            </a:solidFill>
                          </a:ln>
                          <a:solidFill>
                            <a:schemeClr val="tx1"/>
                          </a:solidFill>
                          <a:effectLst/>
                          <a:uLnTx/>
                          <a:uFillTx/>
                          <a:latin typeface="Segoe UI"/>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93263481"/>
                  </a:ext>
                </a:extLst>
              </a:tr>
              <a:tr h="126703">
                <a:tc>
                  <a:txBody>
                    <a:bodyPr/>
                    <a:lstStyle/>
                    <a:p>
                      <a:pPr marL="0" algn="l" defTabSz="756760" rtl="0" eaLnBrk="1" latinLnBrk="0" hangingPunct="1">
                        <a:spcAft>
                          <a:spcPts val="0"/>
                        </a:spcAft>
                      </a:pPr>
                      <a:r>
                        <a:rPr lang="en-US" sz="600" kern="1200" spc="0" dirty="0">
                          <a:solidFill>
                            <a:schemeClr val="tx1"/>
                          </a:solidFill>
                          <a:latin typeface="+mn-lt"/>
                          <a:ea typeface="+mn-ea"/>
                          <a:cs typeface="+mn-cs"/>
                        </a:rPr>
                        <a:t>Autopilot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rgbClr val="000000"/>
                          </a:solidFill>
                        </a:ln>
                        <a:solidFill>
                          <a:schemeClr val="tx1"/>
                        </a:solidFill>
                        <a:effectLst/>
                        <a:uLnTx/>
                        <a:uFillTx/>
                        <a:latin typeface="Segoe UI"/>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67716072"/>
                  </a:ext>
                </a:extLst>
              </a:tr>
              <a:tr h="126703">
                <a:tc>
                  <a:txBody>
                    <a:bodyPr/>
                    <a:lstStyle/>
                    <a:p>
                      <a:pPr marL="0" algn="l" defTabSz="756760" rtl="0" eaLnBrk="1" latinLnBrk="0" hangingPunct="1">
                        <a:spcAft>
                          <a:spcPts val="0"/>
                        </a:spcAft>
                      </a:pPr>
                      <a:r>
                        <a:rPr lang="en-CA" sz="600" kern="1200" spc="0" dirty="0">
                          <a:gradFill>
                            <a:gsLst>
                              <a:gs pos="0">
                                <a:schemeClr val="tx1"/>
                              </a:gs>
                              <a:gs pos="100000">
                                <a:schemeClr val="tx1"/>
                              </a:gs>
                            </a:gsLst>
                            <a:lin ang="5400000" scaled="1"/>
                          </a:gradFill>
                          <a:latin typeface="+mn-lt"/>
                          <a:ea typeface="+mn-ea"/>
                          <a:cs typeface="+mn-cs"/>
                        </a:rPr>
                        <a:t>Mobile Device Management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9646742"/>
                  </a:ext>
                </a:extLst>
              </a:tr>
              <a:tr h="126703">
                <a:tc>
                  <a:txBody>
                    <a:bodyPr/>
                    <a:lstStyle/>
                    <a:p>
                      <a:pPr marL="0" algn="l" defTabSz="756760" rtl="0" eaLnBrk="1" latinLnBrk="0" hangingPunct="1">
                        <a:spcAft>
                          <a:spcPts val="0"/>
                        </a:spcAft>
                      </a:pPr>
                      <a:r>
                        <a:rPr lang="en-CA" sz="600" kern="1200" spc="0" dirty="0">
                          <a:gradFill>
                            <a:gsLst>
                              <a:gs pos="0">
                                <a:schemeClr val="tx1"/>
                              </a:gs>
                              <a:gs pos="100000">
                                <a:schemeClr val="tx1"/>
                              </a:gs>
                            </a:gsLst>
                            <a:lin ang="5400000" scaled="1"/>
                          </a:gradFill>
                          <a:latin typeface="+mn-lt"/>
                          <a:ea typeface="+mn-ea"/>
                          <a:cs typeface="+mn-cs"/>
                        </a:rPr>
                        <a:t>Mobile App Management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3169220"/>
                  </a:ext>
                </a:extLst>
              </a:tr>
              <a:tr h="181005">
                <a:tc gridSpan="4">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Identity and Access Management and Security</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US" b="0" spc="0" dirty="0">
                        <a:effectLst/>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1676436"/>
                  </a:ext>
                </a:extLst>
              </a:tr>
              <a:tr h="126703">
                <a:tc>
                  <a:txBody>
                    <a:bodyPr/>
                    <a:lstStyle/>
                    <a:p>
                      <a:pPr marL="0" algn="l" defTabSz="756760" rtl="0" eaLnBrk="1" latinLnBrk="0" hangingPunct="1">
                        <a:spcAft>
                          <a:spcPts val="0"/>
                        </a:spcAft>
                      </a:pPr>
                      <a:r>
                        <a:rPr lang="en-US" sz="600" kern="1200" spc="0" dirty="0">
                          <a:solidFill>
                            <a:srgbClr val="000000"/>
                          </a:solidFill>
                          <a:latin typeface="+mn-lt"/>
                          <a:ea typeface="+mn-ea"/>
                          <a:cs typeface="+mn-cs"/>
                        </a:rPr>
                        <a:t>Conditional Access</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Segoe UI"/>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20041972"/>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Multi-Factor Authentication</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Segoe UI"/>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4320215"/>
                  </a:ext>
                </a:extLst>
              </a:tr>
              <a:tr h="151530">
                <a:tc gridSpan="4">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Shared Computer Activation and AVD</a:t>
                      </a:r>
                    </a:p>
                  </a:txBody>
                  <a:tcPr marL="8267" marR="8267" marT="8267" marB="8267"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b="0" spc="0">
                        <a:effectLst/>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spcAft>
                          <a:spcPts val="0"/>
                        </a:spcAft>
                      </a:pPr>
                      <a:endParaRPr lang="en-US" sz="800" kern="1200" spc="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spcAft>
                          <a:spcPts val="0"/>
                        </a:spcAft>
                      </a:pPr>
                      <a:endParaRPr lang="en-US" sz="800" kern="1200" spc="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24753020"/>
                  </a:ext>
                </a:extLst>
              </a:tr>
              <a:tr h="126703">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Shared Computer Activation</a:t>
                      </a:r>
                    </a:p>
                  </a:txBody>
                  <a:tcPr marL="8267" marR="8267" marT="5511" marB="5511"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700" kern="1200" spc="0" dirty="0">
                        <a:gradFill>
                          <a:gsLst>
                            <a:gs pos="0">
                              <a:schemeClr val="tx1"/>
                            </a:gs>
                            <a:gs pos="100000">
                              <a:schemeClr val="tx1"/>
                            </a:gs>
                          </a:gsLst>
                          <a:lin ang="5400000" scaled="1"/>
                        </a:gradFill>
                        <a:latin typeface="+mn-lt"/>
                        <a:ea typeface="+mn-ea"/>
                        <a:cs typeface="+mn-cs"/>
                      </a:endParaRPr>
                    </a:p>
                  </a:txBody>
                  <a:tcPr marL="8267" marR="8267" marT="5511" marB="5511"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700" kern="1200" spc="0" dirty="0">
                        <a:gradFill>
                          <a:gsLst>
                            <a:gs pos="0">
                              <a:schemeClr val="tx1"/>
                            </a:gs>
                            <a:gs pos="100000">
                              <a:schemeClr val="tx1"/>
                            </a:gs>
                          </a:gsLst>
                          <a:lin ang="5400000" scaled="1"/>
                        </a:gradFill>
                        <a:latin typeface="+mn-lt"/>
                        <a:ea typeface="+mn-ea"/>
                        <a:cs typeface="+mn-cs"/>
                      </a:endParaRPr>
                    </a:p>
                  </a:txBody>
                  <a:tcPr marL="8267" marR="8267" marT="5511" marB="5511"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Segoe UI"/>
                          <a:ea typeface="+mn-ea"/>
                          <a:cs typeface="+mn-cs"/>
                        </a:rPr>
                        <a:t></a:t>
                      </a:r>
                    </a:p>
                  </a:txBody>
                  <a:tcPr marL="8267" marR="8267" marT="5511" marB="5511"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2196818"/>
                  </a:ext>
                </a:extLst>
              </a:tr>
              <a:tr h="126703">
                <a:tc>
                  <a:txBody>
                    <a:bodyPr/>
                    <a:lstStyle/>
                    <a:p>
                      <a:pPr marL="0" algn="l" defTabSz="756760" rtl="0" eaLnBrk="1" latinLnBrk="0" hangingPunct="1">
                        <a:spcAft>
                          <a:spcPts val="0"/>
                        </a:spcAft>
                      </a:pPr>
                      <a:r>
                        <a:rPr lang="en-CA" sz="600" kern="1200" spc="0" dirty="0">
                          <a:gradFill>
                            <a:gsLst>
                              <a:gs pos="0">
                                <a:schemeClr val="tx1"/>
                              </a:gs>
                              <a:gs pos="100000">
                                <a:schemeClr val="tx1"/>
                              </a:gs>
                            </a:gsLst>
                            <a:lin ang="5400000" scaled="1"/>
                          </a:gradFill>
                          <a:latin typeface="+mn-lt"/>
                          <a:ea typeface="+mn-ea"/>
                          <a:cs typeface="+mn-cs"/>
                        </a:rPr>
                        <a:t>Azure Virtual Desktop</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lang="en-CA" sz="600" kern="1200" spc="0" dirty="0">
                          <a:solidFill>
                            <a:schemeClr val="tx1"/>
                          </a:solidFill>
                          <a:latin typeface="+mn-lt"/>
                          <a:ea typeface="+mn-ea"/>
                          <a:cs typeface="+mn-cs"/>
                        </a:rPr>
                        <a:t>Win10/11</a:t>
                      </a:r>
                      <a:endParaRPr kumimoji="0" lang="en-US" sz="600" b="0" i="0" u="none" strike="noStrike" kern="1200" cap="none" spc="0" normalizeH="0" baseline="0" noProof="0" dirty="0">
                        <a:ln w="6350">
                          <a:solidFill>
                            <a:srgbClr val="000000"/>
                          </a:solidFill>
                        </a:ln>
                        <a:solidFill>
                          <a:schemeClr val="tx1"/>
                        </a:soli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63613383"/>
                  </a:ext>
                </a:extLst>
              </a:tr>
              <a:tr h="186356">
                <a:tc>
                  <a:txBody>
                    <a:bodyPr/>
                    <a:lstStyle/>
                    <a:p>
                      <a:pPr marL="0" marR="0" lvl="0" indent="0" algn="l" defTabSz="75676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472C4"/>
                          </a:solidFill>
                          <a:effectLst/>
                          <a:uLnTx/>
                          <a:uFillTx/>
                          <a:latin typeface="+mj-lt"/>
                          <a:ea typeface="+mn-ea"/>
                          <a:cs typeface="+mn-cs"/>
                        </a:rPr>
                        <a:t>Endpoint Security – </a:t>
                      </a:r>
                      <a:r>
                        <a:rPr kumimoji="0" lang="en-US" sz="700" b="1" i="0" u="none" strike="noStrike" kern="1200" cap="none" spc="0" normalizeH="0" baseline="0" noProof="0" dirty="0">
                          <a:ln>
                            <a:noFill/>
                          </a:ln>
                          <a:solidFill>
                            <a:srgbClr val="0066FF"/>
                          </a:solidFill>
                          <a:effectLst/>
                          <a:uLnTx/>
                          <a:uFillTx/>
                          <a:latin typeface="+mj-lt"/>
                          <a:ea typeface="+mn-ea"/>
                          <a:cs typeface="+mn-cs"/>
                        </a:rPr>
                        <a:t>NEW</a:t>
                      </a:r>
                      <a:r>
                        <a:rPr kumimoji="0" lang="en-US" sz="700" b="1" i="0" u="none" strike="noStrike" kern="1200" cap="none" spc="0" normalizeH="0" baseline="0" noProof="0" dirty="0">
                          <a:ln>
                            <a:noFill/>
                          </a:ln>
                          <a:solidFill>
                            <a:srgbClr val="4472C4"/>
                          </a:solidFill>
                          <a:effectLst/>
                          <a:uLnTx/>
                          <a:uFillTx/>
                          <a:latin typeface="+mj-lt"/>
                          <a:ea typeface="+mn-ea"/>
                          <a:cs typeface="+mn-cs"/>
                        </a:rPr>
                        <a:t> </a:t>
                      </a:r>
                      <a:r>
                        <a:rPr kumimoji="0" lang="en-US" sz="700" b="1" i="0" u="none" strike="noStrike" kern="1200" cap="none" spc="0" normalizeH="0" baseline="0" noProof="0" dirty="0">
                          <a:ln>
                            <a:noFill/>
                          </a:ln>
                          <a:solidFill>
                            <a:srgbClr val="4472C4"/>
                          </a:solidFill>
                          <a:effectLst/>
                          <a:uLnTx/>
                          <a:uFillTx/>
                          <a:latin typeface="+mj-lt"/>
                          <a:ea typeface="+mn-ea"/>
                          <a:cs typeface="+mn-cs"/>
                          <a:hlinkClick r:id="rId2">
                            <a:extLst>
                              <a:ext uri="{A12FA001-AC4F-418D-AE19-62706E023703}">
                                <ahyp:hlinkClr xmlns:ahyp="http://schemas.microsoft.com/office/drawing/2018/hyperlinkcolor" val="tx"/>
                              </a:ext>
                            </a:extLst>
                          </a:hlinkClick>
                        </a:rPr>
                        <a:t>Microsoft Defender for Business</a:t>
                      </a:r>
                      <a:r>
                        <a:rPr kumimoji="0" lang="en-US" sz="700" b="1" i="0" u="none" strike="noStrike" kern="1200" cap="none" spc="0" normalizeH="0" baseline="30000" noProof="0" dirty="0">
                          <a:ln>
                            <a:noFill/>
                          </a:ln>
                          <a:solidFill>
                            <a:srgbClr val="4472C4"/>
                          </a:solidFill>
                          <a:effectLst/>
                          <a:uLnTx/>
                          <a:uFillTx/>
                          <a:latin typeface="+mj-lt"/>
                          <a:ea typeface="+mn-ea"/>
                          <a:cs typeface="+mn-cs"/>
                        </a:rPr>
                        <a:t>3</a:t>
                      </a:r>
                      <a:endParaRPr lang="en-US" sz="700" b="1" kern="1200" spc="0" baseline="30000" dirty="0">
                        <a:gradFill>
                          <a:gsLst>
                            <a:gs pos="0">
                              <a:schemeClr val="tx1"/>
                            </a:gs>
                            <a:gs pos="100000">
                              <a:schemeClr val="tx1"/>
                            </a:gs>
                          </a:gsLst>
                          <a:lin ang="5400000" scaled="1"/>
                        </a:gradFill>
                        <a:latin typeface="+mj-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rgbClr val="000000"/>
                          </a:solidFill>
                        </a:ln>
                        <a:solidFill>
                          <a:schemeClr val="tx1"/>
                        </a:soli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extLst>
                  <a:ext uri="{0D108BD9-81ED-4DB2-BD59-A6C34878D82A}">
                    <a16:rowId xmlns:a16="http://schemas.microsoft.com/office/drawing/2014/main" val="51859090"/>
                  </a:ext>
                </a:extLst>
              </a:tr>
              <a:tr h="126703">
                <a:tc>
                  <a:txBody>
                    <a:bodyPr/>
                    <a:lstStyle/>
                    <a:p>
                      <a:pPr marL="0" marR="0" lvl="0" indent="0" algn="l" defTabSz="756760" rtl="0" eaLnBrk="1" fontAlgn="auto" latinLnBrk="0" hangingPunct="1">
                        <a:lnSpc>
                          <a:spcPct val="100000"/>
                        </a:lnSpc>
                        <a:spcBef>
                          <a:spcPts val="0"/>
                        </a:spcBef>
                        <a:spcAft>
                          <a:spcPts val="0"/>
                        </a:spcAft>
                        <a:buClrTx/>
                        <a:buSzTx/>
                        <a:buFontTx/>
                        <a:buNone/>
                        <a:tabLst/>
                        <a:defRPr/>
                      </a:pPr>
                      <a:r>
                        <a:rPr lang="en-US" sz="600" kern="1200" spc="0" dirty="0">
                          <a:solidFill>
                            <a:srgbClr val="000000"/>
                          </a:solidFill>
                          <a:latin typeface="+mn-lt"/>
                          <a:ea typeface="+mn-ea"/>
                          <a:cs typeface="+mn-cs"/>
                        </a:rPr>
                        <a:t>Cross Platform Next Gen AV (Windows, MacOS, IOS, Android )</a:t>
                      </a:r>
                      <a:endParaRPr lang="en-US" sz="600" kern="1200" spc="0" baseline="30000" dirty="0">
                        <a:solidFill>
                          <a:srgbClr val="000000"/>
                        </a:soli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mn-lt"/>
                          <a:ea typeface="+mn-ea"/>
                          <a:cs typeface="+mn-cs"/>
                        </a:rPr>
                        <a:t></a:t>
                      </a:r>
                      <a:endParaRPr kumimoji="0" lang="en-US" sz="600" b="0" i="0" u="none" strike="noStrike" kern="1200" cap="none" spc="0" normalizeH="0" baseline="0" noProof="0" dirty="0">
                        <a:ln w="6350">
                          <a:solidFill>
                            <a:srgbClr val="000000"/>
                          </a:solidFill>
                        </a:ln>
                        <a:solidFill>
                          <a:schemeClr val="tx1"/>
                        </a:solidFill>
                        <a:effectLst/>
                        <a:uLnTx/>
                        <a:uFillTx/>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EBB3"/>
                    </a:solidFill>
                  </a:tcPr>
                </a:tc>
                <a:extLst>
                  <a:ext uri="{0D108BD9-81ED-4DB2-BD59-A6C34878D82A}">
                    <a16:rowId xmlns:a16="http://schemas.microsoft.com/office/drawing/2014/main" val="1763956454"/>
                  </a:ext>
                </a:extLst>
              </a:tr>
              <a:tr h="126703">
                <a:tc>
                  <a:txBody>
                    <a:bodyPr/>
                    <a:lstStyle/>
                    <a:p>
                      <a:pPr marL="0" marR="0" lvl="0" indent="0" algn="l" defTabSz="756760" rtl="0" eaLnBrk="1" fontAlgn="auto" latinLnBrk="0" hangingPunct="1">
                        <a:lnSpc>
                          <a:spcPct val="100000"/>
                        </a:lnSpc>
                        <a:spcBef>
                          <a:spcPts val="0"/>
                        </a:spcBef>
                        <a:spcAft>
                          <a:spcPts val="0"/>
                        </a:spcAft>
                        <a:buClrTx/>
                        <a:buSzTx/>
                        <a:buFontTx/>
                        <a:buNone/>
                        <a:tabLst/>
                        <a:defRPr/>
                      </a:pPr>
                      <a:r>
                        <a:rPr lang="en-US" sz="600" kern="1200" spc="0" dirty="0">
                          <a:solidFill>
                            <a:srgbClr val="000000"/>
                          </a:solidFill>
                          <a:latin typeface="+mn-lt"/>
                          <a:ea typeface="+mn-ea"/>
                          <a:cs typeface="+mn-cs"/>
                        </a:rPr>
                        <a:t>Endpoint Detection and Response, Automated Investigation and Remediation, Threat and Vulnerability Management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mn-lt"/>
                          <a:ea typeface="+mn-ea"/>
                          <a:cs typeface="+mn-cs"/>
                        </a:rPr>
                        <a:t></a:t>
                      </a:r>
                      <a:endParaRPr kumimoji="0" lang="en-US" sz="600" b="0" i="0" u="none" strike="noStrike" kern="1200" cap="none" spc="0" normalizeH="0" baseline="0" noProof="0" dirty="0">
                        <a:ln w="6350">
                          <a:solidFill>
                            <a:srgbClr val="000000"/>
                          </a:solidFill>
                        </a:ln>
                        <a:solidFill>
                          <a:schemeClr val="tx1"/>
                        </a:soli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extLst>
                  <a:ext uri="{0D108BD9-81ED-4DB2-BD59-A6C34878D82A}">
                    <a16:rowId xmlns:a16="http://schemas.microsoft.com/office/drawing/2014/main" val="3418874033"/>
                  </a:ext>
                </a:extLst>
              </a:tr>
            </a:tbl>
          </a:graphicData>
        </a:graphic>
      </p:graphicFrame>
      <p:sp>
        <p:nvSpPr>
          <p:cNvPr id="8" name="Rectangle 7">
            <a:extLst>
              <a:ext uri="{FF2B5EF4-FFF2-40B4-BE49-F238E27FC236}">
                <a16:creationId xmlns:a16="http://schemas.microsoft.com/office/drawing/2014/main" id="{B2E7FD0F-C235-4397-A303-746953D11AA0}"/>
              </a:ext>
              <a:ext uri="{C183D7F6-B498-43B3-948B-1728B52AA6E4}">
                <adec:decorative xmlns:adec="http://schemas.microsoft.com/office/drawing/2017/decorative" val="1"/>
              </a:ext>
            </a:extLst>
          </p:cNvPr>
          <p:cNvSpPr/>
          <p:nvPr/>
        </p:nvSpPr>
        <p:spPr bwMode="auto">
          <a:xfrm>
            <a:off x="0" y="8938704"/>
            <a:ext cx="6857999" cy="205296"/>
          </a:xfrm>
          <a:prstGeom prst="rect">
            <a:avLst/>
          </a:prstGeom>
          <a:solidFill>
            <a:srgbClr val="4472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0629" tIns="104503" rIns="130629" bIns="104503" numCol="1" spcCol="0" rtlCol="0" fromWordArt="0" anchor="t" anchorCtr="0" forceAA="0" compatLnSpc="1">
            <a:prstTxWarp prst="textNoShape">
              <a:avLst/>
            </a:prstTxWarp>
            <a:noAutofit/>
          </a:bodyPr>
          <a:lstStyle/>
          <a:p>
            <a:pPr defTabSz="666065" fontAlgn="base">
              <a:spcBef>
                <a:spcPct val="0"/>
              </a:spcBef>
              <a:spcAft>
                <a:spcPct val="0"/>
              </a:spcAft>
            </a:pPr>
            <a:endParaRPr lang="en-US" sz="1429" dirty="0">
              <a:solidFill>
                <a:srgbClr val="FFFFFF"/>
              </a:solidFill>
              <a:latin typeface="Segoe UI"/>
              <a:ea typeface="Segoe UI" pitchFamily="34" charset="0"/>
              <a:cs typeface="Segoe UI" pitchFamily="34" charset="0"/>
            </a:endParaRPr>
          </a:p>
        </p:txBody>
      </p:sp>
      <p:sp>
        <p:nvSpPr>
          <p:cNvPr id="4" name="Title 3">
            <a:extLst>
              <a:ext uri="{FF2B5EF4-FFF2-40B4-BE49-F238E27FC236}">
                <a16:creationId xmlns:a16="http://schemas.microsoft.com/office/drawing/2014/main" id="{72A5E9FC-D204-47C4-950B-CBF0D48719F5}"/>
              </a:ext>
            </a:extLst>
          </p:cNvPr>
          <p:cNvSpPr>
            <a:spLocks noGrp="1"/>
          </p:cNvSpPr>
          <p:nvPr>
            <p:ph type="title"/>
          </p:nvPr>
        </p:nvSpPr>
        <p:spPr>
          <a:xfrm>
            <a:off x="456022" y="416224"/>
            <a:ext cx="2698517" cy="351763"/>
          </a:xfrm>
        </p:spPr>
        <p:txBody>
          <a:bodyPr wrap="square">
            <a:spAutoFit/>
          </a:bodyPr>
          <a:lstStyle/>
          <a:p>
            <a:r>
              <a:rPr lang="en-US" sz="1143" spc="0" dirty="0">
                <a:solidFill>
                  <a:schemeClr val="tx1">
                    <a:lumMod val="65000"/>
                    <a:lumOff val="35000"/>
                  </a:schemeClr>
                </a:solidFill>
              </a:rPr>
              <a:t>Reimagine productivity with </a:t>
            </a:r>
            <a:br>
              <a:rPr lang="en-US" sz="1143" spc="0" dirty="0">
                <a:solidFill>
                  <a:schemeClr val="tx1">
                    <a:lumMod val="65000"/>
                    <a:lumOff val="35000"/>
                  </a:schemeClr>
                </a:solidFill>
              </a:rPr>
            </a:br>
            <a:r>
              <a:rPr lang="en-US" sz="1143" spc="0" dirty="0">
                <a:solidFill>
                  <a:schemeClr val="tx1">
                    <a:lumMod val="65000"/>
                    <a:lumOff val="35000"/>
                  </a:schemeClr>
                </a:solidFill>
              </a:rPr>
              <a:t>Microsoft 365 and Microsoft Teams</a:t>
            </a:r>
            <a:endParaRPr lang="en-US" sz="1143" spc="0" dirty="0">
              <a:gradFill>
                <a:gsLst>
                  <a:gs pos="82000">
                    <a:schemeClr val="accent3"/>
                  </a:gs>
                  <a:gs pos="0">
                    <a:schemeClr val="accent3"/>
                  </a:gs>
                </a:gsLst>
                <a:lin ang="2700000" scaled="1"/>
              </a:gradFill>
            </a:endParaRPr>
          </a:p>
        </p:txBody>
      </p:sp>
      <p:sp>
        <p:nvSpPr>
          <p:cNvPr id="9" name="TextBox 8">
            <a:extLst>
              <a:ext uri="{FF2B5EF4-FFF2-40B4-BE49-F238E27FC236}">
                <a16:creationId xmlns:a16="http://schemas.microsoft.com/office/drawing/2014/main" id="{56B08D50-2381-4687-819A-7491B109FF9C}"/>
              </a:ext>
            </a:extLst>
          </p:cNvPr>
          <p:cNvSpPr txBox="1"/>
          <p:nvPr/>
        </p:nvSpPr>
        <p:spPr>
          <a:xfrm>
            <a:off x="780335" y="8941526"/>
            <a:ext cx="5284107" cy="202474"/>
          </a:xfrm>
          <a:prstGeom prst="rect">
            <a:avLst/>
          </a:prstGeom>
          <a:noFill/>
        </p:spPr>
        <p:txBody>
          <a:bodyPr wrap="square" lIns="0" tIns="0" rIns="0" bIns="0" numCol="1" rtlCol="0" anchor="ctr" anchorCtr="0">
            <a:noAutofit/>
          </a:bodyPr>
          <a:lstStyle>
            <a:defPPr>
              <a:defRPr lang="en-US"/>
            </a:defPPr>
            <a:lvl1pPr>
              <a:defRPr sz="1000">
                <a:gradFill>
                  <a:gsLst>
                    <a:gs pos="0">
                      <a:schemeClr val="accent6"/>
                    </a:gs>
                    <a:gs pos="100000">
                      <a:schemeClr val="accent6"/>
                    </a:gs>
                  </a:gsLst>
                  <a:lin ang="5400000" scaled="1"/>
                </a:gradFill>
              </a:defRPr>
            </a:lvl1pPr>
          </a:lstStyle>
          <a:p>
            <a:pPr defTabSz="653132"/>
            <a:r>
              <a:rPr lang="en-US" sz="500" b="1" dirty="0">
                <a:gradFill>
                  <a:gsLst>
                    <a:gs pos="0">
                      <a:srgbClr val="FFFFFF"/>
                    </a:gs>
                    <a:gs pos="100000">
                      <a:srgbClr val="FFFFFF"/>
                    </a:gs>
                  </a:gsLst>
                  <a:lin ang="5400000" scaled="1"/>
                </a:gradFill>
                <a:latin typeface="Segoe UI Semibold"/>
              </a:rPr>
              <a:t>© 2020 Microsoft Corporation. All rights reserved. This material is provided for informational purposes only. MICROSOFT MAKES NO WARRANTIES, EXPRESSED OR IMPLIED.</a:t>
            </a:r>
          </a:p>
        </p:txBody>
      </p:sp>
      <p:pic>
        <p:nvPicPr>
          <p:cNvPr id="2" name="Picture 1" descr="A picture containing logo&#10;&#10;Description automatically generated">
            <a:extLst>
              <a:ext uri="{FF2B5EF4-FFF2-40B4-BE49-F238E27FC236}">
                <a16:creationId xmlns:a16="http://schemas.microsoft.com/office/drawing/2014/main" id="{E0174C4A-1F75-4460-BB0E-85E4A00E1894}"/>
              </a:ext>
            </a:extLst>
          </p:cNvPr>
          <p:cNvPicPr>
            <a:picLocks noChangeAspect="1"/>
          </p:cNvPicPr>
          <p:nvPr/>
        </p:nvPicPr>
        <p:blipFill rotWithShape="1">
          <a:blip r:embed="rId3"/>
          <a:srcRect t="15495" b="20174"/>
          <a:stretch/>
        </p:blipFill>
        <p:spPr>
          <a:xfrm>
            <a:off x="456022" y="62815"/>
            <a:ext cx="680696" cy="310925"/>
          </a:xfrm>
          <a:prstGeom prst="rect">
            <a:avLst/>
          </a:prstGeom>
        </p:spPr>
      </p:pic>
      <p:sp>
        <p:nvSpPr>
          <p:cNvPr id="5" name="TextBox 4">
            <a:extLst>
              <a:ext uri="{FF2B5EF4-FFF2-40B4-BE49-F238E27FC236}">
                <a16:creationId xmlns:a16="http://schemas.microsoft.com/office/drawing/2014/main" id="{D22329C4-8C35-481C-AA4E-875EA3D86A53}"/>
              </a:ext>
            </a:extLst>
          </p:cNvPr>
          <p:cNvSpPr txBox="1"/>
          <p:nvPr/>
        </p:nvSpPr>
        <p:spPr>
          <a:xfrm>
            <a:off x="1805280" y="8485127"/>
            <a:ext cx="3321050" cy="246221"/>
          </a:xfrm>
          <a:prstGeom prst="rect">
            <a:avLst/>
          </a:prstGeom>
          <a:noFill/>
        </p:spPr>
        <p:txBody>
          <a:bodyPr wrap="square" lIns="0" tIns="0" rIns="0" bIns="0" rtlCol="0">
            <a:spAutoFit/>
          </a:bodyPr>
          <a:lstStyle/>
          <a:p>
            <a:pPr algn="l"/>
            <a:r>
              <a:rPr lang="en-US" sz="800" dirty="0"/>
              <a:t>For the most current Microsoft 365 Business Premium SKU information, </a:t>
            </a:r>
          </a:p>
          <a:p>
            <a:pPr algn="l"/>
            <a:r>
              <a:rPr lang="en-US" sz="800" dirty="0"/>
              <a:t>please refer to </a:t>
            </a:r>
            <a:r>
              <a:rPr lang="en-US" sz="800" dirty="0">
                <a:hlinkClick r:id="rId4"/>
              </a:rPr>
              <a:t>Microsoft 365 Business Premium service description</a:t>
            </a:r>
            <a:endParaRPr lang="en-US" sz="800" dirty="0"/>
          </a:p>
        </p:txBody>
      </p:sp>
      <p:sp>
        <p:nvSpPr>
          <p:cNvPr id="7" name="TextBox 6">
            <a:extLst>
              <a:ext uri="{FF2B5EF4-FFF2-40B4-BE49-F238E27FC236}">
                <a16:creationId xmlns:a16="http://schemas.microsoft.com/office/drawing/2014/main" id="{B3D89DB8-F11A-4B6C-BE9C-94F6F2199D87}"/>
              </a:ext>
            </a:extLst>
          </p:cNvPr>
          <p:cNvSpPr txBox="1"/>
          <p:nvPr/>
        </p:nvSpPr>
        <p:spPr>
          <a:xfrm>
            <a:off x="371864" y="7539107"/>
            <a:ext cx="6101048" cy="646331"/>
          </a:xfrm>
          <a:prstGeom prst="rect">
            <a:avLst/>
          </a:prstGeom>
          <a:noFill/>
        </p:spPr>
        <p:txBody>
          <a:bodyPr wrap="square" lIns="91440" tIns="45720" rIns="91440" bIns="45720" anchor="t">
            <a:spAutoFit/>
          </a:bodyPr>
          <a:lstStyle/>
          <a:p>
            <a:pPr marL="228600" indent="-228600" defTabSz="653132">
              <a:buFont typeface="+mj-lt"/>
              <a:buAutoNum type="arabicPeriod"/>
            </a:pPr>
            <a:r>
              <a:rPr lang="en-US" sz="600" dirty="0">
                <a:gradFill>
                  <a:gsLst>
                    <a:gs pos="0">
                      <a:srgbClr val="000000"/>
                    </a:gs>
                    <a:gs pos="100000">
                      <a:srgbClr val="000000"/>
                    </a:gs>
                  </a:gsLst>
                  <a:lin ang="5400000" scaled="1"/>
                </a:gradFill>
                <a:latin typeface="Segoe UI Semibold"/>
              </a:rPr>
              <a:t>Compatible with Windows 10 or later. For complete requirements for PC and Mac see </a:t>
            </a:r>
            <a:r>
              <a:rPr lang="en-US" sz="600" dirty="0">
                <a:gradFill>
                  <a:gsLst>
                    <a:gs pos="0">
                      <a:srgbClr val="000000"/>
                    </a:gs>
                    <a:gs pos="100000">
                      <a:srgbClr val="000000"/>
                    </a:gs>
                  </a:gsLst>
                  <a:lin ang="5400000" scaled="1"/>
                </a:gradFill>
                <a:latin typeface="Segoe UI Semibold"/>
                <a:hlinkClick r:id="rId5">
                  <a:extLst>
                    <a:ext uri="{A12FA001-AC4F-418D-AE19-62706E023703}">
                      <ahyp:hlinkClr xmlns:ahyp="http://schemas.microsoft.com/office/drawing/2018/hyperlinkcolor" val="tx"/>
                    </a:ext>
                  </a:extLst>
                </a:hlinkClick>
              </a:rPr>
              <a:t>system requirements</a:t>
            </a:r>
            <a:r>
              <a:rPr lang="en-US" sz="600" dirty="0">
                <a:gradFill>
                  <a:gsLst>
                    <a:gs pos="0">
                      <a:srgbClr val="000000"/>
                    </a:gs>
                    <a:gs pos="100000">
                      <a:srgbClr val="000000"/>
                    </a:gs>
                  </a:gsLst>
                  <a:lin ang="5400000" scaled="1"/>
                </a:gradFill>
                <a:latin typeface="Segoe UI Semibold"/>
              </a:rPr>
              <a:t>.</a:t>
            </a:r>
          </a:p>
          <a:p>
            <a:pPr marL="228600" indent="-228600" defTabSz="653132">
              <a:buFont typeface="+mj-lt"/>
              <a:buAutoNum type="arabicPeriod"/>
            </a:pPr>
            <a:r>
              <a:rPr lang="en-US" sz="600" dirty="0">
                <a:gradFill>
                  <a:gsLst>
                    <a:gs pos="0">
                      <a:srgbClr val="000000"/>
                    </a:gs>
                    <a:gs pos="100000">
                      <a:srgbClr val="000000"/>
                    </a:gs>
                  </a:gsLst>
                  <a:lin ang="5400000" scaled="1"/>
                </a:gradFill>
                <a:latin typeface="Segoe UI Semibold"/>
              </a:rPr>
              <a:t>For HD calling, compatible HD hardware and broadband connection with at least 4 Mbps required.</a:t>
            </a:r>
          </a:p>
          <a:p>
            <a:pPr marL="228600" indent="-228600" defTabSz="653132">
              <a:buFont typeface="+mj-lt"/>
              <a:buAutoNum type="arabicPeriod"/>
            </a:pPr>
            <a:r>
              <a:rPr lang="en-US" sz="600" dirty="0">
                <a:gradFill>
                  <a:gsLst>
                    <a:gs pos="0">
                      <a:srgbClr val="000000"/>
                    </a:gs>
                    <a:gs pos="100000">
                      <a:srgbClr val="000000"/>
                    </a:gs>
                  </a:gsLst>
                  <a:lin ang="5400000" scaled="1"/>
                </a:gradFill>
                <a:latin typeface="Segoe UI Semibold"/>
              </a:rPr>
              <a:t>Microsoft Defender for Business is available in Microsoft 365 Business Premium and as a standalone SKU. Read the blog post to </a:t>
            </a:r>
            <a:r>
              <a:rPr lang="en-US" sz="600" dirty="0">
                <a:gradFill>
                  <a:gsLst>
                    <a:gs pos="0">
                      <a:srgbClr val="000000"/>
                    </a:gs>
                    <a:gs pos="100000">
                      <a:srgbClr val="000000"/>
                    </a:gs>
                  </a:gsLst>
                  <a:lin ang="5400000" scaled="1"/>
                </a:gradFill>
                <a:latin typeface="Segoe UI Semibold"/>
                <a:hlinkClick r:id="rId6"/>
              </a:rPr>
              <a:t>learn more</a:t>
            </a:r>
            <a:r>
              <a:rPr lang="en-US" sz="600" dirty="0">
                <a:gradFill>
                  <a:gsLst>
                    <a:gs pos="0">
                      <a:srgbClr val="000000"/>
                    </a:gs>
                    <a:gs pos="100000">
                      <a:srgbClr val="000000"/>
                    </a:gs>
                  </a:gsLst>
                  <a:lin ang="5400000" scaled="1"/>
                </a:gradFill>
                <a:latin typeface="Segoe UI Semibold"/>
              </a:rPr>
              <a:t>.</a:t>
            </a:r>
          </a:p>
          <a:p>
            <a:pPr marL="228600" indent="-228600" defTabSz="653132">
              <a:buFont typeface="+mj-lt"/>
              <a:buAutoNum type="arabicPeriod"/>
            </a:pPr>
            <a:r>
              <a:rPr lang="en-US" sz="600" dirty="0">
                <a:gradFill>
                  <a:gsLst>
                    <a:gs pos="0">
                      <a:srgbClr val="000000"/>
                    </a:gs>
                    <a:gs pos="100000">
                      <a:srgbClr val="000000"/>
                    </a:gs>
                  </a:gsLst>
                  <a:lin ang="5400000" scaled="1"/>
                </a:gradFill>
                <a:latin typeface="Segoe UI Semibold"/>
              </a:rPr>
              <a:t>Price is subject to change based on subscription term, currency and region.</a:t>
            </a:r>
          </a:p>
          <a:p>
            <a:pPr defTabSz="653132"/>
            <a:endParaRPr lang="en-US" sz="600" dirty="0">
              <a:gradFill>
                <a:gsLst>
                  <a:gs pos="0">
                    <a:srgbClr val="000000"/>
                  </a:gs>
                  <a:gs pos="100000">
                    <a:srgbClr val="000000"/>
                  </a:gs>
                </a:gsLst>
                <a:lin ang="5400000" scaled="1"/>
              </a:gradFill>
              <a:latin typeface="Segoe UI Semibold"/>
              <a:cs typeface="Segoe UI Semibold"/>
            </a:endParaRPr>
          </a:p>
          <a:p>
            <a:pPr defTabSz="653132"/>
            <a:endParaRPr lang="en-US" sz="600" dirty="0">
              <a:gradFill>
                <a:gsLst>
                  <a:gs pos="0">
                    <a:srgbClr val="000000"/>
                  </a:gs>
                  <a:gs pos="100000">
                    <a:srgbClr val="000000"/>
                  </a:gs>
                </a:gsLst>
                <a:lin ang="5400000" scaled="1"/>
              </a:gradFill>
              <a:latin typeface="Segoe UI Semibold"/>
            </a:endParaRPr>
          </a:p>
        </p:txBody>
      </p:sp>
    </p:spTree>
    <p:extLst>
      <p:ext uri="{BB962C8B-B14F-4D97-AF65-F5344CB8AC3E}">
        <p14:creationId xmlns:p14="http://schemas.microsoft.com/office/powerpoint/2010/main" val="1489850350"/>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M_White_2_LightGray_Apr_2018.potx" id="{5FF862A2-EC4B-4F90-A893-7F09C569BA89}" vid="{B702AC86-F14E-4E58-AB4B-716793CEB5EC}"/>
    </a:ext>
  </a:extLst>
</a:theme>
</file>

<file path=ppt/theme/theme3.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BA895510AE75419EBC51A5F43F116D" ma:contentTypeVersion="14" ma:contentTypeDescription="Create a new document." ma:contentTypeScope="" ma:versionID="458dc9a52619438e3fad496b6175171b">
  <xsd:schema xmlns:xsd="http://www.w3.org/2001/XMLSchema" xmlns:xs="http://www.w3.org/2001/XMLSchema" xmlns:p="http://schemas.microsoft.com/office/2006/metadata/properties" xmlns:ns2="1ce2d906-1f96-4ec6-bff3-a6181fa4dbcc" xmlns:ns3="908b7943-0f18-4644-9aff-50c3c870c93f" targetNamespace="http://schemas.microsoft.com/office/2006/metadata/properties" ma:root="true" ma:fieldsID="0bbe783207d4af3b7a4ed9bbd3d53cac" ns2:_="" ns3:_="">
    <xsd:import namespace="1ce2d906-1f96-4ec6-bff3-a6181fa4dbcc"/>
    <xsd:import namespace="908b7943-0f18-4644-9aff-50c3c870c9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Whatsthisfo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2d906-1f96-4ec6-bff3-a6181fa4db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0f7b148-ca8e-42c9-920e-52e5e6763c1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Whatsthisfor" ma:index="20" nillable="true" ma:displayName="What's this for" ma:format="Dropdown" ma:internalName="Whatsthisfor">
      <xsd:simpleType>
        <xsd:restriction base="dms:Text">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8b7943-0f18-4644-9aff-50c3c870c9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d7dfbfe-e6a6-465e-8cf0-23b5a3679409}" ma:internalName="TaxCatchAll" ma:showField="CatchAllData" ma:web="908b7943-0f18-4644-9aff-50c3c870c9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e2d906-1f96-4ec6-bff3-a6181fa4dbcc">
      <Terms xmlns="http://schemas.microsoft.com/office/infopath/2007/PartnerControls"/>
    </lcf76f155ced4ddcb4097134ff3c332f>
    <TaxCatchAll xmlns="908b7943-0f18-4644-9aff-50c3c870c93f" xsi:nil="true"/>
    <Whatsthisfor xmlns="1ce2d906-1f96-4ec6-bff3-a6181fa4dbcc" xsi:nil="true"/>
  </documentManagement>
</p:properties>
</file>

<file path=customXml/itemProps1.xml><?xml version="1.0" encoding="utf-8"?>
<ds:datastoreItem xmlns:ds="http://schemas.openxmlformats.org/officeDocument/2006/customXml" ds:itemID="{01022571-133D-40E1-9D01-4C89B599303B}">
  <ds:schemaRefs>
    <ds:schemaRef ds:uri="http://schemas.microsoft.com/sharepoint/v3/contenttype/forms"/>
  </ds:schemaRefs>
</ds:datastoreItem>
</file>

<file path=customXml/itemProps2.xml><?xml version="1.0" encoding="utf-8"?>
<ds:datastoreItem xmlns:ds="http://schemas.openxmlformats.org/officeDocument/2006/customXml" ds:itemID="{E4F70648-15B0-4D3D-A81B-A7248AFAC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2d906-1f96-4ec6-bff3-a6181fa4dbcc"/>
    <ds:schemaRef ds:uri="908b7943-0f18-4644-9aff-50c3c870c9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31B03B-95A4-4BA7-9C1F-A52592274D7C}">
  <ds:schemaRefs>
    <ds:schemaRef ds:uri="http://purl.org/dc/elements/1.1/"/>
    <ds:schemaRef ds:uri="http://purl.org/dc/dcmitype/"/>
    <ds:schemaRef ds:uri="http://schemas.microsoft.com/office/2006/documentManagement/types"/>
    <ds:schemaRef ds:uri="http://schemas.microsoft.com/office/infopath/2007/PartnerControls"/>
    <ds:schemaRef ds:uri="230e9df3-be65-4c73-a93b-d1236ebd677e"/>
    <ds:schemaRef ds:uri="http://schemas.openxmlformats.org/package/2006/metadata/core-properties"/>
    <ds:schemaRef ds:uri="http://purl.org/dc/terms/"/>
    <ds:schemaRef ds:uri="d6c6fe15-d90d-49f3-937e-f318cae44aa6"/>
    <ds:schemaRef ds:uri="http://schemas.microsoft.com/office/2006/metadata/properties"/>
    <ds:schemaRef ds:uri="http://www.w3.org/XML/1998/namespace"/>
    <ds:schemaRef ds:uri="1ce2d906-1f96-4ec6-bff3-a6181fa4dbcc"/>
    <ds:schemaRef ds:uri="908b7943-0f18-4644-9aff-50c3c870c93f"/>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1572</Words>
  <Application>Microsoft Office PowerPoint</Application>
  <PresentationFormat>Letter Paper (8.5x11 in)</PresentationFormat>
  <Paragraphs>186</Paragraphs>
  <Slides>4</Slides>
  <Notes>2</Notes>
  <HiddenSlides>0</HiddenSlides>
  <MMClips>0</MMClip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Office Theme</vt:lpstr>
      <vt:lpstr>1_WHITE TEMPLATE</vt:lpstr>
      <vt:lpstr>White Template</vt:lpstr>
      <vt:lpstr>PowerPoint Presentation</vt:lpstr>
      <vt:lpstr>PowerPoint Presentation</vt:lpstr>
      <vt:lpstr>PowerPoint Presentation</vt:lpstr>
      <vt:lpstr>Reimagine productivity with  Microsoft 365 and Microsoft Teams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Upsell Guide- Microsoft 365 Business Standard to Business Premium</dc:title>
  <dc:creator/>
  <cp:lastModifiedBy/>
  <cp:revision>146</cp:revision>
  <dcterms:created xsi:type="dcterms:W3CDTF">2018-06-26T17:33:39Z</dcterms:created>
  <dcterms:modified xsi:type="dcterms:W3CDTF">2023-08-24T19:25:33Z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0x01010063BA895510AE75419EBC51A5F43F116D</vt:lpwstr>
  </property>
  <property fmtid="{D5CDD505-2E9C-101B-9397-08002B2CF9AE}" pid="3" name="of67e5d4b76f4a9db8769983fda9cec0">
    <vt:lpwstr/>
  </property>
  <property fmtid="{D5CDD505-2E9C-101B-9397-08002B2CF9AE}" pid="4" name="TaxKeyword">
    <vt:lpwstr/>
  </property>
  <property fmtid="{D5CDD505-2E9C-101B-9397-08002B2CF9AE}" pid="5" name="NewsType">
    <vt:lpwstr/>
  </property>
  <property fmtid="{D5CDD505-2E9C-101B-9397-08002B2CF9AE}" pid="6" name="_dlc_policyId">
    <vt:lpwstr/>
  </property>
  <property fmtid="{D5CDD505-2E9C-101B-9397-08002B2CF9AE}" pid="7" name="Region">
    <vt:lpwstr/>
  </property>
  <property fmtid="{D5CDD505-2E9C-101B-9397-08002B2CF9AE}" pid="8" name="Confidentiality">
    <vt:lpwstr>38;#customer ready|8986c41d-21c5-4f8f-8a12-ea4625b46858</vt:lpwstr>
  </property>
  <property fmtid="{D5CDD505-2E9C-101B-9397-08002B2CF9AE}" pid="9" name="ItemType">
    <vt:lpwstr/>
  </property>
  <property fmtid="{D5CDD505-2E9C-101B-9397-08002B2CF9AE}" pid="10" name="Industries">
    <vt:lpwstr/>
  </property>
  <property fmtid="{D5CDD505-2E9C-101B-9397-08002B2CF9AE}" pid="11" name="MSProducts">
    <vt:lpwstr/>
  </property>
  <property fmtid="{D5CDD505-2E9C-101B-9397-08002B2CF9AE}" pid="12" name="Competitors">
    <vt:lpwstr/>
  </property>
  <property fmtid="{D5CDD505-2E9C-101B-9397-08002B2CF9AE}" pid="13" name="ExperienceContentType">
    <vt:lpwstr/>
  </property>
  <property fmtid="{D5CDD505-2E9C-101B-9397-08002B2CF9AE}" pid="14" name="SMSGDomain">
    <vt:lpwstr/>
  </property>
  <property fmtid="{D5CDD505-2E9C-101B-9397-08002B2CF9AE}" pid="15" name="BusinessArchitecture">
    <vt:lpwstr/>
  </property>
  <property fmtid="{D5CDD505-2E9C-101B-9397-08002B2CF9AE}" pid="16" name="Products">
    <vt:lpwstr/>
  </property>
  <property fmtid="{D5CDD505-2E9C-101B-9397-08002B2CF9AE}" pid="17" name="l6f004f21209409da86a713c0f24627d">
    <vt:lpwstr/>
  </property>
  <property fmtid="{D5CDD505-2E9C-101B-9397-08002B2CF9AE}" pid="18" name="Segments">
    <vt:lpwstr/>
  </property>
  <property fmtid="{D5CDD505-2E9C-101B-9397-08002B2CF9AE}" pid="19" name="Partners">
    <vt:lpwstr/>
  </property>
  <property fmtid="{D5CDD505-2E9C-101B-9397-08002B2CF9AE}" pid="20" name="ActivitiesAndPrograms">
    <vt:lpwstr/>
  </property>
  <property fmtid="{D5CDD505-2E9C-101B-9397-08002B2CF9AE}" pid="21" name="la4444b61d19467597d63190b69ac227">
    <vt:lpwstr/>
  </property>
  <property fmtid="{D5CDD505-2E9C-101B-9397-08002B2CF9AE}" pid="22" name="MSProductsTaxHTField0">
    <vt:lpwstr/>
  </property>
  <property fmtid="{D5CDD505-2E9C-101B-9397-08002B2CF9AE}" pid="23" name="Groups">
    <vt:lpwstr/>
  </property>
  <property fmtid="{D5CDD505-2E9C-101B-9397-08002B2CF9AE}" pid="24" name="Topics">
    <vt:lpwstr/>
  </property>
  <property fmtid="{D5CDD505-2E9C-101B-9397-08002B2CF9AE}" pid="25" name="_docset_NoMedatataSyncRequired">
    <vt:lpwstr>False</vt:lpwstr>
  </property>
  <property fmtid="{D5CDD505-2E9C-101B-9397-08002B2CF9AE}" pid="26" name="e8080b0481964c759b2c36ae49591b31">
    <vt:lpwstr/>
  </property>
  <property fmtid="{D5CDD505-2E9C-101B-9397-08002B2CF9AE}" pid="27" name="Languages">
    <vt:lpwstr/>
  </property>
  <property fmtid="{D5CDD505-2E9C-101B-9397-08002B2CF9AE}" pid="28" name="TechnicalLevel">
    <vt:lpwstr/>
  </property>
  <property fmtid="{D5CDD505-2E9C-101B-9397-08002B2CF9AE}" pid="29" name="Audiences">
    <vt:lpwstr/>
  </property>
  <property fmtid="{D5CDD505-2E9C-101B-9397-08002B2CF9AE}" pid="30" name="ldac8aee9d1f469e8cd8c3f8d6a615f2">
    <vt:lpwstr/>
  </property>
  <property fmtid="{D5CDD505-2E9C-101B-9397-08002B2CF9AE}" pid="31" name="EmployeeRole">
    <vt:lpwstr/>
  </property>
  <property fmtid="{D5CDD505-2E9C-101B-9397-08002B2CF9AE}" pid="32" name="NewsTopic">
    <vt:lpwstr/>
  </property>
  <property fmtid="{D5CDD505-2E9C-101B-9397-08002B2CF9AE}" pid="33" name="Roles">
    <vt:lpwstr/>
  </property>
  <property fmtid="{D5CDD505-2E9C-101B-9397-08002B2CF9AE}" pid="34" name="ItemRetentionFormula">
    <vt:lpwstr/>
  </property>
  <property fmtid="{D5CDD505-2E9C-101B-9397-08002B2CF9AE}" pid="35" name="NewsSource">
    <vt:lpwstr/>
  </property>
  <property fmtid="{D5CDD505-2E9C-101B-9397-08002B2CF9AE}" pid="36" name="SMSGTags">
    <vt:lpwstr/>
  </property>
  <property fmtid="{D5CDD505-2E9C-101B-9397-08002B2CF9AE}" pid="37" name="_dlc_DocIdItemGuid">
    <vt:lpwstr>182b9bd8-c865-405d-8abd-6c74d44103ca</vt:lpwstr>
  </property>
  <property fmtid="{D5CDD505-2E9C-101B-9397-08002B2CF9AE}" pid="38" name="MSPhysicalGeography">
    <vt:lpwstr/>
  </property>
  <property fmtid="{D5CDD505-2E9C-101B-9397-08002B2CF9AE}" pid="39" name="EnterpriseDomainTags">
    <vt:lpwstr/>
  </property>
  <property fmtid="{D5CDD505-2E9C-101B-9397-08002B2CF9AE}" pid="40" name="j3562c58ee414e028925bc902cfc01a1">
    <vt:lpwstr/>
  </property>
  <property fmtid="{D5CDD505-2E9C-101B-9397-08002B2CF9AE}" pid="41" name="MSIP_Label_f42aa342-8706-4288-bd11-ebb85995028c_Enabled">
    <vt:lpwstr>true</vt:lpwstr>
  </property>
  <property fmtid="{D5CDD505-2E9C-101B-9397-08002B2CF9AE}" pid="42" name="MSIP_Label_f42aa342-8706-4288-bd11-ebb85995028c_SetDate">
    <vt:lpwstr>2021-11-30T20:39:29Z</vt:lpwstr>
  </property>
  <property fmtid="{D5CDD505-2E9C-101B-9397-08002B2CF9AE}" pid="43" name="MSIP_Label_f42aa342-8706-4288-bd11-ebb85995028c_Method">
    <vt:lpwstr>Standard</vt:lpwstr>
  </property>
  <property fmtid="{D5CDD505-2E9C-101B-9397-08002B2CF9AE}" pid="44" name="MSIP_Label_f42aa342-8706-4288-bd11-ebb85995028c_Name">
    <vt:lpwstr>Internal</vt:lpwstr>
  </property>
  <property fmtid="{D5CDD505-2E9C-101B-9397-08002B2CF9AE}" pid="45" name="MSIP_Label_f42aa342-8706-4288-bd11-ebb85995028c_SiteId">
    <vt:lpwstr>72f988bf-86f1-41af-91ab-2d7cd011db47</vt:lpwstr>
  </property>
  <property fmtid="{D5CDD505-2E9C-101B-9397-08002B2CF9AE}" pid="46" name="MSIP_Label_f42aa342-8706-4288-bd11-ebb85995028c_ActionId">
    <vt:lpwstr>fd289f12-7fbe-44d9-9a72-ca143347b76f</vt:lpwstr>
  </property>
  <property fmtid="{D5CDD505-2E9C-101B-9397-08002B2CF9AE}" pid="47" name="MSIP_Label_f42aa342-8706-4288-bd11-ebb85995028c_ContentBits">
    <vt:lpwstr>0</vt:lpwstr>
  </property>
  <property fmtid="{D5CDD505-2E9C-101B-9397-08002B2CF9AE}" pid="48" name="MediaServiceImageTags">
    <vt:lpwstr/>
  </property>
  <property fmtid="{D5CDD505-2E9C-101B-9397-08002B2CF9AE}" pid="49" name="MSIP_Label_3a23c400-78e7-4d42-982d-273adef68ef9_Enabled">
    <vt:lpwstr>true</vt:lpwstr>
  </property>
  <property fmtid="{D5CDD505-2E9C-101B-9397-08002B2CF9AE}" pid="50" name="MSIP_Label_3a23c400-78e7-4d42-982d-273adef68ef9_SetDate">
    <vt:lpwstr>2023-08-24T19:25:33Z</vt:lpwstr>
  </property>
  <property fmtid="{D5CDD505-2E9C-101B-9397-08002B2CF9AE}" pid="51" name="MSIP_Label_3a23c400-78e7-4d42-982d-273adef68ef9_Method">
    <vt:lpwstr>Standard</vt:lpwstr>
  </property>
  <property fmtid="{D5CDD505-2E9C-101B-9397-08002B2CF9AE}" pid="52" name="MSIP_Label_3a23c400-78e7-4d42-982d-273adef68ef9_Name">
    <vt:lpwstr>3a23c400-78e7-4d42-982d-273adef68ef9</vt:lpwstr>
  </property>
  <property fmtid="{D5CDD505-2E9C-101B-9397-08002B2CF9AE}" pid="53" name="MSIP_Label_3a23c400-78e7-4d42-982d-273adef68ef9_SiteId">
    <vt:lpwstr>7fe14ab6-8f5d-4139-84bf-cd8aed0ee6b9</vt:lpwstr>
  </property>
  <property fmtid="{D5CDD505-2E9C-101B-9397-08002B2CF9AE}" pid="54" name="MSIP_Label_3a23c400-78e7-4d42-982d-273adef68ef9_ActionId">
    <vt:lpwstr>04eac356-81f7-403b-9258-721a9270a5c6</vt:lpwstr>
  </property>
  <property fmtid="{D5CDD505-2E9C-101B-9397-08002B2CF9AE}" pid="55" name="MSIP_Label_3a23c400-78e7-4d42-982d-273adef68ef9_ContentBits">
    <vt:lpwstr>0</vt:lpwstr>
  </property>
</Properties>
</file>