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notesMasterIdLst>
    <p:notesMasterId r:id="rId8"/>
  </p:notesMasterIdLst>
  <p:sldIdLst>
    <p:sldId id="326" r:id="rId5"/>
    <p:sldId id="328" r:id="rId6"/>
    <p:sldId id="329" r:id="rId7"/>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Spear" initials="BS" lastIdx="22" clrIdx="0">
    <p:extLst>
      <p:ext uri="{19B8F6BF-5375-455C-9EA6-DF929625EA0E}">
        <p15:presenceInfo xmlns:p15="http://schemas.microsoft.com/office/powerpoint/2012/main" userId="Barbara Spear" providerId="None"/>
      </p:ext>
    </p:extLst>
  </p:cmAuthor>
  <p:cmAuthor id="2" name="Anna James" initials="AJ" lastIdx="8" clrIdx="1">
    <p:extLst>
      <p:ext uri="{19B8F6BF-5375-455C-9EA6-DF929625EA0E}">
        <p15:presenceInfo xmlns:p15="http://schemas.microsoft.com/office/powerpoint/2012/main" userId="Anna James" providerId="None"/>
      </p:ext>
    </p:extLst>
  </p:cmAuthor>
  <p:cmAuthor id="3" name="Barbara Spear" initials="BS [2]" lastIdx="1" clrIdx="2">
    <p:extLst>
      <p:ext uri="{19B8F6BF-5375-455C-9EA6-DF929625EA0E}">
        <p15:presenceInfo xmlns:p15="http://schemas.microsoft.com/office/powerpoint/2012/main" userId="S::barbara.spear@bridgepartnersconsulting.com::0f81128b-aaac-47d1-a4a2-d7aab0932b22" providerId="AD"/>
      </p:ext>
    </p:extLst>
  </p:cmAuthor>
  <p:cmAuthor id="4" name="Anna James" initials="AJ [2]" lastIdx="7" clrIdx="3">
    <p:extLst>
      <p:ext uri="{19B8F6BF-5375-455C-9EA6-DF929625EA0E}">
        <p15:presenceInfo xmlns:p15="http://schemas.microsoft.com/office/powerpoint/2012/main" userId="S::v-jaann@microsoft.com::04412c5c-63a1-439c-abd9-6714edcb31d4" providerId="AD"/>
      </p:ext>
    </p:extLst>
  </p:cmAuthor>
  <p:cmAuthor id="5" name="Kate Fessler" initials="KF" lastIdx="12" clrIdx="4">
    <p:extLst>
      <p:ext uri="{19B8F6BF-5375-455C-9EA6-DF929625EA0E}">
        <p15:presenceInfo xmlns:p15="http://schemas.microsoft.com/office/powerpoint/2012/main" userId="Kate Fessler" providerId="None"/>
      </p:ext>
    </p:extLst>
  </p:cmAuthor>
  <p:cmAuthor id="6" name="Andrea Carlos" initials="AC" lastIdx="33" clrIdx="5">
    <p:extLst>
      <p:ext uri="{19B8F6BF-5375-455C-9EA6-DF929625EA0E}">
        <p15:presenceInfo xmlns:p15="http://schemas.microsoft.com/office/powerpoint/2012/main" userId="044ed55210d35991" providerId="Windows Live"/>
      </p:ext>
    </p:extLst>
  </p:cmAuthor>
  <p:cmAuthor id="7" name="Rob Nicolai" initials="RN" lastIdx="64" clrIdx="6">
    <p:extLst>
      <p:ext uri="{19B8F6BF-5375-455C-9EA6-DF929625EA0E}">
        <p15:presenceInfo xmlns:p15="http://schemas.microsoft.com/office/powerpoint/2012/main" userId="Rob Nicolai" providerId="None"/>
      </p:ext>
    </p:extLst>
  </p:cmAuthor>
  <p:cmAuthor id="8" name="Diana McMillen" initials="DM" lastIdx="90" clrIdx="7">
    <p:extLst>
      <p:ext uri="{19B8F6BF-5375-455C-9EA6-DF929625EA0E}">
        <p15:presenceInfo xmlns:p15="http://schemas.microsoft.com/office/powerpoint/2012/main" userId="S::dmcmillen@bridge.partners::80b61a7e-efd9-472e-bea7-5d7f21ab074a" providerId="AD"/>
      </p:ext>
    </p:extLst>
  </p:cmAuthor>
  <p:cmAuthor id="9" name="Justyna Bednarski" initials="JB" lastIdx="30" clrIdx="8">
    <p:extLst>
      <p:ext uri="{19B8F6BF-5375-455C-9EA6-DF929625EA0E}">
        <p15:presenceInfo xmlns:p15="http://schemas.microsoft.com/office/powerpoint/2012/main" userId="S::jubednar@microsoft.com::a4e78b9f-c189-47cc-99db-02c8d38cbb0c" providerId="AD"/>
      </p:ext>
    </p:extLst>
  </p:cmAuthor>
  <p:cmAuthor id="10" name="Owen Jaques" initials="OJ" lastIdx="2" clrIdx="9">
    <p:extLst>
      <p:ext uri="{19B8F6BF-5375-455C-9EA6-DF929625EA0E}">
        <p15:presenceInfo xmlns:p15="http://schemas.microsoft.com/office/powerpoint/2012/main" userId="S::owjaques@microsoft.com::1155bd68-c887-4924-86ba-ba81c9899039" providerId="AD"/>
      </p:ext>
    </p:extLst>
  </p:cmAuthor>
  <p:cmAuthor id="11" name="Michel Rau" initials="MR" lastIdx="2" clrIdx="10">
    <p:extLst>
      <p:ext uri="{19B8F6BF-5375-455C-9EA6-DF929625EA0E}">
        <p15:presenceInfo xmlns:p15="http://schemas.microsoft.com/office/powerpoint/2012/main" userId="S::mirau@microsoft.com::65d68c3b-79d4-49fe-91a9-9d6ec83775fc" providerId="AD"/>
      </p:ext>
    </p:extLst>
  </p:cmAuthor>
  <p:cmAuthor id="12" name="Sydney Dowdell" initials="SD" lastIdx="13" clrIdx="11">
    <p:extLst>
      <p:ext uri="{19B8F6BF-5375-455C-9EA6-DF929625EA0E}">
        <p15:presenceInfo xmlns:p15="http://schemas.microsoft.com/office/powerpoint/2012/main" userId="S::sydowdel@microsoft.com::7ce30d54-3fd8-49dd-ba0a-6d75657b9a58" providerId="AD"/>
      </p:ext>
    </p:extLst>
  </p:cmAuthor>
  <p:cmAuthor id="13" name="Andrea Carlos" initials="AC [2]" lastIdx="5" clrIdx="12">
    <p:extLst>
      <p:ext uri="{19B8F6BF-5375-455C-9EA6-DF929625EA0E}">
        <p15:presenceInfo xmlns:p15="http://schemas.microsoft.com/office/powerpoint/2012/main" userId="Andrea Carlos" providerId="None"/>
      </p:ext>
    </p:extLst>
  </p:cmAuthor>
  <p:cmAuthor id="14" name="Jennifer Manning" initials="jm" lastIdx="8" clrIdx="13">
    <p:extLst>
      <p:ext uri="{19B8F6BF-5375-455C-9EA6-DF929625EA0E}">
        <p15:presenceInfo xmlns:p15="http://schemas.microsoft.com/office/powerpoint/2012/main" userId="Jennifer Manning" providerId="None"/>
      </p:ext>
    </p:extLst>
  </p:cmAuthor>
  <p:cmAuthor id="15" name="Manning, Jennifer" initials="MJ" lastIdx="1" clrIdx="14">
    <p:extLst>
      <p:ext uri="{19B8F6BF-5375-455C-9EA6-DF929625EA0E}">
        <p15:presenceInfo xmlns:p15="http://schemas.microsoft.com/office/powerpoint/2012/main" userId="S::jmanning_amd.com#ext#@microsoft.onmicrosoft.com::dfee4734-312a-41b2-be0a-be8bb0d4de41" providerId="AD"/>
      </p:ext>
    </p:extLst>
  </p:cmAuthor>
  <p:cmAuthor id="16" name="Raquel Mayer" initials="RM" lastIdx="1" clrIdx="15">
    <p:extLst>
      <p:ext uri="{19B8F6BF-5375-455C-9EA6-DF929625EA0E}">
        <p15:presenceInfo xmlns:p15="http://schemas.microsoft.com/office/powerpoint/2012/main" userId="S::raquel@queldesign.com::380f997a-3f30-43cc-bd62-0c6f361681fe" providerId="AD"/>
      </p:ext>
    </p:extLst>
  </p:cmAuthor>
  <p:cmAuthor id="17" name="Andrea Carlos" initials="AC [3]" lastIdx="1" clrIdx="16">
    <p:extLst>
      <p:ext uri="{19B8F6BF-5375-455C-9EA6-DF929625EA0E}">
        <p15:presenceInfo xmlns:p15="http://schemas.microsoft.com/office/powerpoint/2012/main" userId="S::acarlos_bridge.partners#ext#@microsoft.onmicrosoft.com::ac9e306c-3859-47b2-ab8b-58cdf46420b1" providerId="AD"/>
      </p:ext>
    </p:extLst>
  </p:cmAuthor>
  <p:cmAuthor id="18" name="Gabrielle" initials="G" lastIdx="33" clrIdx="17">
    <p:extLst>
      <p:ext uri="{19B8F6BF-5375-455C-9EA6-DF929625EA0E}">
        <p15:presenceInfo xmlns:p15="http://schemas.microsoft.com/office/powerpoint/2012/main" userId="Gabrielle" providerId="None"/>
      </p:ext>
    </p:extLst>
  </p:cmAuthor>
  <p:cmAuthor id="19" name="Gabrielle Shearer" initials="GS" lastIdx="6" clrIdx="18">
    <p:extLst>
      <p:ext uri="{19B8F6BF-5375-455C-9EA6-DF929625EA0E}">
        <p15:presenceInfo xmlns:p15="http://schemas.microsoft.com/office/powerpoint/2012/main" userId="S::gshearer@bridge.partners::7ff54c90-f732-4449-bf3a-14ac90a50bcb" providerId="AD"/>
      </p:ext>
    </p:extLst>
  </p:cmAuthor>
  <p:cmAuthor id="20" name="Greg Goff" initials="GG" lastIdx="10" clrIdx="19">
    <p:extLst>
      <p:ext uri="{19B8F6BF-5375-455C-9EA6-DF929625EA0E}">
        <p15:presenceInfo xmlns:p15="http://schemas.microsoft.com/office/powerpoint/2012/main" userId="Greg Goff" providerId="None"/>
      </p:ext>
    </p:extLst>
  </p:cmAuthor>
  <p:cmAuthor id="21" name="Pam Johnson" initials="PJ" lastIdx="5" clrIdx="20">
    <p:extLst>
      <p:ext uri="{19B8F6BF-5375-455C-9EA6-DF929625EA0E}">
        <p15:presenceInfo xmlns:p15="http://schemas.microsoft.com/office/powerpoint/2012/main" userId="S::pamelajo@microsoft.com::49e4ea74-38a2-4a29-9e33-0fd7e9467d62" providerId="AD"/>
      </p:ext>
    </p:extLst>
  </p:cmAuthor>
  <p:cmAuthor id="22" name="Amy Waite" initials="AW" lastIdx="3" clrIdx="21">
    <p:extLst>
      <p:ext uri="{19B8F6BF-5375-455C-9EA6-DF929625EA0E}">
        <p15:presenceInfo xmlns:p15="http://schemas.microsoft.com/office/powerpoint/2012/main" userId="Amy Waite" providerId="None"/>
      </p:ext>
    </p:extLst>
  </p:cmAuthor>
  <p:cmAuthor id="23" name="Gabrielle Shearer" initials="GS [2]" lastIdx="1" clrIdx="22">
    <p:extLst>
      <p:ext uri="{19B8F6BF-5375-455C-9EA6-DF929625EA0E}">
        <p15:presenceInfo xmlns:p15="http://schemas.microsoft.com/office/powerpoint/2012/main" userId="Gabrielle Shea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4EE8FF"/>
    <a:srgbClr val="F2F2F2"/>
    <a:srgbClr val="0094E5"/>
    <a:srgbClr val="008CE5"/>
    <a:srgbClr val="0341B7"/>
    <a:srgbClr val="00ACFA"/>
    <a:srgbClr val="0440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16A3C-5897-49C7-AEA4-8F04FEEF93C1}" v="1" dt="2021-05-28T22:23:32.021"/>
    <p1510:client id="{740BD340-F9E5-4255-A784-D63491891509}" v="3" dt="2021-05-18T12:26:07.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66" d="100"/>
          <a:sy n="66" d="100"/>
        </p:scale>
        <p:origin x="12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naghan, Ana" userId="S::ana.stranaghan@techdata.com::239677c6-3043-4aa8-9911-1bacbe3b27c8" providerId="AD" clId="Web-{E0C44E95-B276-6936-915A-B9980B2ABBD1}"/>
    <pc:docChg chg="mod">
      <pc:chgData name="Stranaghan, Ana" userId="S::ana.stranaghan@techdata.com::239677c6-3043-4aa8-9911-1bacbe3b27c8" providerId="AD" clId="Web-{E0C44E95-B276-6936-915A-B9980B2ABBD1}" dt="2023-09-18T17:51:50.056"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599D5-1A51-4054-A85A-77ABE595E724}" type="datetimeFigureOut">
              <a:rPr lang="en-US" smtClean="0"/>
              <a:t>9/18/2023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524B9-DBB9-4354-8EC0-8F859EEB2A2C}" type="slidenum">
              <a:rPr lang="en-US" smtClean="0"/>
              <a:t>‹#›</a:t>
            </a:fld>
            <a:endParaRPr lang="en-US"/>
          </a:p>
        </p:txBody>
      </p:sp>
    </p:spTree>
    <p:extLst>
      <p:ext uri="{BB962C8B-B14F-4D97-AF65-F5344CB8AC3E}">
        <p14:creationId xmlns:p14="http://schemas.microsoft.com/office/powerpoint/2010/main" val="54063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524B9-DBB9-4354-8EC0-8F859EEB2A2C}" type="slidenum">
              <a:rPr lang="en-US" smtClean="0"/>
              <a:t>1</a:t>
            </a:fld>
            <a:endParaRPr lang="en-US"/>
          </a:p>
        </p:txBody>
      </p:sp>
    </p:spTree>
    <p:extLst>
      <p:ext uri="{BB962C8B-B14F-4D97-AF65-F5344CB8AC3E}">
        <p14:creationId xmlns:p14="http://schemas.microsoft.com/office/powerpoint/2010/main" val="328199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C561A-B4B6-4374-916F-03A53FD64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45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7524B9-DBB9-4354-8EC0-8F859EEB2A2C}" type="slidenum">
              <a:rPr lang="en-US" smtClean="0"/>
              <a:t>3</a:t>
            </a:fld>
            <a:endParaRPr lang="en-US"/>
          </a:p>
        </p:txBody>
      </p:sp>
    </p:spTree>
    <p:extLst>
      <p:ext uri="{BB962C8B-B14F-4D97-AF65-F5344CB8AC3E}">
        <p14:creationId xmlns:p14="http://schemas.microsoft.com/office/powerpoint/2010/main" val="235578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F291E0-EECC-6E43-9788-CA2125CD570E}"/>
              </a:ext>
            </a:extLst>
          </p:cNvPr>
          <p:cNvSpPr/>
          <p:nvPr userDrawn="1"/>
        </p:nvSpPr>
        <p:spPr>
          <a:xfrm>
            <a:off x="7503167" y="6582617"/>
            <a:ext cx="1553630" cy="215444"/>
          </a:xfrm>
          <a:prstGeom prst="rect">
            <a:avLst/>
          </a:prstGeom>
        </p:spPr>
        <p:txBody>
          <a:bodyPr wrap="none">
            <a:spAutoFit/>
          </a:bodyPr>
          <a:lstStyle/>
          <a:p>
            <a:pPr lvl="0" algn="r"/>
            <a:r>
              <a:rPr lang="en-US" sz="800" b="0" i="0" u="none" strike="noStrike">
                <a:solidFill>
                  <a:schemeClr val="accent6">
                    <a:lumMod val="40000"/>
                    <a:lumOff val="60000"/>
                  </a:schemeClr>
                </a:solidFill>
                <a:effectLst/>
                <a:latin typeface="Segoe UI" panose="020B0502040204020203" pitchFamily="34" charset="0"/>
              </a:rPr>
              <a:t>Microsoft Partner Confidential</a:t>
            </a:r>
          </a:p>
        </p:txBody>
      </p:sp>
    </p:spTree>
    <p:extLst>
      <p:ext uri="{BB962C8B-B14F-4D97-AF65-F5344CB8AC3E}">
        <p14:creationId xmlns:p14="http://schemas.microsoft.com/office/powerpoint/2010/main" val="1035201315"/>
      </p:ext>
    </p:extLst>
  </p:cSld>
  <p:clrMapOvr>
    <a:masterClrMapping/>
  </p:clrMapOvr>
  <p:transition>
    <p:fade/>
  </p:transition>
  <p:extLst>
    <p:ext uri="{DCECCB84-F9BA-43D5-87BE-67443E8EF086}">
      <p15:sldGuideLst xmlns:p15="http://schemas.microsoft.com/office/powerpoint/2012/main">
        <p15:guide id="1" orient="horz" pos="7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ide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139152"/>
      </p:ext>
    </p:extLst>
  </p:cSld>
  <p:clrMapOvr>
    <a:masterClrMapping/>
  </p:clrMapOvr>
  <p:transition>
    <p:fade/>
  </p:transition>
  <p:extLst>
    <p:ext uri="{DCECCB84-F9BA-43D5-87BE-67443E8EF086}">
      <p15:sldGuideLst xmlns:p15="http://schemas.microsoft.com/office/powerpoint/2012/main">
        <p15:guide id="1" orient="horz" pos="7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7C1385-D4EC-C947-AD6D-3C747F78A0ED}"/>
              </a:ext>
            </a:extLst>
          </p:cNvPr>
          <p:cNvSpPr/>
          <p:nvPr userDrawn="1"/>
        </p:nvSpPr>
        <p:spPr>
          <a:xfrm>
            <a:off x="7524939" y="73005"/>
            <a:ext cx="1553630" cy="215444"/>
          </a:xfrm>
          <a:prstGeom prst="rect">
            <a:avLst/>
          </a:prstGeom>
        </p:spPr>
        <p:txBody>
          <a:bodyPr wrap="none">
            <a:spAutoFit/>
          </a:bodyPr>
          <a:lstStyle/>
          <a:p>
            <a:pPr algn="r"/>
            <a:r>
              <a:rPr lang="en-US" sz="800" b="0" i="0" u="none" strike="noStrike">
                <a:solidFill>
                  <a:schemeClr val="accent6">
                    <a:lumMod val="40000"/>
                    <a:lumOff val="60000"/>
                  </a:schemeClr>
                </a:solidFill>
                <a:effectLst/>
                <a:latin typeface="Segoe UI" panose="020B0502040204020203" pitchFamily="34" charset="0"/>
              </a:rPr>
              <a:t>Microsoft Partner Confidential</a:t>
            </a:r>
            <a:endParaRPr lang="en-US" sz="800">
              <a:solidFill>
                <a:schemeClr val="accent6">
                  <a:lumMod val="40000"/>
                  <a:lumOff val="60000"/>
                </a:schemeClr>
              </a:solidFill>
            </a:endParaRPr>
          </a:p>
        </p:txBody>
      </p:sp>
    </p:spTree>
    <p:extLst>
      <p:ext uri="{BB962C8B-B14F-4D97-AF65-F5344CB8AC3E}">
        <p14:creationId xmlns:p14="http://schemas.microsoft.com/office/powerpoint/2010/main" val="182610893"/>
      </p:ext>
    </p:extLst>
  </p:cSld>
  <p:clrMapOvr>
    <a:masterClrMapping/>
  </p:clrMapOvr>
  <p:transition>
    <p:fade/>
  </p:transition>
  <p:extLst>
    <p:ext uri="{DCECCB84-F9BA-43D5-87BE-67443E8EF086}">
      <p15:sldGuideLst xmlns:p15="http://schemas.microsoft.com/office/powerpoint/2012/main">
        <p15:guide id="1" orient="horz" pos="74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16023"/>
            <a:ext cx="8263890" cy="415498"/>
          </a:xfrm>
          <a:prstGeom prst="rect">
            <a:avLst/>
          </a:prstGeom>
        </p:spPr>
        <p:txBody>
          <a:bodyPr vert="horz" wrap="square" lIns="0" tIns="0" rIns="0" bIns="0" rtlCol="0" anchor="t">
            <a:spAutoFit/>
          </a:bodyPr>
          <a:lstStyle/>
          <a:p>
            <a:r>
              <a:rPr lang="en-US"/>
              <a:t>Click to edit Master title style</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9144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438912"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19456"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5"/>
          <a:srcRect l="762"/>
          <a:stretch/>
        </p:blipFill>
        <p:spPr>
          <a:xfrm rot="5400000">
            <a:off x="6241125" y="2990081"/>
            <a:ext cx="6858000" cy="877841"/>
          </a:xfrm>
          <a:prstGeom prst="rect">
            <a:avLst/>
          </a:prstGeom>
        </p:spPr>
      </p:pic>
    </p:spTree>
    <p:extLst>
      <p:ext uri="{BB962C8B-B14F-4D97-AF65-F5344CB8AC3E}">
        <p14:creationId xmlns:p14="http://schemas.microsoft.com/office/powerpoint/2010/main" val="2872808841"/>
      </p:ext>
    </p:extLst>
  </p:cSld>
  <p:clrMap bg1="lt1" tx1="dk1" bg2="lt2" tx2="dk2" accent1="accent1" accent2="accent2" accent3="accent3" accent4="accent4" accent5="accent5" accent6="accent6" hlink="hlink" folHlink="folHlink"/>
  <p:sldLayoutIdLst>
    <p:sldLayoutId id="2147483757" r:id="rId1"/>
    <p:sldLayoutId id="2147483759" r:id="rId2"/>
    <p:sldLayoutId id="2147483758" r:id="rId3"/>
  </p:sldLayoutIdLst>
  <p:transition>
    <p:fade/>
  </p:transition>
  <p:hf sldNum="0" hdr="0" ftr="0" dt="0"/>
  <p:txStyles>
    <p:titleStyle>
      <a:lvl1pPr algn="l" defTabSz="699557" rtl="0" eaLnBrk="1" latinLnBrk="0" hangingPunct="1">
        <a:lnSpc>
          <a:spcPct val="100000"/>
        </a:lnSpc>
        <a:spcBef>
          <a:spcPct val="0"/>
        </a:spcBef>
        <a:buNone/>
        <a:defRPr lang="en-US" sz="2700" b="0" kern="1200" cap="none" spc="-38" baseline="0" dirty="0" smtClean="0">
          <a:ln w="3175">
            <a:noFill/>
          </a:ln>
          <a:solidFill>
            <a:schemeClr val="accent1"/>
          </a:solidFill>
          <a:effectLst/>
          <a:latin typeface="+mj-lt"/>
          <a:ea typeface="+mn-ea"/>
          <a:cs typeface="Segoe UI" pitchFamily="34" charset="0"/>
        </a:defRPr>
      </a:lvl1pPr>
    </p:titleStyle>
    <p:bodyStyle>
      <a:lvl1pPr marL="17145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1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34290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2pPr>
      <a:lvl3pPr marL="492919" marR="0" indent="-150019"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3pPr>
      <a:lvl4pPr marL="632222" marR="0" indent="-135731"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4pPr>
      <a:lvl5pPr marL="767954" marR="0" indent="-126206"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5pPr>
      <a:lvl6pPr marL="1923780"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559"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3337"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3116"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557" rtl="0" eaLnBrk="1" latinLnBrk="0" hangingPunct="1">
        <a:defRPr sz="1350" kern="1200">
          <a:solidFill>
            <a:schemeClr val="tx1"/>
          </a:solidFill>
          <a:latin typeface="+mn-lt"/>
          <a:ea typeface="+mn-ea"/>
          <a:cs typeface="+mn-cs"/>
        </a:defRPr>
      </a:lvl1pPr>
      <a:lvl2pPr marL="349778" algn="l" defTabSz="699557" rtl="0" eaLnBrk="1" latinLnBrk="0" hangingPunct="1">
        <a:defRPr sz="1350" kern="1200">
          <a:solidFill>
            <a:schemeClr val="tx1"/>
          </a:solidFill>
          <a:latin typeface="+mn-lt"/>
          <a:ea typeface="+mn-ea"/>
          <a:cs typeface="+mn-cs"/>
        </a:defRPr>
      </a:lvl2pPr>
      <a:lvl3pPr marL="699557" algn="l" defTabSz="699557" rtl="0" eaLnBrk="1" latinLnBrk="0" hangingPunct="1">
        <a:defRPr sz="1350" kern="1200">
          <a:solidFill>
            <a:schemeClr val="tx1"/>
          </a:solidFill>
          <a:latin typeface="+mn-lt"/>
          <a:ea typeface="+mn-ea"/>
          <a:cs typeface="+mn-cs"/>
        </a:defRPr>
      </a:lvl3pPr>
      <a:lvl4pPr marL="1049335" algn="l" defTabSz="699557" rtl="0" eaLnBrk="1" latinLnBrk="0" hangingPunct="1">
        <a:defRPr sz="1350" kern="1200">
          <a:solidFill>
            <a:schemeClr val="tx1"/>
          </a:solidFill>
          <a:latin typeface="+mn-lt"/>
          <a:ea typeface="+mn-ea"/>
          <a:cs typeface="+mn-cs"/>
        </a:defRPr>
      </a:lvl4pPr>
      <a:lvl5pPr marL="1399113" algn="l" defTabSz="699557" rtl="0" eaLnBrk="1" latinLnBrk="0" hangingPunct="1">
        <a:defRPr sz="1350" kern="1200">
          <a:solidFill>
            <a:schemeClr val="tx1"/>
          </a:solidFill>
          <a:latin typeface="+mn-lt"/>
          <a:ea typeface="+mn-ea"/>
          <a:cs typeface="+mn-cs"/>
        </a:defRPr>
      </a:lvl5pPr>
      <a:lvl6pPr marL="1748892" algn="l" defTabSz="699557" rtl="0" eaLnBrk="1" latinLnBrk="0" hangingPunct="1">
        <a:defRPr sz="1350" kern="1200">
          <a:solidFill>
            <a:schemeClr val="tx1"/>
          </a:solidFill>
          <a:latin typeface="+mn-lt"/>
          <a:ea typeface="+mn-ea"/>
          <a:cs typeface="+mn-cs"/>
        </a:defRPr>
      </a:lvl6pPr>
      <a:lvl7pPr marL="2098670" algn="l" defTabSz="699557" rtl="0" eaLnBrk="1" latinLnBrk="0" hangingPunct="1">
        <a:defRPr sz="1350" kern="1200">
          <a:solidFill>
            <a:schemeClr val="tx1"/>
          </a:solidFill>
          <a:latin typeface="+mn-lt"/>
          <a:ea typeface="+mn-ea"/>
          <a:cs typeface="+mn-cs"/>
        </a:defRPr>
      </a:lvl7pPr>
      <a:lvl8pPr marL="2448448" algn="l" defTabSz="699557" rtl="0" eaLnBrk="1" latinLnBrk="0" hangingPunct="1">
        <a:defRPr sz="1350" kern="1200">
          <a:solidFill>
            <a:schemeClr val="tx1"/>
          </a:solidFill>
          <a:latin typeface="+mn-lt"/>
          <a:ea typeface="+mn-ea"/>
          <a:cs typeface="+mn-cs"/>
        </a:defRPr>
      </a:lvl8pPr>
      <a:lvl9pPr marL="2798227" algn="l" defTabSz="6995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7" pos="7313" userDrawn="1">
          <p15:clr>
            <a:srgbClr val="C35EA4"/>
          </p15:clr>
        </p15:guide>
        <p15:guide id="27" orient="horz" pos="240" userDrawn="1">
          <p15:clr>
            <a:srgbClr val="A4A3A4"/>
          </p15:clr>
        </p15:guide>
        <p15:guide id="28" pos="240" userDrawn="1">
          <p15:clr>
            <a:srgbClr val="A4A3A4"/>
          </p15:clr>
        </p15:guide>
        <p15:guide id="29" orient="horz" pos="4080" userDrawn="1">
          <p15:clr>
            <a:srgbClr val="A4A3A4"/>
          </p15:clr>
        </p15:guide>
        <p15:guide id="30" pos="7495" userDrawn="1">
          <p15:clr>
            <a:srgbClr val="A4A3A4"/>
          </p15:clr>
        </p15:guide>
        <p15:guide id="31" pos="552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info.microsoft.com/dynamics365-en-financials-reimagine-productivity.html" TargetMode="External"/><Relationship Id="rId13" Type="http://schemas.openxmlformats.org/officeDocument/2006/relationships/hyperlink" Target="https://customers.microsoft.com/en-US/story/841401-iq-fuel-retailers-azure-en-sweden" TargetMode="External"/><Relationship Id="rId3" Type="http://schemas.openxmlformats.org/officeDocument/2006/relationships/hyperlink" Target="https://mbspartner.microsoft.com/D365/Videos/101760" TargetMode="External"/><Relationship Id="rId7" Type="http://schemas.openxmlformats.org/officeDocument/2006/relationships/hyperlink" Target="https://info.microsoft.com/ww-Landing-Essential-KPIs-for-SMB.html?LCID=EN-US" TargetMode="External"/><Relationship Id="rId12" Type="http://schemas.openxmlformats.org/officeDocument/2006/relationships/hyperlink" Target="https://customers.microsoft.com/en-US/story/862333-mall-of-america-retailers-dynamics-en-us" TargetMode="External"/><Relationship Id="rId2" Type="http://schemas.openxmlformats.org/officeDocument/2006/relationships/notesSlide" Target="../notesSlides/notesSlide3.xml"/><Relationship Id="rId16" Type="http://schemas.openxmlformats.org/officeDocument/2006/relationships/hyperlink" Target="https://dynamicspartners.transform.microsoft.com/login?returnUrl=%2Fdownload%2Fprotected%3Fassetname%3Dprotectedassets%252FDynamics%2520365%2520Sales%2520Professional%2520Elevator%2520Pitch%2520Slide.pptx%26download%3D1%26protected%3D1" TargetMode="External"/><Relationship Id="rId1" Type="http://schemas.openxmlformats.org/officeDocument/2006/relationships/slideLayout" Target="../slideLayouts/slideLayout3.xml"/><Relationship Id="rId6" Type="http://schemas.openxmlformats.org/officeDocument/2006/relationships/hyperlink" Target="https://info.microsoft.com/ww-landing-savvy-smb-leaders-erp-buyers-guide.html?lcid=en-us" TargetMode="External"/><Relationship Id="rId11" Type="http://schemas.openxmlformats.org/officeDocument/2006/relationships/hyperlink" Target="https://www.microsoft.com/videoplayer/embed/RE2OyHZ?autoplay=1&amp;enablejsapi=1&amp;rel=0" TargetMode="External"/><Relationship Id="rId5" Type="http://schemas.openxmlformats.org/officeDocument/2006/relationships/hyperlink" Target="https://docs.microsoft.com/en-us/learn/dynamics365/business-central?WT.mc_id=dyn365bc_landingpage-comms" TargetMode="External"/><Relationship Id="rId15" Type="http://schemas.openxmlformats.org/officeDocument/2006/relationships/image" Target="../media/image4.emf"/><Relationship Id="rId10" Type="http://schemas.openxmlformats.org/officeDocument/2006/relationships/hyperlink" Target="https://www.microsoft.com/videoplayer/embed/RE2ODTw?autoplay=1&amp;enablejsapi=1&amp;rel=0" TargetMode="External"/><Relationship Id="rId4" Type="http://schemas.openxmlformats.org/officeDocument/2006/relationships/hyperlink" Target="https://dynamics.microsoft.com/business-central/capabilities/" TargetMode="External"/><Relationship Id="rId9" Type="http://schemas.openxmlformats.org/officeDocument/2006/relationships/hyperlink" Target="https://www.microsoft.com/videoplayer/embed/RE2OBeq?autoplay=1&amp;enablejsapi=1&amp;rel=0" TargetMode="External"/><Relationship Id="rId14" Type="http://schemas.openxmlformats.org/officeDocument/2006/relationships/hyperlink" Target="https://nam11.safelinks.protection.outlook.com/?url=https%3A%2F%2Fdynamicspartners.transform.microsoft.com%2Fsales-plays%2Factive-digital-selling&amp;data=04%7C01%7Cgshearer%40bridge.partners%7C0378bcbb5dc6434c873608d8e00a90a5%7C93872b6253c2442f81f442f369142f76%7C0%7C0%7C637505683568248797%7CUnknown%7CTWFpbGZsb3d8eyJWIjoiMC4wLjAwMDAiLCJQIjoiV2luMzIiLCJBTiI6Ik1haWwiLCJXVCI6Mn0%3D%7C1000&amp;sdata=e7OvjQR9MzWsjmASUDvrgZqQRIi0ldqm8wzDjLMWkGc%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64031D2-016D-454F-8BD1-A6A3349D24FD}"/>
              </a:ext>
            </a:extLst>
          </p:cNvPr>
          <p:cNvPicPr>
            <a:picLocks noChangeAspect="1"/>
          </p:cNvPicPr>
          <p:nvPr/>
        </p:nvPicPr>
        <p:blipFill>
          <a:blip r:embed="rId4"/>
          <a:stretch>
            <a:fillRect/>
          </a:stretch>
        </p:blipFill>
        <p:spPr>
          <a:xfrm>
            <a:off x="788" y="-1"/>
            <a:ext cx="4128756" cy="2715491"/>
          </a:xfrm>
          <a:prstGeom prst="rect">
            <a:avLst/>
          </a:prstGeom>
        </p:spPr>
      </p:pic>
      <p:pic>
        <p:nvPicPr>
          <p:cNvPr id="13" name="Picture 12" descr="Microsoft Dynamics Logo&#10;">
            <a:extLst>
              <a:ext uri="{FF2B5EF4-FFF2-40B4-BE49-F238E27FC236}">
                <a16:creationId xmlns:a16="http://schemas.microsoft.com/office/drawing/2014/main" id="{173EC2BE-1A93-401F-8565-DD14DC1DE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8580" y="212560"/>
            <a:ext cx="1450246" cy="145802"/>
          </a:xfrm>
          <a:prstGeom prst="rect">
            <a:avLst/>
          </a:prstGeom>
        </p:spPr>
      </p:pic>
      <p:sp>
        <p:nvSpPr>
          <p:cNvPr id="15" name="Rectangle 14">
            <a:extLst>
              <a:ext uri="{FF2B5EF4-FFF2-40B4-BE49-F238E27FC236}">
                <a16:creationId xmlns:a16="http://schemas.microsoft.com/office/drawing/2014/main" id="{E21B2A1F-8E73-C544-9C64-403D3F46E0A6}"/>
              </a:ext>
              <a:ext uri="{C183D7F6-B498-43B3-948B-1728B52AA6E4}">
                <adec:decorative xmlns:adec="http://schemas.microsoft.com/office/drawing/2017/decorative" val="1"/>
              </a:ext>
            </a:extLst>
          </p:cNvPr>
          <p:cNvSpPr/>
          <p:nvPr/>
        </p:nvSpPr>
        <p:spPr bwMode="auto">
          <a:xfrm>
            <a:off x="0" y="1995055"/>
            <a:ext cx="4110180" cy="486294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3" name="Title 3">
            <a:extLst>
              <a:ext uri="{FF2B5EF4-FFF2-40B4-BE49-F238E27FC236}">
                <a16:creationId xmlns:a16="http://schemas.microsoft.com/office/drawing/2014/main" id="{E4FA4B93-A69D-FB4C-935D-77FE10E584C1}"/>
              </a:ext>
            </a:extLst>
          </p:cNvPr>
          <p:cNvSpPr txBox="1">
            <a:spLocks noGrp="1"/>
          </p:cNvSpPr>
          <p:nvPr>
            <p:ph type="title" idx="4294967295"/>
            <p:custDataLst>
              <p:tags r:id="rId1"/>
            </p:custDataLst>
          </p:nvPr>
        </p:nvSpPr>
        <p:spPr>
          <a:xfrm rot="10800000" flipV="1">
            <a:off x="128354" y="2158509"/>
            <a:ext cx="319752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139" rtl="0" eaLnBrk="1" latinLnBrk="0" hangingPunct="1">
              <a:spcBef>
                <a:spcPct val="0"/>
              </a:spcBef>
              <a:buNone/>
              <a:defRPr sz="2400" b="0" kern="1200">
                <a:solidFill>
                  <a:schemeClr val="bg1"/>
                </a:solidFill>
                <a:latin typeface="+mj-lt"/>
                <a:ea typeface="+mj-ea"/>
                <a:cs typeface="+mj-cs"/>
              </a:defRPr>
            </a:lvl1pPr>
          </a:lstStyle>
          <a:p>
            <a:pPr defTabSz="699371" fontAlgn="base">
              <a:spcAft>
                <a:spcPct val="0"/>
              </a:spcAft>
              <a:defRPr/>
            </a:pPr>
            <a:r>
              <a:rPr kumimoji="0" lang="en-US" sz="2000" b="0" i="0" u="none" strike="noStrike" kern="1200" cap="none" spc="-50" normalizeH="0" baseline="0" noProof="0" dirty="0">
                <a:ln>
                  <a:noFill/>
                </a:ln>
                <a:solidFill>
                  <a:srgbClr val="0078D4"/>
                </a:solidFill>
                <a:effectLst/>
                <a:uLnTx/>
                <a:uFillTx/>
                <a:latin typeface="+mj-lt"/>
                <a:ea typeface="+mj-ea"/>
                <a:cs typeface="Segoe UI Semibold"/>
              </a:rPr>
              <a:t>Microsoft Dynamics 365 Business Central</a:t>
            </a:r>
            <a:br>
              <a:rPr kumimoji="0" lang="en-US" sz="2000" b="1" i="0" u="none" strike="noStrike" kern="1200" cap="none" spc="-50" normalizeH="0" baseline="0" noProof="0" dirty="0">
                <a:ln>
                  <a:noFill/>
                </a:ln>
                <a:solidFill>
                  <a:schemeClr val="accent1"/>
                </a:solidFill>
                <a:effectLst/>
                <a:uLnTx/>
                <a:uFillTx/>
                <a:latin typeface="+mj-lt"/>
                <a:ea typeface="+mj-ea"/>
                <a:cs typeface="Segoe UI Semibold"/>
              </a:rPr>
            </a:br>
            <a:r>
              <a:rPr lang="en-US" sz="1400" b="1" spc="-50" dirty="0">
                <a:ln>
                  <a:noFill/>
                </a:ln>
                <a:cs typeface="Segoe UI Semibold"/>
              </a:rPr>
              <a:t>Conversation Guide</a:t>
            </a:r>
            <a:endParaRPr kumimoji="0" lang="en-US" sz="1600" b="1" i="0" u="none" strike="noStrike" kern="1200" cap="none" spc="-50" normalizeH="0" baseline="0" noProof="0" dirty="0">
              <a:ln>
                <a:noFill/>
              </a:ln>
              <a:solidFill>
                <a:schemeClr val="bg1"/>
              </a:solidFill>
              <a:effectLst/>
              <a:highlight>
                <a:srgbClr val="FFFF00"/>
              </a:highlight>
              <a:uLnTx/>
              <a:uFillTx/>
              <a:latin typeface="+mj-lt"/>
              <a:ea typeface="+mj-ea"/>
              <a:cs typeface="Segoe UI Semibold"/>
            </a:endParaRPr>
          </a:p>
        </p:txBody>
      </p:sp>
      <p:sp>
        <p:nvSpPr>
          <p:cNvPr id="7" name="TextBox 6">
            <a:extLst>
              <a:ext uri="{FF2B5EF4-FFF2-40B4-BE49-F238E27FC236}">
                <a16:creationId xmlns:a16="http://schemas.microsoft.com/office/drawing/2014/main" id="{75746102-7EDB-4E90-ABF0-4371D3A52B9E}"/>
              </a:ext>
            </a:extLst>
          </p:cNvPr>
          <p:cNvSpPr txBox="1"/>
          <p:nvPr/>
        </p:nvSpPr>
        <p:spPr>
          <a:xfrm>
            <a:off x="102746" y="3177082"/>
            <a:ext cx="3965592" cy="3600986"/>
          </a:xfrm>
          <a:prstGeom prst="rect">
            <a:avLst/>
          </a:prstGeom>
          <a:noFill/>
        </p:spPr>
        <p:txBody>
          <a:bodyPr wrap="square" lIns="0" tIns="0" rIns="0" bIns="0" rtlCol="0" anchor="t">
            <a:spAutoFit/>
          </a:bodyPr>
          <a:lstStyle/>
          <a:p>
            <a:pPr marR="0" lvl="0" indent="0" fontAlgn="auto">
              <a:lnSpc>
                <a:spcPct val="100000"/>
              </a:lnSpc>
              <a:spcBef>
                <a:spcPts val="0"/>
              </a:spcBef>
              <a:buClr>
                <a:srgbClr val="EAEAEA"/>
              </a:buClr>
              <a:buSzTx/>
              <a:buFontTx/>
              <a:buNone/>
              <a:tabLst/>
              <a:defRPr/>
            </a:pPr>
            <a:r>
              <a:rPr lang="en-US" sz="1400" dirty="0">
                <a:solidFill>
                  <a:srgbClr val="0078D4"/>
                </a:solidFill>
                <a:latin typeface="+mj-lt"/>
                <a:ea typeface="+mn-lt"/>
                <a:cs typeface="+mn-lt"/>
              </a:rPr>
              <a:t>Dynamics 365 Business Central</a:t>
            </a:r>
          </a:p>
          <a:p>
            <a:pPr>
              <a:buClr>
                <a:srgbClr val="EAEAEA"/>
              </a:buClr>
              <a:defRPr/>
            </a:pPr>
            <a:r>
              <a:rPr kumimoji="0" lang="en-US" sz="1100" b="0" i="0" u="none" strike="noStrike" kern="1200" cap="none" spc="0" normalizeH="0" baseline="0" noProof="0" dirty="0">
                <a:ln>
                  <a:noFill/>
                </a:ln>
                <a:solidFill>
                  <a:srgbClr val="FFFFFF"/>
                </a:solidFill>
                <a:effectLst/>
                <a:uLnTx/>
                <a:uFillTx/>
                <a:latin typeface="Segoe UI"/>
                <a:ea typeface="+mn-lt"/>
                <a:cs typeface="Segoe UI"/>
              </a:rPr>
              <a:t>is a comprehensive, cloud-based business management solution that connects </a:t>
            </a:r>
            <a:r>
              <a:rPr lang="en-US" sz="1100" dirty="0">
                <a:solidFill>
                  <a:srgbClr val="FFFFFF"/>
                </a:solidFill>
                <a:latin typeface="Segoe UI"/>
                <a:ea typeface="+mn-lt"/>
                <a:cs typeface="Segoe UI"/>
              </a:rPr>
              <a:t>teams across</a:t>
            </a:r>
            <a:r>
              <a:rPr kumimoji="0" lang="en-US" sz="1100" b="0" i="0" u="none" strike="noStrike" kern="1200" cap="none" spc="0" normalizeH="0" baseline="0" noProof="0" dirty="0">
                <a:ln>
                  <a:noFill/>
                </a:ln>
                <a:solidFill>
                  <a:srgbClr val="FFFFFF"/>
                </a:solidFill>
                <a:effectLst/>
                <a:uLnTx/>
                <a:uFillTx/>
                <a:latin typeface="Segoe UI"/>
                <a:ea typeface="+mn-lt"/>
                <a:cs typeface="Segoe UI"/>
              </a:rPr>
              <a:t> finance, sales, service, and operations within a single easy-to-use application. Confidently move to the cloud and unlock the insights needed to adapt faster, work smarter, and perform better.</a:t>
            </a:r>
            <a:endParaRPr lang="en-US" sz="1100" b="0" i="0" u="none" strike="noStrike" kern="1200" cap="none" spc="0" normalizeH="0" baseline="0" noProof="0" dirty="0">
              <a:ln>
                <a:noFill/>
              </a:ln>
              <a:solidFill>
                <a:srgbClr val="FFFFFF"/>
              </a:solidFill>
              <a:effectLst/>
              <a:uLnTx/>
              <a:uFillTx/>
              <a:latin typeface="Segoe UI"/>
              <a:ea typeface="+mn-lt"/>
              <a:cs typeface="Segoe UI"/>
            </a:endParaRPr>
          </a:p>
          <a:p>
            <a:pPr>
              <a:defRPr/>
            </a:pPr>
            <a:endParaRPr lang="en-US" sz="1100" dirty="0">
              <a:solidFill>
                <a:srgbClr val="FFFFFF"/>
              </a:solidFill>
              <a:latin typeface="Segoe UI"/>
              <a:ea typeface="+mn-lt"/>
              <a:cs typeface="Segoe UI"/>
            </a:endParaRPr>
          </a:p>
          <a:p>
            <a:r>
              <a:rPr lang="en-US" sz="1100" dirty="0">
                <a:solidFill>
                  <a:srgbClr val="0078D4"/>
                </a:solidFill>
                <a:latin typeface="+mj-lt"/>
                <a:ea typeface="+mn-lt"/>
                <a:cs typeface="+mn-lt"/>
              </a:rPr>
              <a:t>Guidance</a:t>
            </a:r>
          </a:p>
          <a:p>
            <a:r>
              <a:rPr lang="en-US" sz="1100" dirty="0">
                <a:solidFill>
                  <a:schemeClr val="bg1"/>
                </a:solidFill>
                <a:ea typeface="+mn-lt"/>
                <a:cs typeface="+mn-lt"/>
              </a:rPr>
              <a:t>Differentiate your Microsoft business from the competition and drive more revenue by offering small and midsize business (SMB) customers a cloud business management solution to solve today’s challenges. Use this guide to start a conversation with your customers and help them take the next step.</a:t>
            </a:r>
          </a:p>
          <a:p>
            <a:endParaRPr lang="en-US" sz="1100" dirty="0">
              <a:solidFill>
                <a:srgbClr val="0078D4"/>
              </a:solidFill>
              <a:ea typeface="+mn-lt"/>
              <a:cs typeface="+mn-lt"/>
            </a:endParaRPr>
          </a:p>
          <a:p>
            <a:pPr>
              <a:defRPr/>
            </a:pPr>
            <a:r>
              <a:rPr lang="en-US" sz="1100" dirty="0">
                <a:solidFill>
                  <a:srgbClr val="0078D4"/>
                </a:solidFill>
                <a:latin typeface="+mj-lt"/>
                <a:ea typeface="+mn-lt"/>
                <a:cs typeface="+mn-lt"/>
              </a:rPr>
              <a:t>Target customers</a:t>
            </a:r>
          </a:p>
          <a:p>
            <a:r>
              <a:rPr lang="en-US" sz="1100" dirty="0">
                <a:solidFill>
                  <a:schemeClr val="bg1"/>
                </a:solidFill>
              </a:rPr>
              <a:t>SMBs in manufacturing, distribution, professional services and more.</a:t>
            </a:r>
            <a:endParaRPr lang="en-US" sz="1100" dirty="0">
              <a:solidFill>
                <a:schemeClr val="bg1"/>
              </a:solidFill>
              <a:cs typeface="Segoe UI"/>
            </a:endParaRPr>
          </a:p>
          <a:p>
            <a:pPr>
              <a:defRPr/>
            </a:pPr>
            <a:endParaRPr lang="en-US" sz="1100" dirty="0">
              <a:solidFill>
                <a:schemeClr val="accent2"/>
              </a:solidFill>
              <a:latin typeface="+mj-lt"/>
              <a:ea typeface="+mn-lt"/>
              <a:cs typeface="+mn-lt"/>
            </a:endParaRPr>
          </a:p>
          <a:p>
            <a:pPr>
              <a:defRPr/>
            </a:pPr>
            <a:r>
              <a:rPr lang="en-US" sz="1100" dirty="0">
                <a:solidFill>
                  <a:srgbClr val="0078D4"/>
                </a:solidFill>
                <a:latin typeface="+mj-lt"/>
                <a:ea typeface="+mn-lt"/>
                <a:cs typeface="+mn-lt"/>
              </a:rPr>
              <a:t>Target audience</a:t>
            </a:r>
          </a:p>
          <a:p>
            <a:pPr algn="l"/>
            <a:r>
              <a:rPr lang="en-US" sz="1100" dirty="0">
                <a:solidFill>
                  <a:schemeClr val="bg1"/>
                </a:solidFill>
              </a:rPr>
              <a:t>Business owners and SMB leaders</a:t>
            </a:r>
            <a:endParaRPr lang="en-US" sz="1050" dirty="0">
              <a:solidFill>
                <a:schemeClr val="bg1"/>
              </a:solidFill>
              <a:cs typeface="Segoe UI"/>
            </a:endParaRPr>
          </a:p>
          <a:p>
            <a:pPr marL="171450" indent="-171450" algn="l">
              <a:buFont typeface="Arial" panose="020B0604020202020204" pitchFamily="34" charset="0"/>
              <a:buChar char="•"/>
            </a:pPr>
            <a:endParaRPr lang="en-US" sz="1100" dirty="0">
              <a:solidFill>
                <a:schemeClr val="bg1"/>
              </a:solidFill>
              <a:cs typeface="Segoe UI"/>
            </a:endParaRPr>
          </a:p>
        </p:txBody>
      </p:sp>
      <p:sp>
        <p:nvSpPr>
          <p:cNvPr id="8" name="TextBox 7">
            <a:extLst>
              <a:ext uri="{FF2B5EF4-FFF2-40B4-BE49-F238E27FC236}">
                <a16:creationId xmlns:a16="http://schemas.microsoft.com/office/drawing/2014/main" id="{9D000BFC-824E-417E-8AD6-E22660A8522D}"/>
              </a:ext>
            </a:extLst>
          </p:cNvPr>
          <p:cNvSpPr txBox="1"/>
          <p:nvPr/>
        </p:nvSpPr>
        <p:spPr>
          <a:xfrm>
            <a:off x="2436738" y="6691003"/>
            <a:ext cx="2135262" cy="153888"/>
          </a:xfrm>
          <a:prstGeom prst="rect">
            <a:avLst/>
          </a:prstGeom>
          <a:noFill/>
        </p:spPr>
        <p:txBody>
          <a:bodyPr wrap="square" lIns="0" tIns="0" rIns="0" bIns="0" rtlCol="0">
            <a:spAutoFit/>
          </a:bodyPr>
          <a:lstStyle/>
          <a:p>
            <a:pPr algn="l"/>
            <a:r>
              <a:rPr lang="en-US" sz="1000" b="1">
                <a:solidFill>
                  <a:schemeClr val="bg1"/>
                </a:solidFill>
                <a:ea typeface="+mn-lt"/>
                <a:cs typeface="+mn-lt"/>
              </a:rPr>
              <a:t>See resources on last page</a:t>
            </a:r>
          </a:p>
        </p:txBody>
      </p:sp>
      <p:sp>
        <p:nvSpPr>
          <p:cNvPr id="4" name="Title 1">
            <a:extLst>
              <a:ext uri="{FF2B5EF4-FFF2-40B4-BE49-F238E27FC236}">
                <a16:creationId xmlns:a16="http://schemas.microsoft.com/office/drawing/2014/main" id="{B2FD6C33-8DCB-644D-8DE2-38DCE87C0700}"/>
              </a:ext>
            </a:extLst>
          </p:cNvPr>
          <p:cNvSpPr txBox="1">
            <a:spLocks/>
          </p:cNvSpPr>
          <p:nvPr/>
        </p:nvSpPr>
        <p:spPr>
          <a:xfrm>
            <a:off x="4260631" y="366269"/>
            <a:ext cx="4827337" cy="861774"/>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57200">
              <a:lnSpc>
                <a:spcPct val="100000"/>
              </a:lnSpc>
              <a:spcBef>
                <a:spcPts val="0"/>
              </a:spcBef>
              <a:defRPr/>
            </a:pPr>
            <a:r>
              <a:rPr lang="en-US" sz="1400" dirty="0">
                <a:ea typeface="+mn-ea"/>
                <a:cs typeface="Segoe UI"/>
              </a:rPr>
              <a:t>Discover the opportunities</a:t>
            </a:r>
          </a:p>
          <a:p>
            <a:pPr algn="l" defTabSz="457200">
              <a:lnSpc>
                <a:spcPct val="100000"/>
              </a:lnSpc>
              <a:spcBef>
                <a:spcPts val="0"/>
              </a:spcBef>
              <a:spcAft>
                <a:spcPts val="800"/>
              </a:spcAft>
              <a:defRPr/>
            </a:pPr>
            <a:r>
              <a:rPr lang="en-US" sz="1050" dirty="0">
                <a:gradFill>
                  <a:gsLst>
                    <a:gs pos="2917">
                      <a:srgbClr val="000000"/>
                    </a:gs>
                    <a:gs pos="30000">
                      <a:srgbClr val="000000"/>
                    </a:gs>
                  </a:gsLst>
                  <a:lin ang="5400000" scaled="0"/>
                </a:gradFill>
                <a:latin typeface="Segoe UI"/>
                <a:ea typeface="+mn-ea"/>
                <a:cs typeface="+mn-cs"/>
              </a:rPr>
              <a:t>More than 90% of the world’s businesses are SMBs, and they’re looking for ways to disrupt markets and outpace competitors. Led by trailblazing, fast-paced business leaders who need to solve tough problems yesterday. Help them adapt faster, work smarter, and perform better using Dynamics 365 Business Central.</a:t>
            </a:r>
            <a:endParaRPr lang="en-US" sz="1800" dirty="0">
              <a:latin typeface="+mn-lt"/>
              <a:ea typeface="+mn-lt"/>
              <a:cs typeface="+mn-lt"/>
            </a:endParaRPr>
          </a:p>
        </p:txBody>
      </p:sp>
      <p:sp>
        <p:nvSpPr>
          <p:cNvPr id="56" name="TextBox 55">
            <a:extLst>
              <a:ext uri="{FF2B5EF4-FFF2-40B4-BE49-F238E27FC236}">
                <a16:creationId xmlns:a16="http://schemas.microsoft.com/office/drawing/2014/main" id="{C0B4EB1D-BB5F-42B0-A049-51A06F1551C6}"/>
              </a:ext>
            </a:extLst>
          </p:cNvPr>
          <p:cNvSpPr txBox="1"/>
          <p:nvPr/>
        </p:nvSpPr>
        <p:spPr>
          <a:xfrm>
            <a:off x="6903772" y="1486827"/>
            <a:ext cx="2314494" cy="1384995"/>
          </a:xfrm>
          <a:prstGeom prst="rect">
            <a:avLst/>
          </a:prstGeom>
          <a:noFill/>
        </p:spPr>
        <p:txBody>
          <a:bodyPr wrap="square" lIns="0" tIns="0" rIns="0" bIns="0" rtlCol="0" anchor="t">
            <a:spAutoFit/>
          </a:bodyPr>
          <a:lstStyle/>
          <a:p>
            <a:r>
              <a:rPr lang="en-US" sz="1000" b="1" dirty="0">
                <a:solidFill>
                  <a:srgbClr val="0078D4"/>
                </a:solidFill>
              </a:rPr>
              <a:t>Top challenges include </a:t>
            </a:r>
          </a:p>
          <a:p>
            <a:pPr marL="171450" indent="-171450">
              <a:spcBef>
                <a:spcPts val="100"/>
              </a:spcBef>
              <a:spcAft>
                <a:spcPts val="100"/>
              </a:spcAft>
              <a:buClr>
                <a:srgbClr val="0078D4"/>
              </a:buClr>
              <a:buFont typeface="Segoe UI Symbol" panose="020B0502040204020203" pitchFamily="34" charset="0"/>
              <a:buChar char="❱"/>
            </a:pPr>
            <a:r>
              <a:rPr lang="en-US" sz="1000" kern="0" dirty="0">
                <a:solidFill>
                  <a:srgbClr val="282828"/>
                </a:solidFill>
                <a:cs typeface="Segoe UI Semibold"/>
              </a:rPr>
              <a:t>Razor-thin profit margins</a:t>
            </a:r>
          </a:p>
          <a:p>
            <a:pPr marL="171450" marR="0" lvl="0" indent="-171450" algn="l" defTabSz="457200" rtl="0" eaLnBrk="1" fontAlgn="auto" latinLnBrk="0" hangingPunct="1">
              <a:lnSpc>
                <a:spcPct val="100000"/>
              </a:lnSpc>
              <a:spcBef>
                <a:spcPts val="100"/>
              </a:spcBef>
              <a:spcAft>
                <a:spcPts val="100"/>
              </a:spcAft>
              <a:buClr>
                <a:srgbClr val="0078D4"/>
              </a:buClr>
              <a:buSzTx/>
              <a:buFont typeface="Segoe UI Symbol" panose="020B0502040204020203" pitchFamily="34" charset="0"/>
              <a:buChar char="❱"/>
              <a:tabLst/>
              <a:defRPr/>
            </a:pPr>
            <a:r>
              <a:rPr kumimoji="0" lang="en-US" sz="1000" b="0" i="0" u="none" strike="noStrike" kern="0" cap="none" spc="0" normalizeH="0" baseline="0" noProof="0" dirty="0">
                <a:ln>
                  <a:noFill/>
                </a:ln>
                <a:solidFill>
                  <a:srgbClr val="282828"/>
                </a:solidFill>
                <a:effectLst/>
                <a:uLnTx/>
                <a:uFillTx/>
                <a:latin typeface="Segoe UI"/>
                <a:ea typeface="+mn-ea"/>
                <a:cs typeface="Segoe UI Semibold"/>
              </a:rPr>
              <a:t>Budget and resource constraints</a:t>
            </a:r>
            <a:endParaRPr lang="en-US" sz="1000" b="0" i="0" u="none" strike="noStrike" kern="0" cap="none" spc="0" normalizeH="0" baseline="0" noProof="0" dirty="0">
              <a:ln>
                <a:noFill/>
              </a:ln>
              <a:solidFill>
                <a:srgbClr val="282828"/>
              </a:solidFill>
              <a:effectLst/>
              <a:uLnTx/>
              <a:uFillTx/>
              <a:latin typeface="Segoe UI"/>
              <a:cs typeface="Segoe UI Semibold"/>
            </a:endParaRPr>
          </a:p>
          <a:p>
            <a:pPr marL="171450" indent="-171450">
              <a:spcBef>
                <a:spcPts val="100"/>
              </a:spcBef>
              <a:spcAft>
                <a:spcPts val="100"/>
              </a:spcAft>
              <a:buClr>
                <a:srgbClr val="0078D4"/>
              </a:buClr>
              <a:buFont typeface="Segoe UI Symbol" panose="020B0502040204020203" pitchFamily="34" charset="0"/>
              <a:buChar char="❱"/>
              <a:defRPr/>
            </a:pPr>
            <a:r>
              <a:rPr lang="en-US" sz="1000" kern="0" dirty="0">
                <a:solidFill>
                  <a:srgbClr val="282828"/>
                </a:solidFill>
                <a:latin typeface="Segoe UI"/>
                <a:cs typeface="Segoe UI Semibold"/>
              </a:rPr>
              <a:t>Information silos</a:t>
            </a:r>
            <a:endParaRPr lang="en-US" sz="1000" kern="0" dirty="0">
              <a:solidFill>
                <a:srgbClr val="282828"/>
              </a:solidFill>
              <a:latin typeface="Segoe UI"/>
              <a:cs typeface="Segoe UI Semibold" charset="0"/>
            </a:endParaRPr>
          </a:p>
          <a:p>
            <a:pPr marL="171450" indent="-171450">
              <a:spcBef>
                <a:spcPts val="100"/>
              </a:spcBef>
              <a:spcAft>
                <a:spcPts val="100"/>
              </a:spcAft>
              <a:buClr>
                <a:srgbClr val="0078D4"/>
              </a:buClr>
              <a:buFont typeface="Segoe UI Symbol" panose="020B0502040204020203" pitchFamily="34" charset="0"/>
              <a:buChar char="❱"/>
              <a:defRPr/>
            </a:pPr>
            <a:r>
              <a:rPr lang="en-US" sz="1000" kern="0" dirty="0">
                <a:solidFill>
                  <a:srgbClr val="282828"/>
                </a:solidFill>
                <a:latin typeface="Segoe UI"/>
                <a:cs typeface="Segoe UI Semibold"/>
              </a:rPr>
              <a:t>Inefficient manual processes</a:t>
            </a:r>
          </a:p>
          <a:p>
            <a:pPr marL="171450" indent="-171450">
              <a:spcBef>
                <a:spcPts val="100"/>
              </a:spcBef>
              <a:spcAft>
                <a:spcPts val="100"/>
              </a:spcAft>
              <a:buClr>
                <a:srgbClr val="0078D4"/>
              </a:buClr>
              <a:buFont typeface="Segoe UI Symbol" panose="020B0502040204020203" pitchFamily="34" charset="0"/>
              <a:buChar char="❱"/>
              <a:defRPr/>
            </a:pPr>
            <a:r>
              <a:rPr lang="en-US" sz="1000" kern="0" dirty="0">
                <a:solidFill>
                  <a:srgbClr val="282828"/>
                </a:solidFill>
                <a:latin typeface="Segoe UI"/>
                <a:cs typeface="Segoe UI Semibold"/>
              </a:rPr>
              <a:t>Mobile and remote workforce</a:t>
            </a:r>
            <a:endParaRPr lang="en-US" sz="1000" b="0" i="0" u="none" strike="noStrike" kern="0" cap="none" spc="0" normalizeH="0" baseline="0" noProof="0" dirty="0">
              <a:ln>
                <a:noFill/>
              </a:ln>
              <a:solidFill>
                <a:srgbClr val="282828"/>
              </a:solidFill>
              <a:effectLst/>
              <a:uLnTx/>
              <a:uFillTx/>
              <a:latin typeface="Segoe UI"/>
              <a:cs typeface="Segoe UI Semibold" charset="0"/>
            </a:endParaRPr>
          </a:p>
          <a:p>
            <a:pPr marL="171450" indent="-171450">
              <a:spcBef>
                <a:spcPts val="100"/>
              </a:spcBef>
              <a:spcAft>
                <a:spcPts val="100"/>
              </a:spcAft>
              <a:buClr>
                <a:srgbClr val="0078D4"/>
              </a:buClr>
              <a:buFont typeface="Segoe UI Symbol" panose="020B0502040204020203" pitchFamily="34" charset="0"/>
              <a:buChar char="❱"/>
              <a:defRPr/>
            </a:pPr>
            <a:r>
              <a:rPr lang="en-US" sz="1000" kern="0" dirty="0">
                <a:solidFill>
                  <a:srgbClr val="282828"/>
                </a:solidFill>
                <a:latin typeface="Segoe UI"/>
                <a:cs typeface="Segoe UI Semibold"/>
              </a:rPr>
              <a:t>Global competition</a:t>
            </a:r>
            <a:endParaRPr lang="en-US" sz="1000" kern="0" dirty="0">
              <a:solidFill>
                <a:srgbClr val="282828"/>
              </a:solidFill>
              <a:latin typeface="Segoe UI"/>
              <a:cs typeface="Segoe UI Semibold" charset="0"/>
            </a:endParaRPr>
          </a:p>
          <a:p>
            <a:pPr>
              <a:defRPr/>
            </a:pPr>
            <a:endParaRPr lang="en-US" sz="1000" kern="0" dirty="0">
              <a:solidFill>
                <a:srgbClr val="282828"/>
              </a:solidFill>
              <a:latin typeface="Segoe UI"/>
              <a:cs typeface="Segoe UI Semibold" charset="0"/>
            </a:endParaRPr>
          </a:p>
        </p:txBody>
      </p:sp>
      <p:sp>
        <p:nvSpPr>
          <p:cNvPr id="35" name="Rectangle 34">
            <a:extLst>
              <a:ext uri="{FF2B5EF4-FFF2-40B4-BE49-F238E27FC236}">
                <a16:creationId xmlns:a16="http://schemas.microsoft.com/office/drawing/2014/main" id="{9B4CCB46-691F-40A7-95BD-1D4BCFAC5398}"/>
              </a:ext>
            </a:extLst>
          </p:cNvPr>
          <p:cNvSpPr/>
          <p:nvPr/>
        </p:nvSpPr>
        <p:spPr>
          <a:xfrm>
            <a:off x="4278698" y="3078989"/>
            <a:ext cx="4240460" cy="211981"/>
          </a:xfrm>
          <a:prstGeom prst="rect">
            <a:avLst/>
          </a:prstGeom>
          <a:noFill/>
        </p:spPr>
        <p:txBody>
          <a:bodyPr wrap="square" lIns="0" tIns="0" rIns="0" bIns="0" rtlCol="0">
            <a:spAutoFit/>
          </a:bodyPr>
          <a:lstStyle/>
          <a:p>
            <a:pPr>
              <a:lnSpc>
                <a:spcPct val="106000"/>
              </a:lnSpc>
              <a:spcAft>
                <a:spcPts val="800"/>
              </a:spcAft>
              <a:defRPr/>
            </a:pPr>
            <a:r>
              <a:rPr lang="en-US" sz="1400">
                <a:latin typeface="+mj-lt"/>
                <a:cs typeface="Segoe UI"/>
              </a:rPr>
              <a:t>Help your customer decide: Start a conversation</a:t>
            </a:r>
          </a:p>
        </p:txBody>
      </p:sp>
      <p:graphicFrame>
        <p:nvGraphicFramePr>
          <p:cNvPr id="37" name="Table 36">
            <a:extLst>
              <a:ext uri="{FF2B5EF4-FFF2-40B4-BE49-F238E27FC236}">
                <a16:creationId xmlns:a16="http://schemas.microsoft.com/office/drawing/2014/main" id="{00B2F81A-0CE4-4D83-A719-AADA6CCF46C9}"/>
              </a:ext>
            </a:extLst>
          </p:cNvPr>
          <p:cNvGraphicFramePr>
            <a:graphicFrameLocks noGrp="1"/>
          </p:cNvGraphicFramePr>
          <p:nvPr>
            <p:extLst>
              <p:ext uri="{D42A27DB-BD31-4B8C-83A1-F6EECF244321}">
                <p14:modId xmlns:p14="http://schemas.microsoft.com/office/powerpoint/2010/main" val="682237588"/>
              </p:ext>
            </p:extLst>
          </p:nvPr>
        </p:nvGraphicFramePr>
        <p:xfrm>
          <a:off x="4227397" y="3360004"/>
          <a:ext cx="4860571" cy="3244503"/>
        </p:xfrm>
        <a:graphic>
          <a:graphicData uri="http://schemas.openxmlformats.org/drawingml/2006/table">
            <a:tbl>
              <a:tblPr firstRow="1"/>
              <a:tblGrid>
                <a:gridCol w="1388428">
                  <a:extLst>
                    <a:ext uri="{9D8B030D-6E8A-4147-A177-3AD203B41FA5}">
                      <a16:colId xmlns:a16="http://schemas.microsoft.com/office/drawing/2014/main" val="2863972206"/>
                    </a:ext>
                  </a:extLst>
                </a:gridCol>
                <a:gridCol w="3472143">
                  <a:extLst>
                    <a:ext uri="{9D8B030D-6E8A-4147-A177-3AD203B41FA5}">
                      <a16:colId xmlns:a16="http://schemas.microsoft.com/office/drawing/2014/main" val="3822386088"/>
                    </a:ext>
                  </a:extLst>
                </a:gridCol>
              </a:tblGrid>
              <a:tr h="200003">
                <a:tc>
                  <a:txBody>
                    <a:bodyPr/>
                    <a:lstStyle/>
                    <a:p>
                      <a:r>
                        <a:rPr lang="en-US" sz="1000" b="1" kern="1200" dirty="0">
                          <a:solidFill>
                            <a:schemeClr val="bg1"/>
                          </a:solidFill>
                          <a:latin typeface="+mn-lt"/>
                          <a:ea typeface="+mn-ea"/>
                          <a:cs typeface="+mn-cs"/>
                        </a:rPr>
                        <a:t>Question</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4"/>
                    </a:solidFill>
                  </a:tcPr>
                </a:tc>
                <a:tc>
                  <a:txBody>
                    <a:bodyPr/>
                    <a:lstStyle/>
                    <a:p>
                      <a:pPr marL="0" indent="0">
                        <a:buFont typeface="Arial" panose="020B0604020202020204" pitchFamily="34" charset="0"/>
                        <a:buNone/>
                      </a:pPr>
                      <a:r>
                        <a:rPr lang="en-US" sz="1000" b="1" dirty="0">
                          <a:solidFill>
                            <a:schemeClr val="bg1"/>
                          </a:solidFill>
                        </a:rPr>
                        <a:t>With Dynamics 365 Business Central you can</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4"/>
                    </a:solidFill>
                  </a:tcPr>
                </a:tc>
                <a:extLst>
                  <a:ext uri="{0D108BD9-81ED-4DB2-BD59-A6C34878D82A}">
                    <a16:rowId xmlns:a16="http://schemas.microsoft.com/office/drawing/2014/main" val="2874818346"/>
                  </a:ext>
                </a:extLst>
              </a:tr>
              <a:tr h="653115">
                <a:tc>
                  <a:txBody>
                    <a:bodyPr/>
                    <a:lstStyle/>
                    <a:p>
                      <a:r>
                        <a:rPr lang="en-US" sz="900" dirty="0"/>
                        <a:t>How many different systems are you using to run your business?</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buFont typeface="Arial" panose="020B0604020202020204" pitchFamily="34" charset="0"/>
                        <a:buNone/>
                      </a:pPr>
                      <a:r>
                        <a:rPr lang="en-US" sz="900"/>
                        <a:t>Connect systems and processes with Microsoft Dynamics 365 Business Central and Microsoft 365. Automatically pull your systems and processes together so your people don’t have to.</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95952841"/>
                  </a:ext>
                </a:extLst>
              </a:tr>
              <a:tr h="793068">
                <a:tc>
                  <a:txBody>
                    <a:bodyPr/>
                    <a:lstStyle/>
                    <a:p>
                      <a:r>
                        <a:rPr lang="en-US" sz="900"/>
                        <a:t>How many apps do you/your employees use to finish a task?</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buFont typeface="Arial" panose="020B0604020202020204" pitchFamily="34" charset="0"/>
                        <a:buNone/>
                      </a:pPr>
                      <a:r>
                        <a:rPr lang="en-US" sz="900"/>
                        <a:t>Collaborate and take care of multiple business processes in one place. For example, you can check your email and create a quote by surfacing contextual customer relationship information, sales records, and inventory data within Outlook. Then, schedule and start a Teams meeting with your customer in a few clicks.</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18194463"/>
                  </a:ext>
                </a:extLst>
              </a:tr>
              <a:tr h="653115">
                <a:tc>
                  <a:txBody>
                    <a:bodyPr/>
                    <a:lstStyle/>
                    <a:p>
                      <a:r>
                        <a:rPr lang="en-US" sz="900"/>
                        <a:t>How many of your employees are working remotely? How has that changed?</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buFont typeface="Arial" panose="020B0604020202020204" pitchFamily="34" charset="0"/>
                        <a:buNone/>
                      </a:pPr>
                      <a:r>
                        <a:rPr lang="en-US" sz="900"/>
                        <a:t>By connecting Dynamics 365 Business Central with Microsoft 365, you can work from almost anywhere using nearly any device. You can videoconference, chat, call, collaborate, and seamlessly share Dynamics 365 Business Central records and information directly within Teams. </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1282466"/>
                  </a:ext>
                </a:extLst>
              </a:tr>
              <a:tr h="653115">
                <a:tc>
                  <a:txBody>
                    <a:bodyPr/>
                    <a:lstStyle/>
                    <a:p>
                      <a:r>
                        <a:rPr lang="en-US" sz="900" kern="1200">
                          <a:solidFill>
                            <a:schemeClr val="tx1"/>
                          </a:solidFill>
                          <a:latin typeface="+mn-lt"/>
                          <a:ea typeface="+mn-ea"/>
                          <a:cs typeface="+mn-cs"/>
                        </a:rPr>
                        <a:t>In what way would you like to improve insights and access to information across your organization?</a:t>
                      </a: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l" defTabSz="699557" rtl="0" eaLnBrk="1" latinLnBrk="0" hangingPunct="1">
                        <a:buFont typeface="Arial" panose="020B0604020202020204" pitchFamily="34" charset="0"/>
                        <a:buNone/>
                      </a:pPr>
                      <a:r>
                        <a:rPr lang="en-US" sz="900" kern="1200" dirty="0">
                          <a:solidFill>
                            <a:schemeClr val="tx1"/>
                          </a:solidFill>
                          <a:latin typeface="+mn-lt"/>
                          <a:ea typeface="+mn-ea"/>
                          <a:cs typeface="+mn-cs"/>
                        </a:rPr>
                        <a:t>Get a complete picture of your business with easy to create reports and dashboards. Built-in analytics helps proactively inform and guide employees. And you can get contextual business information right inside Microsoft 365 apps you use every day, like Outlook and Teams.</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796040"/>
                  </a:ext>
                </a:extLst>
              </a:tr>
            </a:tbl>
          </a:graphicData>
        </a:graphic>
      </p:graphicFrame>
      <p:cxnSp>
        <p:nvCxnSpPr>
          <p:cNvPr id="33" name="Straight Connector 32">
            <a:extLst>
              <a:ext uri="{FF2B5EF4-FFF2-40B4-BE49-F238E27FC236}">
                <a16:creationId xmlns:a16="http://schemas.microsoft.com/office/drawing/2014/main" id="{B6BC891F-0345-4079-AFD2-D95F0184395B}"/>
              </a:ext>
              <a:ext uri="{C183D7F6-B498-43B3-948B-1728B52AA6E4}">
                <adec:decorative xmlns:adec="http://schemas.microsoft.com/office/drawing/2017/decorative" val="1"/>
              </a:ext>
            </a:extLst>
          </p:cNvPr>
          <p:cNvCxnSpPr>
            <a:cxnSpLocks/>
          </p:cNvCxnSpPr>
          <p:nvPr/>
        </p:nvCxnSpPr>
        <p:spPr>
          <a:xfrm>
            <a:off x="6693411" y="1457998"/>
            <a:ext cx="0" cy="1413824"/>
          </a:xfrm>
          <a:prstGeom prst="line">
            <a:avLst/>
          </a:prstGeom>
          <a:ln w="6350">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757076-DE5D-4E42-8A5C-DE684FE1D8FD}"/>
              </a:ext>
            </a:extLst>
          </p:cNvPr>
          <p:cNvSpPr txBox="1"/>
          <p:nvPr/>
        </p:nvSpPr>
        <p:spPr>
          <a:xfrm>
            <a:off x="4260631" y="1457998"/>
            <a:ext cx="2314494" cy="1513235"/>
          </a:xfrm>
          <a:prstGeom prst="rect">
            <a:avLst/>
          </a:prstGeom>
          <a:noFill/>
        </p:spPr>
        <p:txBody>
          <a:bodyPr wrap="square" lIns="0" tIns="0" rIns="0" bIns="0" rtlCol="0" anchor="t">
            <a:spAutoFit/>
          </a:bodyPr>
          <a:lstStyle/>
          <a:p>
            <a:pPr algn="l"/>
            <a:r>
              <a:rPr lang="en-US" sz="1000" b="1" dirty="0">
                <a:solidFill>
                  <a:srgbClr val="0078D4"/>
                </a:solidFill>
              </a:rPr>
              <a:t>Know your customer</a:t>
            </a:r>
          </a:p>
          <a:p>
            <a:pPr marL="171450" indent="-171450">
              <a:spcBef>
                <a:spcPts val="100"/>
              </a:spcBef>
              <a:spcAft>
                <a:spcPts val="100"/>
              </a:spcAft>
              <a:buClr>
                <a:srgbClr val="0078D4"/>
              </a:buClr>
              <a:buFont typeface="Segoe UI Symbol" panose="020B0502040204020203" pitchFamily="34" charset="0"/>
              <a:buChar char="❱"/>
            </a:pPr>
            <a:r>
              <a:rPr lang="en-US" sz="1000" kern="0" dirty="0">
                <a:solidFill>
                  <a:srgbClr val="282828"/>
                </a:solidFill>
                <a:cs typeface="Segoe UI Semibold"/>
              </a:rPr>
              <a:t>Needs fast solutions to problems</a:t>
            </a:r>
          </a:p>
          <a:p>
            <a:pPr marL="171450" indent="-171450">
              <a:spcBef>
                <a:spcPts val="100"/>
              </a:spcBef>
              <a:spcAft>
                <a:spcPts val="100"/>
              </a:spcAft>
              <a:buClr>
                <a:srgbClr val="0078D4"/>
              </a:buClr>
              <a:buFont typeface="Segoe UI Symbol" panose="020B0502040204020203" pitchFamily="34" charset="0"/>
              <a:buChar char="❱"/>
            </a:pPr>
            <a:r>
              <a:rPr lang="en-US" sz="1000" kern="0" dirty="0">
                <a:solidFill>
                  <a:srgbClr val="282828"/>
                </a:solidFill>
                <a:cs typeface="Segoe UI Semibold"/>
              </a:rPr>
              <a:t>Wears multiple hats, no extra time</a:t>
            </a:r>
          </a:p>
          <a:p>
            <a:pPr marL="171450" marR="0" lvl="0" indent="-171450" algn="l" defTabSz="457200" rtl="0" eaLnBrk="1" fontAlgn="auto" latinLnBrk="0" hangingPunct="1">
              <a:lnSpc>
                <a:spcPct val="100000"/>
              </a:lnSpc>
              <a:spcBef>
                <a:spcPts val="100"/>
              </a:spcBef>
              <a:spcAft>
                <a:spcPts val="100"/>
              </a:spcAft>
              <a:buClr>
                <a:srgbClr val="0078D4"/>
              </a:buClr>
              <a:buSzTx/>
              <a:buFont typeface="Segoe UI Symbol" panose="020B0502040204020203" pitchFamily="34" charset="0"/>
              <a:buChar char="❱"/>
              <a:tabLst/>
              <a:defRPr/>
            </a:pPr>
            <a:r>
              <a:rPr lang="en-US" sz="1000" kern="0" dirty="0">
                <a:solidFill>
                  <a:srgbClr val="282828"/>
                </a:solidFill>
                <a:latin typeface="Segoe UI"/>
                <a:cs typeface="Segoe UI Semibold"/>
              </a:rPr>
              <a:t>Passionate about their business</a:t>
            </a:r>
          </a:p>
          <a:p>
            <a:pPr marL="171450" marR="0" lvl="0" indent="-171450" algn="l" defTabSz="457200" rtl="0" eaLnBrk="1" fontAlgn="auto" latinLnBrk="0" hangingPunct="1">
              <a:lnSpc>
                <a:spcPct val="100000"/>
              </a:lnSpc>
              <a:spcBef>
                <a:spcPts val="100"/>
              </a:spcBef>
              <a:spcAft>
                <a:spcPts val="100"/>
              </a:spcAft>
              <a:buClr>
                <a:srgbClr val="0078D4"/>
              </a:buClr>
              <a:buSzTx/>
              <a:buFont typeface="Segoe UI Symbol" panose="020B0502040204020203" pitchFamily="34" charset="0"/>
              <a:buChar char="❱"/>
              <a:tabLst/>
              <a:defRPr/>
            </a:pPr>
            <a:r>
              <a:rPr lang="en-US" sz="1000" kern="0" dirty="0">
                <a:solidFill>
                  <a:srgbClr val="282828"/>
                </a:solidFill>
                <a:latin typeface="Segoe UI"/>
                <a:cs typeface="Segoe UI Semibold"/>
              </a:rPr>
              <a:t>Loyal once a decision is made</a:t>
            </a:r>
          </a:p>
          <a:p>
            <a:pPr marL="171450" indent="-171450">
              <a:spcBef>
                <a:spcPts val="100"/>
              </a:spcBef>
              <a:spcAft>
                <a:spcPts val="100"/>
              </a:spcAft>
              <a:buClr>
                <a:srgbClr val="0078D4"/>
              </a:buClr>
              <a:buFont typeface="Segoe UI Symbol" panose="020B0502040204020203" pitchFamily="34" charset="0"/>
              <a:buChar char="❱"/>
              <a:defRPr/>
            </a:pPr>
            <a:r>
              <a:rPr lang="en-US" sz="1000" kern="0" dirty="0">
                <a:solidFill>
                  <a:srgbClr val="282828"/>
                </a:solidFill>
                <a:latin typeface="Segoe UI"/>
                <a:cs typeface="Segoe UI Semibold"/>
              </a:rPr>
              <a:t>Expects</a:t>
            </a:r>
            <a:r>
              <a:rPr kumimoji="0" lang="en-US" sz="1000" b="0" i="0" u="none" strike="noStrike" kern="0" cap="none" spc="0" normalizeH="0" baseline="0" noProof="0" dirty="0">
                <a:ln>
                  <a:noFill/>
                </a:ln>
                <a:solidFill>
                  <a:srgbClr val="282828"/>
                </a:solidFill>
                <a:effectLst/>
                <a:uLnTx/>
                <a:uFillTx/>
                <a:latin typeface="Segoe UI"/>
                <a:ea typeface="+mn-ea"/>
                <a:cs typeface="Segoe UI Semibold"/>
              </a:rPr>
              <a:t> a consumer, digital buying experience enhanced by personalized service</a:t>
            </a:r>
            <a:endParaRPr lang="en-US" sz="1000" kern="0" dirty="0">
              <a:solidFill>
                <a:srgbClr val="282828"/>
              </a:solidFill>
              <a:latin typeface="Segoe UI"/>
              <a:cs typeface="Segoe UI Semibold"/>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0" dirty="0">
              <a:solidFill>
                <a:srgbClr val="282828"/>
              </a:solidFill>
              <a:latin typeface="Segoe UI"/>
              <a:cs typeface="Segoe UI Semibold" charset="0"/>
            </a:endParaRPr>
          </a:p>
        </p:txBody>
      </p:sp>
    </p:spTree>
    <p:extLst>
      <p:ext uri="{BB962C8B-B14F-4D97-AF65-F5344CB8AC3E}">
        <p14:creationId xmlns:p14="http://schemas.microsoft.com/office/powerpoint/2010/main" val="32656064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A431-7168-4CA1-9BE8-47729136BF6F}"/>
              </a:ext>
            </a:extLst>
          </p:cNvPr>
          <p:cNvSpPr>
            <a:spLocks noGrp="1"/>
          </p:cNvSpPr>
          <p:nvPr>
            <p:ph type="title" idx="4294967295"/>
          </p:nvPr>
        </p:nvSpPr>
        <p:spPr bwMode="auto">
          <a:xfrm>
            <a:off x="0" y="0"/>
            <a:ext cx="9143999" cy="677108"/>
          </a:xfrm>
          <a:prstGeom prst="rect">
            <a:avLst/>
          </a:prstGeom>
          <a:solidFill>
            <a:schemeClr val="tx1"/>
          </a:solidFill>
          <a:ln w="9525" cap="flat" cmpd="sng" algn="ctr">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29184" tIns="274320" rIns="182880" bIns="146304"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j-lt"/>
                <a:ea typeface="+mn-ea"/>
                <a:cs typeface="+mn-cs"/>
              </a:rPr>
              <a:t>Help customers discover the value of a modern business management solution</a:t>
            </a:r>
          </a:p>
        </p:txBody>
      </p:sp>
      <p:sp>
        <p:nvSpPr>
          <p:cNvPr id="16" name="Rectangle 15">
            <a:extLst>
              <a:ext uri="{FF2B5EF4-FFF2-40B4-BE49-F238E27FC236}">
                <a16:creationId xmlns:a16="http://schemas.microsoft.com/office/drawing/2014/main" id="{28035569-6D6E-4CD8-B8D1-235CB5101F2A}"/>
              </a:ext>
            </a:extLst>
          </p:cNvPr>
          <p:cNvSpPr/>
          <p:nvPr/>
        </p:nvSpPr>
        <p:spPr>
          <a:xfrm>
            <a:off x="336140" y="723811"/>
            <a:ext cx="8462689" cy="441275"/>
          </a:xfrm>
          <a:prstGeom prst="rect">
            <a:avLst/>
          </a:prstGeom>
        </p:spPr>
        <p:txBody>
          <a:bodyPr wrap="square" lIns="0" tIns="45720" rIns="91440" bIns="45720" anchor="t">
            <a:spAutoFit/>
          </a:bodyPr>
          <a:lstStyle/>
          <a:p>
            <a:pPr>
              <a:lnSpc>
                <a:spcPct val="107000"/>
              </a:lnSpc>
              <a:spcAft>
                <a:spcPts val="800"/>
              </a:spcAft>
            </a:pPr>
            <a:r>
              <a:rPr lang="en-US" sz="1100" b="1" dirty="0">
                <a:ea typeface="+mn-lt"/>
                <a:cs typeface="+mn-lt"/>
              </a:rPr>
              <a:t>Run your business in the cloud with confidence. </a:t>
            </a:r>
            <a:r>
              <a:rPr lang="en-US" sz="1100" dirty="0">
                <a:ea typeface="+mn-lt"/>
                <a:cs typeface="+mn-lt"/>
              </a:rPr>
              <a:t>Empower people across your SMB to adapt faster, work smarter, and perform better using Microsoft Dynamics 365 Business Central.</a:t>
            </a:r>
          </a:p>
        </p:txBody>
      </p:sp>
      <p:sp>
        <p:nvSpPr>
          <p:cNvPr id="7" name="TextBox 6">
            <a:extLst>
              <a:ext uri="{FF2B5EF4-FFF2-40B4-BE49-F238E27FC236}">
                <a16:creationId xmlns:a16="http://schemas.microsoft.com/office/drawing/2014/main" id="{E5F06FB1-5264-4D9D-8EB0-2F04C6D959F8}"/>
              </a:ext>
            </a:extLst>
          </p:cNvPr>
          <p:cNvSpPr txBox="1"/>
          <p:nvPr/>
        </p:nvSpPr>
        <p:spPr>
          <a:xfrm>
            <a:off x="336140" y="1725294"/>
            <a:ext cx="2514600" cy="907941"/>
          </a:xfrm>
          <a:prstGeom prst="rect">
            <a:avLst/>
          </a:prstGeom>
          <a:noFill/>
        </p:spPr>
        <p:txBody>
          <a:bodyPr wrap="square" lIns="0" tIns="0" rIns="0" bIns="0" rtlCol="0">
            <a:spAutoFit/>
          </a:bodyPr>
          <a:lstStyle/>
          <a:p>
            <a:pPr algn="ctr"/>
            <a:r>
              <a:rPr lang="en-US" sz="1400" b="1" dirty="0">
                <a:solidFill>
                  <a:srgbClr val="0078D4"/>
                </a:solidFill>
                <a:latin typeface="+mj-lt"/>
                <a:cs typeface="Times New Roman"/>
              </a:rPr>
              <a:t>Adapt faster</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000" dirty="0">
                <a:effectLst/>
                <a:latin typeface="Segoe UI" panose="020B0502040204020203" pitchFamily="34" charset="0"/>
                <a:ea typeface="Segoe UI" panose="020B0502040204020203" pitchFamily="34" charset="0"/>
              </a:rPr>
              <a:t>Be prepared for disruption with the insights needed to pivot quickly, shift business models, and cultivate strategic plans using an adaptable solution that grows with you.</a:t>
            </a:r>
            <a:endParaRPr kumimoji="0" lang="en-US" sz="1000" b="0" i="0" u="none" strike="noStrike" kern="1200" cap="none" spc="0" normalizeH="0" baseline="0" noProof="0" dirty="0">
              <a:ln>
                <a:noFill/>
              </a:ln>
              <a:gradFill>
                <a:gsLst>
                  <a:gs pos="2917">
                    <a:srgbClr val="191919"/>
                  </a:gs>
                  <a:gs pos="30000">
                    <a:srgbClr val="191919"/>
                  </a:gs>
                </a:gsLst>
                <a:lin ang="5400000" scaled="0"/>
              </a:gradFill>
              <a:effectLst/>
              <a:uLnTx/>
              <a:uFillTx/>
              <a:latin typeface="Segoe UI"/>
              <a:ea typeface="+mn-ea"/>
              <a:cs typeface="+mn-cs"/>
            </a:endParaRPr>
          </a:p>
        </p:txBody>
      </p:sp>
      <p:sp>
        <p:nvSpPr>
          <p:cNvPr id="3" name="TextBox 2">
            <a:extLst>
              <a:ext uri="{FF2B5EF4-FFF2-40B4-BE49-F238E27FC236}">
                <a16:creationId xmlns:a16="http://schemas.microsoft.com/office/drawing/2014/main" id="{844975EC-4E05-4431-9CE9-B6486A377ED5}"/>
              </a:ext>
            </a:extLst>
          </p:cNvPr>
          <p:cNvSpPr txBox="1"/>
          <p:nvPr/>
        </p:nvSpPr>
        <p:spPr>
          <a:xfrm>
            <a:off x="3350695" y="1725294"/>
            <a:ext cx="2514600" cy="907941"/>
          </a:xfrm>
          <a:prstGeom prst="rect">
            <a:avLst/>
          </a:prstGeom>
          <a:noFill/>
        </p:spPr>
        <p:txBody>
          <a:bodyPr wrap="square" lIns="0" tIns="0" rIns="0" bIns="0" rtlCol="0">
            <a:spAutoFit/>
          </a:bodyPr>
          <a:lstStyle>
            <a:defPPr>
              <a:defRPr lang="en-US"/>
            </a:defPPr>
            <a:lvl1pPr>
              <a:defRPr sz="1400" b="1">
                <a:solidFill>
                  <a:schemeClr val="accent1"/>
                </a:solidFill>
              </a:defRPr>
            </a:lvl1pPr>
          </a:lstStyle>
          <a:p>
            <a:pPr algn="ctr"/>
            <a:r>
              <a:rPr lang="en-US" dirty="0">
                <a:solidFill>
                  <a:srgbClr val="0078D4"/>
                </a:solidFill>
                <a:latin typeface="+mj-lt"/>
                <a:cs typeface="Times New Roman"/>
              </a:rPr>
              <a:t>Work Smarter</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000" b="0" dirty="0">
                <a:solidFill>
                  <a:schemeClr val="tx1"/>
                </a:solidFill>
                <a:effectLst/>
                <a:latin typeface="Segoe UI" panose="020B0502040204020203" pitchFamily="34" charset="0"/>
                <a:ea typeface="Segoe UI" panose="020B0502040204020203" pitchFamily="34" charset="0"/>
              </a:rPr>
              <a:t>Empower your people to confidently take action and get more done with AI-infused processes, automated workflows, and interoperability with Office 365 + Teams.</a:t>
            </a:r>
            <a:endParaRPr kumimoji="0" lang="en-US" sz="1000" b="0" i="0" u="none" strike="noStrike" kern="1200" cap="none" spc="0" normalizeH="0" baseline="0" noProof="0" dirty="0">
              <a:ln>
                <a:noFill/>
              </a:ln>
              <a:solidFill>
                <a:schemeClr val="tx1"/>
              </a:solidFill>
              <a:effectLst/>
              <a:uLnTx/>
              <a:uFillTx/>
              <a:latin typeface="Segoe UI"/>
              <a:ea typeface="+mn-ea"/>
              <a:cs typeface="+mn-cs"/>
            </a:endParaRPr>
          </a:p>
        </p:txBody>
      </p:sp>
      <p:sp>
        <p:nvSpPr>
          <p:cNvPr id="8" name="TextBox 7">
            <a:extLst>
              <a:ext uri="{FF2B5EF4-FFF2-40B4-BE49-F238E27FC236}">
                <a16:creationId xmlns:a16="http://schemas.microsoft.com/office/drawing/2014/main" id="{EE74A23A-E694-4017-A78D-57BABB6E6B04}"/>
              </a:ext>
            </a:extLst>
          </p:cNvPr>
          <p:cNvSpPr txBox="1"/>
          <p:nvPr/>
        </p:nvSpPr>
        <p:spPr>
          <a:xfrm>
            <a:off x="6284229" y="1725294"/>
            <a:ext cx="2514600" cy="914400"/>
          </a:xfrm>
          <a:prstGeom prst="rect">
            <a:avLst/>
          </a:prstGeom>
          <a:noFill/>
        </p:spPr>
        <p:txBody>
          <a:bodyPr wrap="square" lIns="0" tIns="0" rIns="0" bIns="0" rtlCol="0">
            <a:spAutoFit/>
          </a:bodyPr>
          <a:lstStyle/>
          <a:p>
            <a:pPr algn="ctr"/>
            <a:r>
              <a:rPr lang="en-US" sz="1400" b="1" dirty="0">
                <a:solidFill>
                  <a:srgbClr val="0078D4"/>
                </a:solidFill>
                <a:latin typeface="+mj-lt"/>
                <a:cs typeface="Times New Roman"/>
              </a:rPr>
              <a:t>Perform better</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000" dirty="0">
                <a:effectLst/>
                <a:latin typeface="Segoe UI" panose="020B0502040204020203" pitchFamily="34" charset="0"/>
                <a:ea typeface="Segoe UI" panose="020B0502040204020203" pitchFamily="34" charset="0"/>
              </a:rPr>
              <a:t>Enable better business performance</a:t>
            </a:r>
            <a:r>
              <a:rPr lang="en-US" sz="1000" dirty="0">
                <a:effectLst/>
                <a:latin typeface="Segoe UI" panose="020B0502040204020203" pitchFamily="34" charset="0"/>
                <a:ea typeface="Segoe UI" panose="020B0502040204020203" pitchFamily="34" charset="0"/>
                <a:cs typeface="Times New Roman" panose="02020603050405020304" pitchFamily="18" charset="0"/>
              </a:rPr>
              <a:t> with continuous process improvements </a:t>
            </a:r>
            <a:r>
              <a:rPr lang="en-US" sz="1000" dirty="0">
                <a:effectLst/>
                <a:latin typeface="Segoe UI" panose="020B0502040204020203" pitchFamily="34" charset="0"/>
                <a:ea typeface="Segoe UI" panose="020B0502040204020203" pitchFamily="34" charset="0"/>
              </a:rPr>
              <a:t>and responsiveness across your entire business—not just financials</a:t>
            </a:r>
            <a:r>
              <a:rPr kumimoji="0" lang="en-US" sz="1000" b="0" i="0" u="none" strike="noStrike" kern="1200" cap="none" spc="0" normalizeH="0" baseline="0" noProof="0" dirty="0">
                <a:ln>
                  <a:noFill/>
                </a:ln>
                <a:gradFill>
                  <a:gsLst>
                    <a:gs pos="2917">
                      <a:srgbClr val="191919"/>
                    </a:gs>
                    <a:gs pos="30000">
                      <a:srgbClr val="191919"/>
                    </a:gs>
                  </a:gsLst>
                  <a:lin ang="5400000" scaled="0"/>
                </a:gradFill>
                <a:effectLst/>
                <a:uLnTx/>
                <a:uFillTx/>
                <a:latin typeface="Segoe UI"/>
                <a:ea typeface="+mn-ea"/>
                <a:cs typeface="+mn-cs"/>
              </a:rPr>
              <a:t>.</a:t>
            </a:r>
          </a:p>
        </p:txBody>
      </p:sp>
      <p:sp>
        <p:nvSpPr>
          <p:cNvPr id="21" name="Rectangle 20">
            <a:extLst>
              <a:ext uri="{FF2B5EF4-FFF2-40B4-BE49-F238E27FC236}">
                <a16:creationId xmlns:a16="http://schemas.microsoft.com/office/drawing/2014/main" id="{DC4198F1-AB3E-4574-A6CF-25626C875FD5}"/>
              </a:ext>
              <a:ext uri="{C183D7F6-B498-43B3-948B-1728B52AA6E4}">
                <adec:decorative xmlns:adec="http://schemas.microsoft.com/office/drawing/2017/decorative" val="1"/>
              </a:ext>
            </a:extLst>
          </p:cNvPr>
          <p:cNvSpPr/>
          <p:nvPr/>
        </p:nvSpPr>
        <p:spPr bwMode="auto">
          <a:xfrm>
            <a:off x="0" y="2680735"/>
            <a:ext cx="9144000" cy="4177263"/>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2" name="Table 11">
            <a:extLst>
              <a:ext uri="{FF2B5EF4-FFF2-40B4-BE49-F238E27FC236}">
                <a16:creationId xmlns:a16="http://schemas.microsoft.com/office/drawing/2014/main" id="{E8378F82-0870-4F31-ABA4-B8EC8358859D}"/>
              </a:ext>
            </a:extLst>
          </p:cNvPr>
          <p:cNvGraphicFramePr>
            <a:graphicFrameLocks noGrp="1"/>
          </p:cNvGraphicFramePr>
          <p:nvPr>
            <p:extLst>
              <p:ext uri="{D42A27DB-BD31-4B8C-83A1-F6EECF244321}">
                <p14:modId xmlns:p14="http://schemas.microsoft.com/office/powerpoint/2010/main" val="3782630266"/>
              </p:ext>
            </p:extLst>
          </p:nvPr>
        </p:nvGraphicFramePr>
        <p:xfrm>
          <a:off x="294909" y="2709465"/>
          <a:ext cx="8538100" cy="4049268"/>
        </p:xfrm>
        <a:graphic>
          <a:graphicData uri="http://schemas.openxmlformats.org/drawingml/2006/table">
            <a:tbl>
              <a:tblPr firstRow="1"/>
              <a:tblGrid>
                <a:gridCol w="1377113">
                  <a:extLst>
                    <a:ext uri="{9D8B030D-6E8A-4147-A177-3AD203B41FA5}">
                      <a16:colId xmlns:a16="http://schemas.microsoft.com/office/drawing/2014/main" val="2863972206"/>
                    </a:ext>
                  </a:extLst>
                </a:gridCol>
                <a:gridCol w="7160987">
                  <a:extLst>
                    <a:ext uri="{9D8B030D-6E8A-4147-A177-3AD203B41FA5}">
                      <a16:colId xmlns:a16="http://schemas.microsoft.com/office/drawing/2014/main" val="3822386088"/>
                    </a:ext>
                  </a:extLst>
                </a:gridCol>
              </a:tblGrid>
              <a:tr h="343557">
                <a:tc gridSpan="2">
                  <a:txBody>
                    <a:bodyPr/>
                    <a:lstStyle/>
                    <a:p>
                      <a:r>
                        <a:rPr lang="en-US" sz="1800" b="0" kern="1200" cap="none" spc="-38" baseline="0" dirty="0">
                          <a:ln w="3175">
                            <a:noFill/>
                          </a:ln>
                          <a:solidFill>
                            <a:schemeClr val="tx1"/>
                          </a:solidFill>
                          <a:effectLst/>
                          <a:latin typeface="+mj-lt"/>
                          <a:ea typeface="+mn-ea"/>
                          <a:cs typeface="Segoe UI"/>
                        </a:rPr>
                        <a:t>Objection handling</a:t>
                      </a:r>
                    </a:p>
                    <a:p>
                      <a:pPr fontAlgn="t">
                        <a:lnSpc>
                          <a:spcPct val="107000"/>
                        </a:lnSpc>
                        <a:spcAft>
                          <a:spcPts val="600"/>
                        </a:spcAft>
                      </a:pPr>
                      <a:r>
                        <a:rPr lang="en-US" sz="1000" dirty="0">
                          <a:ea typeface="+mn-lt"/>
                          <a:cs typeface="+mn-lt"/>
                        </a:rPr>
                        <a:t>Get prepared to handle some common concerns and perceptions about adopting Dynamics 365 Business Central. </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r>
                        <a:rPr lang="en-US" sz="1000">
                          <a:solidFill>
                            <a:schemeClr val="accent1"/>
                          </a:solidFill>
                        </a:rPr>
                        <a:t>With Dynamics 365 Sales Professional they can:</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4818346"/>
                  </a:ext>
                </a:extLst>
              </a:tr>
              <a:tr h="519272">
                <a:tc>
                  <a:txBody>
                    <a:bodyPr/>
                    <a:lstStyle/>
                    <a:p>
                      <a:pPr fontAlgn="t">
                        <a:spcAft>
                          <a:spcPts val="600"/>
                        </a:spcAft>
                      </a:pPr>
                      <a:r>
                        <a:rPr lang="en-US" sz="1000" i="1" dirty="0">
                          <a:solidFill>
                            <a:srgbClr val="0078D4"/>
                          </a:solidFill>
                          <a:latin typeface="+mn-lt"/>
                          <a:cs typeface="Times New Roman"/>
                        </a:rPr>
                        <a:t>Already using a competitive solution/too many solutions/too much disruption.</a:t>
                      </a:r>
                    </a:p>
                  </a:txBody>
                  <a:tcPr marL="0">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6995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kern="1200" dirty="0">
                          <a:solidFill>
                            <a:schemeClr val="tx1"/>
                          </a:solidFill>
                          <a:latin typeface="+mn-lt"/>
                          <a:ea typeface="+mn-ea"/>
                          <a:cs typeface="+mn-cs"/>
                        </a:rPr>
                        <a:t>Deploy in weeks, not years</a:t>
                      </a:r>
                      <a:r>
                        <a:rPr lang="en-US" sz="900" b="0" kern="1200" dirty="0">
                          <a:solidFill>
                            <a:schemeClr val="tx1"/>
                          </a:solidFill>
                          <a:latin typeface="+mn-lt"/>
                          <a:ea typeface="+mn-ea"/>
                          <a:cs typeface="+mn-cs"/>
                        </a:rPr>
                        <a:t>, with built-in onboarding guidance that walks you through setup and go-live.</a:t>
                      </a:r>
                    </a:p>
                    <a:p>
                      <a:pPr marL="171450" marR="0" lvl="0" indent="-171450" algn="l" defTabSz="6995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kern="1200" dirty="0">
                          <a:solidFill>
                            <a:schemeClr val="tx1"/>
                          </a:solidFill>
                          <a:latin typeface="+mn-lt"/>
                          <a:ea typeface="+mn-ea"/>
                          <a:cs typeface="+mn-cs"/>
                        </a:rPr>
                        <a:t>Get operational choice </a:t>
                      </a:r>
                      <a:r>
                        <a:rPr lang="en-US" sz="900" b="0" kern="1200" dirty="0">
                          <a:solidFill>
                            <a:schemeClr val="tx1"/>
                          </a:solidFill>
                          <a:latin typeface="+mn-lt"/>
                          <a:ea typeface="+mn-ea"/>
                          <a:cs typeface="+mn-cs"/>
                        </a:rPr>
                        <a:t>with multiple deployment options and the ability to run on desktop, tablet, or mobile. </a:t>
                      </a:r>
                    </a:p>
                    <a:p>
                      <a:pPr marL="171450" marR="0" lvl="0" indent="-171450" algn="l" defTabSz="6995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kern="1200" dirty="0">
                          <a:solidFill>
                            <a:schemeClr val="tx1"/>
                          </a:solidFill>
                          <a:latin typeface="+mn-lt"/>
                          <a:ea typeface="+mn-ea"/>
                          <a:cs typeface="+mn-cs"/>
                        </a:rPr>
                        <a:t>Break down information silos</a:t>
                      </a:r>
                      <a:r>
                        <a:rPr lang="en-US" sz="900" b="0" kern="1200" dirty="0">
                          <a:solidFill>
                            <a:schemeClr val="tx1"/>
                          </a:solidFill>
                          <a:latin typeface="+mn-lt"/>
                          <a:ea typeface="+mn-ea"/>
                          <a:cs typeface="+mn-cs"/>
                        </a:rPr>
                        <a:t>. Deploy a single solution to manage your finance, sales, services, and operations and integrate applications like payroll, banking apps, CRM systems, e-commerce, or customer APIs. </a:t>
                      </a:r>
                    </a:p>
                    <a:p>
                      <a:pPr marL="171450" marR="0" lvl="0" indent="-171450" algn="l" defTabSz="6995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kern="1200" dirty="0">
                          <a:solidFill>
                            <a:schemeClr val="tx1"/>
                          </a:solidFill>
                          <a:latin typeface="+mn-lt"/>
                          <a:ea typeface="+mn-ea"/>
                          <a:cs typeface="+mn-cs"/>
                        </a:rPr>
                        <a:t>Adapt to anything </a:t>
                      </a:r>
                      <a:r>
                        <a:rPr lang="en-US" sz="900" b="0" kern="1200" dirty="0">
                          <a:solidFill>
                            <a:schemeClr val="tx1"/>
                          </a:solidFill>
                          <a:latin typeface="+mn-lt"/>
                          <a:ea typeface="+mn-ea"/>
                          <a:cs typeface="+mn-cs"/>
                        </a:rPr>
                        <a:t>with the freedom to tackle market condition changes, new business priorities, and customer opportunities as they emerge using the Microsoft cloud to quickly adopt new solutions.</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5952841"/>
                  </a:ext>
                </a:extLst>
              </a:tr>
              <a:tr h="504940">
                <a:tc>
                  <a:txBody>
                    <a:bodyPr/>
                    <a:lstStyle/>
                    <a:p>
                      <a:pPr lvl="0">
                        <a:buNone/>
                      </a:pPr>
                      <a:r>
                        <a:rPr lang="en-US" sz="1000" i="1" kern="1200" noProof="0" dirty="0">
                          <a:solidFill>
                            <a:srgbClr val="0078D4"/>
                          </a:solidFill>
                          <a:latin typeface="+mn-lt"/>
                          <a:ea typeface="+mn-ea"/>
                          <a:cs typeface="Times New Roman"/>
                        </a:rPr>
                        <a:t>My employees don’t have time to learn a new solution.</a:t>
                      </a:r>
                      <a:endParaRPr lang="en-US" sz="1000" i="1" kern="1200" dirty="0">
                        <a:solidFill>
                          <a:srgbClr val="0078D4"/>
                        </a:solidFill>
                        <a:latin typeface="+mn-lt"/>
                        <a:ea typeface="+mn-ea"/>
                        <a:cs typeface="Times New Roman"/>
                      </a:endParaRPr>
                    </a:p>
                  </a:txBody>
                  <a:tcPr marL="0">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900" b="1" i="0" u="none" strike="noStrike" kern="1200" noProof="0" dirty="0">
                          <a:solidFill>
                            <a:schemeClr val="tx1"/>
                          </a:solidFill>
                          <a:latin typeface="+mn-lt"/>
                        </a:rPr>
                        <a:t>Ensure your people will adopt new processes </a:t>
                      </a:r>
                      <a:r>
                        <a:rPr lang="en-US" sz="900" b="0" i="0" u="none" strike="noStrike" kern="1200" noProof="0" dirty="0">
                          <a:solidFill>
                            <a:schemeClr val="tx1"/>
                          </a:solidFill>
                          <a:latin typeface="+mn-lt"/>
                        </a:rPr>
                        <a:t>using familiar technology to empower them to get their work done faster.</a:t>
                      </a:r>
                    </a:p>
                    <a:p>
                      <a:pPr marL="171450" indent="-171450">
                        <a:buFont typeface="Arial" panose="020B0604020202020204" pitchFamily="34" charset="0"/>
                        <a:buChar char="•"/>
                      </a:pPr>
                      <a:r>
                        <a:rPr lang="en-US" sz="900" b="1" dirty="0"/>
                        <a:t>Streamline quote to cash</a:t>
                      </a:r>
                      <a:r>
                        <a:rPr lang="en-US" sz="900" dirty="0"/>
                        <a:t>, all within Outlook in Microsoft 365. Outlook isn’t just for email and calendars anymore. Now you can go from quote to cash </a:t>
                      </a:r>
                      <a:r>
                        <a:rPr lang="en-US" sz="900" b="1" dirty="0"/>
                        <a:t>without switching applications. </a:t>
                      </a:r>
                    </a:p>
                    <a:p>
                      <a:pPr marL="171450" indent="-171450">
                        <a:buFont typeface="Arial" panose="020B0604020202020204" pitchFamily="34" charset="0"/>
                        <a:buChar char="•"/>
                      </a:pPr>
                      <a:r>
                        <a:rPr lang="en-US" sz="900" dirty="0"/>
                        <a:t>Set up customers or vendors, create quotes, process orders, and submit invoices without </a:t>
                      </a:r>
                      <a:r>
                        <a:rPr lang="en-US" sz="900" b="1" dirty="0"/>
                        <a:t>leaving your inbox. </a:t>
                      </a:r>
                    </a:p>
                    <a:p>
                      <a:pPr marL="171450" indent="-171450">
                        <a:buFont typeface="Arial" panose="020B0604020202020204" pitchFamily="34" charset="0"/>
                        <a:buChar char="•"/>
                      </a:pPr>
                      <a:r>
                        <a:rPr lang="en-US" sz="900" dirty="0"/>
                        <a:t>Easily export data into Excel to analyze and update, then write back into Business Central.</a:t>
                      </a:r>
                    </a:p>
                    <a:p>
                      <a:pPr marL="171450" indent="-171450">
                        <a:buFont typeface="Arial" panose="020B0604020202020204" pitchFamily="34" charset="0"/>
                        <a:buChar char="•"/>
                      </a:pPr>
                      <a:r>
                        <a:rPr lang="en-US" sz="900" dirty="0"/>
                        <a:t>Create outgoing documents directly in Word using your </a:t>
                      </a:r>
                      <a:r>
                        <a:rPr lang="en-US" sz="900" b="1" dirty="0"/>
                        <a:t>business data.</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8194463"/>
                  </a:ext>
                </a:extLst>
              </a:tr>
              <a:tr h="653452">
                <a:tc>
                  <a:txBody>
                    <a:bodyPr/>
                    <a:lstStyle/>
                    <a:p>
                      <a:pPr marL="0" algn="l" defTabSz="699557" rtl="0" eaLnBrk="1" latinLnBrk="0" hangingPunct="1"/>
                      <a:r>
                        <a:rPr lang="en-US" sz="1000" i="1" kern="1200" dirty="0">
                          <a:solidFill>
                            <a:srgbClr val="0078D4"/>
                          </a:solidFill>
                          <a:latin typeface="+mn-lt"/>
                          <a:ea typeface="+mn-ea"/>
                          <a:cs typeface="Times New Roman"/>
                        </a:rPr>
                        <a:t>I heard that Business Central is not a true cloud solution.</a:t>
                      </a:r>
                    </a:p>
                  </a:txBody>
                  <a:tcPr marL="0">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900" dirty="0">
                          <a:solidFill>
                            <a:srgbClr val="000000"/>
                          </a:solidFill>
                          <a:latin typeface="+mn-lt"/>
                        </a:rPr>
                        <a:t>Business Central is part of the </a:t>
                      </a:r>
                      <a:r>
                        <a:rPr lang="en-US" sz="900" b="1" dirty="0">
                          <a:solidFill>
                            <a:srgbClr val="000000"/>
                          </a:solidFill>
                          <a:latin typeface="+mn-lt"/>
                        </a:rPr>
                        <a:t>Microsoft cloud </a:t>
                      </a:r>
                      <a:r>
                        <a:rPr lang="en-US" sz="900" dirty="0">
                          <a:solidFill>
                            <a:srgbClr val="000000"/>
                          </a:solidFill>
                          <a:latin typeface="+mn-lt"/>
                        </a:rPr>
                        <a:t>and provides deployment flexibility across tenants, companies, and databases. Microsoft provides on-premises, hybrid, </a:t>
                      </a:r>
                      <a:r>
                        <a:rPr lang="en-US" sz="900" dirty="0" err="1">
                          <a:solidFill>
                            <a:srgbClr val="000000"/>
                          </a:solidFill>
                          <a:latin typeface="+mn-lt"/>
                        </a:rPr>
                        <a:t>multicloud</a:t>
                      </a:r>
                      <a:r>
                        <a:rPr lang="en-US" sz="900" dirty="0">
                          <a:solidFill>
                            <a:srgbClr val="000000"/>
                          </a:solidFill>
                          <a:latin typeface="+mn-lt"/>
                        </a:rPr>
                        <a:t>, or at the edge cloud computing strategies. You get unmatched time to insight, scale, security, and performance on the cloud built for data, AI, ML, and analytics. </a:t>
                      </a:r>
                    </a:p>
                    <a:p>
                      <a:pPr marL="171450" marR="0" lvl="0" indent="-171450" algn="l">
                        <a:lnSpc>
                          <a:spcPct val="100000"/>
                        </a:lnSpc>
                        <a:spcBef>
                          <a:spcPts val="0"/>
                        </a:spcBef>
                        <a:spcAft>
                          <a:spcPts val="0"/>
                        </a:spcAft>
                        <a:buFont typeface="Arial" panose="020B0604020202020204" pitchFamily="34" charset="0"/>
                        <a:buChar char="•"/>
                      </a:pPr>
                      <a:r>
                        <a:rPr lang="en-US" sz="900" b="0" kern="1200" dirty="0">
                          <a:solidFill>
                            <a:srgbClr val="000000"/>
                          </a:solidFill>
                          <a:latin typeface="+mn-lt"/>
                          <a:ea typeface="+mn-ea"/>
                          <a:cs typeface="+mn-cs"/>
                        </a:rPr>
                        <a:t>Microsoft is the only company that delivers cloud computing (Azure), productivity apps (Microsoft 365), business applications (Dynamics 365), and an extensibility platform (Power Platform and </a:t>
                      </a:r>
                      <a:r>
                        <a:rPr lang="en-US" sz="900" b="0" kern="1200" dirty="0" err="1">
                          <a:solidFill>
                            <a:srgbClr val="000000"/>
                          </a:solidFill>
                          <a:latin typeface="+mn-lt"/>
                          <a:ea typeface="+mn-ea"/>
                          <a:cs typeface="+mn-cs"/>
                        </a:rPr>
                        <a:t>Dataverse</a:t>
                      </a:r>
                      <a:r>
                        <a:rPr lang="en-US" sz="900" b="0" kern="1200" dirty="0">
                          <a:solidFill>
                            <a:srgbClr val="000000"/>
                          </a:solidFill>
                          <a:latin typeface="+mn-lt"/>
                          <a:ea typeface="+mn-ea"/>
                          <a:cs typeface="+mn-cs"/>
                        </a:rPr>
                        <a:t>) all within a single cloud.  </a:t>
                      </a:r>
                      <a:endParaRPr lang="en-US" sz="900" b="0"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96040"/>
                  </a:ext>
                </a:extLst>
              </a:tr>
              <a:tr h="653452">
                <a:tc>
                  <a:txBody>
                    <a:bodyPr/>
                    <a:lstStyle/>
                    <a:p>
                      <a:pPr marL="0" algn="l" defTabSz="699557" rtl="0" eaLnBrk="1" latinLnBrk="0" hangingPunct="1"/>
                      <a:r>
                        <a:rPr lang="en-US" sz="1000" i="1" kern="1200" dirty="0">
                          <a:solidFill>
                            <a:srgbClr val="0078D4"/>
                          </a:solidFill>
                          <a:latin typeface="+mn-lt"/>
                          <a:ea typeface="+mn-ea"/>
                          <a:cs typeface="Times New Roman"/>
                        </a:rPr>
                        <a:t>We can’t move to the cloud as we have too many unique requirements that need customizations.</a:t>
                      </a:r>
                    </a:p>
                  </a:txBody>
                  <a:tcPr marL="0">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900" b="0" kern="1200" dirty="0">
                          <a:solidFill>
                            <a:schemeClr val="tx1"/>
                          </a:solidFill>
                          <a:latin typeface="+mn-lt"/>
                          <a:ea typeface="+mn-ea"/>
                          <a:cs typeface="+mn-cs"/>
                        </a:rPr>
                        <a:t>Running your business applications in the cloud  means </a:t>
                      </a:r>
                      <a:r>
                        <a:rPr lang="en-US" sz="900" b="1" kern="1200" dirty="0">
                          <a:solidFill>
                            <a:schemeClr val="tx1"/>
                          </a:solidFill>
                          <a:latin typeface="+mn-lt"/>
                          <a:ea typeface="+mn-ea"/>
                          <a:cs typeface="+mn-cs"/>
                        </a:rPr>
                        <a:t>reduced upfront software </a:t>
                      </a:r>
                      <a:r>
                        <a:rPr lang="en-US" sz="900" b="0" kern="1200" dirty="0">
                          <a:solidFill>
                            <a:schemeClr val="tx1"/>
                          </a:solidFill>
                          <a:latin typeface="+mn-lt"/>
                          <a:ea typeface="+mn-ea"/>
                          <a:cs typeface="+mn-cs"/>
                        </a:rPr>
                        <a:t>costs and no costly on-site servers to manage, plus you can add or remove users as your team changes. You can spend more time running your business, and less time worrying about IT. Start with what you need now and grow at your own pace. Handle the most common business processes from day one, like quotes, orders, invoicing, purchasing, inventory management, and reporting. </a:t>
                      </a:r>
                    </a:p>
                    <a:p>
                      <a:pPr marL="171450" marR="0" lvl="0" indent="-171450" algn="l">
                        <a:lnSpc>
                          <a:spcPct val="100000"/>
                        </a:lnSpc>
                        <a:spcBef>
                          <a:spcPts val="0"/>
                        </a:spcBef>
                        <a:spcAft>
                          <a:spcPts val="0"/>
                        </a:spcAft>
                        <a:buFont typeface="Arial" panose="020B0604020202020204" pitchFamily="34" charset="0"/>
                        <a:buChar char="•"/>
                      </a:pPr>
                      <a:r>
                        <a:rPr lang="en-US" sz="900" b="0" kern="1200" dirty="0">
                          <a:solidFill>
                            <a:schemeClr val="tx1"/>
                          </a:solidFill>
                          <a:latin typeface="+mn-lt"/>
                          <a:ea typeface="+mn-ea"/>
                          <a:cs typeface="+mn-cs"/>
                        </a:rPr>
                        <a:t>It’s in the cloud, so it’s </a:t>
                      </a:r>
                      <a:r>
                        <a:rPr lang="en-US" sz="900" b="1" kern="1200" dirty="0">
                          <a:solidFill>
                            <a:schemeClr val="tx1"/>
                          </a:solidFill>
                          <a:latin typeface="+mn-lt"/>
                          <a:ea typeface="+mn-ea"/>
                          <a:cs typeface="+mn-cs"/>
                        </a:rPr>
                        <a:t>easy to set up, manage and scale</a:t>
                      </a:r>
                      <a:r>
                        <a:rPr lang="en-US" sz="900" b="0" kern="1200" dirty="0">
                          <a:solidFill>
                            <a:schemeClr val="tx1"/>
                          </a:solidFill>
                          <a:latin typeface="+mn-lt"/>
                          <a:ea typeface="+mn-ea"/>
                          <a:cs typeface="+mn-cs"/>
                        </a:rPr>
                        <a:t>. You can also easily integrate industry-specific solutions to meet your unique business needs. Use the </a:t>
                      </a:r>
                      <a:r>
                        <a:rPr lang="en-US" sz="900" b="1" kern="1200" dirty="0">
                          <a:solidFill>
                            <a:schemeClr val="tx1"/>
                          </a:solidFill>
                          <a:latin typeface="+mn-lt"/>
                          <a:ea typeface="+mn-ea"/>
                          <a:cs typeface="+mn-cs"/>
                        </a:rPr>
                        <a:t>Power Platform </a:t>
                      </a:r>
                      <a:r>
                        <a:rPr lang="en-US" sz="900" b="0" kern="1200" dirty="0">
                          <a:solidFill>
                            <a:schemeClr val="tx1"/>
                          </a:solidFill>
                          <a:latin typeface="+mn-lt"/>
                          <a:ea typeface="+mn-ea"/>
                          <a:cs typeface="+mn-cs"/>
                        </a:rPr>
                        <a:t>to extend the solution to meet custom requirements.</a:t>
                      </a:r>
                    </a:p>
                  </a:txBody>
                  <a:tcP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779271"/>
                  </a:ext>
                </a:extLst>
              </a:tr>
            </a:tbl>
          </a:graphicData>
        </a:graphic>
      </p:graphicFrame>
      <p:grpSp>
        <p:nvGrpSpPr>
          <p:cNvPr id="60" name="Group 59">
            <a:extLst>
              <a:ext uri="{FF2B5EF4-FFF2-40B4-BE49-F238E27FC236}">
                <a16:creationId xmlns:a16="http://schemas.microsoft.com/office/drawing/2014/main" id="{0C8595A7-6953-4261-A558-015425046F61}"/>
              </a:ext>
            </a:extLst>
          </p:cNvPr>
          <p:cNvGrpSpPr/>
          <p:nvPr/>
        </p:nvGrpSpPr>
        <p:grpSpPr>
          <a:xfrm>
            <a:off x="4374134" y="1171610"/>
            <a:ext cx="467722" cy="500867"/>
            <a:chOff x="-1624914" y="2732331"/>
            <a:chExt cx="726044" cy="773538"/>
          </a:xfrm>
          <a:solidFill>
            <a:srgbClr val="0078D4"/>
          </a:solidFill>
        </p:grpSpPr>
        <p:grpSp>
          <p:nvGrpSpPr>
            <p:cNvPr id="61" name="Group 60">
              <a:extLst>
                <a:ext uri="{FF2B5EF4-FFF2-40B4-BE49-F238E27FC236}">
                  <a16:creationId xmlns:a16="http://schemas.microsoft.com/office/drawing/2014/main" id="{ADBB2B7E-8D98-4556-8F6F-2E03105CA9F6}"/>
                </a:ext>
              </a:extLst>
            </p:cNvPr>
            <p:cNvGrpSpPr/>
            <p:nvPr/>
          </p:nvGrpSpPr>
          <p:grpSpPr>
            <a:xfrm>
              <a:off x="-1421228" y="2901913"/>
              <a:ext cx="301374" cy="339829"/>
              <a:chOff x="2058958" y="3484169"/>
              <a:chExt cx="301374" cy="339829"/>
            </a:xfrm>
            <a:grpFill/>
          </p:grpSpPr>
          <p:sp>
            <p:nvSpPr>
              <p:cNvPr id="81" name="Freeform: Shape 80">
                <a:extLst>
                  <a:ext uri="{FF2B5EF4-FFF2-40B4-BE49-F238E27FC236}">
                    <a16:creationId xmlns:a16="http://schemas.microsoft.com/office/drawing/2014/main" id="{84153FB3-B47F-4F18-B7E7-111B46EF11AE}"/>
                  </a:ext>
                </a:extLst>
              </p:cNvPr>
              <p:cNvSpPr/>
              <p:nvPr/>
            </p:nvSpPr>
            <p:spPr>
              <a:xfrm>
                <a:off x="2144012" y="3484169"/>
                <a:ext cx="133943" cy="133943"/>
              </a:xfrm>
              <a:custGeom>
                <a:avLst/>
                <a:gdLst>
                  <a:gd name="connsiteX0" fmla="*/ 75098 w 73316"/>
                  <a:gd name="connsiteY0" fmla="*/ 37996 h 73316"/>
                  <a:gd name="connsiteX1" fmla="*/ 38073 w 73316"/>
                  <a:gd name="connsiteY1" fmla="*/ 74944 h 73316"/>
                  <a:gd name="connsiteX2" fmla="*/ 1049 w 73316"/>
                  <a:gd name="connsiteY2" fmla="*/ 37996 h 73316"/>
                  <a:gd name="connsiteX3" fmla="*/ 38073 w 73316"/>
                  <a:gd name="connsiteY3" fmla="*/ 1049 h 73316"/>
                  <a:gd name="connsiteX4" fmla="*/ 75098 w 73316"/>
                  <a:gd name="connsiteY4" fmla="*/ 37996 h 7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6" h="73316">
                    <a:moveTo>
                      <a:pt x="75098" y="37996"/>
                    </a:moveTo>
                    <a:cubicBezTo>
                      <a:pt x="75098" y="58483"/>
                      <a:pt x="58602" y="74944"/>
                      <a:pt x="38073" y="74944"/>
                    </a:cubicBezTo>
                    <a:cubicBezTo>
                      <a:pt x="17545" y="74944"/>
                      <a:pt x="1049" y="58483"/>
                      <a:pt x="1049" y="37996"/>
                    </a:cubicBezTo>
                    <a:cubicBezTo>
                      <a:pt x="1049" y="17511"/>
                      <a:pt x="17545" y="1049"/>
                      <a:pt x="38073" y="1049"/>
                    </a:cubicBezTo>
                    <a:cubicBezTo>
                      <a:pt x="58602" y="1049"/>
                      <a:pt x="75098" y="17511"/>
                      <a:pt x="75098" y="37996"/>
                    </a:cubicBezTo>
                    <a:close/>
                  </a:path>
                </a:pathLst>
              </a:custGeom>
              <a:solidFill>
                <a:schemeClr val="tx2"/>
              </a:solidFill>
              <a:ln w="3633" cap="flat">
                <a:solidFill>
                  <a:schemeClr val="tx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82" name="Freeform: Shape 81">
                <a:extLst>
                  <a:ext uri="{FF2B5EF4-FFF2-40B4-BE49-F238E27FC236}">
                    <a16:creationId xmlns:a16="http://schemas.microsoft.com/office/drawing/2014/main" id="{E32961C0-6FD4-4AD3-9A4E-F377121638EE}"/>
                  </a:ext>
                </a:extLst>
              </p:cNvPr>
              <p:cNvSpPr/>
              <p:nvPr/>
            </p:nvSpPr>
            <p:spPr>
              <a:xfrm>
                <a:off x="2058958" y="3669962"/>
                <a:ext cx="301374" cy="154036"/>
              </a:xfrm>
              <a:custGeom>
                <a:avLst/>
                <a:gdLst>
                  <a:gd name="connsiteX0" fmla="*/ 1049 w 164961"/>
                  <a:gd name="connsiteY0" fmla="*/ 84090 h 84313"/>
                  <a:gd name="connsiteX1" fmla="*/ 84263 w 164961"/>
                  <a:gd name="connsiteY1" fmla="*/ 1049 h 84313"/>
                  <a:gd name="connsiteX2" fmla="*/ 167477 w 164961"/>
                  <a:gd name="connsiteY2" fmla="*/ 84090 h 84313"/>
                  <a:gd name="connsiteX3" fmla="*/ 1049 w 164961"/>
                  <a:gd name="connsiteY3" fmla="*/ 84090 h 84313"/>
                </a:gdLst>
                <a:ahLst/>
                <a:cxnLst>
                  <a:cxn ang="0">
                    <a:pos x="connsiteX0" y="connsiteY0"/>
                  </a:cxn>
                  <a:cxn ang="0">
                    <a:pos x="connsiteX1" y="connsiteY1"/>
                  </a:cxn>
                  <a:cxn ang="0">
                    <a:pos x="connsiteX2" y="connsiteY2"/>
                  </a:cxn>
                  <a:cxn ang="0">
                    <a:pos x="connsiteX3" y="connsiteY3"/>
                  </a:cxn>
                </a:cxnLst>
                <a:rect l="l" t="t" r="r" b="b"/>
                <a:pathLst>
                  <a:path w="164961" h="84313">
                    <a:moveTo>
                      <a:pt x="1049" y="84090"/>
                    </a:moveTo>
                    <a:cubicBezTo>
                      <a:pt x="1049" y="38362"/>
                      <a:pt x="38073" y="1049"/>
                      <a:pt x="84263" y="1049"/>
                    </a:cubicBezTo>
                    <a:cubicBezTo>
                      <a:pt x="130085" y="1049"/>
                      <a:pt x="167477" y="38362"/>
                      <a:pt x="167477" y="84090"/>
                    </a:cubicBezTo>
                    <a:lnTo>
                      <a:pt x="1049" y="84090"/>
                    </a:lnTo>
                    <a:close/>
                  </a:path>
                </a:pathLst>
              </a:custGeom>
              <a:solidFill>
                <a:schemeClr val="tx2"/>
              </a:solidFill>
              <a:ln w="3633" cap="flat">
                <a:solidFill>
                  <a:schemeClr val="tx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sp>
          <p:nvSpPr>
            <p:cNvPr id="62" name="Freeform: Shape 61">
              <a:extLst>
                <a:ext uri="{FF2B5EF4-FFF2-40B4-BE49-F238E27FC236}">
                  <a16:creationId xmlns:a16="http://schemas.microsoft.com/office/drawing/2014/main" id="{E7DDC367-00C8-459F-9F4D-776990D256A0}"/>
                </a:ext>
              </a:extLst>
            </p:cNvPr>
            <p:cNvSpPr/>
            <p:nvPr/>
          </p:nvSpPr>
          <p:spPr>
            <a:xfrm>
              <a:off x="-1623576" y="2853635"/>
              <a:ext cx="724706" cy="652234"/>
            </a:xfrm>
            <a:custGeom>
              <a:avLst/>
              <a:gdLst>
                <a:gd name="connsiteX0" fmla="*/ 549905 w 922539"/>
                <a:gd name="connsiteY0" fmla="*/ 739025 h 830285"/>
                <a:gd name="connsiteX1" fmla="*/ 457083 w 922539"/>
                <a:gd name="connsiteY1" fmla="*/ 831846 h 830285"/>
                <a:gd name="connsiteX2" fmla="*/ 364261 w 922539"/>
                <a:gd name="connsiteY2" fmla="*/ 739025 h 830285"/>
                <a:gd name="connsiteX3" fmla="*/ 457083 w 922539"/>
                <a:gd name="connsiteY3" fmla="*/ 646203 h 830285"/>
                <a:gd name="connsiteX4" fmla="*/ 549905 w 922539"/>
                <a:gd name="connsiteY4" fmla="*/ 739025 h 830285"/>
                <a:gd name="connsiteX5" fmla="*/ 92822 w 922539"/>
                <a:gd name="connsiteY5" fmla="*/ 0 h 830285"/>
                <a:gd name="connsiteX6" fmla="*/ 0 w 922539"/>
                <a:gd name="connsiteY6" fmla="*/ 92822 h 830285"/>
                <a:gd name="connsiteX7" fmla="*/ 92822 w 922539"/>
                <a:gd name="connsiteY7" fmla="*/ 185643 h 830285"/>
                <a:gd name="connsiteX8" fmla="*/ 185643 w 922539"/>
                <a:gd name="connsiteY8" fmla="*/ 92822 h 830285"/>
                <a:gd name="connsiteX9" fmla="*/ 92822 w 922539"/>
                <a:gd name="connsiteY9" fmla="*/ 0 h 830285"/>
                <a:gd name="connsiteX10" fmla="*/ 835821 w 922539"/>
                <a:gd name="connsiteY10" fmla="*/ 0 h 830285"/>
                <a:gd name="connsiteX11" fmla="*/ 742999 w 922539"/>
                <a:gd name="connsiteY11" fmla="*/ 92822 h 830285"/>
                <a:gd name="connsiteX12" fmla="*/ 835821 w 922539"/>
                <a:gd name="connsiteY12" fmla="*/ 185643 h 830285"/>
                <a:gd name="connsiteX13" fmla="*/ 928643 w 922539"/>
                <a:gd name="connsiteY13" fmla="*/ 92822 h 830285"/>
                <a:gd name="connsiteX14" fmla="*/ 835821 w 922539"/>
                <a:gd name="connsiteY14" fmla="*/ 0 h 83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539" h="830285">
                  <a:moveTo>
                    <a:pt x="549905" y="739025"/>
                  </a:moveTo>
                  <a:cubicBezTo>
                    <a:pt x="549905" y="790261"/>
                    <a:pt x="508319" y="831846"/>
                    <a:pt x="457083" y="831846"/>
                  </a:cubicBezTo>
                  <a:cubicBezTo>
                    <a:pt x="405846" y="831846"/>
                    <a:pt x="364261" y="790261"/>
                    <a:pt x="364261" y="739025"/>
                  </a:cubicBezTo>
                  <a:cubicBezTo>
                    <a:pt x="364261" y="687788"/>
                    <a:pt x="405846" y="646203"/>
                    <a:pt x="457083" y="646203"/>
                  </a:cubicBezTo>
                  <a:cubicBezTo>
                    <a:pt x="508319" y="646203"/>
                    <a:pt x="549905" y="687788"/>
                    <a:pt x="549905" y="739025"/>
                  </a:cubicBezTo>
                  <a:close/>
                  <a:moveTo>
                    <a:pt x="92822" y="0"/>
                  </a:moveTo>
                  <a:cubicBezTo>
                    <a:pt x="41585" y="0"/>
                    <a:pt x="0" y="41585"/>
                    <a:pt x="0" y="92822"/>
                  </a:cubicBezTo>
                  <a:cubicBezTo>
                    <a:pt x="0" y="144058"/>
                    <a:pt x="41585" y="185643"/>
                    <a:pt x="92822" y="185643"/>
                  </a:cubicBezTo>
                  <a:cubicBezTo>
                    <a:pt x="144058" y="185643"/>
                    <a:pt x="185643" y="144058"/>
                    <a:pt x="185643" y="92822"/>
                  </a:cubicBezTo>
                  <a:cubicBezTo>
                    <a:pt x="185643" y="41585"/>
                    <a:pt x="144058" y="0"/>
                    <a:pt x="92822" y="0"/>
                  </a:cubicBezTo>
                  <a:close/>
                  <a:moveTo>
                    <a:pt x="835821" y="0"/>
                  </a:moveTo>
                  <a:cubicBezTo>
                    <a:pt x="784584" y="0"/>
                    <a:pt x="742999" y="41585"/>
                    <a:pt x="742999" y="92822"/>
                  </a:cubicBezTo>
                  <a:cubicBezTo>
                    <a:pt x="742999" y="144058"/>
                    <a:pt x="784584" y="185643"/>
                    <a:pt x="835821" y="185643"/>
                  </a:cubicBezTo>
                  <a:cubicBezTo>
                    <a:pt x="887057" y="185643"/>
                    <a:pt x="928643" y="144058"/>
                    <a:pt x="928643" y="92822"/>
                  </a:cubicBezTo>
                  <a:cubicBezTo>
                    <a:pt x="928643" y="41585"/>
                    <a:pt x="887128" y="0"/>
                    <a:pt x="835821" y="0"/>
                  </a:cubicBezTo>
                  <a:close/>
                </a:path>
              </a:pathLst>
            </a:custGeom>
            <a:solidFill>
              <a:schemeClr val="tx2"/>
            </a:solidFill>
            <a:ln w="7053" cap="flat">
              <a:solidFill>
                <a:schemeClr val="tx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63" name="Freeform: Shape 62">
              <a:extLst>
                <a:ext uri="{FF2B5EF4-FFF2-40B4-BE49-F238E27FC236}">
                  <a16:creationId xmlns:a16="http://schemas.microsoft.com/office/drawing/2014/main" id="{86ACB53A-16A8-48E3-964A-ADB3FB3B1302}"/>
                </a:ext>
              </a:extLst>
            </p:cNvPr>
            <p:cNvSpPr/>
            <p:nvPr/>
          </p:nvSpPr>
          <p:spPr>
            <a:xfrm>
              <a:off x="-1079601" y="2793318"/>
              <a:ext cx="50171" cy="50171"/>
            </a:xfrm>
            <a:custGeom>
              <a:avLst/>
              <a:gdLst>
                <a:gd name="connsiteX0" fmla="*/ 42792 w 63868"/>
                <a:gd name="connsiteY0" fmla="*/ 68268 h 63868"/>
                <a:gd name="connsiteX1" fmla="*/ 0 w 63868"/>
                <a:gd name="connsiteY1" fmla="*/ 35340 h 63868"/>
                <a:gd name="connsiteX2" fmla="*/ 23773 w 63868"/>
                <a:gd name="connsiteY2" fmla="*/ 0 h 63868"/>
                <a:gd name="connsiteX3" fmla="*/ 70894 w 63868"/>
                <a:gd name="connsiteY3" fmla="*/ 36263 h 63868"/>
                <a:gd name="connsiteX4" fmla="*/ 42792 w 63868"/>
                <a:gd name="connsiteY4" fmla="*/ 68268 h 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63868">
                  <a:moveTo>
                    <a:pt x="42792" y="68268"/>
                  </a:moveTo>
                  <a:cubicBezTo>
                    <a:pt x="29308" y="56417"/>
                    <a:pt x="14903" y="45346"/>
                    <a:pt x="0" y="35340"/>
                  </a:cubicBezTo>
                  <a:lnTo>
                    <a:pt x="23773" y="0"/>
                  </a:lnTo>
                  <a:cubicBezTo>
                    <a:pt x="40166" y="11000"/>
                    <a:pt x="55991" y="23205"/>
                    <a:pt x="70894" y="36263"/>
                  </a:cubicBezTo>
                  <a:lnTo>
                    <a:pt x="42792" y="68268"/>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64" name="Freeform: Shape 63">
              <a:extLst>
                <a:ext uri="{FF2B5EF4-FFF2-40B4-BE49-F238E27FC236}">
                  <a16:creationId xmlns:a16="http://schemas.microsoft.com/office/drawing/2014/main" id="{FCBED8C4-DBE0-4943-BCDA-C4C1192CA1F7}"/>
                </a:ext>
              </a:extLst>
            </p:cNvPr>
            <p:cNvSpPr/>
            <p:nvPr/>
          </p:nvSpPr>
          <p:spPr>
            <a:xfrm>
              <a:off x="-1155305" y="2751674"/>
              <a:ext cx="50171" cy="44598"/>
            </a:xfrm>
            <a:custGeom>
              <a:avLst/>
              <a:gdLst>
                <a:gd name="connsiteX0" fmla="*/ 49746 w 63868"/>
                <a:gd name="connsiteY0" fmla="*/ 61171 h 56771"/>
                <a:gd name="connsiteX1" fmla="*/ 0 w 63868"/>
                <a:gd name="connsiteY1" fmla="*/ 40237 h 56771"/>
                <a:gd name="connsiteX2" fmla="*/ 13980 w 63868"/>
                <a:gd name="connsiteY2" fmla="*/ 0 h 56771"/>
                <a:gd name="connsiteX3" fmla="*/ 68836 w 63868"/>
                <a:gd name="connsiteY3" fmla="*/ 23134 h 56771"/>
                <a:gd name="connsiteX4" fmla="*/ 49746 w 63868"/>
                <a:gd name="connsiteY4" fmla="*/ 61171 h 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56771">
                  <a:moveTo>
                    <a:pt x="49746" y="61171"/>
                  </a:moveTo>
                  <a:cubicBezTo>
                    <a:pt x="33708" y="53152"/>
                    <a:pt x="16961" y="46056"/>
                    <a:pt x="0" y="40237"/>
                  </a:cubicBezTo>
                  <a:lnTo>
                    <a:pt x="13980" y="0"/>
                  </a:lnTo>
                  <a:cubicBezTo>
                    <a:pt x="32644" y="6458"/>
                    <a:pt x="51095" y="14264"/>
                    <a:pt x="68836" y="23134"/>
                  </a:cubicBezTo>
                  <a:lnTo>
                    <a:pt x="49746" y="61171"/>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65" name="Freeform: Shape 64">
              <a:extLst>
                <a:ext uri="{FF2B5EF4-FFF2-40B4-BE49-F238E27FC236}">
                  <a16:creationId xmlns:a16="http://schemas.microsoft.com/office/drawing/2014/main" id="{DDB5DD96-E3A6-4153-AD6C-1F98811A4D77}"/>
                </a:ext>
              </a:extLst>
            </p:cNvPr>
            <p:cNvSpPr/>
            <p:nvPr/>
          </p:nvSpPr>
          <p:spPr>
            <a:xfrm>
              <a:off x="-1495915" y="2789193"/>
              <a:ext cx="50171" cy="50171"/>
            </a:xfrm>
            <a:custGeom>
              <a:avLst/>
              <a:gdLst>
                <a:gd name="connsiteX0" fmla="*/ 27463 w 63868"/>
                <a:gd name="connsiteY0" fmla="*/ 67842 h 63868"/>
                <a:gd name="connsiteX1" fmla="*/ 0 w 63868"/>
                <a:gd name="connsiteY1" fmla="*/ 35340 h 63868"/>
                <a:gd name="connsiteX2" fmla="*/ 47759 w 63868"/>
                <a:gd name="connsiteY2" fmla="*/ 0 h 63868"/>
                <a:gd name="connsiteX3" fmla="*/ 70823 w 63868"/>
                <a:gd name="connsiteY3" fmla="*/ 35766 h 63868"/>
                <a:gd name="connsiteX4" fmla="*/ 27463 w 63868"/>
                <a:gd name="connsiteY4" fmla="*/ 67842 h 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63868">
                  <a:moveTo>
                    <a:pt x="27463" y="67842"/>
                  </a:moveTo>
                  <a:lnTo>
                    <a:pt x="0" y="35340"/>
                  </a:lnTo>
                  <a:cubicBezTo>
                    <a:pt x="15115" y="22567"/>
                    <a:pt x="31224" y="10716"/>
                    <a:pt x="47759" y="0"/>
                  </a:cubicBezTo>
                  <a:lnTo>
                    <a:pt x="70823" y="35766"/>
                  </a:lnTo>
                  <a:cubicBezTo>
                    <a:pt x="55778" y="45488"/>
                    <a:pt x="41159" y="56275"/>
                    <a:pt x="27463" y="67842"/>
                  </a:cubicBez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66" name="Freeform: Shape 65">
              <a:extLst>
                <a:ext uri="{FF2B5EF4-FFF2-40B4-BE49-F238E27FC236}">
                  <a16:creationId xmlns:a16="http://schemas.microsoft.com/office/drawing/2014/main" id="{C22D7A0B-2031-4EA6-9D8C-D2364A2C83ED}"/>
                </a:ext>
              </a:extLst>
            </p:cNvPr>
            <p:cNvSpPr/>
            <p:nvPr/>
          </p:nvSpPr>
          <p:spPr>
            <a:xfrm>
              <a:off x="-1238201" y="2732778"/>
              <a:ext cx="44598" cy="39022"/>
            </a:xfrm>
            <a:custGeom>
              <a:avLst/>
              <a:gdLst>
                <a:gd name="connsiteX0" fmla="*/ 53436 w 56771"/>
                <a:gd name="connsiteY0" fmla="*/ 49888 h 49675"/>
                <a:gd name="connsiteX1" fmla="*/ 0 w 56771"/>
                <a:gd name="connsiteY1" fmla="*/ 42437 h 49675"/>
                <a:gd name="connsiteX2" fmla="*/ 3122 w 56771"/>
                <a:gd name="connsiteY2" fmla="*/ 0 h 49675"/>
                <a:gd name="connsiteX3" fmla="*/ 62094 w 56771"/>
                <a:gd name="connsiteY3" fmla="*/ 8232 h 49675"/>
                <a:gd name="connsiteX4" fmla="*/ 53436 w 56771"/>
                <a:gd name="connsiteY4" fmla="*/ 49888 h 4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1" h="49675">
                  <a:moveTo>
                    <a:pt x="53436" y="49888"/>
                  </a:moveTo>
                  <a:cubicBezTo>
                    <a:pt x="35908" y="46269"/>
                    <a:pt x="17883" y="43714"/>
                    <a:pt x="0" y="42437"/>
                  </a:cubicBezTo>
                  <a:lnTo>
                    <a:pt x="3122" y="0"/>
                  </a:lnTo>
                  <a:cubicBezTo>
                    <a:pt x="22851" y="1419"/>
                    <a:pt x="42721" y="4258"/>
                    <a:pt x="62094" y="8232"/>
                  </a:cubicBezTo>
                  <a:lnTo>
                    <a:pt x="53436" y="49888"/>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67" name="Freeform: Shape 66">
              <a:extLst>
                <a:ext uri="{FF2B5EF4-FFF2-40B4-BE49-F238E27FC236}">
                  <a16:creationId xmlns:a16="http://schemas.microsoft.com/office/drawing/2014/main" id="{57D362A6-D693-4221-A458-E57A3C10BE35}"/>
                </a:ext>
              </a:extLst>
            </p:cNvPr>
            <p:cNvSpPr/>
            <p:nvPr/>
          </p:nvSpPr>
          <p:spPr>
            <a:xfrm>
              <a:off x="-1417537" y="2749333"/>
              <a:ext cx="50171" cy="44598"/>
            </a:xfrm>
            <a:custGeom>
              <a:avLst/>
              <a:gdLst>
                <a:gd name="connsiteX0" fmla="*/ 18167 w 63868"/>
                <a:gd name="connsiteY0" fmla="*/ 60320 h 56771"/>
                <a:gd name="connsiteX1" fmla="*/ 0 w 63868"/>
                <a:gd name="connsiteY1" fmla="*/ 21857 h 56771"/>
                <a:gd name="connsiteX2" fmla="*/ 55281 w 63868"/>
                <a:gd name="connsiteY2" fmla="*/ 0 h 56771"/>
                <a:gd name="connsiteX3" fmla="*/ 68339 w 63868"/>
                <a:gd name="connsiteY3" fmla="*/ 40521 h 56771"/>
                <a:gd name="connsiteX4" fmla="*/ 18167 w 63868"/>
                <a:gd name="connsiteY4" fmla="*/ 60320 h 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56771">
                  <a:moveTo>
                    <a:pt x="18167" y="60320"/>
                  </a:moveTo>
                  <a:lnTo>
                    <a:pt x="0" y="21857"/>
                  </a:lnTo>
                  <a:cubicBezTo>
                    <a:pt x="17883" y="13412"/>
                    <a:pt x="36476" y="6032"/>
                    <a:pt x="55281" y="0"/>
                  </a:cubicBezTo>
                  <a:lnTo>
                    <a:pt x="68339" y="40521"/>
                  </a:lnTo>
                  <a:cubicBezTo>
                    <a:pt x="51307" y="45985"/>
                    <a:pt x="34418" y="52656"/>
                    <a:pt x="18167" y="60320"/>
                  </a:cubicBez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68" name="Freeform: Shape 67">
              <a:extLst>
                <a:ext uri="{FF2B5EF4-FFF2-40B4-BE49-F238E27FC236}">
                  <a16:creationId xmlns:a16="http://schemas.microsoft.com/office/drawing/2014/main" id="{1BCC5023-E037-412B-A09C-B1438498463C}"/>
                </a:ext>
              </a:extLst>
            </p:cNvPr>
            <p:cNvSpPr/>
            <p:nvPr/>
          </p:nvSpPr>
          <p:spPr>
            <a:xfrm>
              <a:off x="-1328789" y="2732331"/>
              <a:ext cx="44598" cy="33447"/>
            </a:xfrm>
            <a:custGeom>
              <a:avLst/>
              <a:gdLst>
                <a:gd name="connsiteX0" fmla="*/ 61313 w 56771"/>
                <a:gd name="connsiteY0" fmla="*/ 42508 h 42578"/>
                <a:gd name="connsiteX1" fmla="*/ 7664 w 56771"/>
                <a:gd name="connsiteY1" fmla="*/ 48966 h 42578"/>
                <a:gd name="connsiteX2" fmla="*/ 0 w 56771"/>
                <a:gd name="connsiteY2" fmla="*/ 7096 h 42578"/>
                <a:gd name="connsiteX3" fmla="*/ 58972 w 56771"/>
                <a:gd name="connsiteY3" fmla="*/ 0 h 42578"/>
                <a:gd name="connsiteX4" fmla="*/ 61313 w 56771"/>
                <a:gd name="connsiteY4" fmla="*/ 42508 h 4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1" h="42578">
                  <a:moveTo>
                    <a:pt x="61313" y="42508"/>
                  </a:moveTo>
                  <a:cubicBezTo>
                    <a:pt x="43430" y="43501"/>
                    <a:pt x="25263" y="45701"/>
                    <a:pt x="7664" y="48966"/>
                  </a:cubicBezTo>
                  <a:lnTo>
                    <a:pt x="0" y="7096"/>
                  </a:lnTo>
                  <a:cubicBezTo>
                    <a:pt x="19373" y="3548"/>
                    <a:pt x="39314" y="1135"/>
                    <a:pt x="58972" y="0"/>
                  </a:cubicBezTo>
                  <a:lnTo>
                    <a:pt x="61313" y="42508"/>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69" name="Freeform: Shape 68">
              <a:extLst>
                <a:ext uri="{FF2B5EF4-FFF2-40B4-BE49-F238E27FC236}">
                  <a16:creationId xmlns:a16="http://schemas.microsoft.com/office/drawing/2014/main" id="{37D3C43F-6AC3-4E3A-B096-125903C02F2F}"/>
                </a:ext>
              </a:extLst>
            </p:cNvPr>
            <p:cNvSpPr/>
            <p:nvPr/>
          </p:nvSpPr>
          <p:spPr>
            <a:xfrm>
              <a:off x="-1156475" y="3390976"/>
              <a:ext cx="50171" cy="44598"/>
            </a:xfrm>
            <a:custGeom>
              <a:avLst/>
              <a:gdLst>
                <a:gd name="connsiteX0" fmla="*/ 0 w 63868"/>
                <a:gd name="connsiteY0" fmla="*/ 20438 h 56771"/>
                <a:gd name="connsiteX1" fmla="*/ 49959 w 63868"/>
                <a:gd name="connsiteY1" fmla="*/ 0 h 56771"/>
                <a:gd name="connsiteX2" fmla="*/ 68623 w 63868"/>
                <a:gd name="connsiteY2" fmla="*/ 38250 h 56771"/>
                <a:gd name="connsiteX3" fmla="*/ 13625 w 63868"/>
                <a:gd name="connsiteY3" fmla="*/ 60817 h 56771"/>
                <a:gd name="connsiteX4" fmla="*/ 0 w 63868"/>
                <a:gd name="connsiteY4" fmla="*/ 20438 h 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56771">
                  <a:moveTo>
                    <a:pt x="0" y="20438"/>
                  </a:moveTo>
                  <a:cubicBezTo>
                    <a:pt x="17032" y="14690"/>
                    <a:pt x="33850" y="7806"/>
                    <a:pt x="49959" y="0"/>
                  </a:cubicBezTo>
                  <a:lnTo>
                    <a:pt x="68623" y="38250"/>
                  </a:lnTo>
                  <a:cubicBezTo>
                    <a:pt x="50882" y="46908"/>
                    <a:pt x="32360" y="54501"/>
                    <a:pt x="13625" y="60817"/>
                  </a:cubicBezTo>
                  <a:lnTo>
                    <a:pt x="0" y="20438"/>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0" name="Freeform: Shape 69">
              <a:extLst>
                <a:ext uri="{FF2B5EF4-FFF2-40B4-BE49-F238E27FC236}">
                  <a16:creationId xmlns:a16="http://schemas.microsoft.com/office/drawing/2014/main" id="{8D861BF3-02F0-4584-B3F0-D16084ECB353}"/>
                </a:ext>
              </a:extLst>
            </p:cNvPr>
            <p:cNvSpPr/>
            <p:nvPr/>
          </p:nvSpPr>
          <p:spPr>
            <a:xfrm>
              <a:off x="-1080381" y="3344428"/>
              <a:ext cx="50171" cy="50171"/>
            </a:xfrm>
            <a:custGeom>
              <a:avLst/>
              <a:gdLst>
                <a:gd name="connsiteX0" fmla="*/ 0 w 63868"/>
                <a:gd name="connsiteY0" fmla="*/ 32502 h 63868"/>
                <a:gd name="connsiteX1" fmla="*/ 43075 w 63868"/>
                <a:gd name="connsiteY1" fmla="*/ 0 h 63868"/>
                <a:gd name="connsiteX2" fmla="*/ 70894 w 63868"/>
                <a:gd name="connsiteY2" fmla="*/ 32289 h 63868"/>
                <a:gd name="connsiteX3" fmla="*/ 23418 w 63868"/>
                <a:gd name="connsiteY3" fmla="*/ 68126 h 63868"/>
                <a:gd name="connsiteX4" fmla="*/ 0 w 63868"/>
                <a:gd name="connsiteY4" fmla="*/ 32502 h 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63868">
                  <a:moveTo>
                    <a:pt x="0" y="32502"/>
                  </a:moveTo>
                  <a:cubicBezTo>
                    <a:pt x="15045" y="22638"/>
                    <a:pt x="29521" y="11709"/>
                    <a:pt x="43075" y="0"/>
                  </a:cubicBezTo>
                  <a:lnTo>
                    <a:pt x="70894" y="32289"/>
                  </a:lnTo>
                  <a:cubicBezTo>
                    <a:pt x="55920" y="45204"/>
                    <a:pt x="39953" y="57268"/>
                    <a:pt x="23418" y="68126"/>
                  </a:cubicBezTo>
                  <a:lnTo>
                    <a:pt x="0" y="32502"/>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1" name="Freeform: Shape 70">
              <a:extLst>
                <a:ext uri="{FF2B5EF4-FFF2-40B4-BE49-F238E27FC236}">
                  <a16:creationId xmlns:a16="http://schemas.microsoft.com/office/drawing/2014/main" id="{FBECADE8-5A0F-4CEB-A795-8C97623BF202}"/>
                </a:ext>
              </a:extLst>
            </p:cNvPr>
            <p:cNvSpPr/>
            <p:nvPr/>
          </p:nvSpPr>
          <p:spPr>
            <a:xfrm>
              <a:off x="-937725" y="3032861"/>
              <a:ext cx="33447" cy="44598"/>
            </a:xfrm>
            <a:custGeom>
              <a:avLst/>
              <a:gdLst>
                <a:gd name="connsiteX0" fmla="*/ 0 w 42578"/>
                <a:gd name="connsiteY0" fmla="*/ 7451 h 56771"/>
                <a:gd name="connsiteX1" fmla="*/ 41940 w 42578"/>
                <a:gd name="connsiteY1" fmla="*/ 0 h 56771"/>
                <a:gd name="connsiteX2" fmla="*/ 48540 w 42578"/>
                <a:gd name="connsiteY2" fmla="*/ 59042 h 56771"/>
                <a:gd name="connsiteX3" fmla="*/ 6032 w 42578"/>
                <a:gd name="connsiteY3" fmla="*/ 61029 h 56771"/>
                <a:gd name="connsiteX4" fmla="*/ 0 w 42578"/>
                <a:gd name="connsiteY4" fmla="*/ 7451 h 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8" h="56771">
                  <a:moveTo>
                    <a:pt x="0" y="7451"/>
                  </a:moveTo>
                  <a:lnTo>
                    <a:pt x="41940" y="0"/>
                  </a:lnTo>
                  <a:cubicBezTo>
                    <a:pt x="45417" y="19444"/>
                    <a:pt x="47617" y="39385"/>
                    <a:pt x="48540" y="59042"/>
                  </a:cubicBezTo>
                  <a:lnTo>
                    <a:pt x="6032" y="61029"/>
                  </a:lnTo>
                  <a:cubicBezTo>
                    <a:pt x="5180" y="43146"/>
                    <a:pt x="3122" y="25121"/>
                    <a:pt x="0" y="7451"/>
                  </a:cubicBez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2" name="Freeform: Shape 71">
              <a:extLst>
                <a:ext uri="{FF2B5EF4-FFF2-40B4-BE49-F238E27FC236}">
                  <a16:creationId xmlns:a16="http://schemas.microsoft.com/office/drawing/2014/main" id="{005624B8-D1AB-48D0-9552-B3C9F73DC78D}"/>
                </a:ext>
              </a:extLst>
            </p:cNvPr>
            <p:cNvSpPr/>
            <p:nvPr/>
          </p:nvSpPr>
          <p:spPr>
            <a:xfrm>
              <a:off x="-1016273" y="3281323"/>
              <a:ext cx="50171" cy="50171"/>
            </a:xfrm>
            <a:custGeom>
              <a:avLst/>
              <a:gdLst>
                <a:gd name="connsiteX0" fmla="*/ 0 w 63868"/>
                <a:gd name="connsiteY0" fmla="*/ 42508 h 63868"/>
                <a:gd name="connsiteX1" fmla="*/ 33282 w 63868"/>
                <a:gd name="connsiteY1" fmla="*/ 0 h 63868"/>
                <a:gd name="connsiteX2" fmla="*/ 68410 w 63868"/>
                <a:gd name="connsiteY2" fmla="*/ 23986 h 63868"/>
                <a:gd name="connsiteX3" fmla="*/ 31721 w 63868"/>
                <a:gd name="connsiteY3" fmla="*/ 70894 h 63868"/>
                <a:gd name="connsiteX4" fmla="*/ 0 w 63868"/>
                <a:gd name="connsiteY4" fmla="*/ 42508 h 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63868">
                  <a:moveTo>
                    <a:pt x="0" y="42508"/>
                  </a:moveTo>
                  <a:cubicBezTo>
                    <a:pt x="11922" y="29166"/>
                    <a:pt x="23134" y="14832"/>
                    <a:pt x="33282" y="0"/>
                  </a:cubicBezTo>
                  <a:lnTo>
                    <a:pt x="68410" y="23986"/>
                  </a:lnTo>
                  <a:cubicBezTo>
                    <a:pt x="57268" y="40379"/>
                    <a:pt x="44921" y="56133"/>
                    <a:pt x="31721" y="70894"/>
                  </a:cubicBezTo>
                  <a:lnTo>
                    <a:pt x="0" y="42508"/>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3" name="Freeform: Shape 72">
              <a:extLst>
                <a:ext uri="{FF2B5EF4-FFF2-40B4-BE49-F238E27FC236}">
                  <a16:creationId xmlns:a16="http://schemas.microsoft.com/office/drawing/2014/main" id="{8D0CD201-84A0-4A80-8D0D-E81300F4855C}"/>
                </a:ext>
              </a:extLst>
            </p:cNvPr>
            <p:cNvSpPr/>
            <p:nvPr/>
          </p:nvSpPr>
          <p:spPr>
            <a:xfrm>
              <a:off x="-940067" y="3123226"/>
              <a:ext cx="39022" cy="44598"/>
            </a:xfrm>
            <a:custGeom>
              <a:avLst/>
              <a:gdLst>
                <a:gd name="connsiteX0" fmla="*/ 7948 w 49675"/>
                <a:gd name="connsiteY0" fmla="*/ 0 h 56771"/>
                <a:gd name="connsiteX1" fmla="*/ 50385 w 49675"/>
                <a:gd name="connsiteY1" fmla="*/ 3548 h 56771"/>
                <a:gd name="connsiteX2" fmla="*/ 41585 w 49675"/>
                <a:gd name="connsiteY2" fmla="*/ 62378 h 56771"/>
                <a:gd name="connsiteX3" fmla="*/ 0 w 49675"/>
                <a:gd name="connsiteY3" fmla="*/ 53365 h 56771"/>
                <a:gd name="connsiteX4" fmla="*/ 7948 w 49675"/>
                <a:gd name="connsiteY4" fmla="*/ 0 h 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5" h="56771">
                  <a:moveTo>
                    <a:pt x="7948" y="0"/>
                  </a:moveTo>
                  <a:lnTo>
                    <a:pt x="50385" y="3548"/>
                  </a:lnTo>
                  <a:cubicBezTo>
                    <a:pt x="48753" y="23205"/>
                    <a:pt x="45772" y="43004"/>
                    <a:pt x="41585" y="62378"/>
                  </a:cubicBezTo>
                  <a:lnTo>
                    <a:pt x="0" y="53365"/>
                  </a:lnTo>
                  <a:cubicBezTo>
                    <a:pt x="3761" y="35766"/>
                    <a:pt x="6458" y="17812"/>
                    <a:pt x="7948" y="0"/>
                  </a:cubicBez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4" name="Freeform: Shape 73">
              <a:extLst>
                <a:ext uri="{FF2B5EF4-FFF2-40B4-BE49-F238E27FC236}">
                  <a16:creationId xmlns:a16="http://schemas.microsoft.com/office/drawing/2014/main" id="{C8D3C84B-F06A-4A82-8ACA-FF5F2B2919F7}"/>
                </a:ext>
              </a:extLst>
            </p:cNvPr>
            <p:cNvSpPr/>
            <p:nvPr/>
          </p:nvSpPr>
          <p:spPr>
            <a:xfrm>
              <a:off x="-968498" y="3205897"/>
              <a:ext cx="44598" cy="50171"/>
            </a:xfrm>
            <a:custGeom>
              <a:avLst/>
              <a:gdLst>
                <a:gd name="connsiteX0" fmla="*/ 0 w 56771"/>
                <a:gd name="connsiteY0" fmla="*/ 49604 h 63868"/>
                <a:gd name="connsiteX1" fmla="*/ 21360 w 56771"/>
                <a:gd name="connsiteY1" fmla="*/ 0 h 63868"/>
                <a:gd name="connsiteX2" fmla="*/ 61455 w 56771"/>
                <a:gd name="connsiteY2" fmla="*/ 14335 h 63868"/>
                <a:gd name="connsiteX3" fmla="*/ 37966 w 56771"/>
                <a:gd name="connsiteY3" fmla="*/ 68907 h 63868"/>
                <a:gd name="connsiteX4" fmla="*/ 0 w 56771"/>
                <a:gd name="connsiteY4" fmla="*/ 49604 h 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1" h="63868">
                  <a:moveTo>
                    <a:pt x="0" y="49604"/>
                  </a:moveTo>
                  <a:cubicBezTo>
                    <a:pt x="8090" y="33637"/>
                    <a:pt x="15328" y="16819"/>
                    <a:pt x="21360" y="0"/>
                  </a:cubicBezTo>
                  <a:lnTo>
                    <a:pt x="61455" y="14335"/>
                  </a:lnTo>
                  <a:cubicBezTo>
                    <a:pt x="54856" y="32857"/>
                    <a:pt x="46908" y="51307"/>
                    <a:pt x="37966" y="68907"/>
                  </a:cubicBezTo>
                  <a:lnTo>
                    <a:pt x="0" y="49604"/>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5" name="Freeform: Shape 74">
              <a:extLst>
                <a:ext uri="{FF2B5EF4-FFF2-40B4-BE49-F238E27FC236}">
                  <a16:creationId xmlns:a16="http://schemas.microsoft.com/office/drawing/2014/main" id="{255D4794-76BE-42E0-AB80-C8BE675993C2}"/>
                </a:ext>
              </a:extLst>
            </p:cNvPr>
            <p:cNvSpPr/>
            <p:nvPr/>
          </p:nvSpPr>
          <p:spPr>
            <a:xfrm>
              <a:off x="-1624914" y="3027230"/>
              <a:ext cx="33447" cy="44598"/>
            </a:xfrm>
            <a:custGeom>
              <a:avLst/>
              <a:gdLst>
                <a:gd name="connsiteX0" fmla="*/ 49320 w 42578"/>
                <a:gd name="connsiteY0" fmla="*/ 8090 h 56771"/>
                <a:gd name="connsiteX1" fmla="*/ 42508 w 42578"/>
                <a:gd name="connsiteY1" fmla="*/ 61668 h 56771"/>
                <a:gd name="connsiteX2" fmla="*/ 0 w 42578"/>
                <a:gd name="connsiteY2" fmla="*/ 58972 h 56771"/>
                <a:gd name="connsiteX3" fmla="*/ 7522 w 42578"/>
                <a:gd name="connsiteY3" fmla="*/ 0 h 56771"/>
                <a:gd name="connsiteX4" fmla="*/ 49320 w 42578"/>
                <a:gd name="connsiteY4" fmla="*/ 8090 h 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8" h="56771">
                  <a:moveTo>
                    <a:pt x="49320" y="8090"/>
                  </a:moveTo>
                  <a:cubicBezTo>
                    <a:pt x="45914" y="25689"/>
                    <a:pt x="43643" y="43714"/>
                    <a:pt x="42508" y="61668"/>
                  </a:cubicBezTo>
                  <a:lnTo>
                    <a:pt x="0" y="58972"/>
                  </a:lnTo>
                  <a:cubicBezTo>
                    <a:pt x="1206" y="39243"/>
                    <a:pt x="3761" y="19444"/>
                    <a:pt x="7522" y="0"/>
                  </a:cubicBezTo>
                  <a:lnTo>
                    <a:pt x="49320" y="8090"/>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6" name="Freeform: Shape 75">
              <a:extLst>
                <a:ext uri="{FF2B5EF4-FFF2-40B4-BE49-F238E27FC236}">
                  <a16:creationId xmlns:a16="http://schemas.microsoft.com/office/drawing/2014/main" id="{494A2C31-06E5-4F3D-B23D-1C8044765E71}"/>
                </a:ext>
              </a:extLst>
            </p:cNvPr>
            <p:cNvSpPr/>
            <p:nvPr/>
          </p:nvSpPr>
          <p:spPr>
            <a:xfrm>
              <a:off x="-1624859" y="3118098"/>
              <a:ext cx="33447" cy="44598"/>
            </a:xfrm>
            <a:custGeom>
              <a:avLst/>
              <a:gdLst>
                <a:gd name="connsiteX0" fmla="*/ 42508 w 42578"/>
                <a:gd name="connsiteY0" fmla="*/ 0 h 56771"/>
                <a:gd name="connsiteX1" fmla="*/ 49533 w 42578"/>
                <a:gd name="connsiteY1" fmla="*/ 53507 h 56771"/>
                <a:gd name="connsiteX2" fmla="*/ 7735 w 42578"/>
                <a:gd name="connsiteY2" fmla="*/ 61739 h 56771"/>
                <a:gd name="connsiteX3" fmla="*/ 0 w 42578"/>
                <a:gd name="connsiteY3" fmla="*/ 2768 h 56771"/>
                <a:gd name="connsiteX4" fmla="*/ 42508 w 42578"/>
                <a:gd name="connsiteY4" fmla="*/ 0 h 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8" h="56771">
                  <a:moveTo>
                    <a:pt x="42508" y="0"/>
                  </a:moveTo>
                  <a:cubicBezTo>
                    <a:pt x="43714" y="17954"/>
                    <a:pt x="46056" y="35908"/>
                    <a:pt x="49533" y="53507"/>
                  </a:cubicBezTo>
                  <a:lnTo>
                    <a:pt x="7735" y="61739"/>
                  </a:lnTo>
                  <a:cubicBezTo>
                    <a:pt x="3903" y="42366"/>
                    <a:pt x="1277" y="22496"/>
                    <a:pt x="0" y="2768"/>
                  </a:cubicBezTo>
                  <a:lnTo>
                    <a:pt x="42508" y="0"/>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7" name="Freeform: Shape 76">
              <a:extLst>
                <a:ext uri="{FF2B5EF4-FFF2-40B4-BE49-F238E27FC236}">
                  <a16:creationId xmlns:a16="http://schemas.microsoft.com/office/drawing/2014/main" id="{23669D8C-FD6E-46B0-B5C4-EC4CCD313FD2}"/>
                </a:ext>
              </a:extLst>
            </p:cNvPr>
            <p:cNvSpPr/>
            <p:nvPr/>
          </p:nvSpPr>
          <p:spPr>
            <a:xfrm>
              <a:off x="-1427794" y="3388913"/>
              <a:ext cx="50171" cy="44598"/>
            </a:xfrm>
            <a:custGeom>
              <a:avLst/>
              <a:gdLst>
                <a:gd name="connsiteX0" fmla="*/ 68836 w 63868"/>
                <a:gd name="connsiteY0" fmla="*/ 21218 h 56771"/>
                <a:gd name="connsiteX1" fmla="*/ 54643 w 63868"/>
                <a:gd name="connsiteY1" fmla="*/ 61384 h 56771"/>
                <a:gd name="connsiteX2" fmla="*/ 0 w 63868"/>
                <a:gd name="connsiteY2" fmla="*/ 37966 h 56771"/>
                <a:gd name="connsiteX3" fmla="*/ 19231 w 63868"/>
                <a:gd name="connsiteY3" fmla="*/ 0 h 56771"/>
                <a:gd name="connsiteX4" fmla="*/ 68836 w 63868"/>
                <a:gd name="connsiteY4" fmla="*/ 21218 h 56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56771">
                  <a:moveTo>
                    <a:pt x="68836" y="21218"/>
                  </a:moveTo>
                  <a:lnTo>
                    <a:pt x="54643" y="61384"/>
                  </a:lnTo>
                  <a:cubicBezTo>
                    <a:pt x="35979" y="54785"/>
                    <a:pt x="17599" y="46908"/>
                    <a:pt x="0" y="37966"/>
                  </a:cubicBezTo>
                  <a:lnTo>
                    <a:pt x="19231" y="0"/>
                  </a:lnTo>
                  <a:cubicBezTo>
                    <a:pt x="35198" y="8090"/>
                    <a:pt x="51875" y="15257"/>
                    <a:pt x="68836" y="21218"/>
                  </a:cubicBez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8" name="Freeform: Shape 77">
              <a:extLst>
                <a:ext uri="{FF2B5EF4-FFF2-40B4-BE49-F238E27FC236}">
                  <a16:creationId xmlns:a16="http://schemas.microsoft.com/office/drawing/2014/main" id="{0CA02FF4-C2A5-4F1F-9FDF-8D01E66AC4F1}"/>
                </a:ext>
              </a:extLst>
            </p:cNvPr>
            <p:cNvSpPr/>
            <p:nvPr/>
          </p:nvSpPr>
          <p:spPr>
            <a:xfrm>
              <a:off x="-1606686" y="3201103"/>
              <a:ext cx="44598" cy="50171"/>
            </a:xfrm>
            <a:custGeom>
              <a:avLst/>
              <a:gdLst>
                <a:gd name="connsiteX0" fmla="*/ 40308 w 56771"/>
                <a:gd name="connsiteY0" fmla="*/ 0 h 63868"/>
                <a:gd name="connsiteX1" fmla="*/ 60888 w 56771"/>
                <a:gd name="connsiteY1" fmla="*/ 49888 h 63868"/>
                <a:gd name="connsiteX2" fmla="*/ 22638 w 56771"/>
                <a:gd name="connsiteY2" fmla="*/ 68623 h 63868"/>
                <a:gd name="connsiteX3" fmla="*/ 0 w 56771"/>
                <a:gd name="connsiteY3" fmla="*/ 13554 h 63868"/>
                <a:gd name="connsiteX4" fmla="*/ 40308 w 56771"/>
                <a:gd name="connsiteY4" fmla="*/ 0 h 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1" h="63868">
                  <a:moveTo>
                    <a:pt x="40308" y="0"/>
                  </a:moveTo>
                  <a:cubicBezTo>
                    <a:pt x="46056" y="16961"/>
                    <a:pt x="52940" y="33779"/>
                    <a:pt x="60888" y="49888"/>
                  </a:cubicBezTo>
                  <a:lnTo>
                    <a:pt x="22638" y="68623"/>
                  </a:lnTo>
                  <a:cubicBezTo>
                    <a:pt x="13909" y="50811"/>
                    <a:pt x="6316" y="32289"/>
                    <a:pt x="0" y="13554"/>
                  </a:cubicBezTo>
                  <a:lnTo>
                    <a:pt x="40308" y="0"/>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79" name="Freeform: Shape 78">
              <a:extLst>
                <a:ext uri="{FF2B5EF4-FFF2-40B4-BE49-F238E27FC236}">
                  <a16:creationId xmlns:a16="http://schemas.microsoft.com/office/drawing/2014/main" id="{AC25F1BC-866C-4E36-9782-9EBBFFBBAA6E}"/>
                </a:ext>
              </a:extLst>
            </p:cNvPr>
            <p:cNvSpPr/>
            <p:nvPr/>
          </p:nvSpPr>
          <p:spPr>
            <a:xfrm>
              <a:off x="-1504835" y="3341139"/>
              <a:ext cx="50171" cy="50171"/>
            </a:xfrm>
            <a:custGeom>
              <a:avLst/>
              <a:gdLst>
                <a:gd name="connsiteX0" fmla="*/ 70894 w 63868"/>
                <a:gd name="connsiteY0" fmla="*/ 33282 h 63868"/>
                <a:gd name="connsiteX1" fmla="*/ 46837 w 63868"/>
                <a:gd name="connsiteY1" fmla="*/ 68410 h 63868"/>
                <a:gd name="connsiteX2" fmla="*/ 0 w 63868"/>
                <a:gd name="connsiteY2" fmla="*/ 31721 h 63868"/>
                <a:gd name="connsiteX3" fmla="*/ 28386 w 63868"/>
                <a:gd name="connsiteY3" fmla="*/ 0 h 63868"/>
                <a:gd name="connsiteX4" fmla="*/ 70894 w 63868"/>
                <a:gd name="connsiteY4" fmla="*/ 33282 h 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63868">
                  <a:moveTo>
                    <a:pt x="70894" y="33282"/>
                  </a:moveTo>
                  <a:lnTo>
                    <a:pt x="46837" y="68410"/>
                  </a:lnTo>
                  <a:cubicBezTo>
                    <a:pt x="30515" y="57268"/>
                    <a:pt x="14761" y="44921"/>
                    <a:pt x="0" y="31721"/>
                  </a:cubicBezTo>
                  <a:lnTo>
                    <a:pt x="28386" y="0"/>
                  </a:lnTo>
                  <a:cubicBezTo>
                    <a:pt x="41798" y="11993"/>
                    <a:pt x="56133" y="23205"/>
                    <a:pt x="70894" y="33282"/>
                  </a:cubicBez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80" name="Freeform: Shape 79">
              <a:extLst>
                <a:ext uri="{FF2B5EF4-FFF2-40B4-BE49-F238E27FC236}">
                  <a16:creationId xmlns:a16="http://schemas.microsoft.com/office/drawing/2014/main" id="{3CD06FDA-3CE4-41C8-B66E-34768600D368}"/>
                </a:ext>
              </a:extLst>
            </p:cNvPr>
            <p:cNvSpPr/>
            <p:nvPr/>
          </p:nvSpPr>
          <p:spPr>
            <a:xfrm>
              <a:off x="-1565712" y="3277085"/>
              <a:ext cx="50171" cy="50171"/>
            </a:xfrm>
            <a:custGeom>
              <a:avLst/>
              <a:gdLst>
                <a:gd name="connsiteX0" fmla="*/ 35482 w 63868"/>
                <a:gd name="connsiteY0" fmla="*/ 0 h 63868"/>
                <a:gd name="connsiteX1" fmla="*/ 68126 w 63868"/>
                <a:gd name="connsiteY1" fmla="*/ 43075 h 63868"/>
                <a:gd name="connsiteX2" fmla="*/ 35908 w 63868"/>
                <a:gd name="connsiteY2" fmla="*/ 70894 h 63868"/>
                <a:gd name="connsiteX3" fmla="*/ 0 w 63868"/>
                <a:gd name="connsiteY3" fmla="*/ 23560 h 63868"/>
                <a:gd name="connsiteX4" fmla="*/ 35482 w 63868"/>
                <a:gd name="connsiteY4" fmla="*/ 0 h 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8" h="63868">
                  <a:moveTo>
                    <a:pt x="35482" y="0"/>
                  </a:moveTo>
                  <a:cubicBezTo>
                    <a:pt x="45417" y="14974"/>
                    <a:pt x="56417" y="29521"/>
                    <a:pt x="68126" y="43075"/>
                  </a:cubicBezTo>
                  <a:lnTo>
                    <a:pt x="35908" y="70894"/>
                  </a:lnTo>
                  <a:cubicBezTo>
                    <a:pt x="23063" y="55991"/>
                    <a:pt x="10929" y="40024"/>
                    <a:pt x="0" y="23560"/>
                  </a:cubicBezTo>
                  <a:lnTo>
                    <a:pt x="35482" y="0"/>
                  </a:lnTo>
                  <a:close/>
                </a:path>
              </a:pathLst>
            </a:custGeom>
            <a:grpFill/>
            <a:ln w="7053" cap="flat">
              <a:solidFill>
                <a:srgbClr val="0078D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127" name="Group 126">
            <a:extLst>
              <a:ext uri="{FF2B5EF4-FFF2-40B4-BE49-F238E27FC236}">
                <a16:creationId xmlns:a16="http://schemas.microsoft.com/office/drawing/2014/main" id="{9175794D-3BCB-4335-970B-CCE6D6425F12}"/>
              </a:ext>
            </a:extLst>
          </p:cNvPr>
          <p:cNvGrpSpPr/>
          <p:nvPr/>
        </p:nvGrpSpPr>
        <p:grpSpPr>
          <a:xfrm>
            <a:off x="7273455" y="1201442"/>
            <a:ext cx="536148" cy="504298"/>
            <a:chOff x="7300500" y="1201442"/>
            <a:chExt cx="536148" cy="504298"/>
          </a:xfrm>
        </p:grpSpPr>
        <p:sp>
          <p:nvSpPr>
            <p:cNvPr id="9" name="Freeform 1415">
              <a:extLst>
                <a:ext uri="{FF2B5EF4-FFF2-40B4-BE49-F238E27FC236}">
                  <a16:creationId xmlns:a16="http://schemas.microsoft.com/office/drawing/2014/main" id="{6EFA0423-0DD4-404B-B6E3-AFE59877A115}"/>
                </a:ext>
              </a:extLst>
            </p:cNvPr>
            <p:cNvSpPr>
              <a:spLocks/>
            </p:cNvSpPr>
            <p:nvPr/>
          </p:nvSpPr>
          <p:spPr bwMode="auto">
            <a:xfrm>
              <a:off x="7433208" y="1334153"/>
              <a:ext cx="355663" cy="238878"/>
            </a:xfrm>
            <a:custGeom>
              <a:avLst/>
              <a:gdLst>
                <a:gd name="T0" fmla="*/ 44 w 84"/>
                <a:gd name="T1" fmla="*/ 50 h 56"/>
                <a:gd name="T2" fmla="*/ 74 w 84"/>
                <a:gd name="T3" fmla="*/ 20 h 56"/>
                <a:gd name="T4" fmla="*/ 84 w 84"/>
                <a:gd name="T5" fmla="*/ 22 h 56"/>
                <a:gd name="T6" fmla="*/ 84 w 84"/>
                <a:gd name="T7" fmla="*/ 0 h 56"/>
                <a:gd name="T8" fmla="*/ 0 w 84"/>
                <a:gd name="T9" fmla="*/ 0 h 56"/>
                <a:gd name="T10" fmla="*/ 0 w 84"/>
                <a:gd name="T11" fmla="*/ 56 h 56"/>
                <a:gd name="T12" fmla="*/ 45 w 84"/>
                <a:gd name="T13" fmla="*/ 56 h 56"/>
                <a:gd name="T14" fmla="*/ 44 w 84"/>
                <a:gd name="T15" fmla="*/ 5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6">
                  <a:moveTo>
                    <a:pt x="44" y="50"/>
                  </a:moveTo>
                  <a:cubicBezTo>
                    <a:pt x="44" y="34"/>
                    <a:pt x="57" y="20"/>
                    <a:pt x="74" y="20"/>
                  </a:cubicBezTo>
                  <a:cubicBezTo>
                    <a:pt x="78" y="20"/>
                    <a:pt x="81" y="21"/>
                    <a:pt x="84" y="22"/>
                  </a:cubicBezTo>
                  <a:cubicBezTo>
                    <a:pt x="84" y="0"/>
                    <a:pt x="84" y="0"/>
                    <a:pt x="84" y="0"/>
                  </a:cubicBezTo>
                  <a:cubicBezTo>
                    <a:pt x="0" y="0"/>
                    <a:pt x="0" y="0"/>
                    <a:pt x="0" y="0"/>
                  </a:cubicBezTo>
                  <a:cubicBezTo>
                    <a:pt x="0" y="56"/>
                    <a:pt x="0" y="56"/>
                    <a:pt x="0" y="56"/>
                  </a:cubicBezTo>
                  <a:cubicBezTo>
                    <a:pt x="45" y="56"/>
                    <a:pt x="45" y="56"/>
                    <a:pt x="45" y="56"/>
                  </a:cubicBezTo>
                  <a:cubicBezTo>
                    <a:pt x="44" y="54"/>
                    <a:pt x="44" y="52"/>
                    <a:pt x="44" y="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16">
              <a:extLst>
                <a:ext uri="{FF2B5EF4-FFF2-40B4-BE49-F238E27FC236}">
                  <a16:creationId xmlns:a16="http://schemas.microsoft.com/office/drawing/2014/main" id="{C1F0F2AD-56F1-4A46-B884-34D069B92B3C}"/>
                </a:ext>
              </a:extLst>
            </p:cNvPr>
            <p:cNvSpPr>
              <a:spLocks/>
            </p:cNvSpPr>
            <p:nvPr/>
          </p:nvSpPr>
          <p:spPr bwMode="auto">
            <a:xfrm>
              <a:off x="7300500" y="1201442"/>
              <a:ext cx="318502" cy="201718"/>
            </a:xfrm>
            <a:custGeom>
              <a:avLst/>
              <a:gdLst>
                <a:gd name="T0" fmla="*/ 19 w 60"/>
                <a:gd name="T1" fmla="*/ 19 h 38"/>
                <a:gd name="T2" fmla="*/ 19 w 60"/>
                <a:gd name="T3" fmla="*/ 19 h 38"/>
                <a:gd name="T4" fmla="*/ 25 w 60"/>
                <a:gd name="T5" fmla="*/ 19 h 38"/>
                <a:gd name="T6" fmla="*/ 60 w 60"/>
                <a:gd name="T7" fmla="*/ 19 h 38"/>
                <a:gd name="T8" fmla="*/ 60 w 60"/>
                <a:gd name="T9" fmla="*/ 0 h 38"/>
                <a:gd name="T10" fmla="*/ 0 w 60"/>
                <a:gd name="T11" fmla="*/ 0 h 38"/>
                <a:gd name="T12" fmla="*/ 0 w 60"/>
                <a:gd name="T13" fmla="*/ 38 h 38"/>
                <a:gd name="T14" fmla="*/ 19 w 60"/>
                <a:gd name="T15" fmla="*/ 38 h 38"/>
                <a:gd name="T16" fmla="*/ 19 w 60"/>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8">
                  <a:moveTo>
                    <a:pt x="19" y="19"/>
                  </a:moveTo>
                  <a:lnTo>
                    <a:pt x="19" y="19"/>
                  </a:lnTo>
                  <a:lnTo>
                    <a:pt x="25" y="19"/>
                  </a:lnTo>
                  <a:lnTo>
                    <a:pt x="60" y="19"/>
                  </a:lnTo>
                  <a:lnTo>
                    <a:pt x="60" y="0"/>
                  </a:lnTo>
                  <a:lnTo>
                    <a:pt x="0" y="0"/>
                  </a:lnTo>
                  <a:lnTo>
                    <a:pt x="0" y="38"/>
                  </a:lnTo>
                  <a:lnTo>
                    <a:pt x="19" y="38"/>
                  </a:lnTo>
                  <a:lnTo>
                    <a:pt x="19" y="19"/>
                  </a:lnTo>
                  <a:close/>
                </a:path>
              </a:pathLst>
            </a:cu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19">
              <a:extLst>
                <a:ext uri="{FF2B5EF4-FFF2-40B4-BE49-F238E27FC236}">
                  <a16:creationId xmlns:a16="http://schemas.microsoft.com/office/drawing/2014/main" id="{ADB5710C-A170-46A7-94A5-274F5D68FA30}"/>
                </a:ext>
              </a:extLst>
            </p:cNvPr>
            <p:cNvSpPr>
              <a:spLocks noEditPoints="1"/>
            </p:cNvSpPr>
            <p:nvPr/>
          </p:nvSpPr>
          <p:spPr bwMode="auto">
            <a:xfrm>
              <a:off x="7587153" y="1450938"/>
              <a:ext cx="249495" cy="254802"/>
            </a:xfrm>
            <a:custGeom>
              <a:avLst/>
              <a:gdLst>
                <a:gd name="T0" fmla="*/ 38 w 60"/>
                <a:gd name="T1" fmla="*/ 0 h 60"/>
                <a:gd name="T2" fmla="*/ 16 w 60"/>
                <a:gd name="T3" fmla="*/ 22 h 60"/>
                <a:gd name="T4" fmla="*/ 20 w 60"/>
                <a:gd name="T5" fmla="*/ 35 h 60"/>
                <a:gd name="T6" fmla="*/ 0 w 60"/>
                <a:gd name="T7" fmla="*/ 54 h 60"/>
                <a:gd name="T8" fmla="*/ 6 w 60"/>
                <a:gd name="T9" fmla="*/ 60 h 60"/>
                <a:gd name="T10" fmla="*/ 26 w 60"/>
                <a:gd name="T11" fmla="*/ 40 h 60"/>
                <a:gd name="T12" fmla="*/ 38 w 60"/>
                <a:gd name="T13" fmla="*/ 44 h 60"/>
                <a:gd name="T14" fmla="*/ 60 w 60"/>
                <a:gd name="T15" fmla="*/ 22 h 60"/>
                <a:gd name="T16" fmla="*/ 38 w 60"/>
                <a:gd name="T17" fmla="*/ 0 h 60"/>
                <a:gd name="T18" fmla="*/ 38 w 60"/>
                <a:gd name="T19" fmla="*/ 36 h 60"/>
                <a:gd name="T20" fmla="*/ 24 w 60"/>
                <a:gd name="T21" fmla="*/ 22 h 60"/>
                <a:gd name="T22" fmla="*/ 38 w 60"/>
                <a:gd name="T23" fmla="*/ 8 h 60"/>
                <a:gd name="T24" fmla="*/ 52 w 60"/>
                <a:gd name="T25" fmla="*/ 22 h 60"/>
                <a:gd name="T26" fmla="*/ 38 w 60"/>
                <a:gd name="T27"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38" y="0"/>
                  </a:moveTo>
                  <a:cubicBezTo>
                    <a:pt x="26" y="0"/>
                    <a:pt x="16" y="10"/>
                    <a:pt x="16" y="22"/>
                  </a:cubicBezTo>
                  <a:cubicBezTo>
                    <a:pt x="16" y="27"/>
                    <a:pt x="17" y="31"/>
                    <a:pt x="20" y="35"/>
                  </a:cubicBezTo>
                  <a:cubicBezTo>
                    <a:pt x="0" y="54"/>
                    <a:pt x="0" y="54"/>
                    <a:pt x="0" y="54"/>
                  </a:cubicBezTo>
                  <a:cubicBezTo>
                    <a:pt x="6" y="60"/>
                    <a:pt x="6" y="60"/>
                    <a:pt x="6" y="60"/>
                  </a:cubicBezTo>
                  <a:cubicBezTo>
                    <a:pt x="26" y="40"/>
                    <a:pt x="26" y="40"/>
                    <a:pt x="26" y="40"/>
                  </a:cubicBezTo>
                  <a:cubicBezTo>
                    <a:pt x="29" y="43"/>
                    <a:pt x="33" y="44"/>
                    <a:pt x="38" y="44"/>
                  </a:cubicBezTo>
                  <a:cubicBezTo>
                    <a:pt x="50" y="44"/>
                    <a:pt x="60" y="34"/>
                    <a:pt x="60" y="22"/>
                  </a:cubicBezTo>
                  <a:cubicBezTo>
                    <a:pt x="60" y="10"/>
                    <a:pt x="50" y="0"/>
                    <a:pt x="38" y="0"/>
                  </a:cubicBezTo>
                  <a:close/>
                  <a:moveTo>
                    <a:pt x="38" y="36"/>
                  </a:moveTo>
                  <a:cubicBezTo>
                    <a:pt x="30" y="36"/>
                    <a:pt x="24" y="30"/>
                    <a:pt x="24" y="22"/>
                  </a:cubicBezTo>
                  <a:cubicBezTo>
                    <a:pt x="24" y="14"/>
                    <a:pt x="30" y="8"/>
                    <a:pt x="38" y="8"/>
                  </a:cubicBezTo>
                  <a:cubicBezTo>
                    <a:pt x="46" y="8"/>
                    <a:pt x="52" y="14"/>
                    <a:pt x="52" y="22"/>
                  </a:cubicBezTo>
                  <a:cubicBezTo>
                    <a:pt x="52" y="30"/>
                    <a:pt x="46" y="36"/>
                    <a:pt x="38" y="3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15">
              <a:extLst>
                <a:ext uri="{FF2B5EF4-FFF2-40B4-BE49-F238E27FC236}">
                  <a16:creationId xmlns:a16="http://schemas.microsoft.com/office/drawing/2014/main" id="{0795C1F9-E6FB-4D83-9D1D-7F882B834CB2}"/>
                </a:ext>
              </a:extLst>
            </p:cNvPr>
            <p:cNvSpPr>
              <a:spLocks/>
            </p:cNvSpPr>
            <p:nvPr/>
          </p:nvSpPr>
          <p:spPr bwMode="auto">
            <a:xfrm>
              <a:off x="7433208" y="1330694"/>
              <a:ext cx="355663" cy="238878"/>
            </a:xfrm>
            <a:custGeom>
              <a:avLst/>
              <a:gdLst>
                <a:gd name="T0" fmla="*/ 44 w 84"/>
                <a:gd name="T1" fmla="*/ 50 h 56"/>
                <a:gd name="T2" fmla="*/ 74 w 84"/>
                <a:gd name="T3" fmla="*/ 20 h 56"/>
                <a:gd name="T4" fmla="*/ 84 w 84"/>
                <a:gd name="T5" fmla="*/ 22 h 56"/>
                <a:gd name="T6" fmla="*/ 84 w 84"/>
                <a:gd name="T7" fmla="*/ 0 h 56"/>
                <a:gd name="T8" fmla="*/ 0 w 84"/>
                <a:gd name="T9" fmla="*/ 0 h 56"/>
                <a:gd name="T10" fmla="*/ 0 w 84"/>
                <a:gd name="T11" fmla="*/ 56 h 56"/>
                <a:gd name="T12" fmla="*/ 45 w 84"/>
                <a:gd name="T13" fmla="*/ 56 h 56"/>
                <a:gd name="T14" fmla="*/ 44 w 84"/>
                <a:gd name="T15" fmla="*/ 5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6">
                  <a:moveTo>
                    <a:pt x="44" y="50"/>
                  </a:moveTo>
                  <a:cubicBezTo>
                    <a:pt x="44" y="34"/>
                    <a:pt x="57" y="20"/>
                    <a:pt x="74" y="20"/>
                  </a:cubicBezTo>
                  <a:cubicBezTo>
                    <a:pt x="78" y="20"/>
                    <a:pt x="81" y="21"/>
                    <a:pt x="84" y="22"/>
                  </a:cubicBezTo>
                  <a:cubicBezTo>
                    <a:pt x="84" y="0"/>
                    <a:pt x="84" y="0"/>
                    <a:pt x="84" y="0"/>
                  </a:cubicBezTo>
                  <a:cubicBezTo>
                    <a:pt x="0" y="0"/>
                    <a:pt x="0" y="0"/>
                    <a:pt x="0" y="0"/>
                  </a:cubicBezTo>
                  <a:cubicBezTo>
                    <a:pt x="0" y="56"/>
                    <a:pt x="0" y="56"/>
                    <a:pt x="0" y="56"/>
                  </a:cubicBezTo>
                  <a:cubicBezTo>
                    <a:pt x="45" y="56"/>
                    <a:pt x="45" y="56"/>
                    <a:pt x="45" y="56"/>
                  </a:cubicBezTo>
                  <a:cubicBezTo>
                    <a:pt x="44" y="54"/>
                    <a:pt x="44" y="52"/>
                    <a:pt x="44" y="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17">
              <a:extLst>
                <a:ext uri="{FF2B5EF4-FFF2-40B4-BE49-F238E27FC236}">
                  <a16:creationId xmlns:a16="http://schemas.microsoft.com/office/drawing/2014/main" id="{1D6A1486-C5B3-4FF1-A3ED-4D2781F8533D}"/>
                </a:ext>
              </a:extLst>
            </p:cNvPr>
            <p:cNvSpPr>
              <a:spLocks noChangeArrowheads="1"/>
            </p:cNvSpPr>
            <p:nvPr/>
          </p:nvSpPr>
          <p:spPr bwMode="auto">
            <a:xfrm>
              <a:off x="7502219" y="1463402"/>
              <a:ext cx="31850" cy="69011"/>
            </a:xfrm>
            <a:prstGeom prst="rect">
              <a:avLst/>
            </a:prstGeom>
            <a:solidFill>
              <a:srgbClr val="0078D4"/>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418">
              <a:extLst>
                <a:ext uri="{FF2B5EF4-FFF2-40B4-BE49-F238E27FC236}">
                  <a16:creationId xmlns:a16="http://schemas.microsoft.com/office/drawing/2014/main" id="{E7168516-2F26-477A-B38A-C6033681B8B7}"/>
                </a:ext>
              </a:extLst>
            </p:cNvPr>
            <p:cNvSpPr>
              <a:spLocks noChangeArrowheads="1"/>
            </p:cNvSpPr>
            <p:nvPr/>
          </p:nvSpPr>
          <p:spPr bwMode="auto">
            <a:xfrm>
              <a:off x="7565919" y="1362545"/>
              <a:ext cx="37160" cy="169868"/>
            </a:xfrm>
            <a:prstGeom prst="rect">
              <a:avLst/>
            </a:prstGeom>
            <a:solidFill>
              <a:srgbClr val="0078D4"/>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420">
              <a:extLst>
                <a:ext uri="{FF2B5EF4-FFF2-40B4-BE49-F238E27FC236}">
                  <a16:creationId xmlns:a16="http://schemas.microsoft.com/office/drawing/2014/main" id="{519A138C-86FE-4F93-AE2D-12463AC49C89}"/>
                </a:ext>
              </a:extLst>
            </p:cNvPr>
            <p:cNvSpPr>
              <a:spLocks/>
            </p:cNvSpPr>
            <p:nvPr/>
          </p:nvSpPr>
          <p:spPr bwMode="auto">
            <a:xfrm>
              <a:off x="7634926" y="1399702"/>
              <a:ext cx="37160" cy="79627"/>
            </a:xfrm>
            <a:custGeom>
              <a:avLst/>
              <a:gdLst>
                <a:gd name="T0" fmla="*/ 8 w 8"/>
                <a:gd name="T1" fmla="*/ 10 h 19"/>
                <a:gd name="T2" fmla="*/ 8 w 8"/>
                <a:gd name="T3" fmla="*/ 0 h 19"/>
                <a:gd name="T4" fmla="*/ 0 w 8"/>
                <a:gd name="T5" fmla="*/ 0 h 19"/>
                <a:gd name="T6" fmla="*/ 0 w 8"/>
                <a:gd name="T7" fmla="*/ 19 h 19"/>
                <a:gd name="T8" fmla="*/ 8 w 8"/>
                <a:gd name="T9" fmla="*/ 10 h 19"/>
              </a:gdLst>
              <a:ahLst/>
              <a:cxnLst>
                <a:cxn ang="0">
                  <a:pos x="T0" y="T1"/>
                </a:cxn>
                <a:cxn ang="0">
                  <a:pos x="T2" y="T3"/>
                </a:cxn>
                <a:cxn ang="0">
                  <a:pos x="T4" y="T5"/>
                </a:cxn>
                <a:cxn ang="0">
                  <a:pos x="T6" y="T7"/>
                </a:cxn>
                <a:cxn ang="0">
                  <a:pos x="T8" y="T9"/>
                </a:cxn>
              </a:cxnLst>
              <a:rect l="0" t="0" r="r" b="b"/>
              <a:pathLst>
                <a:path w="8" h="19">
                  <a:moveTo>
                    <a:pt x="8" y="10"/>
                  </a:moveTo>
                  <a:cubicBezTo>
                    <a:pt x="8" y="0"/>
                    <a:pt x="8" y="0"/>
                    <a:pt x="8" y="0"/>
                  </a:cubicBezTo>
                  <a:cubicBezTo>
                    <a:pt x="0" y="0"/>
                    <a:pt x="0" y="0"/>
                    <a:pt x="0" y="0"/>
                  </a:cubicBezTo>
                  <a:cubicBezTo>
                    <a:pt x="0" y="19"/>
                    <a:pt x="0" y="19"/>
                    <a:pt x="0" y="19"/>
                  </a:cubicBezTo>
                  <a:cubicBezTo>
                    <a:pt x="2" y="16"/>
                    <a:pt x="5" y="13"/>
                    <a:pt x="8" y="10"/>
                  </a:cubicBezTo>
                  <a:close/>
                </a:path>
              </a:pathLst>
            </a:custGeom>
            <a:solidFill>
              <a:srgbClr val="0078D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6" name="Group 125">
            <a:extLst>
              <a:ext uri="{FF2B5EF4-FFF2-40B4-BE49-F238E27FC236}">
                <a16:creationId xmlns:a16="http://schemas.microsoft.com/office/drawing/2014/main" id="{8D3A282C-A7AE-4455-9A46-22ECC272E418}"/>
              </a:ext>
            </a:extLst>
          </p:cNvPr>
          <p:cNvGrpSpPr>
            <a:grpSpLocks noChangeAspect="1"/>
          </p:cNvGrpSpPr>
          <p:nvPr/>
        </p:nvGrpSpPr>
        <p:grpSpPr>
          <a:xfrm>
            <a:off x="1405208" y="1209485"/>
            <a:ext cx="376464" cy="457200"/>
            <a:chOff x="2411834" y="3544749"/>
            <a:chExt cx="527050" cy="615951"/>
          </a:xfrm>
        </p:grpSpPr>
        <p:sp>
          <p:nvSpPr>
            <p:cNvPr id="115" name="Oval 17">
              <a:extLst>
                <a:ext uri="{FF2B5EF4-FFF2-40B4-BE49-F238E27FC236}">
                  <a16:creationId xmlns:a16="http://schemas.microsoft.com/office/drawing/2014/main" id="{4296CF25-892F-46A6-B714-F21FE4992730}"/>
                </a:ext>
              </a:extLst>
            </p:cNvPr>
            <p:cNvSpPr>
              <a:spLocks noChangeArrowheads="1"/>
            </p:cNvSpPr>
            <p:nvPr/>
          </p:nvSpPr>
          <p:spPr bwMode="auto">
            <a:xfrm>
              <a:off x="2411834" y="4044812"/>
              <a:ext cx="115888"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41"/>
                </a:solidFill>
                <a:effectLst/>
                <a:uLnTx/>
                <a:uFillTx/>
              </a:endParaRPr>
            </a:p>
          </p:txBody>
        </p:sp>
        <p:sp>
          <p:nvSpPr>
            <p:cNvPr id="117" name="Oval 18">
              <a:extLst>
                <a:ext uri="{FF2B5EF4-FFF2-40B4-BE49-F238E27FC236}">
                  <a16:creationId xmlns:a16="http://schemas.microsoft.com/office/drawing/2014/main" id="{EF9E8E76-149D-49C6-AEF6-FD9DA17E24B8}"/>
                </a:ext>
              </a:extLst>
            </p:cNvPr>
            <p:cNvSpPr>
              <a:spLocks noChangeArrowheads="1"/>
            </p:cNvSpPr>
            <p:nvPr/>
          </p:nvSpPr>
          <p:spPr bwMode="auto">
            <a:xfrm>
              <a:off x="2800772" y="3544749"/>
              <a:ext cx="114300" cy="1158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41"/>
                </a:solidFill>
                <a:effectLst/>
                <a:uLnTx/>
                <a:uFillTx/>
              </a:endParaRPr>
            </a:p>
          </p:txBody>
        </p:sp>
        <p:sp>
          <p:nvSpPr>
            <p:cNvPr id="119" name="Freeform 19">
              <a:extLst>
                <a:ext uri="{FF2B5EF4-FFF2-40B4-BE49-F238E27FC236}">
                  <a16:creationId xmlns:a16="http://schemas.microsoft.com/office/drawing/2014/main" id="{5C98234B-E324-47C8-AF1E-718939DD3DA5}"/>
                </a:ext>
              </a:extLst>
            </p:cNvPr>
            <p:cNvSpPr>
              <a:spLocks/>
            </p:cNvSpPr>
            <p:nvPr/>
          </p:nvSpPr>
          <p:spPr bwMode="auto">
            <a:xfrm>
              <a:off x="2449934" y="3700324"/>
              <a:ext cx="482600" cy="306388"/>
            </a:xfrm>
            <a:custGeom>
              <a:avLst/>
              <a:gdLst>
                <a:gd name="T0" fmla="*/ 267 w 267"/>
                <a:gd name="T1" fmla="*/ 53 h 170"/>
                <a:gd name="T2" fmla="*/ 224 w 267"/>
                <a:gd name="T3" fmla="*/ 0 h 170"/>
                <a:gd name="T4" fmla="*/ 182 w 267"/>
                <a:gd name="T5" fmla="*/ 53 h 170"/>
                <a:gd name="T6" fmla="*/ 214 w 267"/>
                <a:gd name="T7" fmla="*/ 53 h 170"/>
                <a:gd name="T8" fmla="*/ 214 w 267"/>
                <a:gd name="T9" fmla="*/ 64 h 170"/>
                <a:gd name="T10" fmla="*/ 182 w 267"/>
                <a:gd name="T11" fmla="*/ 96 h 170"/>
                <a:gd name="T12" fmla="*/ 54 w 267"/>
                <a:gd name="T13" fmla="*/ 95 h 170"/>
                <a:gd name="T14" fmla="*/ 0 w 267"/>
                <a:gd name="T15" fmla="*/ 149 h 170"/>
                <a:gd name="T16" fmla="*/ 0 w 267"/>
                <a:gd name="T17" fmla="*/ 170 h 170"/>
                <a:gd name="T18" fmla="*/ 22 w 267"/>
                <a:gd name="T19" fmla="*/ 170 h 170"/>
                <a:gd name="T20" fmla="*/ 22 w 267"/>
                <a:gd name="T21" fmla="*/ 149 h 170"/>
                <a:gd name="T22" fmla="*/ 54 w 267"/>
                <a:gd name="T23" fmla="*/ 117 h 170"/>
                <a:gd name="T24" fmla="*/ 182 w 267"/>
                <a:gd name="T25" fmla="*/ 117 h 170"/>
                <a:gd name="T26" fmla="*/ 235 w 267"/>
                <a:gd name="T27" fmla="*/ 64 h 170"/>
                <a:gd name="T28" fmla="*/ 235 w 267"/>
                <a:gd name="T29" fmla="*/ 53 h 170"/>
                <a:gd name="T30" fmla="*/ 267 w 267"/>
                <a:gd name="T31" fmla="*/ 5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170">
                  <a:moveTo>
                    <a:pt x="267" y="53"/>
                  </a:moveTo>
                  <a:cubicBezTo>
                    <a:pt x="224" y="0"/>
                    <a:pt x="224" y="0"/>
                    <a:pt x="224" y="0"/>
                  </a:cubicBezTo>
                  <a:cubicBezTo>
                    <a:pt x="182" y="53"/>
                    <a:pt x="182" y="53"/>
                    <a:pt x="182" y="53"/>
                  </a:cubicBezTo>
                  <a:cubicBezTo>
                    <a:pt x="214" y="53"/>
                    <a:pt x="214" y="53"/>
                    <a:pt x="214" y="53"/>
                  </a:cubicBezTo>
                  <a:cubicBezTo>
                    <a:pt x="214" y="64"/>
                    <a:pt x="214" y="64"/>
                    <a:pt x="214" y="64"/>
                  </a:cubicBezTo>
                  <a:cubicBezTo>
                    <a:pt x="214" y="81"/>
                    <a:pt x="200" y="96"/>
                    <a:pt x="182" y="96"/>
                  </a:cubicBezTo>
                  <a:cubicBezTo>
                    <a:pt x="54" y="95"/>
                    <a:pt x="54" y="95"/>
                    <a:pt x="54" y="95"/>
                  </a:cubicBezTo>
                  <a:cubicBezTo>
                    <a:pt x="24" y="95"/>
                    <a:pt x="0" y="119"/>
                    <a:pt x="0" y="149"/>
                  </a:cubicBezTo>
                  <a:cubicBezTo>
                    <a:pt x="0" y="170"/>
                    <a:pt x="0" y="170"/>
                    <a:pt x="0" y="170"/>
                  </a:cubicBezTo>
                  <a:cubicBezTo>
                    <a:pt x="22" y="170"/>
                    <a:pt x="22" y="170"/>
                    <a:pt x="22" y="170"/>
                  </a:cubicBezTo>
                  <a:cubicBezTo>
                    <a:pt x="22" y="149"/>
                    <a:pt x="22" y="149"/>
                    <a:pt x="22" y="149"/>
                  </a:cubicBezTo>
                  <a:cubicBezTo>
                    <a:pt x="22" y="131"/>
                    <a:pt x="36" y="117"/>
                    <a:pt x="54" y="117"/>
                  </a:cubicBezTo>
                  <a:cubicBezTo>
                    <a:pt x="182" y="117"/>
                    <a:pt x="182" y="117"/>
                    <a:pt x="182" y="117"/>
                  </a:cubicBezTo>
                  <a:cubicBezTo>
                    <a:pt x="211" y="117"/>
                    <a:pt x="235" y="93"/>
                    <a:pt x="235" y="64"/>
                  </a:cubicBezTo>
                  <a:cubicBezTo>
                    <a:pt x="235" y="53"/>
                    <a:pt x="235" y="53"/>
                    <a:pt x="235" y="53"/>
                  </a:cubicBezTo>
                  <a:lnTo>
                    <a:pt x="267" y="53"/>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41"/>
                </a:solidFill>
                <a:effectLst/>
                <a:uLnTx/>
                <a:uFillTx/>
              </a:endParaRPr>
            </a:p>
          </p:txBody>
        </p:sp>
        <p:sp>
          <p:nvSpPr>
            <p:cNvPr id="121" name="Freeform 20">
              <a:extLst>
                <a:ext uri="{FF2B5EF4-FFF2-40B4-BE49-F238E27FC236}">
                  <a16:creationId xmlns:a16="http://schemas.microsoft.com/office/drawing/2014/main" id="{53803015-39C8-49F6-AC46-02F792E8B4B5}"/>
                </a:ext>
              </a:extLst>
            </p:cNvPr>
            <p:cNvSpPr>
              <a:spLocks/>
            </p:cNvSpPr>
            <p:nvPr/>
          </p:nvSpPr>
          <p:spPr bwMode="auto">
            <a:xfrm>
              <a:off x="2584872" y="3978137"/>
              <a:ext cx="142875" cy="142875"/>
            </a:xfrm>
            <a:custGeom>
              <a:avLst/>
              <a:gdLst>
                <a:gd name="T0" fmla="*/ 73 w 90"/>
                <a:gd name="T1" fmla="*/ 0 h 90"/>
                <a:gd name="T2" fmla="*/ 46 w 90"/>
                <a:gd name="T3" fmla="*/ 29 h 90"/>
                <a:gd name="T4" fmla="*/ 17 w 90"/>
                <a:gd name="T5" fmla="*/ 0 h 90"/>
                <a:gd name="T6" fmla="*/ 0 w 90"/>
                <a:gd name="T7" fmla="*/ 18 h 90"/>
                <a:gd name="T8" fmla="*/ 29 w 90"/>
                <a:gd name="T9" fmla="*/ 46 h 90"/>
                <a:gd name="T10" fmla="*/ 0 w 90"/>
                <a:gd name="T11" fmla="*/ 73 h 90"/>
                <a:gd name="T12" fmla="*/ 17 w 90"/>
                <a:gd name="T13" fmla="*/ 90 h 90"/>
                <a:gd name="T14" fmla="*/ 46 w 90"/>
                <a:gd name="T15" fmla="*/ 63 h 90"/>
                <a:gd name="T16" fmla="*/ 73 w 90"/>
                <a:gd name="T17" fmla="*/ 90 h 90"/>
                <a:gd name="T18" fmla="*/ 90 w 90"/>
                <a:gd name="T19" fmla="*/ 73 h 90"/>
                <a:gd name="T20" fmla="*/ 63 w 90"/>
                <a:gd name="T21" fmla="*/ 46 h 90"/>
                <a:gd name="T22" fmla="*/ 90 w 90"/>
                <a:gd name="T23" fmla="*/ 18 h 90"/>
                <a:gd name="T24" fmla="*/ 73 w 90"/>
                <a:gd name="T2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73" y="0"/>
                  </a:moveTo>
                  <a:lnTo>
                    <a:pt x="46" y="29"/>
                  </a:lnTo>
                  <a:lnTo>
                    <a:pt x="17" y="0"/>
                  </a:lnTo>
                  <a:lnTo>
                    <a:pt x="0" y="18"/>
                  </a:lnTo>
                  <a:lnTo>
                    <a:pt x="29" y="46"/>
                  </a:lnTo>
                  <a:lnTo>
                    <a:pt x="0" y="73"/>
                  </a:lnTo>
                  <a:lnTo>
                    <a:pt x="17" y="90"/>
                  </a:lnTo>
                  <a:lnTo>
                    <a:pt x="46" y="63"/>
                  </a:lnTo>
                  <a:lnTo>
                    <a:pt x="73" y="90"/>
                  </a:lnTo>
                  <a:lnTo>
                    <a:pt x="90" y="73"/>
                  </a:lnTo>
                  <a:lnTo>
                    <a:pt x="63" y="46"/>
                  </a:lnTo>
                  <a:lnTo>
                    <a:pt x="90" y="18"/>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41"/>
                </a:solidFill>
                <a:effectLst/>
                <a:uLnTx/>
                <a:uFillTx/>
              </a:endParaRPr>
            </a:p>
          </p:txBody>
        </p:sp>
        <p:sp>
          <p:nvSpPr>
            <p:cNvPr id="123" name="Freeform 21">
              <a:extLst>
                <a:ext uri="{FF2B5EF4-FFF2-40B4-BE49-F238E27FC236}">
                  <a16:creationId xmlns:a16="http://schemas.microsoft.com/office/drawing/2014/main" id="{6E19E242-01F9-4096-A498-A24921E08FE8}"/>
                </a:ext>
              </a:extLst>
            </p:cNvPr>
            <p:cNvSpPr>
              <a:spLocks/>
            </p:cNvSpPr>
            <p:nvPr/>
          </p:nvSpPr>
          <p:spPr bwMode="auto">
            <a:xfrm>
              <a:off x="2796009" y="3978137"/>
              <a:ext cx="142875" cy="142875"/>
            </a:xfrm>
            <a:custGeom>
              <a:avLst/>
              <a:gdLst>
                <a:gd name="T0" fmla="*/ 73 w 90"/>
                <a:gd name="T1" fmla="*/ 0 h 90"/>
                <a:gd name="T2" fmla="*/ 46 w 90"/>
                <a:gd name="T3" fmla="*/ 29 h 90"/>
                <a:gd name="T4" fmla="*/ 17 w 90"/>
                <a:gd name="T5" fmla="*/ 0 h 90"/>
                <a:gd name="T6" fmla="*/ 0 w 90"/>
                <a:gd name="T7" fmla="*/ 18 h 90"/>
                <a:gd name="T8" fmla="*/ 29 w 90"/>
                <a:gd name="T9" fmla="*/ 46 h 90"/>
                <a:gd name="T10" fmla="*/ 0 w 90"/>
                <a:gd name="T11" fmla="*/ 73 h 90"/>
                <a:gd name="T12" fmla="*/ 17 w 90"/>
                <a:gd name="T13" fmla="*/ 90 h 90"/>
                <a:gd name="T14" fmla="*/ 46 w 90"/>
                <a:gd name="T15" fmla="*/ 63 h 90"/>
                <a:gd name="T16" fmla="*/ 73 w 90"/>
                <a:gd name="T17" fmla="*/ 90 h 90"/>
                <a:gd name="T18" fmla="*/ 90 w 90"/>
                <a:gd name="T19" fmla="*/ 73 h 90"/>
                <a:gd name="T20" fmla="*/ 63 w 90"/>
                <a:gd name="T21" fmla="*/ 46 h 90"/>
                <a:gd name="T22" fmla="*/ 90 w 90"/>
                <a:gd name="T23" fmla="*/ 18 h 90"/>
                <a:gd name="T24" fmla="*/ 73 w 90"/>
                <a:gd name="T2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0">
                  <a:moveTo>
                    <a:pt x="73" y="0"/>
                  </a:moveTo>
                  <a:lnTo>
                    <a:pt x="46" y="29"/>
                  </a:lnTo>
                  <a:lnTo>
                    <a:pt x="17" y="0"/>
                  </a:lnTo>
                  <a:lnTo>
                    <a:pt x="0" y="18"/>
                  </a:lnTo>
                  <a:lnTo>
                    <a:pt x="29" y="46"/>
                  </a:lnTo>
                  <a:lnTo>
                    <a:pt x="0" y="73"/>
                  </a:lnTo>
                  <a:lnTo>
                    <a:pt x="17" y="90"/>
                  </a:lnTo>
                  <a:lnTo>
                    <a:pt x="46" y="63"/>
                  </a:lnTo>
                  <a:lnTo>
                    <a:pt x="73" y="90"/>
                  </a:lnTo>
                  <a:lnTo>
                    <a:pt x="90" y="73"/>
                  </a:lnTo>
                  <a:lnTo>
                    <a:pt x="63" y="46"/>
                  </a:lnTo>
                  <a:lnTo>
                    <a:pt x="90" y="18"/>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41"/>
                </a:solidFill>
                <a:effectLst/>
                <a:uLnTx/>
                <a:uFillTx/>
              </a:endParaRPr>
            </a:p>
          </p:txBody>
        </p:sp>
        <p:sp>
          <p:nvSpPr>
            <p:cNvPr id="125" name="Freeform 22">
              <a:extLst>
                <a:ext uri="{FF2B5EF4-FFF2-40B4-BE49-F238E27FC236}">
                  <a16:creationId xmlns:a16="http://schemas.microsoft.com/office/drawing/2014/main" id="{09876D0A-AA24-40F3-8325-995DB3DEDF19}"/>
                </a:ext>
              </a:extLst>
            </p:cNvPr>
            <p:cNvSpPr>
              <a:spLocks/>
            </p:cNvSpPr>
            <p:nvPr/>
          </p:nvSpPr>
          <p:spPr bwMode="auto">
            <a:xfrm>
              <a:off x="2480097" y="3660637"/>
              <a:ext cx="142875" cy="141288"/>
            </a:xfrm>
            <a:custGeom>
              <a:avLst/>
              <a:gdLst>
                <a:gd name="T0" fmla="*/ 73 w 90"/>
                <a:gd name="T1" fmla="*/ 89 h 89"/>
                <a:gd name="T2" fmla="*/ 90 w 90"/>
                <a:gd name="T3" fmla="*/ 72 h 89"/>
                <a:gd name="T4" fmla="*/ 63 w 90"/>
                <a:gd name="T5" fmla="*/ 45 h 89"/>
                <a:gd name="T6" fmla="*/ 90 w 90"/>
                <a:gd name="T7" fmla="*/ 17 h 89"/>
                <a:gd name="T8" fmla="*/ 73 w 90"/>
                <a:gd name="T9" fmla="*/ 0 h 89"/>
                <a:gd name="T10" fmla="*/ 46 w 90"/>
                <a:gd name="T11" fmla="*/ 28 h 89"/>
                <a:gd name="T12" fmla="*/ 17 w 90"/>
                <a:gd name="T13" fmla="*/ 0 h 89"/>
                <a:gd name="T14" fmla="*/ 0 w 90"/>
                <a:gd name="T15" fmla="*/ 17 h 89"/>
                <a:gd name="T16" fmla="*/ 29 w 90"/>
                <a:gd name="T17" fmla="*/ 45 h 89"/>
                <a:gd name="T18" fmla="*/ 0 w 90"/>
                <a:gd name="T19" fmla="*/ 72 h 89"/>
                <a:gd name="T20" fmla="*/ 17 w 90"/>
                <a:gd name="T21" fmla="*/ 89 h 89"/>
                <a:gd name="T22" fmla="*/ 46 w 90"/>
                <a:gd name="T23" fmla="*/ 62 h 89"/>
                <a:gd name="T24" fmla="*/ 73 w 90"/>
                <a:gd name="T2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9">
                  <a:moveTo>
                    <a:pt x="73" y="89"/>
                  </a:moveTo>
                  <a:lnTo>
                    <a:pt x="90" y="72"/>
                  </a:lnTo>
                  <a:lnTo>
                    <a:pt x="63" y="45"/>
                  </a:lnTo>
                  <a:lnTo>
                    <a:pt x="90" y="17"/>
                  </a:lnTo>
                  <a:lnTo>
                    <a:pt x="73" y="0"/>
                  </a:lnTo>
                  <a:lnTo>
                    <a:pt x="46" y="28"/>
                  </a:lnTo>
                  <a:lnTo>
                    <a:pt x="17" y="0"/>
                  </a:lnTo>
                  <a:lnTo>
                    <a:pt x="0" y="17"/>
                  </a:lnTo>
                  <a:lnTo>
                    <a:pt x="29" y="45"/>
                  </a:lnTo>
                  <a:lnTo>
                    <a:pt x="0" y="72"/>
                  </a:lnTo>
                  <a:lnTo>
                    <a:pt x="17" y="89"/>
                  </a:lnTo>
                  <a:lnTo>
                    <a:pt x="46" y="62"/>
                  </a:lnTo>
                  <a:lnTo>
                    <a:pt x="7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C3C41"/>
                </a:solidFill>
                <a:effectLst/>
                <a:uLnTx/>
                <a:uFillTx/>
              </a:endParaRPr>
            </a:p>
          </p:txBody>
        </p:sp>
      </p:grpSp>
    </p:spTree>
    <p:extLst>
      <p:ext uri="{BB962C8B-B14F-4D97-AF65-F5344CB8AC3E}">
        <p14:creationId xmlns:p14="http://schemas.microsoft.com/office/powerpoint/2010/main" val="31549893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11F4D1-0523-4974-AACD-AD0D8AFB2B65}"/>
              </a:ext>
              <a:ext uri="{C183D7F6-B498-43B3-948B-1728B52AA6E4}">
                <adec:decorative xmlns:adec="http://schemas.microsoft.com/office/drawing/2017/decorative" val="1"/>
              </a:ext>
            </a:extLst>
          </p:cNvPr>
          <p:cNvSpPr/>
          <p:nvPr/>
        </p:nvSpPr>
        <p:spPr bwMode="auto">
          <a:xfrm>
            <a:off x="0" y="4571265"/>
            <a:ext cx="9144000" cy="1587108"/>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A191CD31-6123-E748-9A92-344098213747}"/>
              </a:ext>
              <a:ext uri="{C183D7F6-B498-43B3-948B-1728B52AA6E4}">
                <adec:decorative xmlns:adec="http://schemas.microsoft.com/office/drawing/2017/decorative" val="1"/>
              </a:ext>
            </a:extLst>
          </p:cNvPr>
          <p:cNvSpPr/>
          <p:nvPr/>
        </p:nvSpPr>
        <p:spPr bwMode="auto">
          <a:xfrm>
            <a:off x="0" y="6114473"/>
            <a:ext cx="9144000" cy="74352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6" name="Title 4">
            <a:extLst>
              <a:ext uri="{FF2B5EF4-FFF2-40B4-BE49-F238E27FC236}">
                <a16:creationId xmlns:a16="http://schemas.microsoft.com/office/drawing/2014/main" id="{52589ABC-394F-E746-B4E9-1DC3E96729D0}"/>
              </a:ext>
            </a:extLst>
          </p:cNvPr>
          <p:cNvSpPr txBox="1">
            <a:spLocks noGrp="1"/>
          </p:cNvSpPr>
          <p:nvPr>
            <p:ph type="title" idx="4294967295"/>
          </p:nvPr>
        </p:nvSpPr>
        <p:spPr>
          <a:xfrm>
            <a:off x="334966" y="352807"/>
            <a:ext cx="826389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99557" rtl="0" eaLnBrk="1" latinLnBrk="0" hangingPunct="1">
              <a:lnSpc>
                <a:spcPct val="100000"/>
              </a:lnSpc>
              <a:spcBef>
                <a:spcPct val="0"/>
              </a:spcBef>
              <a:buNone/>
              <a:defRPr lang="en-US" sz="2700" b="0" kern="1200" cap="none" spc="-38" baseline="0" dirty="0" smtClean="0">
                <a:ln w="3175">
                  <a:noFill/>
                </a:ln>
                <a:solidFill>
                  <a:schemeClr val="accent1"/>
                </a:solidFill>
                <a:effectLst/>
                <a:latin typeface="+mj-lt"/>
                <a:ea typeface="+mn-ea"/>
                <a:cs typeface="Segoe UI" pitchFamily="34" charset="0"/>
              </a:defRPr>
            </a:lvl1pPr>
          </a:lstStyle>
          <a:p>
            <a:pPr marL="0" marR="0" lvl="0" indent="0" algn="l" defTabSz="699557"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38" normalizeH="0" baseline="0" noProof="0">
                <a:ln w="3175">
                  <a:noFill/>
                </a:ln>
                <a:solidFill>
                  <a:schemeClr val="tx1"/>
                </a:solidFill>
                <a:effectLst/>
                <a:uLnTx/>
                <a:uFillTx/>
                <a:latin typeface="+mj-lt"/>
                <a:ea typeface="+mn-ea"/>
                <a:cs typeface="Segoe UI" pitchFamily="34" charset="0"/>
              </a:rPr>
              <a:t>Additional information and selling resources</a:t>
            </a:r>
          </a:p>
        </p:txBody>
      </p:sp>
      <p:sp>
        <p:nvSpPr>
          <p:cNvPr id="14" name="TextBox 13">
            <a:extLst>
              <a:ext uri="{FF2B5EF4-FFF2-40B4-BE49-F238E27FC236}">
                <a16:creationId xmlns:a16="http://schemas.microsoft.com/office/drawing/2014/main" id="{77563252-BAB4-4CE8-8F06-E8B39BC9AA96}"/>
              </a:ext>
            </a:extLst>
          </p:cNvPr>
          <p:cNvSpPr txBox="1"/>
          <p:nvPr/>
        </p:nvSpPr>
        <p:spPr>
          <a:xfrm>
            <a:off x="317180" y="956947"/>
            <a:ext cx="5341489" cy="3754041"/>
          </a:xfrm>
          <a:prstGeom prst="rect">
            <a:avLst/>
          </a:prstGeom>
          <a:noFill/>
        </p:spPr>
        <p:txBody>
          <a:bodyPr wrap="square" lIns="0" tIns="0" rIns="0" bIns="0" anchor="t">
            <a:spAutoFit/>
          </a:bodyPr>
          <a:lstStyle/>
          <a:p>
            <a:pPr>
              <a:lnSpc>
                <a:spcPct val="106000"/>
              </a:lnSpc>
              <a:spcAft>
                <a:spcPts val="800"/>
              </a:spcAft>
            </a:pPr>
            <a:r>
              <a:rPr lang="en-US" sz="1400" dirty="0">
                <a:latin typeface="+mj-lt"/>
                <a:cs typeface="Segoe UI"/>
              </a:rPr>
              <a:t>How to win over customers with Dynamics 365 Business Central</a:t>
            </a:r>
          </a:p>
          <a:p>
            <a:pPr marL="514350">
              <a:spcAft>
                <a:spcPts val="1200"/>
              </a:spcAft>
            </a:pPr>
            <a:r>
              <a:rPr lang="en-US" sz="1200" b="1" dirty="0">
                <a:solidFill>
                  <a:srgbClr val="0078D4"/>
                </a:solidFill>
                <a:latin typeface="+mj-lt"/>
                <a:ea typeface="Times New Roman" panose="02020603050405020304" pitchFamily="18" charset="0"/>
                <a:cs typeface="Times New Roman"/>
              </a:rPr>
              <a:t>Solution overview</a:t>
            </a:r>
            <a:br>
              <a:rPr lang="en-US" sz="1000" b="1" dirty="0">
                <a:latin typeface="Segoe UI"/>
                <a:ea typeface="Times New Roman" panose="02020603050405020304" pitchFamily="18" charset="0"/>
                <a:cs typeface="Times New Roman"/>
              </a:rPr>
            </a:br>
            <a:r>
              <a:rPr lang="en-US" sz="1000" dirty="0">
                <a:latin typeface="Segoe UI"/>
                <a:ea typeface="Times New Roman" panose="02020603050405020304" pitchFamily="18" charset="0"/>
                <a:cs typeface="Times New Roman"/>
              </a:rPr>
              <a:t>Discover the value of Business Central in this short video.</a:t>
            </a:r>
          </a:p>
          <a:p>
            <a:pPr marL="514350">
              <a:spcAft>
                <a:spcPts val="1200"/>
              </a:spcAft>
            </a:pPr>
            <a:endParaRPr lang="en-US" sz="1000" dirty="0">
              <a:latin typeface="Segoe UI"/>
              <a:ea typeface="Times New Roman" panose="02020603050405020304" pitchFamily="18" charset="0"/>
              <a:cs typeface="Times New Roman"/>
            </a:endParaRPr>
          </a:p>
          <a:p>
            <a:pPr marL="514350">
              <a:spcAft>
                <a:spcPts val="1200"/>
              </a:spcAft>
            </a:pPr>
            <a:r>
              <a:rPr lang="en-US" sz="1200" b="1" dirty="0">
                <a:solidFill>
                  <a:srgbClr val="0078D4"/>
                </a:solidFill>
                <a:latin typeface="+mj-lt"/>
                <a:cs typeface="Times New Roman"/>
              </a:rPr>
              <a:t>Explore features</a:t>
            </a:r>
            <a:br>
              <a:rPr lang="en-US" sz="1000" b="1" dirty="0">
                <a:latin typeface="Segoe UI"/>
                <a:ea typeface="Times New Roman" panose="02020603050405020304" pitchFamily="18" charset="0"/>
                <a:cs typeface="Times New Roman"/>
              </a:rPr>
            </a:br>
            <a:r>
              <a:rPr lang="en-US" sz="1000" dirty="0">
                <a:latin typeface="Segoe UI"/>
                <a:ea typeface="Times New Roman" panose="02020603050405020304" pitchFamily="18" charset="0"/>
                <a:cs typeface="Times New Roman"/>
              </a:rPr>
              <a:t>Learn more about the capabilities of Dynamics 365 Business Central.</a:t>
            </a:r>
            <a:endParaRPr lang="en-US" sz="1000" dirty="0">
              <a:latin typeface="Segoe UI"/>
              <a:cs typeface="Times New Roman"/>
            </a:endParaRPr>
          </a:p>
          <a:p>
            <a:pPr marL="514350">
              <a:spcAft>
                <a:spcPts val="1200"/>
              </a:spcAft>
            </a:pPr>
            <a:endParaRPr lang="en-US" sz="1200" b="1" dirty="0">
              <a:solidFill>
                <a:srgbClr val="0078D4"/>
              </a:solidFill>
              <a:latin typeface="+mj-lt"/>
              <a:ea typeface="Times New Roman" panose="02020603050405020304" pitchFamily="18" charset="0"/>
              <a:cs typeface="Times New Roman"/>
            </a:endParaRPr>
          </a:p>
          <a:p>
            <a:pPr marL="514350">
              <a:spcAft>
                <a:spcPts val="1200"/>
              </a:spcAft>
            </a:pPr>
            <a:r>
              <a:rPr lang="en-US" sz="1200" b="1" dirty="0">
                <a:solidFill>
                  <a:srgbClr val="0078D4"/>
                </a:solidFill>
                <a:latin typeface="+mj-lt"/>
                <a:ea typeface="Times New Roman" panose="02020603050405020304" pitchFamily="18" charset="0"/>
                <a:cs typeface="Times New Roman"/>
              </a:rPr>
              <a:t>Acquire skills</a:t>
            </a:r>
            <a:br>
              <a:rPr lang="en-US" sz="1000" b="1" dirty="0">
                <a:latin typeface="Segoe UI"/>
                <a:ea typeface="Times New Roman" panose="02020603050405020304" pitchFamily="18" charset="0"/>
                <a:cs typeface="Times New Roman"/>
              </a:rPr>
            </a:br>
            <a:r>
              <a:rPr lang="en-US" sz="1000" dirty="0">
                <a:latin typeface="Segoe UI"/>
                <a:ea typeface="Times New Roman" panose="02020603050405020304" pitchFamily="18" charset="0"/>
                <a:cs typeface="Times New Roman"/>
              </a:rPr>
              <a:t>Take this learning path to learn how to set up a trial, find out what’s available, and learn some personalization options.</a:t>
            </a:r>
          </a:p>
          <a:p>
            <a:pPr marL="514350">
              <a:spcAft>
                <a:spcPts val="1200"/>
              </a:spcAft>
            </a:pPr>
            <a:endParaRPr lang="en-US" sz="1200" b="1" dirty="0">
              <a:solidFill>
                <a:schemeClr val="accent1"/>
              </a:solidFill>
              <a:latin typeface="+mj-lt"/>
              <a:ea typeface="Times New Roman" panose="02020603050405020304" pitchFamily="18" charset="0"/>
              <a:cs typeface="Times New Roman"/>
            </a:endParaRPr>
          </a:p>
          <a:p>
            <a:pPr marL="514350">
              <a:spcAft>
                <a:spcPts val="1200"/>
              </a:spcAft>
            </a:pPr>
            <a:r>
              <a:rPr lang="en-US" sz="1200" b="1" dirty="0">
                <a:solidFill>
                  <a:srgbClr val="0078D4"/>
                </a:solidFill>
                <a:latin typeface="+mj-lt"/>
                <a:ea typeface="Times New Roman" panose="02020603050405020304" pitchFamily="18" charset="0"/>
                <a:cs typeface="Times New Roman"/>
              </a:rPr>
              <a:t>Execute a plan</a:t>
            </a:r>
            <a:br>
              <a:rPr lang="en-US" sz="1000" b="1" dirty="0">
                <a:latin typeface="Segoe UI"/>
                <a:ea typeface="Times New Roman" panose="02020603050405020304" pitchFamily="18" charset="0"/>
                <a:cs typeface="Times New Roman"/>
              </a:rPr>
            </a:br>
            <a:r>
              <a:rPr lang="en-US" sz="1000" dirty="0">
                <a:latin typeface="Segoe UI"/>
                <a:ea typeface="Times New Roman" panose="02020603050405020304" pitchFamily="18" charset="0"/>
                <a:cs typeface="Times New Roman"/>
              </a:rPr>
              <a:t>Create a marketing plan, target customers, and leverage our go-to-market resources.</a:t>
            </a:r>
          </a:p>
          <a:p>
            <a:pPr marL="514350">
              <a:lnSpc>
                <a:spcPct val="106000"/>
              </a:lnSpc>
              <a:spcAft>
                <a:spcPts val="1200"/>
              </a:spcAft>
            </a:pPr>
            <a:br>
              <a:rPr lang="en-US" sz="1000" dirty="0">
                <a:latin typeface="Segoe UI"/>
                <a:ea typeface="Times New Roman" panose="02020603050405020304" pitchFamily="18" charset="0"/>
                <a:cs typeface="Times New Roman"/>
              </a:rPr>
            </a:br>
            <a:endParaRPr lang="en-US" sz="1000" dirty="0">
              <a:latin typeface="Segoe UI"/>
              <a:cs typeface="Times New Roman"/>
            </a:endParaRPr>
          </a:p>
        </p:txBody>
      </p:sp>
      <p:sp>
        <p:nvSpPr>
          <p:cNvPr id="64" name="TextBox 63">
            <a:hlinkClick r:id="rId3"/>
            <a:extLst>
              <a:ext uri="{FF2B5EF4-FFF2-40B4-BE49-F238E27FC236}">
                <a16:creationId xmlns:a16="http://schemas.microsoft.com/office/drawing/2014/main" id="{DB5EDE69-1AC8-448F-A1B7-A92EBCC8BA9B}"/>
              </a:ext>
            </a:extLst>
          </p:cNvPr>
          <p:cNvSpPr txBox="1"/>
          <p:nvPr/>
        </p:nvSpPr>
        <p:spPr>
          <a:xfrm>
            <a:off x="971454" y="1753040"/>
            <a:ext cx="1097280" cy="182880"/>
          </a:xfrm>
          <a:prstGeom prst="rect">
            <a:avLst/>
          </a:prstGeom>
          <a:solidFill>
            <a:srgbClr val="0078D4"/>
          </a:solidFill>
          <a:ln>
            <a:noFill/>
          </a:ln>
        </p:spPr>
        <p:txBody>
          <a:bodyPr wrap="square" lIns="91440" tIns="91440" rIns="91440" bIns="91440" rtlCol="0" anchor="ctr">
            <a:noAutofit/>
          </a:bodyPr>
          <a:lstStyle/>
          <a:p>
            <a:pPr algn="ctr"/>
            <a:r>
              <a:rPr lang="en-US" sz="1050">
                <a:solidFill>
                  <a:schemeClr val="bg1"/>
                </a:solidFill>
                <a:latin typeface="+mj-lt"/>
              </a:rPr>
              <a:t>Watch now</a:t>
            </a:r>
          </a:p>
        </p:txBody>
      </p:sp>
      <p:sp>
        <p:nvSpPr>
          <p:cNvPr id="65" name="TextBox 64">
            <a:hlinkClick r:id="rId4"/>
            <a:extLst>
              <a:ext uri="{FF2B5EF4-FFF2-40B4-BE49-F238E27FC236}">
                <a16:creationId xmlns:a16="http://schemas.microsoft.com/office/drawing/2014/main" id="{A02B2A9C-F488-4E90-B95C-F57F0CC8BDBB}"/>
              </a:ext>
            </a:extLst>
          </p:cNvPr>
          <p:cNvSpPr txBox="1"/>
          <p:nvPr/>
        </p:nvSpPr>
        <p:spPr>
          <a:xfrm>
            <a:off x="971454" y="2541334"/>
            <a:ext cx="1097280" cy="182880"/>
          </a:xfrm>
          <a:prstGeom prst="rect">
            <a:avLst/>
          </a:prstGeom>
          <a:solidFill>
            <a:srgbClr val="0078D4"/>
          </a:solidFill>
          <a:ln>
            <a:noFill/>
          </a:ln>
        </p:spPr>
        <p:txBody>
          <a:bodyPr wrap="square" lIns="91440" tIns="91440" rIns="91440" bIns="91440" rtlCol="0" anchor="ctr">
            <a:noAutofit/>
          </a:bodyPr>
          <a:lstStyle/>
          <a:p>
            <a:pPr algn="ctr"/>
            <a:r>
              <a:rPr lang="en-US" sz="1050">
                <a:solidFill>
                  <a:schemeClr val="bg1"/>
                </a:solidFill>
                <a:latin typeface="+mj-lt"/>
              </a:rPr>
              <a:t>Visit website</a:t>
            </a:r>
          </a:p>
        </p:txBody>
      </p:sp>
      <p:sp>
        <p:nvSpPr>
          <p:cNvPr id="66" name="TextBox 65">
            <a:hlinkClick r:id="rId5"/>
            <a:extLst>
              <a:ext uri="{FF2B5EF4-FFF2-40B4-BE49-F238E27FC236}">
                <a16:creationId xmlns:a16="http://schemas.microsoft.com/office/drawing/2014/main" id="{5AE9EC6B-0E4A-4416-9662-EAFA800A431F}"/>
              </a:ext>
            </a:extLst>
          </p:cNvPr>
          <p:cNvSpPr txBox="1"/>
          <p:nvPr/>
        </p:nvSpPr>
        <p:spPr>
          <a:xfrm>
            <a:off x="971454" y="3502930"/>
            <a:ext cx="1097280" cy="182880"/>
          </a:xfrm>
          <a:prstGeom prst="rect">
            <a:avLst/>
          </a:prstGeom>
          <a:solidFill>
            <a:srgbClr val="0078D4"/>
          </a:solidFill>
          <a:ln>
            <a:noFill/>
          </a:ln>
        </p:spPr>
        <p:txBody>
          <a:bodyPr wrap="square" lIns="91440" tIns="91440" rIns="91440" bIns="91440" rtlCol="0" anchor="ctr">
            <a:noAutofit/>
          </a:bodyPr>
          <a:lstStyle/>
          <a:p>
            <a:pPr algn="ctr"/>
            <a:r>
              <a:rPr lang="en-US" sz="1050">
                <a:solidFill>
                  <a:schemeClr val="bg1"/>
                </a:solidFill>
                <a:latin typeface="+mj-lt"/>
              </a:rPr>
              <a:t>Learn more</a:t>
            </a:r>
          </a:p>
        </p:txBody>
      </p:sp>
      <p:sp>
        <p:nvSpPr>
          <p:cNvPr id="25" name="TextBox 24">
            <a:extLst>
              <a:ext uri="{FF2B5EF4-FFF2-40B4-BE49-F238E27FC236}">
                <a16:creationId xmlns:a16="http://schemas.microsoft.com/office/drawing/2014/main" id="{338B2384-503B-48E8-AD28-453E52FD8646}"/>
              </a:ext>
            </a:extLst>
          </p:cNvPr>
          <p:cNvSpPr txBox="1"/>
          <p:nvPr/>
        </p:nvSpPr>
        <p:spPr>
          <a:xfrm>
            <a:off x="5858685" y="707022"/>
            <a:ext cx="2929411" cy="3583950"/>
          </a:xfrm>
          <a:prstGeom prst="rect">
            <a:avLst/>
          </a:prstGeom>
          <a:solidFill>
            <a:schemeClr val="bg1">
              <a:lumMod val="95000"/>
            </a:schemeClr>
          </a:solidFill>
        </p:spPr>
        <p:txBody>
          <a:bodyPr wrap="square" lIns="182880" tIns="182880" rIns="182880" bIns="182880">
            <a:noAutofit/>
          </a:bodyPr>
          <a:lstStyle/>
          <a:p>
            <a:pPr marR="0" lvl="0" indent="0" fontAlgn="auto">
              <a:lnSpc>
                <a:spcPct val="106000"/>
              </a:lnSpc>
              <a:spcBef>
                <a:spcPts val="0"/>
              </a:spcBef>
              <a:spcAft>
                <a:spcPts val="800"/>
              </a:spcAft>
              <a:buClrTx/>
              <a:buSzTx/>
              <a:buFontTx/>
              <a:buNone/>
              <a:tabLst/>
              <a:defRPr/>
            </a:pPr>
            <a:r>
              <a:rPr lang="en-US" sz="1400" dirty="0">
                <a:latin typeface="+mj-lt"/>
                <a:cs typeface="Segoe UI"/>
              </a:rPr>
              <a:t>Sales and marketing tools</a:t>
            </a:r>
          </a:p>
          <a:p>
            <a:pPr marR="0" lvl="0" algn="l" defTabSz="457200" rtl="0" eaLnBrk="1" fontAlgn="auto" latinLnBrk="0" hangingPunct="1">
              <a:lnSpc>
                <a:spcPct val="106000"/>
              </a:lnSpc>
              <a:spcBef>
                <a:spcPts val="0"/>
              </a:spcBef>
              <a:spcAft>
                <a:spcPts val="800"/>
              </a:spcAft>
              <a:buClrTx/>
              <a:buSzTx/>
              <a:tabLst/>
              <a:defRPr/>
            </a:pPr>
            <a:r>
              <a:rPr kumimoji="0" lang="en-US" sz="105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hlinkClick r:id="rId6">
                  <a:extLst>
                    <a:ext uri="{A12FA001-AC4F-418D-AE19-62706E023703}">
                      <ahyp:hlinkClr xmlns:ahyp="http://schemas.microsoft.com/office/drawing/2018/hyperlinkcolor" val="tx"/>
                    </a:ext>
                  </a:extLst>
                </a:hlinkClick>
              </a:rPr>
              <a:t>Savvy SMB Leaders Buyer’s Guide</a:t>
            </a:r>
            <a:endParaRPr kumimoji="0" lang="en-US" sz="105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endParaRPr>
          </a:p>
          <a:p>
            <a:pPr marR="0" lvl="0" algn="l" defTabSz="457200" rtl="0" eaLnBrk="1" fontAlgn="base" latinLnBrk="0" hangingPunct="1">
              <a:lnSpc>
                <a:spcPct val="100000"/>
              </a:lnSpc>
              <a:spcBef>
                <a:spcPts val="0"/>
              </a:spcBef>
              <a:spcAft>
                <a:spcPts val="600"/>
              </a:spcAft>
              <a:buClrTx/>
              <a:buSzTx/>
              <a:tabLst/>
              <a:defRPr/>
            </a:pPr>
            <a:r>
              <a:rPr kumimoji="0" lang="en-US" sz="105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hlinkClick r:id="rId7">
                  <a:extLst>
                    <a:ext uri="{A12FA001-AC4F-418D-AE19-62706E023703}">
                      <ahyp:hlinkClr xmlns:ahyp="http://schemas.microsoft.com/office/drawing/2018/hyperlinkcolor" val="tx"/>
                    </a:ext>
                  </a:extLst>
                </a:hlinkClick>
              </a:rPr>
              <a:t>Essential KPIs for SMBs</a:t>
            </a:r>
            <a:endParaRPr kumimoji="0" lang="en-US" sz="1050" b="0" i="0" u="none" strike="noStrike" kern="1200" cap="none" spc="0" normalizeH="0" baseline="0" noProof="0" dirty="0">
              <a:ln>
                <a:noFill/>
              </a:ln>
              <a:solidFill>
                <a:srgbClr val="0078D4"/>
              </a:solidFill>
              <a:effectLst/>
              <a:uLnTx/>
              <a:uFillTx/>
              <a:latin typeface="Arial" panose="020B0604020202020204" pitchFamily="34" charset="0"/>
              <a:ea typeface="+mn-ea"/>
              <a:cs typeface="+mn-cs"/>
            </a:endParaRPr>
          </a:p>
          <a:p>
            <a:pPr marR="0" lvl="0" algn="l" defTabSz="457200" rtl="0" eaLnBrk="1" fontAlgn="base" latinLnBrk="0" hangingPunct="1">
              <a:lnSpc>
                <a:spcPct val="100000"/>
              </a:lnSpc>
              <a:spcBef>
                <a:spcPts val="0"/>
              </a:spcBef>
              <a:spcAft>
                <a:spcPts val="600"/>
              </a:spcAft>
              <a:buClrTx/>
              <a:buSzTx/>
              <a:tabLst/>
              <a:defRPr/>
            </a:pPr>
            <a:r>
              <a:rPr kumimoji="0" lang="en-US" sz="105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hlinkClick r:id="rId8">
                  <a:extLst>
                    <a:ext uri="{A12FA001-AC4F-418D-AE19-62706E023703}">
                      <ahyp:hlinkClr xmlns:ahyp="http://schemas.microsoft.com/office/drawing/2018/hyperlinkcolor" val="tx"/>
                    </a:ext>
                  </a:extLst>
                </a:hlinkClick>
              </a:rPr>
              <a:t>Reimagine Productivity</a:t>
            </a:r>
            <a:endParaRPr kumimoji="0" lang="en-US" sz="1050" b="0" i="0" u="none" strike="noStrike" kern="1200" cap="none" spc="0" normalizeH="0" baseline="0" noProof="0" dirty="0">
              <a:ln>
                <a:noFill/>
              </a:ln>
              <a:solidFill>
                <a:srgbClr val="0078D4"/>
              </a:solidFill>
              <a:effectLst/>
              <a:uLnTx/>
              <a:uFillTx/>
              <a:latin typeface="Arial" panose="020B0604020202020204" pitchFamily="34" charset="0"/>
              <a:ea typeface="+mn-ea"/>
              <a:cs typeface="+mn-cs"/>
            </a:endParaRPr>
          </a:p>
          <a:p>
            <a:pPr marL="171450" marR="0" lvl="0" indent="-17145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endParaRPr kumimoji="0" lang="en-US" sz="100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endParaRPr>
          </a:p>
          <a:p>
            <a:pPr marR="0" lvl="0" indent="0" fontAlgn="auto">
              <a:lnSpc>
                <a:spcPct val="106000"/>
              </a:lnSpc>
              <a:spcBef>
                <a:spcPts val="0"/>
              </a:spcBef>
              <a:spcAft>
                <a:spcPts val="800"/>
              </a:spcAft>
              <a:buClrTx/>
              <a:buSzTx/>
              <a:buFontTx/>
              <a:buNone/>
              <a:tabLst/>
              <a:defRPr/>
            </a:pPr>
            <a:r>
              <a:rPr lang="en-US" sz="1400" dirty="0">
                <a:solidFill>
                  <a:schemeClr val="tx2"/>
                </a:solidFill>
                <a:latin typeface="+mj-lt"/>
                <a:cs typeface="Segoe UI"/>
              </a:rPr>
              <a:t>Demo videos</a:t>
            </a:r>
          </a:p>
          <a:p>
            <a:pPr marR="0" lvl="0" algn="l" defTabSz="457200" rtl="0" eaLnBrk="1" fontAlgn="base" latinLnBrk="0" hangingPunct="1">
              <a:lnSpc>
                <a:spcPct val="100000"/>
              </a:lnSpc>
              <a:spcBef>
                <a:spcPts val="0"/>
              </a:spcBef>
              <a:spcAft>
                <a:spcPts val="600"/>
              </a:spcAft>
              <a:buClrTx/>
              <a:buSzTx/>
              <a:tabLst/>
              <a:defRPr/>
            </a:pPr>
            <a:r>
              <a:rPr kumimoji="0" lang="en-US" sz="105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hlinkClick r:id="rId9">
                  <a:extLst>
                    <a:ext uri="{A12FA001-AC4F-418D-AE19-62706E023703}">
                      <ahyp:hlinkClr xmlns:ahyp="http://schemas.microsoft.com/office/drawing/2018/hyperlinkcolor" val="tx"/>
                    </a:ext>
                  </a:extLst>
                </a:hlinkClick>
              </a:rPr>
              <a:t>Drive transformative business results</a:t>
            </a:r>
            <a:endParaRPr kumimoji="0" lang="en-US" sz="1050" b="0" i="0" u="none" strike="noStrike" kern="1200" cap="none" spc="0" normalizeH="0" baseline="0" noProof="0" dirty="0">
              <a:ln>
                <a:noFill/>
              </a:ln>
              <a:solidFill>
                <a:srgbClr val="0078D4"/>
              </a:solidFill>
              <a:effectLst/>
              <a:uLnTx/>
              <a:uFillTx/>
              <a:latin typeface="Arial" panose="020B0604020202020204" pitchFamily="34" charset="0"/>
              <a:ea typeface="+mn-ea"/>
              <a:cs typeface="+mn-cs"/>
            </a:endParaRPr>
          </a:p>
          <a:p>
            <a:pPr marR="0" lvl="0" algn="l" defTabSz="457200" rtl="0" eaLnBrk="1" fontAlgn="base" latinLnBrk="0" hangingPunct="1">
              <a:lnSpc>
                <a:spcPct val="100000"/>
              </a:lnSpc>
              <a:spcBef>
                <a:spcPts val="0"/>
              </a:spcBef>
              <a:spcAft>
                <a:spcPts val="600"/>
              </a:spcAft>
              <a:buClrTx/>
              <a:buSzTx/>
              <a:tabLst/>
              <a:defRPr/>
            </a:pPr>
            <a:r>
              <a:rPr kumimoji="0" lang="en-US" sz="105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hlinkClick r:id="rId10">
                  <a:extLst>
                    <a:ext uri="{A12FA001-AC4F-418D-AE19-62706E023703}">
                      <ahyp:hlinkClr xmlns:ahyp="http://schemas.microsoft.com/office/drawing/2018/hyperlinkcolor" val="tx"/>
                    </a:ext>
                  </a:extLst>
                </a:hlinkClick>
              </a:rPr>
              <a:t>Unlock productivity using Business Central and Outlook</a:t>
            </a:r>
            <a:r>
              <a:rPr kumimoji="0" lang="en-US" sz="1050" b="0" i="0" u="none" strike="noStrike" kern="1200" cap="none" spc="0" normalizeH="0" baseline="0" noProof="0" dirty="0">
                <a:ln>
                  <a:noFill/>
                </a:ln>
                <a:solidFill>
                  <a:srgbClr val="0078D4"/>
                </a:solidFill>
                <a:effectLst/>
                <a:uLnTx/>
                <a:uFillTx/>
                <a:latin typeface="Segoe UI" panose="020B0502040204020203" pitchFamily="34" charset="0"/>
                <a:ea typeface="+mn-ea"/>
                <a:cs typeface="+mn-cs"/>
              </a:rPr>
              <a:t>​</a:t>
            </a:r>
            <a:endParaRPr kumimoji="0" lang="en-US" sz="1050" b="0" i="0" u="none" strike="noStrike" kern="1200" cap="none" spc="0" normalizeH="0" baseline="0" noProof="0" dirty="0">
              <a:ln>
                <a:noFill/>
              </a:ln>
              <a:solidFill>
                <a:srgbClr val="0078D4"/>
              </a:solidFill>
              <a:effectLst/>
              <a:uLnTx/>
              <a:uFillTx/>
              <a:latin typeface="Arial" panose="020B0604020202020204" pitchFamily="34" charset="0"/>
              <a:ea typeface="+mn-ea"/>
              <a:cs typeface="+mn-cs"/>
            </a:endParaRPr>
          </a:p>
          <a:p>
            <a:pPr marR="0" lvl="0" algn="l" defTabSz="457200" rtl="0" eaLnBrk="1" fontAlgn="base" latinLnBrk="0" hangingPunct="1">
              <a:lnSpc>
                <a:spcPct val="100000"/>
              </a:lnSpc>
              <a:spcBef>
                <a:spcPts val="0"/>
              </a:spcBef>
              <a:spcAft>
                <a:spcPts val="600"/>
              </a:spcAft>
              <a:buClrTx/>
              <a:buSzTx/>
              <a:tabLst/>
              <a:defRPr/>
            </a:pPr>
            <a:r>
              <a:rPr kumimoji="0" lang="en-US" sz="105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hlinkClick r:id="rId11">
                  <a:extLst>
                    <a:ext uri="{A12FA001-AC4F-418D-AE19-62706E023703}">
                      <ahyp:hlinkClr xmlns:ahyp="http://schemas.microsoft.com/office/drawing/2018/hyperlinkcolor" val="tx"/>
                    </a:ext>
                  </a:extLst>
                </a:hlinkClick>
              </a:rPr>
              <a:t>Scale your business with Business Central</a:t>
            </a:r>
            <a:endParaRPr kumimoji="0" lang="en-US" sz="1050" b="0" i="0" u="sng" strike="noStrike" kern="1200" cap="none" spc="0" normalizeH="0" baseline="0" noProof="0" dirty="0">
              <a:ln>
                <a:noFill/>
              </a:ln>
              <a:solidFill>
                <a:srgbClr val="0078D4"/>
              </a:solidFill>
              <a:effectLst/>
              <a:uLnTx/>
              <a:uFillTx/>
              <a:latin typeface="Segoe UI" panose="020B0502040204020203" pitchFamily="34" charset="0"/>
              <a:ea typeface="+mn-ea"/>
              <a:cs typeface="+mn-cs"/>
            </a:endParaRPr>
          </a:p>
        </p:txBody>
      </p:sp>
      <p:sp>
        <p:nvSpPr>
          <p:cNvPr id="20" name="Title 4">
            <a:extLst>
              <a:ext uri="{FF2B5EF4-FFF2-40B4-BE49-F238E27FC236}">
                <a16:creationId xmlns:a16="http://schemas.microsoft.com/office/drawing/2014/main" id="{1DCF7AEB-78EB-42D5-B29A-2346EE58BB82}"/>
              </a:ext>
            </a:extLst>
          </p:cNvPr>
          <p:cNvSpPr txBox="1">
            <a:spLocks/>
          </p:cNvSpPr>
          <p:nvPr/>
        </p:nvSpPr>
        <p:spPr>
          <a:xfrm>
            <a:off x="224055" y="4742797"/>
            <a:ext cx="4155538" cy="211981"/>
          </a:xfrm>
          <a:prstGeom prst="rect">
            <a:avLst/>
          </a:prstGeom>
        </p:spPr>
        <p:txBody>
          <a:bodyPr vert="horz" wrap="square" lIns="0" tIns="0" rIns="0" bIns="0" rtlCol="0" anchor="t">
            <a:spAutoFit/>
          </a:bodyPr>
          <a:lstStyle>
            <a:lvl1pPr algn="l" defTabSz="699557" rtl="0" eaLnBrk="1" latinLnBrk="0" hangingPunct="1">
              <a:lnSpc>
                <a:spcPct val="100000"/>
              </a:lnSpc>
              <a:spcBef>
                <a:spcPct val="0"/>
              </a:spcBef>
              <a:buNone/>
              <a:defRPr lang="en-US" sz="2700" b="0" kern="1200" cap="none" spc="-38" baseline="0" dirty="0" smtClean="0">
                <a:ln w="3175">
                  <a:noFill/>
                </a:ln>
                <a:solidFill>
                  <a:schemeClr val="accent1"/>
                </a:solidFill>
                <a:effectLst/>
                <a:latin typeface="+mj-lt"/>
                <a:ea typeface="+mn-ea"/>
                <a:cs typeface="Segoe UI" pitchFamily="34" charset="0"/>
              </a:defRPr>
            </a:lvl1pPr>
          </a:lstStyle>
          <a:p>
            <a:pPr defTabSz="457200">
              <a:lnSpc>
                <a:spcPct val="106000"/>
              </a:lnSpc>
              <a:spcAft>
                <a:spcPts val="800"/>
              </a:spcAft>
            </a:pPr>
            <a:r>
              <a:rPr lang="en-US" sz="1400" b="1" dirty="0">
                <a:solidFill>
                  <a:srgbClr val="4EE8FF"/>
                </a:solidFill>
                <a:latin typeface="+mn-lt"/>
                <a:cs typeface="Segoe UI"/>
              </a:rPr>
              <a:t>Tip. </a:t>
            </a:r>
            <a:r>
              <a:rPr lang="en-US" sz="1400" b="1" dirty="0">
                <a:solidFill>
                  <a:schemeClr val="bg1"/>
                </a:solidFill>
                <a:latin typeface="+mn-lt"/>
                <a:cs typeface="Segoe UI"/>
              </a:rPr>
              <a:t>Emphasize customers’ three steps to success</a:t>
            </a:r>
            <a:endParaRPr lang="en-US" sz="1400" dirty="0">
              <a:solidFill>
                <a:schemeClr val="bg1"/>
              </a:solidFill>
              <a:cs typeface="Segoe UI"/>
            </a:endParaRPr>
          </a:p>
        </p:txBody>
      </p:sp>
      <p:sp>
        <p:nvSpPr>
          <p:cNvPr id="23" name="Title 4">
            <a:extLst>
              <a:ext uri="{FF2B5EF4-FFF2-40B4-BE49-F238E27FC236}">
                <a16:creationId xmlns:a16="http://schemas.microsoft.com/office/drawing/2014/main" id="{A5664FD1-C7C5-4E9E-BD9A-2D1B592AF734}"/>
              </a:ext>
            </a:extLst>
          </p:cNvPr>
          <p:cNvSpPr txBox="1">
            <a:spLocks/>
          </p:cNvSpPr>
          <p:nvPr/>
        </p:nvSpPr>
        <p:spPr>
          <a:xfrm>
            <a:off x="5471123" y="4828277"/>
            <a:ext cx="3473176" cy="735138"/>
          </a:xfrm>
          <a:prstGeom prst="rect">
            <a:avLst/>
          </a:prstGeom>
        </p:spPr>
        <p:txBody>
          <a:bodyPr vert="horz" wrap="square" lIns="0" tIns="0" rIns="0" bIns="0" rtlCol="0" anchor="t">
            <a:spAutoFit/>
          </a:bodyPr>
          <a:lstStyle>
            <a:lvl1pPr algn="l" defTabSz="699557" rtl="0" eaLnBrk="1" latinLnBrk="0" hangingPunct="1">
              <a:lnSpc>
                <a:spcPct val="100000"/>
              </a:lnSpc>
              <a:spcBef>
                <a:spcPct val="0"/>
              </a:spcBef>
              <a:buNone/>
              <a:defRPr lang="en-US" sz="2700" b="0" kern="1200" cap="none" spc="-38" baseline="0" dirty="0" smtClean="0">
                <a:ln w="3175">
                  <a:noFill/>
                </a:ln>
                <a:solidFill>
                  <a:schemeClr val="accent1"/>
                </a:solidFill>
                <a:effectLst/>
                <a:latin typeface="+mj-lt"/>
                <a:ea typeface="+mn-ea"/>
                <a:cs typeface="Segoe UI" pitchFamily="34" charset="0"/>
              </a:defRPr>
            </a:lvl1pPr>
          </a:lstStyle>
          <a:p>
            <a:pPr>
              <a:spcAft>
                <a:spcPts val="800"/>
              </a:spcAft>
            </a:pPr>
            <a:r>
              <a:rPr lang="en-US" sz="1400">
                <a:solidFill>
                  <a:schemeClr val="bg1"/>
                </a:solidFill>
                <a:cs typeface="Segoe UI"/>
              </a:rPr>
              <a:t>Customer stories</a:t>
            </a:r>
          </a:p>
          <a:p>
            <a:pPr marL="171450" marR="0" lvl="0" indent="-171450" algn="l" defTabSz="457200" rtl="0" eaLnBrk="1" fontAlgn="auto" latinLnBrk="0" hangingPunct="1">
              <a:lnSpc>
                <a:spcPct val="106000"/>
              </a:lnSpc>
              <a:spcBef>
                <a:spcPts val="0"/>
              </a:spcBef>
              <a:spcAft>
                <a:spcPts val="800"/>
              </a:spcAft>
              <a:buSzPct val="120000"/>
              <a:buFont typeface="Segoe UI Symbol" panose="020B0502040204020203" pitchFamily="34" charset="0"/>
              <a:buChar char="❱"/>
              <a:tabLst/>
              <a:defRPr/>
            </a:pPr>
            <a:r>
              <a:rPr kumimoji="0" lang="en-US" sz="1000" b="0" i="0" u="none" strike="noStrike" kern="1200" cap="none" spc="0" normalizeH="0" baseline="0" noProof="0">
                <a:ln>
                  <a:noFill/>
                </a:ln>
                <a:solidFill>
                  <a:srgbClr val="FFFFFF"/>
                </a:solidFill>
                <a:effectLst/>
                <a:uLnTx/>
                <a:uFillTx/>
                <a:latin typeface="Segoe UI" panose="020B0502040204020203" pitchFamily="34" charset="0"/>
                <a:ea typeface="Times New Roman" panose="02020603050405020304" pitchFamily="18" charset="0"/>
                <a:cs typeface="Times New Roman" panose="02020603050405020304" pitchFamily="18" charset="0"/>
              </a:rPr>
              <a:t>Empowering employees at Mall of America. </a:t>
            </a:r>
            <a:r>
              <a:rPr kumimoji="0" lang="en-US" sz="1000" b="0" i="0" u="none" strike="noStrike" kern="1200" cap="none" spc="0" normalizeH="0" baseline="0" noProof="0">
                <a:ln>
                  <a:noFill/>
                </a:ln>
                <a:solidFill>
                  <a:schemeClr val="bg1"/>
                </a:solidFill>
                <a:effectLst/>
                <a:uLnTx/>
                <a:uFillTx/>
                <a:latin typeface="Segoe UI" panose="020B0502040204020203" pitchFamily="34"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Read story</a:t>
            </a:r>
            <a:r>
              <a:rPr kumimoji="0" lang="en-US" sz="1000" b="0" i="0" u="none" strike="noStrike" kern="1200" cap="none" spc="0" normalizeH="0" baseline="0" noProof="0">
                <a:ln>
                  <a:noFill/>
                </a:ln>
                <a:solidFill>
                  <a:schemeClr val="bg1"/>
                </a:solidFill>
                <a:effectLst/>
                <a:uLnTx/>
                <a:uFillTx/>
                <a:latin typeface="Segoe UI" panose="020B0502040204020203" pitchFamily="34" charset="0"/>
                <a:ea typeface="Times New Roman" panose="02020603050405020304" pitchFamily="18" charset="0"/>
                <a:cs typeface="Times New Roman" panose="02020603050405020304" pitchFamily="18" charset="0"/>
              </a:rPr>
              <a:t>.</a:t>
            </a:r>
          </a:p>
          <a:p>
            <a:pPr marL="171450" marR="0" lvl="0" indent="-171450" algn="l" defTabSz="457200" rtl="0" eaLnBrk="1" fontAlgn="auto" latinLnBrk="0" hangingPunct="1">
              <a:lnSpc>
                <a:spcPct val="106000"/>
              </a:lnSpc>
              <a:spcBef>
                <a:spcPts val="0"/>
              </a:spcBef>
              <a:spcAft>
                <a:spcPts val="800"/>
              </a:spcAft>
              <a:buSzPct val="120000"/>
              <a:buFont typeface="Segoe UI Symbol" panose="020B0502040204020203" pitchFamily="34" charset="0"/>
              <a:buChar char="❱"/>
              <a:tabLst/>
              <a:defRPr/>
            </a:pPr>
            <a:r>
              <a:rPr kumimoji="0" lang="en-US" sz="1000" b="0" i="0" u="none" strike="noStrike" kern="1200" cap="none" spc="0" normalizeH="0" baseline="0" noProof="0">
                <a:ln>
                  <a:noFill/>
                </a:ln>
                <a:solidFill>
                  <a:srgbClr val="FFFFFF"/>
                </a:solidFill>
                <a:effectLst/>
                <a:uLnTx/>
                <a:uFillTx/>
                <a:latin typeface="Segoe UI" panose="020B0502040204020203" pitchFamily="34" charset="0"/>
                <a:ea typeface="Times New Roman" panose="02020603050405020304" pitchFamily="18" charset="0"/>
                <a:cs typeface="Times New Roman" panose="02020603050405020304" pitchFamily="18" charset="0"/>
              </a:rPr>
              <a:t>Building a successful start up at </a:t>
            </a:r>
            <a:r>
              <a:rPr kumimoji="0" lang="en-US" sz="1000" b="0" i="0" u="none" strike="noStrike" kern="1200" cap="none" spc="0" normalizeH="0" baseline="0" noProof="0" err="1">
                <a:ln>
                  <a:noFill/>
                </a:ln>
                <a:solidFill>
                  <a:srgbClr val="FFFFFF"/>
                </a:solidFill>
                <a:effectLst/>
                <a:uLnTx/>
                <a:uFillTx/>
                <a:latin typeface="Segoe UI" panose="020B0502040204020203" pitchFamily="34" charset="0"/>
                <a:ea typeface="Times New Roman" panose="02020603050405020304" pitchFamily="18" charset="0"/>
                <a:cs typeface="Times New Roman" panose="02020603050405020304" pitchFamily="18" charset="0"/>
              </a:rPr>
              <a:t>iQ</a:t>
            </a:r>
            <a:r>
              <a:rPr kumimoji="0" lang="en-US" sz="1000" b="0" i="0" u="none" strike="noStrike" kern="1200" cap="none" spc="0" normalizeH="0" baseline="0" noProof="0">
                <a:ln>
                  <a:noFill/>
                </a:ln>
                <a:solidFill>
                  <a:srgbClr val="FFFFFF"/>
                </a:solidFill>
                <a:effectLst/>
                <a:uLnTx/>
                <a:uFillTx/>
                <a:latin typeface="Segoe UI" panose="020B0502040204020203" pitchFamily="34" charset="0"/>
                <a:ea typeface="Times New Roman" panose="02020603050405020304" pitchFamily="18" charset="0"/>
                <a:cs typeface="Times New Roman" panose="02020603050405020304" pitchFamily="18" charset="0"/>
              </a:rPr>
              <a:t> Fuel. </a:t>
            </a:r>
            <a:r>
              <a:rPr lang="en-US" sz="1000" spc="0">
                <a:ln>
                  <a:noFill/>
                </a:ln>
                <a:solidFill>
                  <a:schemeClr val="bg1"/>
                </a:solidFill>
                <a:latin typeface="Segoe UI" panose="020B0502040204020203" pitchFamily="34" charset="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Learn more</a:t>
            </a:r>
            <a:r>
              <a:rPr lang="en-US" sz="1000" spc="0">
                <a:ln>
                  <a:noFill/>
                </a:ln>
                <a:solidFill>
                  <a:srgbClr val="FFFFFF"/>
                </a:solidFill>
                <a:latin typeface="Segoe UI" panose="020B0502040204020203" pitchFamily="34" charset="0"/>
                <a:ea typeface="Times New Roman" panose="02020603050405020304" pitchFamily="18" charset="0"/>
                <a:cs typeface="Times New Roman" panose="02020603050405020304" pitchFamily="18" charset="0"/>
              </a:rPr>
              <a:t>.</a:t>
            </a:r>
            <a:endParaRPr kumimoji="0" lang="en-US" sz="1000" b="0" i="0" u="none" strike="noStrike" kern="1200" cap="none" spc="0" normalizeH="0" baseline="0" noProof="0">
              <a:ln>
                <a:noFill/>
              </a:ln>
              <a:solidFill>
                <a:srgbClr val="FFFFFF"/>
              </a:solidFill>
              <a:effectLst/>
              <a:uLnTx/>
              <a:uFillTx/>
              <a:latin typeface="Segoe UI" panose="020B0502040204020203" pitchFamily="34" charset="0"/>
              <a:ea typeface="Times New Roman" panose="02020603050405020304" pitchFamily="18" charset="0"/>
              <a:cs typeface="Times New Roman" panose="02020603050405020304" pitchFamily="18" charset="0"/>
            </a:endParaRPr>
          </a:p>
        </p:txBody>
      </p:sp>
      <p:grpSp>
        <p:nvGrpSpPr>
          <p:cNvPr id="36" name="Group 4">
            <a:extLst>
              <a:ext uri="{FF2B5EF4-FFF2-40B4-BE49-F238E27FC236}">
                <a16:creationId xmlns:a16="http://schemas.microsoft.com/office/drawing/2014/main" id="{73E053B9-FB93-44E0-A9F8-9C68FB807C50}"/>
              </a:ext>
              <a:ext uri="{C183D7F6-B498-43B3-948B-1728B52AA6E4}">
                <adec:decorative xmlns:adec="http://schemas.microsoft.com/office/drawing/2017/decorative" val="1"/>
              </a:ext>
            </a:extLst>
          </p:cNvPr>
          <p:cNvGrpSpPr>
            <a:grpSpLocks noChangeAspect="1"/>
          </p:cNvGrpSpPr>
          <p:nvPr/>
        </p:nvGrpSpPr>
        <p:grpSpPr bwMode="auto">
          <a:xfrm>
            <a:off x="269668" y="2128790"/>
            <a:ext cx="394994" cy="393940"/>
            <a:chOff x="-276" y="944"/>
            <a:chExt cx="375" cy="374"/>
          </a:xfrm>
        </p:grpSpPr>
        <p:sp>
          <p:nvSpPr>
            <p:cNvPr id="38" name="Freeform 5">
              <a:extLst>
                <a:ext uri="{FF2B5EF4-FFF2-40B4-BE49-F238E27FC236}">
                  <a16:creationId xmlns:a16="http://schemas.microsoft.com/office/drawing/2014/main" id="{C7F31B08-C555-4DE9-B7DD-945D3B9D8358}"/>
                </a:ext>
              </a:extLst>
            </p:cNvPr>
            <p:cNvSpPr>
              <a:spLocks/>
            </p:cNvSpPr>
            <p:nvPr/>
          </p:nvSpPr>
          <p:spPr bwMode="auto">
            <a:xfrm>
              <a:off x="-276" y="944"/>
              <a:ext cx="375" cy="374"/>
            </a:xfrm>
            <a:custGeom>
              <a:avLst/>
              <a:gdLst>
                <a:gd name="T0" fmla="*/ 682 w 1365"/>
                <a:gd name="T1" fmla="*/ 1365 h 1365"/>
                <a:gd name="T2" fmla="*/ 0 w 1365"/>
                <a:gd name="T3" fmla="*/ 683 h 1365"/>
                <a:gd name="T4" fmla="*/ 682 w 1365"/>
                <a:gd name="T5" fmla="*/ 0 h 1365"/>
                <a:gd name="T6" fmla="*/ 682 w 1365"/>
                <a:gd name="T7" fmla="*/ 128 h 1365"/>
                <a:gd name="T8" fmla="*/ 128 w 1365"/>
                <a:gd name="T9" fmla="*/ 683 h 1365"/>
                <a:gd name="T10" fmla="*/ 682 w 1365"/>
                <a:gd name="T11" fmla="*/ 1237 h 1365"/>
                <a:gd name="T12" fmla="*/ 1237 w 1365"/>
                <a:gd name="T13" fmla="*/ 683 h 1365"/>
                <a:gd name="T14" fmla="*/ 1365 w 1365"/>
                <a:gd name="T15" fmla="*/ 683 h 1365"/>
                <a:gd name="T16" fmla="*/ 682 w 1365"/>
                <a:gd name="T17"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5" h="1365">
                  <a:moveTo>
                    <a:pt x="682" y="1365"/>
                  </a:moveTo>
                  <a:cubicBezTo>
                    <a:pt x="306" y="1365"/>
                    <a:pt x="0" y="1059"/>
                    <a:pt x="0" y="683"/>
                  </a:cubicBezTo>
                  <a:cubicBezTo>
                    <a:pt x="0" y="306"/>
                    <a:pt x="306" y="0"/>
                    <a:pt x="682" y="0"/>
                  </a:cubicBezTo>
                  <a:cubicBezTo>
                    <a:pt x="682" y="128"/>
                    <a:pt x="682" y="128"/>
                    <a:pt x="682" y="128"/>
                  </a:cubicBezTo>
                  <a:cubicBezTo>
                    <a:pt x="377" y="128"/>
                    <a:pt x="128" y="377"/>
                    <a:pt x="128" y="683"/>
                  </a:cubicBezTo>
                  <a:cubicBezTo>
                    <a:pt x="128" y="988"/>
                    <a:pt x="377" y="1237"/>
                    <a:pt x="682" y="1237"/>
                  </a:cubicBezTo>
                  <a:cubicBezTo>
                    <a:pt x="988" y="1237"/>
                    <a:pt x="1237" y="988"/>
                    <a:pt x="1237" y="683"/>
                  </a:cubicBezTo>
                  <a:cubicBezTo>
                    <a:pt x="1365" y="683"/>
                    <a:pt x="1365" y="683"/>
                    <a:pt x="1365" y="683"/>
                  </a:cubicBezTo>
                  <a:cubicBezTo>
                    <a:pt x="1365" y="1059"/>
                    <a:pt x="1058" y="1365"/>
                    <a:pt x="682" y="13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D6A616D8-1FFF-46A9-9F5B-E316481DA8AA}"/>
                </a:ext>
              </a:extLst>
            </p:cNvPr>
            <p:cNvSpPr>
              <a:spLocks/>
            </p:cNvSpPr>
            <p:nvPr/>
          </p:nvSpPr>
          <p:spPr bwMode="auto">
            <a:xfrm>
              <a:off x="-114" y="1027"/>
              <a:ext cx="163" cy="162"/>
            </a:xfrm>
            <a:custGeom>
              <a:avLst/>
              <a:gdLst>
                <a:gd name="T0" fmla="*/ 0 w 163"/>
                <a:gd name="T1" fmla="*/ 137 h 162"/>
                <a:gd name="T2" fmla="*/ 25 w 163"/>
                <a:gd name="T3" fmla="*/ 162 h 162"/>
                <a:gd name="T4" fmla="*/ 163 w 163"/>
                <a:gd name="T5" fmla="*/ 24 h 162"/>
                <a:gd name="T6" fmla="*/ 138 w 163"/>
                <a:gd name="T7" fmla="*/ 0 h 162"/>
                <a:gd name="T8" fmla="*/ 0 w 163"/>
                <a:gd name="T9" fmla="*/ 137 h 162"/>
              </a:gdLst>
              <a:ahLst/>
              <a:cxnLst>
                <a:cxn ang="0">
                  <a:pos x="T0" y="T1"/>
                </a:cxn>
                <a:cxn ang="0">
                  <a:pos x="T2" y="T3"/>
                </a:cxn>
                <a:cxn ang="0">
                  <a:pos x="T4" y="T5"/>
                </a:cxn>
                <a:cxn ang="0">
                  <a:pos x="T6" y="T7"/>
                </a:cxn>
                <a:cxn ang="0">
                  <a:pos x="T8" y="T9"/>
                </a:cxn>
              </a:cxnLst>
              <a:rect l="0" t="0" r="r" b="b"/>
              <a:pathLst>
                <a:path w="163" h="162">
                  <a:moveTo>
                    <a:pt x="0" y="137"/>
                  </a:moveTo>
                  <a:lnTo>
                    <a:pt x="25" y="162"/>
                  </a:lnTo>
                  <a:lnTo>
                    <a:pt x="163" y="24"/>
                  </a:lnTo>
                  <a:lnTo>
                    <a:pt x="138" y="0"/>
                  </a:lnTo>
                  <a:lnTo>
                    <a:pt x="0" y="137"/>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783B8420-E5BA-4094-B32E-50FEFF6B6C85}"/>
                </a:ext>
              </a:extLst>
            </p:cNvPr>
            <p:cNvSpPr>
              <a:spLocks/>
            </p:cNvSpPr>
            <p:nvPr/>
          </p:nvSpPr>
          <p:spPr bwMode="auto">
            <a:xfrm>
              <a:off x="-168" y="1085"/>
              <a:ext cx="104" cy="104"/>
            </a:xfrm>
            <a:custGeom>
              <a:avLst/>
              <a:gdLst>
                <a:gd name="T0" fmla="*/ 79 w 104"/>
                <a:gd name="T1" fmla="*/ 104 h 104"/>
                <a:gd name="T2" fmla="*/ 104 w 104"/>
                <a:gd name="T3" fmla="*/ 79 h 104"/>
                <a:gd name="T4" fmla="*/ 25 w 104"/>
                <a:gd name="T5" fmla="*/ 0 h 104"/>
                <a:gd name="T6" fmla="*/ 0 w 104"/>
                <a:gd name="T7" fmla="*/ 25 h 104"/>
                <a:gd name="T8" fmla="*/ 79 w 104"/>
                <a:gd name="T9" fmla="*/ 104 h 104"/>
              </a:gdLst>
              <a:ahLst/>
              <a:cxnLst>
                <a:cxn ang="0">
                  <a:pos x="T0" y="T1"/>
                </a:cxn>
                <a:cxn ang="0">
                  <a:pos x="T2" y="T3"/>
                </a:cxn>
                <a:cxn ang="0">
                  <a:pos x="T4" y="T5"/>
                </a:cxn>
                <a:cxn ang="0">
                  <a:pos x="T6" y="T7"/>
                </a:cxn>
                <a:cxn ang="0">
                  <a:pos x="T8" y="T9"/>
                </a:cxn>
              </a:cxnLst>
              <a:rect l="0" t="0" r="r" b="b"/>
              <a:pathLst>
                <a:path w="104" h="104">
                  <a:moveTo>
                    <a:pt x="79" y="104"/>
                  </a:moveTo>
                  <a:lnTo>
                    <a:pt x="104" y="79"/>
                  </a:lnTo>
                  <a:lnTo>
                    <a:pt x="25" y="0"/>
                  </a:lnTo>
                  <a:lnTo>
                    <a:pt x="0" y="25"/>
                  </a:lnTo>
                  <a:lnTo>
                    <a:pt x="79" y="104"/>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10">
            <a:extLst>
              <a:ext uri="{FF2B5EF4-FFF2-40B4-BE49-F238E27FC236}">
                <a16:creationId xmlns:a16="http://schemas.microsoft.com/office/drawing/2014/main" id="{1A2BF4B3-0BEE-4857-A261-4E252A40E6F2}"/>
              </a:ext>
              <a:ext uri="{C183D7F6-B498-43B3-948B-1728B52AA6E4}">
                <adec:decorative xmlns:adec="http://schemas.microsoft.com/office/drawing/2017/decorative" val="1"/>
              </a:ext>
            </a:extLst>
          </p:cNvPr>
          <p:cNvGrpSpPr>
            <a:grpSpLocks noChangeAspect="1"/>
          </p:cNvGrpSpPr>
          <p:nvPr/>
        </p:nvGrpSpPr>
        <p:grpSpPr bwMode="auto">
          <a:xfrm>
            <a:off x="298100" y="1328022"/>
            <a:ext cx="394994" cy="394994"/>
            <a:chOff x="-103" y="1300"/>
            <a:chExt cx="375" cy="375"/>
          </a:xfrm>
        </p:grpSpPr>
        <p:sp>
          <p:nvSpPr>
            <p:cNvPr id="43" name="Rectangle 11">
              <a:extLst>
                <a:ext uri="{FF2B5EF4-FFF2-40B4-BE49-F238E27FC236}">
                  <a16:creationId xmlns:a16="http://schemas.microsoft.com/office/drawing/2014/main" id="{67779512-8B33-4CBF-8297-3BB0D057E9C3}"/>
                </a:ext>
              </a:extLst>
            </p:cNvPr>
            <p:cNvSpPr>
              <a:spLocks noChangeArrowheads="1"/>
            </p:cNvSpPr>
            <p:nvPr/>
          </p:nvSpPr>
          <p:spPr bwMode="auto">
            <a:xfrm>
              <a:off x="-103" y="1300"/>
              <a:ext cx="375" cy="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0BB7EE5E-FDA0-4D9A-9EA2-73EC5B163E53}"/>
                </a:ext>
              </a:extLst>
            </p:cNvPr>
            <p:cNvSpPr>
              <a:spLocks/>
            </p:cNvSpPr>
            <p:nvPr/>
          </p:nvSpPr>
          <p:spPr bwMode="auto">
            <a:xfrm>
              <a:off x="26" y="1417"/>
              <a:ext cx="117" cy="141"/>
            </a:xfrm>
            <a:custGeom>
              <a:avLst/>
              <a:gdLst>
                <a:gd name="T0" fmla="*/ 117 w 117"/>
                <a:gd name="T1" fmla="*/ 70 h 141"/>
                <a:gd name="T2" fmla="*/ 0 w 117"/>
                <a:gd name="T3" fmla="*/ 141 h 141"/>
                <a:gd name="T4" fmla="*/ 0 w 117"/>
                <a:gd name="T5" fmla="*/ 0 h 141"/>
                <a:gd name="T6" fmla="*/ 117 w 117"/>
                <a:gd name="T7" fmla="*/ 70 h 141"/>
              </a:gdLst>
              <a:ahLst/>
              <a:cxnLst>
                <a:cxn ang="0">
                  <a:pos x="T0" y="T1"/>
                </a:cxn>
                <a:cxn ang="0">
                  <a:pos x="T2" y="T3"/>
                </a:cxn>
                <a:cxn ang="0">
                  <a:pos x="T4" y="T5"/>
                </a:cxn>
                <a:cxn ang="0">
                  <a:pos x="T6" y="T7"/>
                </a:cxn>
              </a:cxnLst>
              <a:rect l="0" t="0" r="r" b="b"/>
              <a:pathLst>
                <a:path w="117" h="141">
                  <a:moveTo>
                    <a:pt x="117" y="70"/>
                  </a:moveTo>
                  <a:lnTo>
                    <a:pt x="0" y="141"/>
                  </a:lnTo>
                  <a:lnTo>
                    <a:pt x="0" y="0"/>
                  </a:lnTo>
                  <a:lnTo>
                    <a:pt x="117" y="7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15">
            <a:extLst>
              <a:ext uri="{FF2B5EF4-FFF2-40B4-BE49-F238E27FC236}">
                <a16:creationId xmlns:a16="http://schemas.microsoft.com/office/drawing/2014/main" id="{EC84F5E1-D880-4F84-B7FB-F320050BF8B5}"/>
              </a:ext>
              <a:ext uri="{C183D7F6-B498-43B3-948B-1728B52AA6E4}">
                <adec:decorative xmlns:adec="http://schemas.microsoft.com/office/drawing/2017/decorative" val="1"/>
              </a:ext>
            </a:extLst>
          </p:cNvPr>
          <p:cNvGrpSpPr>
            <a:grpSpLocks noChangeAspect="1"/>
          </p:cNvGrpSpPr>
          <p:nvPr/>
        </p:nvGrpSpPr>
        <p:grpSpPr bwMode="auto">
          <a:xfrm>
            <a:off x="334966" y="3008956"/>
            <a:ext cx="394994" cy="393940"/>
            <a:chOff x="-214" y="1748"/>
            <a:chExt cx="375" cy="374"/>
          </a:xfrm>
        </p:grpSpPr>
        <p:sp>
          <p:nvSpPr>
            <p:cNvPr id="47" name="Oval 16">
              <a:extLst>
                <a:ext uri="{FF2B5EF4-FFF2-40B4-BE49-F238E27FC236}">
                  <a16:creationId xmlns:a16="http://schemas.microsoft.com/office/drawing/2014/main" id="{7E4F0784-AA2A-441C-9FF5-A2C06F5FF0D6}"/>
                </a:ext>
              </a:extLst>
            </p:cNvPr>
            <p:cNvSpPr>
              <a:spLocks noChangeArrowheads="1"/>
            </p:cNvSpPr>
            <p:nvPr/>
          </p:nvSpPr>
          <p:spPr bwMode="auto">
            <a:xfrm>
              <a:off x="-214" y="2052"/>
              <a:ext cx="70" cy="7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7">
              <a:extLst>
                <a:ext uri="{FF2B5EF4-FFF2-40B4-BE49-F238E27FC236}">
                  <a16:creationId xmlns:a16="http://schemas.microsoft.com/office/drawing/2014/main" id="{FB117093-38AC-471D-8515-C4E89ACA431B}"/>
                </a:ext>
              </a:extLst>
            </p:cNvPr>
            <p:cNvSpPr>
              <a:spLocks noChangeArrowheads="1"/>
            </p:cNvSpPr>
            <p:nvPr/>
          </p:nvSpPr>
          <p:spPr bwMode="auto">
            <a:xfrm>
              <a:off x="91" y="1748"/>
              <a:ext cx="70" cy="70"/>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a:extLst>
                <a:ext uri="{FF2B5EF4-FFF2-40B4-BE49-F238E27FC236}">
                  <a16:creationId xmlns:a16="http://schemas.microsoft.com/office/drawing/2014/main" id="{D2F4E713-EA25-443A-9C35-0DB1AE9BD5A9}"/>
                </a:ext>
              </a:extLst>
            </p:cNvPr>
            <p:cNvSpPr>
              <a:spLocks/>
            </p:cNvSpPr>
            <p:nvPr/>
          </p:nvSpPr>
          <p:spPr bwMode="auto">
            <a:xfrm>
              <a:off x="-144" y="1852"/>
              <a:ext cx="201" cy="201"/>
            </a:xfrm>
            <a:custGeom>
              <a:avLst/>
              <a:gdLst>
                <a:gd name="T0" fmla="*/ 176 w 201"/>
                <a:gd name="T1" fmla="*/ 0 h 201"/>
                <a:gd name="T2" fmla="*/ 201 w 201"/>
                <a:gd name="T3" fmla="*/ 25 h 201"/>
                <a:gd name="T4" fmla="*/ 25 w 201"/>
                <a:gd name="T5" fmla="*/ 201 h 201"/>
                <a:gd name="T6" fmla="*/ 0 w 201"/>
                <a:gd name="T7" fmla="*/ 176 h 201"/>
                <a:gd name="T8" fmla="*/ 176 w 201"/>
                <a:gd name="T9" fmla="*/ 0 h 201"/>
              </a:gdLst>
              <a:ahLst/>
              <a:cxnLst>
                <a:cxn ang="0">
                  <a:pos x="T0" y="T1"/>
                </a:cxn>
                <a:cxn ang="0">
                  <a:pos x="T2" y="T3"/>
                </a:cxn>
                <a:cxn ang="0">
                  <a:pos x="T4" y="T5"/>
                </a:cxn>
                <a:cxn ang="0">
                  <a:pos x="T6" y="T7"/>
                </a:cxn>
                <a:cxn ang="0">
                  <a:pos x="T8" y="T9"/>
                </a:cxn>
              </a:cxnLst>
              <a:rect l="0" t="0" r="r" b="b"/>
              <a:pathLst>
                <a:path w="201" h="201">
                  <a:moveTo>
                    <a:pt x="176" y="0"/>
                  </a:moveTo>
                  <a:lnTo>
                    <a:pt x="201" y="25"/>
                  </a:lnTo>
                  <a:lnTo>
                    <a:pt x="25" y="201"/>
                  </a:lnTo>
                  <a:lnTo>
                    <a:pt x="0" y="176"/>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9">
              <a:extLst>
                <a:ext uri="{FF2B5EF4-FFF2-40B4-BE49-F238E27FC236}">
                  <a16:creationId xmlns:a16="http://schemas.microsoft.com/office/drawing/2014/main" id="{FDA3287C-2CD9-49E0-B4D7-A24B52614037}"/>
                </a:ext>
              </a:extLst>
            </p:cNvPr>
            <p:cNvSpPr>
              <a:spLocks noChangeArrowheads="1"/>
            </p:cNvSpPr>
            <p:nvPr/>
          </p:nvSpPr>
          <p:spPr bwMode="auto">
            <a:xfrm>
              <a:off x="32" y="1841"/>
              <a:ext cx="35" cy="1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0">
              <a:extLst>
                <a:ext uri="{FF2B5EF4-FFF2-40B4-BE49-F238E27FC236}">
                  <a16:creationId xmlns:a16="http://schemas.microsoft.com/office/drawing/2014/main" id="{A1603390-C7E5-4FAF-9970-9B83B32A8EA4}"/>
                </a:ext>
              </a:extLst>
            </p:cNvPr>
            <p:cNvSpPr>
              <a:spLocks noChangeArrowheads="1"/>
            </p:cNvSpPr>
            <p:nvPr/>
          </p:nvSpPr>
          <p:spPr bwMode="auto">
            <a:xfrm>
              <a:off x="-50" y="1841"/>
              <a:ext cx="117"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16">
            <a:extLst>
              <a:ext uri="{FF2B5EF4-FFF2-40B4-BE49-F238E27FC236}">
                <a16:creationId xmlns:a16="http://schemas.microsoft.com/office/drawing/2014/main" id="{7C142A84-EAC7-2A40-8AE0-487FE4016085}"/>
              </a:ext>
            </a:extLst>
          </p:cNvPr>
          <p:cNvSpPr/>
          <p:nvPr/>
        </p:nvSpPr>
        <p:spPr>
          <a:xfrm>
            <a:off x="355905" y="6229224"/>
            <a:ext cx="8148346" cy="446276"/>
          </a:xfrm>
          <a:prstGeom prst="rect">
            <a:avLst/>
          </a:prstGeom>
        </p:spPr>
        <p:txBody>
          <a:bodyPr wrap="square" lIns="0" tIns="45720" rIns="91440" bIns="45720" anchor="t">
            <a:spAutoFit/>
          </a:bodyPr>
          <a:lstStyle/>
          <a:p>
            <a:pPr marL="4445" lvl="0">
              <a:buClr>
                <a:srgbClr val="FFFFFF">
                  <a:lumMod val="65000"/>
                </a:srgbClr>
              </a:buClr>
              <a:buSzPct val="100000"/>
              <a:defRPr/>
            </a:pPr>
            <a:r>
              <a:rPr lang="en-US" sz="1400" b="1">
                <a:solidFill>
                  <a:schemeClr val="bg1"/>
                </a:solidFill>
                <a:latin typeface="+mj-lt"/>
                <a:cs typeface="Segoe UI Semibold" panose="020B0502040204020203" pitchFamily="34" charset="0"/>
              </a:rPr>
              <a:t>Get the latest sales readiness and go-to-market resources from Microsoft</a:t>
            </a:r>
          </a:p>
          <a:p>
            <a:pPr marL="4445" lvl="0">
              <a:buClr>
                <a:srgbClr val="FFFFFF">
                  <a:lumMod val="65000"/>
                </a:srgbClr>
              </a:buClr>
              <a:buSzPct val="100000"/>
              <a:defRPr/>
            </a:pPr>
            <a:r>
              <a:rPr lang="en-US" sz="900">
                <a:solidFill>
                  <a:schemeClr val="bg1"/>
                </a:solidFill>
                <a:cs typeface="Segoe UI"/>
                <a:hlinkClick r:id="rId14">
                  <a:extLst>
                    <a:ext uri="{A12FA001-AC4F-418D-AE19-62706E023703}">
                      <ahyp:hlinkClr xmlns:ahyp="http://schemas.microsoft.com/office/drawing/2018/hyperlinkcolor" val="tx"/>
                    </a:ext>
                  </a:extLst>
                </a:hlinkClick>
              </a:rPr>
              <a:t>Visit the Dynamics 365 Partner Portal</a:t>
            </a:r>
            <a:endParaRPr lang="en-US" sz="900">
              <a:solidFill>
                <a:schemeClr val="bg1"/>
              </a:solidFill>
              <a:cs typeface="Segoe UI"/>
            </a:endParaRPr>
          </a:p>
        </p:txBody>
      </p:sp>
      <p:pic>
        <p:nvPicPr>
          <p:cNvPr id="9" name="Picture 8" descr="Microsoft logo">
            <a:extLst>
              <a:ext uri="{FF2B5EF4-FFF2-40B4-BE49-F238E27FC236}">
                <a16:creationId xmlns:a16="http://schemas.microsoft.com/office/drawing/2014/main" id="{7FD91BCD-C2B3-A247-85C8-28142F370F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83439" y="6275662"/>
            <a:ext cx="960866" cy="353400"/>
          </a:xfrm>
          <a:prstGeom prst="rect">
            <a:avLst/>
          </a:prstGeom>
        </p:spPr>
      </p:pic>
      <p:cxnSp>
        <p:nvCxnSpPr>
          <p:cNvPr id="71" name="Straight Connector 70">
            <a:extLst>
              <a:ext uri="{FF2B5EF4-FFF2-40B4-BE49-F238E27FC236}">
                <a16:creationId xmlns:a16="http://schemas.microsoft.com/office/drawing/2014/main" id="{BF715385-FC76-4CFA-AA8E-206A8519449E}"/>
              </a:ext>
              <a:ext uri="{C183D7F6-B498-43B3-948B-1728B52AA6E4}">
                <adec:decorative xmlns:adec="http://schemas.microsoft.com/office/drawing/2017/decorative" val="1"/>
              </a:ext>
            </a:extLst>
          </p:cNvPr>
          <p:cNvCxnSpPr/>
          <p:nvPr/>
        </p:nvCxnSpPr>
        <p:spPr>
          <a:xfrm>
            <a:off x="5171507" y="4841238"/>
            <a:ext cx="0" cy="1020611"/>
          </a:xfrm>
          <a:prstGeom prst="line">
            <a:avLst/>
          </a:prstGeom>
          <a:ln w="6350">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A88C7C1-8795-440A-B3D6-2219C00CD67E}"/>
              </a:ext>
              <a:ext uri="{C183D7F6-B498-43B3-948B-1728B52AA6E4}">
                <adec:decorative xmlns:adec="http://schemas.microsoft.com/office/drawing/2017/decorative" val="1"/>
              </a:ext>
            </a:extLst>
          </p:cNvPr>
          <p:cNvCxnSpPr/>
          <p:nvPr/>
        </p:nvCxnSpPr>
        <p:spPr>
          <a:xfrm>
            <a:off x="334966" y="879152"/>
            <a:ext cx="5245553" cy="0"/>
          </a:xfrm>
          <a:prstGeom prst="line">
            <a:avLst/>
          </a:prstGeom>
          <a:ln w="6350">
            <a:solidFill>
              <a:schemeClr val="accent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TextBox 29">
            <a:hlinkClick r:id="rId16"/>
            <a:extLst>
              <a:ext uri="{FF2B5EF4-FFF2-40B4-BE49-F238E27FC236}">
                <a16:creationId xmlns:a16="http://schemas.microsoft.com/office/drawing/2014/main" id="{2EB1FD72-417F-4551-95A2-6E167DDC7BD7}"/>
              </a:ext>
            </a:extLst>
          </p:cNvPr>
          <p:cNvSpPr txBox="1"/>
          <p:nvPr/>
        </p:nvSpPr>
        <p:spPr>
          <a:xfrm>
            <a:off x="971454" y="4313551"/>
            <a:ext cx="1097280" cy="182880"/>
          </a:xfrm>
          <a:prstGeom prst="rect">
            <a:avLst/>
          </a:prstGeom>
          <a:solidFill>
            <a:srgbClr val="0078D4"/>
          </a:solidFill>
          <a:ln>
            <a:noFill/>
          </a:ln>
        </p:spPr>
        <p:txBody>
          <a:bodyPr wrap="square" lIns="91440" tIns="91440" rIns="91440" bIns="91440" rtlCol="0" anchor="ctr">
            <a:noAutofit/>
          </a:bodyPr>
          <a:lstStyle/>
          <a:p>
            <a:pPr algn="ctr"/>
            <a:r>
              <a:rPr lang="en-US" sz="1050">
                <a:solidFill>
                  <a:schemeClr val="bg1"/>
                </a:solidFill>
                <a:latin typeface="+mj-lt"/>
              </a:rPr>
              <a:t>Visit site</a:t>
            </a:r>
          </a:p>
        </p:txBody>
      </p:sp>
      <p:grpSp>
        <p:nvGrpSpPr>
          <p:cNvPr id="31" name="Group 23">
            <a:extLst>
              <a:ext uri="{FF2B5EF4-FFF2-40B4-BE49-F238E27FC236}">
                <a16:creationId xmlns:a16="http://schemas.microsoft.com/office/drawing/2014/main" id="{80528437-CA48-4B82-A71C-601962F0066D}"/>
              </a:ext>
              <a:ext uri="{C183D7F6-B498-43B3-948B-1728B52AA6E4}">
                <adec:decorative xmlns:adec="http://schemas.microsoft.com/office/drawing/2017/decorative" val="1"/>
              </a:ext>
            </a:extLst>
          </p:cNvPr>
          <p:cNvGrpSpPr>
            <a:grpSpLocks noChangeAspect="1"/>
          </p:cNvGrpSpPr>
          <p:nvPr/>
        </p:nvGrpSpPr>
        <p:grpSpPr bwMode="auto">
          <a:xfrm>
            <a:off x="298100" y="3814336"/>
            <a:ext cx="393941" cy="394994"/>
            <a:chOff x="-187" y="2084"/>
            <a:chExt cx="374" cy="375"/>
          </a:xfrm>
        </p:grpSpPr>
        <p:sp>
          <p:nvSpPr>
            <p:cNvPr id="32" name="Rectangle 24">
              <a:extLst>
                <a:ext uri="{FF2B5EF4-FFF2-40B4-BE49-F238E27FC236}">
                  <a16:creationId xmlns:a16="http://schemas.microsoft.com/office/drawing/2014/main" id="{DAEFD351-01B0-40C1-8E74-521694A1BBD7}"/>
                </a:ext>
              </a:extLst>
            </p:cNvPr>
            <p:cNvSpPr>
              <a:spLocks noChangeArrowheads="1"/>
            </p:cNvSpPr>
            <p:nvPr/>
          </p:nvSpPr>
          <p:spPr bwMode="auto">
            <a:xfrm>
              <a:off x="-187" y="2084"/>
              <a:ext cx="23" cy="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5">
              <a:extLst>
                <a:ext uri="{FF2B5EF4-FFF2-40B4-BE49-F238E27FC236}">
                  <a16:creationId xmlns:a16="http://schemas.microsoft.com/office/drawing/2014/main" id="{EFA72816-3DBD-4730-8216-912613CA7090}"/>
                </a:ext>
              </a:extLst>
            </p:cNvPr>
            <p:cNvSpPr>
              <a:spLocks noChangeArrowheads="1"/>
            </p:cNvSpPr>
            <p:nvPr/>
          </p:nvSpPr>
          <p:spPr bwMode="auto">
            <a:xfrm>
              <a:off x="-187" y="2084"/>
              <a:ext cx="8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6">
              <a:extLst>
                <a:ext uri="{FF2B5EF4-FFF2-40B4-BE49-F238E27FC236}">
                  <a16:creationId xmlns:a16="http://schemas.microsoft.com/office/drawing/2014/main" id="{87703A27-03E5-4A1E-886B-6DEC66E2EDC6}"/>
                </a:ext>
              </a:extLst>
            </p:cNvPr>
            <p:cNvSpPr>
              <a:spLocks noChangeArrowheads="1"/>
            </p:cNvSpPr>
            <p:nvPr/>
          </p:nvSpPr>
          <p:spPr bwMode="auto">
            <a:xfrm>
              <a:off x="-187" y="2436"/>
              <a:ext cx="8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7">
              <a:extLst>
                <a:ext uri="{FF2B5EF4-FFF2-40B4-BE49-F238E27FC236}">
                  <a16:creationId xmlns:a16="http://schemas.microsoft.com/office/drawing/2014/main" id="{4E28C3A1-8E64-46B3-8B21-02D93C8EEF4D}"/>
                </a:ext>
              </a:extLst>
            </p:cNvPr>
            <p:cNvSpPr>
              <a:spLocks noChangeArrowheads="1"/>
            </p:cNvSpPr>
            <p:nvPr/>
          </p:nvSpPr>
          <p:spPr bwMode="auto">
            <a:xfrm>
              <a:off x="-187" y="2377"/>
              <a:ext cx="23" cy="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8">
              <a:extLst>
                <a:ext uri="{FF2B5EF4-FFF2-40B4-BE49-F238E27FC236}">
                  <a16:creationId xmlns:a16="http://schemas.microsoft.com/office/drawing/2014/main" id="{D6B9A960-4B87-4A87-9C0B-95753E61D532}"/>
                </a:ext>
              </a:extLst>
            </p:cNvPr>
            <p:cNvSpPr>
              <a:spLocks noChangeArrowheads="1"/>
            </p:cNvSpPr>
            <p:nvPr/>
          </p:nvSpPr>
          <p:spPr bwMode="auto">
            <a:xfrm>
              <a:off x="164" y="2084"/>
              <a:ext cx="23" cy="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9">
              <a:extLst>
                <a:ext uri="{FF2B5EF4-FFF2-40B4-BE49-F238E27FC236}">
                  <a16:creationId xmlns:a16="http://schemas.microsoft.com/office/drawing/2014/main" id="{FA5552BC-ACB1-42DD-9B25-93E0BEBEE279}"/>
                </a:ext>
              </a:extLst>
            </p:cNvPr>
            <p:cNvSpPr>
              <a:spLocks noChangeArrowheads="1"/>
            </p:cNvSpPr>
            <p:nvPr/>
          </p:nvSpPr>
          <p:spPr bwMode="auto">
            <a:xfrm>
              <a:off x="105" y="2084"/>
              <a:ext cx="8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0">
              <a:extLst>
                <a:ext uri="{FF2B5EF4-FFF2-40B4-BE49-F238E27FC236}">
                  <a16:creationId xmlns:a16="http://schemas.microsoft.com/office/drawing/2014/main" id="{B731F05C-E395-4915-9698-98CF3A820EF9}"/>
                </a:ext>
              </a:extLst>
            </p:cNvPr>
            <p:cNvSpPr>
              <a:spLocks noChangeArrowheads="1"/>
            </p:cNvSpPr>
            <p:nvPr/>
          </p:nvSpPr>
          <p:spPr bwMode="auto">
            <a:xfrm>
              <a:off x="105" y="2436"/>
              <a:ext cx="8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1">
              <a:extLst>
                <a:ext uri="{FF2B5EF4-FFF2-40B4-BE49-F238E27FC236}">
                  <a16:creationId xmlns:a16="http://schemas.microsoft.com/office/drawing/2014/main" id="{239308D0-71BE-4596-809C-E840FFEAA40A}"/>
                </a:ext>
              </a:extLst>
            </p:cNvPr>
            <p:cNvSpPr>
              <a:spLocks noChangeArrowheads="1"/>
            </p:cNvSpPr>
            <p:nvPr/>
          </p:nvSpPr>
          <p:spPr bwMode="auto">
            <a:xfrm>
              <a:off x="164" y="2377"/>
              <a:ext cx="23" cy="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32">
              <a:extLst>
                <a:ext uri="{FF2B5EF4-FFF2-40B4-BE49-F238E27FC236}">
                  <a16:creationId xmlns:a16="http://schemas.microsoft.com/office/drawing/2014/main" id="{6FFE2011-1CC9-4883-B19C-EE8A95E2CB78}"/>
                </a:ext>
              </a:extLst>
            </p:cNvPr>
            <p:cNvSpPr>
              <a:spLocks noChangeArrowheads="1"/>
            </p:cNvSpPr>
            <p:nvPr/>
          </p:nvSpPr>
          <p:spPr bwMode="auto">
            <a:xfrm>
              <a:off x="-35" y="2190"/>
              <a:ext cx="70" cy="6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
              <a:extLst>
                <a:ext uri="{FF2B5EF4-FFF2-40B4-BE49-F238E27FC236}">
                  <a16:creationId xmlns:a16="http://schemas.microsoft.com/office/drawing/2014/main" id="{705F42B5-231E-4AB9-BD2A-80CE25235207}"/>
                </a:ext>
              </a:extLst>
            </p:cNvPr>
            <p:cNvSpPr>
              <a:spLocks/>
            </p:cNvSpPr>
            <p:nvPr/>
          </p:nvSpPr>
          <p:spPr bwMode="auto">
            <a:xfrm>
              <a:off x="-70" y="2283"/>
              <a:ext cx="140" cy="71"/>
            </a:xfrm>
            <a:custGeom>
              <a:avLst/>
              <a:gdLst>
                <a:gd name="T0" fmla="*/ 0 w 512"/>
                <a:gd name="T1" fmla="*/ 256 h 256"/>
                <a:gd name="T2" fmla="*/ 256 w 512"/>
                <a:gd name="T3" fmla="*/ 0 h 256"/>
                <a:gd name="T4" fmla="*/ 512 w 512"/>
                <a:gd name="T5" fmla="*/ 256 h 256"/>
                <a:gd name="T6" fmla="*/ 0 w 512"/>
                <a:gd name="T7" fmla="*/ 256 h 256"/>
              </a:gdLst>
              <a:ahLst/>
              <a:cxnLst>
                <a:cxn ang="0">
                  <a:pos x="T0" y="T1"/>
                </a:cxn>
                <a:cxn ang="0">
                  <a:pos x="T2" y="T3"/>
                </a:cxn>
                <a:cxn ang="0">
                  <a:pos x="T4" y="T5"/>
                </a:cxn>
                <a:cxn ang="0">
                  <a:pos x="T6" y="T7"/>
                </a:cxn>
              </a:cxnLst>
              <a:rect l="0" t="0" r="r" b="b"/>
              <a:pathLst>
                <a:path w="512" h="256">
                  <a:moveTo>
                    <a:pt x="0" y="256"/>
                  </a:moveTo>
                  <a:cubicBezTo>
                    <a:pt x="0" y="115"/>
                    <a:pt x="114" y="0"/>
                    <a:pt x="256" y="0"/>
                  </a:cubicBezTo>
                  <a:cubicBezTo>
                    <a:pt x="397" y="0"/>
                    <a:pt x="512" y="115"/>
                    <a:pt x="512" y="256"/>
                  </a:cubicBezTo>
                  <a:lnTo>
                    <a:pt x="0" y="256"/>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a:extLst>
              <a:ext uri="{FF2B5EF4-FFF2-40B4-BE49-F238E27FC236}">
                <a16:creationId xmlns:a16="http://schemas.microsoft.com/office/drawing/2014/main" id="{E5D0556C-CD80-4967-AB1A-14DE9321C4E1}"/>
              </a:ext>
            </a:extLst>
          </p:cNvPr>
          <p:cNvSpPr/>
          <p:nvPr/>
        </p:nvSpPr>
        <p:spPr bwMode="auto">
          <a:xfrm>
            <a:off x="77151" y="4975636"/>
            <a:ext cx="1645920" cy="1097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Adapt </a:t>
            </a:r>
            <a:r>
              <a:rPr lang="en-US" sz="1200" b="1" dirty="0">
                <a:solidFill>
                  <a:srgbClr val="4EE8FF"/>
                </a:solidFill>
                <a:ea typeface="Segoe UI" pitchFamily="34" charset="0"/>
                <a:cs typeface="Segoe UI" pitchFamily="34" charset="0"/>
              </a:rPr>
              <a:t>faster</a:t>
            </a:r>
            <a:r>
              <a:rPr lang="en-US" sz="1200" b="1" dirty="0">
                <a:gradFill>
                  <a:gsLst>
                    <a:gs pos="0">
                      <a:srgbClr val="FFFFFF"/>
                    </a:gs>
                    <a:gs pos="100000">
                      <a:srgbClr val="FFFFFF"/>
                    </a:gs>
                  </a:gsLst>
                  <a:lin ang="5400000" scaled="0"/>
                </a:gradFill>
                <a:ea typeface="Segoe UI" pitchFamily="34" charset="0"/>
                <a:cs typeface="Segoe UI" pitchFamily="34" charset="0"/>
              </a:rPr>
              <a:t>: </a:t>
            </a:r>
            <a:r>
              <a:rPr lang="en-US" sz="1200" dirty="0">
                <a:gradFill>
                  <a:gsLst>
                    <a:gs pos="0">
                      <a:srgbClr val="FFFFFF"/>
                    </a:gs>
                    <a:gs pos="100000">
                      <a:srgbClr val="FFFFFF"/>
                    </a:gs>
                  </a:gsLst>
                  <a:lin ang="5400000" scaled="0"/>
                </a:gradFill>
                <a:ea typeface="Segoe UI" pitchFamily="34" charset="0"/>
                <a:cs typeface="Segoe UI" pitchFamily="34" charset="0"/>
              </a:rPr>
              <a:t>Connect teams within a single adaptable cloud solution</a:t>
            </a:r>
          </a:p>
        </p:txBody>
      </p:sp>
      <p:sp>
        <p:nvSpPr>
          <p:cNvPr id="3" name="Rectangle 2">
            <a:extLst>
              <a:ext uri="{FF2B5EF4-FFF2-40B4-BE49-F238E27FC236}">
                <a16:creationId xmlns:a16="http://schemas.microsoft.com/office/drawing/2014/main" id="{4D2AC98B-5E0C-40D8-AC02-AE4A82F8668E}"/>
              </a:ext>
            </a:extLst>
          </p:cNvPr>
          <p:cNvSpPr/>
          <p:nvPr/>
        </p:nvSpPr>
        <p:spPr bwMode="auto">
          <a:xfrm>
            <a:off x="1832837" y="4975636"/>
            <a:ext cx="1645920" cy="1097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Work </a:t>
            </a:r>
            <a:r>
              <a:rPr lang="en-US" sz="1200" b="1" dirty="0">
                <a:solidFill>
                  <a:srgbClr val="4EE8FF"/>
                </a:solidFill>
                <a:ea typeface="Segoe UI" pitchFamily="34" charset="0"/>
                <a:cs typeface="Segoe UI" pitchFamily="34" charset="0"/>
              </a:rPr>
              <a:t>smarter</a:t>
            </a:r>
            <a:r>
              <a:rPr lang="en-US" sz="1200" b="1" dirty="0">
                <a:gradFill>
                  <a:gsLst>
                    <a:gs pos="0">
                      <a:srgbClr val="FFFFFF"/>
                    </a:gs>
                    <a:gs pos="100000">
                      <a:srgbClr val="FFFFFF"/>
                    </a:gs>
                  </a:gsLst>
                  <a:lin ang="5400000" scaled="0"/>
                </a:gradFill>
                <a:ea typeface="Segoe UI" pitchFamily="34" charset="0"/>
                <a:cs typeface="Segoe UI" pitchFamily="34" charset="0"/>
              </a:rPr>
              <a:t>: </a:t>
            </a:r>
            <a:r>
              <a:rPr lang="en-US" sz="1200" dirty="0">
                <a:gradFill>
                  <a:gsLst>
                    <a:gs pos="0">
                      <a:srgbClr val="FFFFFF"/>
                    </a:gs>
                    <a:gs pos="100000">
                      <a:srgbClr val="FFFFFF"/>
                    </a:gs>
                  </a:gsLst>
                  <a:lin ang="5400000" scaled="0"/>
                </a:gradFill>
                <a:ea typeface="Segoe UI" pitchFamily="34" charset="0"/>
                <a:cs typeface="Segoe UI" pitchFamily="34" charset="0"/>
              </a:rPr>
              <a:t>Simplify processes using familiar Microsoft productivity apps </a:t>
            </a:r>
          </a:p>
        </p:txBody>
      </p:sp>
      <p:sp>
        <p:nvSpPr>
          <p:cNvPr id="4" name="Rectangle 3">
            <a:extLst>
              <a:ext uri="{FF2B5EF4-FFF2-40B4-BE49-F238E27FC236}">
                <a16:creationId xmlns:a16="http://schemas.microsoft.com/office/drawing/2014/main" id="{BF0FA7B2-BB62-4F6C-9F94-0FBEC05C1539}"/>
              </a:ext>
            </a:extLst>
          </p:cNvPr>
          <p:cNvSpPr/>
          <p:nvPr/>
        </p:nvSpPr>
        <p:spPr bwMode="auto">
          <a:xfrm>
            <a:off x="3570051" y="4975636"/>
            <a:ext cx="1645920" cy="1097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Perform </a:t>
            </a:r>
            <a:r>
              <a:rPr lang="en-US" sz="1200" b="1" dirty="0">
                <a:solidFill>
                  <a:srgbClr val="4EE8FF"/>
                </a:solidFill>
                <a:ea typeface="Segoe UI" pitchFamily="34" charset="0"/>
                <a:cs typeface="Segoe UI" pitchFamily="34" charset="0"/>
              </a:rPr>
              <a:t>better</a:t>
            </a:r>
            <a:r>
              <a:rPr lang="en-US" sz="1200" b="1" dirty="0">
                <a:gradFill>
                  <a:gsLst>
                    <a:gs pos="0">
                      <a:srgbClr val="FFFFFF"/>
                    </a:gs>
                    <a:gs pos="100000">
                      <a:srgbClr val="FFFFFF"/>
                    </a:gs>
                  </a:gsLst>
                  <a:lin ang="5400000" scaled="0"/>
                </a:gradFill>
                <a:ea typeface="Segoe UI" pitchFamily="34" charset="0"/>
                <a:cs typeface="Segoe UI" pitchFamily="34" charset="0"/>
              </a:rPr>
              <a:t>: </a:t>
            </a:r>
            <a:r>
              <a:rPr lang="en-US" sz="1200" dirty="0">
                <a:gradFill>
                  <a:gsLst>
                    <a:gs pos="0">
                      <a:srgbClr val="FFFFFF"/>
                    </a:gs>
                    <a:gs pos="100000">
                      <a:srgbClr val="FFFFFF"/>
                    </a:gs>
                  </a:gsLst>
                  <a:lin ang="5400000" scaled="0"/>
                </a:gradFill>
                <a:ea typeface="Segoe UI" pitchFamily="34" charset="0"/>
                <a:cs typeface="Segoe UI" pitchFamily="34" charset="0"/>
              </a:rPr>
              <a:t>Enhance remote collaboration and better serve customers</a:t>
            </a:r>
          </a:p>
        </p:txBody>
      </p:sp>
    </p:spTree>
    <p:extLst>
      <p:ext uri="{BB962C8B-B14F-4D97-AF65-F5344CB8AC3E}">
        <p14:creationId xmlns:p14="http://schemas.microsoft.com/office/powerpoint/2010/main" val="402458925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kfdbewSvEGWvfi68mRwVg"/>
</p:tagLst>
</file>

<file path=ppt/theme/theme1.xml><?xml version="1.0" encoding="utf-8"?>
<a:theme xmlns:a="http://schemas.openxmlformats.org/drawingml/2006/main" name="White Template">
  <a:themeElements>
    <a:clrScheme name="DynamicsGreen">
      <a:dk1>
        <a:srgbClr val="191919"/>
      </a:dk1>
      <a:lt1>
        <a:srgbClr val="FFFFFF"/>
      </a:lt1>
      <a:dk2>
        <a:srgbClr val="000000"/>
      </a:dk2>
      <a:lt2>
        <a:srgbClr val="F2F2F2"/>
      </a:lt2>
      <a:accent1>
        <a:srgbClr val="107C10"/>
      </a:accent1>
      <a:accent2>
        <a:srgbClr val="9BF00B"/>
      </a:accent2>
      <a:accent3>
        <a:srgbClr val="054B16"/>
      </a:accent3>
      <a:accent4>
        <a:srgbClr val="737373"/>
      </a:accent4>
      <a:accent5>
        <a:srgbClr val="191919"/>
      </a:accent5>
      <a:accent6>
        <a:srgbClr val="E6E6E6"/>
      </a:accent6>
      <a:hlink>
        <a:srgbClr val="107C10"/>
      </a:hlink>
      <a:folHlink>
        <a:srgbClr val="107C10"/>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01.potx" id="{B0165121-FD4C-4FB2-AB8E-131DE748EDF5}" vid="{38B4141F-19E8-4729-A392-CD2A2D9132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08b7943-0f18-4644-9aff-50c3c870c93f">
      <UserInfo>
        <DisplayName>Tracey Newsome (Simple Concepts Consulting LLC)</DisplayName>
        <AccountId>50454</AccountId>
        <AccountType/>
      </UserInfo>
    </SharedWithUsers>
    <Whatsthisfor xmlns="1ce2d906-1f96-4ec6-bff3-a6181fa4dbcc" xsi:nil="true"/>
    <lcf76f155ced4ddcb4097134ff3c332f xmlns="1ce2d906-1f96-4ec6-bff3-a6181fa4dbcc">
      <Terms xmlns="http://schemas.microsoft.com/office/infopath/2007/PartnerControls"/>
    </lcf76f155ced4ddcb4097134ff3c332f>
    <TaxCatchAll xmlns="908b7943-0f18-4644-9aff-50c3c870c9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BA895510AE75419EBC51A5F43F116D" ma:contentTypeVersion="14" ma:contentTypeDescription="Create a new document." ma:contentTypeScope="" ma:versionID="458dc9a52619438e3fad496b6175171b">
  <xsd:schema xmlns:xsd="http://www.w3.org/2001/XMLSchema" xmlns:xs="http://www.w3.org/2001/XMLSchema" xmlns:p="http://schemas.microsoft.com/office/2006/metadata/properties" xmlns:ns2="1ce2d906-1f96-4ec6-bff3-a6181fa4dbcc" xmlns:ns3="908b7943-0f18-4644-9aff-50c3c870c93f" targetNamespace="http://schemas.microsoft.com/office/2006/metadata/properties" ma:root="true" ma:fieldsID="0bbe783207d4af3b7a4ed9bbd3d53cac" ns2:_="" ns3:_="">
    <xsd:import namespace="1ce2d906-1f96-4ec6-bff3-a6181fa4dbcc"/>
    <xsd:import namespace="908b7943-0f18-4644-9aff-50c3c870c9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Whatsthisfo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2d906-1f96-4ec6-bff3-a6181fa4d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f7b148-ca8e-42c9-920e-52e5e6763c1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Whatsthisfor" ma:index="20" nillable="true" ma:displayName="What's this for" ma:format="Dropdown" ma:internalName="Whatsthisfor">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8b7943-0f18-4644-9aff-50c3c870c9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d7dfbfe-e6a6-465e-8cf0-23b5a3679409}" ma:internalName="TaxCatchAll" ma:showField="CatchAllData" ma:web="908b7943-0f18-4644-9aff-50c3c870c9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C1E33F-EC60-42D8-A1DF-44279B42C871}">
  <ds:schemaRefs>
    <ds:schemaRef ds:uri="http://schemas.microsoft.com/sharepoint/v3/contenttype/forms"/>
  </ds:schemaRefs>
</ds:datastoreItem>
</file>

<file path=customXml/itemProps2.xml><?xml version="1.0" encoding="utf-8"?>
<ds:datastoreItem xmlns:ds="http://schemas.openxmlformats.org/officeDocument/2006/customXml" ds:itemID="{29FF9615-4986-4235-AF34-0A6E7BC6C173}">
  <ds:schemaRef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terms/"/>
    <ds:schemaRef ds:uri="http://schemas.microsoft.com/sharepoint/v3"/>
    <ds:schemaRef ds:uri="422f1f5f-8433-4dfd-9595-99e6180c7ddd"/>
    <ds:schemaRef ds:uri="e40a75f6-fa37-46e3-85aa-91d10516e941"/>
    <ds:schemaRef ds:uri="http://schemas.microsoft.com/office/2006/metadata/properties"/>
    <ds:schemaRef ds:uri="908b7943-0f18-4644-9aff-50c3c870c93f"/>
    <ds:schemaRef ds:uri="1ce2d906-1f96-4ec6-bff3-a6181fa4dbcc"/>
  </ds:schemaRefs>
</ds:datastoreItem>
</file>

<file path=customXml/itemProps3.xml><?xml version="1.0" encoding="utf-8"?>
<ds:datastoreItem xmlns:ds="http://schemas.openxmlformats.org/officeDocument/2006/customXml" ds:itemID="{7EF2B47D-8C7D-4566-BEC1-553B2B3D3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2d906-1f96-4ec6-bff3-a6181fa4dbcc"/>
    <ds:schemaRef ds:uri="908b7943-0f18-4644-9aff-50c3c870c9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1489</TotalTime>
  <Words>1348</Words>
  <Application>Microsoft Office PowerPoint</Application>
  <PresentationFormat>Letter Paper (8.5x11 in)</PresentationFormat>
  <Paragraphs>101</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White Template</vt:lpstr>
      <vt:lpstr>Microsoft Dynamics 365 Business Central Conversation Guide</vt:lpstr>
      <vt:lpstr>Help customers discover the value of a modern business management solution</vt:lpstr>
      <vt:lpstr>Additional information and selling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10 Pro Sales Guide</dc:title>
  <dc:creator>Barbara Spear</dc:creator>
  <cp:keywords>Windows Commercial Devices; Modern Device; Commercial Devices; Windows Commercial</cp:keywords>
  <cp:lastModifiedBy>Meredith Goldstein (NAYAMODE INC.)</cp:lastModifiedBy>
  <cp:revision>9</cp:revision>
  <dcterms:created xsi:type="dcterms:W3CDTF">2019-09-07T01:59:30Z</dcterms:created>
  <dcterms:modified xsi:type="dcterms:W3CDTF">2023-09-18T17:51:50Z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0x01010063BA895510AE75419EBC51A5F43F116D</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v-kafess@microsoft.com</vt:lpwstr>
  </property>
  <property fmtid="{D5CDD505-2E9C-101B-9397-08002B2CF9AE}" pid="6" name="MSIP_Label_f42aa342-8706-4288-bd11-ebb85995028c_SetDate">
    <vt:lpwstr>2019-10-16T19:49:08.0421026Z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ActionId">
    <vt:lpwstr>1499184b-a054-48d2-a37f-4ccd68ed3221</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y fmtid="{D5CDD505-2E9C-101B-9397-08002B2CF9AE}" pid="12" name="NewsType">
    <vt:lpwstr/>
  </property>
  <property fmtid="{D5CDD505-2E9C-101B-9397-08002B2CF9AE}" pid="13" name="TaxKeyword">
    <vt:lpwstr>1784;#Modern Device|f92c6a9c-826b-4371-a9f0-ae03065fe74d;#1781;#Windows Commercial Devices|abb0c1c4-72c6-4469-9227-7f559b6f4719;#1780;#Windows Commercial|c2b3c71c-0e12-4b0d-9d62-5f9ed55127e8;#1785;#Commercial Devices|0689d366-e9be-4094-a7ef-21c1799e302f</vt:lpwstr>
  </property>
  <property fmtid="{D5CDD505-2E9C-101B-9397-08002B2CF9AE}" pid="14" name="LastSharedByUser">
    <vt:lpwstr>v-tranew@microsoft.com</vt:lpwstr>
  </property>
  <property fmtid="{D5CDD505-2E9C-101B-9397-08002B2CF9AE}" pid="15" name="_dlc_policyId">
    <vt:lpwstr>0x0101000E4CB7077FEE4FF7AE86D4A500EEC780030016C849C62B10EB41ACA8C7EEDEF40BB2003AE68AEF13E2EA44A7998FA73A2E3557|-661092312</vt:lpwstr>
  </property>
  <property fmtid="{D5CDD505-2E9C-101B-9397-08002B2CF9AE}" pid="16" name="Region">
    <vt:lpwstr/>
  </property>
  <property fmtid="{D5CDD505-2E9C-101B-9397-08002B2CF9AE}" pid="17" name="ODSWF1">
    <vt:lpwstr>, </vt:lpwstr>
  </property>
  <property fmtid="{D5CDD505-2E9C-101B-9397-08002B2CF9AE}" pid="18" name="Confidentiality">
    <vt:lpwstr>5;#internal users|461efa83-0283-486a-a8d5-943328f3693f</vt:lpwstr>
  </property>
  <property fmtid="{D5CDD505-2E9C-101B-9397-08002B2CF9AE}" pid="19" name="ItemType">
    <vt:lpwstr>218;#sales guides|dbc0d3ee-e678-45c3-b9bf-fe10a3ea9eb5;#1632;#documents|e037ed84-7d8e-4cbb-9c8f-61e80301a44f</vt:lpwstr>
  </property>
  <property fmtid="{D5CDD505-2E9C-101B-9397-08002B2CF9AE}" pid="20" name="Update Parent Child Relation">
    <vt:lpwstr>, </vt:lpwstr>
  </property>
  <property fmtid="{D5CDD505-2E9C-101B-9397-08002B2CF9AE}" pid="21" name="Industries">
    <vt:lpwstr/>
  </property>
  <property fmtid="{D5CDD505-2E9C-101B-9397-08002B2CF9AE}" pid="22" name="MSProducts">
    <vt:lpwstr/>
  </property>
  <property fmtid="{D5CDD505-2E9C-101B-9397-08002B2CF9AE}" pid="23" name="Competitors">
    <vt:lpwstr/>
  </property>
  <property fmtid="{D5CDD505-2E9C-101B-9397-08002B2CF9AE}" pid="24" name="ExperienceContentType">
    <vt:lpwstr/>
  </property>
  <property fmtid="{D5CDD505-2E9C-101B-9397-08002B2CF9AE}" pid="25" name="SMSGDomain">
    <vt:lpwstr>22;#Windows Division|02060bcf-ed70-4849-aa5b-8abb20bff174;#21;#Windows Domain|394afea1-7a30-43aa-ba56-b48b78e065b4;#23;#Marketing and Operations|4e55053f-00bf-4a09-94d0-fbe9f56e7b2c</vt:lpwstr>
  </property>
  <property fmtid="{D5CDD505-2E9C-101B-9397-08002B2CF9AE}" pid="26" name="LastSharedByTime">
    <vt:filetime>2016-10-25T03:02:38Z</vt:filetime>
  </property>
  <property fmtid="{D5CDD505-2E9C-101B-9397-08002B2CF9AE}" pid="27" name="BusinessArchitecture">
    <vt:lpwstr/>
  </property>
  <property fmtid="{D5CDD505-2E9C-101B-9397-08002B2CF9AE}" pid="28" name="Products">
    <vt:lpwstr>24;#Windows|11182676-d3c8-405d-bf7b-bf8604ca2c9e;#25;#Windows 10|d367191d-72a3-43b9-a75c-4ec35baf2ce8;#1512;#Windows 10 Pro|0820f627-7c11-4521-a87a-901de8f7a4da</vt:lpwstr>
  </property>
  <property fmtid="{D5CDD505-2E9C-101B-9397-08002B2CF9AE}" pid="29" name="ODSWF2">
    <vt:lpwstr>, </vt:lpwstr>
  </property>
  <property fmtid="{D5CDD505-2E9C-101B-9397-08002B2CF9AE}" pid="30" name="l6f004f21209409da86a713c0f24627d">
    <vt:lpwstr/>
  </property>
  <property fmtid="{D5CDD505-2E9C-101B-9397-08002B2CF9AE}" pid="31" name="MSProductsTaxHTField0">
    <vt:lpwstr/>
  </property>
  <property fmtid="{D5CDD505-2E9C-101B-9397-08002B2CF9AE}" pid="32" name="_ip_UnifiedCompliancePolicyUIAction">
    <vt:lpwstr/>
  </property>
  <property fmtid="{D5CDD505-2E9C-101B-9397-08002B2CF9AE}" pid="33" name="_docset_NoMedatataSyncRequired">
    <vt:lpwstr>False</vt:lpwstr>
  </property>
  <property fmtid="{D5CDD505-2E9C-101B-9397-08002B2CF9AE}" pid="34" name="e8080b0481964c759b2c36ae49591b31">
    <vt:lpwstr/>
  </property>
  <property fmtid="{D5CDD505-2E9C-101B-9397-08002B2CF9AE}" pid="35" name="TechnicalLevel">
    <vt:lpwstr>1638;#200 (intermediate)|855c9113-a119-44e7-b3de-bccffe25ed46</vt:lpwstr>
  </property>
  <property fmtid="{D5CDD505-2E9C-101B-9397-08002B2CF9AE}" pid="36" name="Audiences">
    <vt:lpwstr>1494;#Small Medium and Corporate|6db4621e-b930-49a2-a1a5-911f8be5e921</vt:lpwstr>
  </property>
  <property fmtid="{D5CDD505-2E9C-101B-9397-08002B2CF9AE}" pid="37" name="_ip_UnifiedCompliancePolicyProperties">
    <vt:lpwstr/>
  </property>
  <property fmtid="{D5CDD505-2E9C-101B-9397-08002B2CF9AE}" pid="38" name="SMSG Items">
    <vt:lpwstr>1658;#documents|e037ed84-7d8e-4cbb-9c8f-61e80301a44f</vt:lpwstr>
  </property>
  <property fmtid="{D5CDD505-2E9C-101B-9397-08002B2CF9AE}" pid="39" name="ODSWF">
    <vt:lpwstr>, </vt:lpwstr>
  </property>
  <property fmtid="{D5CDD505-2E9C-101B-9397-08002B2CF9AE}" pid="40" name="Solution Areas">
    <vt:lpwstr>1660;#Modern Life|ebc38c2e-198b-4c51-af15-46e2adac26b6</vt:lpwstr>
  </property>
  <property fmtid="{D5CDD505-2E9C-101B-9397-08002B2CF9AE}" pid="41" name="ldac8aee9d1f469e8cd8c3f8d6a615f2">
    <vt:lpwstr/>
  </property>
  <property fmtid="{D5CDD505-2E9C-101B-9397-08002B2CF9AE}" pid="42" name="Update Expiration Date For Docset">
    <vt:lpwstr>, </vt:lpwstr>
  </property>
  <property fmtid="{D5CDD505-2E9C-101B-9397-08002B2CF9AE}" pid="43" name="EmployeeRole">
    <vt:lpwstr/>
  </property>
  <property fmtid="{D5CDD505-2E9C-101B-9397-08002B2CF9AE}" pid="44" name="SharedWithUsers">
    <vt:lpwstr>50454;#Tracey Newsome (Simple Concepts Consulting LLC)</vt:lpwstr>
  </property>
  <property fmtid="{D5CDD505-2E9C-101B-9397-08002B2CF9AE}" pid="45" name="NewsTopic">
    <vt:lpwstr/>
  </property>
  <property fmtid="{D5CDD505-2E9C-101B-9397-08002B2CF9AE}" pid="46" name="Roles">
    <vt:lpwstr>527;#Sales|72627068-acd7-4c1a-8b95-a0256be5dc9f;#889;#Sales Manager|79dd1453-4b32-e111-927a-acdc9d396bdb;#313;#Technical Sales|831f7989-43a4-4e48-852a-a5355978f47f;#529;#Marketing|6bac43fe-835f-4207-8dba-9b6899aa3139;#901;#Technical Account Manager|39921d</vt:lpwstr>
  </property>
  <property fmtid="{D5CDD505-2E9C-101B-9397-08002B2CF9AE}" pid="47" name="ItemRetentionFormula">
    <vt:lpwstr>&lt;formula id="Microsoft.Office.RecordsManagement.PolicyFeatures.Expiration.Formula.BuiltIn"&gt;&lt;number&gt;30&lt;/number&gt;&lt;property&gt;Expire_x005f_x0020_Review&lt;/property&gt;&lt;propertyId&gt;4efb7b69-53dd-4711-a372-96a7c80c7a38&lt;/propertyId&gt;&lt;period&gt;days&lt;/period&gt;&lt;/formula&gt;</vt:lpwstr>
  </property>
  <property fmtid="{D5CDD505-2E9C-101B-9397-08002B2CF9AE}" pid="48" name="NewsSource">
    <vt:lpwstr/>
  </property>
  <property fmtid="{D5CDD505-2E9C-101B-9397-08002B2CF9AE}" pid="49" name="MSProfessions">
    <vt:lpwstr>1690;#Business Development ＆ Strategy|e15e035a-c407-4f56-adf2-716c26e5bbdb;#1687;#Business Programs ＆ Operations|fbd0f99b-1360-4841-bfb2-b078687ebc1e;#1655;#Sales|72627068-acd7-4c1a-8b95-a0256be5dc9f;#1711;#Services|31216a1b-ed7a-4548-8e47-1aa2e6048472;#1</vt:lpwstr>
  </property>
  <property fmtid="{D5CDD505-2E9C-101B-9397-08002B2CF9AE}" pid="50" name="SMSGTags">
    <vt:lpwstr/>
  </property>
  <property fmtid="{D5CDD505-2E9C-101B-9397-08002B2CF9AE}" pid="51" name="_dlc_DocIdItemGuid">
    <vt:lpwstr>413bd3ed-ead9-48b8-bb76-12678477bb2b</vt:lpwstr>
  </property>
  <property fmtid="{D5CDD505-2E9C-101B-9397-08002B2CF9AE}" pid="52" name="MSPhysicalGeography">
    <vt:lpwstr/>
  </property>
  <property fmtid="{D5CDD505-2E9C-101B-9397-08002B2CF9AE}" pid="53" name="j3562c58ee414e028925bc902cfc01a1">
    <vt:lpwstr/>
  </property>
  <property fmtid="{D5CDD505-2E9C-101B-9397-08002B2CF9AE}" pid="54" name="EnterpriseDomainTags">
    <vt:lpwstr/>
  </property>
  <property fmtid="{D5CDD505-2E9C-101B-9397-08002B2CF9AE}" pid="55" name="Segments">
    <vt:lpwstr/>
  </property>
  <property fmtid="{D5CDD505-2E9C-101B-9397-08002B2CF9AE}" pid="56" name="Partners">
    <vt:lpwstr/>
  </property>
  <property fmtid="{D5CDD505-2E9C-101B-9397-08002B2CF9AE}" pid="57" name="la4444b61d19467597d63190b69ac227">
    <vt:lpwstr/>
  </property>
  <property fmtid="{D5CDD505-2E9C-101B-9397-08002B2CF9AE}" pid="58" name="ActivitiesAndPrograms">
    <vt:lpwstr/>
  </property>
  <property fmtid="{D5CDD505-2E9C-101B-9397-08002B2CF9AE}" pid="59" name="Topics">
    <vt:lpwstr/>
  </property>
  <property fmtid="{D5CDD505-2E9C-101B-9397-08002B2CF9AE}" pid="60" name="Groups">
    <vt:lpwstr>27;#Worldwide Readiness|c6595b84-b463-470a-bb46-2a47364645be;#28;#Windows Business Group|0345b95b-a01a-476d-9ed3-4bc6428075b5</vt:lpwstr>
  </property>
  <property fmtid="{D5CDD505-2E9C-101B-9397-08002B2CF9AE}" pid="61" name="Languages">
    <vt:lpwstr/>
  </property>
  <property fmtid="{D5CDD505-2E9C-101B-9397-08002B2CF9AE}" pid="62" name="of67e5d4b76f4a9db8769983fda9cec0">
    <vt:lpwstr/>
  </property>
  <property fmtid="{D5CDD505-2E9C-101B-9397-08002B2CF9AE}" pid="63" name="MSIP_Label_3a23c400-78e7-4d42-982d-273adef68ef9_Enabled">
    <vt:lpwstr>true</vt:lpwstr>
  </property>
  <property fmtid="{D5CDD505-2E9C-101B-9397-08002B2CF9AE}" pid="64" name="MSIP_Label_3a23c400-78e7-4d42-982d-273adef68ef9_SetDate">
    <vt:lpwstr>2023-09-18T17:51:50Z</vt:lpwstr>
  </property>
  <property fmtid="{D5CDD505-2E9C-101B-9397-08002B2CF9AE}" pid="65" name="MSIP_Label_3a23c400-78e7-4d42-982d-273adef68ef9_Method">
    <vt:lpwstr>Standard</vt:lpwstr>
  </property>
  <property fmtid="{D5CDD505-2E9C-101B-9397-08002B2CF9AE}" pid="66" name="MSIP_Label_3a23c400-78e7-4d42-982d-273adef68ef9_Name">
    <vt:lpwstr>3a23c400-78e7-4d42-982d-273adef68ef9</vt:lpwstr>
  </property>
  <property fmtid="{D5CDD505-2E9C-101B-9397-08002B2CF9AE}" pid="67" name="MSIP_Label_3a23c400-78e7-4d42-982d-273adef68ef9_SiteId">
    <vt:lpwstr>7fe14ab6-8f5d-4139-84bf-cd8aed0ee6b9</vt:lpwstr>
  </property>
  <property fmtid="{D5CDD505-2E9C-101B-9397-08002B2CF9AE}" pid="68" name="MSIP_Label_3a23c400-78e7-4d42-982d-273adef68ef9_ActionId">
    <vt:lpwstr>c604c19a-05d8-48a1-8b41-c12bf0de27b5</vt:lpwstr>
  </property>
  <property fmtid="{D5CDD505-2E9C-101B-9397-08002B2CF9AE}" pid="69" name="MSIP_Label_3a23c400-78e7-4d42-982d-273adef68ef9_ContentBits">
    <vt:lpwstr>0</vt:lpwstr>
  </property>
  <property fmtid="{D5CDD505-2E9C-101B-9397-08002B2CF9AE}" pid="70" name="MediaServiceImageTags">
    <vt:lpwstr/>
  </property>
</Properties>
</file>