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4.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5.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6.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7.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2.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3.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4.xml" ContentType="application/vnd.openxmlformats-officedocument.themeOverride+xml"/>
  <Override PartName="/ppt/tags/tag2.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5.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6.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7.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8.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3.xml" ContentType="application/vnd.openxmlformats-officedocument.presentationml.tags+xml"/>
  <Override PartName="/ppt/notesSlides/notesSlide60.xml" ContentType="application/vnd.openxmlformats-officedocument.presentationml.notesSlide+xml"/>
  <Override PartName="/ppt/tags/tag4.xml" ContentType="application/vnd.openxmlformats-officedocument.presentationml.tags+xml"/>
  <Override PartName="/ppt/notesSlides/notesSlide61.xml" ContentType="application/vnd.openxmlformats-officedocument.presentationml.notesSlide+xml"/>
  <Override PartName="/ppt/tags/tag5.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5977" r:id="rId5"/>
    <p:sldMasterId id="2147485997" r:id="rId6"/>
    <p:sldMasterId id="2147486055" r:id="rId7"/>
    <p:sldMasterId id="2147486138" r:id="rId8"/>
    <p:sldMasterId id="2147486159" r:id="rId9"/>
    <p:sldMasterId id="2147486217" r:id="rId10"/>
    <p:sldMasterId id="2147486301" r:id="rId11"/>
  </p:sldMasterIdLst>
  <p:notesMasterIdLst>
    <p:notesMasterId r:id="rId82"/>
  </p:notesMasterIdLst>
  <p:handoutMasterIdLst>
    <p:handoutMasterId r:id="rId83"/>
  </p:handoutMasterIdLst>
  <p:sldIdLst>
    <p:sldId id="2147481034" r:id="rId12"/>
    <p:sldId id="2147479833" r:id="rId13"/>
    <p:sldId id="2147477403" r:id="rId14"/>
    <p:sldId id="2147469659" r:id="rId15"/>
    <p:sldId id="2147477397" r:id="rId16"/>
    <p:sldId id="2147477392" r:id="rId17"/>
    <p:sldId id="2147480205" r:id="rId18"/>
    <p:sldId id="2147477436" r:id="rId19"/>
    <p:sldId id="2147481033" r:id="rId20"/>
    <p:sldId id="2147477435" r:id="rId21"/>
    <p:sldId id="2147480426" r:id="rId22"/>
    <p:sldId id="2147477416" r:id="rId23"/>
    <p:sldId id="2147480193" r:id="rId24"/>
    <p:sldId id="2147477399" r:id="rId25"/>
    <p:sldId id="2147481016" r:id="rId26"/>
    <p:sldId id="2147477365" r:id="rId27"/>
    <p:sldId id="2147477861" r:id="rId28"/>
    <p:sldId id="2147480445" r:id="rId29"/>
    <p:sldId id="2147477431" r:id="rId30"/>
    <p:sldId id="2147481018" r:id="rId31"/>
    <p:sldId id="2147481076" r:id="rId32"/>
    <p:sldId id="2147481179" r:id="rId33"/>
    <p:sldId id="2147481014" r:id="rId34"/>
    <p:sldId id="2147477386" r:id="rId35"/>
    <p:sldId id="2147481039" r:id="rId36"/>
    <p:sldId id="2147481038" r:id="rId37"/>
    <p:sldId id="2147481037" r:id="rId38"/>
    <p:sldId id="2147481036" r:id="rId39"/>
    <p:sldId id="2147477432" r:id="rId40"/>
    <p:sldId id="2147481019" r:id="rId41"/>
    <p:sldId id="2147479908" r:id="rId42"/>
    <p:sldId id="2147481024" r:id="rId43"/>
    <p:sldId id="2147481025" r:id="rId44"/>
    <p:sldId id="2147481027" r:id="rId45"/>
    <p:sldId id="2147481026" r:id="rId46"/>
    <p:sldId id="2147477433" r:id="rId47"/>
    <p:sldId id="2147477405" r:id="rId48"/>
    <p:sldId id="2147481078" r:id="rId49"/>
    <p:sldId id="2147469719" r:id="rId50"/>
    <p:sldId id="2147477402" r:id="rId51"/>
    <p:sldId id="2134805268" r:id="rId52"/>
    <p:sldId id="2147477438" r:id="rId53"/>
    <p:sldId id="2147481172" r:id="rId54"/>
    <p:sldId id="2147477400" r:id="rId55"/>
    <p:sldId id="2147481030" r:id="rId56"/>
    <p:sldId id="272" r:id="rId57"/>
    <p:sldId id="2147481031" r:id="rId58"/>
    <p:sldId id="2147477294" r:id="rId59"/>
    <p:sldId id="2147477375" r:id="rId60"/>
    <p:sldId id="2147481177" r:id="rId61"/>
    <p:sldId id="2147477413" r:id="rId62"/>
    <p:sldId id="2147481012" r:id="rId63"/>
    <p:sldId id="2147480229" r:id="rId64"/>
    <p:sldId id="2147477293" r:id="rId65"/>
    <p:sldId id="2147477291" r:id="rId66"/>
    <p:sldId id="2147481178" r:id="rId67"/>
    <p:sldId id="2147477439" r:id="rId68"/>
    <p:sldId id="2147469641" r:id="rId69"/>
    <p:sldId id="2147477440" r:id="rId70"/>
    <p:sldId id="2134804984" r:id="rId71"/>
    <p:sldId id="2134805013" r:id="rId72"/>
    <p:sldId id="2142532218" r:id="rId73"/>
    <p:sldId id="2134804997" r:id="rId74"/>
    <p:sldId id="2134805000" r:id="rId75"/>
    <p:sldId id="2147477441" r:id="rId76"/>
    <p:sldId id="2147481015" r:id="rId77"/>
    <p:sldId id="2145705584" r:id="rId78"/>
    <p:sldId id="2147477442" r:id="rId79"/>
    <p:sldId id="2147477443" r:id="rId80"/>
    <p:sldId id="913" r:id="rId81"/>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Dynamics 365 Business Central" id="{55E3DA12-F949-459A-990E-E7DAB4C222BA}">
          <p14:sldIdLst>
            <p14:sldId id="2147481034"/>
            <p14:sldId id="2147479833"/>
            <p14:sldId id="2147477403"/>
            <p14:sldId id="2147469659"/>
            <p14:sldId id="2147477397"/>
            <p14:sldId id="2147477392"/>
            <p14:sldId id="2147480205"/>
            <p14:sldId id="2147477436"/>
            <p14:sldId id="2147481033"/>
            <p14:sldId id="2147477435"/>
            <p14:sldId id="2147480426"/>
            <p14:sldId id="2147477416"/>
            <p14:sldId id="2147480193"/>
            <p14:sldId id="2147477399"/>
          </p14:sldIdLst>
        </p14:section>
        <p14:section name="Adapt Faster" id="{03826CC1-2113-414D-9598-3C170B8CAD88}">
          <p14:sldIdLst>
            <p14:sldId id="2147481016"/>
            <p14:sldId id="2147477365"/>
            <p14:sldId id="2147477861"/>
            <p14:sldId id="2147480445"/>
            <p14:sldId id="2147477431"/>
          </p14:sldIdLst>
        </p14:section>
        <p14:section name="Work Smarter" id="{139F11FD-2018-4221-BBCE-E362DDA5797E}">
          <p14:sldIdLst>
            <p14:sldId id="2147481018"/>
            <p14:sldId id="2147481076"/>
            <p14:sldId id="2147481179"/>
            <p14:sldId id="2147481014"/>
            <p14:sldId id="2147477386"/>
            <p14:sldId id="2147481039"/>
            <p14:sldId id="2147481038"/>
            <p14:sldId id="2147481037"/>
            <p14:sldId id="2147481036"/>
            <p14:sldId id="2147477432"/>
          </p14:sldIdLst>
        </p14:section>
        <p14:section name="Perform Better" id="{342342D6-56E5-4E06-87B6-283B0E4E1031}">
          <p14:sldIdLst>
            <p14:sldId id="2147481019"/>
            <p14:sldId id="2147479908"/>
            <p14:sldId id="2147481024"/>
            <p14:sldId id="2147481025"/>
            <p14:sldId id="2147481027"/>
            <p14:sldId id="2147481026"/>
            <p14:sldId id="2147477433"/>
          </p14:sldIdLst>
        </p14:section>
        <p14:section name="Close" id="{CBBC5E57-D67C-4956-809A-84DA2DE3B15E}">
          <p14:sldIdLst>
            <p14:sldId id="2147477405"/>
            <p14:sldId id="2147481078"/>
            <p14:sldId id="2147469719"/>
            <p14:sldId id="2147477402"/>
            <p14:sldId id="2134805268"/>
          </p14:sldIdLst>
        </p14:section>
        <p14:section name="Appendix: Optional slides" id="{23384B54-C7DB-4190-BD88-A25546FC7894}">
          <p14:sldIdLst>
            <p14:sldId id="2147477438"/>
            <p14:sldId id="2147481172"/>
            <p14:sldId id="2147477400"/>
            <p14:sldId id="2147481030"/>
            <p14:sldId id="272"/>
            <p14:sldId id="2147481031"/>
            <p14:sldId id="2147477294"/>
            <p14:sldId id="2147477375"/>
            <p14:sldId id="2147481177"/>
            <p14:sldId id="2147477413"/>
            <p14:sldId id="2147481012"/>
            <p14:sldId id="2147480229"/>
            <p14:sldId id="2147477293"/>
            <p14:sldId id="2147477291"/>
            <p14:sldId id="2147481178"/>
            <p14:sldId id="2147477439"/>
            <p14:sldId id="2147469641"/>
            <p14:sldId id="2147477440"/>
            <p14:sldId id="2134804984"/>
            <p14:sldId id="2134805013"/>
            <p14:sldId id="2142532218"/>
            <p14:sldId id="2134804997"/>
            <p14:sldId id="2134805000"/>
            <p14:sldId id="2147477441"/>
            <p14:sldId id="2147481015"/>
            <p14:sldId id="2145705584"/>
            <p14:sldId id="2147477442"/>
            <p14:sldId id="2147477443"/>
            <p14:sldId id="91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5F8E03-FA66-3C56-BBA0-6E3D8DB94D72}" name="Erin Friedman" initials="" userId="S::erfriedm@microsoft.com::7a585718-7734-4101-a20a-aec4de3e6ca5" providerId="AD"/>
  <p188:author id="{486D0F23-D55B-3AA3-9D00-A4C160A9267E}" name="Giovanni Mezgec" initials="GM" userId="S::giovanme@microsoft.com::7f155995-cde0-44c8-a492-209c0b6fc99c" providerId="AD"/>
  <p188:author id="{8D230E28-0CFD-03F1-4023-8C0EFBA2B7DD}" name="Caroline Camp" initials="CC" userId="S::carolinecamp@microsoft.com::b22ff8d0-7d06-48e8-9971-38809001dd16" providerId="AD"/>
  <p188:author id="{AF1C192B-D553-743E-733B-AD1C6CC8402B}" name="Tania Shepard" initials="TS" userId="S::taniashepard@microsoft.com::8afefb7a-f1ba-423e-aa69-c5e34d98f802" providerId="AD"/>
  <p188:author id="{E037BF36-A3C9-48A5-B1B4-7A5C3D85027A}" name="Brittany Schulte" initials="BS" userId="S::brittanys_agconsultingpartners.com#ext#@microsoft.onmicrosoft.com::dc1cb458-fa4b-4f7e-9178-89d2bf45f50d" providerId="AD"/>
  <p188:author id="{9EF2114F-F1EA-11B4-F75B-AA4DCA153E1F}" name="Jennifer Bauermeister (ProKarma Inc)" initials="JB(I" userId="S::v-jenniferb@microsoft.com::a23ede33-e03e-42e3-915b-a6f52ffe9907" providerId="AD"/>
  <p188:author id="{4581D172-B371-5B29-7EBE-E3543A77237E}" name="Galen Erickson" initials="GE" userId="S::gerickson@bridge.partners::5b4cb658-90de-44f6-8ec7-69a20868abe6" providerId="AD"/>
  <p188:author id="{103FB599-FCAE-588C-F3D4-1F7AA8988E97}" name="Christina Plyler" initials="CP" userId="S::christinap@agconsultingpartners.com::e314d9a4-b93f-474c-8302-d854b474a989" providerId="AD"/>
  <p188:author id="{02FCD59B-468C-D65C-D6F3-34F9A3660A8D}" name="Eachean Edmundson" initials="EE" userId="S::eedmundson@bridge.partners::01648d85-2a46-4bb3-9d70-cee6ad306de3" providerId="AD"/>
  <p188:author id="{D7376BB3-58AA-42ED-4207-4AEBF4BED3E1}" name="Jennifer Bauermeister" initials="JB" userId="S::jbauermeister@pkglobal.com::34a56ce5-b784-4c8f-86c0-7f552740f549" providerId="AD"/>
  <p188:author id="{68FB85E5-7293-1255-F20C-D1DEDEA717EB}" name="Emily He" initials="EH" userId="S::emilyhe@microsoft.com::8176d13f-4ca7-448a-b5e2-564347cbde1b" providerId="AD"/>
  <p188:author id="{BFACA0E8-E35B-2D30-FBF3-D51CD4C6911D}" name="Ted Hendershot" initials="TH" userId="S::thendershot@bridge.partners::9965d451-04d3-4db9-93ac-05d0eb80d07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 id="5" name="David Griffith" initials="DG" lastIdx="5" clrIdx="5">
    <p:extLst>
      <p:ext uri="{19B8F6BF-5375-455C-9EA6-DF929625EA0E}">
        <p15:presenceInfo xmlns:p15="http://schemas.microsoft.com/office/powerpoint/2012/main" userId="David Griffi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4D3"/>
    <a:srgbClr val="BF4DCC"/>
    <a:srgbClr val="F2F2F2"/>
    <a:srgbClr val="0078D4"/>
    <a:srgbClr val="1F5B7B"/>
    <a:srgbClr val="1D6080"/>
    <a:srgbClr val="196988"/>
    <a:srgbClr val="1A6786"/>
    <a:srgbClr val="243A5E"/>
    <a:srgbClr val="0077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0E3070-E9D3-4437-A1FC-C4E8D543EA95}" v="52" dt="2023-06-30T22:30:28.7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187" autoAdjust="0"/>
  </p:normalViewPr>
  <p:slideViewPr>
    <p:cSldViewPr snapToGrid="0">
      <p:cViewPr varScale="1">
        <p:scale>
          <a:sx n="65" d="100"/>
          <a:sy n="65" d="100"/>
        </p:scale>
        <p:origin x="1092" y="78"/>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commentAuthors" Target="commentAuthors.xml"/><Relationship Id="rId89" Type="http://schemas.microsoft.com/office/2016/11/relationships/changesInfo" Target="changesInfos/changesInfo1.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2.xml"/><Relationship Id="rId90" Type="http://schemas.microsoft.com/office/2015/10/relationships/revisionInfo" Target="revisionInfo.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handoutMaster" Target="handoutMasters/handoutMaster1.xml"/><Relationship Id="rId88" Type="http://schemas.openxmlformats.org/officeDocument/2006/relationships/tableStyles" Target="tableStyle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4.xml"/><Relationship Id="rId71" Type="http://schemas.openxmlformats.org/officeDocument/2006/relationships/slide" Target="slides/slide60.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theme" Target="theme/theme1.xml"/><Relationship Id="rId61" Type="http://schemas.openxmlformats.org/officeDocument/2006/relationships/slide" Target="slides/slide50.xml"/><Relationship Id="rId82" Type="http://schemas.openxmlformats.org/officeDocument/2006/relationships/notesMaster" Target="notesMasters/notesMaster1.xml"/><Relationship Id="rId1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ia Shepard" userId="8afefb7a-f1ba-423e-aa69-c5e34d98f802" providerId="ADAL" clId="{090E3070-E9D3-4437-A1FC-C4E8D543EA95}"/>
    <pc:docChg chg="undo redo custSel addSld delSld modSld modSection">
      <pc:chgData name="Tania Shepard" userId="8afefb7a-f1ba-423e-aa69-c5e34d98f802" providerId="ADAL" clId="{090E3070-E9D3-4437-A1FC-C4E8D543EA95}" dt="2023-06-30T22:30:28.751" v="67"/>
      <pc:docMkLst>
        <pc:docMk/>
      </pc:docMkLst>
      <pc:sldChg chg="modAnim">
        <pc:chgData name="Tania Shepard" userId="8afefb7a-f1ba-423e-aa69-c5e34d98f802" providerId="ADAL" clId="{090E3070-E9D3-4437-A1FC-C4E8D543EA95}" dt="2023-06-30T22:27:19.386" v="54"/>
        <pc:sldMkLst>
          <pc:docMk/>
          <pc:sldMk cId="1226931089" sldId="2134804984"/>
        </pc:sldMkLst>
      </pc:sldChg>
      <pc:sldChg chg="modTransition modAnim">
        <pc:chgData name="Tania Shepard" userId="8afefb7a-f1ba-423e-aa69-c5e34d98f802" providerId="ADAL" clId="{090E3070-E9D3-4437-A1FC-C4E8D543EA95}" dt="2023-06-30T22:27:46.039" v="58"/>
        <pc:sldMkLst>
          <pc:docMk/>
          <pc:sldMk cId="985624483" sldId="2147469641"/>
        </pc:sldMkLst>
      </pc:sldChg>
      <pc:sldChg chg="modSp mod modNotesTx">
        <pc:chgData name="Tania Shepard" userId="8afefb7a-f1ba-423e-aa69-c5e34d98f802" providerId="ADAL" clId="{090E3070-E9D3-4437-A1FC-C4E8D543EA95}" dt="2023-06-29T23:52:46.994" v="9"/>
        <pc:sldMkLst>
          <pc:docMk/>
          <pc:sldMk cId="1986684153" sldId="2147477405"/>
        </pc:sldMkLst>
        <pc:spChg chg="mod">
          <ac:chgData name="Tania Shepard" userId="8afefb7a-f1ba-423e-aa69-c5e34d98f802" providerId="ADAL" clId="{090E3070-E9D3-4437-A1FC-C4E8D543EA95}" dt="2023-06-29T23:51:34.655" v="6" actId="14100"/>
          <ac:spMkLst>
            <pc:docMk/>
            <pc:sldMk cId="1986684153" sldId="2147477405"/>
            <ac:spMk id="2" creationId="{FA816823-2973-37FC-1028-E89D140D11E7}"/>
          </ac:spMkLst>
        </pc:spChg>
      </pc:sldChg>
      <pc:sldChg chg="modTransition modAnim">
        <pc:chgData name="Tania Shepard" userId="8afefb7a-f1ba-423e-aa69-c5e34d98f802" providerId="ADAL" clId="{090E3070-E9D3-4437-A1FC-C4E8D543EA95}" dt="2023-06-30T22:27:53.215" v="59"/>
        <pc:sldMkLst>
          <pc:docMk/>
          <pc:sldMk cId="378845459" sldId="2147477440"/>
        </pc:sldMkLst>
      </pc:sldChg>
      <pc:sldChg chg="modTransition modAnim">
        <pc:chgData name="Tania Shepard" userId="8afefb7a-f1ba-423e-aa69-c5e34d98f802" providerId="ADAL" clId="{090E3070-E9D3-4437-A1FC-C4E8D543EA95}" dt="2023-06-30T22:28:15.731" v="60"/>
        <pc:sldMkLst>
          <pc:docMk/>
          <pc:sldMk cId="1232472115" sldId="2147477441"/>
        </pc:sldMkLst>
      </pc:sldChg>
      <pc:sldChg chg="modTransition modAnim">
        <pc:chgData name="Tania Shepard" userId="8afefb7a-f1ba-423e-aa69-c5e34d98f802" providerId="ADAL" clId="{090E3070-E9D3-4437-A1FC-C4E8D543EA95}" dt="2023-06-30T22:27:38.872" v="57"/>
        <pc:sldMkLst>
          <pc:docMk/>
          <pc:sldMk cId="2979119272" sldId="2147477442"/>
        </pc:sldMkLst>
      </pc:sldChg>
      <pc:sldChg chg="modTransition modAnim">
        <pc:chgData name="Tania Shepard" userId="8afefb7a-f1ba-423e-aa69-c5e34d98f802" providerId="ADAL" clId="{090E3070-E9D3-4437-A1FC-C4E8D543EA95}" dt="2023-06-30T22:28:23.622" v="62"/>
        <pc:sldMkLst>
          <pc:docMk/>
          <pc:sldMk cId="1576820656" sldId="2147477443"/>
        </pc:sldMkLst>
      </pc:sldChg>
      <pc:sldChg chg="modSp mod">
        <pc:chgData name="Tania Shepard" userId="8afefb7a-f1ba-423e-aa69-c5e34d98f802" providerId="ADAL" clId="{090E3070-E9D3-4437-A1FC-C4E8D543EA95}" dt="2023-06-29T23:51:00.285" v="3" actId="20577"/>
        <pc:sldMkLst>
          <pc:docMk/>
          <pc:sldMk cId="3553164904" sldId="2147477861"/>
        </pc:sldMkLst>
        <pc:spChg chg="mod">
          <ac:chgData name="Tania Shepard" userId="8afefb7a-f1ba-423e-aa69-c5e34d98f802" providerId="ADAL" clId="{090E3070-E9D3-4437-A1FC-C4E8D543EA95}" dt="2023-06-29T23:51:00.285" v="3" actId="20577"/>
          <ac:spMkLst>
            <pc:docMk/>
            <pc:sldMk cId="3553164904" sldId="2147477861"/>
            <ac:spMk id="2" creationId="{A1D7C4CD-C1C9-23C1-6F5B-01DEBEFA2571}"/>
          </ac:spMkLst>
        </pc:spChg>
      </pc:sldChg>
      <pc:sldChg chg="addSp modSp del mod">
        <pc:chgData name="Tania Shepard" userId="8afefb7a-f1ba-423e-aa69-c5e34d98f802" providerId="ADAL" clId="{090E3070-E9D3-4437-A1FC-C4E8D543EA95}" dt="2023-06-30T21:56:02.510" v="26" actId="47"/>
        <pc:sldMkLst>
          <pc:docMk/>
          <pc:sldMk cId="3654365327" sldId="2147480210"/>
        </pc:sldMkLst>
        <pc:spChg chg="add mod">
          <ac:chgData name="Tania Shepard" userId="8afefb7a-f1ba-423e-aa69-c5e34d98f802" providerId="ADAL" clId="{090E3070-E9D3-4437-A1FC-C4E8D543EA95}" dt="2023-06-30T21:53:43.124" v="13" actId="1076"/>
          <ac:spMkLst>
            <pc:docMk/>
            <pc:sldMk cId="3654365327" sldId="2147480210"/>
            <ac:spMk id="4" creationId="{FDB1BAA9-66C2-9535-0AD6-B19C8B4513BD}"/>
          </ac:spMkLst>
        </pc:spChg>
        <pc:picChg chg="add mod">
          <ac:chgData name="Tania Shepard" userId="8afefb7a-f1ba-423e-aa69-c5e34d98f802" providerId="ADAL" clId="{090E3070-E9D3-4437-A1FC-C4E8D543EA95}" dt="2023-06-30T21:53:43.124" v="13" actId="1076"/>
          <ac:picMkLst>
            <pc:docMk/>
            <pc:sldMk cId="3654365327" sldId="2147480210"/>
            <ac:picMk id="6" creationId="{D5372453-35AF-552B-EA21-36E814559E03}"/>
          </ac:picMkLst>
        </pc:picChg>
      </pc:sldChg>
      <pc:sldChg chg="modAnim">
        <pc:chgData name="Tania Shepard" userId="8afefb7a-f1ba-423e-aa69-c5e34d98f802" providerId="ADAL" clId="{090E3070-E9D3-4437-A1FC-C4E8D543EA95}" dt="2023-06-30T22:02:20.640" v="44"/>
        <pc:sldMkLst>
          <pc:docMk/>
          <pc:sldMk cId="1882889244" sldId="2147481014"/>
        </pc:sldMkLst>
      </pc:sldChg>
      <pc:sldChg chg="delSp modSp mod modAnim">
        <pc:chgData name="Tania Shepard" userId="8afefb7a-f1ba-423e-aa69-c5e34d98f802" providerId="ADAL" clId="{090E3070-E9D3-4437-A1FC-C4E8D543EA95}" dt="2023-06-30T22:04:04.993" v="49" actId="1076"/>
        <pc:sldMkLst>
          <pc:docMk/>
          <pc:sldMk cId="1189956324" sldId="2147481026"/>
        </pc:sldMkLst>
        <pc:picChg chg="del">
          <ac:chgData name="Tania Shepard" userId="8afefb7a-f1ba-423e-aa69-c5e34d98f802" providerId="ADAL" clId="{090E3070-E9D3-4437-A1FC-C4E8D543EA95}" dt="2023-06-30T22:04:00.616" v="48" actId="478"/>
          <ac:picMkLst>
            <pc:docMk/>
            <pc:sldMk cId="1189956324" sldId="2147481026"/>
            <ac:picMk id="4" creationId="{C6571847-D421-7F9B-BDC6-52F443702B33}"/>
          </ac:picMkLst>
        </pc:picChg>
        <pc:picChg chg="mod">
          <ac:chgData name="Tania Shepard" userId="8afefb7a-f1ba-423e-aa69-c5e34d98f802" providerId="ADAL" clId="{090E3070-E9D3-4437-A1FC-C4E8D543EA95}" dt="2023-06-30T22:04:04.993" v="49" actId="1076"/>
          <ac:picMkLst>
            <pc:docMk/>
            <pc:sldMk cId="1189956324" sldId="2147481026"/>
            <ac:picMk id="7" creationId="{2D1614AC-778C-A4C0-6A65-09E074EFCE40}"/>
          </ac:picMkLst>
        </pc:picChg>
      </pc:sldChg>
      <pc:sldChg chg="delSp mod delAnim">
        <pc:chgData name="Tania Shepard" userId="8afefb7a-f1ba-423e-aa69-c5e34d98f802" providerId="ADAL" clId="{090E3070-E9D3-4437-A1FC-C4E8D543EA95}" dt="2023-06-30T22:03:09.386" v="45" actId="478"/>
        <pc:sldMkLst>
          <pc:docMk/>
          <pc:sldMk cId="1633084514" sldId="2147481037"/>
        </pc:sldMkLst>
        <pc:picChg chg="del">
          <ac:chgData name="Tania Shepard" userId="8afefb7a-f1ba-423e-aa69-c5e34d98f802" providerId="ADAL" clId="{090E3070-E9D3-4437-A1FC-C4E8D543EA95}" dt="2023-06-30T22:03:09.386" v="45" actId="478"/>
          <ac:picMkLst>
            <pc:docMk/>
            <pc:sldMk cId="1633084514" sldId="2147481037"/>
            <ac:picMk id="4" creationId="{AA046693-5278-E777-A19F-B77DA15FB1DD}"/>
          </ac:picMkLst>
        </pc:picChg>
      </pc:sldChg>
      <pc:sldChg chg="modTransition">
        <pc:chgData name="Tania Shepard" userId="8afefb7a-f1ba-423e-aa69-c5e34d98f802" providerId="ADAL" clId="{090E3070-E9D3-4437-A1FC-C4E8D543EA95}" dt="2023-06-30T22:24:08.004" v="51"/>
        <pc:sldMkLst>
          <pc:docMk/>
          <pc:sldMk cId="1089859773" sldId="2147481078"/>
        </pc:sldMkLst>
      </pc:sldChg>
      <pc:sldChg chg="modAnim">
        <pc:chgData name="Tania Shepard" userId="8afefb7a-f1ba-423e-aa69-c5e34d98f802" providerId="ADAL" clId="{090E3070-E9D3-4437-A1FC-C4E8D543EA95}" dt="2023-06-30T22:30:28.751" v="67"/>
        <pc:sldMkLst>
          <pc:docMk/>
          <pc:sldMk cId="1251406195" sldId="2147481177"/>
        </pc:sldMkLst>
      </pc:sldChg>
      <pc:sldChg chg="addSp delSp modSp add mod delAnim">
        <pc:chgData name="Tania Shepard" userId="8afefb7a-f1ba-423e-aa69-c5e34d98f802" providerId="ADAL" clId="{090E3070-E9D3-4437-A1FC-C4E8D543EA95}" dt="2023-06-30T21:56:54.357" v="31"/>
        <pc:sldMkLst>
          <pc:docMk/>
          <pc:sldMk cId="3806371534" sldId="2147481179"/>
        </pc:sldMkLst>
        <pc:spChg chg="mod">
          <ac:chgData name="Tania Shepard" userId="8afefb7a-f1ba-423e-aa69-c5e34d98f802" providerId="ADAL" clId="{090E3070-E9D3-4437-A1FC-C4E8D543EA95}" dt="2023-06-30T21:56:49.794" v="30"/>
          <ac:spMkLst>
            <pc:docMk/>
            <pc:sldMk cId="3806371534" sldId="2147481179"/>
            <ac:spMk id="4" creationId="{FDB1BAA9-66C2-9535-0AD6-B19C8B4513BD}"/>
          </ac:spMkLst>
        </pc:spChg>
        <pc:grpChg chg="ord">
          <ac:chgData name="Tania Shepard" userId="8afefb7a-f1ba-423e-aa69-c5e34d98f802" providerId="ADAL" clId="{090E3070-E9D3-4437-A1FC-C4E8D543EA95}" dt="2023-06-30T21:55:28.816" v="23" actId="167"/>
          <ac:grpSpMkLst>
            <pc:docMk/>
            <pc:sldMk cId="3806371534" sldId="2147481179"/>
            <ac:grpSpMk id="22" creationId="{178F36FA-BA59-AF12-AC23-017BBBE53309}"/>
          </ac:grpSpMkLst>
        </pc:grpChg>
        <pc:picChg chg="ord">
          <ac:chgData name="Tania Shepard" userId="8afefb7a-f1ba-423e-aa69-c5e34d98f802" providerId="ADAL" clId="{090E3070-E9D3-4437-A1FC-C4E8D543EA95}" dt="2023-06-30T21:55:20.135" v="21" actId="167"/>
          <ac:picMkLst>
            <pc:docMk/>
            <pc:sldMk cId="3806371534" sldId="2147481179"/>
            <ac:picMk id="3" creationId="{DFB267BF-9965-1CD2-8022-002F702ACE26}"/>
          </ac:picMkLst>
        </pc:picChg>
        <pc:picChg chg="mod">
          <ac:chgData name="Tania Shepard" userId="8afefb7a-f1ba-423e-aa69-c5e34d98f802" providerId="ADAL" clId="{090E3070-E9D3-4437-A1FC-C4E8D543EA95}" dt="2023-06-30T21:56:54.357" v="31"/>
          <ac:picMkLst>
            <pc:docMk/>
            <pc:sldMk cId="3806371534" sldId="2147481179"/>
            <ac:picMk id="6" creationId="{D5372453-35AF-552B-EA21-36E814559E03}"/>
          </ac:picMkLst>
        </pc:picChg>
        <pc:picChg chg="del">
          <ac:chgData name="Tania Shepard" userId="8afefb7a-f1ba-423e-aa69-c5e34d98f802" providerId="ADAL" clId="{090E3070-E9D3-4437-A1FC-C4E8D543EA95}" dt="2023-06-30T21:54:47.267" v="15" actId="478"/>
          <ac:picMkLst>
            <pc:docMk/>
            <pc:sldMk cId="3806371534" sldId="2147481179"/>
            <ac:picMk id="7" creationId="{B05E0583-7BA6-B8C7-2E2B-B59C7BC76077}"/>
          </ac:picMkLst>
        </pc:picChg>
        <pc:picChg chg="add mod ord">
          <ac:chgData name="Tania Shepard" userId="8afefb7a-f1ba-423e-aa69-c5e34d98f802" providerId="ADAL" clId="{090E3070-E9D3-4437-A1FC-C4E8D543EA95}" dt="2023-06-30T21:56:44.854" v="29"/>
          <ac:picMkLst>
            <pc:docMk/>
            <pc:sldMk cId="3806371534" sldId="2147481179"/>
            <ac:picMk id="9" creationId="{2F008624-3C6E-A25F-6999-EB6F0C04732C}"/>
          </ac:picMkLst>
        </pc:picChg>
      </pc:sldChg>
    </pc:docChg>
  </pc:docChgLst>
  <pc:docChgLst>
    <pc:chgData name="Stranaghan, Ana" userId="S::ana.stranaghan@techdata.com::239677c6-3043-4aa8-9911-1bacbe3b27c8" providerId="AD" clId="Web-{BF4020CB-E85A-2DA8-3DB8-B695507386D3}"/>
    <pc:docChg chg="mod">
      <pc:chgData name="Stranaghan, Ana" userId="S::ana.stranaghan@techdata.com::239677c6-3043-4aa8-9911-1bacbe3b27c8" providerId="AD" clId="Web-{BF4020CB-E85A-2DA8-3DB8-B695507386D3}" dt="2023-09-13T21:07:46.648" v="0" actId="33475"/>
      <pc:docMkLst>
        <pc:docMk/>
      </pc:docMkLst>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124746915365671E-2"/>
          <c:y val="4.2994531908036392E-2"/>
          <c:w val="0.86575114749871895"/>
          <c:h val="0.91401093618392726"/>
        </c:manualLayout>
      </c:layout>
      <c:doughnutChart>
        <c:varyColors val="1"/>
        <c:ser>
          <c:idx val="0"/>
          <c:order val="0"/>
          <c:tx>
            <c:strRef>
              <c:f>Sheet1!$B$1</c:f>
              <c:strCache>
                <c:ptCount val="1"/>
                <c:pt idx="0">
                  <c:v>Sales</c:v>
                </c:pt>
              </c:strCache>
            </c:strRef>
          </c:tx>
          <c:spPr>
            <a:solidFill>
              <a:schemeClr val="accent1">
                <a:lumMod val="50000"/>
              </a:schemeClr>
            </a:solidFill>
            <a:ln w="12700">
              <a:noFill/>
            </a:ln>
            <a:effectLst>
              <a:outerShdw blurRad="50800" dist="50800" dir="5400000" algn="t" rotWithShape="0">
                <a:prstClr val="black">
                  <a:alpha val="30000"/>
                </a:prstClr>
              </a:outerShdw>
            </a:effectLst>
          </c:spPr>
          <c:dPt>
            <c:idx val="0"/>
            <c:bubble3D val="0"/>
            <c:spPr>
              <a:solidFill>
                <a:schemeClr val="accent1"/>
              </a:solidFill>
              <a:ln w="12700">
                <a:noFill/>
              </a:ln>
              <a:effectLst>
                <a:outerShdw blurRad="50800" dist="50800" dir="5400000" algn="t" rotWithShape="0">
                  <a:prstClr val="black">
                    <a:alpha val="30000"/>
                  </a:prstClr>
                </a:outerShdw>
              </a:effectLst>
            </c:spPr>
            <c:extLst>
              <c:ext xmlns:c16="http://schemas.microsoft.com/office/drawing/2014/chart" uri="{C3380CC4-5D6E-409C-BE32-E72D297353CC}">
                <c16:uniqueId val="{00000001-D36E-4FDF-AEF6-1029514D075C}"/>
              </c:ext>
            </c:extLst>
          </c:dPt>
          <c:dPt>
            <c:idx val="1"/>
            <c:bubble3D val="0"/>
            <c:spPr>
              <a:solidFill>
                <a:schemeClr val="accent1">
                  <a:lumMod val="50000"/>
                </a:schemeClr>
              </a:solidFill>
              <a:ln w="12700">
                <a:noFill/>
              </a:ln>
              <a:effectLst>
                <a:outerShdw blurRad="50800" dist="50800" dir="5400000" algn="t" rotWithShape="0">
                  <a:prstClr val="black">
                    <a:alpha val="30000"/>
                  </a:prstClr>
                </a:outerShdw>
              </a:effectLst>
            </c:spPr>
            <c:extLst>
              <c:ext xmlns:c16="http://schemas.microsoft.com/office/drawing/2014/chart" uri="{C3380CC4-5D6E-409C-BE32-E72D297353CC}">
                <c16:uniqueId val="{00000003-D36E-4FDF-AEF6-1029514D075C}"/>
              </c:ext>
            </c:extLst>
          </c:dPt>
          <c:cat>
            <c:strRef>
              <c:f>Sheet1!$A$2:$A$3</c:f>
              <c:strCache>
                <c:ptCount val="2"/>
                <c:pt idx="0">
                  <c:v>Stat</c:v>
                </c:pt>
                <c:pt idx="1">
                  <c:v>Whole</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4-D36E-4FDF-AEF6-1029514D075C}"/>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rgbClr val="8663C6"/>
            </a:solidFill>
          </c:spPr>
          <c:dPt>
            <c:idx val="0"/>
            <c:bubble3D val="0"/>
            <c:spPr>
              <a:solidFill>
                <a:srgbClr val="8663C6"/>
              </a:solidFill>
              <a:ln w="19050">
                <a:solidFill>
                  <a:schemeClr val="lt1"/>
                </a:solidFill>
              </a:ln>
              <a:effectLst/>
            </c:spPr>
            <c:extLst>
              <c:ext xmlns:c16="http://schemas.microsoft.com/office/drawing/2014/chart" uri="{C3380CC4-5D6E-409C-BE32-E72D297353CC}">
                <c16:uniqueId val="{00000001-4638-4479-AD6F-103A80A64AFD}"/>
              </c:ext>
            </c:extLst>
          </c:dPt>
          <c:dPt>
            <c:idx val="1"/>
            <c:bubble3D val="0"/>
            <c:spPr>
              <a:solidFill>
                <a:srgbClr val="E3E3E3"/>
              </a:solidFill>
              <a:ln w="19050">
                <a:solidFill>
                  <a:schemeClr val="lt1"/>
                </a:solidFill>
              </a:ln>
              <a:effectLst/>
            </c:spPr>
            <c:extLst>
              <c:ext xmlns:c16="http://schemas.microsoft.com/office/drawing/2014/chart" uri="{C3380CC4-5D6E-409C-BE32-E72D297353CC}">
                <c16:uniqueId val="{00000003-4638-4479-AD6F-103A80A64AFD}"/>
              </c:ext>
            </c:extLst>
          </c:dPt>
          <c:cat>
            <c:strRef>
              <c:f>Sheet1!$A$2:$A$3</c:f>
              <c:strCache>
                <c:ptCount val="2"/>
                <c:pt idx="0">
                  <c:v>1st Qtr</c:v>
                </c:pt>
                <c:pt idx="1">
                  <c:v>2nd Qtr</c:v>
                </c:pt>
              </c:strCache>
            </c:strRef>
          </c:cat>
          <c:val>
            <c:numRef>
              <c:f>Sheet1!$B$2:$B$3</c:f>
              <c:numCache>
                <c:formatCode>0%</c:formatCode>
                <c:ptCount val="2"/>
                <c:pt idx="0">
                  <c:v>0.81</c:v>
                </c:pt>
                <c:pt idx="1">
                  <c:v>0.18999999999999995</c:v>
                </c:pt>
              </c:numCache>
            </c:numRef>
          </c:val>
          <c:extLst>
            <c:ext xmlns:c16="http://schemas.microsoft.com/office/drawing/2014/chart" uri="{C3380CC4-5D6E-409C-BE32-E72D297353CC}">
              <c16:uniqueId val="{00000004-4638-4479-AD6F-103A80A64AF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rgbClr val="D9D9D9"/>
            </a:solidFill>
          </c:spPr>
          <c:dPt>
            <c:idx val="0"/>
            <c:bubble3D val="0"/>
            <c:spPr>
              <a:solidFill>
                <a:srgbClr val="8663C6"/>
              </a:solidFill>
              <a:ln w="19050">
                <a:solidFill>
                  <a:schemeClr val="lt1"/>
                </a:solidFill>
              </a:ln>
              <a:effectLst/>
            </c:spPr>
            <c:extLst>
              <c:ext xmlns:c16="http://schemas.microsoft.com/office/drawing/2014/chart" uri="{C3380CC4-5D6E-409C-BE32-E72D297353CC}">
                <c16:uniqueId val="{00000001-4638-4479-AD6F-103A80A64AFD}"/>
              </c:ext>
            </c:extLst>
          </c:dPt>
          <c:dPt>
            <c:idx val="1"/>
            <c:bubble3D val="0"/>
            <c:spPr>
              <a:solidFill>
                <a:srgbClr val="737373">
                  <a:lumMod val="20000"/>
                  <a:lumOff val="80000"/>
                </a:srgbClr>
              </a:solidFill>
              <a:ln w="19050">
                <a:solidFill>
                  <a:schemeClr val="lt1"/>
                </a:solidFill>
              </a:ln>
              <a:effectLst/>
            </c:spPr>
            <c:extLst>
              <c:ext xmlns:c16="http://schemas.microsoft.com/office/drawing/2014/chart" uri="{C3380CC4-5D6E-409C-BE32-E72D297353CC}">
                <c16:uniqueId val="{00000003-4638-4479-AD6F-103A80A64AFD}"/>
              </c:ext>
            </c:extLst>
          </c:dPt>
          <c:cat>
            <c:strRef>
              <c:f>Sheet1!$A$2:$A$3</c:f>
              <c:strCache>
                <c:ptCount val="2"/>
                <c:pt idx="0">
                  <c:v>1st Qtr</c:v>
                </c:pt>
                <c:pt idx="1">
                  <c:v>2nd Qtr</c:v>
                </c:pt>
              </c:strCache>
            </c:strRef>
          </c:cat>
          <c:val>
            <c:numRef>
              <c:f>Sheet1!$B$2:$B$3</c:f>
              <c:numCache>
                <c:formatCode>0%</c:formatCode>
                <c:ptCount val="2"/>
                <c:pt idx="0">
                  <c:v>0.05</c:v>
                </c:pt>
                <c:pt idx="1">
                  <c:v>0.95</c:v>
                </c:pt>
              </c:numCache>
            </c:numRef>
          </c:val>
          <c:extLst>
            <c:ext xmlns:c16="http://schemas.microsoft.com/office/drawing/2014/chart" uri="{C3380CC4-5D6E-409C-BE32-E72D297353CC}">
              <c16:uniqueId val="{00000004-4638-4479-AD6F-103A80A64AF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rgbClr val="D9D9D9"/>
            </a:solidFill>
          </c:spPr>
          <c:dPt>
            <c:idx val="0"/>
            <c:bubble3D val="0"/>
            <c:spPr>
              <a:solidFill>
                <a:srgbClr val="8663C6"/>
              </a:solidFill>
              <a:ln w="19050">
                <a:solidFill>
                  <a:schemeClr val="lt1"/>
                </a:solidFill>
              </a:ln>
              <a:effectLst/>
            </c:spPr>
            <c:extLst>
              <c:ext xmlns:c16="http://schemas.microsoft.com/office/drawing/2014/chart" uri="{C3380CC4-5D6E-409C-BE32-E72D297353CC}">
                <c16:uniqueId val="{00000001-6B7D-44DC-8154-7C6FB44FDDA4}"/>
              </c:ext>
            </c:extLst>
          </c:dPt>
          <c:dPt>
            <c:idx val="1"/>
            <c:bubble3D val="0"/>
            <c:spPr>
              <a:solidFill>
                <a:srgbClr val="737373">
                  <a:lumMod val="20000"/>
                  <a:lumOff val="80000"/>
                </a:srgbClr>
              </a:solidFill>
              <a:ln w="19050">
                <a:solidFill>
                  <a:schemeClr val="lt1"/>
                </a:solidFill>
              </a:ln>
              <a:effectLst/>
            </c:spPr>
            <c:extLst>
              <c:ext xmlns:c16="http://schemas.microsoft.com/office/drawing/2014/chart" uri="{C3380CC4-5D6E-409C-BE32-E72D297353CC}">
                <c16:uniqueId val="{00000003-6B7D-44DC-8154-7C6FB44FDDA4}"/>
              </c:ext>
            </c:extLst>
          </c:dPt>
          <c:cat>
            <c:strRef>
              <c:f>Sheet1!$A$2:$A$3</c:f>
              <c:strCache>
                <c:ptCount val="2"/>
                <c:pt idx="0">
                  <c:v>1st Qtr</c:v>
                </c:pt>
                <c:pt idx="1">
                  <c:v>2nd Qtr</c:v>
                </c:pt>
              </c:strCache>
            </c:strRef>
          </c:cat>
          <c:val>
            <c:numRef>
              <c:f>Sheet1!$B$2:$B$3</c:f>
              <c:numCache>
                <c:formatCode>0%</c:formatCode>
                <c:ptCount val="2"/>
                <c:pt idx="0">
                  <c:v>0.33</c:v>
                </c:pt>
                <c:pt idx="1">
                  <c:v>0.66999999999999993</c:v>
                </c:pt>
              </c:numCache>
            </c:numRef>
          </c:val>
          <c:extLst>
            <c:ext xmlns:c16="http://schemas.microsoft.com/office/drawing/2014/chart" uri="{C3380CC4-5D6E-409C-BE32-E72D297353CC}">
              <c16:uniqueId val="{00000004-6B7D-44DC-8154-7C6FB44FDDA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rgbClr val="D9D9D9"/>
            </a:solidFill>
          </c:spPr>
          <c:dPt>
            <c:idx val="0"/>
            <c:bubble3D val="0"/>
            <c:spPr>
              <a:solidFill>
                <a:srgbClr val="8663C6"/>
              </a:solidFill>
              <a:ln w="19050">
                <a:solidFill>
                  <a:schemeClr val="lt1"/>
                </a:solidFill>
              </a:ln>
              <a:effectLst/>
            </c:spPr>
            <c:extLst>
              <c:ext xmlns:c16="http://schemas.microsoft.com/office/drawing/2014/chart" uri="{C3380CC4-5D6E-409C-BE32-E72D297353CC}">
                <c16:uniqueId val="{00000001-3F00-4F58-B306-6D386C1897ED}"/>
              </c:ext>
            </c:extLst>
          </c:dPt>
          <c:dPt>
            <c:idx val="1"/>
            <c:bubble3D val="0"/>
            <c:spPr>
              <a:solidFill>
                <a:srgbClr val="737373">
                  <a:lumMod val="20000"/>
                  <a:lumOff val="80000"/>
                </a:srgbClr>
              </a:solidFill>
              <a:ln w="19050">
                <a:solidFill>
                  <a:schemeClr val="lt1"/>
                </a:solidFill>
              </a:ln>
              <a:effectLst/>
            </c:spPr>
            <c:extLst>
              <c:ext xmlns:c16="http://schemas.microsoft.com/office/drawing/2014/chart" uri="{C3380CC4-5D6E-409C-BE32-E72D297353CC}">
                <c16:uniqueId val="{00000003-3F00-4F58-B306-6D386C1897ED}"/>
              </c:ext>
            </c:extLst>
          </c:dPt>
          <c:cat>
            <c:strRef>
              <c:f>Sheet1!$A$2:$A$3</c:f>
              <c:strCache>
                <c:ptCount val="2"/>
                <c:pt idx="0">
                  <c:v>1st Qtr</c:v>
                </c:pt>
                <c:pt idx="1">
                  <c:v>2nd Qtr</c:v>
                </c:pt>
              </c:strCache>
            </c:strRef>
          </c:cat>
          <c:val>
            <c:numRef>
              <c:f>Sheet1!$B$2:$B$3</c:f>
              <c:numCache>
                <c:formatCode>0%</c:formatCode>
                <c:ptCount val="2"/>
                <c:pt idx="0">
                  <c:v>0.31</c:v>
                </c:pt>
                <c:pt idx="1">
                  <c:v>0.69</c:v>
                </c:pt>
              </c:numCache>
            </c:numRef>
          </c:val>
          <c:extLst>
            <c:ext xmlns:c16="http://schemas.microsoft.com/office/drawing/2014/chart" uri="{C3380CC4-5D6E-409C-BE32-E72D297353CC}">
              <c16:uniqueId val="{00000004-3F00-4F58-B306-6D386C1897E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rgbClr val="D9D9D9"/>
            </a:solidFill>
          </c:spPr>
          <c:dPt>
            <c:idx val="0"/>
            <c:bubble3D val="0"/>
            <c:spPr>
              <a:solidFill>
                <a:srgbClr val="8663C6"/>
              </a:solidFill>
              <a:ln w="19050">
                <a:solidFill>
                  <a:schemeClr val="lt1"/>
                </a:solidFill>
              </a:ln>
              <a:effectLst/>
            </c:spPr>
            <c:extLst>
              <c:ext xmlns:c16="http://schemas.microsoft.com/office/drawing/2014/chart" uri="{C3380CC4-5D6E-409C-BE32-E72D297353CC}">
                <c16:uniqueId val="{00000001-3F00-4F58-B306-6D386C1897ED}"/>
              </c:ext>
            </c:extLst>
          </c:dPt>
          <c:dPt>
            <c:idx val="1"/>
            <c:bubble3D val="0"/>
            <c:spPr>
              <a:solidFill>
                <a:srgbClr val="737373">
                  <a:lumMod val="20000"/>
                  <a:lumOff val="80000"/>
                </a:srgbClr>
              </a:solidFill>
              <a:ln w="19050">
                <a:solidFill>
                  <a:schemeClr val="lt1"/>
                </a:solidFill>
              </a:ln>
              <a:effectLst/>
            </c:spPr>
            <c:extLst>
              <c:ext xmlns:c16="http://schemas.microsoft.com/office/drawing/2014/chart" uri="{C3380CC4-5D6E-409C-BE32-E72D297353CC}">
                <c16:uniqueId val="{00000003-3F00-4F58-B306-6D386C1897ED}"/>
              </c:ext>
            </c:extLst>
          </c:dPt>
          <c:cat>
            <c:strRef>
              <c:f>Sheet1!$A$2:$A$3</c:f>
              <c:strCache>
                <c:ptCount val="2"/>
                <c:pt idx="0">
                  <c:v>1st Qtr</c:v>
                </c:pt>
                <c:pt idx="1">
                  <c:v>2nd Qtr</c:v>
                </c:pt>
              </c:strCache>
            </c:strRef>
          </c:cat>
          <c:val>
            <c:numRef>
              <c:f>Sheet1!$B$2:$B$3</c:f>
              <c:numCache>
                <c:formatCode>0%</c:formatCode>
                <c:ptCount val="2"/>
                <c:pt idx="0">
                  <c:v>0.73</c:v>
                </c:pt>
                <c:pt idx="1">
                  <c:v>0.27</c:v>
                </c:pt>
              </c:numCache>
            </c:numRef>
          </c:val>
          <c:extLst>
            <c:ext xmlns:c16="http://schemas.microsoft.com/office/drawing/2014/chart" uri="{C3380CC4-5D6E-409C-BE32-E72D297353CC}">
              <c16:uniqueId val="{00000004-3F00-4F58-B306-6D386C1897E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c:spPr>
          <c:dPt>
            <c:idx val="0"/>
            <c:bubble3D val="0"/>
            <c:spPr>
              <a:solidFill>
                <a:schemeClr val="accent1"/>
              </a:solidFill>
              <a:ln w="19050">
                <a:noFill/>
              </a:ln>
              <a:effectLst/>
            </c:spPr>
            <c:extLst>
              <c:ext xmlns:c16="http://schemas.microsoft.com/office/drawing/2014/chart" uri="{C3380CC4-5D6E-409C-BE32-E72D297353CC}">
                <c16:uniqueId val="{00000001-1FF7-4C5F-BAF2-68B053971E46}"/>
              </c:ext>
            </c:extLst>
          </c:dPt>
          <c:dPt>
            <c:idx val="1"/>
            <c:bubble3D val="0"/>
            <c:spPr>
              <a:solidFill>
                <a:schemeClr val="bg2"/>
              </a:solidFill>
              <a:ln w="19050">
                <a:noFill/>
              </a:ln>
              <a:effectLst/>
            </c:spPr>
            <c:extLst>
              <c:ext xmlns:c16="http://schemas.microsoft.com/office/drawing/2014/chart" uri="{C3380CC4-5D6E-409C-BE32-E72D297353CC}">
                <c16:uniqueId val="{00000003-1FF7-4C5F-BAF2-68B053971E46}"/>
              </c:ext>
            </c:extLst>
          </c:dPt>
          <c:cat>
            <c:strRef>
              <c:f>Sheet1!$A$2:$A$3</c:f>
              <c:strCache>
                <c:ptCount val="2"/>
                <c:pt idx="0">
                  <c:v>1st Qtr</c:v>
                </c:pt>
                <c:pt idx="1">
                  <c:v>2nd Qtr</c:v>
                </c:pt>
              </c:strCache>
            </c:strRef>
          </c:cat>
          <c:val>
            <c:numRef>
              <c:f>Sheet1!$B$2:$B$3</c:f>
              <c:numCache>
                <c:formatCode>General</c:formatCode>
                <c:ptCount val="2"/>
                <c:pt idx="0">
                  <c:v>71</c:v>
                </c:pt>
                <c:pt idx="1">
                  <c:v>29</c:v>
                </c:pt>
              </c:numCache>
            </c:numRef>
          </c:val>
          <c:extLst>
            <c:ext xmlns:c16="http://schemas.microsoft.com/office/drawing/2014/chart" uri="{C3380CC4-5D6E-409C-BE32-E72D297353CC}">
              <c16:uniqueId val="{00000004-1FF7-4C5F-BAF2-68B053971E46}"/>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1"/>
            </a:solidFill>
            <a:ln>
              <a:noFill/>
            </a:ln>
          </c:spPr>
          <c:dPt>
            <c:idx val="0"/>
            <c:bubble3D val="0"/>
            <c:spPr>
              <a:solidFill>
                <a:schemeClr val="accent1"/>
              </a:solidFill>
              <a:ln w="19050">
                <a:noFill/>
              </a:ln>
              <a:effectLst/>
            </c:spPr>
            <c:extLst>
              <c:ext xmlns:c16="http://schemas.microsoft.com/office/drawing/2014/chart" uri="{C3380CC4-5D6E-409C-BE32-E72D297353CC}">
                <c16:uniqueId val="{00000001-23C4-439D-A19B-C3CBB6D3330F}"/>
              </c:ext>
            </c:extLst>
          </c:dPt>
          <c:dPt>
            <c:idx val="1"/>
            <c:bubble3D val="0"/>
            <c:spPr>
              <a:solidFill>
                <a:schemeClr val="bg2"/>
              </a:solidFill>
              <a:ln w="19050">
                <a:noFill/>
              </a:ln>
              <a:effectLst/>
            </c:spPr>
            <c:extLst>
              <c:ext xmlns:c16="http://schemas.microsoft.com/office/drawing/2014/chart" uri="{C3380CC4-5D6E-409C-BE32-E72D297353CC}">
                <c16:uniqueId val="{00000003-23C4-439D-A19B-C3CBB6D3330F}"/>
              </c:ext>
            </c:extLst>
          </c:dPt>
          <c:cat>
            <c:strRef>
              <c:f>Sheet1!$A$2:$A$3</c:f>
              <c:strCache>
                <c:ptCount val="2"/>
                <c:pt idx="0">
                  <c:v>1st Qtr</c:v>
                </c:pt>
                <c:pt idx="1">
                  <c:v>2nd Qtr</c:v>
                </c:pt>
              </c:strCache>
            </c:strRef>
          </c:cat>
          <c:val>
            <c:numRef>
              <c:f>Sheet1!$B$2:$B$3</c:f>
              <c:numCache>
                <c:formatCode>General</c:formatCode>
                <c:ptCount val="2"/>
                <c:pt idx="0">
                  <c:v>80</c:v>
                </c:pt>
                <c:pt idx="1">
                  <c:v>20</c:v>
                </c:pt>
              </c:numCache>
            </c:numRef>
          </c:val>
          <c:extLst>
            <c:ext xmlns:c16="http://schemas.microsoft.com/office/drawing/2014/chart" uri="{C3380CC4-5D6E-409C-BE32-E72D297353CC}">
              <c16:uniqueId val="{00000004-23C4-439D-A19B-C3CBB6D3330F}"/>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c:spPr>
          <c:dPt>
            <c:idx val="0"/>
            <c:bubble3D val="0"/>
            <c:spPr>
              <a:solidFill>
                <a:schemeClr val="accent1"/>
              </a:solidFill>
              <a:ln w="19050">
                <a:noFill/>
              </a:ln>
              <a:effectLst/>
            </c:spPr>
            <c:extLst>
              <c:ext xmlns:c16="http://schemas.microsoft.com/office/drawing/2014/chart" uri="{C3380CC4-5D6E-409C-BE32-E72D297353CC}">
                <c16:uniqueId val="{00000001-1FF7-4C5F-BAF2-68B053971E46}"/>
              </c:ext>
            </c:extLst>
          </c:dPt>
          <c:dPt>
            <c:idx val="1"/>
            <c:bubble3D val="0"/>
            <c:spPr>
              <a:solidFill>
                <a:schemeClr val="bg2"/>
              </a:solidFill>
              <a:ln w="19050">
                <a:noFill/>
              </a:ln>
              <a:effectLst/>
            </c:spPr>
            <c:extLst>
              <c:ext xmlns:c16="http://schemas.microsoft.com/office/drawing/2014/chart" uri="{C3380CC4-5D6E-409C-BE32-E72D297353CC}">
                <c16:uniqueId val="{00000003-1FF7-4C5F-BAF2-68B053971E46}"/>
              </c:ext>
            </c:extLst>
          </c:dPt>
          <c:cat>
            <c:strRef>
              <c:f>Sheet1!$A$2:$A$3</c:f>
              <c:strCache>
                <c:ptCount val="2"/>
                <c:pt idx="0">
                  <c:v>1st Qtr</c:v>
                </c:pt>
                <c:pt idx="1">
                  <c:v>2nd Qtr</c:v>
                </c:pt>
              </c:strCache>
            </c:strRef>
          </c:cat>
          <c:val>
            <c:numRef>
              <c:f>Sheet1!$B$2:$B$3</c:f>
              <c:numCache>
                <c:formatCode>General</c:formatCode>
                <c:ptCount val="2"/>
                <c:pt idx="0">
                  <c:v>83</c:v>
                </c:pt>
                <c:pt idx="1">
                  <c:v>17</c:v>
                </c:pt>
              </c:numCache>
            </c:numRef>
          </c:val>
          <c:extLst>
            <c:ext xmlns:c16="http://schemas.microsoft.com/office/drawing/2014/chart" uri="{C3380CC4-5D6E-409C-BE32-E72D297353CC}">
              <c16:uniqueId val="{00000004-1FF7-4C5F-BAF2-68B053971E46}"/>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124746915365671E-2"/>
          <c:y val="4.2994531908036392E-2"/>
          <c:w val="0.86575114749871895"/>
          <c:h val="0.91401093618392726"/>
        </c:manualLayout>
      </c:layout>
      <c:doughnutChart>
        <c:varyColors val="1"/>
        <c:ser>
          <c:idx val="0"/>
          <c:order val="0"/>
          <c:tx>
            <c:strRef>
              <c:f>Sheet1!$B$1</c:f>
              <c:strCache>
                <c:ptCount val="1"/>
                <c:pt idx="0">
                  <c:v>Sales</c:v>
                </c:pt>
              </c:strCache>
            </c:strRef>
          </c:tx>
          <c:spPr>
            <a:solidFill>
              <a:srgbClr val="003C6A"/>
            </a:solidFill>
            <a:ln w="12700">
              <a:noFill/>
            </a:ln>
            <a:effectLst>
              <a:outerShdw blurRad="63500" algn="ctr" rotWithShape="0">
                <a:prstClr val="black">
                  <a:alpha val="20000"/>
                </a:prstClr>
              </a:outerShdw>
            </a:effectLst>
          </c:spPr>
          <c:dPt>
            <c:idx val="0"/>
            <c:bubble3D val="0"/>
            <c:spPr>
              <a:solidFill>
                <a:srgbClr val="003C6A"/>
              </a:solidFill>
              <a:ln w="12700">
                <a:noFill/>
              </a:ln>
              <a:effectLst>
                <a:outerShdw blurRad="50800" dist="50800" dir="5400000" algn="t" rotWithShape="0">
                  <a:prstClr val="black">
                    <a:alpha val="30000"/>
                  </a:prstClr>
                </a:outerShdw>
              </a:effectLst>
            </c:spPr>
            <c:extLst>
              <c:ext xmlns:c16="http://schemas.microsoft.com/office/drawing/2014/chart" uri="{C3380CC4-5D6E-409C-BE32-E72D297353CC}">
                <c16:uniqueId val="{00000001-669F-4CF1-A7BE-9B1C8B8CE8D9}"/>
              </c:ext>
            </c:extLst>
          </c:dPt>
          <c:dPt>
            <c:idx val="1"/>
            <c:bubble3D val="0"/>
            <c:spPr>
              <a:solidFill>
                <a:schemeClr val="accent1"/>
              </a:solidFill>
              <a:ln w="12700">
                <a:noFill/>
              </a:ln>
              <a:effectLst>
                <a:outerShdw blurRad="63500" algn="ctr" rotWithShape="0">
                  <a:prstClr val="black">
                    <a:alpha val="20000"/>
                  </a:prstClr>
                </a:outerShdw>
              </a:effectLst>
            </c:spPr>
            <c:extLst>
              <c:ext xmlns:c16="http://schemas.microsoft.com/office/drawing/2014/chart" uri="{C3380CC4-5D6E-409C-BE32-E72D297353CC}">
                <c16:uniqueId val="{00000003-669F-4CF1-A7BE-9B1C8B8CE8D9}"/>
              </c:ext>
            </c:extLst>
          </c:dPt>
          <c:cat>
            <c:strRef>
              <c:f>Sheet1!$A$2:$A$3</c:f>
              <c:strCache>
                <c:ptCount val="2"/>
                <c:pt idx="0">
                  <c:v>Stat</c:v>
                </c:pt>
                <c:pt idx="1">
                  <c:v>Whole</c:v>
                </c:pt>
              </c:strCache>
            </c:strRef>
          </c:cat>
          <c:val>
            <c:numRef>
              <c:f>Sheet1!$B$2:$B$3</c:f>
              <c:numCache>
                <c:formatCode>General</c:formatCode>
                <c:ptCount val="2"/>
                <c:pt idx="0">
                  <c:v>76</c:v>
                </c:pt>
                <c:pt idx="1">
                  <c:v>24</c:v>
                </c:pt>
              </c:numCache>
            </c:numRef>
          </c:val>
          <c:extLst>
            <c:ext xmlns:c16="http://schemas.microsoft.com/office/drawing/2014/chart" uri="{C3380CC4-5D6E-409C-BE32-E72D297353CC}">
              <c16:uniqueId val="{00000004-669F-4CF1-A7BE-9B1C8B8CE8D9}"/>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124746915365671E-2"/>
          <c:y val="4.2994531908036392E-2"/>
          <c:w val="0.86575114749871895"/>
          <c:h val="0.91401093618392726"/>
        </c:manualLayout>
      </c:layout>
      <c:doughnutChart>
        <c:varyColors val="1"/>
        <c:ser>
          <c:idx val="0"/>
          <c:order val="0"/>
          <c:tx>
            <c:strRef>
              <c:f>Sheet1!$B$1</c:f>
              <c:strCache>
                <c:ptCount val="1"/>
                <c:pt idx="0">
                  <c:v>Sales</c:v>
                </c:pt>
              </c:strCache>
            </c:strRef>
          </c:tx>
          <c:spPr>
            <a:solidFill>
              <a:schemeClr val="accent1"/>
            </a:solidFill>
            <a:ln w="12700">
              <a:noFill/>
            </a:ln>
            <a:effectLst>
              <a:outerShdw blurRad="50800" dist="38100" dir="5400000" algn="t" rotWithShape="0">
                <a:prstClr val="black">
                  <a:alpha val="20000"/>
                </a:prstClr>
              </a:outerShdw>
            </a:effectLst>
          </c:spPr>
          <c:dPt>
            <c:idx val="0"/>
            <c:bubble3D val="0"/>
            <c:spPr>
              <a:solidFill>
                <a:schemeClr val="accent1">
                  <a:lumMod val="50000"/>
                </a:schemeClr>
              </a:solidFill>
              <a:ln w="12700">
                <a:noFill/>
              </a:ln>
              <a:effectLst>
                <a:outerShdw blurRad="50800" dist="50800" dir="5400000" algn="t" rotWithShape="0">
                  <a:prstClr val="black">
                    <a:alpha val="30000"/>
                  </a:prstClr>
                </a:outerShdw>
              </a:effectLst>
            </c:spPr>
            <c:extLst>
              <c:ext xmlns:c16="http://schemas.microsoft.com/office/drawing/2014/chart" uri="{C3380CC4-5D6E-409C-BE32-E72D297353CC}">
                <c16:uniqueId val="{00000001-068E-41E2-A0C9-77CAE16287E0}"/>
              </c:ext>
            </c:extLst>
          </c:dPt>
          <c:dPt>
            <c:idx val="1"/>
            <c:bubble3D val="0"/>
            <c:spPr>
              <a:solidFill>
                <a:schemeClr val="accent1"/>
              </a:solidFill>
              <a:ln w="12700">
                <a:noFill/>
              </a:ln>
              <a:effectLst>
                <a:outerShdw blurRad="50800" dist="38100" dir="5400000" algn="t" rotWithShape="0">
                  <a:prstClr val="black">
                    <a:alpha val="20000"/>
                  </a:prstClr>
                </a:outerShdw>
              </a:effectLst>
            </c:spPr>
            <c:extLst>
              <c:ext xmlns:c16="http://schemas.microsoft.com/office/drawing/2014/chart" uri="{C3380CC4-5D6E-409C-BE32-E72D297353CC}">
                <c16:uniqueId val="{00000003-068E-41E2-A0C9-77CAE16287E0}"/>
              </c:ext>
            </c:extLst>
          </c:dPt>
          <c:cat>
            <c:strRef>
              <c:f>Sheet1!$A$2:$A$3</c:f>
              <c:strCache>
                <c:ptCount val="2"/>
                <c:pt idx="0">
                  <c:v>Stat</c:v>
                </c:pt>
                <c:pt idx="1">
                  <c:v>Whole</c:v>
                </c:pt>
              </c:strCache>
            </c:strRef>
          </c:cat>
          <c:val>
            <c:numRef>
              <c:f>Sheet1!$B$2:$B$3</c:f>
              <c:numCache>
                <c:formatCode>General</c:formatCode>
                <c:ptCount val="2"/>
                <c:pt idx="0">
                  <c:v>73</c:v>
                </c:pt>
                <c:pt idx="1">
                  <c:v>27</c:v>
                </c:pt>
              </c:numCache>
            </c:numRef>
          </c:val>
          <c:extLst>
            <c:ext xmlns:c16="http://schemas.microsoft.com/office/drawing/2014/chart" uri="{C3380CC4-5D6E-409C-BE32-E72D297353CC}">
              <c16:uniqueId val="{00000004-068E-41E2-A0C9-77CAE16287E0}"/>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sz="1400" b="1">
                <a:solidFill>
                  <a:schemeClr val="accent1"/>
                </a:solidFill>
                <a:latin typeface="+mj-lt"/>
              </a:rPr>
              <a:t>Benefits (three-year)</a:t>
            </a:r>
          </a:p>
        </c:rich>
      </c:tx>
      <c:layout>
        <c:manualLayout>
          <c:xMode val="edge"/>
          <c:yMode val="edge"/>
          <c:x val="0.11891281045078154"/>
          <c:y val="3.409622778645596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Benefits (Three-Year)</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3-5EA5-4A34-BB47-15F17AE4AA03}"/>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2-5EA5-4A34-BB47-15F17AE4AA03}"/>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1-5EA5-4A34-BB47-15F17AE4AA03}"/>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0-5EA5-4A34-BB47-15F17AE4AA03}"/>
              </c:ext>
            </c:extLst>
          </c:dPt>
          <c:cat>
            <c:strRef>
              <c:f>Sheet1!$A$2:$A$5</c:f>
              <c:strCache>
                <c:ptCount val="4"/>
                <c:pt idx="0">
                  <c:v>Avoided costs of previous solutions 
and support</c:v>
                </c:pt>
                <c:pt idx="1">
                  <c:v>Avoided costs of third-party reporting</c:v>
                </c:pt>
                <c:pt idx="2">
                  <c:v>Improvement to flow of operations</c:v>
                </c:pt>
                <c:pt idx="3">
                  <c:v>Reduction in required finance and operations staff hires</c:v>
                </c:pt>
              </c:strCache>
            </c:strRef>
          </c:cat>
          <c:val>
            <c:numRef>
              <c:f>Sheet1!$B$2:$B$5</c:f>
              <c:numCache>
                <c:formatCode>"$"#,##0_);[Red]\("$"#,##0\)</c:formatCode>
                <c:ptCount val="4"/>
                <c:pt idx="0">
                  <c:v>42700</c:v>
                </c:pt>
                <c:pt idx="1">
                  <c:v>44800</c:v>
                </c:pt>
                <c:pt idx="2">
                  <c:v>147000</c:v>
                </c:pt>
                <c:pt idx="3">
                  <c:v>231500</c:v>
                </c:pt>
              </c:numCache>
            </c:numRef>
          </c:val>
          <c:extLst>
            <c:ext xmlns:c16="http://schemas.microsoft.com/office/drawing/2014/chart" uri="{C3380CC4-5D6E-409C-BE32-E72D297353CC}">
              <c16:uniqueId val="{00000000-B8A5-46BA-A1D0-5DF2D278D625}"/>
            </c:ext>
          </c:extLst>
        </c:ser>
        <c:dLbls>
          <c:showLegendKey val="0"/>
          <c:showVal val="0"/>
          <c:showCatName val="0"/>
          <c:showSerName val="0"/>
          <c:showPercent val="0"/>
          <c:showBubbleSize val="0"/>
        </c:dLbls>
        <c:gapWidth val="50"/>
        <c:axId val="443255920"/>
        <c:axId val="443256752"/>
      </c:barChart>
      <c:catAx>
        <c:axId val="443255920"/>
        <c:scaling>
          <c:orientation val="minMax"/>
        </c:scaling>
        <c:delete val="0"/>
        <c:axPos val="l"/>
        <c:numFmt formatCode="General" sourceLinked="1"/>
        <c:majorTickMark val="out"/>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lgn="r">
              <a:defRPr sz="1100" b="0" i="0" u="none" strike="noStrike" kern="1200" baseline="0">
                <a:solidFill>
                  <a:schemeClr val="tx1"/>
                </a:solidFill>
                <a:latin typeface="+mn-lt"/>
                <a:ea typeface="+mn-ea"/>
                <a:cs typeface="+mn-cs"/>
              </a:defRPr>
            </a:pPr>
            <a:endParaRPr lang="en-US"/>
          </a:p>
        </c:txPr>
        <c:crossAx val="443256752"/>
        <c:crosses val="autoZero"/>
        <c:auto val="1"/>
        <c:lblAlgn val="ctr"/>
        <c:lblOffset val="100"/>
        <c:noMultiLvlLbl val="0"/>
      </c:catAx>
      <c:valAx>
        <c:axId val="443256752"/>
        <c:scaling>
          <c:orientation val="minMax"/>
          <c:min val="10000"/>
        </c:scaling>
        <c:delete val="1"/>
        <c:axPos val="b"/>
        <c:numFmt formatCode="&quot;$&quot;#,##0_);[Red]\(&quot;$&quot;#,##0\)" sourceLinked="1"/>
        <c:majorTickMark val="none"/>
        <c:minorTickMark val="none"/>
        <c:tickLblPos val="nextTo"/>
        <c:crossAx val="4432559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chemeClr val="accent1"/>
              </a:solidFill>
            </a:ln>
          </c:spPr>
          <c:dPt>
            <c:idx val="0"/>
            <c:bubble3D val="0"/>
            <c:spPr>
              <a:solidFill>
                <a:schemeClr val="accent1"/>
              </a:solidFill>
              <a:ln w="19050">
                <a:noFill/>
              </a:ln>
              <a:effectLst/>
            </c:spPr>
            <c:extLst>
              <c:ext xmlns:c16="http://schemas.microsoft.com/office/drawing/2014/chart" uri="{C3380CC4-5D6E-409C-BE32-E72D297353CC}">
                <c16:uniqueId val="{00000001-FDE9-4B81-B875-D9966C300FC4}"/>
              </c:ext>
            </c:extLst>
          </c:dPt>
          <c:dPt>
            <c:idx val="1"/>
            <c:bubble3D val="0"/>
            <c:spPr>
              <a:solidFill>
                <a:schemeClr val="bg1"/>
              </a:solidFill>
              <a:ln w="19050">
                <a:noFill/>
              </a:ln>
              <a:effectLst/>
            </c:spPr>
            <c:extLst>
              <c:ext xmlns:c16="http://schemas.microsoft.com/office/drawing/2014/chart" uri="{C3380CC4-5D6E-409C-BE32-E72D297353CC}">
                <c16:uniqueId val="{00000003-FDE9-4B81-B875-D9966C300FC4}"/>
              </c:ext>
            </c:extLst>
          </c:dPt>
          <c:cat>
            <c:strRef>
              <c:f>Sheet1!$A$2:$A$3</c:f>
              <c:strCache>
                <c:ptCount val="2"/>
                <c:pt idx="0">
                  <c:v>1st Qtr</c:v>
                </c:pt>
                <c:pt idx="1">
                  <c:v>2nd Qtr</c:v>
                </c:pt>
              </c:strCache>
            </c:strRef>
          </c:cat>
          <c:val>
            <c:numRef>
              <c:f>Sheet1!$B$2:$B$3</c:f>
              <c:numCache>
                <c:formatCode>General</c:formatCode>
                <c:ptCount val="2"/>
                <c:pt idx="0">
                  <c:v>79</c:v>
                </c:pt>
                <c:pt idx="1">
                  <c:v>21</c:v>
                </c:pt>
              </c:numCache>
            </c:numRef>
          </c:val>
          <c:extLst>
            <c:ext xmlns:c16="http://schemas.microsoft.com/office/drawing/2014/chart" uri="{C3380CC4-5D6E-409C-BE32-E72D297353CC}">
              <c16:uniqueId val="{00000004-FDE9-4B81-B875-D9966C300FC4}"/>
            </c:ext>
          </c:extLst>
        </c:ser>
        <c:dLbls>
          <c:showLegendKey val="0"/>
          <c:showVal val="0"/>
          <c:showCatName val="0"/>
          <c:showSerName val="0"/>
          <c:showPercent val="0"/>
          <c:showBubbleSize val="0"/>
          <c:showLeaderLines val="1"/>
        </c:dLbls>
        <c:firstSliceAng val="0"/>
        <c:holeSize val="8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chemeClr val="accent1"/>
              </a:solidFill>
            </a:ln>
          </c:spPr>
          <c:dPt>
            <c:idx val="0"/>
            <c:bubble3D val="0"/>
            <c:spPr>
              <a:solidFill>
                <a:schemeClr val="accent1"/>
              </a:solidFill>
              <a:ln w="19050">
                <a:noFill/>
              </a:ln>
              <a:effectLst/>
            </c:spPr>
            <c:extLst>
              <c:ext xmlns:c16="http://schemas.microsoft.com/office/drawing/2014/chart" uri="{C3380CC4-5D6E-409C-BE32-E72D297353CC}">
                <c16:uniqueId val="{00000001-172D-4594-B70D-99615B61D584}"/>
              </c:ext>
            </c:extLst>
          </c:dPt>
          <c:dPt>
            <c:idx val="1"/>
            <c:bubble3D val="0"/>
            <c:spPr>
              <a:solidFill>
                <a:schemeClr val="bg1"/>
              </a:solidFill>
              <a:ln w="19050">
                <a:noFill/>
              </a:ln>
              <a:effectLst/>
            </c:spPr>
            <c:extLst>
              <c:ext xmlns:c16="http://schemas.microsoft.com/office/drawing/2014/chart" uri="{C3380CC4-5D6E-409C-BE32-E72D297353CC}">
                <c16:uniqueId val="{00000003-172D-4594-B70D-99615B61D584}"/>
              </c:ext>
            </c:extLst>
          </c:dPt>
          <c:cat>
            <c:strRef>
              <c:f>Sheet1!$A$2:$A$3</c:f>
              <c:strCache>
                <c:ptCount val="2"/>
                <c:pt idx="0">
                  <c:v>1st Qtr</c:v>
                </c:pt>
                <c:pt idx="1">
                  <c:v>2nd Qtr</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172D-4594-B70D-99615B61D584}"/>
            </c:ext>
          </c:extLst>
        </c:ser>
        <c:dLbls>
          <c:showLegendKey val="0"/>
          <c:showVal val="0"/>
          <c:showCatName val="0"/>
          <c:showSerName val="0"/>
          <c:showPercent val="0"/>
          <c:showBubbleSize val="0"/>
          <c:showLeaderLines val="1"/>
        </c:dLbls>
        <c:firstSliceAng val="0"/>
        <c:holeSize val="8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rgbClr val="D9D9D9"/>
            </a:solidFill>
            <a:ln>
              <a:solidFill>
                <a:srgbClr val="FFFFFF">
                  <a:alpha val="98000"/>
                </a:srgbClr>
              </a:solidFill>
            </a:ln>
          </c:spPr>
          <c:dPt>
            <c:idx val="0"/>
            <c:bubble3D val="0"/>
            <c:spPr>
              <a:solidFill>
                <a:srgbClr val="8663C6"/>
              </a:solidFill>
              <a:ln w="19050">
                <a:solidFill>
                  <a:srgbClr val="FFFFFF">
                    <a:alpha val="98000"/>
                  </a:srgbClr>
                </a:solidFill>
              </a:ln>
              <a:effectLst/>
            </c:spPr>
            <c:extLst>
              <c:ext xmlns:c16="http://schemas.microsoft.com/office/drawing/2014/chart" uri="{C3380CC4-5D6E-409C-BE32-E72D297353CC}">
                <c16:uniqueId val="{00000001-1AA6-4D22-A3F5-F573C5BEBD29}"/>
              </c:ext>
            </c:extLst>
          </c:dPt>
          <c:dPt>
            <c:idx val="1"/>
            <c:bubble3D val="0"/>
            <c:spPr>
              <a:solidFill>
                <a:srgbClr val="737373">
                  <a:lumMod val="20000"/>
                  <a:lumOff val="80000"/>
                </a:srgbClr>
              </a:solidFill>
              <a:ln w="19050">
                <a:solidFill>
                  <a:srgbClr val="FFFFFF">
                    <a:alpha val="98000"/>
                  </a:srgbClr>
                </a:solidFill>
              </a:ln>
              <a:effectLst/>
            </c:spPr>
            <c:extLst>
              <c:ext xmlns:c16="http://schemas.microsoft.com/office/drawing/2014/chart" uri="{C3380CC4-5D6E-409C-BE32-E72D297353CC}">
                <c16:uniqueId val="{00000003-1AA6-4D22-A3F5-F573C5BEBD29}"/>
              </c:ext>
            </c:extLst>
          </c:dPt>
          <c:cat>
            <c:strRef>
              <c:f>Sheet1!$A$2:$A$3</c:f>
              <c:strCache>
                <c:ptCount val="2"/>
                <c:pt idx="0">
                  <c:v>1st Qtr</c:v>
                </c:pt>
                <c:pt idx="1">
                  <c:v>2nd Qtr</c:v>
                </c:pt>
              </c:strCache>
            </c:strRef>
          </c:cat>
          <c:val>
            <c:numRef>
              <c:f>Sheet1!$B$2:$B$3</c:f>
              <c:numCache>
                <c:formatCode>0%</c:formatCode>
                <c:ptCount val="2"/>
                <c:pt idx="0">
                  <c:v>0.2</c:v>
                </c:pt>
                <c:pt idx="1">
                  <c:v>0.8</c:v>
                </c:pt>
              </c:numCache>
            </c:numRef>
          </c:val>
          <c:extLst>
            <c:ext xmlns:c16="http://schemas.microsoft.com/office/drawing/2014/chart" uri="{C3380CC4-5D6E-409C-BE32-E72D297353CC}">
              <c16:uniqueId val="{00000004-1AA6-4D22-A3F5-F573C5BEBD2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rgbClr val="D9D9D9"/>
            </a:solidFill>
          </c:spPr>
          <c:dPt>
            <c:idx val="0"/>
            <c:bubble3D val="0"/>
            <c:spPr>
              <a:solidFill>
                <a:srgbClr val="8663C6"/>
              </a:solidFill>
              <a:ln w="19050">
                <a:solidFill>
                  <a:schemeClr val="lt1"/>
                </a:solidFill>
              </a:ln>
              <a:effectLst/>
            </c:spPr>
            <c:extLst>
              <c:ext xmlns:c16="http://schemas.microsoft.com/office/drawing/2014/chart" uri="{C3380CC4-5D6E-409C-BE32-E72D297353CC}">
                <c16:uniqueId val="{00000001-4638-4479-AD6F-103A80A64AFD}"/>
              </c:ext>
            </c:extLst>
          </c:dPt>
          <c:dPt>
            <c:idx val="1"/>
            <c:bubble3D val="0"/>
            <c:spPr>
              <a:solidFill>
                <a:srgbClr val="737373">
                  <a:lumMod val="20000"/>
                  <a:lumOff val="80000"/>
                </a:srgbClr>
              </a:solidFill>
              <a:ln w="19050">
                <a:solidFill>
                  <a:schemeClr val="lt1"/>
                </a:solidFill>
              </a:ln>
              <a:effectLst/>
            </c:spPr>
            <c:extLst>
              <c:ext xmlns:c16="http://schemas.microsoft.com/office/drawing/2014/chart" uri="{C3380CC4-5D6E-409C-BE32-E72D297353CC}">
                <c16:uniqueId val="{00000003-4638-4479-AD6F-103A80A64AFD}"/>
              </c:ext>
            </c:extLst>
          </c:dPt>
          <c:cat>
            <c:strRef>
              <c:f>Sheet1!$A$2:$A$3</c:f>
              <c:strCache>
                <c:ptCount val="2"/>
                <c:pt idx="0">
                  <c:v>1st Qtr</c:v>
                </c:pt>
                <c:pt idx="1">
                  <c:v>2nd Qtr</c:v>
                </c:pt>
              </c:strCache>
            </c:strRef>
          </c:cat>
          <c:val>
            <c:numRef>
              <c:f>Sheet1!$B$2:$B$3</c:f>
              <c:numCache>
                <c:formatCode>0%</c:formatCode>
                <c:ptCount val="2"/>
                <c:pt idx="0">
                  <c:v>0.85</c:v>
                </c:pt>
                <c:pt idx="1">
                  <c:v>0.15000000000000002</c:v>
                </c:pt>
              </c:numCache>
            </c:numRef>
          </c:val>
          <c:extLst>
            <c:ext xmlns:c16="http://schemas.microsoft.com/office/drawing/2014/chart" uri="{C3380CC4-5D6E-409C-BE32-E72D297353CC}">
              <c16:uniqueId val="{00000004-4638-4479-AD6F-103A80A64AF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rgbClr val="D9D9D9"/>
            </a:solidFill>
          </c:spPr>
          <c:dPt>
            <c:idx val="0"/>
            <c:bubble3D val="0"/>
            <c:spPr>
              <a:solidFill>
                <a:srgbClr val="8663C6"/>
              </a:solidFill>
              <a:ln w="19050">
                <a:solidFill>
                  <a:schemeClr val="lt1"/>
                </a:solidFill>
              </a:ln>
              <a:effectLst/>
            </c:spPr>
            <c:extLst>
              <c:ext xmlns:c16="http://schemas.microsoft.com/office/drawing/2014/chart" uri="{C3380CC4-5D6E-409C-BE32-E72D297353CC}">
                <c16:uniqueId val="{00000001-4638-4479-AD6F-103A80A64AFD}"/>
              </c:ext>
            </c:extLst>
          </c:dPt>
          <c:dPt>
            <c:idx val="1"/>
            <c:bubble3D val="0"/>
            <c:spPr>
              <a:solidFill>
                <a:srgbClr val="737373">
                  <a:lumMod val="20000"/>
                  <a:lumOff val="80000"/>
                </a:srgbClr>
              </a:solidFill>
              <a:ln w="19050">
                <a:solidFill>
                  <a:schemeClr val="lt1"/>
                </a:solidFill>
              </a:ln>
              <a:effectLst/>
            </c:spPr>
            <c:extLst>
              <c:ext xmlns:c16="http://schemas.microsoft.com/office/drawing/2014/chart" uri="{C3380CC4-5D6E-409C-BE32-E72D297353CC}">
                <c16:uniqueId val="{00000003-4638-4479-AD6F-103A80A64AFD}"/>
              </c:ext>
            </c:extLst>
          </c:dPt>
          <c:cat>
            <c:strRef>
              <c:f>Sheet1!$A$2:$A$3</c:f>
              <c:strCache>
                <c:ptCount val="2"/>
                <c:pt idx="0">
                  <c:v>1st Qtr</c:v>
                </c:pt>
                <c:pt idx="1">
                  <c:v>2nd Qtr</c:v>
                </c:pt>
              </c:strCache>
            </c:strRef>
          </c:cat>
          <c:val>
            <c:numRef>
              <c:f>Sheet1!$B$2:$B$3</c:f>
              <c:numCache>
                <c:formatCode>0%</c:formatCode>
                <c:ptCount val="2"/>
                <c:pt idx="0">
                  <c:v>0.28000000000000003</c:v>
                </c:pt>
                <c:pt idx="1">
                  <c:v>0.72</c:v>
                </c:pt>
              </c:numCache>
            </c:numRef>
          </c:val>
          <c:extLst>
            <c:ext xmlns:c16="http://schemas.microsoft.com/office/drawing/2014/chart" uri="{C3380CC4-5D6E-409C-BE32-E72D297353CC}">
              <c16:uniqueId val="{00000004-4638-4479-AD6F-103A80A64AF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3/7/2024 10:03 AM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3/7/2024 10:03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powerautomate.microsoft.com/en-us/" TargetMode="External"/><Relationship Id="rId3" Type="http://schemas.openxmlformats.org/officeDocument/2006/relationships/hyperlink" Target="https://dynamics.microsoft.com/en-us/" TargetMode="External"/><Relationship Id="rId7" Type="http://schemas.openxmlformats.org/officeDocument/2006/relationships/hyperlink" Target="https://azure.microsoft.com/en-us/services/active-directory/external-identities/b2c" TargetMode="External"/><Relationship Id="rId12" Type="http://schemas.openxmlformats.org/officeDocument/2006/relationships/hyperlink" Target="https://customers.microsoft.com/en-US/story/1421822995521523423-design-offices-professional-services-dynamics-365"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azure.microsoft.com/en-us/services/api-management/" TargetMode="External"/><Relationship Id="rId11" Type="http://schemas.openxmlformats.org/officeDocument/2006/relationships/hyperlink" Target="https://azure.microsoft.com/en-us/services/logic-apps/" TargetMode="External"/><Relationship Id="rId5" Type="http://schemas.openxmlformats.org/officeDocument/2006/relationships/hyperlink" Target="https://azure.microsoft.com/en-us/" TargetMode="External"/><Relationship Id="rId10" Type="http://schemas.openxmlformats.org/officeDocument/2006/relationships/hyperlink" Target="https://powerapps.microsoft.com/en-us/" TargetMode="External"/><Relationship Id="rId4" Type="http://schemas.openxmlformats.org/officeDocument/2006/relationships/hyperlink" Target="https://powerplatform.microsoft.com/en-us/" TargetMode="External"/><Relationship Id="rId9" Type="http://schemas.openxmlformats.org/officeDocument/2006/relationships/hyperlink" Target="https://powerbi.microsoft.com/en-u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learn.microsoft.com/dynamics365/business-central/ui-extensions-sales-forecast"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learn.microsoft.com/dynamics365/business-central/finance-setup-cash-flow-analyses" TargetMode="External"/><Relationship Id="rId4" Type="http://schemas.openxmlformats.org/officeDocument/2006/relationships/hyperlink" Target="https://learn.microsoft.com/dynamics365/business-central/ui-extensions-late-payment-prediction"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microsoft.com/microsoft-teams/group-chat-software" TargetMode="External"/><Relationship Id="rId7" Type="http://schemas.openxmlformats.org/officeDocument/2006/relationships/hyperlink" Target="https://customers.microsoft.com/en-US/story/1475225337158809678-currax-publicservices"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powerplatform.microsoft.com/power-automate/" TargetMode="External"/><Relationship Id="rId5" Type="http://schemas.openxmlformats.org/officeDocument/2006/relationships/hyperlink" Target="https://powerplatform.microsoft.com/" TargetMode="External"/><Relationship Id="rId4" Type="http://schemas.openxmlformats.org/officeDocument/2006/relationships/hyperlink" Target="https://dynamics.microsoft.com/customer-service/customer-service/free-trial/?ef_id=f5ef1e02ebe310cb6f607ff35e5286ef%3AG%3As&amp;OCID=AID2200049_SEM_f5ef1e02ebe310cb6f607ff35e5286ef%3AG%3As&amp;msclkid=f5ef1e02ebe310cb6f607ff35e5286ef"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aka.ms/BCcountrie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s://powerplatform.microsoft.com/en-us/power-apps/" TargetMode="External"/><Relationship Id="rId3" Type="http://schemas.openxmlformats.org/officeDocument/2006/relationships/hyperlink" Target="https://dynamics.microsoft.com/en-us/business-central/overview/" TargetMode="External"/><Relationship Id="rId7" Type="http://schemas.openxmlformats.org/officeDocument/2006/relationships/hyperlink" Target="https://powerplatform.microsoft.com/en-us/power-automate/"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powerplatform.microsoft.com/en-us/power-bi/" TargetMode="External"/><Relationship Id="rId5" Type="http://schemas.openxmlformats.org/officeDocument/2006/relationships/hyperlink" Target="https://powerplatform.microsoft.com/en-us/" TargetMode="External"/><Relationship Id="rId4" Type="http://schemas.openxmlformats.org/officeDocument/2006/relationships/hyperlink" Target="https://dynamics.microsoft.com/en-us/sales/overview/" TargetMode="External"/><Relationship Id="rId9" Type="http://schemas.openxmlformats.org/officeDocument/2006/relationships/hyperlink" Target="https://customers.microsoft.com/en-US/story/1430430804085249647-call2recycle-nonprofit-dynamics365"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ynamics.microsoft.com/en-us/business-central/resource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s://powerautomate.microsoft.com/en-us/" TargetMode="External"/><Relationship Id="rId3" Type="http://schemas.openxmlformats.org/officeDocument/2006/relationships/hyperlink" Target="https://dynamics.microsoft.com/en-us/" TargetMode="External"/><Relationship Id="rId7" Type="http://schemas.openxmlformats.org/officeDocument/2006/relationships/hyperlink" Target="https://azure.microsoft.com/en-us/services/active-directory/external-identities/b2c" TargetMode="External"/><Relationship Id="rId12" Type="http://schemas.openxmlformats.org/officeDocument/2006/relationships/hyperlink" Target="https://customers.microsoft.com/en-US/story/1421822995521523423-design-offices-professional-services-dynamics-365"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azure.microsoft.com/en-us/services/api-management/" TargetMode="External"/><Relationship Id="rId11" Type="http://schemas.openxmlformats.org/officeDocument/2006/relationships/hyperlink" Target="https://azure.microsoft.com/en-us/services/logic-apps/" TargetMode="External"/><Relationship Id="rId5" Type="http://schemas.openxmlformats.org/officeDocument/2006/relationships/hyperlink" Target="https://azure.microsoft.com/en-us/" TargetMode="External"/><Relationship Id="rId10" Type="http://schemas.openxmlformats.org/officeDocument/2006/relationships/hyperlink" Target="https://powerapps.microsoft.com/en-us/" TargetMode="External"/><Relationship Id="rId4" Type="http://schemas.openxmlformats.org/officeDocument/2006/relationships/hyperlink" Target="https://powerplatform.microsoft.com/en-us/" TargetMode="External"/><Relationship Id="rId9" Type="http://schemas.openxmlformats.org/officeDocument/2006/relationships/hyperlink" Target="https://powerbi.microsoft.com/en-us/" TargetMode="External"/></Relationships>
</file>

<file path=ppt/notesSlides/_rels/notesSlide42.xml.rels><?xml version="1.0" encoding="UTF-8" standalone="yes"?>
<Relationships xmlns="http://schemas.openxmlformats.org/package/2006/relationships"><Relationship Id="rId8" Type="http://schemas.openxmlformats.org/officeDocument/2006/relationships/hyperlink" Target="https://powerplatform.microsoft.com/en-us/power-apps/" TargetMode="External"/><Relationship Id="rId3" Type="http://schemas.openxmlformats.org/officeDocument/2006/relationships/hyperlink" Target="https://dynamics.microsoft.com/en-us/business-central/overview/" TargetMode="External"/><Relationship Id="rId7" Type="http://schemas.openxmlformats.org/officeDocument/2006/relationships/hyperlink" Target="https://powerplatform.microsoft.com/en-us/power-automate/"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powerplatform.microsoft.com/en-us/power-bi/" TargetMode="External"/><Relationship Id="rId5" Type="http://schemas.openxmlformats.org/officeDocument/2006/relationships/hyperlink" Target="https://powerplatform.microsoft.com/en-us/" TargetMode="External"/><Relationship Id="rId4" Type="http://schemas.openxmlformats.org/officeDocument/2006/relationships/hyperlink" Target="https://dynamics.microsoft.com/en-us/sales/overview/" TargetMode="External"/><Relationship Id="rId9" Type="http://schemas.openxmlformats.org/officeDocument/2006/relationships/hyperlink" Target="https://customers.microsoft.com/en-US/story/1430430804085249647-call2recycle-nonprofit-dynamics365"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microsoft.com/microsoft-teams/group-chat-software" TargetMode="External"/><Relationship Id="rId7" Type="http://schemas.openxmlformats.org/officeDocument/2006/relationships/hyperlink" Target="https://customers.microsoft.com/en-US/story/1475225337158809678-currax-publicservices"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powerplatform.microsoft.com/power-automate/" TargetMode="External"/><Relationship Id="rId5" Type="http://schemas.openxmlformats.org/officeDocument/2006/relationships/hyperlink" Target="https://powerplatform.microsoft.com/" TargetMode="External"/><Relationship Id="rId4" Type="http://schemas.openxmlformats.org/officeDocument/2006/relationships/hyperlink" Target="https://dynamics.microsoft.com/customer-service/customer-service/free-trial/?ef_id=f5ef1e02ebe310cb6f607ff35e5286ef%3AG%3As&amp;OCID=AID2200049_SEM_f5ef1e02ebe310cb6f607ff35e5286ef%3AG%3As&amp;msclkid=f5ef1e02ebe310cb6f607ff35e5286ef"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aka.ms/BCcountries"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globenewswire.com/news-release/2021/01/27/2164917/0/en/Insights-on-the-Professional-Services-Global-Market-to-2030-Identify-Growth-Segments-for-Investment.html"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hbr.org/webinar/2020/05/how-to-lead-a-data-driven-digital-transformation"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orbes.com/advisor/business/software/best-erp-system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ynamics.microsoft.com/en-us/business-central/pricin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665305" rtl="0" eaLnBrk="1" fontAlgn="auto" latinLnBrk="0" hangingPunct="1">
              <a:lnSpc>
                <a:spcPct val="90000"/>
              </a:lnSpc>
              <a:spcBef>
                <a:spcPts val="0"/>
              </a:spcBef>
              <a:spcAft>
                <a:spcPts val="333"/>
              </a:spcAft>
              <a:buClrTx/>
              <a:buSzTx/>
              <a:buFontTx/>
              <a:buNone/>
              <a:tabLst/>
              <a:defRPr/>
            </a:pPr>
            <a:r>
              <a:rPr lang="en-US" sz="1200" dirty="0">
                <a:latin typeface="Segoe UI"/>
                <a:cs typeface="Segoe UI"/>
              </a:rPr>
              <a:t>The purpose of this presentation is to provide you with an example of how best to present this Level 100 deck to non-technical decision makers in small and medium-sized businesses. This external facing deck is intended to inform the audience on how Microsoft Dynamics 365 and Power Platform support customers’ digital transformation journey.</a:t>
            </a:r>
          </a:p>
          <a:p>
            <a:pPr marL="0" marR="0" lvl="0" indent="0" algn="l" defTabSz="1665305" rtl="0" eaLnBrk="1" fontAlgn="auto" latinLnBrk="0" hangingPunct="1">
              <a:lnSpc>
                <a:spcPct val="90000"/>
              </a:lnSpc>
              <a:spcBef>
                <a:spcPts val="0"/>
              </a:spcBef>
              <a:spcAft>
                <a:spcPts val="333"/>
              </a:spcAft>
              <a:buClrTx/>
              <a:buSzTx/>
              <a:buFontTx/>
              <a:buNone/>
              <a:tabLst/>
              <a:defRPr/>
            </a:pPr>
            <a:endParaRPr lang="en-US" sz="1200" dirty="0">
              <a:latin typeface="Segoe UI"/>
              <a:cs typeface="Segoe UI"/>
            </a:endParaRPr>
          </a:p>
          <a:p>
            <a:pPr marL="0" marR="0" lvl="0" indent="0" algn="l" defTabSz="1665305" rtl="0" eaLnBrk="1" fontAlgn="auto" latinLnBrk="0" hangingPunct="1">
              <a:lnSpc>
                <a:spcPct val="90000"/>
              </a:lnSpc>
              <a:spcBef>
                <a:spcPts val="0"/>
              </a:spcBef>
              <a:spcAft>
                <a:spcPts val="333"/>
              </a:spcAft>
              <a:buClrTx/>
              <a:buSzTx/>
              <a:buFontTx/>
              <a:buNone/>
              <a:tabLst/>
              <a:defRPr/>
            </a:pPr>
            <a:r>
              <a:rPr lang="en-US" sz="1200" dirty="0">
                <a:latin typeface="Segoe UI"/>
                <a:cs typeface="Segoe UI"/>
              </a:rPr>
              <a:t>For your reference, every slide has comprehensive notes that you can review later. The notes are intended to guide you during various customer conversations, so you are empowered with accurate talking points as well as relevant statistics. Included in the deck are additional customer stories that you can leverage as evidence as well.</a:t>
            </a:r>
          </a:p>
          <a:p>
            <a:pPr algn="l" rtl="0" fontAlgn="base"/>
            <a:r>
              <a:rPr lang="en-US" sz="1400" b="0" i="0" dirty="0">
                <a:solidFill>
                  <a:srgbClr val="444444"/>
                </a:solidFill>
                <a:effectLst/>
                <a:latin typeface="Segoe UI Light" panose="020B0502040204020203" pitchFamily="34" charset="0"/>
              </a:rPr>
              <a:t>​</a:t>
            </a:r>
            <a:endParaRPr lang="en-US" sz="1800" b="0" i="0" dirty="0">
              <a:solidFill>
                <a:srgbClr val="444444"/>
              </a:solidFill>
              <a:effectLst/>
              <a:latin typeface="Calibri" panose="020F0502020204030204" pitchFamily="34" charset="0"/>
            </a:endParaRPr>
          </a:p>
          <a:p>
            <a:pPr lvl="0"/>
            <a:r>
              <a:rPr lang="en-US" sz="1400" dirty="0">
                <a:latin typeface="Segoe UI Light" pitchFamily="34" charset="0"/>
              </a:rPr>
              <a:t>Without further ado, let’s go ahead and get started…</a:t>
            </a:r>
          </a:p>
          <a:p>
            <a:endParaRPr lang="en-US" dirty="0"/>
          </a:p>
        </p:txBody>
      </p:sp>
      <p:sp>
        <p:nvSpPr>
          <p:cNvPr id="4" name="Slide Number Placeholder 3"/>
          <p:cNvSpPr>
            <a:spLocks noGrp="1"/>
          </p:cNvSpPr>
          <p:nvPr>
            <p:ph type="sldNum" sz="quarter" idx="5"/>
          </p:nvPr>
        </p:nvSpPr>
        <p:spPr/>
        <p:txBody>
          <a:bodyPr/>
          <a:lstStyle/>
          <a:p>
            <a:pPr marL="0" marR="0" lvl="0" indent="0" algn="r" defTabSz="925464" rtl="0" eaLnBrk="1" fontAlgn="auto" latinLnBrk="0" hangingPunct="1">
              <a:lnSpc>
                <a:spcPct val="100000"/>
              </a:lnSpc>
              <a:spcBef>
                <a:spcPts val="0"/>
              </a:spcBef>
              <a:spcAft>
                <a:spcPts val="0"/>
              </a:spcAft>
              <a:buClrTx/>
              <a:buSzTx/>
              <a:buFontTx/>
              <a:buNone/>
              <a:tabLst/>
              <a:defRPr/>
            </a:pPr>
            <a:fld id="{C3418192-7E57-45D9-B842-F193E2C772D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546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876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900">
                <a:ln w="3175">
                  <a:noFill/>
                </a:ln>
                <a:gradFill flip="none" rotWithShape="1">
                  <a:gsLst>
                    <a:gs pos="0">
                      <a:srgbClr val="8B8AFF"/>
                    </a:gs>
                    <a:gs pos="100000">
                      <a:srgbClr val="F1535C"/>
                    </a:gs>
                  </a:gsLst>
                  <a:lin ang="2700000" scaled="1"/>
                  <a:tileRect/>
                </a:gradFill>
                <a:latin typeface="+mj-lt"/>
              </a:rPr>
              <a:t>Reliability, performance, security, compliance, and scale </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3/7/2024 10:03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3999197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a:solidFill>
                  <a:srgbClr val="171717"/>
                </a:solidFill>
                <a:effectLst/>
                <a:latin typeface="Segoe UI" panose="020B0502040204020203" pitchFamily="34" charset="0"/>
                <a:ea typeface="Times New Roman" panose="02020603050405020304" pitchFamily="18" charset="0"/>
              </a:rPr>
              <a:t>Business Central uses a layered approach to application security that includes authentication, authorization, and auditing, as well as data encryption and secure development practices.</a:t>
            </a:r>
          </a:p>
          <a:p>
            <a:pPr marL="0" marR="0"/>
            <a:endParaRPr lang="en-US" sz="1800">
              <a:effectLst/>
              <a:latin typeface="Times New Roman" panose="02020603050405020304" pitchFamily="18" charset="0"/>
              <a:ea typeface="Times New Roman" panose="02020603050405020304" pitchFamily="18" charset="0"/>
            </a:endParaRPr>
          </a:p>
          <a:p>
            <a:pPr marL="0" marR="0"/>
            <a:r>
              <a:rPr lang="en-US" sz="1800" b="1">
                <a:solidFill>
                  <a:srgbClr val="171717"/>
                </a:solidFill>
                <a:effectLst/>
                <a:latin typeface="Segoe UI" panose="020B0502040204020203" pitchFamily="34" charset="0"/>
                <a:ea typeface="Times New Roman" panose="02020603050405020304" pitchFamily="18" charset="0"/>
              </a:rPr>
              <a:t>Authentication</a:t>
            </a:r>
            <a:endParaRPr lang="en-US" sz="1800" b="1">
              <a:effectLst/>
              <a:latin typeface="Times New Roman" panose="02020603050405020304" pitchFamily="18" charset="0"/>
              <a:ea typeface="Times New Roman" panose="02020603050405020304" pitchFamily="18" charset="0"/>
            </a:endParaRPr>
          </a:p>
          <a:p>
            <a:pPr marL="0" marR="0" algn="l"/>
            <a:r>
              <a:rPr lang="en-US" sz="1800">
                <a:solidFill>
                  <a:srgbClr val="171717"/>
                </a:solidFill>
                <a:effectLst/>
                <a:latin typeface="Segoe UI" panose="020B0502040204020203" pitchFamily="34" charset="0"/>
                <a:ea typeface="Times New Roman" panose="02020603050405020304" pitchFamily="18" charset="0"/>
              </a:rPr>
              <a:t>Before users can sign-in to the Business Central application, they must be authenticated as valid user in the system. Business Central On-Premises supports several authentication methods, such as Windows and Azure Active Directory. Business Central Online uses strictly Azure Active Directory (Azure AD). </a:t>
            </a:r>
          </a:p>
          <a:p>
            <a:pPr marL="0" marR="0" algn="l"/>
            <a:endParaRPr lang="en-US" sz="180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r>
              <a:rPr lang="en-US" sz="1800" b="1">
                <a:solidFill>
                  <a:srgbClr val="171717"/>
                </a:solidFill>
                <a:effectLst/>
                <a:latin typeface="Segoe UI" panose="020B0502040204020203" pitchFamily="34" charset="0"/>
                <a:ea typeface="Times New Roman" panose="02020603050405020304" pitchFamily="18" charset="0"/>
                <a:cs typeface="Times New Roman" panose="02020603050405020304" pitchFamily="18" charset="0"/>
              </a:rPr>
              <a:t>Authorization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171717"/>
                </a:solidFill>
                <a:effectLst/>
                <a:latin typeface="Segoe UI" panose="020B0502040204020203" pitchFamily="34" charset="0"/>
                <a:ea typeface="Times New Roman" panose="02020603050405020304" pitchFamily="18" charset="0"/>
                <a:cs typeface="Times New Roman" panose="02020603050405020304" pitchFamily="18" charset="0"/>
              </a:rPr>
              <a:t>Once authenticated, authorization determines which areas a user can access, such as the pages and reports that they can open, and the permissions that they have on associated data.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endParaRPr lang="en-US" sz="1800" b="1">
              <a:solidFill>
                <a:srgbClr val="171717"/>
              </a:solidFill>
              <a:effectLst/>
              <a:latin typeface="Segoe UI" panose="020B0502040204020203" pitchFamily="34" charset="0"/>
              <a:ea typeface="Times New Roman" panose="02020603050405020304" pitchFamily="18" charset="0"/>
            </a:endParaRPr>
          </a:p>
          <a:p>
            <a:pPr marL="0" marR="0"/>
            <a:r>
              <a:rPr lang="en-US" sz="1800" b="1">
                <a:solidFill>
                  <a:srgbClr val="171717"/>
                </a:solidFill>
                <a:effectLst/>
                <a:latin typeface="Segoe UI" panose="020B0502040204020203" pitchFamily="34" charset="0"/>
                <a:ea typeface="Times New Roman" panose="02020603050405020304" pitchFamily="18" charset="0"/>
              </a:rPr>
              <a:t>Auditing</a:t>
            </a:r>
            <a:endParaRPr lang="en-US" sz="1800" b="1">
              <a:effectLst/>
              <a:latin typeface="Times New Roman" panose="02020603050405020304" pitchFamily="18" charset="0"/>
              <a:ea typeface="Times New Roman" panose="02020603050405020304" pitchFamily="18" charset="0"/>
            </a:endParaRPr>
          </a:p>
          <a:p>
            <a:pPr marL="0" marR="0" algn="l"/>
            <a:r>
              <a:rPr lang="en-US" sz="1800">
                <a:solidFill>
                  <a:srgbClr val="171717"/>
                </a:solidFill>
                <a:effectLst/>
                <a:latin typeface="Segoe UI" panose="020B0502040204020203" pitchFamily="34" charset="0"/>
                <a:ea typeface="Times New Roman" panose="02020603050405020304" pitchFamily="18" charset="0"/>
              </a:rPr>
              <a:t>Business Central includes several auditing features that help you track information about who is signing in, what their permissions are, what data have they changed, and more.</a:t>
            </a:r>
            <a:endParaRPr lang="en-US" sz="1800">
              <a:effectLst/>
              <a:latin typeface="Times New Roman" panose="02020603050405020304" pitchFamily="18" charset="0"/>
              <a:ea typeface="Times New Roman" panose="02020603050405020304" pitchFamily="18" charset="0"/>
            </a:endParaRPr>
          </a:p>
          <a:p>
            <a:pPr marL="0" marR="0"/>
            <a:br>
              <a:rPr lang="en-US" sz="1800">
                <a:solidFill>
                  <a:srgbClr val="171717"/>
                </a:solidFill>
                <a:effectLst/>
                <a:latin typeface="Segoe UI" panose="020B0502040204020203" pitchFamily="34" charset="0"/>
                <a:ea typeface="Times New Roman" panose="02020603050405020304" pitchFamily="18" charset="0"/>
              </a:rPr>
            </a:br>
            <a:r>
              <a:rPr lang="en-US" sz="1800" b="1">
                <a:solidFill>
                  <a:srgbClr val="171717"/>
                </a:solidFill>
                <a:effectLst/>
                <a:latin typeface="Segoe UI" panose="020B0502040204020203" pitchFamily="34" charset="0"/>
                <a:ea typeface="Times New Roman" panose="02020603050405020304" pitchFamily="18" charset="0"/>
              </a:rPr>
              <a:t>Data Encryption</a:t>
            </a:r>
            <a:endParaRPr lang="en-US" sz="1800">
              <a:effectLst/>
              <a:latin typeface="Times New Roman" panose="02020603050405020304" pitchFamily="18" charset="0"/>
              <a:ea typeface="Times New Roman" panose="02020603050405020304" pitchFamily="18" charset="0"/>
            </a:endParaRPr>
          </a:p>
          <a:p>
            <a:pPr marL="0" marR="0"/>
            <a:r>
              <a:rPr lang="en-US" sz="1800">
                <a:solidFill>
                  <a:srgbClr val="171717"/>
                </a:solidFill>
                <a:effectLst/>
                <a:latin typeface="Segoe UI" panose="020B0502040204020203" pitchFamily="34" charset="0"/>
                <a:ea typeface="Times New Roman" panose="02020603050405020304" pitchFamily="18" charset="0"/>
              </a:rPr>
              <a:t>You can encrypt data on the Business Central server by generating new or importing existing encryption keys that you enable on the Business Central server instance that connects to the database.</a:t>
            </a:r>
          </a:p>
          <a:p>
            <a:pPr marL="0" marR="0"/>
            <a:r>
              <a:rPr lang="en-US" sz="1800">
                <a:solidFill>
                  <a:srgbClr val="171717"/>
                </a:solidFill>
                <a:effectLst/>
                <a:latin typeface="Segoe UI" panose="020B0502040204020203"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0" marR="0"/>
            <a:r>
              <a:rPr lang="en-US" sz="1800" b="1">
                <a:solidFill>
                  <a:srgbClr val="171717"/>
                </a:solidFill>
                <a:effectLst/>
                <a:latin typeface="Segoe UI" panose="020B0502040204020203" pitchFamily="34" charset="0"/>
                <a:ea typeface="Times New Roman" panose="02020603050405020304" pitchFamily="18" charset="0"/>
              </a:rPr>
              <a:t>Security Development Lifecycle</a:t>
            </a:r>
            <a:endParaRPr lang="en-US" sz="1800" b="1">
              <a:effectLst/>
              <a:latin typeface="Times New Roman" panose="02020603050405020304" pitchFamily="18" charset="0"/>
              <a:ea typeface="Times New Roman" panose="02020603050405020304" pitchFamily="18" charset="0"/>
            </a:endParaRPr>
          </a:p>
          <a:p>
            <a:pPr marL="0" marR="0" algn="l"/>
            <a:r>
              <a:rPr lang="en-US" sz="1800">
                <a:solidFill>
                  <a:srgbClr val="171717"/>
                </a:solidFill>
                <a:effectLst/>
                <a:latin typeface="Segoe UI" panose="020B0502040204020203" pitchFamily="34" charset="0"/>
                <a:ea typeface="Times New Roman" panose="02020603050405020304" pitchFamily="18" charset="0"/>
              </a:rPr>
              <a:t>Microsoft's Security Development Lifecycle (SDL) is a software development process that helps developers build more secure software and address security compliance requirements while reducing development cost. </a:t>
            </a:r>
            <a:endParaRPr lang="en-US" sz="1800">
              <a:effectLst/>
              <a:latin typeface="Times New Roman" panose="02020603050405020304" pitchFamily="18" charset="0"/>
              <a:ea typeface="Times New Roman" panose="02020603050405020304" pitchFamily="18" charset="0"/>
            </a:endParaRPr>
          </a:p>
          <a:p>
            <a:endParaRPr lang="en-US">
              <a:cs typeface="Calibri"/>
            </a:endParaRPr>
          </a:p>
          <a:p>
            <a:r>
              <a:rPr lang="en-US">
                <a:cs typeface="Calibri"/>
              </a:rPr>
              <a:t>For more information, visit:</a:t>
            </a:r>
          </a:p>
          <a:p>
            <a:endParaRPr lang="en-US">
              <a:cs typeface="Calibri"/>
            </a:endParaRPr>
          </a:p>
          <a:p>
            <a:r>
              <a:rPr lang="en-US">
                <a:cs typeface="Calibri"/>
              </a:rPr>
              <a:t>https://docs.microsoft.com/en-us/dynamics365/business-central/dev-itpro/security/security-application </a:t>
            </a:r>
          </a:p>
          <a:p>
            <a:endParaRPr lang="en-US">
              <a:cs typeface="Calibr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38581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ED62CF3F-6FAB-450E-BB20-B0E7DB0D430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581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300"/>
              </a:spcBef>
              <a:spcAft>
                <a:spcPts val="300"/>
              </a:spcAft>
            </a:pPr>
            <a:r>
              <a:rPr kumimoji="0" lang="en-US" sz="100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Here’s how </a:t>
            </a:r>
            <a:r>
              <a:rPr lang="en-US" sz="1000">
                <a:solidFill>
                  <a:schemeClr val="tx1"/>
                </a:solidFill>
                <a:latin typeface="Segoe UI" panose="020B0502040204020203" pitchFamily="34" charset="0"/>
                <a:cs typeface="Segoe UI" panose="020B0502040204020203" pitchFamily="34" charset="0"/>
              </a:rPr>
              <a:t>Dynamics 365 Business Central helps you address the challenges of disruption by enabling you</a:t>
            </a:r>
            <a:r>
              <a:rPr kumimoji="0" lang="en-US" sz="100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 to adapt faster, work smarter, and perform better.</a:t>
            </a:r>
            <a:endParaRPr lang="en-US" sz="1000">
              <a:solidFill>
                <a:schemeClr val="tx1"/>
              </a:solidFill>
              <a:latin typeface="Segoe UI" panose="020B0502040204020203" pitchFamily="34" charset="0"/>
              <a:cs typeface="Segoe UI" panose="020B0502040204020203" pitchFamily="34" charset="0"/>
            </a:endParaRPr>
          </a:p>
          <a:p>
            <a:pPr marL="0" marR="0" algn="l">
              <a:spcBef>
                <a:spcPts val="300"/>
              </a:spcBef>
              <a:spcAft>
                <a:spcPts val="300"/>
              </a:spcAft>
            </a:pPr>
            <a:endParaRPr lang="en-US" sz="1000">
              <a:solidFill>
                <a:schemeClr val="tx1"/>
              </a:solidFill>
              <a:effectLst/>
              <a:latin typeface="Segoe UI" panose="020B0502040204020203" pitchFamily="34" charset="0"/>
              <a:ea typeface="Segoe UI" panose="020B0502040204020203" pitchFamily="34" charset="0"/>
              <a:cs typeface="Segoe UI" panose="020B0502040204020203" pitchFamily="34" charset="0"/>
            </a:endParaRPr>
          </a:p>
          <a:p>
            <a:pPr marL="285750" marR="0" lvl="0" indent="-285750" algn="l">
              <a:spcBef>
                <a:spcPts val="300"/>
              </a:spcBef>
              <a:spcAft>
                <a:spcPts val="300"/>
              </a:spcAft>
              <a:buFont typeface="Arial" panose="020B0604020202020204" pitchFamily="34" charset="0"/>
              <a:buChar char="•"/>
            </a:pPr>
            <a:r>
              <a:rPr lang="en-US" sz="1000" b="1">
                <a:solidFill>
                  <a:schemeClr val="tx1"/>
                </a:solidFill>
                <a:effectLst/>
                <a:latin typeface="Segoe UI" panose="020B0502040204020203" pitchFamily="34" charset="0"/>
                <a:ea typeface="Segoe UI" panose="020B0502040204020203" pitchFamily="34" charset="0"/>
                <a:cs typeface="Segoe UI" panose="020B0502040204020203" pitchFamily="34" charset="0"/>
              </a:rPr>
              <a:t>Adapt faster:</a:t>
            </a:r>
            <a:r>
              <a:rPr lang="en-US" sz="1000">
                <a:solidFill>
                  <a:schemeClr val="tx1"/>
                </a:solidFill>
                <a:effectLst/>
                <a:latin typeface="Segoe UI" panose="020B0502040204020203" pitchFamily="34" charset="0"/>
                <a:ea typeface="Segoe UI" panose="020B0502040204020203" pitchFamily="34" charset="0"/>
                <a:cs typeface="Segoe UI" panose="020B0502040204020203" pitchFamily="34" charset="0"/>
              </a:rPr>
              <a:t> Be prepared for disruption with the insights needed to pivot quickly, shift business models, and cultivate strategic plans.</a:t>
            </a:r>
          </a:p>
          <a:p>
            <a:pPr marL="285750" marR="0" lvl="0" indent="-285750" algn="l">
              <a:spcBef>
                <a:spcPts val="300"/>
              </a:spcBef>
              <a:spcAft>
                <a:spcPts val="300"/>
              </a:spcAft>
              <a:buFont typeface="Arial" panose="020B0604020202020204" pitchFamily="34" charset="0"/>
              <a:buChar char="•"/>
            </a:pPr>
            <a:endParaRPr lang="en-US" sz="100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p>
            <a:pPr marL="285750" marR="0" lvl="0" indent="-285750" algn="l">
              <a:spcBef>
                <a:spcPts val="300"/>
              </a:spcBef>
              <a:spcAft>
                <a:spcPts val="300"/>
              </a:spcAft>
              <a:buFont typeface="Arial" panose="020B0604020202020204" pitchFamily="34" charset="0"/>
              <a:buChar char="•"/>
            </a:pPr>
            <a:r>
              <a:rPr lang="en-US" sz="1000" b="1">
                <a:solidFill>
                  <a:schemeClr val="tx1"/>
                </a:solidFill>
                <a:effectLst/>
                <a:latin typeface="Segoe UI" panose="020B0502040204020203" pitchFamily="34" charset="0"/>
                <a:ea typeface="Segoe UI" panose="020B0502040204020203" pitchFamily="34" charset="0"/>
                <a:cs typeface="Segoe UI" panose="020B0502040204020203" pitchFamily="34" charset="0"/>
              </a:rPr>
              <a:t>Work smarter:</a:t>
            </a:r>
            <a:r>
              <a:rPr lang="en-US" sz="1000">
                <a:solidFill>
                  <a:schemeClr val="tx1"/>
                </a:solidFill>
                <a:effectLst/>
                <a:latin typeface="Segoe UI" panose="020B0502040204020203" pitchFamily="34" charset="0"/>
                <a:ea typeface="Segoe UI" panose="020B0502040204020203" pitchFamily="34" charset="0"/>
                <a:cs typeface="Segoe UI" panose="020B0502040204020203" pitchFamily="34" charset="0"/>
              </a:rPr>
              <a:t> Empower your people to confidently take action and get more done with AI-infused processes, automated workflows, and interoperability with Microsoft 365 + Teams. </a:t>
            </a:r>
            <a:endParaRPr lang="en-US" sz="100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p>
            <a:pPr marL="285750" indent="-285750">
              <a:buFont typeface="Arial" panose="020B0604020202020204" pitchFamily="34" charset="0"/>
              <a:buChar char="•"/>
            </a:pPr>
            <a:endParaRPr lang="en-US" sz="1000" b="1">
              <a:solidFill>
                <a:schemeClr val="tx1"/>
              </a:solidFill>
              <a:effectLst/>
              <a:latin typeface="Segoe UI" panose="020B0502040204020203" pitchFamily="34" charset="0"/>
              <a:ea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1000" b="1">
                <a:solidFill>
                  <a:schemeClr val="tx1"/>
                </a:solidFill>
                <a:effectLst/>
                <a:latin typeface="Segoe UI" panose="020B0502040204020203" pitchFamily="34" charset="0"/>
                <a:ea typeface="Segoe UI" panose="020B0502040204020203" pitchFamily="34" charset="0"/>
                <a:cs typeface="Segoe UI" panose="020B0502040204020203" pitchFamily="34" charset="0"/>
              </a:rPr>
              <a:t>Perform better:</a:t>
            </a:r>
            <a:r>
              <a:rPr lang="en-US" sz="1000">
                <a:solidFill>
                  <a:schemeClr val="tx1"/>
                </a:solidFill>
                <a:effectLst/>
                <a:latin typeface="Segoe UI" panose="020B0502040204020203" pitchFamily="34" charset="0"/>
                <a:ea typeface="Segoe UI" panose="020B0502040204020203" pitchFamily="34" charset="0"/>
                <a:cs typeface="Segoe UI" panose="020B0502040204020203" pitchFamily="34" charset="0"/>
              </a:rPr>
              <a:t> Enable better business performance with continuous process improvements and responsiveness across your entire business—not just financials. </a:t>
            </a:r>
            <a:endParaRPr lang="en-US" sz="1000" b="0" i="0">
              <a:solidFill>
                <a:schemeClr val="tx1"/>
              </a:solidFill>
              <a:effectLst/>
              <a:latin typeface="Segoe UI" panose="020B0502040204020203" pitchFamily="34" charset="0"/>
              <a:cs typeface="Segoe UI" panose="020B0502040204020203" pitchFamily="34" charset="0"/>
            </a:endParaRPr>
          </a:p>
          <a:p>
            <a:pPr defTabSz="932742">
              <a:lnSpc>
                <a:spcPct val="90000"/>
              </a:lnSpc>
              <a:spcAft>
                <a:spcPts val="340"/>
              </a:spcAft>
              <a:defRPr/>
            </a:pPr>
            <a:endParaRPr lang="en-US" sz="1000" b="0" i="0">
              <a:solidFill>
                <a:schemeClr val="tx1"/>
              </a:solidFill>
              <a:effectLst/>
              <a:latin typeface="Segoe UI" panose="020B0502040204020203" pitchFamily="34" charset="0"/>
              <a:cs typeface="Segoe UI" panose="020B0502040204020203" pitchFamily="34" charset="0"/>
            </a:endParaRPr>
          </a:p>
          <a:p>
            <a:pPr defTabSz="932742">
              <a:lnSpc>
                <a:spcPct val="90000"/>
              </a:lnSpc>
              <a:spcAft>
                <a:spcPts val="340"/>
              </a:spcAft>
              <a:defRPr/>
            </a:pPr>
            <a:r>
              <a:rPr lang="en-US" sz="1000" b="0" i="0">
                <a:solidFill>
                  <a:schemeClr val="tx1"/>
                </a:solidFill>
                <a:effectLst/>
                <a:latin typeface="Segoe UI" panose="020B0502040204020203" pitchFamily="34" charset="0"/>
                <a:cs typeface="Segoe UI" panose="020B0502040204020203" pitchFamily="34" charset="0"/>
              </a:rPr>
              <a:t>Let’s take a look at each of these in more detail.</a:t>
            </a:r>
          </a:p>
          <a:p>
            <a:pPr defTabSz="932742">
              <a:lnSpc>
                <a:spcPct val="90000"/>
              </a:lnSpc>
              <a:spcAft>
                <a:spcPts val="340"/>
              </a:spcAft>
              <a:defRPr/>
            </a:pPr>
            <a:endParaRPr lang="en-US" sz="1200" b="0" i="0">
              <a:solidFill>
                <a:srgbClr val="000000"/>
              </a:solidFill>
              <a:effectLst/>
              <a:latin typeface="Segoe UI"/>
              <a:cs typeface="Segoe UI"/>
            </a:endParaRPr>
          </a:p>
          <a:p>
            <a:endParaRPr lang="en-US" sz="1800">
              <a:effectLst/>
              <a:latin typeface="Segoe UI" panose="020B0502040204020203" pitchFamily="34" charset="0"/>
              <a:ea typeface="Segoe UI" panose="020B0502040204020203" pitchFamily="34" charset="0"/>
            </a:endParaRPr>
          </a:p>
          <a:p>
            <a:endParaRPr lang="en-US" sz="1800">
              <a:effectLst/>
              <a:latin typeface="Segoe UI" panose="020B0502040204020203" pitchFamily="34" charset="0"/>
              <a:ea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59151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200"/>
              </a:spcBef>
              <a:spcAft>
                <a:spcPts val="200"/>
              </a:spcAft>
              <a:buClrTx/>
              <a:buSzTx/>
              <a:buFont typeface="Symbol" panose="05050102010706020507" pitchFamily="18" charset="2"/>
              <a:buNone/>
              <a:tabLst/>
              <a:defRPr/>
            </a:pPr>
            <a:r>
              <a:rPr lang="en-US" sz="1000" b="1"/>
              <a:t>Adapt faster: </a:t>
            </a:r>
          </a:p>
          <a:p>
            <a:pPr marL="0" marR="0" lvl="0" indent="0" algn="l" defTabSz="914367" rtl="0" eaLnBrk="1" fontAlgn="auto" latinLnBrk="0" hangingPunct="1">
              <a:lnSpc>
                <a:spcPct val="90000"/>
              </a:lnSpc>
              <a:spcBef>
                <a:spcPts val="200"/>
              </a:spcBef>
              <a:spcAft>
                <a:spcPts val="200"/>
              </a:spcAft>
              <a:buClrTx/>
              <a:buSzTx/>
              <a:buFont typeface="Symbol" panose="05050102010706020507" pitchFamily="18" charset="2"/>
              <a:buNone/>
              <a:tabLst/>
              <a:defRPr/>
            </a:pPr>
            <a:endParaRPr lang="en-US" sz="1000"/>
          </a:p>
          <a:p>
            <a:pPr marL="0" marR="0" lvl="0" indent="0" algn="l" defTabSz="914367" rtl="0" eaLnBrk="1" fontAlgn="auto" latinLnBrk="0" hangingPunct="1">
              <a:lnSpc>
                <a:spcPct val="90000"/>
              </a:lnSpc>
              <a:spcBef>
                <a:spcPts val="200"/>
              </a:spcBef>
              <a:spcAft>
                <a:spcPts val="200"/>
              </a:spcAft>
              <a:buClrTx/>
              <a:buSzTx/>
              <a:buFont typeface="Symbol" panose="05050102010706020507" pitchFamily="18" charset="2"/>
              <a:buNone/>
              <a:tabLst/>
              <a:defRPr/>
            </a:pPr>
            <a:r>
              <a:rPr lang="en-US" sz="1000"/>
              <a:t>Be prepared for disruption with the insights needed to pivot quickly, shift business models, and cultivate strategic plans.</a:t>
            </a:r>
          </a:p>
          <a:p>
            <a:pPr marL="0" marR="0" lvl="0" indent="0" algn="l" defTabSz="914367" rtl="0" eaLnBrk="1" fontAlgn="auto" latinLnBrk="0" hangingPunct="1">
              <a:lnSpc>
                <a:spcPct val="90000"/>
              </a:lnSpc>
              <a:spcBef>
                <a:spcPts val="200"/>
              </a:spcBef>
              <a:spcAft>
                <a:spcPts val="200"/>
              </a:spcAft>
              <a:buClrTx/>
              <a:buSzTx/>
              <a:buFont typeface="Symbol" panose="05050102010706020507" pitchFamily="18" charset="2"/>
              <a:buNone/>
              <a:tabLst/>
              <a:defRPr/>
            </a:pPr>
            <a:endParaRPr lang="en-US" sz="1000"/>
          </a:p>
          <a:p>
            <a:pPr marL="0" marR="0" lvl="0" indent="0" algn="l" defTabSz="914367" rtl="0" eaLnBrk="1" fontAlgn="auto" latinLnBrk="0" hangingPunct="1">
              <a:lnSpc>
                <a:spcPct val="90000"/>
              </a:lnSpc>
              <a:spcBef>
                <a:spcPts val="200"/>
              </a:spcBef>
              <a:spcAft>
                <a:spcPts val="200"/>
              </a:spcAft>
              <a:buClrTx/>
              <a:buSzTx/>
              <a:buFont typeface="Symbol" panose="05050102010706020507" pitchFamily="18" charset="2"/>
              <a:buNone/>
              <a:tabLst/>
              <a:defRPr/>
            </a:pPr>
            <a:r>
              <a:rPr lang="en-US" sz="1000"/>
              <a:t>Innovate and adopt new business models faster with flexible deployment models, mobility, reliability, security, and adaptable Microsoft cloud solution that grows with your business.</a:t>
            </a:r>
          </a:p>
          <a:p>
            <a:pPr marL="0" marR="0" lvl="0" indent="0" algn="l" defTabSz="914367" rtl="0" eaLnBrk="1" fontAlgn="auto" latinLnBrk="0" hangingPunct="1">
              <a:lnSpc>
                <a:spcPct val="90000"/>
              </a:lnSpc>
              <a:spcBef>
                <a:spcPts val="200"/>
              </a:spcBef>
              <a:spcAft>
                <a:spcPts val="200"/>
              </a:spcAft>
              <a:buClrTx/>
              <a:buSzTx/>
              <a:buFont typeface="Symbol" panose="05050102010706020507" pitchFamily="18" charset="2"/>
              <a:buNone/>
              <a:tabLst/>
              <a:defRPr/>
            </a:pPr>
            <a:endParaRPr lang="en-US" sz="1000"/>
          </a:p>
          <a:p>
            <a:pPr marL="0" marR="0" lvl="0" indent="0" algn="l" defTabSz="914367" rtl="0" eaLnBrk="1" fontAlgn="auto" latinLnBrk="0" hangingPunct="1">
              <a:lnSpc>
                <a:spcPct val="90000"/>
              </a:lnSpc>
              <a:spcBef>
                <a:spcPts val="200"/>
              </a:spcBef>
              <a:spcAft>
                <a:spcPts val="200"/>
              </a:spcAft>
              <a:buClrTx/>
              <a:buSzTx/>
              <a:buFont typeface="Symbol" panose="05050102010706020507" pitchFamily="18" charset="2"/>
              <a:buNone/>
              <a:tabLst/>
              <a:defRPr/>
            </a:pPr>
            <a:r>
              <a:rPr lang="en-US" sz="1000"/>
              <a:t>A dynamic ecosystem creates adaptable business and operating models.</a:t>
            </a:r>
            <a:endParaRPr lang="en-US" sz="1000" noProof="0"/>
          </a:p>
          <a:p>
            <a:pPr marL="0" marR="0" lvl="0" indent="0" algn="l" defTabSz="914367" rtl="0" eaLnBrk="1" fontAlgn="base" latinLnBrk="0" hangingPunct="1">
              <a:lnSpc>
                <a:spcPct val="90000"/>
              </a:lnSpc>
              <a:spcBef>
                <a:spcPts val="0"/>
              </a:spcBef>
              <a:spcAft>
                <a:spcPts val="333"/>
              </a:spcAft>
              <a:buClrTx/>
              <a:buSzTx/>
              <a:buFontTx/>
              <a:buNone/>
              <a:tabLst/>
              <a:defRPr/>
            </a:pPr>
            <a:endParaRPr lang="en-US" sz="1000" noProof="0"/>
          </a:p>
          <a:p>
            <a:pPr marL="342900" marR="0" lvl="0" indent="-342900" algn="l">
              <a:spcBef>
                <a:spcPts val="300"/>
              </a:spcBef>
              <a:spcAft>
                <a:spcPts val="0"/>
              </a:spcAft>
              <a:buFont typeface="Symbol" panose="05050102010706020507" pitchFamily="18" charset="2"/>
              <a:buChar char=""/>
            </a:pPr>
            <a:r>
              <a:rPr lang="en-US" sz="1000"/>
              <a:t>Deploy in the Microsoft cloud or on-premises</a:t>
            </a:r>
          </a:p>
          <a:p>
            <a:pPr marL="342900" marR="0" lvl="0" indent="-342900" algn="l">
              <a:spcBef>
                <a:spcPts val="0"/>
              </a:spcBef>
              <a:spcAft>
                <a:spcPts val="0"/>
              </a:spcAft>
              <a:buFont typeface="Symbol" panose="05050102010706020507" pitchFamily="18" charset="2"/>
              <a:buChar char=""/>
            </a:pPr>
            <a:r>
              <a:rPr lang="en-US" sz="1000"/>
              <a:t>Easily tailored and extendable solution – over 2,000 apps on AppSource, while the Power Platform allows low code/no code customization</a:t>
            </a:r>
          </a:p>
          <a:p>
            <a:pPr marL="342900" marR="0" lvl="0" indent="-342900" algn="l">
              <a:spcBef>
                <a:spcPts val="0"/>
              </a:spcBef>
              <a:spcAft>
                <a:spcPts val="0"/>
              </a:spcAft>
              <a:buFont typeface="Symbol" panose="05050102010706020507" pitchFamily="18" charset="2"/>
              <a:buChar char=""/>
            </a:pPr>
            <a:r>
              <a:rPr lang="en-US" sz="1000"/>
              <a:t>Can be used on any device, anywhere</a:t>
            </a:r>
            <a:endParaRPr lang="en-US" sz="1000" noProof="0"/>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900" b="0" i="0" u="none" strike="noStrike" kern="1200" cap="all" spc="0" normalizeH="0" baseline="0" noProof="0">
              <a:ln>
                <a:noFill/>
              </a:ln>
              <a:solidFill>
                <a:srgbClr val="191919"/>
              </a:solidFill>
              <a:effectLst/>
              <a:uLnTx/>
              <a:uFillTx/>
              <a:latin typeface="Segoe UI Semibold"/>
              <a:ea typeface="+mn-ea"/>
              <a:cs typeface="+mn-cs"/>
            </a:endParaRPr>
          </a:p>
          <a:p>
            <a:pPr fontAlgn="base"/>
            <a:endParaRPr lang="en-US" b="0" i="0" u="none" strike="noStrike">
              <a:solidFill>
                <a:srgbClr val="2E2E38"/>
              </a:solidFill>
              <a:effectLst/>
              <a:latin typeface="Georgia" panose="02040502050405020303" pitchFamily="18"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53EE6A3-7E79-4ACE-A926-13D561BB2C3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94599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base" latinLnBrk="0" hangingPunct="1">
              <a:lnSpc>
                <a:spcPct val="90000"/>
              </a:lnSpc>
              <a:spcBef>
                <a:spcPts val="0"/>
              </a:spcBef>
              <a:spcAft>
                <a:spcPts val="333"/>
              </a:spcAft>
              <a:buClrTx/>
              <a:buSzTx/>
              <a:buFontTx/>
              <a:buNone/>
              <a:tabLst/>
              <a:defRPr/>
            </a:pPr>
            <a:r>
              <a:rPr lang="en-US" sz="1000" b="1">
                <a:solidFill>
                  <a:schemeClr val="tx1"/>
                </a:solidFill>
                <a:latin typeface="Segoe UI" panose="020B0502040204020203" pitchFamily="34" charset="0"/>
                <a:cs typeface="Segoe UI" panose="020B0502040204020203" pitchFamily="34" charset="0"/>
              </a:rPr>
              <a:t>Take your business on the go</a:t>
            </a:r>
          </a:p>
          <a:p>
            <a:pPr marL="0" marR="0" lvl="0" indent="0" algn="l" defTabSz="914367" rtl="0" eaLnBrk="1" fontAlgn="base" latinLnBrk="0" hangingPunct="1">
              <a:lnSpc>
                <a:spcPct val="90000"/>
              </a:lnSpc>
              <a:spcBef>
                <a:spcPts val="0"/>
              </a:spcBef>
              <a:spcAft>
                <a:spcPts val="333"/>
              </a:spcAft>
              <a:buClrTx/>
              <a:buSzTx/>
              <a:buFontTx/>
              <a:buNone/>
              <a:tabLst/>
              <a:defRPr/>
            </a:pPr>
            <a:endParaRPr lang="en-US" sz="1000">
              <a:solidFill>
                <a:schemeClr val="tx1"/>
              </a:solidFill>
              <a:effectLst/>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367" rtl="0" eaLnBrk="1" fontAlgn="base" latinLnBrk="0" hangingPunct="1">
              <a:lnSpc>
                <a:spcPct val="90000"/>
              </a:lnSpc>
              <a:spcBef>
                <a:spcPts val="0"/>
              </a:spcBef>
              <a:spcAft>
                <a:spcPts val="333"/>
              </a:spcAft>
              <a:buClrTx/>
              <a:buSzTx/>
              <a:buFontTx/>
              <a:buNone/>
              <a:tabLst/>
              <a:defRPr/>
            </a:pPr>
            <a:r>
              <a:rPr lang="en-US" sz="1000">
                <a:solidFill>
                  <a:schemeClr val="tx1"/>
                </a:solidFill>
                <a:effectLst/>
                <a:latin typeface="Segoe UI" panose="020B0502040204020203" pitchFamily="34" charset="0"/>
                <a:ea typeface="Segoe UI" panose="020B0502040204020203" pitchFamily="34" charset="0"/>
                <a:cs typeface="Segoe UI" panose="020B0502040204020203" pitchFamily="34" charset="0"/>
              </a:rPr>
              <a:t>Take your business on the go: work wherever your business takes you, with full capabilities on desktop, tablet, or mobile, on premises or in the cloud, across Windows, Android and iOS devices. </a:t>
            </a:r>
            <a:r>
              <a:rPr lang="en-US" sz="10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Get a consistent experience across all your devices and secure single sign on to calendar, email, files, collaboration tools, and business processes. </a:t>
            </a: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900" b="0" i="0" u="none" strike="noStrike" kern="1200" cap="all" spc="0" normalizeH="0" baseline="0" noProof="0">
              <a:ln>
                <a:noFill/>
              </a:ln>
              <a:solidFill>
                <a:srgbClr val="191919"/>
              </a:solidFill>
              <a:effectLst/>
              <a:uLnTx/>
              <a:uFillTx/>
              <a:latin typeface="Segoe UI Semibold"/>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900" b="0" i="0" u="none" strike="noStrike" kern="1200" cap="all" spc="0" normalizeH="0" baseline="0" noProof="0">
              <a:ln>
                <a:noFill/>
              </a:ln>
              <a:solidFill>
                <a:srgbClr val="191919"/>
              </a:solidFill>
              <a:effectLst/>
              <a:uLnTx/>
              <a:uFillTx/>
              <a:latin typeface="Segoe UI Semibold"/>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Segoe UI Semilight" panose="020B0402040204020203" pitchFamily="34" charset="0"/>
              <a:ea typeface="Segoe UI Black" panose="020B0A02040204020203" pitchFamily="34" charset="0"/>
              <a:cs typeface="Segoe UI Semilight" panose="020B0402040204020203" pitchFamily="34" charset="0"/>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900" b="0" i="0" u="none" strike="noStrike" kern="1200" cap="all" spc="0" normalizeH="0" baseline="0" noProof="0">
              <a:ln>
                <a:noFill/>
              </a:ln>
              <a:solidFill>
                <a:srgbClr val="191919"/>
              </a:solidFill>
              <a:effectLst/>
              <a:uLnTx/>
              <a:uFillTx/>
              <a:latin typeface="Segoe UI Semibold"/>
              <a:ea typeface="+mn-ea"/>
              <a:cs typeface="+mn-cs"/>
            </a:endParaRPr>
          </a:p>
          <a:p>
            <a:pPr fontAlgn="base"/>
            <a:endParaRPr lang="en-US" b="0" i="0" u="none" strike="noStrike">
              <a:solidFill>
                <a:srgbClr val="2E2E38"/>
              </a:solidFill>
              <a:effectLst/>
              <a:latin typeface="Georgia" panose="02040502050405020303" pitchFamily="18"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53EE6A3-7E79-4ACE-A926-13D561BB2C3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0614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367">
              <a:lnSpc>
                <a:spcPct val="90000"/>
              </a:lnSpc>
              <a:spcBef>
                <a:spcPts val="200"/>
              </a:spcBef>
              <a:spcAft>
                <a:spcPts val="200"/>
              </a:spcAft>
              <a:buFont typeface="Symbol" panose="05050102010706020507" pitchFamily="18" charset="2"/>
              <a:buNone/>
              <a:defRPr/>
            </a:pPr>
            <a:r>
              <a:rPr kumimoji="0" lang="en-US" sz="10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Extend the solution with industry-specific apps built for Dynamics 365. Get purpose-driven extensions from Microsoft AppSource business applications marketplace with over</a:t>
            </a:r>
            <a:r>
              <a:rPr lang="en-US" sz="1000" b="0" dirty="0">
                <a:solidFill>
                  <a:schemeClr val="tx1"/>
                </a:solidFill>
                <a:latin typeface="Segoe UI" panose="020B0502040204020203" pitchFamily="34" charset="0"/>
                <a:cs typeface="Segoe UI" panose="020B0502040204020203" pitchFamily="34" charset="0"/>
              </a:rPr>
              <a:t> 3,800 apps designed for Business Central to meet you unique vertical or business-specific requirements. </a:t>
            </a:r>
            <a:endParaRPr kumimoji="0" lang="en-US" sz="10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auto" latinLnBrk="0" hangingPunct="1">
              <a:lnSpc>
                <a:spcPct val="90000"/>
              </a:lnSpc>
              <a:spcBef>
                <a:spcPts val="200"/>
              </a:spcBef>
              <a:spcAft>
                <a:spcPts val="200"/>
              </a:spcAft>
              <a:buClrTx/>
              <a:buSzTx/>
              <a:buFont typeface="Symbol" panose="05050102010706020507" pitchFamily="18" charset="2"/>
              <a:buNone/>
              <a:tabLst/>
              <a:defRPr/>
            </a:pPr>
            <a:endPar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0" marR="0" lvl="0" indent="0" algn="l" defTabSz="914367" rtl="0" eaLnBrk="1" fontAlgn="auto" latinLnBrk="0" hangingPunct="1">
              <a:lnSpc>
                <a:spcPct val="90000"/>
              </a:lnSpc>
              <a:spcBef>
                <a:spcPts val="200"/>
              </a:spcBef>
              <a:spcAft>
                <a:spcPts val="200"/>
              </a:spcAft>
              <a:buClrTx/>
              <a:buSzTx/>
              <a:buFont typeface="Symbol" panose="05050102010706020507" pitchFamily="18" charset="2"/>
              <a:buNone/>
              <a:tabLst/>
              <a:defRPr/>
            </a:pPr>
            <a:endPar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900" b="0" i="0" u="none" strike="noStrike" kern="1200" cap="all" spc="0" normalizeH="0" baseline="0" noProof="0" dirty="0">
              <a:ln>
                <a:noFill/>
              </a:ln>
              <a:solidFill>
                <a:srgbClr val="191919"/>
              </a:solidFill>
              <a:effectLst/>
              <a:uLnTx/>
              <a:uFillTx/>
              <a:latin typeface="Segoe UI Semibold"/>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900" b="0" i="0" u="none" strike="noStrike" kern="1200" cap="all" spc="0" normalizeH="0" baseline="0" noProof="0" dirty="0">
              <a:ln>
                <a:noFill/>
              </a:ln>
              <a:solidFill>
                <a:srgbClr val="191919"/>
              </a:solidFill>
              <a:effectLst/>
              <a:uLnTx/>
              <a:uFillTx/>
              <a:latin typeface="Segoe UI Semibold"/>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900" b="0" i="0" u="none" strike="noStrike" kern="1200" cap="all" spc="0" normalizeH="0" baseline="0" noProof="0" dirty="0">
              <a:ln>
                <a:noFill/>
              </a:ln>
              <a:solidFill>
                <a:srgbClr val="191919"/>
              </a:solidFill>
              <a:effectLst/>
              <a:uLnTx/>
              <a:uFillTx/>
              <a:latin typeface="Segoe UI Semibold"/>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900" b="0" i="0" u="none" strike="noStrike" kern="1200" cap="all" spc="0" normalizeH="0" baseline="0" noProof="0" dirty="0">
              <a:ln>
                <a:noFill/>
              </a:ln>
              <a:solidFill>
                <a:srgbClr val="191919"/>
              </a:solidFill>
              <a:effectLst/>
              <a:uLnTx/>
              <a:uFillTx/>
              <a:latin typeface="Segoe UI Semibold"/>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Segoe UI Semilight" panose="020B0402040204020203" pitchFamily="34" charset="0"/>
              <a:ea typeface="Segoe UI Black" panose="020B0A02040204020203" pitchFamily="34" charset="0"/>
              <a:cs typeface="Segoe UI Semilight" panose="020B0402040204020203" pitchFamily="34" charset="0"/>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900" b="0" i="0" u="none" strike="noStrike" kern="1200" cap="all" spc="0" normalizeH="0" baseline="0" noProof="0" dirty="0">
              <a:ln>
                <a:noFill/>
              </a:ln>
              <a:solidFill>
                <a:srgbClr val="191919"/>
              </a:solidFill>
              <a:effectLst/>
              <a:uLnTx/>
              <a:uFillTx/>
              <a:latin typeface="Segoe UI Semibold"/>
              <a:ea typeface="+mn-ea"/>
              <a:cs typeface="+mn-cs"/>
            </a:endParaRPr>
          </a:p>
          <a:p>
            <a:pPr fontAlgn="base"/>
            <a:endParaRPr lang="en-US" b="0" i="0" u="none" strike="noStrike" dirty="0">
              <a:solidFill>
                <a:srgbClr val="2E2E38"/>
              </a:solidFill>
              <a:effectLst/>
              <a:latin typeface="Georgia" panose="02040502050405020303" pitchFamily="18"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53EE6A3-7E79-4ACE-A926-13D561BB2C3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98727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Awarded Fastest Implementation for Mid-Market Distribution ERP in 2023 by G2</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44D73-F35E-479E-A61B-8296876261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453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kumimoji="0" lang="en-US" sz="1000" b="0" i="0" u="none" strike="noStrike" kern="1200" cap="none"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Here’s a specific example of one of our customers, Design Offices, and how we helped them adapt faster.</a:t>
            </a:r>
          </a:p>
          <a:p>
            <a:pPr marL="0" marR="0" lvl="0" indent="0" algn="l" defTabSz="914367" rtl="0" eaLnBrk="1" fontAlgn="auto" latinLnBrk="0" hangingPunct="1">
              <a:lnSpc>
                <a:spcPct val="90000"/>
              </a:lnSpc>
              <a:spcBef>
                <a:spcPts val="0"/>
              </a:spcBef>
              <a:spcAft>
                <a:spcPts val="333"/>
              </a:spcAft>
              <a:buClrTx/>
              <a:buSzTx/>
              <a:buFontTx/>
              <a:buNone/>
              <a:tabLst/>
              <a:defRPr/>
            </a:pPr>
            <a:endParaRPr kumimoji="0" lang="en-US" sz="1000" b="0" i="0" u="none" strike="noStrike" kern="1200" cap="none"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kumimoji="0" lang="en-US" sz="1000" b="0" i="0" u="none" strike="noStrike" kern="1200" cap="none"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As we mentioned earlier, Design Offices needed a finance and customer engagement platform for its sales and accounting departments to accommodate rapid and anticipated business growth. </a:t>
            </a:r>
            <a:r>
              <a:rPr lang="en-US" sz="1000" b="0" i="0" dirty="0">
                <a:solidFill>
                  <a:schemeClr val="tx1"/>
                </a:solidFill>
                <a:effectLst/>
                <a:latin typeface="Segoe UI" panose="020B0502040204020203" pitchFamily="34" charset="0"/>
                <a:cs typeface="Segoe UI" panose="020B0502040204020203" pitchFamily="34" charset="0"/>
              </a:rPr>
              <a:t>By embracing Microsoft Dynamics 365 Business Central, Design Offices has scaled up and optimized its sales and purchasing processes without having to operate an independent IT infrastructure.</a:t>
            </a:r>
          </a:p>
          <a:p>
            <a:pPr marL="0" marR="0" lvl="0" indent="0" algn="l" defTabSz="914367" rtl="0" eaLnBrk="1" fontAlgn="auto" latinLnBrk="0" hangingPunct="1">
              <a:lnSpc>
                <a:spcPct val="90000"/>
              </a:lnSpc>
              <a:spcBef>
                <a:spcPts val="0"/>
              </a:spcBef>
              <a:spcAft>
                <a:spcPts val="333"/>
              </a:spcAft>
              <a:buClrTx/>
              <a:buSzTx/>
              <a:buFontTx/>
              <a:buNone/>
              <a:tabLst/>
              <a:defRPr/>
            </a:pPr>
            <a:endParaRPr kumimoji="0" lang="en-US" sz="1000" b="0" i="0" u="none" strike="noStrike" kern="1200" cap="none" spc="-50" normalizeH="0" baseline="0" noProof="0" dirty="0">
              <a:ln w="3175">
                <a:noFill/>
              </a:ln>
              <a:solidFill>
                <a:schemeClr val="tx1"/>
              </a:solidFill>
              <a:effectLst/>
              <a:uLnTx/>
              <a:uFillTx/>
              <a:latin typeface="Segoe UI" panose="020B0502040204020203" pitchFamily="34" charset="0"/>
              <a:ea typeface="+mn-ea"/>
              <a:cs typeface="Segoe UI" panose="020B0502040204020203" pitchFamily="34" charset="0"/>
            </a:endParaRPr>
          </a:p>
          <a:p>
            <a:pPr algn="l"/>
            <a:r>
              <a:rPr lang="en-US" sz="1000" b="1" i="0" dirty="0">
                <a:solidFill>
                  <a:schemeClr val="tx1"/>
                </a:solidFill>
                <a:effectLst/>
                <a:latin typeface="Segoe UI" panose="020B0502040204020203" pitchFamily="34" charset="0"/>
                <a:cs typeface="Segoe UI" panose="020B0502040204020203" pitchFamily="34" charset="0"/>
              </a:rPr>
              <a:t>Streamlining customer and employee experiences</a:t>
            </a:r>
          </a:p>
          <a:p>
            <a:endParaRPr kumimoji="0" lang="en-US" sz="1000" b="0" i="0" u="none" strike="noStrike" kern="1200" cap="none" spc="-50" normalizeH="0" baseline="0" noProof="0" dirty="0">
              <a:ln w="3175">
                <a:noFill/>
              </a:ln>
              <a:solidFill>
                <a:schemeClr val="tx1"/>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000" b="0" i="0" dirty="0">
                <a:solidFill>
                  <a:schemeClr val="tx1"/>
                </a:solidFill>
                <a:effectLst/>
                <a:latin typeface="Segoe UI" panose="020B0502040204020203" pitchFamily="34" charset="0"/>
                <a:cs typeface="Segoe UI" panose="020B0502040204020203" pitchFamily="34" charset="0"/>
              </a:rPr>
              <a:t>Finance professionals at Design Offices use Dynamics 365 Business Central to optimize and digitize payment processes, while sales managers use Dynamics 365 Sales to track and qualify leads and manage contracts, especially those that may automatically recur.</a:t>
            </a:r>
          </a:p>
          <a:p>
            <a:pPr marL="0" marR="0" lvl="0" indent="0" algn="l" defTabSz="914367" rtl="0" eaLnBrk="1" fontAlgn="auto" latinLnBrk="0" hangingPunct="1">
              <a:lnSpc>
                <a:spcPct val="90000"/>
              </a:lnSpc>
              <a:spcBef>
                <a:spcPts val="0"/>
              </a:spcBef>
              <a:spcAft>
                <a:spcPts val="333"/>
              </a:spcAft>
              <a:buClrTx/>
              <a:buSzTx/>
              <a:buFontTx/>
              <a:buNone/>
              <a:tabLst/>
              <a:defRPr/>
            </a:pPr>
            <a:endParaRPr kumimoji="0" lang="en-US" sz="1000" b="0" i="0" u="none" strike="noStrike" kern="1200" cap="none" spc="-50" normalizeH="0" baseline="0" noProof="0" dirty="0">
              <a:ln w="3175">
                <a:noFill/>
              </a:ln>
              <a:solidFill>
                <a:schemeClr val="tx1"/>
              </a:solidFill>
              <a:effectLst/>
              <a:uLnTx/>
              <a:uFillTx/>
              <a:latin typeface="Segoe UI" panose="020B0502040204020203" pitchFamily="34" charset="0"/>
              <a:ea typeface="+mn-ea"/>
              <a:cs typeface="Segoe UI" panose="020B0502040204020203" pitchFamily="34" charset="0"/>
            </a:endParaRPr>
          </a:p>
          <a:p>
            <a:pPr algn="l"/>
            <a:r>
              <a:rPr lang="en-US" sz="1000" b="1" i="0" dirty="0">
                <a:solidFill>
                  <a:schemeClr val="tx1"/>
                </a:solidFill>
                <a:effectLst/>
                <a:latin typeface="Segoe UI" panose="020B0502040204020203" pitchFamily="34" charset="0"/>
                <a:cs typeface="Segoe UI" panose="020B0502040204020203" pitchFamily="34" charset="0"/>
              </a:rPr>
              <a:t>Expanding the scope of the solution</a:t>
            </a:r>
          </a:p>
          <a:p>
            <a:pPr algn="l"/>
            <a:br>
              <a:rPr lang="en-US" sz="1000" dirty="0">
                <a:latin typeface="Segoe UI" panose="020B0502040204020203" pitchFamily="34" charset="0"/>
                <a:cs typeface="Segoe UI" panose="020B0502040204020203" pitchFamily="34" charset="0"/>
              </a:rPr>
            </a:br>
            <a:r>
              <a:rPr lang="en-US" sz="1000" b="0" i="0" dirty="0">
                <a:effectLst/>
                <a:latin typeface="Segoe UI" panose="020B0502040204020203" pitchFamily="34" charset="0"/>
                <a:cs typeface="Segoe UI" panose="020B0502040204020203" pitchFamily="34" charset="0"/>
              </a:rPr>
              <a:t>Design Offices extended its </a:t>
            </a:r>
            <a:r>
              <a:rPr lang="en-US" sz="1000" b="0" i="0" u="none" strike="noStrike" dirty="0">
                <a:solidFill>
                  <a:srgbClr val="0067B8"/>
                </a:solidFill>
                <a:effectLst/>
                <a:latin typeface="Segoe UI" panose="020B0502040204020203" pitchFamily="34" charset="0"/>
                <a:cs typeface="Segoe UI" panose="020B0502040204020203" pitchFamily="34" charset="0"/>
                <a:hlinkClick r:id="rId3"/>
              </a:rPr>
              <a:t>Dynamics 365</a:t>
            </a:r>
            <a:r>
              <a:rPr lang="en-US" sz="1000" b="0" i="0" dirty="0">
                <a:effectLst/>
                <a:latin typeface="Segoe UI" panose="020B0502040204020203" pitchFamily="34" charset="0"/>
                <a:cs typeface="Segoe UI" panose="020B0502040204020203" pitchFamily="34" charset="0"/>
              </a:rPr>
              <a:t> environment to take advantage of </a:t>
            </a:r>
            <a:r>
              <a:rPr lang="en-US" sz="1000" b="0" i="0" u="none" strike="noStrike" dirty="0">
                <a:solidFill>
                  <a:srgbClr val="0067B8"/>
                </a:solidFill>
                <a:effectLst/>
                <a:latin typeface="Segoe UI" panose="020B0502040204020203" pitchFamily="34" charset="0"/>
                <a:cs typeface="Segoe UI" panose="020B0502040204020203" pitchFamily="34" charset="0"/>
                <a:hlinkClick r:id="rId4"/>
              </a:rPr>
              <a:t>Microsoft Power Platform</a:t>
            </a:r>
            <a:r>
              <a:rPr lang="en-US" sz="1000" b="0" i="0" dirty="0">
                <a:effectLst/>
                <a:latin typeface="Segoe UI" panose="020B0502040204020203" pitchFamily="34" charset="0"/>
                <a:cs typeface="Segoe UI" panose="020B0502040204020203" pitchFamily="34" charset="0"/>
              </a:rPr>
              <a:t> and </a:t>
            </a:r>
            <a:r>
              <a:rPr lang="en-US" sz="1000" b="0" i="0" u="none" strike="noStrike" dirty="0">
                <a:solidFill>
                  <a:srgbClr val="0067B8"/>
                </a:solidFill>
                <a:effectLst/>
                <a:latin typeface="Segoe UI" panose="020B0502040204020203" pitchFamily="34" charset="0"/>
                <a:cs typeface="Segoe UI" panose="020B0502040204020203" pitchFamily="34" charset="0"/>
                <a:hlinkClick r:id="rId5"/>
              </a:rPr>
              <a:t>Microsoft Azure</a:t>
            </a:r>
            <a:r>
              <a:rPr lang="en-US" sz="1000" b="0" i="0" dirty="0">
                <a:effectLst/>
                <a:latin typeface="Segoe UI" panose="020B0502040204020203" pitchFamily="34" charset="0"/>
                <a:cs typeface="Segoe UI" panose="020B0502040204020203" pitchFamily="34" charset="0"/>
              </a:rPr>
              <a:t> cloud resources, including </a:t>
            </a:r>
            <a:r>
              <a:rPr lang="en-US" sz="1000" b="0" i="0" u="none" strike="noStrike" dirty="0">
                <a:solidFill>
                  <a:srgbClr val="0067B8"/>
                </a:solidFill>
                <a:effectLst/>
                <a:latin typeface="Segoe UI" panose="020B0502040204020203" pitchFamily="34" charset="0"/>
                <a:cs typeface="Segoe UI" panose="020B0502040204020203" pitchFamily="34" charset="0"/>
                <a:hlinkClick r:id="rId6"/>
              </a:rPr>
              <a:t>Azure API Management</a:t>
            </a:r>
            <a:r>
              <a:rPr lang="en-US" sz="1000" b="0" i="0" dirty="0">
                <a:effectLst/>
                <a:latin typeface="Segoe UI" panose="020B0502040204020203" pitchFamily="34" charset="0"/>
                <a:cs typeface="Segoe UI" panose="020B0502040204020203" pitchFamily="34" charset="0"/>
              </a:rPr>
              <a:t> and </a:t>
            </a:r>
            <a:r>
              <a:rPr lang="en-US" sz="1000" b="0" i="0" u="none" strike="noStrike" dirty="0">
                <a:solidFill>
                  <a:srgbClr val="0067B8"/>
                </a:solidFill>
                <a:effectLst/>
                <a:latin typeface="Segoe UI" panose="020B0502040204020203" pitchFamily="34" charset="0"/>
                <a:cs typeface="Segoe UI" panose="020B0502040204020203" pitchFamily="34" charset="0"/>
                <a:hlinkClick r:id="rId7"/>
              </a:rPr>
              <a:t>Azure Active Directory B2C</a:t>
            </a:r>
            <a:r>
              <a:rPr lang="en-US" sz="1000" b="0" i="0" dirty="0">
                <a:effectLst/>
                <a:latin typeface="Segoe UI" panose="020B0502040204020203" pitchFamily="34" charset="0"/>
                <a:cs typeface="Segoe UI" panose="020B0502040204020203" pitchFamily="34" charset="0"/>
              </a:rPr>
              <a:t>. The company streamlines workflows using </a:t>
            </a:r>
            <a:r>
              <a:rPr lang="en-US" sz="1000" b="0" i="0" u="none" strike="noStrike" dirty="0">
                <a:solidFill>
                  <a:srgbClr val="0067B8"/>
                </a:solidFill>
                <a:effectLst/>
                <a:latin typeface="Segoe UI" panose="020B0502040204020203" pitchFamily="34" charset="0"/>
                <a:cs typeface="Segoe UI" panose="020B0502040204020203" pitchFamily="34" charset="0"/>
                <a:hlinkClick r:id="rId8"/>
              </a:rPr>
              <a:t>Power Automate</a:t>
            </a:r>
            <a:r>
              <a:rPr lang="en-US" sz="1000" b="0" i="0" dirty="0">
                <a:effectLst/>
                <a:latin typeface="Segoe UI" panose="020B0502040204020203" pitchFamily="34" charset="0"/>
                <a:cs typeface="Segoe UI" panose="020B0502040204020203" pitchFamily="34" charset="0"/>
              </a:rPr>
              <a:t>, increases data visibility and delivers insights through </a:t>
            </a:r>
            <a:r>
              <a:rPr lang="en-US" sz="1000" b="0" i="0" u="none" strike="noStrike" dirty="0">
                <a:solidFill>
                  <a:srgbClr val="0067B8"/>
                </a:solidFill>
                <a:effectLst/>
                <a:latin typeface="Segoe UI" panose="020B0502040204020203" pitchFamily="34" charset="0"/>
                <a:cs typeface="Segoe UI" panose="020B0502040204020203" pitchFamily="34" charset="0"/>
                <a:hlinkClick r:id="rId9"/>
              </a:rPr>
              <a:t>Power BI</a:t>
            </a:r>
            <a:r>
              <a:rPr lang="en-US" sz="1000" b="0" i="0" dirty="0">
                <a:effectLst/>
                <a:latin typeface="Segoe UI" panose="020B0502040204020203" pitchFamily="34" charset="0"/>
                <a:cs typeface="Segoe UI" panose="020B0502040204020203" pitchFamily="34" charset="0"/>
              </a:rPr>
              <a:t>, and empowers non-technical employees to quickly develop applications using </a:t>
            </a:r>
            <a:r>
              <a:rPr lang="en-US" sz="1000" b="0" i="0" u="none" strike="noStrike" dirty="0">
                <a:solidFill>
                  <a:srgbClr val="0067B8"/>
                </a:solidFill>
                <a:effectLst/>
                <a:latin typeface="Segoe UI" panose="020B0502040204020203" pitchFamily="34" charset="0"/>
                <a:cs typeface="Segoe UI" panose="020B0502040204020203" pitchFamily="34" charset="0"/>
                <a:hlinkClick r:id="rId10"/>
              </a:rPr>
              <a:t>Power Apps</a:t>
            </a:r>
            <a:r>
              <a:rPr lang="en-US" sz="1000" b="0" i="0" dirty="0">
                <a:effectLst/>
                <a:latin typeface="Segoe UI" panose="020B0502040204020203" pitchFamily="34" charset="0"/>
                <a:cs typeface="Segoe UI" panose="020B0502040204020203" pitchFamily="34" charset="0"/>
              </a:rPr>
              <a:t>. It also uses </a:t>
            </a:r>
            <a:r>
              <a:rPr lang="en-US" sz="1000" b="0" i="0" u="none" strike="noStrike" dirty="0">
                <a:solidFill>
                  <a:srgbClr val="0067B8"/>
                </a:solidFill>
                <a:effectLst/>
                <a:latin typeface="Segoe UI" panose="020B0502040204020203" pitchFamily="34" charset="0"/>
                <a:cs typeface="Segoe UI" panose="020B0502040204020203" pitchFamily="34" charset="0"/>
                <a:hlinkClick r:id="rId11"/>
              </a:rPr>
              <a:t>Azure Logic Apps</a:t>
            </a:r>
            <a:r>
              <a:rPr lang="en-US" sz="1000" b="0" i="0" dirty="0">
                <a:effectLst/>
                <a:latin typeface="Segoe UI" panose="020B0502040204020203" pitchFamily="34" charset="0"/>
                <a:cs typeface="Segoe UI" panose="020B0502040204020203" pitchFamily="34" charset="0"/>
              </a:rPr>
              <a:t> to build further integration into its workflows and optimize its operating models to help manage sales.</a:t>
            </a:r>
          </a:p>
          <a:p>
            <a:pPr algn="l"/>
            <a:br>
              <a:rPr lang="en-US" sz="1000" b="1" dirty="0">
                <a:latin typeface="Segoe UI" panose="020B0502040204020203" pitchFamily="34" charset="0"/>
                <a:cs typeface="Segoe UI" panose="020B0502040204020203" pitchFamily="34" charset="0"/>
              </a:rPr>
            </a:br>
            <a:r>
              <a:rPr lang="en-US" sz="1000" b="1" i="0" dirty="0">
                <a:solidFill>
                  <a:schemeClr val="tx1"/>
                </a:solidFill>
                <a:effectLst/>
                <a:latin typeface="Segoe UI" panose="020B0502040204020203" pitchFamily="34" charset="0"/>
                <a:cs typeface="Segoe UI" panose="020B0502040204020203" pitchFamily="34" charset="0"/>
              </a:rPr>
              <a:t>Uniting data, achieving flexibility, and unlocking new customer insights</a:t>
            </a:r>
          </a:p>
          <a:p>
            <a:br>
              <a:rPr lang="en-US" sz="1000" dirty="0">
                <a:solidFill>
                  <a:schemeClr val="tx1"/>
                </a:solidFill>
                <a:latin typeface="Segoe UI" panose="020B0502040204020203" pitchFamily="34" charset="0"/>
                <a:cs typeface="Segoe UI" panose="020B0502040204020203" pitchFamily="34" charset="0"/>
              </a:rPr>
            </a:br>
            <a:r>
              <a:rPr lang="en-US" sz="1000" b="0" i="0" dirty="0">
                <a:solidFill>
                  <a:schemeClr val="tx1"/>
                </a:solidFill>
                <a:effectLst/>
                <a:latin typeface="Segoe UI" panose="020B0502040204020203" pitchFamily="34" charset="0"/>
                <a:cs typeface="Segoe UI" panose="020B0502040204020203" pitchFamily="34" charset="0"/>
              </a:rPr>
              <a:t>By managing operations and sales processes on a single, centralized system, Design Offices now has the adaptable IT infrastructure it always dreamt of to proactively address ever-changing customer demands.</a:t>
            </a:r>
            <a:endParaRPr kumimoji="0" lang="en-US" sz="1000" b="1" i="0" u="none" strike="noStrike" kern="1200" cap="none" spc="-50" normalizeH="0" baseline="0" noProof="0" dirty="0">
              <a:ln w="3175">
                <a:noFill/>
              </a:ln>
              <a:solidFill>
                <a:schemeClr val="tx1"/>
              </a:solidFill>
              <a:effectLst/>
              <a:uLnTx/>
              <a:uFillTx/>
              <a:latin typeface="Segoe UI" panose="020B0502040204020203" pitchFamily="34" charset="0"/>
              <a:ea typeface="+mn-ea"/>
              <a:cs typeface="Segoe UI" panose="020B0502040204020203" pitchFamily="34" charset="0"/>
            </a:endParaRPr>
          </a:p>
          <a:p>
            <a:pPr algn="l"/>
            <a:endParaRPr kumimoji="0" lang="en-US" sz="1000" b="1" i="0" u="none" strike="noStrike" kern="1200" cap="none" spc="-50" normalizeH="0" baseline="0" noProof="0" dirty="0">
              <a:ln w="3175">
                <a:noFill/>
              </a:ln>
              <a:gradFill>
                <a:gsLst>
                  <a:gs pos="0">
                    <a:schemeClr val="tx1"/>
                  </a:gs>
                  <a:gs pos="100000">
                    <a:schemeClr val="tx1"/>
                  </a:gs>
                </a:gsLst>
                <a:lin ang="5400000" scaled="1"/>
              </a:gradFill>
              <a:effectLst/>
              <a:uLnTx/>
              <a:uFillTx/>
              <a:latin typeface="Segoe UI" panose="020B0502040204020203" pitchFamily="34" charset="0"/>
              <a:ea typeface="+mn-ea"/>
              <a:cs typeface="Segoe UI" panose="020B0502040204020203" pitchFamily="34" charset="0"/>
            </a:endParaRPr>
          </a:p>
          <a:p>
            <a:pPr algn="l"/>
            <a:r>
              <a:rPr kumimoji="0" lang="en-US" sz="1000" b="1" i="0" u="none" strike="noStrike" kern="1200" cap="none" spc="-50" normalizeH="0" baseline="0" noProof="0" dirty="0">
                <a:ln w="3175">
                  <a:noFill/>
                </a:ln>
                <a:solidFill>
                  <a:schemeClr val="tx1"/>
                </a:solidFill>
                <a:effectLst/>
                <a:uLnTx/>
                <a:uFillTx/>
                <a:latin typeface="Segoe UI" panose="020B0502040204020203" pitchFamily="34" charset="0"/>
                <a:ea typeface="+mn-ea"/>
                <a:cs typeface="Segoe UI" panose="020B0502040204020203" pitchFamily="34" charset="0"/>
              </a:rPr>
              <a:t>--</a:t>
            </a:r>
          </a:p>
          <a:p>
            <a:pPr algn="l"/>
            <a:endParaRPr kumimoji="0" lang="en-US" sz="1000" b="1" i="0" u="none" strike="noStrike" kern="1200" cap="none" spc="-50" normalizeH="0" baseline="0" noProof="0" dirty="0">
              <a:ln w="3175">
                <a:noFill/>
              </a:ln>
              <a:solidFill>
                <a:schemeClr val="tx1"/>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kumimoji="0" lang="en-US" sz="1000" b="1" i="0" u="none" strike="noStrike" kern="1200" cap="none" spc="-50" normalizeH="0" baseline="0" noProof="0" dirty="0">
                <a:ln w="3175">
                  <a:noFill/>
                </a:ln>
                <a:solidFill>
                  <a:schemeClr val="tx1"/>
                </a:solidFill>
                <a:effectLst/>
                <a:uLnTx/>
                <a:uFillTx/>
                <a:latin typeface="Segoe UI" panose="020B0502040204020203" pitchFamily="34" charset="0"/>
                <a:ea typeface="+mn-ea"/>
                <a:cs typeface="Segoe UI" panose="020B0502040204020203" pitchFamily="34" charset="0"/>
              </a:rPr>
              <a:t>Design Offices adapts business processes to support rapid growth with Dynamics 365 Business Central</a:t>
            </a:r>
          </a:p>
          <a:p>
            <a:pPr algn="l"/>
            <a:endParaRPr lang="en-US" sz="1000" b="0" i="0" dirty="0">
              <a:solidFill>
                <a:schemeClr val="tx1"/>
              </a:solidFill>
              <a:effectLst/>
              <a:latin typeface="Segoe UI" panose="020B0502040204020203" pitchFamily="34" charset="0"/>
              <a:cs typeface="Segoe UI" panose="020B0502040204020203" pitchFamily="34" charset="0"/>
            </a:endParaRPr>
          </a:p>
          <a:p>
            <a:pPr marL="63500" indent="-63500">
              <a:lnSpc>
                <a:spcPct val="110000"/>
              </a:lnSpc>
              <a:spcBef>
                <a:spcPts val="0"/>
              </a:spcBef>
              <a:spcAft>
                <a:spcPts val="1200"/>
              </a:spcAft>
              <a:buFont typeface="Wingdings" panose="05000000000000000000" pitchFamily="2" charset="2"/>
              <a:buNone/>
              <a:defRPr/>
            </a:pPr>
            <a:r>
              <a:rPr lang="en-US" sz="1000" b="1" i="0" dirty="0">
                <a:solidFill>
                  <a:schemeClr val="tx1"/>
                </a:solidFill>
                <a:effectLst/>
                <a:latin typeface="Segoe UI" panose="020B0502040204020203" pitchFamily="34" charset="0"/>
                <a:cs typeface="Segoe UI" panose="020B0502040204020203" pitchFamily="34" charset="0"/>
              </a:rPr>
              <a:t>Quotes:</a:t>
            </a:r>
          </a:p>
          <a:p>
            <a:pPr marL="63500" indent="-63500">
              <a:lnSpc>
                <a:spcPct val="110000"/>
              </a:lnSpc>
              <a:spcBef>
                <a:spcPts val="0"/>
              </a:spcBef>
              <a:spcAft>
                <a:spcPts val="1200"/>
              </a:spcAft>
              <a:buFont typeface="Wingdings" panose="05000000000000000000" pitchFamily="2" charset="2"/>
              <a:buNone/>
              <a:defRPr/>
            </a:pPr>
            <a:endParaRPr lang="en-US" sz="1000" b="0" i="0" dirty="0">
              <a:solidFill>
                <a:schemeClr val="tx1"/>
              </a:solidFill>
              <a:effectLst/>
              <a:latin typeface="Segoe UI" panose="020B0502040204020203" pitchFamily="34" charset="0"/>
              <a:cs typeface="Segoe UI" panose="020B0502040204020203" pitchFamily="34" charset="0"/>
            </a:endParaRPr>
          </a:p>
          <a:p>
            <a:pPr marL="171450" marR="0" lvl="0" indent="-17145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lang="en-US" sz="1000" b="0" i="0" dirty="0">
                <a:solidFill>
                  <a:schemeClr val="tx1"/>
                </a:solidFill>
                <a:effectLst/>
                <a:latin typeface="Segoe UI" panose="020B0502040204020203" pitchFamily="34" charset="0"/>
                <a:cs typeface="Segoe UI" panose="020B0502040204020203" pitchFamily="34" charset="0"/>
              </a:rPr>
              <a:t>“</a:t>
            </a:r>
            <a:r>
              <a:rPr lang="en-US" sz="1000" dirty="0">
                <a:solidFill>
                  <a:schemeClr val="tx1"/>
                </a:solidFill>
                <a:latin typeface="Segoe UI" panose="020B0502040204020203" pitchFamily="34" charset="0"/>
                <a:cs typeface="Segoe UI" panose="020B0502040204020203" pitchFamily="34" charset="0"/>
              </a:rPr>
              <a:t>No other provider could offer us the potential to integrate our complete accounting department in just four months like Microsoft did.” - </a:t>
            </a:r>
            <a:r>
              <a:rPr lang="de-DE" sz="1000" dirty="0">
                <a:solidFill>
                  <a:schemeClr val="tx1"/>
                </a:solidFill>
                <a:latin typeface="Segoe UI" panose="020B0502040204020203" pitchFamily="34" charset="0"/>
                <a:cs typeface="Segoe UI" panose="020B0502040204020203" pitchFamily="34" charset="0"/>
              </a:rPr>
              <a:t>Florian Bauer, Project Manager, Digital, Design Offices</a:t>
            </a:r>
            <a:endParaRPr lang="en-US" sz="1000" dirty="0">
              <a:solidFill>
                <a:schemeClr val="tx1"/>
              </a:solidFill>
              <a:latin typeface="Segoe UI" panose="020B0502040204020203" pitchFamily="34" charset="0"/>
              <a:cs typeface="Segoe UI" panose="020B0502040204020203" pitchFamily="34" charset="0"/>
            </a:endParaRPr>
          </a:p>
          <a:p>
            <a:pPr marL="171450" indent="-171450">
              <a:lnSpc>
                <a:spcPct val="110000"/>
              </a:lnSpc>
              <a:spcBef>
                <a:spcPts val="0"/>
              </a:spcBef>
              <a:spcAft>
                <a:spcPts val="1200"/>
              </a:spcAft>
              <a:buFont typeface="Arial" panose="020B0604020202020204" pitchFamily="34" charset="0"/>
              <a:buChar char="•"/>
              <a:defRPr/>
            </a:pPr>
            <a:endParaRPr lang="en-US" sz="1000" dirty="0">
              <a:solidFill>
                <a:schemeClr val="tx1"/>
              </a:solidFill>
              <a:latin typeface="Segoe UI" panose="020B0502040204020203" pitchFamily="34" charset="0"/>
              <a:cs typeface="Segoe UI" panose="020B0502040204020203" pitchFamily="34" charset="0"/>
            </a:endParaRPr>
          </a:p>
          <a:p>
            <a:pPr marL="171450" indent="-171450">
              <a:lnSpc>
                <a:spcPct val="110000"/>
              </a:lnSpc>
              <a:spcBef>
                <a:spcPts val="0"/>
              </a:spcBef>
              <a:spcAft>
                <a:spcPts val="1200"/>
              </a:spcAft>
              <a:buFont typeface="Arial" panose="020B0604020202020204" pitchFamily="34" charset="0"/>
              <a:buChar char="•"/>
              <a:defRPr/>
            </a:pPr>
            <a:r>
              <a:rPr lang="en-US" sz="1000" dirty="0">
                <a:solidFill>
                  <a:schemeClr val="tx1"/>
                </a:solidFill>
                <a:latin typeface="Segoe UI" panose="020B0502040204020203" pitchFamily="34" charset="0"/>
                <a:cs typeface="Segoe UI" panose="020B0502040204020203" pitchFamily="34" charset="0"/>
              </a:rPr>
              <a:t>“All of the data for our mobile Design Offices member app is collected in Dynamics 365, sent via custom APIs, and displayed in a customized native iOS and Android app. If we still had an on-premises system, we would never have had a chance to provide such an app.” - </a:t>
            </a:r>
            <a:r>
              <a:rPr lang="de-DE" sz="1000" dirty="0">
                <a:solidFill>
                  <a:schemeClr val="tx1"/>
                </a:solidFill>
                <a:latin typeface="Segoe UI" panose="020B0502040204020203" pitchFamily="34" charset="0"/>
                <a:cs typeface="Segoe UI" panose="020B0502040204020203" pitchFamily="34" charset="0"/>
              </a:rPr>
              <a:t>Florian Bauer, Project Manager, Digital, Design Offices</a:t>
            </a:r>
          </a:p>
          <a:p>
            <a:pPr marL="63500" indent="-63500">
              <a:lnSpc>
                <a:spcPct val="110000"/>
              </a:lnSpc>
              <a:spcBef>
                <a:spcPts val="0"/>
              </a:spcBef>
              <a:spcAft>
                <a:spcPts val="1200"/>
              </a:spcAft>
              <a:buFont typeface="Wingdings" panose="05000000000000000000" pitchFamily="2" charset="2"/>
              <a:buNone/>
              <a:defRPr/>
            </a:pPr>
            <a:endParaRPr lang="de-DE" sz="1000" dirty="0">
              <a:solidFill>
                <a:schemeClr val="tx1"/>
              </a:solidFill>
              <a:latin typeface="Segoe UI" panose="020B0502040204020203" pitchFamily="34" charset="0"/>
              <a:cs typeface="Segoe UI" panose="020B0502040204020203" pitchFamily="34" charset="0"/>
            </a:endParaRPr>
          </a:p>
          <a:p>
            <a:pPr marL="63500" indent="-63500">
              <a:lnSpc>
                <a:spcPct val="110000"/>
              </a:lnSpc>
              <a:spcBef>
                <a:spcPts val="0"/>
              </a:spcBef>
              <a:spcAft>
                <a:spcPts val="1200"/>
              </a:spcAft>
              <a:buFont typeface="Wingdings" panose="05000000000000000000" pitchFamily="2" charset="2"/>
              <a:buNone/>
              <a:defRPr/>
            </a:pPr>
            <a:r>
              <a:rPr lang="de-DE" sz="1000" b="1" dirty="0">
                <a:solidFill>
                  <a:schemeClr val="tx1"/>
                </a:solidFill>
                <a:latin typeface="Segoe UI" panose="020B0502040204020203" pitchFamily="34" charset="0"/>
                <a:cs typeface="Segoe UI" panose="020B0502040204020203" pitchFamily="34" charset="0"/>
              </a:rPr>
              <a:t>Link to story:</a:t>
            </a:r>
          </a:p>
          <a:p>
            <a:pPr algn="l"/>
            <a:endParaRPr lang="en-US" sz="1000" b="0" i="0" dirty="0">
              <a:effectLst/>
              <a:latin typeface="Segoe UI" panose="020B0502040204020203"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Segoe UI" panose="020B0502040204020203" pitchFamily="34" charset="0"/>
                <a:cs typeface="Segoe UI" panose="020B0502040204020203" pitchFamily="34" charset="0"/>
                <a:hlinkClick r:id="rId12"/>
              </a:rPr>
              <a:t>Design Offices optimizes business processes and supports rapid growth with Dynamics 365</a:t>
            </a:r>
            <a:endParaRPr lang="en-US" sz="1000" dirty="0">
              <a:latin typeface="Segoe UI" panose="020B0502040204020203" pitchFamily="34" charset="0"/>
              <a:cs typeface="Segoe UI" panose="020B0502040204020203" pitchFamily="34" charset="0"/>
            </a:endParaRPr>
          </a:p>
          <a:p>
            <a:pPr algn="l"/>
            <a:endParaRPr lang="en-US" b="0" i="0" dirty="0">
              <a:effectLst/>
              <a:latin typeface="SegoeU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76206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300"/>
              </a:spcBef>
              <a:spcAft>
                <a:spcPts val="300"/>
              </a:spcAft>
              <a:buClrTx/>
              <a:buSzTx/>
              <a:buFont typeface="Wingdings" panose="05000000000000000000" pitchFamily="2" charset="2"/>
              <a:buNone/>
              <a:tabLst/>
              <a:defRPr/>
            </a:pPr>
            <a:r>
              <a:rPr lang="en-US" sz="1000" b="1">
                <a:effectLst/>
                <a:latin typeface="Segoe UI" panose="020B0502040204020203" pitchFamily="34" charset="0"/>
                <a:ea typeface="Segoe UI" panose="020B0502040204020203" pitchFamily="34" charset="0"/>
                <a:cs typeface="Segoe UI" panose="020B0502040204020203" pitchFamily="34" charset="0"/>
              </a:rPr>
              <a:t>Work smarter:</a:t>
            </a:r>
          </a:p>
          <a:p>
            <a:pPr marL="0" marR="0" lvl="0" indent="0" algn="l" defTabSz="914400" rtl="0" eaLnBrk="1" fontAlgn="auto" latinLnBrk="0" hangingPunct="1">
              <a:lnSpc>
                <a:spcPct val="100000"/>
              </a:lnSpc>
              <a:spcBef>
                <a:spcPts val="300"/>
              </a:spcBef>
              <a:spcAft>
                <a:spcPts val="300"/>
              </a:spcAft>
              <a:buClrTx/>
              <a:buSzTx/>
              <a:buFont typeface="Wingdings" panose="05000000000000000000" pitchFamily="2" charset="2"/>
              <a:buNone/>
              <a:tabLst/>
              <a:defRPr/>
            </a:pPr>
            <a:endParaRPr lang="en-US" sz="1000" b="1">
              <a:effectLst/>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300"/>
              </a:spcAft>
              <a:buClrTx/>
              <a:buSzTx/>
              <a:buFont typeface="Wingdings" panose="05000000000000000000" pitchFamily="2" charset="2"/>
              <a:buNone/>
              <a:tabLst/>
              <a:defRPr/>
            </a:pPr>
            <a:r>
              <a:rPr lang="en-US" sz="1000" b="1">
                <a:effectLst/>
                <a:latin typeface="Segoe UI" panose="020B0502040204020203" pitchFamily="34" charset="0"/>
                <a:ea typeface="Segoe UI" panose="020B0502040204020203" pitchFamily="34" charset="0"/>
                <a:cs typeface="Segoe UI" panose="020B0502040204020203" pitchFamily="34" charset="0"/>
              </a:rPr>
              <a:t>Empower your people to confidently take action and get more done </a:t>
            </a:r>
            <a:r>
              <a:rPr lang="en-US" sz="1000">
                <a:effectLst/>
                <a:latin typeface="Segoe UI" panose="020B0502040204020203" pitchFamily="34" charset="0"/>
                <a:ea typeface="Segoe UI" panose="020B0502040204020203" pitchFamily="34" charset="0"/>
                <a:cs typeface="Segoe UI" panose="020B0502040204020203" pitchFamily="34" charset="0"/>
              </a:rPr>
              <a:t>with </a:t>
            </a:r>
            <a:r>
              <a:rPr kumimoji="0" lang="en-US" sz="10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actionable insights, </a:t>
            </a:r>
            <a:r>
              <a:rPr lang="en-US" sz="1000">
                <a:effectLst/>
                <a:latin typeface="Segoe UI" panose="020B0502040204020203" pitchFamily="34" charset="0"/>
                <a:ea typeface="Segoe UI" panose="020B0502040204020203" pitchFamily="34" charset="0"/>
                <a:cs typeface="Segoe UI" panose="020B0502040204020203" pitchFamily="34" charset="0"/>
              </a:rPr>
              <a:t>AI-infused processes, automated workflows, and </a:t>
            </a:r>
            <a:r>
              <a:rPr kumimoji="0" lang="en-US" sz="10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interoperability to Microsoft 365, including Teams, Word, Excel, and Outlook. </a:t>
            </a:r>
          </a:p>
          <a:p>
            <a:pPr marL="0" marR="0" lvl="0" indent="0" algn="l" defTabSz="914400" rtl="0" eaLnBrk="1" fontAlgn="auto" latinLnBrk="0" hangingPunct="1">
              <a:lnSpc>
                <a:spcPct val="100000"/>
              </a:lnSpc>
              <a:spcBef>
                <a:spcPts val="300"/>
              </a:spcBef>
              <a:spcAft>
                <a:spcPts val="300"/>
              </a:spcAft>
              <a:buClrTx/>
              <a:buSzTx/>
              <a:buFont typeface="Wingdings" panose="05000000000000000000" pitchFamily="2" charset="2"/>
              <a:buNone/>
              <a:tabLst/>
              <a:defRPr/>
            </a:pPr>
            <a:endParaRPr kumimoji="0" lang="en-US" sz="10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300"/>
              </a:spcBef>
              <a:spcAft>
                <a:spcPts val="300"/>
              </a:spcAft>
              <a:buClrTx/>
              <a:buSzTx/>
              <a:buFont typeface="Wingdings" panose="05000000000000000000" pitchFamily="2" charset="2"/>
              <a:buNone/>
              <a:tabLst/>
              <a:defRPr/>
            </a:pPr>
            <a:r>
              <a:rPr lang="en-US" sz="1000">
                <a:effectLst/>
                <a:latin typeface="Segoe UI" panose="020B0502040204020203" pitchFamily="34" charset="0"/>
                <a:ea typeface="Segoe UI" panose="020B0502040204020203" pitchFamily="34" charset="0"/>
                <a:cs typeface="Segoe UI" panose="020B0502040204020203" pitchFamily="34" charset="0"/>
              </a:rPr>
              <a:t>Connectivity and data drive agile and productive experiences</a:t>
            </a:r>
          </a:p>
          <a:p>
            <a:pPr marL="0" marR="0" lvl="0" indent="0" algn="l">
              <a:spcBef>
                <a:spcPts val="300"/>
              </a:spcBef>
              <a:spcAft>
                <a:spcPts val="300"/>
              </a:spcAft>
              <a:buFont typeface="Wingdings" panose="05000000000000000000" pitchFamily="2" charset="2"/>
              <a:buNone/>
            </a:pPr>
            <a:endParaRPr lang="en-US" sz="1000">
              <a:effectLst/>
              <a:latin typeface="Segoe UI" panose="020B0502040204020203" pitchFamily="34" charset="0"/>
              <a:ea typeface="Segoe UI" panose="020B0502040204020203" pitchFamily="34" charset="0"/>
              <a:cs typeface="Segoe UI" panose="020B0502040204020203" pitchFamily="34" charset="0"/>
            </a:endParaRPr>
          </a:p>
          <a:p>
            <a:pPr marL="342900" marR="0" lvl="0" indent="-342900" algn="l">
              <a:spcBef>
                <a:spcPts val="300"/>
              </a:spcBef>
              <a:spcAft>
                <a:spcPts val="0"/>
              </a:spcAft>
              <a:buFont typeface="Symbol" panose="05050102010706020507" pitchFamily="18" charset="2"/>
              <a:buChar char=""/>
            </a:pPr>
            <a:r>
              <a:rPr lang="en-US" sz="1000">
                <a:effectLst/>
                <a:latin typeface="Segoe UI" panose="020B0502040204020203" pitchFamily="34" charset="0"/>
                <a:ea typeface="Times New Roman" panose="02020603050405020304" pitchFamily="18" charset="0"/>
                <a:cs typeface="Segoe UI" panose="020B0502040204020203" pitchFamily="34" charset="0"/>
              </a:rPr>
              <a:t>Predict sales using historical data</a:t>
            </a:r>
          </a:p>
          <a:p>
            <a:pPr marL="342900" marR="0" lvl="0" indent="-342900" algn="l">
              <a:spcBef>
                <a:spcPts val="0"/>
              </a:spcBef>
              <a:spcAft>
                <a:spcPts val="0"/>
              </a:spcAft>
              <a:buFont typeface="Symbol" panose="05050102010706020507" pitchFamily="18" charset="2"/>
              <a:buChar char=""/>
            </a:pPr>
            <a:r>
              <a:rPr lang="en-US" sz="1000">
                <a:effectLst/>
                <a:latin typeface="Segoe UI" panose="020B0502040204020203" pitchFamily="34" charset="0"/>
                <a:ea typeface="Times New Roman" panose="02020603050405020304" pitchFamily="18" charset="0"/>
                <a:cs typeface="Segoe UI" panose="020B0502040204020203" pitchFamily="34" charset="0"/>
              </a:rPr>
              <a:t>Role-based workspaces and workflow guidance</a:t>
            </a:r>
          </a:p>
          <a:p>
            <a:pPr marL="342900" marR="0" lvl="0" indent="-342900" algn="l">
              <a:spcBef>
                <a:spcPts val="0"/>
              </a:spcBef>
              <a:spcAft>
                <a:spcPts val="0"/>
              </a:spcAft>
              <a:buFont typeface="Symbol" panose="05050102010706020507" pitchFamily="18" charset="2"/>
              <a:buChar char=""/>
            </a:pPr>
            <a:r>
              <a:rPr lang="en-US" sz="1000">
                <a:effectLst/>
                <a:latin typeface="Segoe UI" panose="020B0502040204020203" pitchFamily="34" charset="0"/>
                <a:ea typeface="Segoe UI" panose="020B0502040204020203" pitchFamily="34" charset="0"/>
                <a:cs typeface="Segoe UI" panose="020B0502040204020203" pitchFamily="34" charset="0"/>
              </a:rPr>
              <a:t>Improved productivity with embedded Microsoft 365 </a:t>
            </a:r>
            <a:endParaRPr lang="en-US" sz="1000" b="1">
              <a:effectLst/>
              <a:latin typeface="Segoe UI" panose="020B0502040204020203" pitchFamily="34" charset="0"/>
              <a:ea typeface="Calibri" panose="020F0502020204030204" pitchFamily="34" charset="0"/>
              <a:cs typeface="Segoe UI" panose="020B0502040204020203" pitchFamily="34" charset="0"/>
            </a:endParaRPr>
          </a:p>
          <a:p>
            <a:pPr marL="0" marR="0">
              <a:lnSpc>
                <a:spcPct val="107000"/>
              </a:lnSpc>
              <a:spcBef>
                <a:spcPts val="0"/>
              </a:spcBef>
              <a:spcAft>
                <a:spcPts val="800"/>
              </a:spcAft>
            </a:pPr>
            <a:endParaRPr lang="en-US" sz="1800" b="1">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1800" b="1">
              <a:effectLst/>
              <a:latin typeface="Calibri" panose="020F0502020204030204" pitchFamily="34" charset="0"/>
              <a:ea typeface="Calibri" panose="020F0502020204030204" pitchFamily="34" charset="0"/>
              <a:cs typeface="Calibri" panose="020F0502020204030204" pitchFamily="34" charset="0"/>
            </a:endParaRPr>
          </a:p>
          <a:p>
            <a:endParaRPr lang="en-US" sz="850">
              <a:cs typeface="Segoe UI"/>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53EE6A3-7E79-4ACE-A926-13D561BB2C3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33308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000" dirty="0">
                <a:latin typeface="Segoe UI" panose="020B0502040204020203" pitchFamily="34" charset="0"/>
                <a:cs typeface="Segoe UI" panose="020B0502040204020203" pitchFamily="34" charset="0"/>
              </a:rPr>
              <a:t>In the 2020’s, disruption is the new normal. Disruptions are reshaping business, requiring businesses to move at an even faster speed. </a:t>
            </a:r>
          </a:p>
          <a:p>
            <a:pPr marL="0" marR="0">
              <a:lnSpc>
                <a:spcPct val="107000"/>
              </a:lnSpc>
              <a:spcBef>
                <a:spcPts val="0"/>
              </a:spcBef>
              <a:spcAft>
                <a:spcPts val="800"/>
              </a:spcAft>
            </a:pPr>
            <a:endParaRPr lang="en-US" sz="1000" b="1" dirty="0">
              <a:effectLst/>
              <a:latin typeface="Segoe UI" panose="020B0502040204020203" pitchFamily="34" charset="0"/>
              <a:ea typeface="Calibri" panose="020F0502020204030204" pitchFamily="34" charset="0"/>
              <a:cs typeface="Segoe UI" panose="020B0502040204020203" pitchFamily="34" charset="0"/>
            </a:endParaRPr>
          </a:p>
          <a:p>
            <a:pPr marL="171450" marR="0" indent="-171450">
              <a:lnSpc>
                <a:spcPct val="107000"/>
              </a:lnSpc>
              <a:spcBef>
                <a:spcPts val="0"/>
              </a:spcBef>
              <a:spcAft>
                <a:spcPts val="800"/>
              </a:spcAft>
              <a:buFont typeface="Arial" panose="020B0604020202020204" pitchFamily="34" charset="0"/>
              <a:buChar char="•"/>
            </a:pPr>
            <a:r>
              <a:rPr lang="en-US" sz="1000" b="1" dirty="0">
                <a:effectLst/>
                <a:latin typeface="Segoe UI" panose="020B0502040204020203" pitchFamily="34" charset="0"/>
                <a:ea typeface="Calibri" panose="020F0502020204030204" pitchFamily="34" charset="0"/>
                <a:cs typeface="Segoe UI" panose="020B0502040204020203" pitchFamily="34" charset="0"/>
              </a:rPr>
              <a:t>The only constant is change.</a:t>
            </a:r>
            <a:r>
              <a:rPr lang="en-US" sz="1000" dirty="0">
                <a:effectLst/>
                <a:latin typeface="Segoe UI" panose="020B0502040204020203" pitchFamily="34" charset="0"/>
                <a:ea typeface="Calibri" panose="020F0502020204030204" pitchFamily="34" charset="0"/>
                <a:cs typeface="Segoe UI" panose="020B0502040204020203" pitchFamily="34" charset="0"/>
              </a:rPr>
              <a:t> What began as accelerating and converging technologies has become accelerating and converging markets. </a:t>
            </a:r>
          </a:p>
          <a:p>
            <a:pPr marL="171450" marR="0" indent="-171450">
              <a:lnSpc>
                <a:spcPct val="107000"/>
              </a:lnSpc>
              <a:spcBef>
                <a:spcPts val="0"/>
              </a:spcBef>
              <a:spcAft>
                <a:spcPts val="800"/>
              </a:spcAft>
              <a:buFont typeface="Arial" panose="020B0604020202020204" pitchFamily="34" charset="0"/>
              <a:buChar char="•"/>
            </a:pPr>
            <a:endParaRPr lang="en-US" sz="1000" dirty="0">
              <a:effectLst/>
              <a:latin typeface="Segoe UI" panose="020B0502040204020203" pitchFamily="34" charset="0"/>
              <a:ea typeface="Calibri" panose="020F0502020204030204" pitchFamily="34" charset="0"/>
              <a:cs typeface="Segoe UI" panose="020B0502040204020203" pitchFamily="34" charset="0"/>
            </a:endParaRPr>
          </a:p>
          <a:p>
            <a:pPr marL="171450" marR="0" indent="-171450">
              <a:lnSpc>
                <a:spcPct val="107000"/>
              </a:lnSpc>
              <a:spcBef>
                <a:spcPts val="0"/>
              </a:spcBef>
              <a:spcAft>
                <a:spcPts val="800"/>
              </a:spcAft>
              <a:buFont typeface="Arial" panose="020B0604020202020204" pitchFamily="34" charset="0"/>
              <a:buChar char="•"/>
            </a:pPr>
            <a:r>
              <a:rPr lang="en-US" sz="1000" b="1" dirty="0">
                <a:effectLst/>
                <a:latin typeface="Segoe UI" panose="020B0502040204020203" pitchFamily="34" charset="0"/>
                <a:ea typeface="Calibri" panose="020F0502020204030204" pitchFamily="34" charset="0"/>
                <a:cs typeface="Segoe UI" panose="020B0502040204020203" pitchFamily="34" charset="0"/>
              </a:rPr>
              <a:t>The</a:t>
            </a:r>
            <a:r>
              <a:rPr lang="en-US" sz="1000" dirty="0">
                <a:effectLst/>
                <a:latin typeface="Segoe UI" panose="020B0502040204020203" pitchFamily="34" charset="0"/>
                <a:ea typeface="Calibri" panose="020F0502020204030204" pitchFamily="34" charset="0"/>
                <a:cs typeface="Segoe UI" panose="020B0502040204020203" pitchFamily="34" charset="0"/>
              </a:rPr>
              <a:t> </a:t>
            </a:r>
            <a:r>
              <a:rPr lang="en-US" sz="1000" b="1" dirty="0">
                <a:effectLst/>
                <a:latin typeface="Segoe UI" panose="020B0502040204020203" pitchFamily="34" charset="0"/>
                <a:ea typeface="Calibri" panose="020F0502020204030204" pitchFamily="34" charset="0"/>
                <a:cs typeface="Segoe UI" panose="020B0502040204020203" pitchFamily="34" charset="0"/>
              </a:rPr>
              <a:t>business model changes </a:t>
            </a:r>
            <a:r>
              <a:rPr lang="en-US" sz="1000" dirty="0">
                <a:effectLst/>
                <a:latin typeface="Segoe UI" panose="020B0502040204020203" pitchFamily="34" charset="0"/>
                <a:ea typeface="Calibri" panose="020F0502020204030204" pitchFamily="34" charset="0"/>
                <a:cs typeface="Segoe UI" panose="020B0502040204020203" pitchFamily="34" charset="0"/>
              </a:rPr>
              <a:t>of the last decade are nowhere near the changes that are coming. Game changing innovation begins in the </a:t>
            </a:r>
            <a:r>
              <a:rPr lang="en-US" sz="1000" b="0" dirty="0">
                <a:effectLst/>
                <a:latin typeface="Segoe UI" panose="020B0502040204020203" pitchFamily="34" charset="0"/>
                <a:ea typeface="Calibri" panose="020F0502020204030204" pitchFamily="34" charset="0"/>
                <a:cs typeface="Segoe UI" panose="020B0502040204020203" pitchFamily="34" charset="0"/>
              </a:rPr>
              <a:t>business model,</a:t>
            </a:r>
            <a:r>
              <a:rPr lang="en-US" sz="1000" dirty="0">
                <a:effectLst/>
                <a:latin typeface="Segoe UI" panose="020B0502040204020203" pitchFamily="34" charset="0"/>
                <a:ea typeface="Calibri" panose="020F0502020204030204" pitchFamily="34" charset="0"/>
                <a:cs typeface="Segoe UI" panose="020B0502040204020203" pitchFamily="34" charset="0"/>
              </a:rPr>
              <a:t> </a:t>
            </a:r>
            <a:r>
              <a:rPr lang="en-US" sz="1000" b="0" dirty="0">
                <a:effectLst/>
                <a:latin typeface="Segoe UI" panose="020B0502040204020203" pitchFamily="34" charset="0"/>
                <a:ea typeface="Calibri" panose="020F0502020204030204" pitchFamily="34" charset="0"/>
                <a:cs typeface="Segoe UI" panose="020B0502040204020203" pitchFamily="34" charset="0"/>
              </a:rPr>
              <a:t>not</a:t>
            </a:r>
            <a:r>
              <a:rPr lang="en-US" sz="1000" dirty="0">
                <a:effectLst/>
                <a:latin typeface="Segoe UI" panose="020B0502040204020203" pitchFamily="34" charset="0"/>
                <a:ea typeface="Calibri" panose="020F0502020204030204" pitchFamily="34" charset="0"/>
                <a:cs typeface="Segoe UI" panose="020B0502040204020203" pitchFamily="34" charset="0"/>
              </a:rPr>
              <a:t> the product.</a:t>
            </a:r>
          </a:p>
          <a:p>
            <a:pPr marL="171450" marR="0" indent="-171450">
              <a:lnSpc>
                <a:spcPct val="107000"/>
              </a:lnSpc>
              <a:spcBef>
                <a:spcPts val="0"/>
              </a:spcBef>
              <a:spcAft>
                <a:spcPts val="800"/>
              </a:spcAft>
              <a:buFont typeface="Arial" panose="020B0604020202020204" pitchFamily="34" charset="0"/>
              <a:buChar char="•"/>
            </a:pPr>
            <a:endParaRPr lang="en-US" sz="1000" dirty="0">
              <a:effectLst/>
              <a:latin typeface="Segoe UI" panose="020B0502040204020203" pitchFamily="34" charset="0"/>
              <a:ea typeface="Calibri" panose="020F0502020204030204" pitchFamily="34" charset="0"/>
              <a:cs typeface="Segoe UI" panose="020B0502040204020203" pitchFamily="34" charset="0"/>
            </a:endParaRPr>
          </a:p>
          <a:p>
            <a:pPr marL="171450" marR="0" indent="-171450">
              <a:lnSpc>
                <a:spcPct val="107000"/>
              </a:lnSpc>
              <a:spcBef>
                <a:spcPts val="0"/>
              </a:spcBef>
              <a:spcAft>
                <a:spcPts val="800"/>
              </a:spcAft>
              <a:buFont typeface="Arial" panose="020B0604020202020204" pitchFamily="34" charset="0"/>
              <a:buChar char="•"/>
            </a:pPr>
            <a:r>
              <a:rPr lang="en-US" sz="1000" dirty="0">
                <a:effectLst/>
                <a:latin typeface="Segoe UI" panose="020B0502040204020203" pitchFamily="34" charset="0"/>
                <a:ea typeface="Calibri" panose="020F0502020204030204" pitchFamily="34" charset="0"/>
                <a:cs typeface="Segoe UI" panose="020B0502040204020203" pitchFamily="34" charset="0"/>
              </a:rPr>
              <a:t>Coupled with this is the fact that </a:t>
            </a:r>
            <a:r>
              <a:rPr lang="en-US" sz="1000" b="1" dirty="0">
                <a:effectLst/>
                <a:latin typeface="Segoe UI" panose="020B0502040204020203" pitchFamily="34" charset="0"/>
                <a:ea typeface="Calibri" panose="020F0502020204030204" pitchFamily="34" charset="0"/>
                <a:cs typeface="Segoe UI" panose="020B0502040204020203" pitchFamily="34" charset="0"/>
              </a:rPr>
              <a:t>market volatility is turning “business as usual” into “business UN-usual.” </a:t>
            </a:r>
            <a:r>
              <a:rPr lang="en-US" sz="1000" dirty="0">
                <a:effectLst/>
                <a:latin typeface="Segoe UI" panose="020B0502040204020203" pitchFamily="34" charset="0"/>
                <a:ea typeface="Calibri" panose="020F0502020204030204" pitchFamily="34" charset="0"/>
                <a:cs typeface="Segoe UI" panose="020B0502040204020203" pitchFamily="34" charset="0"/>
              </a:rPr>
              <a:t>Since the global pandemic there simply is no steadfast norm. </a:t>
            </a:r>
          </a:p>
          <a:p>
            <a:pPr marL="171450" marR="0" indent="-171450">
              <a:lnSpc>
                <a:spcPct val="107000"/>
              </a:lnSpc>
              <a:spcBef>
                <a:spcPts val="0"/>
              </a:spcBef>
              <a:spcAft>
                <a:spcPts val="800"/>
              </a:spcAft>
              <a:buFont typeface="Arial" panose="020B0604020202020204" pitchFamily="34" charset="0"/>
              <a:buChar char="•"/>
            </a:pPr>
            <a:endParaRPr lang="en-US" sz="1000" dirty="0">
              <a:effectLst/>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000" dirty="0">
                <a:effectLst/>
                <a:latin typeface="Segoe UI" panose="020B0502040204020203" pitchFamily="34" charset="0"/>
                <a:ea typeface="Calibri" panose="020F0502020204030204" pitchFamily="34" charset="0"/>
                <a:cs typeface="Segoe UI" panose="020B0502040204020203" pitchFamily="34" charset="0"/>
              </a:rPr>
              <a:t>SMB leaders are facing labor shortages, rising wage growth, multi-generational workforce challenges, along with a mindset shift, where people are fundamentally thinking differently about </a:t>
            </a:r>
            <a:r>
              <a:rPr lang="en-US" sz="1000" b="1" dirty="0">
                <a:effectLst/>
                <a:latin typeface="Segoe UI" panose="020B0502040204020203" pitchFamily="34" charset="0"/>
                <a:ea typeface="Calibri" panose="020F0502020204030204" pitchFamily="34" charset="0"/>
                <a:cs typeface="Segoe UI" panose="020B0502040204020203" pitchFamily="34" charset="0"/>
              </a:rPr>
              <a:t>how, when, and where they work</a:t>
            </a:r>
            <a:r>
              <a:rPr lang="en-US" sz="1000" dirty="0">
                <a:effectLst/>
                <a:latin typeface="Segoe UI" panose="020B0502040204020203" pitchFamily="34" charset="0"/>
                <a:ea typeface="Calibri" panose="020F0502020204030204" pitchFamily="34" charset="0"/>
                <a:cs typeface="Segoe UI" panose="020B0502040204020203" pitchFamily="34" charset="0"/>
              </a:rPr>
              <a:t>. People want transparency, accountability, and connection across their business. </a:t>
            </a:r>
          </a:p>
          <a:p>
            <a:pPr marL="0" marR="0" indent="0">
              <a:lnSpc>
                <a:spcPct val="107000"/>
              </a:lnSpc>
              <a:spcBef>
                <a:spcPts val="0"/>
              </a:spcBef>
              <a:spcAft>
                <a:spcPts val="800"/>
              </a:spcAft>
              <a:buFont typeface="Arial" panose="020B0604020202020204" pitchFamily="34" charset="0"/>
              <a:buNone/>
            </a:pPr>
            <a:endParaRPr lang="en-US" sz="1000" dirty="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000" dirty="0">
                <a:latin typeface="Segoe UI" panose="020B0502040204020203" pitchFamily="34" charset="0"/>
                <a:cs typeface="Segoe UI" panose="020B0502040204020203" pitchFamily="34" charset="0"/>
              </a:rPr>
              <a:t>If a company fails to innovate and adapt, they will be overtaken by more forward-thinking competitors. Now more than ever, leaders of small and midsized businesses (SMBs) need to ensure their people are enabled to deliver on customer expectations, no matter where they are or what comes next. </a:t>
            </a:r>
          </a:p>
          <a:p>
            <a:pPr marL="0" marR="0" indent="0">
              <a:lnSpc>
                <a:spcPct val="107000"/>
              </a:lnSpc>
              <a:spcBef>
                <a:spcPts val="0"/>
              </a:spcBef>
              <a:spcAft>
                <a:spcPts val="800"/>
              </a:spcAft>
              <a:buFont typeface="Arial" panose="020B0604020202020204" pitchFamily="34" charset="0"/>
              <a:buNone/>
            </a:pPr>
            <a:endParaRPr lang="en-US" sz="800" dirty="0">
              <a:latin typeface="Segoe UI"/>
              <a:cs typeface="Segoe UI"/>
            </a:endParaRPr>
          </a:p>
          <a:p>
            <a:endParaRPr lang="en-US" sz="850" dirty="0">
              <a:latin typeface="Segoe UI"/>
              <a:cs typeface="Segoe U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66014" marR="0" lvl="0" indent="0" algn="l" defTabSz="90532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66235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7000"/>
              </a:lnSpc>
              <a:tabLst>
                <a:tab pos="232234" algn="l"/>
                <a:tab pos="353051" algn="l"/>
              </a:tabLst>
              <a:defRPr/>
            </a:pPr>
            <a:r>
              <a:rPr kumimoji="0" lang="en-US" sz="1200" b="0" i="0" u="none" strike="noStrike" kern="1200" cap="none" spc="0" normalizeH="0" baseline="0" noProof="0" dirty="0">
                <a:ln>
                  <a:noFill/>
                </a:ln>
                <a:solidFill>
                  <a:srgbClr val="000000"/>
                </a:solidFill>
                <a:effectLst/>
                <a:uLnTx/>
                <a:uFillTx/>
                <a:latin typeface="Segoe UI"/>
                <a:cs typeface="Segoe UI"/>
              </a:rPr>
              <a:t>We have invested in fueling AI innovation for years.</a:t>
            </a:r>
            <a:r>
              <a:rPr lang="en-US" dirty="0">
                <a:solidFill>
                  <a:srgbClr val="000000"/>
                </a:solidFill>
                <a:latin typeface="Segoe UI"/>
                <a:cs typeface="Segoe UI"/>
              </a:rPr>
              <a:t> </a:t>
            </a:r>
            <a:endPar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base" latinLnBrk="0" hangingPunct="1">
              <a:lnSpc>
                <a:spcPct val="107000"/>
              </a:lnSpc>
              <a:spcBef>
                <a:spcPts val="0"/>
              </a:spcBef>
              <a:spcAft>
                <a:spcPts val="0"/>
              </a:spcAft>
              <a:buClrTx/>
              <a:buSzTx/>
              <a:buFontTx/>
              <a:buNone/>
              <a:tabLst>
                <a:tab pos="232234" algn="l"/>
                <a:tab pos="353051" algn="l"/>
              </a:tabLst>
              <a:defRPr/>
            </a:pPr>
            <a:r>
              <a:rPr kumimoji="0" lang="en-US" sz="1200" b="0" i="0" u="none" strike="noStrike" kern="1200" cap="none" spc="0" normalizeH="0" baseline="0" noProof="0" dirty="0">
                <a:ln>
                  <a:noFill/>
                </a:ln>
                <a:solidFill>
                  <a:srgbClr val="000000"/>
                </a:solidFill>
                <a:effectLst/>
                <a:uLnTx/>
                <a:uFillTx/>
                <a:latin typeface="Segoe UI"/>
                <a:cs typeface="Segoe UI"/>
              </a:rPr>
              <a:t>We’ve spent decades in research and development</a:t>
            </a:r>
            <a:r>
              <a:rPr kumimoji="0" lang="en-US" sz="12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panose="020F0502020204030204"/>
                <a:ea typeface="+mn-ea"/>
                <a:cs typeface="+mn-cs"/>
              </a:rPr>
              <a:t>.</a:t>
            </a:r>
            <a:endParaRPr lang="en-US" sz="12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panose="020B0502040204020203" pitchFamily="34" charset="0"/>
              <a:cs typeface="Segoe UI" panose="020B0502040204020203" pitchFamily="34" charset="0"/>
            </a:endParaRPr>
          </a:p>
          <a:p>
            <a:pPr fontAlgn="base">
              <a:lnSpc>
                <a:spcPct val="107000"/>
              </a:lnSpc>
              <a:tabLst>
                <a:tab pos="232234" algn="l"/>
                <a:tab pos="353051" algn="l"/>
              </a:tabLst>
              <a:defRPr/>
            </a:pPr>
            <a:r>
              <a:rPr kumimoji="0" lang="en-US" sz="1200" b="0" i="0" u="none" strike="noStrike" kern="1200" cap="none" spc="0" normalizeH="0" baseline="0" noProof="0" dirty="0">
                <a:ln>
                  <a:noFill/>
                </a:ln>
                <a:solidFill>
                  <a:srgbClr val="000000"/>
                </a:solidFill>
                <a:effectLst/>
                <a:uLnTx/>
                <a:uFillTx/>
                <a:latin typeface="Segoe UI"/>
                <a:cs typeface="Segoe UI"/>
              </a:rPr>
              <a:t>We’re committed to advancing the principles and practice of Responsible AI.</a:t>
            </a:r>
            <a:r>
              <a:rPr lang="en-US" dirty="0">
                <a:solidFill>
                  <a:srgbClr val="000000"/>
                </a:solidFill>
                <a:latin typeface="Segoe UI"/>
                <a:cs typeface="Segoe UI"/>
              </a:rPr>
              <a:t> </a:t>
            </a:r>
            <a:endPar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fontAlgn="base">
              <a:lnSpc>
                <a:spcPct val="107000"/>
              </a:lnSpc>
              <a:tabLst>
                <a:tab pos="232234" algn="l"/>
                <a:tab pos="353051" algn="l"/>
              </a:tabLst>
              <a:defRPr/>
            </a:pPr>
            <a:r>
              <a:rPr kumimoji="0" lang="en-US" sz="1200" b="0" i="0" u="none" strike="noStrike" kern="1200" cap="none" spc="0" normalizeH="0" baseline="0" noProof="0" dirty="0">
                <a:ln>
                  <a:noFill/>
                </a:ln>
                <a:solidFill>
                  <a:srgbClr val="000000"/>
                </a:solidFill>
                <a:effectLst/>
                <a:uLnTx/>
                <a:uFillTx/>
                <a:latin typeface="Segoe UI"/>
                <a:cs typeface="Segoe UI"/>
              </a:rPr>
              <a:t>We’ve built security and trust into our platform and all our solutions right from the start.</a:t>
            </a:r>
            <a:r>
              <a:rPr lang="en-US" dirty="0">
                <a:solidFill>
                  <a:srgbClr val="000000"/>
                </a:solidFill>
                <a:latin typeface="Segoe UI"/>
                <a:cs typeface="Segoe UI"/>
              </a:rPr>
              <a:t> </a:t>
            </a:r>
            <a:endPar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fontAlgn="base">
              <a:lnSpc>
                <a:spcPct val="107000"/>
              </a:lnSpc>
              <a:defRPr/>
            </a:pPr>
            <a:r>
              <a:rPr kumimoji="0" lang="en-US" sz="1200" b="0" i="0" u="none" strike="noStrike" kern="1200" cap="none" spc="0" normalizeH="0" baseline="0" noProof="0" dirty="0">
                <a:ln>
                  <a:noFill/>
                </a:ln>
                <a:solidFill>
                  <a:srgbClr val="000000"/>
                </a:solidFill>
                <a:effectLst/>
                <a:uLnTx/>
                <a:uFillTx/>
                <a:latin typeface="Segoe UI"/>
                <a:cs typeface="Segoe UI"/>
              </a:rPr>
              <a:t>We’ve created purpose-built AI infrastructure to deliver reliability and performance at scale</a:t>
            </a:r>
            <a:r>
              <a:rPr kumimoji="0" lang="en-US" sz="1800" b="0" i="0" u="none" strike="noStrike" kern="1200" cap="none" spc="0" normalizeH="0" baseline="0" noProof="0" dirty="0">
                <a:ln>
                  <a:noFill/>
                </a:ln>
                <a:solidFill>
                  <a:prstClr val="black"/>
                </a:solidFill>
                <a:effectLst/>
                <a:uLnTx/>
                <a:uFillTx/>
                <a:latin typeface="Segoe UI"/>
                <a:ea typeface="Calibri" panose="020F0502020204030204" pitchFamily="34" charset="0"/>
                <a:cs typeface="Segoe UI"/>
              </a:rPr>
              <a:t>, based on thousands of interconnected GPUs and </a:t>
            </a:r>
            <a:r>
              <a:rPr kumimoji="0" lang="en-US" sz="1800" b="0" i="0" u="none" strike="noStrike" kern="1200" cap="none" spc="0" normalizeH="0" baseline="0" noProof="0" dirty="0" err="1">
                <a:ln>
                  <a:noFill/>
                </a:ln>
                <a:solidFill>
                  <a:prstClr val="black"/>
                </a:solidFill>
                <a:effectLst/>
                <a:uLnTx/>
                <a:uFillTx/>
                <a:latin typeface="Segoe UI"/>
                <a:ea typeface="Calibri" panose="020F0502020204030204" pitchFamily="34" charset="0"/>
                <a:cs typeface="Segoe UI"/>
              </a:rPr>
              <a:t>Infiniband</a:t>
            </a:r>
            <a:r>
              <a:rPr kumimoji="0" lang="en-US" sz="1800" b="0" i="0" u="none" strike="noStrike" kern="1200" cap="none" spc="0" normalizeH="0" baseline="0" noProof="0" dirty="0">
                <a:ln>
                  <a:noFill/>
                </a:ln>
                <a:solidFill>
                  <a:prstClr val="black"/>
                </a:solidFill>
                <a:effectLst/>
                <a:uLnTx/>
                <a:uFillTx/>
                <a:latin typeface="Segoe UI"/>
                <a:ea typeface="Calibri" panose="020F0502020204030204" pitchFamily="34" charset="0"/>
                <a:cs typeface="Segoe UI"/>
              </a:rPr>
              <a:t> networking.</a:t>
            </a:r>
            <a:r>
              <a:rPr lang="en-US" sz="1800" dirty="0">
                <a:solidFill>
                  <a:prstClr val="black"/>
                </a:solidFill>
                <a:latin typeface="Segoe UI"/>
                <a:ea typeface="Calibri" panose="020F0502020204030204" pitchFamily="34" charset="0"/>
                <a:cs typeface="Segoe UI"/>
              </a:rPr>
              <a:t> </a:t>
            </a:r>
            <a:endParaRPr lang="en-US"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base" latinLnBrk="0" hangingPunct="1">
              <a:lnSpc>
                <a:spcPct val="107000"/>
              </a:lnSpc>
              <a:spcBef>
                <a:spcPts val="0"/>
              </a:spcBef>
              <a:spcAft>
                <a:spcPts val="0"/>
              </a:spcAft>
              <a:buClrTx/>
              <a:buSzTx/>
              <a:buFontTx/>
              <a:buNone/>
              <a:tabLst>
                <a:tab pos="232234" algn="l"/>
                <a:tab pos="353051" algn="l"/>
              </a:tabLst>
              <a:defRPr/>
            </a:pPr>
            <a:r>
              <a:rPr kumimoji="0" lang="en-US" sz="1200" b="0" i="0" u="none" strike="noStrike" kern="1200" cap="none" spc="0" normalizeH="0" baseline="0" noProof="0" dirty="0">
                <a:ln>
                  <a:noFill/>
                </a:ln>
                <a:solidFill>
                  <a:srgbClr val="000000"/>
                </a:solidFill>
                <a:effectLst/>
                <a:uLnTx/>
                <a:uFillTx/>
                <a:latin typeface="Segoe UI"/>
                <a:cs typeface="Segoe UI"/>
              </a:rPr>
              <a:t>And as a result, we are trusted by AI leaders like OpenAI and many others. In fact, </a:t>
            </a:r>
            <a:r>
              <a:rPr kumimoji="0" lang="en-US" sz="1800" b="0" i="0" u="none" strike="noStrike" kern="1200" cap="none" spc="0" normalizeH="0" baseline="0" noProof="0" dirty="0">
                <a:ln>
                  <a:noFill/>
                </a:ln>
                <a:solidFill>
                  <a:prstClr val="black"/>
                </a:solidFill>
                <a:effectLst/>
                <a:uLnTx/>
                <a:uFillTx/>
                <a:latin typeface="Segoe UI"/>
                <a:ea typeface="Calibri" panose="020F0502020204030204" pitchFamily="34" charset="0"/>
                <a:cs typeface="Segoe UI"/>
              </a:rPr>
              <a:t>OpenAI builds and trains </a:t>
            </a:r>
            <a:r>
              <a:rPr kumimoji="0" lang="en-US" sz="1800" b="0" i="0" u="sng" strike="noStrike" kern="1200" cap="none" spc="0" normalizeH="0" baseline="0" noProof="0" dirty="0">
                <a:ln>
                  <a:noFill/>
                </a:ln>
                <a:solidFill>
                  <a:prstClr val="black"/>
                </a:solidFill>
                <a:effectLst/>
                <a:uLnTx/>
                <a:uFillTx/>
                <a:latin typeface="Segoe UI"/>
                <a:ea typeface="Calibri" panose="020F0502020204030204" pitchFamily="34" charset="0"/>
                <a:cs typeface="Segoe UI"/>
              </a:rPr>
              <a:t>all of their AI models and experiences</a:t>
            </a:r>
            <a:r>
              <a:rPr kumimoji="0" lang="en-US" sz="1800" b="0" i="0" u="none" strike="noStrike" kern="1200" cap="none" spc="0" normalizeH="0" baseline="0" noProof="0" dirty="0">
                <a:ln>
                  <a:noFill/>
                </a:ln>
                <a:solidFill>
                  <a:prstClr val="black"/>
                </a:solidFill>
                <a:effectLst/>
                <a:uLnTx/>
                <a:uFillTx/>
                <a:latin typeface="Segoe UI"/>
                <a:ea typeface="Calibri" panose="020F0502020204030204" pitchFamily="34" charset="0"/>
                <a:cs typeface="Segoe UI"/>
              </a:rPr>
              <a:t> using the unique AI infrastructure of Microsoft Azure.</a:t>
            </a:r>
            <a:endParaRPr lang="en-US" sz="1800" b="0" i="0" u="none" strike="noStrike" kern="1200" cap="none" spc="0" normalizeH="0" baseline="0" noProof="0" dirty="0">
              <a:ln>
                <a:noFill/>
              </a:ln>
              <a:solidFill>
                <a:prstClr val="black"/>
              </a:solidFill>
              <a:effectLst/>
              <a:uLnTx/>
              <a:uFillTx/>
              <a:latin typeface="Segoe UI"/>
              <a:ea typeface="Calibri" panose="020F0502020204030204" pitchFamily="34" charset="0"/>
              <a:cs typeface="Segoe UI"/>
            </a:endParaRPr>
          </a:p>
          <a:p>
            <a:pPr fontAlgn="base">
              <a:lnSpc>
                <a:spcPct val="107000"/>
              </a:lnSpc>
              <a:tabLst>
                <a:tab pos="232234" algn="l"/>
                <a:tab pos="353051" algn="l"/>
              </a:tabLst>
              <a:defRPr/>
            </a:pPr>
            <a:r>
              <a:rPr kumimoji="0" lang="en-US" sz="1800" b="0" i="0" u="none" strike="noStrike" kern="1200" cap="none" spc="0" normalizeH="0" baseline="0" noProof="0" dirty="0">
                <a:ln>
                  <a:noFill/>
                </a:ln>
                <a:solidFill>
                  <a:prstClr val="black"/>
                </a:solidFill>
                <a:effectLst/>
                <a:uLnTx/>
                <a:uFillTx/>
                <a:latin typeface="Segoe UI"/>
                <a:ea typeface="Calibri" panose="020F0502020204030204" pitchFamily="34" charset="0"/>
                <a:cs typeface="Segoe UI"/>
              </a:rPr>
              <a:t>This innovation is exciting, but as AI is poised to transform our lives,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must collectively define new rules, norms, and practices for the use and impact of this technology.</a:t>
            </a:r>
            <a:r>
              <a:rPr lang="en-US" sz="1800" dirty="0">
                <a:solidFill>
                  <a:prstClr val="black"/>
                </a:solidFill>
                <a:latin typeface="Calibri" panose="020F0502020204030204"/>
              </a:rPr>
              <a:t> </a:t>
            </a:r>
            <a:endParaRPr lang="en-US" sz="1800" dirty="0">
              <a:solidFill>
                <a:prstClr val="black"/>
              </a:solidFill>
              <a:latin typeface="Calibri" panose="020F0502020204030204"/>
              <a:cs typeface="Calibri"/>
            </a:endParaRPr>
          </a:p>
          <a:p>
            <a:pPr>
              <a:lnSpc>
                <a:spcPct val="107000"/>
              </a:lnSpc>
              <a:tabLst>
                <a:tab pos="232234" algn="l"/>
                <a:tab pos="353051" algn="l"/>
              </a:tabLst>
              <a:defRPr/>
            </a:pPr>
            <a:endParaRPr lang="en-US" sz="1800" dirty="0">
              <a:latin typeface="Calibri" panose="020F0502020204030204" pitchFamily="34" charset="0"/>
              <a:cs typeface="Calibri"/>
            </a:endParaRPr>
          </a:p>
          <a:p>
            <a:pPr>
              <a:lnSpc>
                <a:spcPct val="107000"/>
              </a:lnSpc>
              <a:spcAft>
                <a:spcPts val="800"/>
              </a:spcAft>
              <a:tabLst>
                <a:tab pos="232234" algn="l"/>
                <a:tab pos="353051" algn="l"/>
              </a:tabLst>
              <a:defRPr/>
            </a:pPr>
            <a:r>
              <a:rPr lang="en-US" dirty="0"/>
              <a:t>The Microsoft Cloud runs on trust.   </a:t>
            </a:r>
          </a:p>
          <a:p>
            <a:pPr>
              <a:lnSpc>
                <a:spcPct val="107000"/>
              </a:lnSpc>
              <a:spcAft>
                <a:spcPts val="800"/>
              </a:spcAft>
              <a:tabLst>
                <a:tab pos="232234" algn="l"/>
                <a:tab pos="353051" algn="l"/>
              </a:tabLst>
              <a:defRPr/>
            </a:pPr>
            <a:endParaRPr lang="en-US" dirty="0"/>
          </a:p>
          <a:p>
            <a:pPr>
              <a:lnSpc>
                <a:spcPct val="107000"/>
              </a:lnSpc>
              <a:spcAft>
                <a:spcPts val="800"/>
              </a:spcAft>
              <a:tabLst>
                <a:tab pos="232234" algn="l"/>
                <a:tab pos="353051" algn="l"/>
              </a:tabLst>
              <a:defRPr/>
            </a:pPr>
            <a:r>
              <a:rPr lang="en-US" dirty="0"/>
              <a:t>Trust has been a fundamental promise we have built into the Microsoft Cloud since the very beginning.   </a:t>
            </a:r>
          </a:p>
          <a:p>
            <a:pPr>
              <a:lnSpc>
                <a:spcPct val="107000"/>
              </a:lnSpc>
              <a:spcAft>
                <a:spcPts val="800"/>
              </a:spcAft>
              <a:tabLst>
                <a:tab pos="232234" algn="l"/>
                <a:tab pos="353051" algn="l"/>
              </a:tabLst>
              <a:defRPr/>
            </a:pPr>
            <a:endParaRPr lang="en-US" dirty="0"/>
          </a:p>
          <a:p>
            <a:pPr>
              <a:lnSpc>
                <a:spcPct val="107000"/>
              </a:lnSpc>
              <a:spcAft>
                <a:spcPts val="800"/>
              </a:spcAft>
              <a:tabLst>
                <a:tab pos="232234" algn="l"/>
                <a:tab pos="353051" algn="l"/>
              </a:tabLst>
              <a:defRPr/>
            </a:pPr>
            <a:r>
              <a:rPr lang="en-US" dirty="0"/>
              <a:t>Data is the fuel that powers AI technology – and you need to trust what your technology partners are doing with your data. </a:t>
            </a:r>
          </a:p>
          <a:p>
            <a:pPr>
              <a:lnSpc>
                <a:spcPct val="107000"/>
              </a:lnSpc>
              <a:spcAft>
                <a:spcPts val="800"/>
              </a:spcAft>
              <a:tabLst>
                <a:tab pos="232234" algn="l"/>
                <a:tab pos="353051" algn="l"/>
              </a:tabLst>
              <a:defRPr/>
            </a:pPr>
            <a:r>
              <a:rPr lang="en-US" dirty="0">
                <a:cs typeface="Calibri"/>
              </a:rPr>
              <a:t>----</a:t>
            </a:r>
            <a:endParaRPr lang="en-US" dirty="0"/>
          </a:p>
          <a:p>
            <a:pPr>
              <a:lnSpc>
                <a:spcPct val="107000"/>
              </a:lnSpc>
              <a:spcAft>
                <a:spcPts val="800"/>
              </a:spcAft>
              <a:tabLst>
                <a:tab pos="232234" algn="l"/>
                <a:tab pos="353051" algn="l"/>
              </a:tabLst>
              <a:defRPr/>
            </a:pPr>
            <a:r>
              <a:rPr lang="en-US" dirty="0"/>
              <a:t>There are three fundamental promises we make with the Microsoft Cloud:  </a:t>
            </a:r>
          </a:p>
          <a:p>
            <a:pPr>
              <a:lnSpc>
                <a:spcPct val="107000"/>
              </a:lnSpc>
              <a:spcAft>
                <a:spcPts val="800"/>
              </a:spcAft>
              <a:tabLst>
                <a:tab pos="232234" algn="l"/>
                <a:tab pos="353051" algn="l"/>
              </a:tabLst>
              <a:defRPr/>
            </a:pPr>
            <a:endParaRPr lang="en-US" dirty="0"/>
          </a:p>
          <a:p>
            <a:pPr>
              <a:lnSpc>
                <a:spcPct val="107000"/>
              </a:lnSpc>
              <a:spcAft>
                <a:spcPts val="800"/>
              </a:spcAft>
              <a:tabLst>
                <a:tab pos="232234" algn="l"/>
                <a:tab pos="353051" algn="l"/>
              </a:tabLst>
              <a:defRPr/>
            </a:pPr>
            <a:r>
              <a:rPr lang="en-US" dirty="0"/>
              <a:t>First, your data is </a:t>
            </a:r>
            <a:r>
              <a:rPr lang="en-US" b="1" dirty="0"/>
              <a:t>your</a:t>
            </a:r>
            <a:r>
              <a:rPr lang="en-US" dirty="0"/>
              <a:t> data.  It is not our data. It is your data.  That means it is yours to own and control. Your data to choose how you want to leverage and monetize. </a:t>
            </a:r>
          </a:p>
          <a:p>
            <a:pPr>
              <a:lnSpc>
                <a:spcPct val="107000"/>
              </a:lnSpc>
              <a:spcAft>
                <a:spcPts val="800"/>
              </a:spcAft>
              <a:tabLst>
                <a:tab pos="232234" algn="l"/>
                <a:tab pos="353051" algn="l"/>
              </a:tabLst>
              <a:defRPr/>
            </a:pPr>
            <a:endParaRPr lang="en-US" dirty="0"/>
          </a:p>
          <a:p>
            <a:pPr>
              <a:lnSpc>
                <a:spcPct val="107000"/>
              </a:lnSpc>
              <a:spcAft>
                <a:spcPts val="800"/>
              </a:spcAft>
              <a:tabLst>
                <a:tab pos="232234" algn="l"/>
                <a:tab pos="353051" algn="l"/>
              </a:tabLst>
              <a:defRPr/>
            </a:pPr>
            <a:r>
              <a:rPr lang="en-US" dirty="0"/>
              <a:t>Second, your data is </a:t>
            </a:r>
            <a:r>
              <a:rPr lang="en-US" b="1" dirty="0"/>
              <a:t>not used </a:t>
            </a:r>
            <a:r>
              <a:rPr lang="en-US" dirty="0"/>
              <a:t>to train or enrich the foundation AI models used by others. You don’t have to worry about anyone other than your organization is benefiting from AI that is trained on your data.  Only your organization benefits from your data and business processes. </a:t>
            </a:r>
          </a:p>
          <a:p>
            <a:pPr>
              <a:lnSpc>
                <a:spcPct val="107000"/>
              </a:lnSpc>
              <a:spcAft>
                <a:spcPts val="800"/>
              </a:spcAft>
              <a:tabLst>
                <a:tab pos="232234" algn="l"/>
                <a:tab pos="353051" algn="l"/>
              </a:tabLst>
              <a:defRPr/>
            </a:pPr>
            <a:endParaRPr lang="en-US" dirty="0"/>
          </a:p>
          <a:p>
            <a:pPr>
              <a:lnSpc>
                <a:spcPct val="107000"/>
              </a:lnSpc>
              <a:spcAft>
                <a:spcPts val="800"/>
              </a:spcAft>
              <a:tabLst>
                <a:tab pos="232234" algn="l"/>
                <a:tab pos="353051" algn="l"/>
              </a:tabLst>
              <a:defRPr/>
            </a:pPr>
            <a:r>
              <a:rPr lang="en-US" dirty="0"/>
              <a:t>And third, your data and AI models – in fact, your entire organization – are </a:t>
            </a:r>
            <a:r>
              <a:rPr lang="en-US" b="1" dirty="0"/>
              <a:t>protected</a:t>
            </a:r>
            <a:r>
              <a:rPr lang="en-US" dirty="0"/>
              <a:t> at every step by the most comprehensive enterprise compliance and security controls in the industry.</a:t>
            </a:r>
          </a:p>
          <a:p>
            <a:pPr>
              <a:lnSpc>
                <a:spcPct val="107000"/>
              </a:lnSpc>
              <a:spcAft>
                <a:spcPts val="800"/>
              </a:spcAft>
              <a:tabLst>
                <a:tab pos="232234" algn="l"/>
                <a:tab pos="353051" algn="l"/>
              </a:tabLst>
              <a:defRPr/>
            </a:pPr>
            <a:endParaRPr lang="en-US" dirty="0"/>
          </a:p>
          <a:p>
            <a:pPr>
              <a:tabLst>
                <a:tab pos="232234" algn="l"/>
                <a:tab pos="353051" algn="l"/>
              </a:tabLst>
              <a:defRPr/>
            </a:pPr>
            <a:r>
              <a:rPr lang="en-US" dirty="0"/>
              <a:t>That is Microsoft’s commitment to you.  </a:t>
            </a:r>
          </a:p>
          <a:p>
            <a:pPr>
              <a:tabLst>
                <a:tab pos="232234" algn="l"/>
                <a:tab pos="353051" algn="l"/>
              </a:tabLst>
              <a:defRPr/>
            </a:pPr>
            <a:endParaRPr lang="en-US" dirty="0">
              <a:cs typeface="Calibri" panose="020F0502020204030204"/>
            </a:endParaRPr>
          </a:p>
          <a:p>
            <a:pPr>
              <a:tabLst>
                <a:tab pos="232234" algn="l"/>
                <a:tab pos="353051" algn="l"/>
              </a:tabLst>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124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 video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gradFill flip="none" rotWithShape="1">
                  <a:gsLst>
                    <a:gs pos="0">
                      <a:srgbClr val="D59DFF"/>
                    </a:gs>
                    <a:gs pos="80000">
                      <a:schemeClr val="accent1"/>
                    </a:gs>
                  </a:gsLst>
                  <a:lin ang="2700000" scaled="1"/>
                  <a:tileRect/>
                </a:gradFill>
                <a:cs typeface="+mn-cs"/>
              </a:rPr>
              <a:t>Auto-generate compelling, creative product descriptions - </a:t>
            </a:r>
            <a:r>
              <a:rPr kumimoji="0" lang="en-US" sz="900" b="0" i="0" u="none" strike="noStrike" kern="1200" cap="none" spc="0" normalizeH="0" baseline="0" noProof="0" dirty="0">
                <a:ln>
                  <a:noFill/>
                </a:ln>
                <a:solidFill>
                  <a:srgbClr val="FFFFFF"/>
                </a:solidFill>
                <a:effectLst/>
                <a:uLnTx/>
                <a:uFillTx/>
                <a:latin typeface="Segoe UI Semibold"/>
                <a:ea typeface="+mn-ea"/>
                <a:cs typeface="+mn-cs"/>
              </a:rPr>
              <a:t>Save time and drive sales with engaging marketing text tailored to your product and brand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1" dirty="0">
              <a:gradFill flip="none" rotWithShape="1">
                <a:gsLst>
                  <a:gs pos="0">
                    <a:srgbClr val="D59DFF"/>
                  </a:gs>
                  <a:gs pos="80000">
                    <a:schemeClr val="accent1"/>
                  </a:gs>
                </a:gsLst>
                <a:lin ang="2700000" scaled="1"/>
                <a:tileRect/>
              </a:gradFill>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900" b="1" i="0" u="none" strike="noStrike" kern="1200" cap="none" spc="0" normalizeH="0" baseline="0" noProof="0" dirty="0">
                <a:ln>
                  <a:noFill/>
                </a:ln>
                <a:solidFill>
                  <a:srgbClr val="50E6FF"/>
                </a:solidFill>
                <a:effectLst/>
                <a:uLnTx/>
                <a:uFillTx/>
                <a:latin typeface="Segoe UI Semibold"/>
                <a:ea typeface="+mn-ea"/>
                <a:cs typeface="+mn-cs"/>
              </a:rPr>
              <a:t>Challenges</a:t>
            </a:r>
          </a:p>
          <a:p>
            <a:pPr marL="285750" marR="0" lvl="0" indent="-1682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Segoe UI"/>
                <a:ea typeface="+mn-ea"/>
                <a:cs typeface="+mn-cs"/>
              </a:rPr>
              <a:t>Producing and publishing product descriptions is resource- and time-intensive</a:t>
            </a:r>
          </a:p>
          <a:p>
            <a:pPr marL="285750" marR="0" lvl="0" indent="-1682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Segoe UI"/>
                <a:ea typeface="+mn-ea"/>
                <a:cs typeface="+mn-cs"/>
              </a:rPr>
              <a:t>Description copy is prone to erroneous product details</a:t>
            </a:r>
          </a:p>
          <a:p>
            <a:pPr marL="285750" marR="0" lvl="0" indent="-1682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Segoe UI"/>
                <a:ea typeface="+mn-ea"/>
                <a:cs typeface="+mn-cs"/>
              </a:rPr>
              <a:t>Creating unique, original text for similar products can be challenging</a:t>
            </a:r>
          </a:p>
          <a:p>
            <a:pPr marL="285750" marR="0" lvl="0" indent="-1682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FFFFFF"/>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900" b="1" i="0" u="none" strike="noStrike" kern="1200" cap="none" spc="0" normalizeH="0" baseline="0" noProof="0" dirty="0">
                <a:ln>
                  <a:noFill/>
                </a:ln>
                <a:gradFill flip="none" rotWithShape="1">
                  <a:gsLst>
                    <a:gs pos="0">
                      <a:srgbClr val="D59DFF"/>
                    </a:gs>
                    <a:gs pos="80000">
                      <a:srgbClr val="50E6FF"/>
                    </a:gs>
                  </a:gsLst>
                  <a:lin ang="2700000" scaled="1"/>
                  <a:tileRect/>
                </a:gradFill>
                <a:effectLst/>
                <a:uLnTx/>
                <a:uFillTx/>
                <a:latin typeface="Segoe UI Semibold"/>
                <a:ea typeface="+mn-ea"/>
                <a:cs typeface="+mn-cs"/>
              </a:rPr>
              <a:t>With Copilot in Dynamics 365 Business Central</a:t>
            </a:r>
          </a:p>
          <a:p>
            <a:pPr marL="285750" marR="0" lvl="0" indent="-1682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Segoe UI"/>
                <a:ea typeface="+mn-ea"/>
                <a:cs typeface="+mn-cs"/>
              </a:rPr>
              <a:t>Bring products to market faster with AI-generated product description suggestions</a:t>
            </a:r>
          </a:p>
          <a:p>
            <a:pPr marL="285750" marR="0" lvl="0" indent="-1682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Segoe UI"/>
                <a:ea typeface="+mn-ea"/>
                <a:cs typeface="+mn-cs"/>
              </a:rPr>
              <a:t>Create copy ideas in seconds based on selected product attributes, tone and format</a:t>
            </a:r>
          </a:p>
          <a:p>
            <a:pPr marL="285750" marR="0" lvl="0" indent="-1682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Segoe UI"/>
                <a:ea typeface="+mn-ea"/>
                <a:cs typeface="+mn-cs"/>
              </a:rPr>
              <a:t>Seamlessly publish to Shopify with just a few clicks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BF2EA-E578-431E-BD5B-A94F6E005A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8037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Segoe UI" panose="020B0502040204020203" pitchFamily="34" charset="0"/>
              </a:rPr>
              <a:t>Improve customer service with Sales and Inventory Forecasting  </a:t>
            </a:r>
          </a:p>
          <a:p>
            <a:pPr algn="l"/>
            <a:r>
              <a:rPr lang="en-US" b="0" i="0" dirty="0">
                <a:solidFill>
                  <a:srgbClr val="000000"/>
                </a:solidFill>
                <a:effectLst/>
                <a:latin typeface="Segoe UI" panose="020B0502040204020203" pitchFamily="34" charset="0"/>
              </a:rPr>
              <a:t>In a highly competitive business landscape, effective inventory management can be the key differentiator between a successful business and one that struggles to retain customers and remain profitable. Inventory management is a trade-off between customer service and managing your costs. While low inventory requires less working capital, inventory shortages can lead to missed sales. Using AI, the </a:t>
            </a:r>
            <a:r>
              <a:rPr lang="en-US" b="0" i="0" u="sng" dirty="0">
                <a:solidFill>
                  <a:srgbClr val="0067B8"/>
                </a:solidFill>
                <a:effectLst/>
                <a:latin typeface="Segoe UI" panose="020B0502040204020203" pitchFamily="34" charset="0"/>
                <a:hlinkClick r:id="rId3"/>
              </a:rPr>
              <a:t>Sales and Inventory Forecast extension</a:t>
            </a:r>
            <a:r>
              <a:rPr lang="en-US" b="0" i="0" dirty="0">
                <a:solidFill>
                  <a:srgbClr val="000000"/>
                </a:solidFill>
                <a:effectLst/>
                <a:latin typeface="Segoe UI" panose="020B0502040204020203" pitchFamily="34" charset="0"/>
              </a:rPr>
              <a:t> predicts future sales using historical data to help you avoid stockouts. Based on the forecast and inventory levels, the extension helps create replenishment requests to your vendors, helping you save time and improve inventory availability to keep your customers happy.</a:t>
            </a:r>
          </a:p>
          <a:p>
            <a:pPr algn="l"/>
            <a:endParaRPr lang="en-US" b="0" i="0" dirty="0">
              <a:solidFill>
                <a:srgbClr val="000000"/>
              </a:solidFill>
              <a:effectLst/>
              <a:latin typeface="Segoe UI" panose="020B0502040204020203" pitchFamily="34" charset="0"/>
            </a:endParaRPr>
          </a:p>
          <a:p>
            <a:pPr algn="l"/>
            <a:r>
              <a:rPr lang="en-US" b="1" i="0" dirty="0">
                <a:solidFill>
                  <a:srgbClr val="000000"/>
                </a:solidFill>
                <a:effectLst/>
                <a:latin typeface="Segoe UI" panose="020B0502040204020203" pitchFamily="34" charset="0"/>
              </a:rPr>
              <a:t>Anticipate business challenges with Late Payment Predictions</a:t>
            </a:r>
          </a:p>
          <a:p>
            <a:pPr algn="l"/>
            <a:r>
              <a:rPr lang="en-US" b="0" i="0" dirty="0">
                <a:solidFill>
                  <a:srgbClr val="000000"/>
                </a:solidFill>
                <a:effectLst/>
                <a:latin typeface="Segoe UI" panose="020B0502040204020203" pitchFamily="34" charset="0"/>
              </a:rPr>
              <a:t>Effectively managing receivables is critical to the overall financial health of a business. The </a:t>
            </a:r>
            <a:r>
              <a:rPr lang="en-US" b="0" i="0" u="sng" dirty="0">
                <a:solidFill>
                  <a:srgbClr val="0067B8"/>
                </a:solidFill>
                <a:effectLst/>
                <a:latin typeface="Segoe UI" panose="020B0502040204020203" pitchFamily="34" charset="0"/>
                <a:hlinkClick r:id="rId4"/>
              </a:rPr>
              <a:t>Late Payment Prediction extension</a:t>
            </a:r>
            <a:r>
              <a:rPr lang="en-US" b="0" i="0" dirty="0">
                <a:solidFill>
                  <a:srgbClr val="000000"/>
                </a:solidFill>
                <a:effectLst/>
                <a:latin typeface="Segoe UI" panose="020B0502040204020203" pitchFamily="34" charset="0"/>
              </a:rPr>
              <a:t> can help you reduce outstanding receivables and fine-tune your collections strategy by predicting whether sales invoices will be paid on time. For example, if a payment is predicted to be late, you might decide to adjust the terms of payment or the payment method for the customer. By anticipating late payments and making adjustments, you can better manage and ultimately reduce overdue receivables.</a:t>
            </a:r>
          </a:p>
          <a:p>
            <a:pPr algn="l"/>
            <a:endParaRPr lang="en-US" b="0" i="0" dirty="0">
              <a:solidFill>
                <a:srgbClr val="000000"/>
              </a:solidFill>
              <a:effectLst/>
              <a:latin typeface="Segoe UI" panose="020B0502040204020203" pitchFamily="34" charset="0"/>
            </a:endParaRPr>
          </a:p>
          <a:p>
            <a:pPr algn="l"/>
            <a:r>
              <a:rPr lang="en-US" b="1" i="0" dirty="0">
                <a:solidFill>
                  <a:srgbClr val="000000"/>
                </a:solidFill>
                <a:effectLst/>
                <a:latin typeface="Segoe UI" panose="020B0502040204020203" pitchFamily="34" charset="0"/>
              </a:rPr>
              <a:t>Enhance decision-making with Cash Flow Analysis</a:t>
            </a:r>
          </a:p>
          <a:p>
            <a:pPr algn="l"/>
            <a:r>
              <a:rPr lang="en-US" b="0" i="0" dirty="0">
                <a:solidFill>
                  <a:srgbClr val="000000"/>
                </a:solidFill>
                <a:effectLst/>
                <a:latin typeface="Segoe UI" panose="020B0502040204020203" pitchFamily="34" charset="0"/>
              </a:rPr>
              <a:t>Azure AI in Business Central helps you create a comprehensive cash flow forecast with </a:t>
            </a:r>
            <a:r>
              <a:rPr lang="en-US" b="0" i="0" u="sng" dirty="0">
                <a:solidFill>
                  <a:srgbClr val="0067B8"/>
                </a:solidFill>
                <a:effectLst/>
                <a:latin typeface="Segoe UI" panose="020B0502040204020203" pitchFamily="34" charset="0"/>
                <a:hlinkClick r:id="rId5"/>
              </a:rPr>
              <a:t>Cash Flow Analysis</a:t>
            </a:r>
            <a:r>
              <a:rPr lang="en-US" b="0" i="0" dirty="0">
                <a:solidFill>
                  <a:srgbClr val="000000"/>
                </a:solidFill>
                <a:effectLst/>
                <a:latin typeface="Segoe UI" panose="020B0502040204020203" pitchFamily="34" charset="0"/>
              </a:rPr>
              <a:t>, enhancing decision-making so you can stay in control of your cash flow. A company’s cash flow indicates its financial solvency and reveals whether the company can meet its financial obligations in a timely manner. To make sure that your company is solvent, a future-oriented planning instrument is necessary. With insights from AI, you can make proactive adjustments to ensure your company’s fiscal health, such as reducing credit when you have a cash surplus or borrowing to mitigate a cash deficit.</a:t>
            </a: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94028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000" dirty="0">
                <a:latin typeface="Segoe UI" panose="020B0502040204020203" pitchFamily="34" charset="0"/>
                <a:cs typeface="Segoe UI" panose="020B0502040204020203" pitchFamily="34" charset="0"/>
              </a:rPr>
              <a:t>Collaborative applications like Dynamics 365 Business Central are transforming how people in organizations work together. </a:t>
            </a:r>
          </a:p>
          <a:p>
            <a:pPr>
              <a:defRPr/>
            </a:pPr>
            <a:endParaRPr lang="en-US" sz="1000" dirty="0">
              <a:latin typeface="Segoe UI" panose="020B0502040204020203" pitchFamily="34" charset="0"/>
              <a:cs typeface="Segoe UI" panose="020B0502040204020203" pitchFamily="34" charset="0"/>
            </a:endParaRPr>
          </a:p>
          <a:p>
            <a:pPr>
              <a:defRPr/>
            </a:pPr>
            <a:r>
              <a:rPr lang="en-US" sz="1000" dirty="0">
                <a:latin typeface="Segoe UI" panose="020B0502040204020203" pitchFamily="34" charset="0"/>
                <a:cs typeface="Segoe UI" panose="020B0502040204020203" pitchFamily="34" charset="0"/>
              </a:rPr>
              <a:t>They empower people to be more collaborative, more productive, and more impactful by: </a:t>
            </a:r>
          </a:p>
          <a:p>
            <a:pPr>
              <a:defRPr/>
            </a:pPr>
            <a:r>
              <a:rPr lang="en-US" sz="1000" dirty="0">
                <a:latin typeface="Segoe UI" panose="020B0502040204020203" pitchFamily="34" charset="0"/>
                <a:cs typeface="Segoe UI" panose="020B0502040204020203" pitchFamily="34" charset="0"/>
              </a:rPr>
              <a:t> </a:t>
            </a:r>
          </a:p>
          <a:p>
            <a:pPr marL="285750" indent="-285750">
              <a:buFont typeface="Arial"/>
              <a:buChar char="•"/>
              <a:defRPr/>
            </a:pPr>
            <a:r>
              <a:rPr lang="en-US" sz="1000" b="1" dirty="0">
                <a:latin typeface="Segoe UI" panose="020B0502040204020203" pitchFamily="34" charset="0"/>
                <a:cs typeface="Segoe UI" panose="020B0502040204020203" pitchFamily="34" charset="0"/>
              </a:rPr>
              <a:t>Making business data available to everybody, everywhere</a:t>
            </a:r>
            <a:r>
              <a:rPr lang="en-US" sz="1000" dirty="0">
                <a:latin typeface="Segoe UI" panose="020B0502040204020203" pitchFamily="34" charset="0"/>
                <a:cs typeface="Segoe UI" panose="020B0502040204020203" pitchFamily="34" charset="0"/>
              </a:rPr>
              <a:t> they interact in the digital space.</a:t>
            </a:r>
          </a:p>
          <a:p>
            <a:pPr>
              <a:defRPr/>
            </a:pPr>
            <a:r>
              <a:rPr lang="en-US" sz="1000" dirty="0">
                <a:latin typeface="Segoe UI" panose="020B0502040204020203" pitchFamily="34" charset="0"/>
                <a:cs typeface="Segoe UI" panose="020B0502040204020203" pitchFamily="34" charset="0"/>
              </a:rPr>
              <a:t> </a:t>
            </a:r>
          </a:p>
          <a:p>
            <a:pPr marL="285750" indent="-285750">
              <a:buFont typeface="Arial"/>
              <a:buChar char="•"/>
              <a:defRPr/>
            </a:pPr>
            <a:r>
              <a:rPr lang="en-US" sz="1000" b="1" dirty="0">
                <a:latin typeface="Segoe UI" panose="020B0502040204020203" pitchFamily="34" charset="0"/>
                <a:cs typeface="Segoe UI" panose="020B0502040204020203" pitchFamily="34" charset="0"/>
              </a:rPr>
              <a:t>Facilitating easy communication as part of any business process</a:t>
            </a:r>
            <a:r>
              <a:rPr lang="en-US" sz="1000" dirty="0">
                <a:latin typeface="Segoe UI" panose="020B0502040204020203" pitchFamily="34" charset="0"/>
                <a:cs typeface="Segoe UI" panose="020B0502040204020203" pitchFamily="34" charset="0"/>
              </a:rPr>
              <a:t>—from within any business application, you can connect with the right people without switching applications or losing focus.</a:t>
            </a:r>
          </a:p>
          <a:p>
            <a:pPr>
              <a:defRPr/>
            </a:pPr>
            <a:r>
              <a:rPr lang="en-US" sz="1000" dirty="0">
                <a:latin typeface="Segoe UI" panose="020B0502040204020203" pitchFamily="34" charset="0"/>
                <a:cs typeface="Segoe UI" panose="020B0502040204020203" pitchFamily="34" charset="0"/>
              </a:rPr>
              <a:t> </a:t>
            </a:r>
          </a:p>
          <a:p>
            <a:pPr marL="285750" indent="-285750">
              <a:buFont typeface="Arial"/>
              <a:buChar char="•"/>
              <a:defRPr/>
            </a:pPr>
            <a:r>
              <a:rPr lang="en-US" sz="1000" b="1" dirty="0">
                <a:latin typeface="Segoe UI" panose="020B0502040204020203" pitchFamily="34" charset="0"/>
                <a:cs typeface="Segoe UI" panose="020B0502040204020203" pitchFamily="34" charset="0"/>
              </a:rPr>
              <a:t>Enabling business applications to be multiplayer</a:t>
            </a:r>
            <a:r>
              <a:rPr lang="en-US" sz="1000" dirty="0">
                <a:latin typeface="Segoe UI" panose="020B0502040204020203" pitchFamily="34" charset="0"/>
                <a:cs typeface="Segoe UI" panose="020B0502040204020203" pitchFamily="34" charset="0"/>
              </a:rPr>
              <a:t>—allowing people to co-create Word docs, PowerPoint presentations, or Excel spreadsheets, collaborate on finance, sales, or service instances, or work on operations as a team. </a:t>
            </a:r>
          </a:p>
          <a:p>
            <a:pPr marL="457200" lvl="1" indent="0">
              <a:lnSpc>
                <a:spcPct val="107000"/>
              </a:lnSpc>
              <a:spcAft>
                <a:spcPts val="800"/>
              </a:spcAft>
              <a:buFont typeface="Arial" panose="020B0604020202020204" pitchFamily="34" charset="0"/>
              <a:buNone/>
            </a:pPr>
            <a:endParaRPr lang="en-US" sz="1200" dirty="0"/>
          </a:p>
          <a:p>
            <a:pPr marL="0" indent="0">
              <a:lnSpc>
                <a:spcPct val="107000"/>
              </a:lnSpc>
              <a:spcAft>
                <a:spcPts val="800"/>
              </a:spcAft>
              <a:buFont typeface="Arial" panose="020B0604020202020204" pitchFamily="34" charset="0"/>
              <a:buNone/>
            </a:pPr>
            <a:endParaRPr lang="en-US" sz="1200" dirty="0"/>
          </a:p>
          <a:p>
            <a:endParaRPr lang="en-US" dirty="0"/>
          </a:p>
        </p:txBody>
      </p:sp>
      <p:sp>
        <p:nvSpPr>
          <p:cNvPr id="4" name="Slide Number Placeholder 3"/>
          <p:cNvSpPr>
            <a:spLocks noGrp="1"/>
          </p:cNvSpPr>
          <p:nvPr>
            <p:ph type="sldNum" sz="quarter" idx="5"/>
          </p:nvPr>
        </p:nvSpPr>
        <p:spPr/>
        <p:txBody>
          <a:bodyPr/>
          <a:lstStyle/>
          <a:p>
            <a:fld id="{52786A11-2B80-45B3-A8D2-1B0B66067B0E}" type="slidenum">
              <a:rPr lang="en-US" smtClean="0"/>
              <a:t>24</a:t>
            </a:fld>
            <a:endParaRPr lang="en-US"/>
          </a:p>
        </p:txBody>
      </p:sp>
    </p:spTree>
    <p:extLst>
      <p:ext uri="{BB962C8B-B14F-4D97-AF65-F5344CB8AC3E}">
        <p14:creationId xmlns:p14="http://schemas.microsoft.com/office/powerpoint/2010/main" val="3925420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solidFill>
                  <a:schemeClr val="tx1"/>
                </a:solidFill>
                <a:latin typeface="Segoe UI" panose="020B0502040204020203" pitchFamily="34" charset="0"/>
                <a:cs typeface="Segoe UI" panose="020B0502040204020203" pitchFamily="34" charset="0"/>
              </a:rPr>
              <a:t>Go from quote to cash while checking your email in Outlook. </a:t>
            </a:r>
          </a:p>
          <a:p>
            <a:endParaRPr lang="en-US" sz="900" dirty="0">
              <a:solidFill>
                <a:schemeClr val="tx1"/>
              </a:solidFill>
              <a:latin typeface="Segoe UI" panose="020B0502040204020203" pitchFamily="34" charset="0"/>
              <a:cs typeface="Segoe UI" panose="020B0502040204020203" pitchFamily="34" charset="0"/>
            </a:endParaRPr>
          </a:p>
          <a:p>
            <a:pPr marL="285750" indent="-285750">
              <a:buFont typeface="Arial"/>
              <a:buChar char="•"/>
            </a:pPr>
            <a:r>
              <a:rPr lang="en-US" sz="900" b="1" dirty="0">
                <a:solidFill>
                  <a:schemeClr val="tx1"/>
                </a:solidFill>
                <a:latin typeface="Segoe UI" panose="020B0502040204020203" pitchFamily="34" charset="0"/>
                <a:cs typeface="Segoe UI" panose="020B0502040204020203" pitchFamily="34" charset="0"/>
              </a:rPr>
              <a:t>Interact with customers and vendors </a:t>
            </a:r>
            <a:r>
              <a:rPr lang="en-US" sz="900" dirty="0">
                <a:solidFill>
                  <a:schemeClr val="tx1"/>
                </a:solidFill>
                <a:latin typeface="Segoe UI" panose="020B0502040204020203" pitchFamily="34" charset="0"/>
                <a:cs typeface="Segoe UI" panose="020B0502040204020203" pitchFamily="34" charset="0"/>
              </a:rPr>
              <a:t>directly from Outlook to accelerate transactions and business decisions. </a:t>
            </a:r>
          </a:p>
          <a:p>
            <a:pPr marL="285750" indent="-285750">
              <a:buFont typeface="Arial"/>
              <a:buChar char="•"/>
            </a:pPr>
            <a:endParaRPr lang="en-US" sz="900" dirty="0">
              <a:solidFill>
                <a:schemeClr val="tx1"/>
              </a:solidFill>
              <a:latin typeface="Segoe UI" panose="020B0502040204020203" pitchFamily="34" charset="0"/>
              <a:cs typeface="Segoe UI" panose="020B0502040204020203" pitchFamily="34" charset="0"/>
            </a:endParaRPr>
          </a:p>
          <a:p>
            <a:pPr marL="285750" indent="-285750">
              <a:buFont typeface="Arial"/>
              <a:buChar char="•"/>
            </a:pPr>
            <a:r>
              <a:rPr lang="en-US" sz="900" b="1" dirty="0">
                <a:solidFill>
                  <a:schemeClr val="tx1"/>
                </a:solidFill>
                <a:latin typeface="Segoe UI" panose="020B0502040204020203" pitchFamily="34" charset="0"/>
                <a:cs typeface="Segoe UI" panose="020B0502040204020203" pitchFamily="34" charset="0"/>
              </a:rPr>
              <a:t>Promptly manage inquiries, </a:t>
            </a:r>
            <a:r>
              <a:rPr lang="en-US" sz="900" dirty="0">
                <a:solidFill>
                  <a:schemeClr val="tx1"/>
                </a:solidFill>
                <a:latin typeface="Segoe UI" panose="020B0502040204020203" pitchFamily="34" charset="0"/>
                <a:cs typeface="Segoe UI" panose="020B0502040204020203" pitchFamily="34" charset="0"/>
              </a:rPr>
              <a:t>service requests, or process payments to accelerate the sales cycle. </a:t>
            </a:r>
          </a:p>
          <a:p>
            <a:endParaRPr lang="en-US" sz="900" dirty="0">
              <a:solidFill>
                <a:schemeClr val="tx1"/>
              </a:solidFill>
              <a:latin typeface="Segoe UI" panose="020B0502040204020203" pitchFamily="34" charset="0"/>
              <a:cs typeface="Segoe UI" panose="020B0502040204020203" pitchFamily="34" charset="0"/>
            </a:endParaRPr>
          </a:p>
          <a:p>
            <a:pPr marL="285750" indent="-285750">
              <a:buFont typeface="Arial"/>
              <a:buChar char="•"/>
            </a:pPr>
            <a:r>
              <a:rPr lang="en-US" sz="900" b="1" dirty="0">
                <a:solidFill>
                  <a:schemeClr val="tx1"/>
                </a:solidFill>
                <a:latin typeface="Segoe UI" panose="020B0502040204020203" pitchFamily="34" charset="0"/>
                <a:cs typeface="Segoe UI" panose="020B0502040204020203" pitchFamily="34" charset="0"/>
              </a:rPr>
              <a:t>Get insights into customer history</a:t>
            </a:r>
            <a:r>
              <a:rPr lang="en-US" sz="900" dirty="0">
                <a:solidFill>
                  <a:schemeClr val="tx1"/>
                </a:solidFill>
                <a:latin typeface="Segoe UI" panose="020B0502040204020203" pitchFamily="34" charset="0"/>
                <a:cs typeface="Segoe UI" panose="020B0502040204020203" pitchFamily="34" charset="0"/>
              </a:rPr>
              <a:t>, previous discounts, and more without leaving Outlook. </a:t>
            </a:r>
          </a:p>
          <a:p>
            <a:pPr lvl="0"/>
            <a:endParaRPr 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9613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solidFill>
                  <a:schemeClr val="tx1"/>
                </a:solidFill>
                <a:latin typeface="Segoe UI" panose="020B0502040204020203" pitchFamily="34" charset="0"/>
                <a:cs typeface="Segoe UI" panose="020B0502040204020203" pitchFamily="34" charset="0"/>
              </a:rPr>
              <a:t>Simplify daily tasks, creating more time for strategy using Dynamics 365 Business Central with Excel. </a:t>
            </a:r>
          </a:p>
          <a:p>
            <a:endParaRPr lang="en-US" sz="900">
              <a:solidFill>
                <a:schemeClr val="tx1"/>
              </a:solidFill>
              <a:latin typeface="Segoe UI" panose="020B0502040204020203" pitchFamily="34" charset="0"/>
              <a:cs typeface="Segoe UI" panose="020B0502040204020203" pitchFamily="34" charset="0"/>
            </a:endParaRPr>
          </a:p>
          <a:p>
            <a:pPr marL="285750" indent="-285750">
              <a:buFont typeface="Arial"/>
              <a:buChar char="•"/>
            </a:pPr>
            <a:r>
              <a:rPr lang="en-US" sz="900" b="1">
                <a:solidFill>
                  <a:schemeClr val="tx1"/>
                </a:solidFill>
                <a:latin typeface="Segoe UI" panose="020B0502040204020203" pitchFamily="34" charset="0"/>
                <a:cs typeface="Segoe UI" panose="020B0502040204020203" pitchFamily="34" charset="0"/>
              </a:rPr>
              <a:t>Access Excel within Business Central</a:t>
            </a:r>
            <a:r>
              <a:rPr lang="en-US" sz="900">
                <a:solidFill>
                  <a:schemeClr val="tx1"/>
                </a:solidFill>
                <a:latin typeface="Segoe UI" panose="020B0502040204020203" pitchFamily="34" charset="0"/>
                <a:cs typeface="Segoe UI" panose="020B0502040204020203" pitchFamily="34" charset="0"/>
              </a:rPr>
              <a:t> to view data and create transactions such as general ledger journals. </a:t>
            </a:r>
          </a:p>
          <a:p>
            <a:pPr marL="285750" indent="-285750">
              <a:buFont typeface="Arial"/>
              <a:buChar char="•"/>
            </a:pPr>
            <a:endParaRPr lang="en-US" sz="900">
              <a:solidFill>
                <a:schemeClr val="tx1"/>
              </a:solidFill>
              <a:latin typeface="Segoe UI" panose="020B0502040204020203" pitchFamily="34" charset="0"/>
              <a:cs typeface="Segoe UI" panose="020B0502040204020203" pitchFamily="34" charset="0"/>
            </a:endParaRPr>
          </a:p>
          <a:p>
            <a:pPr marL="285750" indent="-285750">
              <a:buFont typeface="Arial"/>
              <a:buChar char="•"/>
            </a:pPr>
            <a:r>
              <a:rPr lang="en-US" sz="900" b="1">
                <a:solidFill>
                  <a:schemeClr val="tx1"/>
                </a:solidFill>
                <a:latin typeface="Segoe UI" panose="020B0502040204020203" pitchFamily="34" charset="0"/>
                <a:cs typeface="Segoe UI" panose="020B0502040204020203" pitchFamily="34" charset="0"/>
              </a:rPr>
              <a:t>Export data from Business Central to Excel</a:t>
            </a:r>
            <a:r>
              <a:rPr lang="en-US" sz="900">
                <a:solidFill>
                  <a:schemeClr val="tx1"/>
                </a:solidFill>
                <a:latin typeface="Segoe UI" panose="020B0502040204020203" pitchFamily="34" charset="0"/>
                <a:cs typeface="Segoe UI" panose="020B0502040204020203" pitchFamily="34" charset="0"/>
              </a:rPr>
              <a:t> for efficient data entry and accuracy and publish data back to Business Central. </a:t>
            </a:r>
          </a:p>
          <a:p>
            <a:pPr marL="285750" indent="-285750">
              <a:buFont typeface="Arial"/>
              <a:buChar char="•"/>
            </a:pPr>
            <a:endParaRPr lang="en-US" sz="900">
              <a:solidFill>
                <a:schemeClr val="tx1"/>
              </a:solidFill>
              <a:latin typeface="Segoe UI" panose="020B0502040204020203" pitchFamily="34" charset="0"/>
              <a:cs typeface="Segoe UI" panose="020B0502040204020203" pitchFamily="34" charset="0"/>
            </a:endParaRPr>
          </a:p>
          <a:p>
            <a:pPr marL="285750" indent="-285750">
              <a:buFont typeface="Arial"/>
              <a:buChar char="•"/>
            </a:pPr>
            <a:r>
              <a:rPr lang="en-US" sz="900" b="1">
                <a:solidFill>
                  <a:schemeClr val="tx1"/>
                </a:solidFill>
                <a:latin typeface="Segoe UI" panose="020B0502040204020203" pitchFamily="34" charset="0"/>
                <a:cs typeface="Segoe UI" panose="020B0502040204020203" pitchFamily="34" charset="0"/>
              </a:rPr>
              <a:t>Easily analyze transactions</a:t>
            </a:r>
            <a:r>
              <a:rPr lang="en-US" sz="900">
                <a:solidFill>
                  <a:schemeClr val="tx1"/>
                </a:solidFill>
                <a:latin typeface="Segoe UI" panose="020B0502040204020203" pitchFamily="34" charset="0"/>
                <a:cs typeface="Segoe UI" panose="020B0502040204020203" pitchFamily="34" charset="0"/>
              </a:rPr>
              <a:t> using familiar Excel functionality, add additional data, and publish. </a:t>
            </a:r>
          </a:p>
          <a:p>
            <a:endParaRPr lang="en-US" sz="800" kern="1200">
              <a:solidFill>
                <a:schemeClr val="tx1"/>
              </a:solidFill>
              <a:effectLst/>
              <a:latin typeface="Segoe UI Light" pitchFamily="34" charset="0"/>
              <a:ea typeface="+mn-ea"/>
              <a:cs typeface="+mn-cs"/>
            </a:endParaRPr>
          </a:p>
          <a:p>
            <a:pPr lvl="0"/>
            <a:endParaRPr lang="en-US"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11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solidFill>
                  <a:schemeClr val="tx1"/>
                </a:solidFill>
              </a:rPr>
              <a:t>Connect Microsoft Teams to your business data in Business Central so you can quickly share details across team members, look up contacts, and respond faster to inquiries. </a:t>
            </a:r>
          </a:p>
          <a:p>
            <a:endParaRPr lang="en-US" sz="900" dirty="0">
              <a:solidFill>
                <a:schemeClr val="tx1"/>
              </a:solidFill>
              <a:cs typeface="Calibri"/>
            </a:endParaRPr>
          </a:p>
          <a:p>
            <a:pPr marL="285750" indent="-285750">
              <a:buFont typeface="Arial"/>
              <a:buChar char="•"/>
            </a:pPr>
            <a:r>
              <a:rPr lang="en-US" sz="900" b="1" dirty="0">
                <a:solidFill>
                  <a:schemeClr val="tx1"/>
                </a:solidFill>
              </a:rPr>
              <a:t>Make faster decisions</a:t>
            </a:r>
            <a:r>
              <a:rPr lang="en-US" sz="900" dirty="0">
                <a:solidFill>
                  <a:schemeClr val="tx1"/>
                </a:solidFill>
              </a:rPr>
              <a:t> by sharing Business Central data within Microsoft Teams conversations and tabs. For example, paste a link to any Business Central record and it will expand into a compact card to share with coworkers. Pin a record or a curated list of records as a tab to focus your team on important datapoints. </a:t>
            </a:r>
          </a:p>
          <a:p>
            <a:pPr marL="0" indent="0">
              <a:buFont typeface="Arial"/>
              <a:buNone/>
            </a:pPr>
            <a:r>
              <a:rPr lang="en-US" sz="900" dirty="0">
                <a:solidFill>
                  <a:schemeClr val="tx1"/>
                </a:solidFill>
              </a:rPr>
              <a:t>. </a:t>
            </a:r>
            <a:endParaRPr lang="en-US" sz="900" dirty="0">
              <a:solidFill>
                <a:schemeClr val="tx1"/>
              </a:solidFill>
              <a:cs typeface="Calibri"/>
            </a:endParaRPr>
          </a:p>
          <a:p>
            <a:pPr marL="285750" indent="-285750">
              <a:buFont typeface="Arial"/>
              <a:buChar char="•"/>
            </a:pPr>
            <a:r>
              <a:rPr lang="en-US" sz="900" b="1" dirty="0">
                <a:solidFill>
                  <a:schemeClr val="tx1"/>
                </a:solidFill>
              </a:rPr>
              <a:t>Look up business contacts from Teams, </a:t>
            </a:r>
            <a:r>
              <a:rPr lang="en-US" sz="900" b="0" dirty="0">
                <a:solidFill>
                  <a:schemeClr val="tx1"/>
                </a:solidFill>
              </a:rPr>
              <a:t>along with insights, a history of interactions, and related records.  </a:t>
            </a:r>
          </a:p>
          <a:p>
            <a:pPr marL="285750" indent="-285750">
              <a:buFont typeface="Arial"/>
              <a:buChar char="•"/>
            </a:pPr>
            <a:endParaRPr lang="en-US" sz="900" dirty="0">
              <a:solidFill>
                <a:schemeClr val="tx1"/>
              </a:solidFill>
              <a:cs typeface="Calibri"/>
            </a:endParaRPr>
          </a:p>
          <a:p>
            <a:pPr marL="285750" indent="-285750">
              <a:buFont typeface="Arial"/>
              <a:buChar char="•"/>
            </a:pPr>
            <a:r>
              <a:rPr lang="en-US" sz="900" b="1" dirty="0">
                <a:solidFill>
                  <a:schemeClr val="tx1"/>
                </a:solidFill>
              </a:rPr>
              <a:t>Easily edit data and take action</a:t>
            </a:r>
            <a:r>
              <a:rPr lang="en-US" sz="900" dirty="0">
                <a:solidFill>
                  <a:schemeClr val="tx1"/>
                </a:solidFill>
              </a:rPr>
              <a:t> without switching apps. </a:t>
            </a:r>
            <a:endParaRPr lang="en-US" sz="900" dirty="0">
              <a:solidFill>
                <a:schemeClr val="tx1"/>
              </a:solidFill>
              <a:cs typeface="Calibri"/>
            </a:endParaRPr>
          </a:p>
          <a:p>
            <a:pPr lvl="0"/>
            <a:endParaRPr 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000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200"/>
              </a:spcBef>
              <a:spcAft>
                <a:spcPts val="200"/>
              </a:spcAft>
              <a:buClrTx/>
              <a:buSzTx/>
              <a:buFont typeface="Symbol" panose="05050102010706020507" pitchFamily="18" charset="2"/>
              <a:buNone/>
              <a:tabLst/>
              <a:defRPr/>
            </a:pPr>
            <a:endPar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r>
              <a:rPr lang="en-US" sz="900" dirty="0">
                <a:solidFill>
                  <a:schemeClr val="tx1"/>
                </a:solidFill>
              </a:rPr>
              <a:t>Access Business Central data with only a Microsoft 365 license at no additional cost</a:t>
            </a:r>
          </a:p>
          <a:p>
            <a:endParaRPr lang="en-US" sz="900" dirty="0">
              <a:solidFill>
                <a:schemeClr val="tx1"/>
              </a:solidFill>
              <a:cs typeface="Calibri"/>
            </a:endParaRPr>
          </a:p>
          <a:p>
            <a:pPr marL="285750" marR="0" lvl="0" indent="-285750" algn="l" defTabSz="914367" rtl="0" eaLnBrk="1" fontAlgn="auto" latinLnBrk="0" hangingPunct="1">
              <a:lnSpc>
                <a:spcPct val="90000"/>
              </a:lnSpc>
              <a:spcBef>
                <a:spcPts val="0"/>
              </a:spcBef>
              <a:spcAft>
                <a:spcPts val="333"/>
              </a:spcAft>
              <a:buClrTx/>
              <a:buSzTx/>
              <a:buFont typeface="Arial"/>
              <a:buChar char="•"/>
              <a:tabLst/>
              <a:defRPr/>
            </a:pPr>
            <a:r>
              <a:rPr lang="en-US" sz="900" b="1" dirty="0">
                <a:solidFill>
                  <a:srgbClr val="50E6FF"/>
                </a:solidFill>
                <a:latin typeface="+mj-lt"/>
              </a:rPr>
              <a:t>Access Business Central cards and tables </a:t>
            </a:r>
            <a:r>
              <a:rPr lang="en-US" sz="900" dirty="0">
                <a:solidFill>
                  <a:srgbClr val="50E6FF"/>
                </a:solidFill>
                <a:latin typeface="+mj-lt"/>
              </a:rPr>
              <a:t>that have been shared with you in Teams.</a:t>
            </a:r>
          </a:p>
          <a:p>
            <a:pPr marL="285750" marR="0" lvl="0" indent="-285750" algn="l" defTabSz="914367" rtl="0" eaLnBrk="1" fontAlgn="auto" latinLnBrk="0" hangingPunct="1">
              <a:lnSpc>
                <a:spcPct val="90000"/>
              </a:lnSpc>
              <a:spcBef>
                <a:spcPts val="0"/>
              </a:spcBef>
              <a:spcAft>
                <a:spcPts val="333"/>
              </a:spcAft>
              <a:buClrTx/>
              <a:buSzTx/>
              <a:buFont typeface="Arial"/>
              <a:buChar char="•"/>
              <a:tabLst/>
              <a:defRPr/>
            </a:pPr>
            <a:endParaRPr lang="en-US" sz="900" dirty="0">
              <a:solidFill>
                <a:srgbClr val="50E6FF"/>
              </a:solidFill>
              <a:latin typeface="+mj-lt"/>
            </a:endParaRPr>
          </a:p>
          <a:p>
            <a:pPr marL="285750" marR="0" lvl="0" indent="-285750" algn="l" defTabSz="914367" rtl="0" eaLnBrk="1" fontAlgn="auto" latinLnBrk="0" hangingPunct="1">
              <a:lnSpc>
                <a:spcPct val="90000"/>
              </a:lnSpc>
              <a:spcBef>
                <a:spcPts val="0"/>
              </a:spcBef>
              <a:spcAft>
                <a:spcPts val="333"/>
              </a:spcAft>
              <a:buClrTx/>
              <a:buSzTx/>
              <a:buFont typeface="Arial"/>
              <a:buChar char="•"/>
              <a:tabLst/>
              <a:defRPr/>
            </a:pPr>
            <a:r>
              <a:rPr lang="en-US" sz="900" b="1" dirty="0">
                <a:solidFill>
                  <a:schemeClr val="bg1"/>
                </a:solidFill>
              </a:rPr>
              <a:t>Unlock data, improve collaboration, and enhance decision making </a:t>
            </a:r>
            <a:r>
              <a:rPr lang="en-US" sz="900" dirty="0">
                <a:solidFill>
                  <a:schemeClr val="bg1"/>
                </a:solidFill>
              </a:rPr>
              <a:t>without purchasing additional Business Central licenses.</a:t>
            </a:r>
          </a:p>
          <a:p>
            <a:pPr marL="285750" marR="0" lvl="0" indent="-285750" algn="l" defTabSz="914367" rtl="0" eaLnBrk="1" fontAlgn="auto" latinLnBrk="0" hangingPunct="1">
              <a:lnSpc>
                <a:spcPct val="90000"/>
              </a:lnSpc>
              <a:spcBef>
                <a:spcPts val="0"/>
              </a:spcBef>
              <a:spcAft>
                <a:spcPts val="333"/>
              </a:spcAft>
              <a:buClrTx/>
              <a:buSzTx/>
              <a:buFont typeface="Arial"/>
              <a:buChar char="•"/>
              <a:tabLst/>
              <a:defRPr/>
            </a:pPr>
            <a:endParaRPr lang="en-US" sz="900" dirty="0">
              <a:solidFill>
                <a:schemeClr val="bg1"/>
              </a:solidFill>
            </a:endParaRPr>
          </a:p>
          <a:p>
            <a:pPr marL="285750" marR="0" lvl="0" indent="-285750" algn="l" defTabSz="914367" rtl="0" eaLnBrk="1" fontAlgn="auto" latinLnBrk="0" hangingPunct="1">
              <a:lnSpc>
                <a:spcPct val="90000"/>
              </a:lnSpc>
              <a:spcBef>
                <a:spcPts val="0"/>
              </a:spcBef>
              <a:spcAft>
                <a:spcPts val="333"/>
              </a:spcAft>
              <a:buClrTx/>
              <a:buSzTx/>
              <a:buFont typeface="Arial"/>
              <a:buChar char="•"/>
              <a:tabLst/>
              <a:defRPr/>
            </a:pPr>
            <a:r>
              <a:rPr lang="en-US" sz="900" b="1" dirty="0">
                <a:solidFill>
                  <a:schemeClr val="bg1"/>
                </a:solidFill>
              </a:rPr>
              <a:t>Read-only access </a:t>
            </a:r>
            <a:r>
              <a:rPr lang="en-US" sz="900" dirty="0">
                <a:solidFill>
                  <a:schemeClr val="bg1"/>
                </a:solidFill>
              </a:rPr>
              <a:t>is granted through your Microsoft 365 license as configured by your admin.</a:t>
            </a:r>
          </a:p>
          <a:p>
            <a:pPr marL="0" marR="0" lvl="0" indent="0" algn="l" defTabSz="914367" rtl="0" eaLnBrk="1" fontAlgn="auto" latinLnBrk="0" hangingPunct="1">
              <a:lnSpc>
                <a:spcPct val="90000"/>
              </a:lnSpc>
              <a:spcBef>
                <a:spcPts val="200"/>
              </a:spcBef>
              <a:spcAft>
                <a:spcPts val="200"/>
              </a:spcAft>
              <a:buClrTx/>
              <a:buSzTx/>
              <a:buFont typeface="Symbol" panose="05050102010706020507" pitchFamily="18" charset="2"/>
              <a:buNone/>
              <a:tabLst/>
              <a:defRPr/>
            </a:pPr>
            <a:endPar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800" b="0" i="0" u="none" strike="noStrike" kern="1200" cap="all" spc="0" normalizeH="0" baseline="0" noProof="0" dirty="0">
              <a:ln>
                <a:noFill/>
              </a:ln>
              <a:solidFill>
                <a:srgbClr val="191919"/>
              </a:solidFill>
              <a:effectLst/>
              <a:uLnTx/>
              <a:uFillTx/>
              <a:latin typeface="Segoe UI Semibold"/>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800" b="0" i="0" u="none" strike="noStrike" kern="1200" cap="all" spc="0" normalizeH="0" baseline="0" noProof="0" dirty="0">
              <a:ln>
                <a:noFill/>
              </a:ln>
              <a:solidFill>
                <a:srgbClr val="191919"/>
              </a:solidFill>
              <a:effectLst/>
              <a:uLnTx/>
              <a:uFillTx/>
              <a:latin typeface="Segoe UI Semibold"/>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800" b="0" i="0" u="none" strike="noStrike" kern="1200" cap="all" spc="0" normalizeH="0" baseline="0" noProof="0" dirty="0">
              <a:ln>
                <a:noFill/>
              </a:ln>
              <a:solidFill>
                <a:srgbClr val="191919"/>
              </a:solidFill>
              <a:effectLst/>
              <a:uLnTx/>
              <a:uFillTx/>
              <a:latin typeface="Segoe UI Semibold"/>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800" b="0" i="0" u="none" strike="noStrike" kern="1200" cap="all" spc="0" normalizeH="0" baseline="0" noProof="0" dirty="0">
              <a:ln>
                <a:noFill/>
              </a:ln>
              <a:solidFill>
                <a:srgbClr val="191919"/>
              </a:solidFill>
              <a:effectLst/>
              <a:uLnTx/>
              <a:uFillTx/>
              <a:latin typeface="Segoe UI Semibold"/>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Segoe UI Semilight" panose="020B0402040204020203" pitchFamily="34" charset="0"/>
              <a:ea typeface="Segoe UI Black" panose="020B0A02040204020203" pitchFamily="34" charset="0"/>
              <a:cs typeface="Segoe UI Semilight" panose="020B0402040204020203" pitchFamily="34" charset="0"/>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800" b="0" i="0" u="none" strike="noStrike" kern="1200" cap="all" spc="0" normalizeH="0" baseline="0" noProof="0" dirty="0">
              <a:ln>
                <a:noFill/>
              </a:ln>
              <a:solidFill>
                <a:srgbClr val="191919"/>
              </a:solidFill>
              <a:effectLst/>
              <a:uLnTx/>
              <a:uFillTx/>
              <a:latin typeface="Segoe UI Semibold"/>
              <a:ea typeface="+mn-ea"/>
              <a:cs typeface="+mn-cs"/>
            </a:endParaRPr>
          </a:p>
          <a:p>
            <a:pPr fontAlgn="base"/>
            <a:endParaRPr lang="en-US" b="0" i="0" u="none" strike="noStrike" dirty="0">
              <a:solidFill>
                <a:srgbClr val="2E2E38"/>
              </a:solidFill>
              <a:effectLst/>
              <a:latin typeface="Georgia" panose="02040502050405020303" pitchFamily="18" charset="0"/>
            </a:endParaRPr>
          </a:p>
          <a:p>
            <a:pPr lvl="0"/>
            <a:endParaRPr 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5455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gradFill>
                  <a:gsLst>
                    <a:gs pos="0">
                      <a:schemeClr val="tx1"/>
                    </a:gs>
                    <a:gs pos="100000">
                      <a:schemeClr val="tx1"/>
                    </a:gs>
                  </a:gsLst>
                  <a:lin ang="5400000" scaled="1"/>
                </a:gradFill>
                <a:latin typeface="Segoe UI" panose="020B0502040204020203" pitchFamily="34" charset="0"/>
                <a:cs typeface="Segoe UI" panose="020B0502040204020203" pitchFamily="34" charset="0"/>
              </a:rPr>
              <a:t>Here’s another of our customers, CURRAX. </a:t>
            </a:r>
            <a:r>
              <a:rPr lang="en-US" sz="1000" b="0" dirty="0">
                <a:latin typeface="Segoe UI" panose="020B0502040204020203" pitchFamily="34" charset="0"/>
                <a:cs typeface="Segoe UI" panose="020B0502040204020203" pitchFamily="34" charset="0"/>
              </a:rPr>
              <a:t>As we mentioned earlier, the CURRAX team wanted to run their business from anywhere. </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000" b="0" dirty="0">
              <a:latin typeface="Segoe UI" panose="020B0502040204020203" pitchFamily="34" charset="0"/>
              <a:cs typeface="Segoe UI" panose="020B0502040204020203" pitchFamily="34" charset="0"/>
            </a:endParaRPr>
          </a:p>
          <a:p>
            <a:pPr algn="l"/>
            <a:r>
              <a:rPr lang="en-US" sz="1000" b="1" i="0" dirty="0">
                <a:effectLst/>
                <a:latin typeface="Segoe UI" panose="020B0502040204020203" pitchFamily="34" charset="0"/>
                <a:cs typeface="Segoe UI" panose="020B0502040204020203" pitchFamily="34" charset="0"/>
              </a:rPr>
              <a:t>Working smarter</a:t>
            </a:r>
          </a:p>
          <a:p>
            <a:br>
              <a:rPr lang="en-US" sz="1000" dirty="0">
                <a:latin typeface="Segoe UI" panose="020B0502040204020203" pitchFamily="34" charset="0"/>
                <a:cs typeface="Segoe UI" panose="020B0502040204020203" pitchFamily="34" charset="0"/>
              </a:rPr>
            </a:br>
            <a:r>
              <a:rPr lang="en-US" sz="1000" dirty="0">
                <a:latin typeface="Segoe UI" panose="020B0502040204020203" pitchFamily="34" charset="0"/>
                <a:cs typeface="Segoe UI" panose="020B0502040204020203" pitchFamily="34" charset="0"/>
              </a:rPr>
              <a:t>To help them work smarter on the go, </a:t>
            </a:r>
            <a:r>
              <a:rPr lang="en-US" sz="1000" b="0" i="0" dirty="0">
                <a:effectLst/>
                <a:latin typeface="Segoe UI" panose="020B0502040204020203" pitchFamily="34" charset="0"/>
                <a:cs typeface="Segoe UI" panose="020B0502040204020203" pitchFamily="34" charset="0"/>
              </a:rPr>
              <a:t>CURRAX colleagues use the Microsoft ecosystem and leverage </a:t>
            </a:r>
            <a:r>
              <a:rPr lang="en-US" sz="1000" b="0" i="0" u="none" strike="noStrike" dirty="0">
                <a:solidFill>
                  <a:srgbClr val="0067B8"/>
                </a:solidFill>
                <a:effectLst/>
                <a:latin typeface="Segoe UI" panose="020B0502040204020203" pitchFamily="34" charset="0"/>
                <a:cs typeface="Segoe UI" panose="020B0502040204020203" pitchFamily="34" charset="0"/>
                <a:hlinkClick r:id="rId3"/>
              </a:rPr>
              <a:t>Microsoft Teams</a:t>
            </a:r>
            <a:r>
              <a:rPr lang="en-US" sz="1000" b="0" i="0" dirty="0">
                <a:effectLst/>
                <a:latin typeface="Segoe UI" panose="020B0502040204020203" pitchFamily="34" charset="0"/>
                <a:cs typeface="Segoe UI" panose="020B0502040204020203" pitchFamily="34" charset="0"/>
              </a:rPr>
              <a:t> </a:t>
            </a:r>
            <a:r>
              <a:rPr lang="en-US" sz="1000" b="0" i="0" dirty="0">
                <a:solidFill>
                  <a:schemeClr val="tx1"/>
                </a:solidFill>
                <a:effectLst/>
                <a:latin typeface="Segoe UI" panose="020B0502040204020203" pitchFamily="34" charset="0"/>
                <a:cs typeface="Segoe UI" panose="020B0502040204020203" pitchFamily="34" charset="0"/>
              </a:rPr>
              <a:t>and Dynamics 365 Business Central collectively to collaborate.</a:t>
            </a:r>
            <a:endParaRPr lang="en-US" sz="1000" b="0" dirty="0">
              <a:solidFill>
                <a:schemeClr val="tx1"/>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a:solidFill>
                <a:schemeClr val="tx1"/>
              </a:solidFill>
              <a:latin typeface="Segoe UI" panose="020B0502040204020203" pitchFamily="34" charset="0"/>
              <a:cs typeface="Segoe UI" panose="020B0502040204020203" pitchFamily="34" charset="0"/>
            </a:endParaRPr>
          </a:p>
          <a:p>
            <a:pPr algn="l"/>
            <a:r>
              <a:rPr lang="en-US" sz="1000" b="1" i="0" dirty="0">
                <a:solidFill>
                  <a:schemeClr val="tx1"/>
                </a:solidFill>
                <a:effectLst/>
                <a:latin typeface="Segoe UI" panose="020B0502040204020203" pitchFamily="34" charset="0"/>
                <a:cs typeface="Segoe UI" panose="020B0502040204020203" pitchFamily="34" charset="0"/>
              </a:rPr>
              <a:t>Performing better</a:t>
            </a:r>
          </a:p>
          <a:p>
            <a:br>
              <a:rPr lang="en-US" sz="1000" dirty="0">
                <a:solidFill>
                  <a:schemeClr val="tx1"/>
                </a:solidFill>
                <a:latin typeface="Segoe UI" panose="020B0502040204020203" pitchFamily="34" charset="0"/>
                <a:cs typeface="Segoe UI" panose="020B0502040204020203" pitchFamily="34" charset="0"/>
              </a:rPr>
            </a:br>
            <a:r>
              <a:rPr lang="en-US" sz="1000" b="0" i="0" dirty="0">
                <a:solidFill>
                  <a:schemeClr val="tx1"/>
                </a:solidFill>
                <a:effectLst/>
                <a:latin typeface="Segoe UI" panose="020B0502040204020203" pitchFamily="34" charset="0"/>
                <a:cs typeface="Segoe UI" panose="020B0502040204020203" pitchFamily="34" charset="0"/>
              </a:rPr>
              <a:t>In addition, the Microsoft 365 environment enables </a:t>
            </a:r>
            <a:r>
              <a:rPr lang="en-US" sz="1000" b="0" dirty="0">
                <a:solidFill>
                  <a:schemeClr val="tx1"/>
                </a:solidFill>
                <a:latin typeface="Segoe UI" panose="020B0502040204020203" pitchFamily="34" charset="0"/>
                <a:cs typeface="Segoe UI" panose="020B0502040204020203" pitchFamily="34" charset="0"/>
              </a:rPr>
              <a:t>CURRAX’s</a:t>
            </a:r>
            <a:r>
              <a:rPr lang="en-US" sz="1000" b="0" i="0" dirty="0">
                <a:solidFill>
                  <a:schemeClr val="tx1"/>
                </a:solidFill>
                <a:effectLst/>
                <a:latin typeface="Segoe UI" panose="020B0502040204020203" pitchFamily="34" charset="0"/>
                <a:cs typeface="Segoe UI" panose="020B0502040204020203" pitchFamily="34" charset="0"/>
              </a:rPr>
              <a:t> subject matter experts to be able to focus on the core elements of their business.</a:t>
            </a:r>
          </a:p>
          <a:p>
            <a:endParaRPr lang="en-US" sz="1000" b="0" i="0" dirty="0">
              <a:solidFill>
                <a:schemeClr val="tx1"/>
              </a:solidFill>
              <a:effectLst/>
              <a:latin typeface="Segoe UI" panose="020B0502040204020203" pitchFamily="34" charset="0"/>
              <a:cs typeface="Segoe UI" panose="020B0502040204020203" pitchFamily="34" charset="0"/>
            </a:endParaRPr>
          </a:p>
          <a:p>
            <a:pPr algn="l"/>
            <a:r>
              <a:rPr lang="en-US" sz="1000" b="1" i="0" dirty="0">
                <a:solidFill>
                  <a:schemeClr val="tx1"/>
                </a:solidFill>
                <a:effectLst/>
                <a:latin typeface="Segoe UI" panose="020B0502040204020203" pitchFamily="34" charset="0"/>
                <a:cs typeface="Segoe UI" panose="020B0502040204020203" pitchFamily="34" charset="0"/>
              </a:rPr>
              <a:t>Adapting faster</a:t>
            </a:r>
          </a:p>
          <a:p>
            <a:pPr algn="l"/>
            <a:br>
              <a:rPr lang="en-US" sz="1000" dirty="0">
                <a:solidFill>
                  <a:schemeClr val="tx1"/>
                </a:solidFill>
                <a:latin typeface="Segoe UI" panose="020B0502040204020203" pitchFamily="34" charset="0"/>
                <a:cs typeface="Segoe UI" panose="020B0502040204020203" pitchFamily="34" charset="0"/>
              </a:rPr>
            </a:br>
            <a:r>
              <a:rPr lang="en-US" sz="1000" b="0" i="0" dirty="0">
                <a:solidFill>
                  <a:schemeClr val="tx1"/>
                </a:solidFill>
                <a:effectLst/>
                <a:latin typeface="Segoe UI" panose="020B0502040204020203" pitchFamily="34" charset="0"/>
                <a:cs typeface="Segoe UI" panose="020B0502040204020203" pitchFamily="34" charset="0"/>
              </a:rPr>
              <a:t>Business Central helped CURRAX adapt faster during the global pandemic. They had no operational issues due to the pandemic and were able to quickly adapted to the changing market environment. One manager was able to successfully work from the remote shores of Cameroon for several weeks. Working remotely was imperceptible to colleagues and clients.</a:t>
            </a:r>
          </a:p>
          <a:p>
            <a:pPr algn="l"/>
            <a:br>
              <a:rPr lang="en-US" sz="1000" b="1" dirty="0">
                <a:solidFill>
                  <a:schemeClr val="tx1"/>
                </a:solidFill>
                <a:latin typeface="Segoe UI" panose="020B0502040204020203" pitchFamily="34" charset="0"/>
                <a:cs typeface="Segoe UI" panose="020B0502040204020203" pitchFamily="34" charset="0"/>
              </a:rPr>
            </a:br>
            <a:r>
              <a:rPr lang="en-US" sz="1000" b="1" i="0" dirty="0">
                <a:solidFill>
                  <a:schemeClr val="tx1"/>
                </a:solidFill>
                <a:effectLst/>
                <a:latin typeface="Segoe UI" panose="020B0502040204020203" pitchFamily="34" charset="0"/>
                <a:cs typeface="Segoe UI" panose="020B0502040204020203" pitchFamily="34" charset="0"/>
              </a:rPr>
              <a:t>Extending capabilities that enable end-to-end visibility </a:t>
            </a:r>
          </a:p>
          <a:p>
            <a:pPr algn="l"/>
            <a:br>
              <a:rPr lang="en-US" sz="1000" dirty="0">
                <a:latin typeface="Segoe UI" panose="020B0502040204020203" pitchFamily="34" charset="0"/>
                <a:cs typeface="Segoe UI" panose="020B0502040204020203" pitchFamily="34" charset="0"/>
              </a:rPr>
            </a:br>
            <a:r>
              <a:rPr lang="en-US" sz="1000" b="0" i="0" dirty="0">
                <a:effectLst/>
                <a:latin typeface="Segoe UI" panose="020B0502040204020203" pitchFamily="34" charset="0"/>
                <a:cs typeface="Segoe UI" panose="020B0502040204020203" pitchFamily="34" charset="0"/>
              </a:rPr>
              <a:t>CURRAX can do its business anywhere. Now it wants to connect its ecosystem further and implement </a:t>
            </a:r>
            <a:r>
              <a:rPr lang="en-US" sz="1000" b="0" i="0" u="none" strike="noStrike" dirty="0">
                <a:solidFill>
                  <a:srgbClr val="0067B8"/>
                </a:solidFill>
                <a:effectLst/>
                <a:latin typeface="Segoe UI" panose="020B0502040204020203" pitchFamily="34" charset="0"/>
                <a:cs typeface="Segoe UI" panose="020B0502040204020203" pitchFamily="34" charset="0"/>
                <a:hlinkClick r:id="rId4"/>
              </a:rPr>
              <a:t>Dynamics 365 Customer Service</a:t>
            </a:r>
            <a:r>
              <a:rPr lang="en-US" sz="1000" b="0" i="0" dirty="0">
                <a:effectLst/>
                <a:latin typeface="Segoe UI" panose="020B0502040204020203" pitchFamily="34" charset="0"/>
                <a:cs typeface="Segoe UI" panose="020B0502040204020203" pitchFamily="34" charset="0"/>
              </a:rPr>
              <a:t> to enable significant collaboration with key partners and customers. Turning ideas into action with </a:t>
            </a:r>
            <a:r>
              <a:rPr lang="en-US" sz="1000" b="0" i="0" u="none" strike="noStrike" dirty="0">
                <a:solidFill>
                  <a:srgbClr val="0067B8"/>
                </a:solidFill>
                <a:effectLst/>
                <a:latin typeface="Segoe UI" panose="020B0502040204020203" pitchFamily="34" charset="0"/>
                <a:cs typeface="Segoe UI" panose="020B0502040204020203" pitchFamily="34" charset="0"/>
                <a:hlinkClick r:id="rId5"/>
              </a:rPr>
              <a:t>Microsoft Power Platform</a:t>
            </a:r>
            <a:r>
              <a:rPr lang="en-US" sz="1000" b="0" i="0" dirty="0">
                <a:effectLst/>
                <a:latin typeface="Segoe UI" panose="020B0502040204020203" pitchFamily="34" charset="0"/>
                <a:cs typeface="Segoe UI" panose="020B0502040204020203" pitchFamily="34" charset="0"/>
              </a:rPr>
              <a:t>, specifically </a:t>
            </a:r>
            <a:r>
              <a:rPr lang="en-US" sz="1000" b="0" i="0" u="none" strike="noStrike" dirty="0">
                <a:solidFill>
                  <a:srgbClr val="0067B8"/>
                </a:solidFill>
                <a:effectLst/>
                <a:latin typeface="Segoe UI" panose="020B0502040204020203" pitchFamily="34" charset="0"/>
                <a:cs typeface="Segoe UI" panose="020B0502040204020203" pitchFamily="34" charset="0"/>
                <a:hlinkClick r:id="rId6"/>
              </a:rPr>
              <a:t>Power Automate</a:t>
            </a:r>
            <a:r>
              <a:rPr lang="en-US" sz="1000" b="0" i="0" dirty="0">
                <a:effectLst/>
                <a:latin typeface="Segoe UI" panose="020B0502040204020203" pitchFamily="34" charset="0"/>
                <a:cs typeface="Segoe UI" panose="020B0502040204020203" pitchFamily="34" charset="0"/>
              </a:rPr>
              <a:t>, is also on CURRAX’s agenda. Jan Schmidt sees many opportunities in automating approval processes and finding new ways to increase the quality of customer interactions. </a:t>
            </a:r>
          </a:p>
          <a:p>
            <a:endParaRPr lang="en-US" sz="1000" b="1" dirty="0">
              <a:gradFill>
                <a:gsLst>
                  <a:gs pos="0">
                    <a:schemeClr val="tx1"/>
                  </a:gs>
                  <a:gs pos="100000">
                    <a:schemeClr val="tx1"/>
                  </a:gs>
                </a:gsLst>
                <a:lin ang="5400000" scaled="1"/>
              </a:gra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gradFill>
                  <a:gsLst>
                    <a:gs pos="0">
                      <a:schemeClr val="tx1"/>
                    </a:gs>
                    <a:gs pos="100000">
                      <a:schemeClr val="tx1"/>
                    </a:gs>
                  </a:gsLst>
                  <a:lin ang="5400000" scaled="1"/>
                </a:gradFill>
                <a:latin typeface="Segoe UI" panose="020B0502040204020203" pitchFamily="34" charset="0"/>
                <a:cs typeface="Segoe UI" panose="020B05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gradFill>
                <a:gsLst>
                  <a:gs pos="0">
                    <a:schemeClr val="tx1"/>
                  </a:gs>
                  <a:gs pos="100000">
                    <a:schemeClr val="tx1"/>
                  </a:gs>
                </a:gsLst>
                <a:lin ang="5400000" scaled="1"/>
              </a:gra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gradFill>
                  <a:gsLst>
                    <a:gs pos="0">
                      <a:schemeClr val="tx1"/>
                    </a:gs>
                    <a:gs pos="100000">
                      <a:schemeClr val="tx1"/>
                    </a:gs>
                  </a:gsLst>
                  <a:lin ang="5400000" scaled="1"/>
                </a:gradFill>
                <a:latin typeface="Segoe UI" panose="020B0502040204020203" pitchFamily="34" charset="0"/>
                <a:cs typeface="Segoe UI" panose="020B0502040204020203" pitchFamily="34" charset="0"/>
              </a:rPr>
              <a:t>Drive for digitization powered by Dynamics 365 Business Central keeps CURRAX fully focused on its winning ways</a:t>
            </a:r>
          </a:p>
          <a:p>
            <a:pPr algn="l"/>
            <a:endParaRPr lang="en-US" sz="1000" b="0" i="0" dirty="0">
              <a:effectLst/>
              <a:latin typeface="Segoe UI" panose="020B0502040204020203" pitchFamily="34" charset="0"/>
              <a:cs typeface="Segoe UI" panose="020B0502040204020203" pitchFamily="34" charset="0"/>
            </a:endParaRPr>
          </a:p>
          <a:p>
            <a:pPr algn="l"/>
            <a:r>
              <a:rPr lang="en-US" sz="1000" b="1" i="0" dirty="0">
                <a:effectLst/>
                <a:latin typeface="Segoe UI" panose="020B0502040204020203" pitchFamily="34" charset="0"/>
                <a:cs typeface="Segoe UI" panose="020B0502040204020203" pitchFamily="34" charset="0"/>
              </a:rPr>
              <a:t>Quote:</a:t>
            </a:r>
          </a:p>
          <a:p>
            <a:pPr algn="l"/>
            <a:endParaRPr lang="en-US" sz="1000" b="0" i="0" dirty="0">
              <a:effectLst/>
              <a:latin typeface="Segoe UI" panose="020B0502040204020203" pitchFamily="34" charset="0"/>
              <a:cs typeface="Segoe UI" panose="020B0502040204020203" pitchFamily="34" charset="0"/>
            </a:endParaRPr>
          </a:p>
          <a:p>
            <a:pPr marL="171450" marR="0" lvl="0" indent="-171450" defTabSz="932742" rtl="0" eaLnBrk="1" fontAlgn="auto" latinLnBrk="0" hangingPunct="1">
              <a:lnSpc>
                <a:spcPct val="110000"/>
              </a:lnSpc>
              <a:spcBef>
                <a:spcPts val="0"/>
              </a:spcBef>
              <a:spcAft>
                <a:spcPts val="1200"/>
              </a:spcAft>
              <a:buClrTx/>
              <a:buSzPct val="90000"/>
              <a:buFont typeface="Arial" panose="020B0604020202020204" pitchFamily="34" charset="0"/>
              <a:buChar char="•"/>
              <a:tabLst/>
              <a:defRPr/>
            </a:pPr>
            <a:r>
              <a:rPr kumimoji="0" lang="en-US" sz="1000" b="0" i="0" u="none" strike="noStrike" kern="1200" cap="none" spc="0" normalizeH="0" baseline="0" noProof="0" dirty="0">
                <a:ln>
                  <a:noFill/>
                </a:ln>
                <a:gradFill flip="none" rotWithShape="1">
                  <a:gsLst>
                    <a:gs pos="0">
                      <a:srgbClr val="FFFFFF"/>
                    </a:gs>
                    <a:gs pos="100000">
                      <a:srgbClr val="FFFFFF"/>
                    </a:gs>
                  </a:gsLst>
                  <a:lin ang="5400000" scaled="1"/>
                  <a:tileRect/>
                </a:gradFill>
                <a:effectLst/>
                <a:uLnTx/>
                <a:uFillTx/>
                <a:latin typeface="Segoe UI" panose="020B0502040204020203" pitchFamily="34" charset="0"/>
                <a:ea typeface="+mn-ea"/>
                <a:cs typeface="Segoe UI" panose="020B0502040204020203" pitchFamily="34" charset="0"/>
              </a:rPr>
              <a:t>“The streamlining of all our processes allows our company leader to manage the whole organization from his tablet or smartphone.”</a:t>
            </a:r>
            <a:r>
              <a:rPr kumimoji="0" lang="de-DE" sz="1000" b="0" i="0" u="none" strike="noStrike" kern="1200" cap="none" spc="0" normalizeH="0" baseline="0" noProof="0" dirty="0">
                <a:ln>
                  <a:noFill/>
                </a:ln>
                <a:gradFill flip="none" rotWithShape="1">
                  <a:gsLst>
                    <a:gs pos="0">
                      <a:srgbClr val="FFFFFF"/>
                    </a:gs>
                    <a:gs pos="100000">
                      <a:srgbClr val="FFFFFF"/>
                    </a:gs>
                  </a:gsLst>
                  <a:lin ang="5400000" scaled="1"/>
                  <a:tileRect/>
                </a:gradFill>
                <a:effectLst/>
                <a:uLnTx/>
                <a:uFillTx/>
                <a:latin typeface="Segoe UI" panose="020B0502040204020203" pitchFamily="34" charset="0"/>
                <a:ea typeface="+mn-ea"/>
                <a:cs typeface="Segoe UI" panose="020B0502040204020203" pitchFamily="34" charset="0"/>
              </a:rPr>
              <a:t> - Jan Schmidt, Chief Digital Officer, CURRAX</a:t>
            </a:r>
          </a:p>
          <a:p>
            <a:pPr marL="171450" marR="0" lvl="0" indent="-171450" defTabSz="932742" rtl="0" eaLnBrk="1" fontAlgn="auto" latinLnBrk="0" hangingPunct="1">
              <a:lnSpc>
                <a:spcPct val="110000"/>
              </a:lnSpc>
              <a:spcBef>
                <a:spcPts val="0"/>
              </a:spcBef>
              <a:spcAft>
                <a:spcPts val="1200"/>
              </a:spcAft>
              <a:buClrTx/>
              <a:buSzPct val="90000"/>
              <a:buFont typeface="Arial" panose="020B0604020202020204" pitchFamily="34" charset="0"/>
              <a:buChar char="•"/>
              <a:tabLst/>
              <a:defRPr/>
            </a:pPr>
            <a:endParaRPr kumimoji="0" lang="de-DE" sz="1000" b="0" i="0" u="none" strike="noStrike" kern="1200" cap="none" spc="0" normalizeH="0" baseline="0" noProof="0" dirty="0">
              <a:ln>
                <a:noFill/>
              </a:ln>
              <a:gradFill flip="none" rotWithShape="1">
                <a:gsLst>
                  <a:gs pos="0">
                    <a:srgbClr val="FFFFFF"/>
                  </a:gs>
                  <a:gs pos="100000">
                    <a:srgbClr val="FFFFFF"/>
                  </a:gs>
                </a:gsLst>
                <a:lin ang="5400000" scaled="1"/>
                <a:tileRect/>
              </a:gradFill>
              <a:effectLst/>
              <a:uLnTx/>
              <a:uFillTx/>
              <a:latin typeface="Segoe UI" panose="020B0502040204020203" pitchFamily="34" charset="0"/>
              <a:ea typeface="+mn-ea"/>
              <a:cs typeface="Segoe UI" panose="020B0502040204020203" pitchFamily="34" charset="0"/>
            </a:endParaRPr>
          </a:p>
          <a:p>
            <a:pPr marL="171450" marR="0" lvl="0" indent="-171450" algn="l" defTabSz="932742" rtl="0" eaLnBrk="1" fontAlgn="auto" latinLnBrk="0" hangingPunct="1">
              <a:lnSpc>
                <a:spcPct val="110000"/>
              </a:lnSpc>
              <a:spcBef>
                <a:spcPts val="0"/>
              </a:spcBef>
              <a:spcAft>
                <a:spcPts val="1200"/>
              </a:spcAft>
              <a:buClrTx/>
              <a:buSzPct val="90000"/>
              <a:buFont typeface="Arial" panose="020B0604020202020204" pitchFamily="34" charset="0"/>
              <a:buChar char="•"/>
              <a:tabLst/>
              <a:defRPr/>
            </a:pPr>
            <a:r>
              <a:rPr lang="en-US" sz="1000" b="0" i="0" dirty="0">
                <a:effectLst/>
                <a:latin typeface="Segoe UI" panose="020B0502040204020203" pitchFamily="34" charset="0"/>
                <a:cs typeface="Segoe UI" panose="020B0502040204020203" pitchFamily="34" charset="0"/>
              </a:rPr>
              <a:t>“With Dynamics 365 Business Central, we gain agility in a fast-moving world. Agility is the key to winning projects.” </a:t>
            </a:r>
            <a:r>
              <a:rPr kumimoji="0" lang="de-DE" sz="1000" b="0" i="0" u="none" strike="noStrike" kern="1200" cap="none" spc="0" normalizeH="0" baseline="0" noProof="0" dirty="0">
                <a:ln>
                  <a:noFill/>
                </a:ln>
                <a:gradFill flip="none" rotWithShape="1">
                  <a:gsLst>
                    <a:gs pos="0">
                      <a:srgbClr val="FFFFFF"/>
                    </a:gs>
                    <a:gs pos="100000">
                      <a:srgbClr val="FFFFFF"/>
                    </a:gs>
                  </a:gsLst>
                  <a:lin ang="5400000" scaled="1"/>
                  <a:tileRect/>
                </a:gradFill>
                <a:effectLst/>
                <a:uLnTx/>
                <a:uFillTx/>
                <a:latin typeface="Segoe UI" panose="020B0502040204020203" pitchFamily="34" charset="0"/>
                <a:ea typeface="+mn-ea"/>
                <a:cs typeface="Segoe UI" panose="020B0502040204020203" pitchFamily="34" charset="0"/>
              </a:rPr>
              <a:t>- Jan Schmidt, Chief Digital Officer, CURRAX</a:t>
            </a:r>
          </a:p>
          <a:p>
            <a:pPr marL="63500" marR="0" lvl="0" indent="-63500" defTabSz="932742" rtl="0" eaLnBrk="1" fontAlgn="auto" latinLnBrk="0" hangingPunct="1">
              <a:lnSpc>
                <a:spcPct val="110000"/>
              </a:lnSpc>
              <a:spcBef>
                <a:spcPts val="0"/>
              </a:spcBef>
              <a:spcAft>
                <a:spcPts val="1200"/>
              </a:spcAft>
              <a:buClrTx/>
              <a:buSzPct val="90000"/>
              <a:buFont typeface="Wingdings" panose="05000000000000000000" pitchFamily="2" charset="2"/>
              <a:buNone/>
              <a:tabLst/>
              <a:defRPr/>
            </a:pPr>
            <a:endParaRPr kumimoji="0" lang="de-DE" sz="800" b="0" i="0" u="none" strike="noStrike" kern="1200" cap="none" spc="0" normalizeH="0" baseline="0" noProof="0" dirty="0">
              <a:ln>
                <a:noFill/>
              </a:ln>
              <a:gradFill flip="none" rotWithShape="1">
                <a:gsLst>
                  <a:gs pos="0">
                    <a:srgbClr val="FFFFFF"/>
                  </a:gs>
                  <a:gs pos="100000">
                    <a:srgbClr val="FFFFFF"/>
                  </a:gs>
                </a:gsLst>
                <a:lin ang="5400000" scaled="1"/>
                <a:tileRect/>
              </a:gradFill>
              <a:effectLst/>
              <a:uLnTx/>
              <a:uFillTx/>
              <a:latin typeface="Segoe UI Semibold"/>
              <a:ea typeface="+mn-ea"/>
              <a:cs typeface="Segoe UI" panose="020B0502040204020203" pitchFamily="34" charset="0"/>
            </a:endParaRPr>
          </a:p>
          <a:p>
            <a:pPr algn="l"/>
            <a:endParaRPr lang="en-US" b="0" i="0" dirty="0">
              <a:effectLst/>
              <a:latin typeface="Segoe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900" b="1" dirty="0">
                <a:gradFill flip="none" rotWithShape="1">
                  <a:gsLst>
                    <a:gs pos="0">
                      <a:schemeClr val="tx1"/>
                    </a:gs>
                    <a:gs pos="100000">
                      <a:schemeClr val="tx1"/>
                    </a:gs>
                  </a:gsLst>
                  <a:lin ang="5400000" scaled="1"/>
                  <a:tileRect/>
                </a:gradFill>
                <a:latin typeface="+mn-lt"/>
              </a:rPr>
              <a:t>Link to story:</a:t>
            </a:r>
          </a:p>
          <a:p>
            <a:pPr algn="l"/>
            <a:endParaRPr lang="en-US" b="0" i="0" dirty="0">
              <a:effectLst/>
              <a:latin typeface="SegoeU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hlinkClick r:id="rId7"/>
              </a:rPr>
              <a:t>Drive for digitization powered by Dynamics 365 Business Central keeps company fully focused on its winning ways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11458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1000" b="1" dirty="0">
                <a:effectLst/>
                <a:latin typeface="Segoe UI" panose="020B0502040204020203" pitchFamily="34" charset="0"/>
                <a:ea typeface="Segoe UI" panose="020B0502040204020203" pitchFamily="34" charset="0"/>
                <a:cs typeface="Segoe UI" panose="020B0502040204020203" pitchFamily="34" charset="0"/>
              </a:rPr>
              <a:t>Perform better:</a:t>
            </a:r>
            <a:r>
              <a:rPr lang="en-US" sz="1000" dirty="0">
                <a:effectLst/>
                <a:latin typeface="Segoe UI" panose="020B0502040204020203" pitchFamily="34" charset="0"/>
                <a:ea typeface="Segoe UI" panose="020B0502040204020203" pitchFamily="34" charset="0"/>
                <a:cs typeface="Segoe UI" panose="020B0502040204020203" pitchFamily="34" charset="0"/>
              </a:rPr>
              <a:t> </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sz="1000" dirty="0">
              <a:effectLst/>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1000" b="1" dirty="0">
                <a:effectLst/>
                <a:latin typeface="Segoe UI" panose="020B0502040204020203" pitchFamily="34" charset="0"/>
                <a:ea typeface="Segoe UI" panose="020B0502040204020203" pitchFamily="34" charset="0"/>
                <a:cs typeface="Segoe UI" panose="020B0502040204020203" pitchFamily="34" charset="0"/>
              </a:rPr>
              <a:t>Enable better business performance with continuous process improvements </a:t>
            </a:r>
            <a:r>
              <a:rPr lang="en-US" sz="1000" dirty="0">
                <a:effectLst/>
                <a:latin typeface="Segoe UI" panose="020B0502040204020203" pitchFamily="34" charset="0"/>
                <a:ea typeface="Segoe UI" panose="020B0502040204020203" pitchFamily="34" charset="0"/>
                <a:cs typeface="Segoe UI" panose="020B0502040204020203" pitchFamily="34" charset="0"/>
              </a:rPr>
              <a:t>and responsiveness across your entire business—not just financials. </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sz="1000" dirty="0">
              <a:effectLst/>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1000" dirty="0">
                <a:effectLst/>
                <a:latin typeface="Segoe UI" panose="020B0502040204020203" pitchFamily="34" charset="0"/>
                <a:ea typeface="Segoe UI" panose="020B0502040204020203" pitchFamily="34" charset="0"/>
                <a:cs typeface="Segoe UI" panose="020B0502040204020203" pitchFamily="34" charset="0"/>
              </a:rPr>
              <a:t>Enable high performance with guided workflows, governance, and real-time metrics that drive continuous process optimization, accelerates financial closes, and improves cycle times.</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sz="1000" dirty="0">
              <a:effectLst/>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1000" dirty="0">
                <a:effectLst/>
                <a:latin typeface="Segoe UI" panose="020B0502040204020203" pitchFamily="34" charset="0"/>
                <a:ea typeface="Segoe UI" panose="020B0502040204020203" pitchFamily="34" charset="0"/>
                <a:cs typeface="Segoe UI" panose="020B0502040204020203" pitchFamily="34" charset="0"/>
              </a:rPr>
              <a:t>Continuous optimization and agility provide sustained profitability and cash flow</a:t>
            </a:r>
            <a:endParaRPr lang="en-US" sz="1000" b="0" dirty="0">
              <a:effectLst/>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sz="1000" b="0" dirty="0">
              <a:effectLst/>
              <a:latin typeface="Segoe UI" panose="020B0502040204020203" pitchFamily="34" charset="0"/>
              <a:cs typeface="Segoe UI" panose="020B0502040204020203" pitchFamily="34" charset="0"/>
            </a:endParaRPr>
          </a:p>
          <a:p>
            <a:pPr marL="342900" marR="0" lvl="0" indent="-342900" algn="l">
              <a:spcBef>
                <a:spcPts val="300"/>
              </a:spcBef>
              <a:spcAft>
                <a:spcPts val="0"/>
              </a:spcAft>
              <a:buFont typeface="Symbol" panose="05050102010706020507" pitchFamily="18" charset="2"/>
              <a:buChar char=""/>
            </a:pPr>
            <a:r>
              <a:rPr lang="en-US" sz="1000" dirty="0">
                <a:effectLst/>
                <a:latin typeface="Segoe UI" panose="020B0502040204020203" pitchFamily="34" charset="0"/>
                <a:ea typeface="Times New Roman" panose="02020603050405020304" pitchFamily="18" charset="0"/>
                <a:cs typeface="Segoe UI" panose="020B0502040204020203" pitchFamily="34" charset="0"/>
              </a:rPr>
              <a:t>Faster reporting, cycle times, and financial closes</a:t>
            </a:r>
          </a:p>
          <a:p>
            <a:pPr marL="342900" marR="0" lvl="0" indent="-342900" algn="l">
              <a:spcBef>
                <a:spcPts val="0"/>
              </a:spcBef>
              <a:spcAft>
                <a:spcPts val="0"/>
              </a:spcAft>
              <a:buFont typeface="Symbol" panose="05050102010706020507" pitchFamily="18" charset="2"/>
              <a:buChar char=""/>
            </a:pPr>
            <a:r>
              <a:rPr lang="en-US" sz="1000" dirty="0">
                <a:effectLst/>
                <a:latin typeface="Segoe UI" panose="020B0502040204020203" pitchFamily="34" charset="0"/>
                <a:ea typeface="Times New Roman" panose="02020603050405020304" pitchFamily="18" charset="0"/>
                <a:cs typeface="Segoe UI" panose="020B0502040204020203" pitchFamily="34" charset="0"/>
              </a:rPr>
              <a:t>Real-time data visualization across departments</a:t>
            </a:r>
          </a:p>
          <a:p>
            <a:pPr marL="342900" marR="0" lvl="0" indent="-342900" algn="l">
              <a:spcBef>
                <a:spcPts val="0"/>
              </a:spcBef>
              <a:spcAft>
                <a:spcPts val="0"/>
              </a:spcAft>
              <a:buFont typeface="Symbol" panose="05050102010706020507" pitchFamily="18" charset="2"/>
              <a:buChar char=""/>
            </a:pPr>
            <a:r>
              <a:rPr lang="en-US" sz="1000" dirty="0">
                <a:effectLst/>
                <a:latin typeface="Segoe UI" panose="020B0502040204020203" pitchFamily="34" charset="0"/>
                <a:ea typeface="Segoe UI" panose="020B0502040204020203" pitchFamily="34" charset="0"/>
                <a:cs typeface="Segoe UI" panose="020B0502040204020203" pitchFamily="34" charset="0"/>
              </a:rPr>
              <a:t>Built-in business intelligence and Power BI</a:t>
            </a:r>
            <a:endParaRPr lang="en-US" sz="1000" b="0" dirty="0">
              <a:effectLst/>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sz="100" b="0" dirty="0">
              <a:effectLst/>
              <a:latin typeface="Segoe UI" panose="020B0502040204020203"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53EE6A3-7E79-4ACE-A926-13D561BB2C3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03425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86995"/>
            <a:r>
              <a:rPr lang="en-US" sz="1000">
                <a:solidFill>
                  <a:schemeClr val="tx1"/>
                </a:solidFill>
                <a:latin typeface="Segoe UI" panose="020B0502040204020203" pitchFamily="34" charset="0"/>
                <a:cs typeface="Segoe UI" panose="020B0502040204020203" pitchFamily="34" charset="0"/>
              </a:rPr>
              <a:t>Traditional SMB financial management systems don’t allow for rapid change.</a:t>
            </a:r>
            <a:endParaRPr lang="en-US" sz="1000" b="0">
              <a:solidFill>
                <a:schemeClr val="tx1"/>
              </a:solidFill>
              <a:latin typeface="Segoe UI" panose="020B0502040204020203" pitchFamily="34" charset="0"/>
              <a:cs typeface="Segoe UI" panose="020B0502040204020203" pitchFamily="34" charset="0"/>
            </a:endParaRPr>
          </a:p>
          <a:p>
            <a:pPr marR="86995"/>
            <a:endParaRPr lang="en-US" sz="1000" b="0">
              <a:solidFill>
                <a:schemeClr val="tx1"/>
              </a:solidFill>
              <a:latin typeface="Segoe UI" panose="020B0502040204020203" pitchFamily="34" charset="0"/>
              <a:cs typeface="Segoe UI" panose="020B0502040204020203" pitchFamily="34" charset="0"/>
            </a:endParaRPr>
          </a:p>
          <a:p>
            <a:pPr marL="0" marR="86995" lvl="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tx1"/>
                </a:solidFill>
                <a:latin typeface="Segoe UI" panose="020B0502040204020203" pitchFamily="34" charset="0"/>
                <a:cs typeface="Segoe UI" panose="020B0502040204020203" pitchFamily="34" charset="0"/>
              </a:rPr>
              <a:t>20% of SMBs </a:t>
            </a:r>
            <a:r>
              <a:rPr lang="en-US" sz="1000">
                <a:solidFill>
                  <a:schemeClr val="tx1"/>
                </a:solidFill>
                <a:latin typeface="Segoe UI" panose="020B0502040204020203" pitchFamily="34" charset="0"/>
                <a:cs typeface="Segoe UI" panose="020B0502040204020203" pitchFamily="34" charset="0"/>
              </a:rPr>
              <a:t>will cease operations by 2025 because they </a:t>
            </a:r>
            <a:r>
              <a:rPr lang="en-US" sz="1000" b="1">
                <a:solidFill>
                  <a:schemeClr val="tx1"/>
                </a:solidFill>
                <a:latin typeface="Segoe UI" panose="020B0502040204020203" pitchFamily="34" charset="0"/>
                <a:cs typeface="Segoe UI" panose="020B0502040204020203" pitchFamily="34" charset="0"/>
              </a:rPr>
              <a:t>cannot pivot fast enough </a:t>
            </a:r>
            <a:r>
              <a:rPr lang="en-US" sz="1000">
                <a:solidFill>
                  <a:schemeClr val="tx1"/>
                </a:solidFill>
                <a:latin typeface="Segoe UI" panose="020B0502040204020203" pitchFamily="34" charset="0"/>
                <a:cs typeface="Segoe UI" panose="020B0502040204020203" pitchFamily="34" charset="0"/>
              </a:rPr>
              <a:t>to digitize their operations to meet customer demands.</a:t>
            </a:r>
            <a:r>
              <a:rPr lang="en-US" sz="1000" baseline="30000">
                <a:solidFill>
                  <a:schemeClr val="tx1"/>
                </a:solidFill>
                <a:latin typeface="Segoe UI" panose="020B0502040204020203" pitchFamily="34" charset="0"/>
                <a:cs typeface="Segoe UI" panose="020B0502040204020203" pitchFamily="34" charset="0"/>
              </a:rPr>
              <a:t>1</a:t>
            </a:r>
          </a:p>
          <a:p>
            <a:pPr marR="86995"/>
            <a:endParaRPr lang="en-US" sz="1000" b="0">
              <a:solidFill>
                <a:schemeClr val="tx1"/>
              </a:solidFill>
              <a:latin typeface="Segoe UI" panose="020B0502040204020203" pitchFamily="34" charset="0"/>
              <a:cs typeface="Segoe UI" panose="020B0502040204020203" pitchFamily="34" charset="0"/>
            </a:endParaRPr>
          </a:p>
          <a:p>
            <a:pPr marL="0" marR="86995" lvl="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tx1"/>
                </a:solidFill>
                <a:latin typeface="Segoe UI" panose="020B0502040204020203" pitchFamily="34" charset="0"/>
                <a:cs typeface="Segoe UI" panose="020B0502040204020203" pitchFamily="34" charset="0"/>
              </a:rPr>
              <a:t>73% of employees </a:t>
            </a:r>
            <a:r>
              <a:rPr lang="en-US" sz="1000">
                <a:solidFill>
                  <a:schemeClr val="tx1"/>
                </a:solidFill>
                <a:latin typeface="Segoe UI" panose="020B0502040204020203" pitchFamily="34" charset="0"/>
                <a:cs typeface="Segoe UI" panose="020B0502040204020203" pitchFamily="34" charset="0"/>
              </a:rPr>
              <a:t>want flexible hybrid work options to stay post-pandemic.</a:t>
            </a:r>
            <a:r>
              <a:rPr lang="en-US" sz="1000" baseline="30000">
                <a:solidFill>
                  <a:schemeClr val="tx1"/>
                </a:solidFill>
                <a:latin typeface="Segoe UI" panose="020B0502040204020203" pitchFamily="34" charset="0"/>
                <a:cs typeface="Segoe UI" panose="020B0502040204020203" pitchFamily="34" charset="0"/>
              </a:rPr>
              <a:t>2</a:t>
            </a:r>
          </a:p>
          <a:p>
            <a:pPr marR="86995"/>
            <a:endParaRPr lang="en-US" sz="1000" b="0">
              <a:solidFill>
                <a:schemeClr val="tx1"/>
              </a:solidFill>
              <a:latin typeface="Segoe UI" panose="020B0502040204020203" pitchFamily="34" charset="0"/>
              <a:cs typeface="Segoe UI" panose="020B0502040204020203" pitchFamily="34" charset="0"/>
            </a:endParaRPr>
          </a:p>
          <a:p>
            <a:pPr marL="0" marR="86995" lvl="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tx1"/>
                </a:solidFill>
                <a:latin typeface="Segoe UI" panose="020B0502040204020203" pitchFamily="34" charset="0"/>
                <a:cs typeface="Segoe UI" panose="020B0502040204020203" pitchFamily="34" charset="0"/>
              </a:rPr>
              <a:t>76% of CFOs </a:t>
            </a:r>
            <a:r>
              <a:rPr lang="en-US" sz="1000">
                <a:solidFill>
                  <a:schemeClr val="tx1"/>
                </a:solidFill>
                <a:latin typeface="Segoe UI" panose="020B0502040204020203" pitchFamily="34" charset="0"/>
                <a:cs typeface="Segoe UI" panose="020B0502040204020203" pitchFamily="34" charset="0"/>
              </a:rPr>
              <a:t>are dissatisfied with cross-functional collaboration to bridge the gap between operational and financial planning.</a:t>
            </a:r>
            <a:r>
              <a:rPr lang="en-US" sz="1000" baseline="30000">
                <a:solidFill>
                  <a:schemeClr val="tx1"/>
                </a:solidFill>
                <a:latin typeface="Segoe UI" panose="020B0502040204020203" pitchFamily="34" charset="0"/>
                <a:cs typeface="Segoe UI" panose="020B0502040204020203" pitchFamily="34" charset="0"/>
              </a:rPr>
              <a:t>3</a:t>
            </a:r>
          </a:p>
          <a:p>
            <a:pPr marR="86995"/>
            <a:endParaRPr lang="en-US" sz="1800" b="0">
              <a:solidFill>
                <a:srgbClr val="FFFFFF"/>
              </a:solidFill>
              <a:latin typeface="Arial Black"/>
            </a:endParaRPr>
          </a:p>
          <a:p>
            <a:pPr marR="86995"/>
            <a:endParaRPr lang="en-US" sz="1800" b="0">
              <a:solidFill>
                <a:srgbClr val="FFFFFF"/>
              </a:solidFill>
              <a:latin typeface="Arial Black"/>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570974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spcBef>
                <a:spcPct val="20000"/>
              </a:spcBef>
              <a:spcAft>
                <a:spcPts val="0"/>
              </a:spcAft>
              <a:buClrTx/>
              <a:buSzPct val="90000"/>
              <a:buFont typeface="Wingdings" panose="05000000000000000000" pitchFamily="2" charset="2"/>
              <a:buNone/>
              <a:tabLst/>
              <a:defRPr/>
            </a:pPr>
            <a:r>
              <a:rPr lang="en-US" sz="900" dirty="0">
                <a:latin typeface="Segoe UI" panose="020B0502040204020203" pitchFamily="34" charset="0"/>
                <a:cs typeface="Segoe UI" panose="020B0502040204020203" pitchFamily="34" charset="0"/>
              </a:rPr>
              <a:t>Accelerate financial close, improve forecasting, and get real-time performance metrics while fostering compliance and security across subsidiaries. </a:t>
            </a: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900" b="0" i="0" u="none" strike="noStrike" kern="1200" cap="all" spc="0" normalizeH="0" baseline="0" noProof="0" dirty="0">
              <a:ln>
                <a:noFill/>
              </a:ln>
              <a:solidFill>
                <a:srgbClr val="191919"/>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base" latinLnBrk="0" hangingPunct="1">
              <a:lnSpc>
                <a:spcPct val="90000"/>
              </a:lnSpc>
              <a:spcBef>
                <a:spcPts val="0"/>
              </a:spcBef>
              <a:spcAft>
                <a:spcPts val="333"/>
              </a:spcAft>
              <a:buClrTx/>
              <a:buSzTx/>
              <a:buFontTx/>
              <a:buNone/>
              <a:tabLst/>
              <a:defRPr/>
            </a:pPr>
            <a:r>
              <a:rPr lang="en-US" sz="900" b="1" i="0" dirty="0">
                <a:solidFill>
                  <a:srgbClr val="000000"/>
                </a:solidFill>
                <a:effectLst/>
                <a:latin typeface="Segoe UI" panose="020B0502040204020203" pitchFamily="34" charset="0"/>
                <a:cs typeface="Segoe UI" panose="020B0502040204020203" pitchFamily="34" charset="0"/>
              </a:rPr>
              <a:t>Take control of financial data</a:t>
            </a:r>
            <a:endParaRPr kumimoji="0" lang="en-US" sz="900" b="0" i="0" u="none" strike="noStrike" kern="1200" cap="all" spc="0" normalizeH="0" baseline="0" noProof="0" dirty="0">
              <a:ln>
                <a:noFill/>
              </a:ln>
              <a:solidFill>
                <a:srgbClr val="191919"/>
              </a:solidFill>
              <a:effectLst/>
              <a:uLnTx/>
              <a:uFillTx/>
              <a:latin typeface="Segoe UI" panose="020B0502040204020203" pitchFamily="34" charset="0"/>
              <a:ea typeface="+mn-ea"/>
              <a:cs typeface="Segoe UI" panose="020B0502040204020203" pitchFamily="34" charset="0"/>
            </a:endParaRPr>
          </a:p>
          <a:p>
            <a:pPr algn="l" fontAlgn="t"/>
            <a:r>
              <a:rPr lang="en-US" sz="900" b="0" i="0" dirty="0">
                <a:solidFill>
                  <a:srgbClr val="191919"/>
                </a:solidFill>
                <a:effectLst/>
                <a:latin typeface="Segoe UI" panose="020B0502040204020203" pitchFamily="34" charset="0"/>
                <a:cs typeface="Segoe UI" panose="020B0502040204020203" pitchFamily="34" charset="0"/>
              </a:rPr>
              <a:t>Better manage your cash flow, bank reconciliations, fixed assets, budgeting, and project costing while shortening cycle times with the late payment–prediction extension.</a:t>
            </a:r>
          </a:p>
          <a:p>
            <a:endParaRPr kumimoji="0" lang="en-US" sz="900" b="0" i="0" u="none" strike="noStrike" kern="1200" cap="all" spc="0" normalizeH="0" baseline="0" noProof="0" dirty="0">
              <a:ln>
                <a:noFill/>
              </a:ln>
              <a:solidFill>
                <a:srgbClr val="191919"/>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base" latinLnBrk="0" hangingPunct="1">
              <a:lnSpc>
                <a:spcPct val="90000"/>
              </a:lnSpc>
              <a:spcBef>
                <a:spcPts val="0"/>
              </a:spcBef>
              <a:spcAft>
                <a:spcPts val="333"/>
              </a:spcAft>
              <a:buClrTx/>
              <a:buSzTx/>
              <a:buFontTx/>
              <a:buNone/>
              <a:tabLst/>
              <a:defRPr/>
            </a:pPr>
            <a:r>
              <a:rPr lang="en-US" sz="900" b="1" i="0" dirty="0">
                <a:solidFill>
                  <a:srgbClr val="000000"/>
                </a:solidFill>
                <a:effectLst/>
                <a:latin typeface="Segoe UI" panose="020B0502040204020203" pitchFamily="34" charset="0"/>
                <a:cs typeface="Segoe UI" panose="020B0502040204020203" pitchFamily="34" charset="0"/>
              </a:rPr>
              <a:t>Accelerate financial closing and reporting</a:t>
            </a:r>
          </a:p>
          <a:p>
            <a:pPr algn="l" fontAlgn="t"/>
            <a:r>
              <a:rPr lang="en-US" sz="900" b="0" i="0" dirty="0">
                <a:solidFill>
                  <a:srgbClr val="191919"/>
                </a:solidFill>
                <a:effectLst/>
                <a:latin typeface="Segoe UI" panose="020B0502040204020203" pitchFamily="34" charset="0"/>
                <a:cs typeface="Segoe UI" panose="020B0502040204020203" pitchFamily="34" charset="0"/>
              </a:rPr>
              <a:t>Easily support multiple currencies, exchange rates, consolidations, intercompany transactions, and localized tax regulations.</a:t>
            </a:r>
            <a:endParaRPr kumimoji="0" lang="en-US" sz="900" b="0" i="0" u="none" strike="noStrike" kern="1200" cap="all" spc="0" normalizeH="0" baseline="0" noProof="0" dirty="0">
              <a:ln>
                <a:noFill/>
              </a:ln>
              <a:solidFill>
                <a:srgbClr val="191919"/>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900" b="0" i="0" u="none" strike="noStrike" kern="1200" cap="all" spc="0" normalizeH="0" baseline="0" noProof="0" dirty="0">
              <a:ln>
                <a:noFill/>
              </a:ln>
              <a:solidFill>
                <a:srgbClr val="191919"/>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base" latinLnBrk="0" hangingPunct="1">
              <a:lnSpc>
                <a:spcPct val="90000"/>
              </a:lnSpc>
              <a:spcBef>
                <a:spcPts val="0"/>
              </a:spcBef>
              <a:spcAft>
                <a:spcPts val="333"/>
              </a:spcAft>
              <a:buClrTx/>
              <a:buSzTx/>
              <a:buFontTx/>
              <a:buNone/>
              <a:tabLst/>
              <a:defRPr/>
            </a:pPr>
            <a:r>
              <a:rPr lang="en-US" sz="900" b="1" i="0" dirty="0">
                <a:solidFill>
                  <a:srgbClr val="000000"/>
                </a:solidFill>
                <a:effectLst/>
                <a:latin typeface="Segoe UI" panose="020B0502040204020203" pitchFamily="34" charset="0"/>
                <a:cs typeface="Segoe UI" panose="020B0502040204020203" pitchFamily="34" charset="0"/>
              </a:rPr>
              <a:t>Maximize financial visibility</a:t>
            </a:r>
          </a:p>
          <a:p>
            <a:pPr algn="l" fontAlgn="t"/>
            <a:r>
              <a:rPr lang="en-US" sz="900" b="0" i="0" dirty="0">
                <a:solidFill>
                  <a:srgbClr val="191919"/>
                </a:solidFill>
                <a:effectLst/>
                <a:latin typeface="Segoe UI" panose="020B0502040204020203" pitchFamily="34" charset="0"/>
                <a:cs typeface="Segoe UI" panose="020B0502040204020203" pitchFamily="34" charset="0"/>
              </a:rPr>
              <a:t>Use built-in reports, Excel, or Microsoft Power BI and unlimited data dimensions to get real-time cash flow, identify financial patterns, analyze trends, and improve business planning.</a:t>
            </a:r>
          </a:p>
          <a:p>
            <a:endParaRPr kumimoji="0" lang="en-US" sz="900" b="0" i="0" u="none" strike="noStrike" kern="1200" cap="all" spc="0" normalizeH="0" baseline="0" noProof="0" dirty="0">
              <a:ln>
                <a:noFill/>
              </a:ln>
              <a:solidFill>
                <a:srgbClr val="191919"/>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base" latinLnBrk="0" hangingPunct="1">
              <a:lnSpc>
                <a:spcPct val="90000"/>
              </a:lnSpc>
              <a:spcBef>
                <a:spcPts val="0"/>
              </a:spcBef>
              <a:spcAft>
                <a:spcPts val="333"/>
              </a:spcAft>
              <a:buClrTx/>
              <a:buSzTx/>
              <a:buFontTx/>
              <a:buNone/>
              <a:tabLst/>
              <a:defRPr/>
            </a:pPr>
            <a:r>
              <a:rPr lang="en-US" sz="900" b="1" i="0" dirty="0">
                <a:solidFill>
                  <a:srgbClr val="000000"/>
                </a:solidFill>
                <a:effectLst/>
                <a:latin typeface="Segoe UI" panose="020B0502040204020203" pitchFamily="34" charset="0"/>
                <a:cs typeface="Segoe UI" panose="020B0502040204020203" pitchFamily="34" charset="0"/>
              </a:rPr>
              <a:t>Better reporting for more profitable financial decisions</a:t>
            </a:r>
          </a:p>
          <a:p>
            <a:pPr algn="l" fontAlgn="t"/>
            <a:r>
              <a:rPr lang="en-US" sz="900" dirty="0">
                <a:effectLst/>
                <a:latin typeface="Segoe UI" panose="020B0502040204020203" pitchFamily="34" charset="0"/>
                <a:cs typeface="Segoe UI" panose="020B0502040204020203" pitchFamily="34" charset="0"/>
              </a:rPr>
              <a:t>Connect reports, charts, and Power BI data from across accounting, sales, purchasing, and inventory teams to get accurate insights and make financial decisions with confidence.</a:t>
            </a:r>
          </a:p>
          <a:p>
            <a:br>
              <a:rPr lang="en-US" sz="1050" b="1" i="0" dirty="0">
                <a:solidFill>
                  <a:srgbClr val="3C3C41"/>
                </a:solidFill>
                <a:effectLst/>
                <a:latin typeface="Segoe UI" panose="020B0502040204020203" pitchFamily="34" charset="0"/>
              </a:rPr>
            </a:br>
            <a:endParaRPr lang="en-US" sz="1600" dirty="0">
              <a:solidFill>
                <a:srgbClr val="161616"/>
              </a:solidFill>
              <a:effectLst/>
              <a:latin typeface="Segoe UI" panose="020B0502040204020203" pitchFamily="34" charset="0"/>
              <a:ea typeface="Segoe UI" panose="020B0502040204020203" pitchFamily="34" charset="0"/>
            </a:endParaRPr>
          </a:p>
          <a:p>
            <a:pPr marL="0" marR="0" algn="l">
              <a:spcBef>
                <a:spcPts val="300"/>
              </a:spcBef>
              <a:spcAft>
                <a:spcPts val="300"/>
              </a:spcAft>
            </a:pPr>
            <a:endParaRPr lang="en-US" sz="1600" dirty="0">
              <a:effectLst/>
              <a:latin typeface="Segoe UI" panose="020B0502040204020203" pitchFamily="34" charset="0"/>
              <a:ea typeface="Segoe UI" panose="020B0502040204020203" pitchFamily="34" charset="0"/>
              <a:cs typeface="Times New Roman" panose="02020603050405020304" pitchFamily="18" charset="0"/>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800" b="0" i="0" u="none" strike="noStrike" kern="1200" cap="all" spc="0" normalizeH="0" baseline="0" noProof="0" dirty="0">
              <a:ln>
                <a:noFill/>
              </a:ln>
              <a:solidFill>
                <a:srgbClr val="191919"/>
              </a:solidFill>
              <a:effectLst/>
              <a:uLnTx/>
              <a:uFillTx/>
              <a:latin typeface="Segoe UI Semibold"/>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800" b="0" i="0" u="none" strike="noStrike" kern="1200" cap="all" spc="0" normalizeH="0" baseline="0" noProof="0" dirty="0">
              <a:ln>
                <a:noFill/>
              </a:ln>
              <a:solidFill>
                <a:srgbClr val="191919"/>
              </a:solidFill>
              <a:effectLst/>
              <a:uLnTx/>
              <a:uFillTx/>
              <a:latin typeface="Segoe UI Semibold"/>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Segoe UI Semilight" panose="020B0402040204020203" pitchFamily="34" charset="0"/>
              <a:ea typeface="Segoe UI Black" panose="020B0A02040204020203" pitchFamily="34" charset="0"/>
              <a:cs typeface="Segoe UI Semilight" panose="020B0402040204020203" pitchFamily="34" charset="0"/>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800" b="0" i="0" u="none" strike="noStrike" kern="1200" cap="all" spc="0" normalizeH="0" baseline="0" noProof="0" dirty="0">
              <a:ln>
                <a:noFill/>
              </a:ln>
              <a:solidFill>
                <a:srgbClr val="191919"/>
              </a:solidFill>
              <a:effectLst/>
              <a:uLnTx/>
              <a:uFillTx/>
              <a:latin typeface="Segoe UI Semibold"/>
              <a:ea typeface="+mn-ea"/>
              <a:cs typeface="+mn-cs"/>
            </a:endParaRPr>
          </a:p>
          <a:p>
            <a:pPr fontAlgn="base"/>
            <a:endParaRPr lang="en-US" b="0" i="0" u="none" strike="noStrike" dirty="0">
              <a:solidFill>
                <a:srgbClr val="2E2E38"/>
              </a:solidFill>
              <a:effectLst/>
              <a:latin typeface="Georgia" panose="02040502050405020303" pitchFamily="18" charset="0"/>
            </a:endParaRPr>
          </a:p>
          <a:p>
            <a:pPr lvl="0"/>
            <a:endParaRPr 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21199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spcBef>
                <a:spcPct val="20000"/>
              </a:spcBef>
              <a:spcAft>
                <a:spcPts val="0"/>
              </a:spcAft>
              <a:buClrTx/>
              <a:buSzPct val="90000"/>
              <a:buFont typeface="Wingdings" panose="05000000000000000000" pitchFamily="2" charset="2"/>
              <a:buNone/>
              <a:tabLst/>
              <a:defRPr/>
            </a:pPr>
            <a:r>
              <a:rPr lang="en-US" sz="900" dirty="0">
                <a:latin typeface="Segoe UI" panose="020B0502040204020203" pitchFamily="34" charset="0"/>
                <a:cs typeface="Segoe UI" panose="020B0502040204020203" pitchFamily="34" charset="0"/>
              </a:rPr>
              <a:t>Take better care of customers by managing the entire sales process from within Microsoft Outlook and deliver better outcomes with connected service operations.</a:t>
            </a:r>
          </a:p>
          <a:p>
            <a:pPr marL="0" marR="0" lvl="0" indent="0" algn="l" defTabSz="932742" rtl="0" eaLnBrk="1" fontAlgn="auto" latinLnBrk="0" hangingPunct="1">
              <a:spcBef>
                <a:spcPct val="20000"/>
              </a:spcBef>
              <a:spcAft>
                <a:spcPts val="0"/>
              </a:spcAft>
              <a:buClrTx/>
              <a:buSzPct val="90000"/>
              <a:buFont typeface="Wingdings" panose="05000000000000000000" pitchFamily="2" charset="2"/>
              <a:buNone/>
              <a:tabLst/>
              <a:defRPr/>
            </a:pPr>
            <a:endParaRPr lang="en-US" sz="900" dirty="0">
              <a:latin typeface="Segoe UI" panose="020B0502040204020203" pitchFamily="34" charset="0"/>
              <a:cs typeface="Segoe UI" panose="020B0502040204020203" pitchFamily="34" charset="0"/>
            </a:endParaRPr>
          </a:p>
          <a:p>
            <a:pPr marL="0" marR="0">
              <a:spcBef>
                <a:spcPts val="600"/>
              </a:spcBef>
              <a:spcAft>
                <a:spcPts val="0"/>
              </a:spcAft>
            </a:pPr>
            <a:r>
              <a:rPr lang="en-US" sz="1800" b="1" dirty="0">
                <a:solidFill>
                  <a:srgbClr val="0078D4"/>
                </a:solidFill>
                <a:effectLst/>
                <a:latin typeface="Segoe UI" panose="020B0502040204020203" pitchFamily="34" charset="0"/>
                <a:ea typeface="Segoe UI" panose="020B0502040204020203" pitchFamily="34" charset="0"/>
                <a:cs typeface="Segoe UI" panose="020B0502040204020203" pitchFamily="34" charset="0"/>
              </a:rPr>
              <a:t>Prioritize leads based on revenue potential</a:t>
            </a:r>
          </a:p>
          <a:p>
            <a:pPr marL="0" marR="0">
              <a:spcBef>
                <a:spcPts val="600"/>
              </a:spcBef>
              <a:spcAft>
                <a:spcPts val="0"/>
              </a:spcAft>
            </a:pPr>
            <a:r>
              <a:rPr lang="en-US" sz="900" b="0" i="0" kern="1200" dirty="0">
                <a:solidFill>
                  <a:srgbClr val="191919"/>
                </a:solidFill>
                <a:effectLst/>
                <a:latin typeface="Segoe UI" panose="020B0502040204020203" pitchFamily="34" charset="0"/>
                <a:ea typeface="+mn-ea"/>
                <a:cs typeface="Segoe UI" panose="020B0502040204020203" pitchFamily="34" charset="0"/>
              </a:rPr>
              <a:t>Keep track of customer interactions and get guidance on the best upsell, cross-sell, and renewal opportunities throughout your sales cycle.</a:t>
            </a:r>
          </a:p>
          <a:p>
            <a:pPr marL="0" marR="0" algn="l" defTabSz="914367" rtl="0" eaLnBrk="1" latinLnBrk="0" hangingPunct="1">
              <a:lnSpc>
                <a:spcPct val="90000"/>
              </a:lnSpc>
              <a:spcBef>
                <a:spcPts val="600"/>
              </a:spcBef>
              <a:spcAft>
                <a:spcPts val="0"/>
              </a:spcAft>
            </a:pPr>
            <a:endParaRPr lang="en-US" sz="1800" b="1" dirty="0">
              <a:solidFill>
                <a:srgbClr val="0078D4"/>
              </a:solidFill>
              <a:effectLst/>
              <a:latin typeface="Segoe UI" panose="020B0502040204020203" pitchFamily="34" charset="0"/>
              <a:ea typeface="Segoe UI" panose="020B0502040204020203" pitchFamily="34" charset="0"/>
              <a:cs typeface="Segoe UI" panose="020B0502040204020203" pitchFamily="34" charset="0"/>
            </a:endParaRPr>
          </a:p>
          <a:p>
            <a:pPr marL="0" marR="0" algn="l" defTabSz="914367" rtl="0" eaLnBrk="1" latinLnBrk="0" hangingPunct="1">
              <a:lnSpc>
                <a:spcPct val="90000"/>
              </a:lnSpc>
              <a:spcBef>
                <a:spcPts val="600"/>
              </a:spcBef>
              <a:spcAft>
                <a:spcPts val="0"/>
              </a:spcAft>
            </a:pPr>
            <a:r>
              <a:rPr lang="en-US" sz="1800" b="1" dirty="0">
                <a:solidFill>
                  <a:srgbClr val="0078D4"/>
                </a:solidFill>
                <a:effectLst/>
                <a:latin typeface="Segoe UI" panose="020B0502040204020203" pitchFamily="34" charset="0"/>
                <a:ea typeface="Segoe UI" panose="020B0502040204020203" pitchFamily="34" charset="0"/>
                <a:cs typeface="Segoe UI" panose="020B0502040204020203" pitchFamily="34" charset="0"/>
              </a:rPr>
              <a:t>Offer flexible pricing and discounting</a:t>
            </a:r>
          </a:p>
          <a:p>
            <a:pPr marL="0" marR="0" algn="l" defTabSz="914367" rtl="0" eaLnBrk="1" latinLnBrk="0" hangingPunct="1">
              <a:lnSpc>
                <a:spcPct val="90000"/>
              </a:lnSpc>
              <a:spcBef>
                <a:spcPts val="600"/>
              </a:spcBef>
              <a:spcAft>
                <a:spcPts val="0"/>
              </a:spcAft>
            </a:pPr>
            <a:r>
              <a:rPr lang="en-US" sz="900" b="0" i="0" kern="1200" dirty="0">
                <a:solidFill>
                  <a:srgbClr val="191919"/>
                </a:solidFill>
                <a:effectLst/>
                <a:latin typeface="Segoe UI" panose="020B0502040204020203" pitchFamily="34" charset="0"/>
                <a:ea typeface="+mn-ea"/>
                <a:cs typeface="Segoe UI" panose="020B0502040204020203" pitchFamily="34" charset="0"/>
              </a:rPr>
              <a:t>Create flexible pricing and discount structures for individual customers and groups of customers.</a:t>
            </a:r>
          </a:p>
          <a:p>
            <a:pPr marL="0" marR="0">
              <a:spcBef>
                <a:spcPts val="600"/>
              </a:spcBef>
              <a:spcAft>
                <a:spcPts val="0"/>
              </a:spcAft>
            </a:pPr>
            <a:endParaRPr lang="en-US" sz="1800" dirty="0">
              <a:effectLst/>
              <a:latin typeface="Segoe UI" panose="020B0502040204020203" pitchFamily="34" charset="0"/>
              <a:ea typeface="Segoe UI" panose="020B0502040204020203" pitchFamily="34" charset="0"/>
              <a:cs typeface="Times New Roman" panose="02020603050405020304" pitchFamily="18" charset="0"/>
            </a:endParaRPr>
          </a:p>
          <a:p>
            <a:pPr marL="0" marR="0">
              <a:spcBef>
                <a:spcPts val="600"/>
              </a:spcBef>
              <a:spcAft>
                <a:spcPts val="0"/>
              </a:spcAft>
            </a:pPr>
            <a:r>
              <a:rPr lang="en-US" sz="1800" b="1" dirty="0">
                <a:solidFill>
                  <a:srgbClr val="0078D4"/>
                </a:solidFill>
                <a:effectLst/>
                <a:latin typeface="Segoe UI" panose="020B0502040204020203" pitchFamily="34" charset="0"/>
                <a:ea typeface="Segoe UI" panose="020B0502040204020203" pitchFamily="34" charset="0"/>
                <a:cs typeface="Segoe UI" panose="020B0502040204020203" pitchFamily="34" charset="0"/>
              </a:rPr>
              <a:t>Deliver on promised customer outcomes</a:t>
            </a:r>
          </a:p>
          <a:p>
            <a:pPr marL="0" marR="0">
              <a:spcBef>
                <a:spcPts val="600"/>
              </a:spcBef>
              <a:spcAft>
                <a:spcPts val="0"/>
              </a:spcAft>
            </a:pPr>
            <a:r>
              <a:rPr lang="en-US" sz="900" b="0" i="0" kern="1200" dirty="0">
                <a:solidFill>
                  <a:srgbClr val="191919"/>
                </a:solidFill>
                <a:effectLst/>
                <a:latin typeface="Segoe UI" panose="020B0502040204020203" pitchFamily="34" charset="0"/>
                <a:ea typeface="+mn-ea"/>
                <a:cs typeface="Segoe UI" panose="020B0502040204020203" pitchFamily="34" charset="0"/>
              </a:rPr>
              <a:t>Track customer agreements to quickly access details about prices, discounts, delivery dates, product availability, and fulfillment status.</a:t>
            </a:r>
          </a:p>
          <a:p>
            <a:pPr marL="0" marR="0">
              <a:spcBef>
                <a:spcPts val="300"/>
              </a:spcBef>
              <a:spcAft>
                <a:spcPts val="300"/>
              </a:spcAft>
            </a:pPr>
            <a:r>
              <a:rPr lang="en-US" sz="900" b="0" i="0" kern="1200" dirty="0">
                <a:solidFill>
                  <a:srgbClr val="191919"/>
                </a:solidFill>
                <a:effectLst/>
                <a:latin typeface="Segoe UI" panose="020B0502040204020203" pitchFamily="34" charset="0"/>
                <a:ea typeface="+mn-ea"/>
                <a:cs typeface="Segoe UI" panose="020B0502040204020203" pitchFamily="34" charset="0"/>
              </a:rPr>
              <a:t> </a:t>
            </a:r>
            <a:endParaRPr lang="en-US" sz="900" b="0" i="0" kern="1200" noProof="0" dirty="0">
              <a:solidFill>
                <a:srgbClr val="191919"/>
              </a:solidFill>
              <a:effectLst/>
              <a:latin typeface="Segoe UI" panose="020B0502040204020203" pitchFamily="34" charset="0"/>
              <a:ea typeface="+mn-ea"/>
              <a:cs typeface="Segoe UI" panose="020B0502040204020203" pitchFamily="34" charset="0"/>
            </a:endParaRPr>
          </a:p>
          <a:p>
            <a:pPr marL="0" marR="0" lvl="0" indent="0" algn="l" defTabSz="914367" rtl="0" eaLnBrk="1" fontAlgn="auto" latinLnBrk="0" hangingPunct="1">
              <a:lnSpc>
                <a:spcPct val="90000"/>
              </a:lnSpc>
              <a:spcBef>
                <a:spcPts val="200"/>
              </a:spcBef>
              <a:spcAft>
                <a:spcPts val="200"/>
              </a:spcAft>
              <a:buClrTx/>
              <a:buSzTx/>
              <a:buFont typeface="Symbol" panose="05050102010706020507" pitchFamily="18" charset="2"/>
              <a:buNone/>
              <a:tabLst/>
              <a:defRPr/>
            </a:pPr>
            <a:r>
              <a:rPr lang="en-US" sz="900" b="1" i="0" dirty="0">
                <a:solidFill>
                  <a:srgbClr val="000000"/>
                </a:solidFill>
                <a:effectLst/>
                <a:latin typeface="Segoe UI" panose="020B0502040204020203" pitchFamily="34" charset="0"/>
                <a:cs typeface="Segoe UI" panose="020B0502040204020203" pitchFamily="34" charset="0"/>
              </a:rPr>
              <a:t>Ensure a smooth transition from sales to service</a:t>
            </a:r>
          </a:p>
          <a:p>
            <a:pPr algn="l" fontAlgn="t"/>
            <a:r>
              <a:rPr lang="en-US" sz="900" b="0" i="0" dirty="0">
                <a:solidFill>
                  <a:srgbClr val="191919"/>
                </a:solidFill>
                <a:effectLst/>
                <a:latin typeface="Segoe UI" panose="020B0502040204020203" pitchFamily="34" charset="0"/>
                <a:cs typeface="Segoe UI" panose="020B0502040204020203" pitchFamily="34" charset="0"/>
              </a:rPr>
              <a:t>Automatically register shipped goods as service items and keep the required details in one place so both sales and service teams can respond quickly to inquiries.</a:t>
            </a:r>
            <a:endPar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auto" latinLnBrk="0" hangingPunct="1">
              <a:lnSpc>
                <a:spcPct val="90000"/>
              </a:lnSpc>
              <a:spcBef>
                <a:spcPts val="200"/>
              </a:spcBef>
              <a:spcAft>
                <a:spcPts val="200"/>
              </a:spcAft>
              <a:buClrTx/>
              <a:buSzTx/>
              <a:buFont typeface="Symbol" panose="05050102010706020507" pitchFamily="18" charset="2"/>
              <a:buNone/>
              <a:tabLst/>
              <a:defRPr/>
            </a:pPr>
            <a:endPar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auto" latinLnBrk="0" hangingPunct="1">
              <a:lnSpc>
                <a:spcPct val="90000"/>
              </a:lnSpc>
              <a:spcBef>
                <a:spcPts val="200"/>
              </a:spcBef>
              <a:spcAft>
                <a:spcPts val="200"/>
              </a:spcAft>
              <a:buClrTx/>
              <a:buSzTx/>
              <a:buFont typeface="Symbol" panose="05050102010706020507" pitchFamily="18" charset="2"/>
              <a:buNone/>
              <a:tabLst/>
              <a:defRPr/>
            </a:pPr>
            <a:r>
              <a:rPr lang="en-US" sz="900" b="1" i="0" dirty="0">
                <a:solidFill>
                  <a:srgbClr val="000000"/>
                </a:solidFill>
                <a:effectLst/>
                <a:latin typeface="Segoe UI" panose="020B0502040204020203" pitchFamily="34" charset="0"/>
                <a:cs typeface="Segoe UI" panose="020B0502040204020203" pitchFamily="34" charset="0"/>
              </a:rPr>
              <a:t>Track customer returns and repairs</a:t>
            </a:r>
          </a:p>
          <a:p>
            <a:pPr algn="l" fontAlgn="t"/>
            <a:r>
              <a:rPr lang="en-US" sz="900" b="0" i="0" dirty="0">
                <a:solidFill>
                  <a:srgbClr val="191919"/>
                </a:solidFill>
                <a:effectLst/>
                <a:latin typeface="Segoe UI" panose="020B0502040204020203" pitchFamily="34" charset="0"/>
                <a:cs typeface="Segoe UI" panose="020B0502040204020203" pitchFamily="34" charset="0"/>
              </a:rPr>
              <a:t>Offer full replacements or simple repairs, with parts and labor charges in one service order. Boost loyalty by providing spare equipment to customers awaiting service.</a:t>
            </a:r>
          </a:p>
          <a:p>
            <a:endPar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auto" latinLnBrk="0" hangingPunct="1">
              <a:lnSpc>
                <a:spcPct val="90000"/>
              </a:lnSpc>
              <a:spcBef>
                <a:spcPts val="200"/>
              </a:spcBef>
              <a:spcAft>
                <a:spcPts val="200"/>
              </a:spcAft>
              <a:buClrTx/>
              <a:buSzTx/>
              <a:buFont typeface="Symbol" panose="05050102010706020507" pitchFamily="18" charset="2"/>
              <a:buNone/>
              <a:tabLst/>
              <a:defRPr/>
            </a:pPr>
            <a:r>
              <a:rPr lang="en-US" sz="900" b="1" i="0" dirty="0">
                <a:solidFill>
                  <a:srgbClr val="000000"/>
                </a:solidFill>
                <a:effectLst/>
                <a:latin typeface="Segoe UI" panose="020B0502040204020203" pitchFamily="34" charset="0"/>
                <a:cs typeface="Segoe UI" panose="020B0502040204020203" pitchFamily="34" charset="0"/>
              </a:rPr>
              <a:t>Live up to your service promises</a:t>
            </a:r>
          </a:p>
          <a:p>
            <a:pPr algn="l" fontAlgn="t"/>
            <a:r>
              <a:rPr lang="en-US" sz="900" dirty="0">
                <a:effectLst/>
                <a:latin typeface="Segoe UI" panose="020B0502040204020203" pitchFamily="34" charset="0"/>
                <a:cs typeface="Segoe UI" panose="020B0502040204020203" pitchFamily="34" charset="0"/>
              </a:rPr>
              <a:t>Effectively assign personnel to work orders and get an overview of service tasks and workloads. Keep track of service agreements to deliver reliable service to your customers.</a:t>
            </a:r>
          </a:p>
          <a:p>
            <a:br>
              <a:rPr lang="en-US" sz="2400" b="1" i="0" dirty="0">
                <a:solidFill>
                  <a:srgbClr val="3C3C41"/>
                </a:solidFill>
                <a:effectLst/>
                <a:latin typeface="Segoe UI" panose="020B0502040204020203" pitchFamily="34" charset="0"/>
              </a:rPr>
            </a:br>
            <a:endPar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0" marR="0" lvl="0" indent="0" algn="l" defTabSz="914367" rtl="0" eaLnBrk="1" fontAlgn="auto" latinLnBrk="0" hangingPunct="1">
              <a:lnSpc>
                <a:spcPct val="90000"/>
              </a:lnSpc>
              <a:spcBef>
                <a:spcPts val="200"/>
              </a:spcBef>
              <a:spcAft>
                <a:spcPts val="200"/>
              </a:spcAft>
              <a:buClrTx/>
              <a:buSzTx/>
              <a:buFont typeface="Symbol" panose="05050102010706020507" pitchFamily="18" charset="2"/>
              <a:buNone/>
              <a:tabLst/>
              <a:defRPr/>
            </a:pPr>
            <a:endPar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800" b="0" i="0" u="none" strike="noStrike" kern="1200" cap="all" spc="0" normalizeH="0" baseline="0" noProof="0" dirty="0">
              <a:ln>
                <a:noFill/>
              </a:ln>
              <a:solidFill>
                <a:srgbClr val="191919"/>
              </a:solidFill>
              <a:effectLst/>
              <a:uLnTx/>
              <a:uFillTx/>
              <a:latin typeface="Segoe UI Semibold"/>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800" b="0" i="0" u="none" strike="noStrike" kern="1200" cap="all" spc="0" normalizeH="0" baseline="0" noProof="0" dirty="0">
              <a:ln>
                <a:noFill/>
              </a:ln>
              <a:solidFill>
                <a:srgbClr val="191919"/>
              </a:solidFill>
              <a:effectLst/>
              <a:uLnTx/>
              <a:uFillTx/>
              <a:latin typeface="Segoe UI Semibold"/>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800" b="0" i="0" u="none" strike="noStrike" kern="1200" cap="all" spc="0" normalizeH="0" baseline="0" noProof="0" dirty="0">
              <a:ln>
                <a:noFill/>
              </a:ln>
              <a:solidFill>
                <a:srgbClr val="191919"/>
              </a:solidFill>
              <a:effectLst/>
              <a:uLnTx/>
              <a:uFillTx/>
              <a:latin typeface="Segoe UI Semibold"/>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800" b="0" i="0" u="none" strike="noStrike" kern="1200" cap="all" spc="0" normalizeH="0" baseline="0" noProof="0" dirty="0">
              <a:ln>
                <a:noFill/>
              </a:ln>
              <a:solidFill>
                <a:srgbClr val="191919"/>
              </a:solidFill>
              <a:effectLst/>
              <a:uLnTx/>
              <a:uFillTx/>
              <a:latin typeface="Segoe UI Semibold"/>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Segoe UI Semilight" panose="020B0402040204020203" pitchFamily="34" charset="0"/>
              <a:ea typeface="Segoe UI Black" panose="020B0A02040204020203" pitchFamily="34" charset="0"/>
              <a:cs typeface="Segoe UI Semilight" panose="020B0402040204020203" pitchFamily="34" charset="0"/>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800" b="0" i="0" u="none" strike="noStrike" kern="1200" cap="all" spc="0" normalizeH="0" baseline="0" noProof="0" dirty="0">
              <a:ln>
                <a:noFill/>
              </a:ln>
              <a:solidFill>
                <a:srgbClr val="191919"/>
              </a:solidFill>
              <a:effectLst/>
              <a:uLnTx/>
              <a:uFillTx/>
              <a:latin typeface="Segoe UI Semibold"/>
              <a:ea typeface="+mn-ea"/>
              <a:cs typeface="+mn-cs"/>
            </a:endParaRPr>
          </a:p>
          <a:p>
            <a:pPr fontAlgn="base"/>
            <a:endParaRPr lang="en-US" b="0" i="0" u="none" strike="noStrike" dirty="0">
              <a:solidFill>
                <a:srgbClr val="2E2E38"/>
              </a:solidFill>
              <a:effectLst/>
              <a:latin typeface="Georgia" panose="02040502050405020303" pitchFamily="18" charset="0"/>
            </a:endParaRPr>
          </a:p>
          <a:p>
            <a:pPr lvl="0"/>
            <a:endParaRPr 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632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spcBef>
                <a:spcPct val="20000"/>
              </a:spcBef>
              <a:spcAft>
                <a:spcPts val="0"/>
              </a:spcAft>
              <a:buClrTx/>
              <a:buSzPct val="90000"/>
              <a:buFont typeface="Wingdings" panose="05000000000000000000" pitchFamily="2" charset="2"/>
              <a:buNone/>
              <a:tabLst/>
              <a:defRPr/>
            </a:pPr>
            <a:r>
              <a:rPr lang="en-US" sz="900" dirty="0">
                <a:latin typeface="Segoe UI" panose="020B0502040204020203" pitchFamily="34" charset="0"/>
                <a:cs typeface="Segoe UI" panose="020B0502040204020203" pitchFamily="34" charset="0"/>
              </a:rPr>
              <a:t>Ensure successful project execution and profitability with planning, resourcing, tracking, costing, billing, accounting, and real-time intelligence.</a:t>
            </a:r>
          </a:p>
          <a:p>
            <a:pPr marL="0" marR="0" lvl="0" indent="0" algn="l" defTabSz="914367" rtl="0" eaLnBrk="1" fontAlgn="auto" latinLnBrk="0" hangingPunct="1">
              <a:lnSpc>
                <a:spcPct val="90000"/>
              </a:lnSpc>
              <a:spcBef>
                <a:spcPts val="200"/>
              </a:spcBef>
              <a:spcAft>
                <a:spcPts val="200"/>
              </a:spcAft>
              <a:buClrTx/>
              <a:buSzTx/>
              <a:buFont typeface="Symbol" panose="05050102010706020507" pitchFamily="18" charset="2"/>
              <a:buNone/>
              <a:tabLst/>
              <a:defRPr/>
            </a:pPr>
            <a:endPar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auto" latinLnBrk="0" hangingPunct="1">
              <a:lnSpc>
                <a:spcPct val="90000"/>
              </a:lnSpc>
              <a:spcBef>
                <a:spcPts val="200"/>
              </a:spcBef>
              <a:spcAft>
                <a:spcPts val="200"/>
              </a:spcAft>
              <a:buClrTx/>
              <a:buSzTx/>
              <a:buFont typeface="Symbol" panose="05050102010706020507" pitchFamily="18" charset="2"/>
              <a:buNone/>
              <a:tabLst/>
              <a:defRPr/>
            </a:pPr>
            <a:r>
              <a:rPr lang="en-US" sz="900" b="1" i="0" dirty="0">
                <a:solidFill>
                  <a:srgbClr val="000000"/>
                </a:solidFill>
                <a:effectLst/>
                <a:latin typeface="Segoe UI" panose="020B0502040204020203" pitchFamily="34" charset="0"/>
                <a:cs typeface="Segoe UI" panose="020B0502040204020203" pitchFamily="34" charset="0"/>
              </a:rPr>
              <a:t>Improve project costing and accounting</a:t>
            </a:r>
          </a:p>
          <a:p>
            <a:pPr algn="l" fontAlgn="t"/>
            <a:r>
              <a:rPr lang="en-US" sz="900" b="0" i="0" dirty="0">
                <a:solidFill>
                  <a:srgbClr val="191919"/>
                </a:solidFill>
                <a:effectLst/>
                <a:latin typeface="Segoe UI" panose="020B0502040204020203" pitchFamily="34" charset="0"/>
                <a:cs typeface="Segoe UI" panose="020B0502040204020203" pitchFamily="34" charset="0"/>
              </a:rPr>
              <a:t>Better manage projects using timesheets and advanced job costing and reporting. Develop and modify detailed budgets to help ensure project profitability.</a:t>
            </a:r>
          </a:p>
          <a:p>
            <a:endPar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auto" latinLnBrk="0" hangingPunct="1">
              <a:lnSpc>
                <a:spcPct val="90000"/>
              </a:lnSpc>
              <a:spcBef>
                <a:spcPts val="200"/>
              </a:spcBef>
              <a:spcAft>
                <a:spcPts val="200"/>
              </a:spcAft>
              <a:buClrTx/>
              <a:buSzTx/>
              <a:buFont typeface="Symbol" panose="05050102010706020507" pitchFamily="18" charset="2"/>
              <a:buNone/>
              <a:tabLst/>
              <a:defRPr/>
            </a:pPr>
            <a:r>
              <a:rPr lang="en-US" sz="900" b="1" i="0" dirty="0">
                <a:solidFill>
                  <a:srgbClr val="000000"/>
                </a:solidFill>
                <a:effectLst/>
                <a:latin typeface="Segoe UI" panose="020B0502040204020203" pitchFamily="34" charset="0"/>
                <a:cs typeface="Segoe UI" panose="020B0502040204020203" pitchFamily="34" charset="0"/>
              </a:rPr>
              <a:t>Optimize resource levels</a:t>
            </a:r>
          </a:p>
          <a:p>
            <a:pPr algn="l" fontAlgn="t"/>
            <a:r>
              <a:rPr lang="en-US" sz="900" b="0" i="0" dirty="0">
                <a:solidFill>
                  <a:srgbClr val="191919"/>
                </a:solidFill>
                <a:effectLst/>
                <a:latin typeface="Segoe UI" panose="020B0502040204020203" pitchFamily="34" charset="0"/>
                <a:cs typeface="Segoe UI" panose="020B0502040204020203" pitchFamily="34" charset="0"/>
              </a:rPr>
              <a:t>Manage resource utilization by planning capacity and sales. Track customer invoicing against planned or actual costs on orders and quotes.</a:t>
            </a:r>
          </a:p>
          <a:p>
            <a:endPar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auto" latinLnBrk="0" hangingPunct="1">
              <a:lnSpc>
                <a:spcPct val="90000"/>
              </a:lnSpc>
              <a:spcBef>
                <a:spcPts val="200"/>
              </a:spcBef>
              <a:spcAft>
                <a:spcPts val="200"/>
              </a:spcAft>
              <a:buClrTx/>
              <a:buSzTx/>
              <a:buFont typeface="Symbol" panose="05050102010706020507" pitchFamily="18" charset="2"/>
              <a:buNone/>
              <a:tabLst/>
              <a:defRPr/>
            </a:pPr>
            <a:r>
              <a:rPr lang="en-US" sz="900" b="1" i="0" dirty="0">
                <a:solidFill>
                  <a:srgbClr val="000000"/>
                </a:solidFill>
                <a:effectLst/>
                <a:latin typeface="Segoe UI" panose="020B0502040204020203" pitchFamily="34" charset="0"/>
                <a:cs typeface="Segoe UI" panose="020B0502040204020203" pitchFamily="34" charset="0"/>
              </a:rPr>
              <a:t>Drive profitability with project insights</a:t>
            </a:r>
            <a:endPar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algn="l" fontAlgn="t"/>
            <a:r>
              <a:rPr lang="en-US" sz="900" dirty="0">
                <a:effectLst/>
                <a:latin typeface="Segoe UI" panose="020B0502040204020203" pitchFamily="34" charset="0"/>
                <a:cs typeface="Segoe UI" panose="020B0502040204020203" pitchFamily="34" charset="0"/>
              </a:rPr>
              <a:t>Get real-time business intelligence on project status, profitability, and resource utilization metrics.</a:t>
            </a:r>
          </a:p>
          <a:p>
            <a:br>
              <a:rPr lang="en-US" sz="1050" b="1" i="0" dirty="0">
                <a:solidFill>
                  <a:srgbClr val="3C3C41"/>
                </a:solidFill>
                <a:effectLst/>
                <a:latin typeface="Segoe UI" panose="020B0502040204020203" pitchFamily="34" charset="0"/>
              </a:rPr>
            </a:br>
            <a:endParaRPr kumimoji="0" lang="en-US" sz="800" b="0" i="0" u="none" strike="noStrike" kern="1200" cap="all" spc="0" normalizeH="0" baseline="0" noProof="0" dirty="0">
              <a:ln>
                <a:noFill/>
              </a:ln>
              <a:solidFill>
                <a:srgbClr val="191919"/>
              </a:solidFill>
              <a:effectLst/>
              <a:uLnTx/>
              <a:uFillTx/>
              <a:latin typeface="Segoe UI Semibold"/>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800" b="0" i="0" u="none" strike="noStrike" kern="1200" cap="all" spc="0" normalizeH="0" baseline="0" noProof="0" dirty="0">
              <a:ln>
                <a:noFill/>
              </a:ln>
              <a:solidFill>
                <a:srgbClr val="191919"/>
              </a:solidFill>
              <a:effectLst/>
              <a:uLnTx/>
              <a:uFillTx/>
              <a:latin typeface="Segoe UI Semibold"/>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800" b="0" i="0" u="none" strike="noStrike" kern="1200" cap="all" spc="0" normalizeH="0" baseline="0" noProof="0" dirty="0">
              <a:ln>
                <a:noFill/>
              </a:ln>
              <a:solidFill>
                <a:srgbClr val="191919"/>
              </a:solidFill>
              <a:effectLst/>
              <a:uLnTx/>
              <a:uFillTx/>
              <a:latin typeface="Segoe UI Semibold"/>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800" b="0" i="0" u="none" strike="noStrike" kern="1200" cap="all" spc="0" normalizeH="0" baseline="0" noProof="0" dirty="0">
              <a:ln>
                <a:noFill/>
              </a:ln>
              <a:solidFill>
                <a:srgbClr val="191919"/>
              </a:solidFill>
              <a:effectLst/>
              <a:uLnTx/>
              <a:uFillTx/>
              <a:latin typeface="Segoe UI Semibold"/>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Segoe UI Semilight" panose="020B0402040204020203" pitchFamily="34" charset="0"/>
              <a:ea typeface="Segoe UI Black" panose="020B0A02040204020203" pitchFamily="34" charset="0"/>
              <a:cs typeface="Segoe UI Semilight" panose="020B0402040204020203" pitchFamily="34" charset="0"/>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800" b="0" i="0" u="none" strike="noStrike" kern="1200" cap="all" spc="0" normalizeH="0" baseline="0" noProof="0" dirty="0">
              <a:ln>
                <a:noFill/>
              </a:ln>
              <a:solidFill>
                <a:srgbClr val="191919"/>
              </a:solidFill>
              <a:effectLst/>
              <a:uLnTx/>
              <a:uFillTx/>
              <a:latin typeface="Segoe UI Semibold"/>
              <a:ea typeface="+mn-ea"/>
              <a:cs typeface="+mn-cs"/>
            </a:endParaRPr>
          </a:p>
          <a:p>
            <a:pPr fontAlgn="base"/>
            <a:endParaRPr lang="en-US" b="0" i="0" u="none" strike="noStrike" dirty="0">
              <a:solidFill>
                <a:srgbClr val="2E2E38"/>
              </a:solidFill>
              <a:effectLst/>
              <a:latin typeface="Georgia" panose="02040502050405020303" pitchFamily="18" charset="0"/>
            </a:endParaRPr>
          </a:p>
          <a:p>
            <a:pPr lvl="0"/>
            <a:endParaRPr 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612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spcBef>
                <a:spcPct val="20000"/>
              </a:spcBef>
              <a:spcAft>
                <a:spcPts val="0"/>
              </a:spcAft>
              <a:buClrTx/>
              <a:buSzPct val="90000"/>
              <a:buFont typeface="Wingdings" panose="05000000000000000000" pitchFamily="2" charset="2"/>
              <a:buNone/>
              <a:tabLst/>
              <a:defRPr/>
            </a:pPr>
            <a:r>
              <a:rPr lang="en-US" sz="900" dirty="0">
                <a:latin typeface="+mn-lt"/>
              </a:rPr>
              <a:t>Deliver products on time and adapt to changing business models with visibility across purchasing, manufacturing, inventory, and warehouses.</a:t>
            </a:r>
          </a:p>
          <a:p>
            <a:pPr marL="0" marR="0" lvl="0" indent="0" algn="l" defTabSz="914367" rtl="0" eaLnBrk="1" fontAlgn="auto" latinLnBrk="0" hangingPunct="1">
              <a:lnSpc>
                <a:spcPct val="90000"/>
              </a:lnSpc>
              <a:spcBef>
                <a:spcPts val="200"/>
              </a:spcBef>
              <a:spcAft>
                <a:spcPts val="200"/>
              </a:spcAft>
              <a:buClrTx/>
              <a:buSzTx/>
              <a:buFont typeface="Symbol" panose="05050102010706020507" pitchFamily="18" charset="2"/>
              <a:buNone/>
              <a:tabLst/>
              <a:defRPr/>
            </a:pPr>
            <a:endParaRPr kumimoji="0" lang="en-US" sz="9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r>
              <a:rPr lang="en-US" sz="900" b="1" i="0" dirty="0">
                <a:solidFill>
                  <a:srgbClr val="000000"/>
                </a:solidFill>
                <a:effectLst/>
                <a:latin typeface="+mn-lt"/>
              </a:rPr>
              <a:t>Improve supplier engagement</a:t>
            </a:r>
          </a:p>
          <a:p>
            <a:pPr algn="l" fontAlgn="t"/>
            <a:r>
              <a:rPr lang="en-US" sz="900" b="0" i="0" dirty="0">
                <a:solidFill>
                  <a:srgbClr val="191919"/>
                </a:solidFill>
                <a:effectLst/>
                <a:latin typeface="+mn-lt"/>
              </a:rPr>
              <a:t>Build better relationships with suppliers and convert the best offers to orders. Ensure compliance with policies, process, governance and approvals.</a:t>
            </a:r>
          </a:p>
          <a:p>
            <a:endParaRPr kumimoji="0" lang="en-US" sz="9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r>
              <a:rPr lang="en-US" sz="900" b="1" i="0" dirty="0">
                <a:solidFill>
                  <a:srgbClr val="000000"/>
                </a:solidFill>
                <a:effectLst/>
                <a:latin typeface="+mn-lt"/>
              </a:rPr>
              <a:t>Get a holistic view of your inventory</a:t>
            </a:r>
          </a:p>
          <a:p>
            <a:pPr algn="l" fontAlgn="t"/>
            <a:r>
              <a:rPr lang="en-US" sz="900" b="0" i="0" dirty="0">
                <a:solidFill>
                  <a:srgbClr val="191919"/>
                </a:solidFill>
                <a:effectLst/>
                <a:latin typeface="+mn-lt"/>
              </a:rPr>
              <a:t>Use the same costing method or different ones for inventory items, and easily move items between locations to control the quantity on hand using cycling counting.</a:t>
            </a:r>
          </a:p>
          <a:p>
            <a:endParaRPr kumimoji="0" lang="en-US" sz="9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r>
              <a:rPr lang="en-US" sz="900" b="1" i="0" dirty="0">
                <a:solidFill>
                  <a:srgbClr val="000000"/>
                </a:solidFill>
                <a:effectLst/>
                <a:latin typeface="+mn-lt"/>
              </a:rPr>
              <a:t>Predict stock replenishment</a:t>
            </a:r>
          </a:p>
          <a:p>
            <a:pPr algn="l" fontAlgn="t"/>
            <a:r>
              <a:rPr lang="en-US" sz="900" dirty="0">
                <a:effectLst/>
                <a:latin typeface="+mn-lt"/>
              </a:rPr>
              <a:t>Replenish inventory based on actuals, demand, and availability using built-in intelligence, sales forecasts, and expected stock-outs to automatically create purchase orders.</a:t>
            </a:r>
          </a:p>
          <a:p>
            <a:br>
              <a:rPr lang="en-US" sz="1050" b="1" i="0" dirty="0">
                <a:solidFill>
                  <a:srgbClr val="3C3C41"/>
                </a:solidFill>
                <a:effectLst/>
                <a:latin typeface="Segoe UI" panose="020B0502040204020203" pitchFamily="34" charset="0"/>
              </a:rPr>
            </a:br>
            <a:endParaRPr kumimoji="0" lang="en-US" sz="800" b="0" i="0" u="none" strike="noStrike" kern="1200" cap="all" spc="0" normalizeH="0" baseline="0" noProof="0" dirty="0">
              <a:ln>
                <a:noFill/>
              </a:ln>
              <a:solidFill>
                <a:srgbClr val="191919"/>
              </a:solidFill>
              <a:effectLst/>
              <a:uLnTx/>
              <a:uFillTx/>
              <a:latin typeface="Segoe UI Semibold"/>
              <a:ea typeface="+mn-ea"/>
              <a:cs typeface="+mn-cs"/>
            </a:endParaRPr>
          </a:p>
          <a:p>
            <a:endParaRPr kumimoji="0" lang="en-US" sz="700" b="0" i="0" u="none" strike="noStrike" kern="1200" cap="all" spc="0" normalizeH="0" baseline="0" noProof="0" dirty="0">
              <a:ln>
                <a:noFill/>
              </a:ln>
              <a:solidFill>
                <a:srgbClr val="191919"/>
              </a:solidFill>
              <a:effectLst/>
              <a:uLnTx/>
              <a:uFillTx/>
              <a:latin typeface="Segoe UI Semibold"/>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800" b="0" i="0" u="none" strike="noStrike" kern="1200" cap="all" spc="0" normalizeH="0" baseline="0" noProof="0" dirty="0">
              <a:ln>
                <a:noFill/>
              </a:ln>
              <a:solidFill>
                <a:srgbClr val="191919"/>
              </a:solidFill>
              <a:effectLst/>
              <a:uLnTx/>
              <a:uFillTx/>
              <a:latin typeface="Segoe UI Semibold"/>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800" b="0" i="0" u="none" strike="noStrike" kern="1200" cap="all" spc="0" normalizeH="0" baseline="0" noProof="0" dirty="0">
              <a:ln>
                <a:noFill/>
              </a:ln>
              <a:solidFill>
                <a:srgbClr val="191919"/>
              </a:solidFill>
              <a:effectLst/>
              <a:uLnTx/>
              <a:uFillTx/>
              <a:latin typeface="Segoe UI Semibold"/>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800" b="0" i="0" u="none" strike="noStrike" kern="1200" cap="all" spc="0" normalizeH="0" baseline="0" noProof="0" dirty="0">
              <a:ln>
                <a:noFill/>
              </a:ln>
              <a:solidFill>
                <a:srgbClr val="191919"/>
              </a:solidFill>
              <a:effectLst/>
              <a:uLnTx/>
              <a:uFillTx/>
              <a:latin typeface="Segoe UI Semibold"/>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Segoe UI Semilight" panose="020B0402040204020203" pitchFamily="34" charset="0"/>
              <a:ea typeface="Segoe UI Black" panose="020B0A02040204020203" pitchFamily="34" charset="0"/>
              <a:cs typeface="Segoe UI Semilight" panose="020B0402040204020203" pitchFamily="34" charset="0"/>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800" b="0" i="0" u="none" strike="noStrike" kern="1200" cap="all" spc="0" normalizeH="0" baseline="0" noProof="0" dirty="0">
              <a:ln>
                <a:noFill/>
              </a:ln>
              <a:solidFill>
                <a:srgbClr val="191919"/>
              </a:solidFill>
              <a:effectLst/>
              <a:uLnTx/>
              <a:uFillTx/>
              <a:latin typeface="Segoe UI Semibold"/>
              <a:ea typeface="+mn-ea"/>
              <a:cs typeface="+mn-cs"/>
            </a:endParaRPr>
          </a:p>
          <a:p>
            <a:pPr fontAlgn="base"/>
            <a:endParaRPr lang="en-US" sz="900" b="0" i="0" u="none" strike="noStrike" dirty="0">
              <a:solidFill>
                <a:srgbClr val="2E2E38"/>
              </a:solidFill>
              <a:effectLst/>
              <a:latin typeface="Georgia" panose="02040502050405020303"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3904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900" b="1" dirty="0">
                <a:solidFill>
                  <a:schemeClr val="tx1"/>
                </a:solidFill>
                <a:effectLst/>
                <a:latin typeface="Segoe UI" panose="020B0502040204020203" pitchFamily="34" charset="0"/>
                <a:ea typeface="Segoe UI" panose="020B0502040204020203" pitchFamily="34" charset="0"/>
                <a:cs typeface="Segoe UI" panose="020B0502040204020203" pitchFamily="34" charset="0"/>
              </a:rPr>
              <a:t>Expand into global markets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900" b="1" dirty="0">
              <a:solidFill>
                <a:srgbClr val="0078D4"/>
              </a:solidFill>
              <a:effectLst/>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900" dirty="0">
                <a:latin typeface="Segoe UI" panose="020B0502040204020203" pitchFamily="34" charset="0"/>
                <a:cs typeface="Segoe UI" panose="020B0502040204020203" pitchFamily="34" charset="0"/>
              </a:rPr>
              <a:t>Support to scale business operations </a:t>
            </a:r>
            <a:r>
              <a:rPr lang="en-US" sz="900" b="1" dirty="0">
                <a:latin typeface="Segoe UI" panose="020B0502040204020203" pitchFamily="34" charset="0"/>
                <a:cs typeface="Segoe UI" panose="020B0502040204020203" pitchFamily="34" charset="0"/>
              </a:rPr>
              <a:t>in over 130 countries.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900" dirty="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900" dirty="0">
                <a:latin typeface="Segoe UI" panose="020B0502040204020203" pitchFamily="34" charset="0"/>
                <a:cs typeface="Segoe UI" panose="020B0502040204020203" pitchFamily="34" charset="0"/>
              </a:rPr>
              <a:t>Easily support </a:t>
            </a:r>
            <a:r>
              <a:rPr lang="en-US" sz="900" b="1" dirty="0">
                <a:latin typeface="Segoe UI" panose="020B0502040204020203" pitchFamily="34" charset="0"/>
                <a:cs typeface="Segoe UI" panose="020B0502040204020203" pitchFamily="34" charset="0"/>
              </a:rPr>
              <a:t>multiple currencies, exchange rates, consolidations, intercompany transactions, and localized tax regulations.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900" b="1" dirty="0">
              <a:solidFill>
                <a:srgbClr val="0078D4"/>
              </a:solidFill>
              <a:effectLst/>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900" dirty="0">
                <a:effectLst/>
                <a:latin typeface="Segoe UI" panose="020B0502040204020203" pitchFamily="34" charset="0"/>
                <a:ea typeface="Calibri" panose="020F0502020204030204" pitchFamily="34" charset="0"/>
                <a:cs typeface="Segoe UI" panose="020B0502040204020203" pitchFamily="34" charset="0"/>
              </a:rPr>
              <a:t>Our global network of datacenters helps meet </a:t>
            </a:r>
            <a:r>
              <a:rPr lang="en-US" sz="900" b="1" dirty="0">
                <a:effectLst/>
                <a:latin typeface="Segoe UI" panose="020B0502040204020203" pitchFamily="34" charset="0"/>
                <a:ea typeface="Calibri" panose="020F0502020204030204" pitchFamily="34" charset="0"/>
                <a:cs typeface="Segoe UI" panose="020B0502040204020203" pitchFamily="34" charset="0"/>
              </a:rPr>
              <a:t>data residency and compliance requirements.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900" dirty="0">
              <a:effectLst/>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900" b="0" dirty="0">
                <a:effectLst/>
                <a:latin typeface="Segoe UI" panose="020B0502040204020203" pitchFamily="34" charset="0"/>
                <a:ea typeface="Calibri" panose="020F0502020204030204" pitchFamily="34" charset="0"/>
                <a:cs typeface="Segoe UI" panose="020B0502040204020203" pitchFamily="34" charset="0"/>
              </a:rPr>
              <a:t>Business Central provides </a:t>
            </a:r>
            <a:r>
              <a:rPr lang="en-US" sz="900" b="1" dirty="0">
                <a:effectLst/>
                <a:latin typeface="Segoe UI" panose="020B0502040204020203" pitchFamily="34" charset="0"/>
                <a:ea typeface="Calibri" panose="020F0502020204030204" pitchFamily="34" charset="0"/>
                <a:cs typeface="Segoe UI" panose="020B0502040204020203" pitchFamily="34" charset="0"/>
              </a:rPr>
              <a:t>localization for over 130 countries and tra</a:t>
            </a:r>
            <a:r>
              <a:rPr lang="en-US" sz="900" b="1"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nslation for over 30 languages.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900" b="0"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900" b="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This is extended by partners to even more countries and languages.</a:t>
            </a:r>
          </a:p>
          <a:p>
            <a:pPr marL="0" marR="0">
              <a:lnSpc>
                <a:spcPct val="107000"/>
              </a:lnSpc>
              <a:spcBef>
                <a:spcPts val="0"/>
              </a:spcBef>
              <a:spcAft>
                <a:spcPts val="800"/>
              </a:spcAft>
            </a:pPr>
            <a:endParaRPr lang="en-US" sz="900"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dirty="0">
                <a:ln>
                  <a:noFill/>
                </a:ln>
                <a:gradFill>
                  <a:gsLst>
                    <a:gs pos="2917">
                      <a:srgbClr val="0078D4"/>
                    </a:gs>
                    <a:gs pos="100000">
                      <a:srgbClr val="0078D4"/>
                    </a:gs>
                  </a:gsLst>
                  <a:lin ang="5400000" scaled="0"/>
                </a:gradFill>
                <a:effectLst/>
                <a:uLnTx/>
                <a:uFillTx/>
                <a:latin typeface="Segoe UI" panose="020B0502040204020203" pitchFamily="34" charset="0"/>
                <a:ea typeface="+mn-ea"/>
                <a:cs typeface="Segoe UI" panose="020B0502040204020203" pitchFamily="34" charset="0"/>
                <a:hlinkClick r:id="rId3">
                  <a:extLst>
                    <a:ext uri="{A12FA001-AC4F-418D-AE19-62706E023703}">
                      <ahyp:hlinkClr xmlns:ahyp="http://schemas.microsoft.com/office/drawing/2018/hyperlinkcolor" val="tx"/>
                    </a:ext>
                  </a:extLst>
                </a:hlinkClick>
              </a:rPr>
              <a:t>https://aka.ms/BCcountries</a:t>
            </a:r>
            <a:r>
              <a:rPr kumimoji="0" lang="en-US" sz="900" b="0" i="0" u="none" strike="noStrike" kern="1200" cap="none" spc="0" normalizeH="0" baseline="0" noProof="0" dirty="0">
                <a:ln>
                  <a:noFill/>
                </a:ln>
                <a:gradFill>
                  <a:gsLst>
                    <a:gs pos="2917">
                      <a:srgbClr val="0078D4"/>
                    </a:gs>
                    <a:gs pos="100000">
                      <a:srgbClr val="0078D4"/>
                    </a:gs>
                  </a:gsLst>
                  <a:lin ang="5400000" scaled="0"/>
                </a:gradFill>
                <a:effectLst/>
                <a:uLnTx/>
                <a:uFillTx/>
                <a:latin typeface="Segoe UI" panose="020B0502040204020203" pitchFamily="34" charset="0"/>
                <a:ea typeface="+mn-ea"/>
                <a:cs typeface="Segoe UI" panose="020B0502040204020203" pitchFamily="34"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600" b="0" i="0" u="none" strike="noStrike" kern="1200" cap="none" spc="0" normalizeH="0" baseline="0" noProof="0" dirty="0">
              <a:ln>
                <a:noFill/>
              </a:ln>
              <a:gradFill>
                <a:gsLst>
                  <a:gs pos="2917">
                    <a:srgbClr val="0078D4"/>
                  </a:gs>
                  <a:gs pos="100000">
                    <a:srgbClr val="0078D4"/>
                  </a:gs>
                </a:gsLst>
                <a:lin ang="5400000" scaled="0"/>
              </a:gradFill>
              <a:effectLst/>
              <a:uLnTx/>
              <a:uFillTx/>
              <a:latin typeface="Segoe UI"/>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600" b="0" i="0" u="none" strike="noStrike" kern="1200" cap="none" spc="0" normalizeH="0" baseline="0" noProof="0" dirty="0">
              <a:ln>
                <a:noFill/>
              </a:ln>
              <a:gradFill>
                <a:gsLst>
                  <a:gs pos="2917">
                    <a:srgbClr val="0078D4"/>
                  </a:gs>
                  <a:gs pos="100000">
                    <a:srgbClr val="0078D4"/>
                  </a:gs>
                </a:gsLst>
                <a:lin ang="5400000" scaled="0"/>
              </a:gradFill>
              <a:effectLst/>
              <a:uLnTx/>
              <a:uFillTx/>
              <a:latin typeface="Segoe UI"/>
              <a:ea typeface="+mn-ea"/>
              <a:cs typeface="+mn-cs"/>
            </a:endParaRPr>
          </a:p>
          <a:p>
            <a:pPr lvl="0"/>
            <a:endParaRPr 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0531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gradFill>
                  <a:gsLst>
                    <a:gs pos="0">
                      <a:schemeClr val="tx1"/>
                    </a:gs>
                    <a:gs pos="100000">
                      <a:schemeClr val="tx1"/>
                    </a:gs>
                  </a:gsLst>
                  <a:lin ang="5400000" scaled="1"/>
                </a:gradFill>
                <a:latin typeface="Segoe UI" panose="020B0502040204020203" pitchFamily="34" charset="0"/>
                <a:cs typeface="Segoe UI" panose="020B0502040204020203" pitchFamily="34" charset="0"/>
              </a:rPr>
              <a:t>Call2Recycle is the last of our customers that we mentioned at the beginning of the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a:gradFill>
                <a:gsLst>
                  <a:gs pos="0">
                    <a:schemeClr val="tx1"/>
                  </a:gs>
                  <a:gs pos="100000">
                    <a:schemeClr val="tx1"/>
                  </a:gs>
                </a:gsLst>
                <a:lin ang="5400000" scaled="1"/>
              </a:gra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latin typeface="Segoe UI" panose="020B0502040204020203" pitchFamily="34" charset="0"/>
                <a:cs typeface="Segoe UI" panose="020B0502040204020203" pitchFamily="34" charset="0"/>
              </a:rPr>
              <a:t>As you’ll recall, they needed to find a unified ERP and CRM tool to tightly manage and track all aspects of their operations.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a:latin typeface="Segoe UI" panose="020B0502040204020203" pitchFamily="34" charset="0"/>
              <a:cs typeface="Segoe UI" panose="020B0502040204020203" pitchFamily="34" charset="0"/>
            </a:endParaRPr>
          </a:p>
          <a:p>
            <a:pPr algn="l"/>
            <a:r>
              <a:rPr lang="en-US" sz="1000" b="1" i="0">
                <a:effectLst/>
                <a:latin typeface="Segoe UI" panose="020B0502040204020203" pitchFamily="34" charset="0"/>
                <a:cs typeface="Segoe UI" panose="020B0502040204020203" pitchFamily="34" charset="0"/>
              </a:rPr>
              <a:t>A comprehensive, connected solution</a:t>
            </a:r>
          </a:p>
          <a:p>
            <a:br>
              <a:rPr lang="en-US" sz="1000">
                <a:latin typeface="Segoe UI" panose="020B0502040204020203" pitchFamily="34" charset="0"/>
                <a:cs typeface="Segoe UI" panose="020B0502040204020203" pitchFamily="34" charset="0"/>
              </a:rPr>
            </a:br>
            <a:r>
              <a:rPr lang="en-US" sz="1000" b="0" i="0">
                <a:effectLst/>
                <a:latin typeface="Segoe UI" panose="020B0502040204020203" pitchFamily="34" charset="0"/>
                <a:cs typeface="Segoe UI" panose="020B0502040204020203" pitchFamily="34" charset="0"/>
              </a:rPr>
              <a:t>Call2Recycle researched combined ERP and customer relationship management (CRM) solutions. That search led to </a:t>
            </a:r>
            <a:r>
              <a:rPr lang="en-US" sz="1000" b="0" i="0" u="none" strike="noStrike">
                <a:solidFill>
                  <a:srgbClr val="0067B8"/>
                </a:solidFill>
                <a:effectLst/>
                <a:latin typeface="Segoe UI" panose="020B0502040204020203" pitchFamily="34" charset="0"/>
                <a:cs typeface="Segoe UI" panose="020B0502040204020203" pitchFamily="34" charset="0"/>
                <a:hlinkClick r:id="rId3"/>
              </a:rPr>
              <a:t>Microsoft Dynamics 365 Business Central</a:t>
            </a:r>
            <a:r>
              <a:rPr lang="en-US" sz="1000" b="0" i="0">
                <a:effectLst/>
                <a:latin typeface="Segoe UI" panose="020B0502040204020203" pitchFamily="34" charset="0"/>
                <a:cs typeface="Segoe UI" panose="020B0502040204020203" pitchFamily="34" charset="0"/>
              </a:rPr>
              <a:t>, which is designed to provide small and midsize businesses with comprehensive capabilities and a lot of integration potential. To further boost its CRM capabilities, the organization adopted </a:t>
            </a:r>
            <a:r>
              <a:rPr lang="en-US" sz="1000" b="0" i="0" u="none" strike="noStrike">
                <a:solidFill>
                  <a:srgbClr val="0067B8"/>
                </a:solidFill>
                <a:effectLst/>
                <a:latin typeface="Segoe UI" panose="020B0502040204020203" pitchFamily="34" charset="0"/>
                <a:cs typeface="Segoe UI" panose="020B0502040204020203" pitchFamily="34" charset="0"/>
                <a:hlinkClick r:id="rId4"/>
              </a:rPr>
              <a:t>Dynamics 365 Sales</a:t>
            </a:r>
            <a:r>
              <a:rPr lang="en-US" sz="1000" b="0" i="0">
                <a:effectLst/>
                <a:latin typeface="Segoe UI" panose="020B0502040204020203" pitchFamily="34" charset="0"/>
                <a:cs typeface="Segoe UI" panose="020B0502040204020203" pitchFamily="34" charset="0"/>
              </a:rPr>
              <a:t> to manage its end-to-end sales processes. The nonprofit also turned to </a:t>
            </a:r>
            <a:r>
              <a:rPr lang="en-US" sz="1000" b="0" i="0" u="none" strike="noStrike">
                <a:solidFill>
                  <a:srgbClr val="0067B8"/>
                </a:solidFill>
                <a:effectLst/>
                <a:latin typeface="Segoe UI" panose="020B0502040204020203" pitchFamily="34" charset="0"/>
                <a:cs typeface="Segoe UI" panose="020B0502040204020203" pitchFamily="34" charset="0"/>
                <a:hlinkClick r:id="rId5"/>
              </a:rPr>
              <a:t>Microsoft Power Platform</a:t>
            </a:r>
            <a:r>
              <a:rPr lang="en-US" sz="1000" b="0" i="0">
                <a:effectLst/>
                <a:latin typeface="Segoe UI" panose="020B0502040204020203" pitchFamily="34" charset="0"/>
                <a:cs typeface="Segoe UI" panose="020B0502040204020203" pitchFamily="34" charset="0"/>
              </a:rPr>
              <a:t> to extend its Dynamics 365 environment. The organization uses </a:t>
            </a:r>
            <a:r>
              <a:rPr lang="en-US" sz="1000" b="0" i="0" u="none" strike="noStrike">
                <a:solidFill>
                  <a:srgbClr val="0067B8"/>
                </a:solidFill>
                <a:effectLst/>
                <a:latin typeface="Segoe UI" panose="020B0502040204020203" pitchFamily="34" charset="0"/>
                <a:cs typeface="Segoe UI" panose="020B0502040204020203" pitchFamily="34" charset="0"/>
                <a:hlinkClick r:id="rId6"/>
              </a:rPr>
              <a:t>Power BI</a:t>
            </a:r>
            <a:r>
              <a:rPr lang="en-US" sz="1000" b="0" i="0">
                <a:effectLst/>
                <a:latin typeface="Segoe UI" panose="020B0502040204020203" pitchFamily="34" charset="0"/>
                <a:cs typeface="Segoe UI" panose="020B0502040204020203" pitchFamily="34" charset="0"/>
              </a:rPr>
              <a:t> to visualize data and gain advanced analytics, and it uses </a:t>
            </a:r>
            <a:r>
              <a:rPr lang="en-US" sz="1000" b="0" i="0" u="none" strike="noStrike">
                <a:solidFill>
                  <a:srgbClr val="0067B8"/>
                </a:solidFill>
                <a:effectLst/>
                <a:latin typeface="Segoe UI" panose="020B0502040204020203" pitchFamily="34" charset="0"/>
                <a:cs typeface="Segoe UI" panose="020B0502040204020203" pitchFamily="34" charset="0"/>
                <a:hlinkClick r:id="rId7"/>
              </a:rPr>
              <a:t>Power Automate</a:t>
            </a:r>
            <a:r>
              <a:rPr lang="en-US" sz="1000" b="0" i="0">
                <a:effectLst/>
                <a:latin typeface="Segoe UI" panose="020B0502040204020203" pitchFamily="34" charset="0"/>
                <a:cs typeface="Segoe UI" panose="020B0502040204020203" pitchFamily="34" charset="0"/>
              </a:rPr>
              <a:t> and </a:t>
            </a:r>
            <a:r>
              <a:rPr lang="en-US" sz="1000" b="0" i="0" u="none" strike="noStrike">
                <a:solidFill>
                  <a:srgbClr val="0067B8"/>
                </a:solidFill>
                <a:effectLst/>
                <a:latin typeface="Segoe UI" panose="020B0502040204020203" pitchFamily="34" charset="0"/>
                <a:cs typeface="Segoe UI" panose="020B0502040204020203" pitchFamily="34" charset="0"/>
                <a:hlinkClick r:id="rId8"/>
              </a:rPr>
              <a:t>Power Apps</a:t>
            </a:r>
            <a:r>
              <a:rPr lang="en-US" sz="1000" b="0" i="0">
                <a:effectLst/>
                <a:latin typeface="Segoe UI" panose="020B0502040204020203" pitchFamily="34" charset="0"/>
                <a:cs typeface="Segoe UI" panose="020B0502040204020203" pitchFamily="34" charset="0"/>
              </a:rPr>
              <a:t> to connect data sources and quickly build and automate workflows.</a:t>
            </a:r>
            <a:endParaRPr lang="en-US" sz="1000" b="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a:gradFill>
                <a:gsLst>
                  <a:gs pos="0">
                    <a:schemeClr val="tx1"/>
                  </a:gs>
                  <a:gs pos="100000">
                    <a:schemeClr val="tx1"/>
                  </a:gs>
                </a:gsLst>
                <a:lin ang="5400000" scaled="1"/>
              </a:gradFill>
              <a:latin typeface="Segoe UI" panose="020B0502040204020203" pitchFamily="34" charset="0"/>
              <a:cs typeface="Segoe UI" panose="020B0502040204020203" pitchFamily="34" charset="0"/>
            </a:endParaRPr>
          </a:p>
          <a:p>
            <a:pPr algn="l"/>
            <a:r>
              <a:rPr lang="en-US" sz="1000" b="1" i="0">
                <a:effectLst/>
                <a:latin typeface="Segoe UI" panose="020B0502040204020203" pitchFamily="34" charset="0"/>
                <a:cs typeface="Segoe UI" panose="020B0502040204020203" pitchFamily="34" charset="0"/>
              </a:rPr>
              <a:t>Streamlined operations, reduced costs</a:t>
            </a:r>
            <a:endParaRPr lang="en-US" sz="1000" b="0" i="0">
              <a:effectLst/>
              <a:latin typeface="Segoe UI" panose="020B0502040204020203" pitchFamily="34" charset="0"/>
              <a:cs typeface="Segoe UI" panose="020B0502040204020203" pitchFamily="34" charset="0"/>
            </a:endParaRPr>
          </a:p>
          <a:p>
            <a:endParaRPr lang="en-US" sz="1000" b="1">
              <a:gradFill>
                <a:gsLst>
                  <a:gs pos="0">
                    <a:schemeClr val="tx1"/>
                  </a:gs>
                  <a:gs pos="100000">
                    <a:schemeClr val="tx1"/>
                  </a:gs>
                </a:gsLst>
                <a:lin ang="5400000" scaled="1"/>
              </a:gra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a:effectLst/>
                <a:latin typeface="Segoe UI" panose="020B0502040204020203" pitchFamily="34" charset="0"/>
                <a:cs typeface="Segoe UI" panose="020B0502040204020203" pitchFamily="34" charset="0"/>
              </a:rPr>
              <a:t>Call2Recycle improved efficiencies in many of its operations, such as invoicing and billing. For example, customer billing used to take several days to complete each month, but now the process has been automated. In addition to time savings, Call2Recycle also reduced costs. The organization also saves approximately $25,000 in annual fees, licenses, and hardware support that its previous systems required.</a:t>
            </a:r>
            <a:endParaRPr lang="en-US" sz="1000" b="1">
              <a:gradFill>
                <a:gsLst>
                  <a:gs pos="0">
                    <a:schemeClr val="tx1"/>
                  </a:gs>
                  <a:gs pos="100000">
                    <a:schemeClr val="tx1"/>
                  </a:gs>
                </a:gsLst>
                <a:lin ang="5400000" scaled="1"/>
              </a:gra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a:gradFill>
                <a:gsLst>
                  <a:gs pos="0">
                    <a:schemeClr val="tx1"/>
                  </a:gs>
                  <a:gs pos="100000">
                    <a:schemeClr val="tx1"/>
                  </a:gs>
                </a:gsLst>
                <a:lin ang="5400000" scaled="1"/>
              </a:gradFill>
              <a:latin typeface="Segoe UI" panose="020B0502040204020203" pitchFamily="34" charset="0"/>
              <a:cs typeface="Segoe UI" panose="020B0502040204020203" pitchFamily="34" charset="0"/>
            </a:endParaRPr>
          </a:p>
          <a:p>
            <a:pPr algn="l"/>
            <a:r>
              <a:rPr lang="en-US" sz="1000" b="1" i="0">
                <a:effectLst/>
                <a:latin typeface="Segoe UI" panose="020B0502040204020203" pitchFamily="34" charset="0"/>
                <a:cs typeface="Segoe UI" panose="020B0502040204020203" pitchFamily="34" charset="0"/>
              </a:rPr>
              <a:t>Real-time, self-service data</a:t>
            </a:r>
          </a:p>
          <a:p>
            <a:br>
              <a:rPr lang="en-US" sz="1000">
                <a:latin typeface="Segoe UI" panose="020B0502040204020203" pitchFamily="34" charset="0"/>
                <a:cs typeface="Segoe UI" panose="020B0502040204020203" pitchFamily="34" charset="0"/>
              </a:rPr>
            </a:br>
            <a:r>
              <a:rPr lang="en-US" sz="1000" b="0" i="0">
                <a:effectLst/>
                <a:latin typeface="Segoe UI" panose="020B0502040204020203" pitchFamily="34" charset="0"/>
                <a:cs typeface="Segoe UI" panose="020B0502040204020203" pitchFamily="34" charset="0"/>
              </a:rPr>
              <a:t>Call2Recycle’s data used to be siloed, but now it’s centralized and available in real time. That means data is democratized, and staff can respond more quickly to customer needs or operational hiccups.</a:t>
            </a:r>
            <a:r>
              <a:rPr lang="en-US" sz="1000" b="1" i="0">
                <a:gradFill>
                  <a:gsLst>
                    <a:gs pos="0">
                      <a:schemeClr val="tx1"/>
                    </a:gs>
                    <a:gs pos="100000">
                      <a:schemeClr val="tx1"/>
                    </a:gs>
                  </a:gsLst>
                  <a:lin ang="5400000" scaled="1"/>
                </a:gradFill>
                <a:effectLst/>
                <a:latin typeface="Segoe UI" panose="020B0502040204020203" pitchFamily="34" charset="0"/>
                <a:cs typeface="Segoe UI" panose="020B0502040204020203" pitchFamily="34" charset="0"/>
              </a:rPr>
              <a:t> </a:t>
            </a:r>
            <a:r>
              <a:rPr lang="en-US" sz="1000" b="0" i="0">
                <a:effectLst/>
                <a:latin typeface="Segoe UI" panose="020B0502040204020203" pitchFamily="34" charset="0"/>
                <a:cs typeface="Segoe UI" panose="020B0502040204020203" pitchFamily="34" charset="0"/>
              </a:rPr>
              <a:t>One reason that staff members now get data more easily is because they have more self-service options, which is especially important as the organization continues to grow and add more staff.</a:t>
            </a:r>
            <a:endParaRPr lang="en-US" sz="1000" b="1">
              <a:gradFill>
                <a:gsLst>
                  <a:gs pos="0">
                    <a:schemeClr val="tx1"/>
                  </a:gs>
                  <a:gs pos="100000">
                    <a:schemeClr val="tx1"/>
                  </a:gs>
                </a:gsLst>
                <a:lin ang="5400000" scaled="1"/>
              </a:gra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a:gradFill>
                <a:gsLst>
                  <a:gs pos="0">
                    <a:schemeClr val="tx1"/>
                  </a:gs>
                  <a:gs pos="100000">
                    <a:schemeClr val="tx1"/>
                  </a:gs>
                </a:gsLst>
                <a:lin ang="5400000" scaled="1"/>
              </a:gra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gradFill>
                  <a:gsLst>
                    <a:gs pos="0">
                      <a:schemeClr val="tx1"/>
                    </a:gs>
                    <a:gs pos="100000">
                      <a:schemeClr val="tx1"/>
                    </a:gs>
                  </a:gsLst>
                  <a:lin ang="5400000" scaled="1"/>
                </a:gradFill>
                <a:latin typeface="Segoe UI" panose="020B0502040204020203" pitchFamily="34" charset="0"/>
                <a:cs typeface="Segoe UI" panose="020B05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a:gradFill>
                <a:gsLst>
                  <a:gs pos="0">
                    <a:schemeClr val="tx1"/>
                  </a:gs>
                  <a:gs pos="100000">
                    <a:schemeClr val="tx1"/>
                  </a:gs>
                </a:gsLst>
                <a:lin ang="5400000" scaled="1"/>
              </a:gra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gradFill>
                  <a:gsLst>
                    <a:gs pos="0">
                      <a:schemeClr val="tx1"/>
                    </a:gs>
                    <a:gs pos="100000">
                      <a:schemeClr val="tx1"/>
                    </a:gs>
                  </a:gsLst>
                  <a:lin ang="5400000" scaled="1"/>
                </a:gradFill>
                <a:latin typeface="Segoe UI" panose="020B0502040204020203" pitchFamily="34" charset="0"/>
                <a:cs typeface="Segoe UI" panose="020B0502040204020203" pitchFamily="34" charset="0"/>
              </a:rPr>
              <a:t>Call2Recycle increases organizational efficiency, powers more data-driven operations with Business Central</a:t>
            </a:r>
          </a:p>
          <a:p>
            <a:pPr algn="l"/>
            <a:endParaRPr lang="en-US" sz="1000" b="1" i="0">
              <a:effectLst/>
              <a:latin typeface="Segoe UI" panose="020B0502040204020203" pitchFamily="34" charset="0"/>
              <a:cs typeface="Segoe UI" panose="020B0502040204020203" pitchFamily="34" charset="0"/>
            </a:endParaRPr>
          </a:p>
          <a:p>
            <a:pPr algn="l"/>
            <a:r>
              <a:rPr lang="en-US" sz="1000" b="1" i="0">
                <a:effectLst/>
                <a:latin typeface="Segoe UI" panose="020B0502040204020203" pitchFamily="34" charset="0"/>
                <a:cs typeface="Segoe UI" panose="020B0502040204020203" pitchFamily="34" charset="0"/>
              </a:rPr>
              <a:t>Quotes:</a:t>
            </a:r>
          </a:p>
          <a:p>
            <a:pPr algn="l"/>
            <a:endParaRPr lang="en-US" sz="1000" b="0" i="0">
              <a:effectLst/>
              <a:latin typeface="Segoe UI" panose="020B0502040204020203" pitchFamily="34" charset="0"/>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gradFill flip="none" rotWithShape="1">
                  <a:gsLst>
                    <a:gs pos="0">
                      <a:srgbClr val="FFFFFF"/>
                    </a:gs>
                    <a:gs pos="100000">
                      <a:srgbClr val="FFFFFF"/>
                    </a:gs>
                  </a:gsLst>
                  <a:lin ang="5400000" scaled="1"/>
                  <a:tileRect/>
                </a:gradFill>
                <a:effectLst/>
                <a:uLnTx/>
                <a:uFillTx/>
                <a:latin typeface="Segoe UI" panose="020B0502040204020203" pitchFamily="34" charset="0"/>
                <a:ea typeface="+mn-ea"/>
                <a:cs typeface="Segoe UI" panose="020B0502040204020203" pitchFamily="34" charset="0"/>
              </a:rPr>
              <a:t>“With real-time information in Dynamics 365, we immediately see trends with our revenue and customers, and we can act quickly if there is any kind of service disruption.” - </a:t>
            </a:r>
            <a:r>
              <a:rPr kumimoji="0" lang="de-DE" sz="1000" b="0" i="0" u="none" strike="noStrike" kern="1200" cap="none" spc="0" normalizeH="0" baseline="0" noProof="0">
                <a:ln>
                  <a:noFill/>
                </a:ln>
                <a:gradFill flip="none" rotWithShape="1">
                  <a:gsLst>
                    <a:gs pos="0">
                      <a:srgbClr val="FFFFFF"/>
                    </a:gs>
                    <a:gs pos="100000">
                      <a:srgbClr val="FFFFFF"/>
                    </a:gs>
                  </a:gsLst>
                  <a:lin ang="5400000" scaled="1"/>
                  <a:tileRect/>
                </a:gradFill>
                <a:effectLst/>
                <a:uLnTx/>
                <a:uFillTx/>
                <a:latin typeface="Segoe UI" panose="020B0502040204020203" pitchFamily="34" charset="0"/>
                <a:ea typeface="+mn-ea"/>
                <a:cs typeface="Segoe UI" panose="020B0502040204020203" pitchFamily="34" charset="0"/>
              </a:rPr>
              <a:t>Linda Gabor, Executive Vice President of External Relations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de-DE" sz="1000" b="0" i="0" u="none" strike="noStrike" kern="1200" cap="none" spc="0" normalizeH="0" baseline="0" noProof="0">
              <a:ln>
                <a:noFill/>
              </a:ln>
              <a:gradFill flip="none" rotWithShape="1">
                <a:gsLst>
                  <a:gs pos="0">
                    <a:srgbClr val="FFFFFF"/>
                  </a:gs>
                  <a:gs pos="100000">
                    <a:srgbClr val="FFFFFF"/>
                  </a:gs>
                </a:gsLst>
                <a:lin ang="5400000" scaled="1"/>
                <a:tileRect/>
              </a:gradFill>
              <a:effectLst/>
              <a:uLnTx/>
              <a:uFillTx/>
              <a:latin typeface="Segoe UI" panose="020B0502040204020203" pitchFamily="34" charset="0"/>
              <a:ea typeface="+mn-ea"/>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a:solidFill>
                  <a:srgbClr val="0067B8"/>
                </a:solidFill>
                <a:effectLst/>
                <a:latin typeface="Segoe UI" panose="020B0502040204020203" pitchFamily="34" charset="0"/>
                <a:cs typeface="Segoe UI" panose="020B0502040204020203" pitchFamily="34" charset="0"/>
              </a:rPr>
              <a:t>“By automating processes in Business Central, we save 10 hours per month on invoicing, 8 hours on banking activities like vendor payment uploads, and 12 hours on processing vendor invoice approvals.” - </a:t>
            </a:r>
            <a:r>
              <a:rPr lang="en-US" sz="1000" b="0" i="0">
                <a:effectLst/>
                <a:latin typeface="Segoe UI" panose="020B0502040204020203" pitchFamily="34" charset="0"/>
                <a:cs typeface="Segoe UI" panose="020B0502040204020203" pitchFamily="34" charset="0"/>
              </a:rPr>
              <a:t>David Ainsley: Director of IT, </a:t>
            </a:r>
            <a:r>
              <a:rPr lang="en-US" sz="1000" b="0" i="0">
                <a:solidFill>
                  <a:srgbClr val="008272"/>
                </a:solidFill>
                <a:effectLst/>
                <a:latin typeface="Segoe UI" panose="020B0502040204020203" pitchFamily="34" charset="0"/>
                <a:cs typeface="Segoe UI" panose="020B0502040204020203" pitchFamily="34" charset="0"/>
              </a:rPr>
              <a:t>Call2Recycle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gradFill flip="none" rotWithShape="1">
                <a:gsLst>
                  <a:gs pos="0">
                    <a:srgbClr val="FFFFFF"/>
                  </a:gs>
                  <a:gs pos="100000">
                    <a:srgbClr val="FFFFFF"/>
                  </a:gs>
                </a:gsLst>
                <a:lin ang="5400000" scaled="1"/>
                <a:tileRect/>
              </a:gradFill>
              <a:effectLst/>
              <a:uLnTx/>
              <a:uFillTx/>
              <a:latin typeface="Segoe UI" panose="020B0502040204020203" pitchFamily="34" charset="0"/>
              <a:ea typeface="+mn-ea"/>
              <a:cs typeface="Segoe UI" panose="020B0502040204020203" pitchFamily="34" charset="0"/>
            </a:endParaRPr>
          </a:p>
          <a:p>
            <a:pPr algn="l"/>
            <a:endParaRPr lang="en-US" sz="1000" b="0" i="0">
              <a:effectLst/>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b="1">
                <a:gradFill flip="none" rotWithShape="1">
                  <a:gsLst>
                    <a:gs pos="0">
                      <a:schemeClr val="tx1"/>
                    </a:gs>
                    <a:gs pos="100000">
                      <a:schemeClr val="tx1"/>
                    </a:gs>
                  </a:gsLst>
                  <a:lin ang="5400000" scaled="1"/>
                  <a:tileRect/>
                </a:gradFill>
                <a:latin typeface="Segoe UI" panose="020B0502040204020203" pitchFamily="34" charset="0"/>
                <a:cs typeface="Segoe UI" panose="020B0502040204020203" pitchFamily="34" charset="0"/>
              </a:rPr>
              <a:t>Link to story:</a:t>
            </a:r>
          </a:p>
          <a:p>
            <a:pPr algn="l"/>
            <a:endParaRPr lang="en-US" sz="1000">
              <a:latin typeface="Segoe UI" panose="020B0502040204020203" pitchFamily="34" charset="0"/>
              <a:cs typeface="Segoe UI" panose="020B0502040204020203" pitchFamily="34" charset="0"/>
              <a:hlinkClick r:id="rId9"/>
            </a:endParaRPr>
          </a:p>
          <a:p>
            <a:pPr marL="171450" indent="-171450" algn="l">
              <a:buFont typeface="Arial" panose="020B0604020202020204" pitchFamily="34" charset="0"/>
              <a:buChar char="•"/>
            </a:pPr>
            <a:r>
              <a:rPr lang="en-US" sz="1000">
                <a:latin typeface="Segoe UI" panose="020B0502040204020203" pitchFamily="34" charset="0"/>
                <a:cs typeface="Segoe UI" panose="020B0502040204020203" pitchFamily="34" charset="0"/>
                <a:hlinkClick r:id="rId9"/>
              </a:rPr>
              <a:t>Call2Recycle increases organizational efficiency, powers more data-driven operations with Business Central</a:t>
            </a:r>
            <a:endParaRPr lang="en-US" sz="1000">
              <a:latin typeface="Segoe UI" panose="020B0502040204020203" pitchFamily="34" charset="0"/>
              <a:cs typeface="Segoe UI" panose="020B0502040204020203" pitchFamily="34" charset="0"/>
            </a:endParaRPr>
          </a:p>
          <a:p>
            <a:pPr algn="l"/>
            <a:endParaRPr lang="en-US"/>
          </a:p>
          <a:p>
            <a:pPr algn="l"/>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76560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000" dirty="0">
                <a:latin typeface="Segoe UI" panose="020B0502040204020203" pitchFamily="34" charset="0"/>
                <a:cs typeface="Segoe UI" panose="020B0502040204020203" pitchFamily="34" charset="0"/>
              </a:rPr>
              <a:t>Forrester’s analysis of five Microsoft customers found that Dynamics 365 Business Central enabled these organizations to bolster operational efficiency, avoid costs, and comfortably scale their deployments with growth while benefitting from the flexibility inherent in the cloud. An analysis based on a $15-million, 250-employee composite organization modeled after the five interviewees demonstrates benefits of $466K over three years versus costs of $178K, adding up to a net present value (NPV) of $288K and an ROI of 162%. </a:t>
            </a:r>
          </a:p>
          <a:p>
            <a:pPr>
              <a:defRPr/>
            </a:pPr>
            <a:r>
              <a:rPr lang="en-US" sz="1000" dirty="0">
                <a:latin typeface="Segoe UI" panose="020B0502040204020203" pitchFamily="34" charset="0"/>
                <a:cs typeface="Segoe UI" panose="020B0502040204020203" pitchFamily="34" charset="0"/>
              </a:rPr>
              <a:t> </a:t>
            </a:r>
          </a:p>
          <a:p>
            <a:pPr>
              <a:defRPr/>
            </a:pPr>
            <a:r>
              <a:rPr lang="en-US" sz="1000" b="1" dirty="0">
                <a:latin typeface="Segoe UI" panose="020B0502040204020203" pitchFamily="34" charset="0"/>
                <a:cs typeface="Segoe UI" panose="020B0502040204020203" pitchFamily="34" charset="0"/>
              </a:rPr>
              <a:t>Quantified benefits included:</a:t>
            </a:r>
            <a:r>
              <a:rPr lang="en-US" sz="1000" dirty="0">
                <a:latin typeface="Segoe UI" panose="020B0502040204020203" pitchFamily="34" charset="0"/>
                <a:cs typeface="Segoe UI" panose="020B0502040204020203" pitchFamily="34" charset="0"/>
              </a:rPr>
              <a:t> </a:t>
            </a:r>
          </a:p>
          <a:p>
            <a:pPr>
              <a:defRPr/>
            </a:pPr>
            <a:endParaRPr lang="en-US" sz="1000" dirty="0">
              <a:latin typeface="Segoe UI" panose="020B0502040204020203" pitchFamily="34" charset="0"/>
              <a:cs typeface="Segoe UI" panose="020B0502040204020203" pitchFamily="34" charset="0"/>
            </a:endParaRPr>
          </a:p>
          <a:p>
            <a:pPr marL="285750" indent="-285750">
              <a:buFont typeface="Arial"/>
              <a:buChar char="•"/>
              <a:defRPr/>
            </a:pPr>
            <a:r>
              <a:rPr lang="en-US" sz="1000" b="1" dirty="0">
                <a:latin typeface="Segoe UI" panose="020B0502040204020203" pitchFamily="34" charset="0"/>
                <a:cs typeface="Segoe UI" panose="020B0502040204020203" pitchFamily="34" charset="0"/>
              </a:rPr>
              <a:t>Avoidance of one full-time equivalent (FTE) and one part-time equivalent finance and operations hires.</a:t>
            </a:r>
            <a:r>
              <a:rPr lang="en-US" sz="1000" dirty="0">
                <a:latin typeface="Segoe UI" panose="020B0502040204020203" pitchFamily="34" charset="0"/>
                <a:cs typeface="Segoe UI" panose="020B0502040204020203" pitchFamily="34" charset="0"/>
              </a:rPr>
              <a:t> The functionality, visibility, and access improvements for finance and operations staff allowed the interviewed organizations to continue their growth trajectory without the need to hire additional staff, reducing the need to hire by an average of 10%.</a:t>
            </a:r>
          </a:p>
          <a:p>
            <a:pPr marL="285750" indent="-285750">
              <a:buFont typeface="Arial"/>
              <a:buChar char="•"/>
              <a:defRPr/>
            </a:pPr>
            <a:endParaRPr lang="en-US" sz="1000" dirty="0">
              <a:latin typeface="Segoe UI" panose="020B0502040204020203" pitchFamily="34" charset="0"/>
              <a:cs typeface="Segoe UI" panose="020B0502040204020203" pitchFamily="34" charset="0"/>
            </a:endParaRPr>
          </a:p>
          <a:p>
            <a:pPr marL="285750" indent="-285750">
              <a:buFont typeface="Arial"/>
              <a:buChar char="•"/>
              <a:defRPr/>
            </a:pPr>
            <a:r>
              <a:rPr lang="en-US" sz="1000" b="1" dirty="0">
                <a:latin typeface="Segoe UI" panose="020B0502040204020203" pitchFamily="34" charset="0"/>
                <a:cs typeface="Segoe UI" panose="020B0502040204020203" pitchFamily="34" charset="0"/>
              </a:rPr>
              <a:t>Improved flow of operations by an average of 8%.</a:t>
            </a:r>
            <a:r>
              <a:rPr lang="en-US" sz="1000" dirty="0">
                <a:latin typeface="Segoe UI" panose="020B0502040204020203" pitchFamily="34" charset="0"/>
                <a:cs typeface="Segoe UI" panose="020B0502040204020203" pitchFamily="34" charset="0"/>
              </a:rPr>
              <a:t> Finance and operations professionals have better tools to execute their daily responsibilities, improving workflows throughout finance and operations. Staff use their reclaimed productivity to make other iterative improvements to operations. </a:t>
            </a:r>
          </a:p>
          <a:p>
            <a:pPr marL="285750" indent="-285750">
              <a:buFont typeface="Arial"/>
              <a:buChar char="•"/>
              <a:defRPr/>
            </a:pPr>
            <a:endParaRPr lang="en-US" sz="1000" dirty="0">
              <a:latin typeface="Segoe UI" panose="020B0502040204020203" pitchFamily="34" charset="0"/>
              <a:cs typeface="Segoe UI" panose="020B0502040204020203" pitchFamily="34" charset="0"/>
            </a:endParaRPr>
          </a:p>
          <a:p>
            <a:pPr marL="285750" indent="-285750">
              <a:buFont typeface="Arial"/>
              <a:buChar char="•"/>
              <a:defRPr/>
            </a:pPr>
            <a:r>
              <a:rPr lang="en-US" sz="1000" b="1" dirty="0">
                <a:latin typeface="Segoe UI" panose="020B0502040204020203" pitchFamily="34" charset="0"/>
                <a:cs typeface="Segoe UI" panose="020B0502040204020203" pitchFamily="34" charset="0"/>
              </a:rPr>
              <a:t>Elimination of more than $44K of third-party reporting spend over three years.</a:t>
            </a:r>
            <a:r>
              <a:rPr lang="en-US" sz="1000" dirty="0">
                <a:latin typeface="Segoe UI" panose="020B0502040204020203" pitchFamily="34" charset="0"/>
                <a:cs typeface="Segoe UI" panose="020B0502040204020203" pitchFamily="34" charset="0"/>
              </a:rPr>
              <a:t> After migration to Business Central, organizations can leverage additional functionality and Microsoft tools such as Power BI and eliminate reliance on externally generated reports for a more granular visibility into their business.</a:t>
            </a:r>
          </a:p>
          <a:p>
            <a:pPr marL="285750" indent="-285750">
              <a:buFont typeface="Arial"/>
              <a:buChar char="•"/>
              <a:defRPr/>
            </a:pPr>
            <a:endParaRPr lang="en-US" sz="1000" dirty="0">
              <a:latin typeface="Segoe UI" panose="020B0502040204020203" pitchFamily="34" charset="0"/>
              <a:cs typeface="Segoe UI" panose="020B0502040204020203" pitchFamily="34" charset="0"/>
            </a:endParaRPr>
          </a:p>
          <a:p>
            <a:pPr marL="285750" indent="-285750">
              <a:buFont typeface="Arial"/>
              <a:buChar char="•"/>
              <a:defRPr/>
            </a:pPr>
            <a:r>
              <a:rPr lang="en-US" sz="1000" b="1" dirty="0">
                <a:latin typeface="Segoe UI" panose="020B0502040204020203" pitchFamily="34" charset="0"/>
                <a:cs typeface="Segoe UI" panose="020B0502040204020203" pitchFamily="34" charset="0"/>
              </a:rPr>
              <a:t>Avoidance of more than $40K in costs pertaining to the previous solutions.</a:t>
            </a:r>
            <a:r>
              <a:rPr lang="en-US" sz="1000" dirty="0">
                <a:latin typeface="Segoe UI" panose="020B0502040204020203" pitchFamily="34" charset="0"/>
                <a:cs typeface="Segoe UI" panose="020B0502040204020203" pitchFamily="34" charset="0"/>
              </a:rPr>
              <a:t> Migrating from on-premises Microsoft and non-Microsoft ERP tools yields savings in the form of license fee and infrastructure reductions, as well as support personnel savings.</a:t>
            </a:r>
          </a:p>
          <a:p>
            <a:pPr>
              <a:defRPr/>
            </a:pPr>
            <a:r>
              <a:rPr lang="en-US" sz="1000" dirty="0">
                <a:latin typeface="Segoe UI" panose="020B0502040204020203" pitchFamily="34" charset="0"/>
                <a:cs typeface="Segoe UI" panose="020B0502040204020203" pitchFamily="34" charset="0"/>
              </a:rPr>
              <a:t> </a:t>
            </a:r>
          </a:p>
          <a:p>
            <a:pPr>
              <a:defRPr/>
            </a:pPr>
            <a:r>
              <a:rPr lang="en-US" sz="1000" b="1" dirty="0">
                <a:latin typeface="Segoe UI" panose="020B0502040204020203" pitchFamily="34" charset="0"/>
                <a:cs typeface="Segoe UI" panose="020B0502040204020203" pitchFamily="34" charset="0"/>
              </a:rPr>
              <a:t>Unquantified benefits included:</a:t>
            </a:r>
            <a:r>
              <a:rPr lang="en-US" sz="1000" dirty="0">
                <a:latin typeface="Segoe UI" panose="020B0502040204020203" pitchFamily="34" charset="0"/>
                <a:cs typeface="Segoe UI" panose="020B0502040204020203" pitchFamily="34" charset="0"/>
              </a:rPr>
              <a:t> </a:t>
            </a:r>
          </a:p>
          <a:p>
            <a:pPr>
              <a:defRPr/>
            </a:pPr>
            <a:endParaRPr lang="en-US" sz="1000" dirty="0">
              <a:latin typeface="Segoe UI" panose="020B0502040204020203" pitchFamily="34" charset="0"/>
              <a:cs typeface="Segoe UI" panose="020B0502040204020203" pitchFamily="34" charset="0"/>
            </a:endParaRPr>
          </a:p>
          <a:p>
            <a:pPr marL="285750" indent="-285750">
              <a:buFont typeface="Arial"/>
              <a:buChar char="•"/>
              <a:defRPr/>
            </a:pPr>
            <a:r>
              <a:rPr lang="en-US" sz="1000" b="1" dirty="0">
                <a:latin typeface="Segoe UI" panose="020B0502040204020203" pitchFamily="34" charset="0"/>
                <a:cs typeface="Segoe UI" panose="020B0502040204020203" pitchFamily="34" charset="0"/>
              </a:rPr>
              <a:t>Improved EX.</a:t>
            </a:r>
            <a:r>
              <a:rPr lang="en-US" sz="1000" dirty="0">
                <a:latin typeface="Segoe UI" panose="020B0502040204020203" pitchFamily="34" charset="0"/>
                <a:cs typeface="Segoe UI" panose="020B0502040204020203" pitchFamily="34" charset="0"/>
              </a:rPr>
              <a:t> On Dynamics 365 Business Central, employees are less burdened by some of the common frustrations around finance and operations exacerbated by a disparate set of ERP tools.</a:t>
            </a:r>
          </a:p>
          <a:p>
            <a:pPr marL="285750" indent="-285750">
              <a:buFont typeface="Arial"/>
              <a:buChar char="•"/>
              <a:defRPr/>
            </a:pPr>
            <a:endParaRPr lang="en-US" sz="1000" dirty="0">
              <a:latin typeface="Segoe UI" panose="020B0502040204020203" pitchFamily="34" charset="0"/>
              <a:cs typeface="Segoe UI" panose="020B0502040204020203" pitchFamily="34" charset="0"/>
            </a:endParaRPr>
          </a:p>
          <a:p>
            <a:pPr marL="285750" indent="-285750">
              <a:buFont typeface="Arial"/>
              <a:buChar char="•"/>
              <a:defRPr/>
            </a:pPr>
            <a:r>
              <a:rPr lang="en-US" sz="1000" b="1" dirty="0">
                <a:latin typeface="Segoe UI" panose="020B0502040204020203" pitchFamily="34" charset="0"/>
                <a:cs typeface="Segoe UI" panose="020B0502040204020203" pitchFamily="34" charset="0"/>
              </a:rPr>
              <a:t>Integration with other Microsoft products.</a:t>
            </a:r>
            <a:r>
              <a:rPr lang="en-US" sz="1000" dirty="0">
                <a:latin typeface="Segoe UI" panose="020B0502040204020203" pitchFamily="34" charset="0"/>
                <a:cs typeface="Segoe UI" panose="020B0502040204020203" pitchFamily="34" charset="0"/>
              </a:rPr>
              <a:t> Interviewees cited integration with their other Microsoft solutions such as SharePoint and Power BI as additional boons to their Business Central migrations.</a:t>
            </a:r>
          </a:p>
          <a:p>
            <a:pPr marL="285750" indent="-285750">
              <a:buFont typeface="Arial"/>
              <a:buChar char="•"/>
              <a:defRPr/>
            </a:pPr>
            <a:endParaRPr lang="en-US" sz="1000" dirty="0">
              <a:latin typeface="Segoe UI" panose="020B0502040204020203" pitchFamily="34" charset="0"/>
              <a:cs typeface="Segoe UI" panose="020B0502040204020203" pitchFamily="34" charset="0"/>
            </a:endParaRPr>
          </a:p>
          <a:p>
            <a:pPr marL="285750" indent="-285750">
              <a:buFont typeface="Arial"/>
              <a:buChar char="•"/>
              <a:defRPr/>
            </a:pPr>
            <a:r>
              <a:rPr lang="en-US" sz="1000" b="1" dirty="0">
                <a:latin typeface="Segoe UI" panose="020B0502040204020203" pitchFamily="34" charset="0"/>
                <a:cs typeface="Segoe UI" panose="020B0502040204020203" pitchFamily="34" charset="0"/>
              </a:rPr>
              <a:t>Increased confidence from real-time visibility.</a:t>
            </a:r>
            <a:r>
              <a:rPr lang="en-US" sz="1000" dirty="0">
                <a:latin typeface="Segoe UI" panose="020B0502040204020203" pitchFamily="34" charset="0"/>
                <a:cs typeface="Segoe UI" panose="020B0502040204020203" pitchFamily="34" charset="0"/>
              </a:rPr>
              <a:t> For the first time, for some organizations, decision makers could view key business data, reports, and metrics in real time. Beyond productivity, this real-time view into data fosters confidence in those who need to use it.</a:t>
            </a:r>
          </a:p>
          <a:p>
            <a:pPr marL="285750" marR="0" lvl="0" indent="-285750" algn="l" defTabSz="914400">
              <a:spcBef>
                <a:spcPts val="0"/>
              </a:spcBef>
              <a:buClrTx/>
              <a:buSzTx/>
              <a:buFont typeface="Arial"/>
              <a:buChar char="•"/>
              <a:tabLst/>
              <a:defRPr/>
            </a:pPr>
            <a:endParaRPr lang="en-US" sz="100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a:defRPr/>
            </a:pPr>
            <a:r>
              <a:rPr lang="en-US" sz="1000" b="1" dirty="0">
                <a:solidFill>
                  <a:srgbClr val="000000"/>
                </a:solidFill>
                <a:latin typeface="Segoe UI" panose="020B0502040204020203" pitchFamily="34" charset="0"/>
                <a:cs typeface="Segoe UI" panose="020B0502040204020203" pitchFamily="34" charset="0"/>
              </a:rPr>
              <a:t>Quotes:</a:t>
            </a:r>
          </a:p>
          <a:p>
            <a:pPr>
              <a:defRPr/>
            </a:pPr>
            <a:endParaRPr lang="en-US" sz="1000" dirty="0">
              <a:solidFill>
                <a:srgbClr val="000000"/>
              </a:solidFill>
              <a:latin typeface="Segoe UI" panose="020B0502040204020203" pitchFamily="34" charset="0"/>
              <a:cs typeface="Segoe UI" panose="020B0502040204020203" pitchFamily="34" charset="0"/>
            </a:endParaRPr>
          </a:p>
          <a:p>
            <a:pPr>
              <a:defRPr/>
            </a:pPr>
            <a:r>
              <a:rPr lang="en-US" sz="1000" dirty="0">
                <a:latin typeface="Segoe UI" panose="020B0502040204020203" pitchFamily="34" charset="0"/>
                <a:cs typeface="Segoe UI" panose="020B0502040204020203" pitchFamily="34" charset="0"/>
              </a:rPr>
              <a:t>"We were looking for an upgraded ERP solution capable enough for our complicated operations, in the cloud. Business Central is that solution. We have everything we need in one tool." — CEO, specialty manufacturing</a:t>
            </a:r>
          </a:p>
          <a:p>
            <a:pPr>
              <a:defRPr/>
            </a:pPr>
            <a:endParaRPr lang="en-US" sz="1000" dirty="0">
              <a:solidFill>
                <a:srgbClr val="000000"/>
              </a:solidFill>
              <a:latin typeface="Segoe UI" panose="020B0502040204020203" pitchFamily="34" charset="0"/>
              <a:cs typeface="Segoe UI" panose="020B0502040204020203" pitchFamily="34" charset="0"/>
            </a:endParaRPr>
          </a:p>
          <a:p>
            <a:pPr>
              <a:defRPr/>
            </a:pPr>
            <a:r>
              <a:rPr lang="en-US" sz="1000" dirty="0">
                <a:latin typeface="Segoe UI" panose="020B0502040204020203" pitchFamily="34" charset="0"/>
                <a:cs typeface="Segoe UI" panose="020B0502040204020203" pitchFamily="34" charset="0"/>
              </a:rPr>
              <a:t>"The move to Business Central has been especially helpful during the pandemic, as our users can access key business functions remotely." —Controller, specialty manufacturing</a:t>
            </a:r>
          </a:p>
          <a:p>
            <a:pPr>
              <a:lnSpc>
                <a:spcPct val="107000"/>
              </a:lnSpc>
              <a:spcAft>
                <a:spcPts val="800"/>
              </a:spcAft>
              <a:defRPr/>
            </a:pPr>
            <a:endParaRPr lang="en-US" sz="1000" b="1" dirty="0">
              <a:solidFill>
                <a:srgbClr val="0078D4"/>
              </a:solidFill>
              <a:latin typeface="Segoe UI" panose="020B0502040204020203" pitchFamily="34" charset="0"/>
              <a:cs typeface="Segoe UI" panose="020B0502040204020203" pitchFamily="34" charset="0"/>
            </a:endParaRPr>
          </a:p>
          <a:p>
            <a:pPr>
              <a:lnSpc>
                <a:spcPct val="107000"/>
              </a:lnSpc>
              <a:spcAft>
                <a:spcPts val="800"/>
              </a:spcAft>
              <a:defRPr/>
            </a:pPr>
            <a:r>
              <a:rPr lang="en-US" sz="1000" b="1" dirty="0">
                <a:latin typeface="Segoe UI" panose="020B0502040204020203" pitchFamily="34" charset="0"/>
                <a:cs typeface="Segoe UI" panose="020B0502040204020203" pitchFamily="34" charset="0"/>
              </a:rPr>
              <a:t>Link to download:</a:t>
            </a:r>
          </a:p>
          <a:p>
            <a:pPr>
              <a:lnSpc>
                <a:spcPct val="107000"/>
              </a:lnSpc>
              <a:spcAft>
                <a:spcPts val="800"/>
              </a:spcAft>
              <a:defRPr/>
            </a:pPr>
            <a:endParaRPr lang="en-US" sz="2800" dirty="0">
              <a:solidFill>
                <a:srgbClr val="0078D4"/>
              </a:solidFill>
              <a:latin typeface="Segoe UI"/>
              <a:cs typeface="Segoe UI"/>
            </a:endParaRPr>
          </a:p>
          <a:p>
            <a:pPr marL="0" marR="0">
              <a:lnSpc>
                <a:spcPct val="115000"/>
              </a:lnSpc>
              <a:spcBef>
                <a:spcPts val="0"/>
              </a:spcBef>
              <a:spcAft>
                <a:spcPts val="800"/>
              </a:spcAft>
            </a:pPr>
            <a:r>
              <a:rPr lang="en-US" sz="1800" u="sng" kern="100" dirty="0">
                <a:solidFill>
                  <a:srgbClr val="467886"/>
                </a:solidFill>
                <a:effectLst/>
                <a:latin typeface="Calibri" panose="020F0502020204030204" pitchFamily="34" charset="0"/>
                <a:ea typeface="Aptos" panose="020B0004020202020204" pitchFamily="34" charset="0"/>
                <a:cs typeface="Times New Roman" panose="02020603050405020304" pitchFamily="18" charset="0"/>
                <a:hlinkClick r:id="rId3"/>
              </a:rPr>
              <a:t>The Total Economic Impact™ of Microsoft Dynamics 365 Business Central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dirty="0">
              <a:ln>
                <a:noFill/>
              </a:ln>
              <a:gradFill>
                <a:gsLst>
                  <a:gs pos="2917">
                    <a:srgbClr val="0078D4"/>
                  </a:gs>
                  <a:gs pos="100000">
                    <a:srgbClr val="0078D4"/>
                  </a:gs>
                </a:gsLst>
                <a:lin ang="5400000" scaled="0"/>
              </a:gradFill>
              <a:effectLst/>
              <a:uLnTx/>
              <a:uFillTx/>
              <a:latin typeface="Segoe UI"/>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dirty="0">
              <a:ln>
                <a:noFill/>
              </a:ln>
              <a:gradFill>
                <a:gsLst>
                  <a:gs pos="2917">
                    <a:srgbClr val="0078D4"/>
                  </a:gs>
                  <a:gs pos="100000">
                    <a:srgbClr val="0078D4"/>
                  </a:gs>
                </a:gsLst>
                <a:lin ang="5400000" scaled="0"/>
              </a:gradFill>
              <a:effectLst/>
              <a:uLnTx/>
              <a:uFillTx/>
              <a:latin typeface="Segoe UI"/>
              <a:ea typeface="+mn-ea"/>
              <a:cs typeface="+mn-cs"/>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53EE6A3-7E79-4ACE-A926-13D561BB2C3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1832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a:solidFill>
                <a:srgbClr val="FF0000"/>
              </a:solidFill>
              <a:latin typeface="Segoe UI"/>
              <a:cs typeface="Segoe UI"/>
            </a:endParaRPr>
          </a:p>
          <a:p>
            <a:pPr marL="342900" indent="-342900">
              <a:buAutoNum type="arabicPeriod"/>
            </a:pPr>
            <a:endParaRPr lang="en-US" sz="900">
              <a:solidFill>
                <a:srgbClr val="FF0000"/>
              </a:solidFill>
              <a:latin typeface="Segoe UI"/>
              <a:cs typeface="Segoe U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1A698-CD0F-4F13-8B9F-2A5A9CFE4C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3699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a:solidFill>
                <a:srgbClr val="FF0000"/>
              </a:solidFill>
              <a:latin typeface="Segoe UI"/>
              <a:cs typeface="Segoe UI"/>
            </a:endParaRPr>
          </a:p>
          <a:p>
            <a:pPr marL="342900" indent="-342900">
              <a:buAutoNum type="arabicPeriod"/>
            </a:pPr>
            <a:endParaRPr lang="en-US" sz="900">
              <a:solidFill>
                <a:srgbClr val="FF0000"/>
              </a:solidFill>
              <a:latin typeface="Segoe UI"/>
              <a:cs typeface="Segoe U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1A698-CD0F-4F13-8B9F-2A5A9CFE4C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245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4F8B32-93F0-412C-A9D8-726991118062}" type="slidenum">
              <a:rPr lang="en-US" smtClean="0"/>
              <a:t>41</a:t>
            </a:fld>
            <a:endParaRPr lang="en-US"/>
          </a:p>
        </p:txBody>
      </p:sp>
    </p:spTree>
    <p:extLst>
      <p:ext uri="{BB962C8B-B14F-4D97-AF65-F5344CB8AC3E}">
        <p14:creationId xmlns:p14="http://schemas.microsoft.com/office/powerpoint/2010/main" val="3116138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1200"/>
              </a:spcAft>
              <a:buFont typeface="Wingdings" panose="05000000000000000000" pitchFamily="2" charset="2"/>
              <a:buNone/>
            </a:pPr>
            <a:r>
              <a:rPr lang="en-US" sz="1000" dirty="0">
                <a:solidFill>
                  <a:schemeClr val="tx1"/>
                </a:solidFill>
                <a:latin typeface="Segoe UI" panose="020B0502040204020203" pitchFamily="34" charset="0"/>
                <a:cs typeface="Segoe UI" panose="020B0502040204020203" pitchFamily="34" charset="0"/>
              </a:rPr>
              <a:t>Traditional small business accounting systems inhibit growth and make it difficult to adapt to disruptions and rapid change.</a:t>
            </a:r>
          </a:p>
          <a:p>
            <a:pPr marL="0" indent="0">
              <a:spcBef>
                <a:spcPts val="0"/>
              </a:spcBef>
              <a:spcAft>
                <a:spcPts val="1200"/>
              </a:spcAft>
              <a:buFont typeface="Wingdings" panose="05000000000000000000" pitchFamily="2" charset="2"/>
              <a:buNone/>
            </a:pPr>
            <a:endParaRPr lang="en-US" sz="1000" dirty="0">
              <a:solidFill>
                <a:schemeClr val="tx1"/>
              </a:solidFill>
              <a:latin typeface="Segoe UI" panose="020B0502040204020203" pitchFamily="34" charset="0"/>
              <a:cs typeface="Segoe UI" panose="020B0502040204020203" pitchFamily="34" charset="0"/>
            </a:endParaRPr>
          </a:p>
          <a:p>
            <a:pPr marL="0" indent="0">
              <a:spcBef>
                <a:spcPts val="0"/>
              </a:spcBef>
              <a:spcAft>
                <a:spcPts val="1200"/>
              </a:spcAft>
              <a:buFont typeface="Wingdings" panose="05000000000000000000" pitchFamily="2" charset="2"/>
              <a:buNone/>
            </a:pPr>
            <a:r>
              <a:rPr lang="en-US" sz="1000" dirty="0">
                <a:solidFill>
                  <a:schemeClr val="tx1"/>
                </a:solidFill>
                <a:latin typeface="Segoe UI" panose="020B0502040204020203" pitchFamily="34" charset="0"/>
                <a:cs typeface="Segoe UI" panose="020B0502040204020203" pitchFamily="34" charset="0"/>
              </a:rPr>
              <a:t>They’re manual, inefficient and error-prone, and they bog down employees, hindering their operational effectiveness and preventing them from focusing on more strategic work that could help your business grow and expand. This often leads to frustrated employees, low profit margins, higher employee turnover, and increased costs.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2E2E38"/>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2E2E38"/>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2E2E38"/>
              </a:solidFill>
              <a:effectLst/>
              <a:latin typeface="Georgia" panose="02040502050405020303" pitchFamily="18" charset="0"/>
            </a:endParaRPr>
          </a:p>
          <a:p>
            <a:endParaRPr lang="en-US" b="0" i="0" u="none" strike="noStrike" dirty="0">
              <a:solidFill>
                <a:srgbClr val="2E2E38"/>
              </a:solidFill>
              <a:effectLst/>
              <a:latin typeface="Georgia" panose="02040502050405020303" pitchFamily="18" charset="0"/>
            </a:endParaRPr>
          </a:p>
          <a:p>
            <a:endParaRPr lang="en-US" b="0" i="0" u="none" strike="noStrike" dirty="0">
              <a:solidFill>
                <a:srgbClr val="2E2E38"/>
              </a:solidFill>
              <a:effectLst/>
              <a:latin typeface="Georgia" panose="02040502050405020303" pitchFamily="18" charset="0"/>
            </a:endParaRPr>
          </a:p>
          <a:p>
            <a:endParaRPr lang="en-US" sz="850" dirty="0">
              <a:solidFill>
                <a:srgbClr val="2E2E38"/>
              </a:solidFill>
              <a:latin typeface="Georgia"/>
            </a:endParaRPr>
          </a:p>
          <a:p>
            <a:endParaRPr lang="en-US" sz="850" dirty="0">
              <a:solidFill>
                <a:srgbClr val="2E2E38"/>
              </a:solidFill>
              <a:latin typeface="Georgia"/>
            </a:endParaRPr>
          </a:p>
          <a:p>
            <a:endParaRPr lang="en-US" sz="850" dirty="0">
              <a:solidFill>
                <a:srgbClr val="2E2E38"/>
              </a:solidFill>
              <a:latin typeface="Georgia"/>
            </a:endParaRP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5CD2277-7C1A-43CA-8676-87B24AD584BD}"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195245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base" latinLnBrk="0" hangingPunct="1">
              <a:lnSpc>
                <a:spcPct val="90000"/>
              </a:lnSpc>
              <a:spcBef>
                <a:spcPts val="0"/>
              </a:spcBef>
              <a:spcAft>
                <a:spcPts val="333"/>
              </a:spcAft>
              <a:buClrTx/>
              <a:buSzTx/>
              <a:buFontTx/>
              <a:buNone/>
              <a:tabLst/>
              <a:defRPr/>
            </a:pPr>
            <a:r>
              <a:rPr lang="en-US" sz="1800" dirty="0">
                <a:effectLst/>
                <a:latin typeface="Segoe UI" panose="020B0502040204020203" pitchFamily="34" charset="0"/>
                <a:ea typeface="Segoe UI" panose="020B0502040204020203" pitchFamily="34" charset="0"/>
                <a:cs typeface="Times New Roman" panose="02020603050405020304" pitchFamily="18" charset="0"/>
              </a:rPr>
              <a:t>Here’s what the three businesses we talked about earlier had to say about Business Central.</a:t>
            </a:r>
          </a:p>
          <a:p>
            <a:pPr marL="0" marR="0" lvl="0" indent="0" algn="l" defTabSz="914367" rtl="0" eaLnBrk="1" fontAlgn="base" latinLnBrk="0" hangingPunct="1">
              <a:lnSpc>
                <a:spcPct val="90000"/>
              </a:lnSpc>
              <a:spcBef>
                <a:spcPts val="0"/>
              </a:spcBef>
              <a:spcAft>
                <a:spcPts val="333"/>
              </a:spcAft>
              <a:buClrTx/>
              <a:buSzTx/>
              <a:buFontTx/>
              <a:buNone/>
              <a:tabLst/>
              <a:defRPr/>
            </a:pPr>
            <a:endParaRPr lang="en-US" sz="1800" dirty="0">
              <a:effectLst/>
              <a:latin typeface="Segoe UI" panose="020B0502040204020203" pitchFamily="34" charset="0"/>
              <a:ea typeface="Segoe UI" panose="020B0502040204020203" pitchFamily="34" charset="0"/>
              <a:cs typeface="Times New Roman" panose="02020603050405020304" pitchFamily="18" charset="0"/>
            </a:endParaRPr>
          </a:p>
          <a:p>
            <a:pPr marL="285750" marR="0" lvl="0" indent="-285750" algn="l" defTabSz="914367" rtl="0" eaLnBrk="1" fontAlgn="base" latinLnBrk="0" hangingPunct="1">
              <a:lnSpc>
                <a:spcPct val="90000"/>
              </a:lnSpc>
              <a:spcBef>
                <a:spcPts val="0"/>
              </a:spcBef>
              <a:spcAft>
                <a:spcPts val="333"/>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Design Offices: </a:t>
            </a: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“No other provider could offer us the potential to integrate our complete accounting department in just four months like Microsoft did.”</a:t>
            </a:r>
            <a:r>
              <a:rPr kumimoji="0" lang="en-US" sz="14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 - Florian Bauer, Project Manager, Digital</a:t>
            </a:r>
          </a:p>
          <a:p>
            <a:pPr marL="285750" marR="0" lvl="0" indent="-285750" algn="l" defTabSz="914367" rtl="0" eaLnBrk="1" fontAlgn="base" latinLnBrk="0" hangingPunct="1">
              <a:lnSpc>
                <a:spcPct val="90000"/>
              </a:lnSpc>
              <a:spcBef>
                <a:spcPts val="0"/>
              </a:spcBef>
              <a:spcAft>
                <a:spcPts val="333"/>
              </a:spcAft>
              <a:buClrTx/>
              <a:buSzTx/>
              <a:buFont typeface="Arial" panose="020B0604020202020204" pitchFamily="34" charset="0"/>
              <a:buChar char="•"/>
              <a:tabLst/>
              <a:defRPr/>
            </a:pPr>
            <a:endParaRPr lang="en-US" sz="1800" b="0" dirty="0">
              <a:effectLst/>
              <a:latin typeface="Segoe UI" panose="020B0502040204020203" pitchFamily="34" charset="0"/>
              <a:ea typeface="Segoe UI" panose="020B0502040204020203" pitchFamily="34" charset="0"/>
              <a:cs typeface="Times New Roman" panose="02020603050405020304" pitchFamily="18" charset="0"/>
            </a:endParaRPr>
          </a:p>
          <a:p>
            <a:pPr marL="285750" indent="-285750">
              <a:buFont typeface="Arial" panose="020B0604020202020204" pitchFamily="34" charset="0"/>
              <a:buChar char="•"/>
            </a:pPr>
            <a:r>
              <a:rPr lang="en-US" sz="1800" b="1" dirty="0">
                <a:effectLst/>
                <a:latin typeface="Segoe UI" panose="020B0502040204020203" pitchFamily="34" charset="0"/>
                <a:ea typeface="Segoe UI" panose="020B0502040204020203" pitchFamily="34" charset="0"/>
                <a:cs typeface="Times New Roman" panose="02020603050405020304" pitchFamily="18" charset="0"/>
              </a:rPr>
              <a:t>CURRAX: </a:t>
            </a:r>
            <a:r>
              <a:rPr lang="en-US" sz="1800" b="0" dirty="0"/>
              <a:t>“The streamlining of all our processes allows our company leader to manage the whole organization from his tablet or smartphone.” - </a:t>
            </a:r>
            <a:r>
              <a:rPr lang="en-US" sz="2800" b="0" dirty="0"/>
              <a:t>Jan Schmidt, Chief Digital Officer</a:t>
            </a:r>
          </a:p>
          <a:p>
            <a:pPr marL="0" indent="0">
              <a:buFont typeface="Arial" panose="020B0604020202020204" pitchFamily="34" charset="0"/>
              <a:buNone/>
            </a:pPr>
            <a:endParaRPr lang="en-US" sz="2800" b="0" dirty="0"/>
          </a:p>
          <a:p>
            <a:pPr marL="285750" indent="-285750">
              <a:buFont typeface="Arial" panose="020B0604020202020204" pitchFamily="34" charset="0"/>
              <a:buChar char="•"/>
            </a:pPr>
            <a:r>
              <a:rPr kumimoji="0" lang="en-US" sz="2800" b="1" i="0" u="none" strike="noStrike" kern="1200" cap="none" spc="0" normalizeH="0" baseline="0" noProof="0" dirty="0">
                <a:ln>
                  <a:noFill/>
                </a:ln>
                <a:solidFill>
                  <a:srgbClr val="191919"/>
                </a:solidFill>
                <a:effectLst/>
                <a:uLnTx/>
                <a:uFillTx/>
                <a:latin typeface="Segoe UI Semibold"/>
                <a:ea typeface="+mn-ea"/>
                <a:cs typeface="+mn-cs"/>
              </a:rPr>
              <a:t>Call2Recycle: </a:t>
            </a:r>
            <a:r>
              <a:rPr lang="en-US" sz="2800" b="0" dirty="0"/>
              <a:t>“With real-time information in Dynamics 365, we immediately see trends with our revenue and customers, and we can act quickly if there is any kind of service disruption.”</a:t>
            </a:r>
            <a:r>
              <a:rPr lang="en-US" sz="4000" b="0" dirty="0"/>
              <a:t> - Linda Gabor, Executive Vice President of External Relations</a:t>
            </a: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1800" b="0" i="0" u="none" strike="noStrike" kern="1200" cap="none" spc="0" normalizeH="0" baseline="0" noProof="0" dirty="0">
              <a:ln>
                <a:noFill/>
              </a:ln>
              <a:solidFill>
                <a:srgbClr val="191919"/>
              </a:solidFill>
              <a:effectLst/>
              <a:uLnTx/>
              <a:uFillTx/>
              <a:latin typeface="Segoe UI" panose="020B0502040204020203" pitchFamily="34" charset="0"/>
              <a:ea typeface="+mn-ea"/>
              <a:cs typeface="Times New Roman" panose="02020603050405020304" pitchFamily="18" charset="0"/>
            </a:endParaRPr>
          </a:p>
          <a:p>
            <a:pPr marL="0" marR="0" lvl="0" indent="0" algn="l" defTabSz="914367" rtl="0" eaLnBrk="1" fontAlgn="base" latinLnBrk="0" hangingPunct="1">
              <a:lnSpc>
                <a:spcPct val="90000"/>
              </a:lnSpc>
              <a:spcBef>
                <a:spcPts val="0"/>
              </a:spcBef>
              <a:spcAft>
                <a:spcPts val="333"/>
              </a:spcAft>
              <a:buClrTx/>
              <a:buSzTx/>
              <a:buFontTx/>
              <a:buNone/>
              <a:tabLst/>
              <a:defRPr/>
            </a:pPr>
            <a:r>
              <a:rPr kumimoji="0" lang="en-US" sz="1800" b="0" i="0" u="none" strike="noStrike" kern="1200" cap="none" spc="0" normalizeH="0" baseline="0" noProof="0" dirty="0">
                <a:ln>
                  <a:noFill/>
                </a:ln>
                <a:solidFill>
                  <a:srgbClr val="191919"/>
                </a:solidFill>
                <a:effectLst/>
                <a:uLnTx/>
                <a:uFillTx/>
                <a:latin typeface="Segoe UI" panose="020B0502040204020203" pitchFamily="34" charset="0"/>
                <a:ea typeface="+mn-ea"/>
                <a:cs typeface="Times New Roman" panose="02020603050405020304" pitchFamily="18" charset="0"/>
              </a:rPr>
              <a:t>We’ll take a look at their individual stories in more detail later.</a:t>
            </a: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900" b="0" i="0" u="none" strike="noStrike" kern="1200" cap="none" spc="0" normalizeH="0" baseline="0" noProof="0" dirty="0">
              <a:ln>
                <a:noFill/>
              </a:ln>
              <a:solidFill>
                <a:srgbClr val="191919"/>
              </a:solidFill>
              <a:effectLst/>
              <a:uLnTx/>
              <a:uFillTx/>
              <a:latin typeface="Segoe UI Semibold"/>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900" b="0" i="0" u="none" strike="noStrike" kern="1200" cap="none" spc="0" normalizeH="0" baseline="0" noProof="0" dirty="0">
              <a:ln>
                <a:noFill/>
              </a:ln>
              <a:solidFill>
                <a:srgbClr val="191919"/>
              </a:solidFill>
              <a:effectLst/>
              <a:uLnTx/>
              <a:uFillTx/>
              <a:latin typeface="Segoe UI Semibold"/>
              <a:ea typeface="+mn-ea"/>
              <a:cs typeface="+mn-cs"/>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53EE6A3-7E79-4ACE-A926-13D561BB2C3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948370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kumimoji="0" lang="en-US" sz="900" b="0" i="0" u="none" strike="noStrike" kern="1200" cap="none"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Here’s a specific example of one of our customers, Design Offices, and how we helped them adapt faster.</a:t>
            </a:r>
          </a:p>
          <a:p>
            <a:pPr marL="0" marR="0" lvl="0" indent="0" algn="l" defTabSz="914367" rtl="0" eaLnBrk="1" fontAlgn="auto" latinLnBrk="0" hangingPunct="1">
              <a:lnSpc>
                <a:spcPct val="90000"/>
              </a:lnSpc>
              <a:spcBef>
                <a:spcPts val="0"/>
              </a:spcBef>
              <a:spcAft>
                <a:spcPts val="333"/>
              </a:spcAft>
              <a:buClrTx/>
              <a:buSzTx/>
              <a:buFontTx/>
              <a:buNone/>
              <a:tabLst/>
              <a:defRPr/>
            </a:pPr>
            <a:endParaRPr kumimoji="0" lang="en-US" sz="900" b="0" i="0" u="none" strike="noStrike" kern="1200" cap="none"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kumimoji="0" lang="en-US" sz="900" b="0" i="0" u="none" strike="noStrike" kern="1200" cap="none"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As we mentioned earlier, Design Offices needed a finance and customer engagement platform for its sales and accounting departments to accommodate rapid and anticipated business growth. </a:t>
            </a:r>
            <a:r>
              <a:rPr lang="en-US" sz="900" b="0" i="0" dirty="0">
                <a:solidFill>
                  <a:schemeClr val="tx1"/>
                </a:solidFill>
                <a:effectLst/>
                <a:latin typeface="Segoe UI" panose="020B0502040204020203" pitchFamily="34" charset="0"/>
                <a:cs typeface="Segoe UI" panose="020B0502040204020203" pitchFamily="34" charset="0"/>
              </a:rPr>
              <a:t>By embracing Microsoft Dynamics 365 Business Central, Design Offices has scaled up and optimized its sales and purchasing processes without having to operate an independent IT infrastructure.</a:t>
            </a:r>
          </a:p>
          <a:p>
            <a:pPr marL="0" marR="0" lvl="0" indent="0" algn="l" defTabSz="914367" rtl="0" eaLnBrk="1" fontAlgn="auto" latinLnBrk="0" hangingPunct="1">
              <a:lnSpc>
                <a:spcPct val="90000"/>
              </a:lnSpc>
              <a:spcBef>
                <a:spcPts val="0"/>
              </a:spcBef>
              <a:spcAft>
                <a:spcPts val="333"/>
              </a:spcAft>
              <a:buClrTx/>
              <a:buSzTx/>
              <a:buFontTx/>
              <a:buNone/>
              <a:tabLst/>
              <a:defRPr/>
            </a:pPr>
            <a:endParaRPr kumimoji="0" lang="en-US" sz="900" b="0" i="0" u="none" strike="noStrike" kern="1200" cap="none" spc="-50" normalizeH="0" baseline="0" noProof="0" dirty="0">
              <a:ln w="3175">
                <a:noFill/>
              </a:ln>
              <a:solidFill>
                <a:schemeClr val="tx1"/>
              </a:solidFill>
              <a:effectLst/>
              <a:uLnTx/>
              <a:uFillTx/>
              <a:latin typeface="Segoe UI" panose="020B0502040204020203" pitchFamily="34" charset="0"/>
              <a:ea typeface="+mn-ea"/>
              <a:cs typeface="Segoe UI" panose="020B0502040204020203" pitchFamily="34" charset="0"/>
            </a:endParaRPr>
          </a:p>
          <a:p>
            <a:pPr algn="l"/>
            <a:r>
              <a:rPr lang="en-US" sz="900" b="1" i="0" dirty="0">
                <a:solidFill>
                  <a:schemeClr val="tx1"/>
                </a:solidFill>
                <a:effectLst/>
                <a:latin typeface="Segoe UI" panose="020B0502040204020203" pitchFamily="34" charset="0"/>
                <a:cs typeface="Segoe UI" panose="020B0502040204020203" pitchFamily="34" charset="0"/>
              </a:rPr>
              <a:t>Streamlining customer and employee experiences</a:t>
            </a:r>
          </a:p>
          <a:p>
            <a:endParaRPr kumimoji="0" lang="en-US" sz="900" b="0" i="0" u="none" strike="noStrike" kern="1200" cap="none" spc="-50" normalizeH="0" baseline="0" noProof="0" dirty="0">
              <a:ln w="3175">
                <a:noFill/>
              </a:ln>
              <a:solidFill>
                <a:schemeClr val="tx1"/>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b="0" i="0" dirty="0">
                <a:solidFill>
                  <a:schemeClr val="tx1"/>
                </a:solidFill>
                <a:effectLst/>
                <a:latin typeface="Segoe UI" panose="020B0502040204020203" pitchFamily="34" charset="0"/>
                <a:cs typeface="Segoe UI" panose="020B0502040204020203" pitchFamily="34" charset="0"/>
              </a:rPr>
              <a:t>Finance professionals at Design Offices use Dynamics 365 Business Central to optimize and digitize payment processes, while sales managers use Dynamics 365 Sales to track and qualify leads and manage contracts, especially those that may automatically recur.</a:t>
            </a:r>
          </a:p>
          <a:p>
            <a:pPr marL="0" marR="0" lvl="0" indent="0" algn="l" defTabSz="914367" rtl="0" eaLnBrk="1" fontAlgn="auto" latinLnBrk="0" hangingPunct="1">
              <a:lnSpc>
                <a:spcPct val="90000"/>
              </a:lnSpc>
              <a:spcBef>
                <a:spcPts val="0"/>
              </a:spcBef>
              <a:spcAft>
                <a:spcPts val="333"/>
              </a:spcAft>
              <a:buClrTx/>
              <a:buSzTx/>
              <a:buFontTx/>
              <a:buNone/>
              <a:tabLst/>
              <a:defRPr/>
            </a:pPr>
            <a:endParaRPr kumimoji="0" lang="en-US" sz="900" b="0" i="0" u="none" strike="noStrike" kern="1200" cap="none" spc="-50" normalizeH="0" baseline="0" noProof="0" dirty="0">
              <a:ln w="3175">
                <a:noFill/>
              </a:ln>
              <a:solidFill>
                <a:schemeClr val="tx1"/>
              </a:solidFill>
              <a:effectLst/>
              <a:uLnTx/>
              <a:uFillTx/>
              <a:latin typeface="Segoe UI" panose="020B0502040204020203" pitchFamily="34" charset="0"/>
              <a:ea typeface="+mn-ea"/>
              <a:cs typeface="Segoe UI" panose="020B0502040204020203" pitchFamily="34" charset="0"/>
            </a:endParaRPr>
          </a:p>
          <a:p>
            <a:pPr algn="l"/>
            <a:r>
              <a:rPr lang="en-US" sz="900" b="1" i="0" dirty="0">
                <a:solidFill>
                  <a:schemeClr val="tx1"/>
                </a:solidFill>
                <a:effectLst/>
                <a:latin typeface="Segoe UI" panose="020B0502040204020203" pitchFamily="34" charset="0"/>
                <a:cs typeface="Segoe UI" panose="020B0502040204020203" pitchFamily="34" charset="0"/>
              </a:rPr>
              <a:t>Expanding the scope of the solution</a:t>
            </a:r>
          </a:p>
          <a:p>
            <a:pPr algn="l"/>
            <a:br>
              <a:rPr lang="en-US" sz="900" dirty="0">
                <a:latin typeface="Segoe UI" panose="020B0502040204020203" pitchFamily="34" charset="0"/>
                <a:cs typeface="Segoe UI" panose="020B0502040204020203" pitchFamily="34" charset="0"/>
              </a:rPr>
            </a:br>
            <a:r>
              <a:rPr lang="en-US" sz="900" b="0" i="0" dirty="0">
                <a:effectLst/>
                <a:latin typeface="Segoe UI" panose="020B0502040204020203" pitchFamily="34" charset="0"/>
                <a:cs typeface="Segoe UI" panose="020B0502040204020203" pitchFamily="34" charset="0"/>
              </a:rPr>
              <a:t>Design Offices extended its </a:t>
            </a:r>
            <a:r>
              <a:rPr lang="en-US" sz="900" b="0" i="0" u="none" strike="noStrike" dirty="0">
                <a:solidFill>
                  <a:srgbClr val="0067B8"/>
                </a:solidFill>
                <a:effectLst/>
                <a:latin typeface="Segoe UI" panose="020B0502040204020203" pitchFamily="34" charset="0"/>
                <a:cs typeface="Segoe UI" panose="020B0502040204020203" pitchFamily="34" charset="0"/>
                <a:hlinkClick r:id="rId3"/>
              </a:rPr>
              <a:t>Dynamics 365</a:t>
            </a:r>
            <a:r>
              <a:rPr lang="en-US" sz="900" b="0" i="0" dirty="0">
                <a:effectLst/>
                <a:latin typeface="Segoe UI" panose="020B0502040204020203" pitchFamily="34" charset="0"/>
                <a:cs typeface="Segoe UI" panose="020B0502040204020203" pitchFamily="34" charset="0"/>
              </a:rPr>
              <a:t> environment to take advantage of </a:t>
            </a:r>
            <a:r>
              <a:rPr lang="en-US" sz="900" b="0" i="0" u="none" strike="noStrike" dirty="0">
                <a:solidFill>
                  <a:srgbClr val="0067B8"/>
                </a:solidFill>
                <a:effectLst/>
                <a:latin typeface="Segoe UI" panose="020B0502040204020203" pitchFamily="34" charset="0"/>
                <a:cs typeface="Segoe UI" panose="020B0502040204020203" pitchFamily="34" charset="0"/>
                <a:hlinkClick r:id="rId4"/>
              </a:rPr>
              <a:t>Microsoft Power Platform</a:t>
            </a:r>
            <a:r>
              <a:rPr lang="en-US" sz="900" b="0" i="0" dirty="0">
                <a:effectLst/>
                <a:latin typeface="Segoe UI" panose="020B0502040204020203" pitchFamily="34" charset="0"/>
                <a:cs typeface="Segoe UI" panose="020B0502040204020203" pitchFamily="34" charset="0"/>
              </a:rPr>
              <a:t> and </a:t>
            </a:r>
            <a:r>
              <a:rPr lang="en-US" sz="900" b="0" i="0" u="none" strike="noStrike" dirty="0">
                <a:solidFill>
                  <a:srgbClr val="0067B8"/>
                </a:solidFill>
                <a:effectLst/>
                <a:latin typeface="Segoe UI" panose="020B0502040204020203" pitchFamily="34" charset="0"/>
                <a:cs typeface="Segoe UI" panose="020B0502040204020203" pitchFamily="34" charset="0"/>
                <a:hlinkClick r:id="rId5"/>
              </a:rPr>
              <a:t>Microsoft Azure</a:t>
            </a:r>
            <a:r>
              <a:rPr lang="en-US" sz="900" b="0" i="0" dirty="0">
                <a:effectLst/>
                <a:latin typeface="Segoe UI" panose="020B0502040204020203" pitchFamily="34" charset="0"/>
                <a:cs typeface="Segoe UI" panose="020B0502040204020203" pitchFamily="34" charset="0"/>
              </a:rPr>
              <a:t> cloud resources, including </a:t>
            </a:r>
            <a:r>
              <a:rPr lang="en-US" sz="900" b="0" i="0" u="none" strike="noStrike" dirty="0">
                <a:solidFill>
                  <a:srgbClr val="0067B8"/>
                </a:solidFill>
                <a:effectLst/>
                <a:latin typeface="Segoe UI" panose="020B0502040204020203" pitchFamily="34" charset="0"/>
                <a:cs typeface="Segoe UI" panose="020B0502040204020203" pitchFamily="34" charset="0"/>
                <a:hlinkClick r:id="rId6"/>
              </a:rPr>
              <a:t>Azure API Management</a:t>
            </a:r>
            <a:r>
              <a:rPr lang="en-US" sz="900" b="0" i="0" dirty="0">
                <a:effectLst/>
                <a:latin typeface="Segoe UI" panose="020B0502040204020203" pitchFamily="34" charset="0"/>
                <a:cs typeface="Segoe UI" panose="020B0502040204020203" pitchFamily="34" charset="0"/>
              </a:rPr>
              <a:t> and </a:t>
            </a:r>
            <a:r>
              <a:rPr lang="en-US" sz="900" b="0" i="0" u="none" strike="noStrike" dirty="0">
                <a:solidFill>
                  <a:srgbClr val="0067B8"/>
                </a:solidFill>
                <a:effectLst/>
                <a:latin typeface="Segoe UI" panose="020B0502040204020203" pitchFamily="34" charset="0"/>
                <a:cs typeface="Segoe UI" panose="020B0502040204020203" pitchFamily="34" charset="0"/>
                <a:hlinkClick r:id="rId7"/>
              </a:rPr>
              <a:t>Azure Active Directory B2C</a:t>
            </a:r>
            <a:r>
              <a:rPr lang="en-US" sz="900" b="0" i="0" dirty="0">
                <a:effectLst/>
                <a:latin typeface="Segoe UI" panose="020B0502040204020203" pitchFamily="34" charset="0"/>
                <a:cs typeface="Segoe UI" panose="020B0502040204020203" pitchFamily="34" charset="0"/>
              </a:rPr>
              <a:t>. The company streamlines workflows using </a:t>
            </a:r>
            <a:r>
              <a:rPr lang="en-US" sz="900" b="0" i="0" u="none" strike="noStrike" dirty="0">
                <a:solidFill>
                  <a:srgbClr val="0067B8"/>
                </a:solidFill>
                <a:effectLst/>
                <a:latin typeface="Segoe UI" panose="020B0502040204020203" pitchFamily="34" charset="0"/>
                <a:cs typeface="Segoe UI" panose="020B0502040204020203" pitchFamily="34" charset="0"/>
                <a:hlinkClick r:id="rId8"/>
              </a:rPr>
              <a:t>Power Automate</a:t>
            </a:r>
            <a:r>
              <a:rPr lang="en-US" sz="900" b="0" i="0" dirty="0">
                <a:effectLst/>
                <a:latin typeface="Segoe UI" panose="020B0502040204020203" pitchFamily="34" charset="0"/>
                <a:cs typeface="Segoe UI" panose="020B0502040204020203" pitchFamily="34" charset="0"/>
              </a:rPr>
              <a:t>, increases data visibility and delivers insights through </a:t>
            </a:r>
            <a:r>
              <a:rPr lang="en-US" sz="900" b="0" i="0" u="none" strike="noStrike" dirty="0">
                <a:solidFill>
                  <a:srgbClr val="0067B8"/>
                </a:solidFill>
                <a:effectLst/>
                <a:latin typeface="Segoe UI" panose="020B0502040204020203" pitchFamily="34" charset="0"/>
                <a:cs typeface="Segoe UI" panose="020B0502040204020203" pitchFamily="34" charset="0"/>
                <a:hlinkClick r:id="rId9"/>
              </a:rPr>
              <a:t>Power BI</a:t>
            </a:r>
            <a:r>
              <a:rPr lang="en-US" sz="900" b="0" i="0" dirty="0">
                <a:effectLst/>
                <a:latin typeface="Segoe UI" panose="020B0502040204020203" pitchFamily="34" charset="0"/>
                <a:cs typeface="Segoe UI" panose="020B0502040204020203" pitchFamily="34" charset="0"/>
              </a:rPr>
              <a:t>, and empowers non-technical employees to quickly develop applications using </a:t>
            </a:r>
            <a:r>
              <a:rPr lang="en-US" sz="900" b="0" i="0" u="none" strike="noStrike" dirty="0">
                <a:solidFill>
                  <a:srgbClr val="0067B8"/>
                </a:solidFill>
                <a:effectLst/>
                <a:latin typeface="Segoe UI" panose="020B0502040204020203" pitchFamily="34" charset="0"/>
                <a:cs typeface="Segoe UI" panose="020B0502040204020203" pitchFamily="34" charset="0"/>
                <a:hlinkClick r:id="rId10"/>
              </a:rPr>
              <a:t>Power Apps</a:t>
            </a:r>
            <a:r>
              <a:rPr lang="en-US" sz="900" b="0" i="0" dirty="0">
                <a:effectLst/>
                <a:latin typeface="Segoe UI" panose="020B0502040204020203" pitchFamily="34" charset="0"/>
                <a:cs typeface="Segoe UI" panose="020B0502040204020203" pitchFamily="34" charset="0"/>
              </a:rPr>
              <a:t>. It also uses </a:t>
            </a:r>
            <a:r>
              <a:rPr lang="en-US" sz="900" b="0" i="0" u="none" strike="noStrike" dirty="0">
                <a:solidFill>
                  <a:srgbClr val="0067B8"/>
                </a:solidFill>
                <a:effectLst/>
                <a:latin typeface="Segoe UI" panose="020B0502040204020203" pitchFamily="34" charset="0"/>
                <a:cs typeface="Segoe UI" panose="020B0502040204020203" pitchFamily="34" charset="0"/>
                <a:hlinkClick r:id="rId11"/>
              </a:rPr>
              <a:t>Azure Logic Apps</a:t>
            </a:r>
            <a:r>
              <a:rPr lang="en-US" sz="900" b="0" i="0" dirty="0">
                <a:effectLst/>
                <a:latin typeface="Segoe UI" panose="020B0502040204020203" pitchFamily="34" charset="0"/>
                <a:cs typeface="Segoe UI" panose="020B0502040204020203" pitchFamily="34" charset="0"/>
              </a:rPr>
              <a:t> to build further integration into its workflows and optimize its operating models to help manage sales.</a:t>
            </a:r>
          </a:p>
          <a:p>
            <a:pPr algn="l"/>
            <a:br>
              <a:rPr lang="en-US" sz="900" b="1" dirty="0">
                <a:latin typeface="Segoe UI" panose="020B0502040204020203" pitchFamily="34" charset="0"/>
                <a:cs typeface="Segoe UI" panose="020B0502040204020203" pitchFamily="34" charset="0"/>
              </a:rPr>
            </a:br>
            <a:r>
              <a:rPr lang="en-US" sz="900" b="1" i="0" dirty="0">
                <a:solidFill>
                  <a:schemeClr val="tx1"/>
                </a:solidFill>
                <a:effectLst/>
                <a:latin typeface="Segoe UI" panose="020B0502040204020203" pitchFamily="34" charset="0"/>
                <a:cs typeface="Segoe UI" panose="020B0502040204020203" pitchFamily="34" charset="0"/>
              </a:rPr>
              <a:t>Uniting data, achieving flexibility, and unlocking new customer insights</a:t>
            </a:r>
          </a:p>
          <a:p>
            <a:br>
              <a:rPr lang="en-US" sz="900" dirty="0">
                <a:solidFill>
                  <a:schemeClr val="tx1"/>
                </a:solidFill>
                <a:latin typeface="Segoe UI" panose="020B0502040204020203" pitchFamily="34" charset="0"/>
                <a:cs typeface="Segoe UI" panose="020B0502040204020203" pitchFamily="34" charset="0"/>
              </a:rPr>
            </a:br>
            <a:r>
              <a:rPr lang="en-US" sz="900" b="0" i="0" dirty="0">
                <a:solidFill>
                  <a:schemeClr val="tx1"/>
                </a:solidFill>
                <a:effectLst/>
                <a:latin typeface="Segoe UI" panose="020B0502040204020203" pitchFamily="34" charset="0"/>
                <a:cs typeface="Segoe UI" panose="020B0502040204020203" pitchFamily="34" charset="0"/>
              </a:rPr>
              <a:t>By managing operations and sales processes on a single, centralized system, Design Offices now has the adaptable IT infrastructure it always dreamt of to proactively address ever-changing customer demands.</a:t>
            </a:r>
            <a:endParaRPr kumimoji="0" lang="en-US" sz="900" b="1" i="0" u="none" strike="noStrike" kern="1200" cap="none" spc="-50" normalizeH="0" baseline="0" noProof="0" dirty="0">
              <a:ln w="3175">
                <a:noFill/>
              </a:ln>
              <a:solidFill>
                <a:schemeClr val="tx1"/>
              </a:solidFill>
              <a:effectLst/>
              <a:uLnTx/>
              <a:uFillTx/>
              <a:latin typeface="Segoe UI" panose="020B0502040204020203" pitchFamily="34" charset="0"/>
              <a:ea typeface="+mn-ea"/>
              <a:cs typeface="Segoe UI" panose="020B0502040204020203" pitchFamily="34" charset="0"/>
            </a:endParaRPr>
          </a:p>
          <a:p>
            <a:pPr algn="l"/>
            <a:endParaRPr kumimoji="0" lang="en-US" sz="900" b="1" i="0" u="none" strike="noStrike" kern="1200" cap="none" spc="-50" normalizeH="0" baseline="0" noProof="0" dirty="0">
              <a:ln w="3175">
                <a:noFill/>
              </a:ln>
              <a:gradFill>
                <a:gsLst>
                  <a:gs pos="0">
                    <a:schemeClr val="tx1"/>
                  </a:gs>
                  <a:gs pos="100000">
                    <a:schemeClr val="tx1"/>
                  </a:gs>
                </a:gsLst>
                <a:lin ang="5400000" scaled="1"/>
              </a:gradFill>
              <a:effectLst/>
              <a:uLnTx/>
              <a:uFillTx/>
              <a:latin typeface="Segoe UI" panose="020B0502040204020203" pitchFamily="34" charset="0"/>
              <a:ea typeface="+mn-ea"/>
              <a:cs typeface="Segoe UI" panose="020B0502040204020203" pitchFamily="34" charset="0"/>
            </a:endParaRPr>
          </a:p>
          <a:p>
            <a:pPr algn="l"/>
            <a:r>
              <a:rPr kumimoji="0" lang="en-US" sz="900" b="1" i="0" u="none" strike="noStrike" kern="1200" cap="none" spc="-50" normalizeH="0" baseline="0" noProof="0" dirty="0">
                <a:ln w="3175">
                  <a:noFill/>
                </a:ln>
                <a:solidFill>
                  <a:schemeClr val="tx1"/>
                </a:solidFill>
                <a:effectLst/>
                <a:uLnTx/>
                <a:uFillTx/>
                <a:latin typeface="Segoe UI" panose="020B0502040204020203" pitchFamily="34" charset="0"/>
                <a:ea typeface="+mn-ea"/>
                <a:cs typeface="Segoe UI" panose="020B0502040204020203" pitchFamily="34" charset="0"/>
              </a:rPr>
              <a:t>--</a:t>
            </a:r>
          </a:p>
          <a:p>
            <a:pPr algn="l"/>
            <a:endParaRPr kumimoji="0" lang="en-US" sz="900" b="1" i="0" u="none" strike="noStrike" kern="1200" cap="none" spc="-50" normalizeH="0" baseline="0" noProof="0" dirty="0">
              <a:ln w="3175">
                <a:noFill/>
              </a:ln>
              <a:solidFill>
                <a:schemeClr val="tx1"/>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kumimoji="0" lang="en-US" sz="900" b="1" i="0" u="none" strike="noStrike" kern="1200" cap="none" spc="-50" normalizeH="0" baseline="0" noProof="0" dirty="0">
                <a:ln w="3175">
                  <a:noFill/>
                </a:ln>
                <a:solidFill>
                  <a:schemeClr val="tx1"/>
                </a:solidFill>
                <a:effectLst/>
                <a:uLnTx/>
                <a:uFillTx/>
                <a:latin typeface="Segoe UI" panose="020B0502040204020203" pitchFamily="34" charset="0"/>
                <a:ea typeface="+mn-ea"/>
                <a:cs typeface="Segoe UI" panose="020B0502040204020203" pitchFamily="34" charset="0"/>
              </a:rPr>
              <a:t>Design Offices adapts business processes to support rapid growth with Dynamics 365 Business Central</a:t>
            </a:r>
          </a:p>
          <a:p>
            <a:pPr algn="l"/>
            <a:endParaRPr lang="en-US" sz="900" b="0" i="0" dirty="0">
              <a:solidFill>
                <a:schemeClr val="tx1"/>
              </a:solidFill>
              <a:effectLst/>
              <a:latin typeface="Segoe UI" panose="020B0502040204020203" pitchFamily="34" charset="0"/>
              <a:cs typeface="Segoe UI" panose="020B0502040204020203" pitchFamily="34" charset="0"/>
            </a:endParaRPr>
          </a:p>
          <a:p>
            <a:pPr marL="63500" indent="-63500">
              <a:lnSpc>
                <a:spcPct val="110000"/>
              </a:lnSpc>
              <a:spcBef>
                <a:spcPts val="0"/>
              </a:spcBef>
              <a:spcAft>
                <a:spcPts val="1200"/>
              </a:spcAft>
              <a:buFont typeface="Wingdings" panose="05000000000000000000" pitchFamily="2" charset="2"/>
              <a:buNone/>
              <a:defRPr/>
            </a:pPr>
            <a:r>
              <a:rPr lang="en-US" sz="900" b="1" i="0" dirty="0">
                <a:solidFill>
                  <a:schemeClr val="tx1"/>
                </a:solidFill>
                <a:effectLst/>
                <a:latin typeface="Segoe UI" panose="020B0502040204020203" pitchFamily="34" charset="0"/>
                <a:cs typeface="Segoe UI" panose="020B0502040204020203" pitchFamily="34" charset="0"/>
              </a:rPr>
              <a:t>Quotes:</a:t>
            </a:r>
          </a:p>
          <a:p>
            <a:pPr marL="63500" indent="-63500">
              <a:lnSpc>
                <a:spcPct val="110000"/>
              </a:lnSpc>
              <a:spcBef>
                <a:spcPts val="0"/>
              </a:spcBef>
              <a:spcAft>
                <a:spcPts val="1200"/>
              </a:spcAft>
              <a:buFont typeface="Wingdings" panose="05000000000000000000" pitchFamily="2" charset="2"/>
              <a:buNone/>
              <a:defRPr/>
            </a:pPr>
            <a:endParaRPr lang="en-US" sz="900" b="0" i="0" dirty="0">
              <a:solidFill>
                <a:schemeClr val="tx1"/>
              </a:solidFill>
              <a:effectLst/>
              <a:latin typeface="Segoe UI" panose="020B0502040204020203" pitchFamily="34" charset="0"/>
              <a:cs typeface="Segoe UI" panose="020B0502040204020203" pitchFamily="34" charset="0"/>
            </a:endParaRPr>
          </a:p>
          <a:p>
            <a:pPr marL="171450" marR="0" lvl="0" indent="-17145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lang="en-US" sz="900" b="0" i="0" dirty="0">
                <a:solidFill>
                  <a:schemeClr val="tx1"/>
                </a:solidFill>
                <a:effectLst/>
                <a:latin typeface="Segoe UI" panose="020B0502040204020203" pitchFamily="34" charset="0"/>
                <a:cs typeface="Segoe UI" panose="020B0502040204020203" pitchFamily="34" charset="0"/>
              </a:rPr>
              <a:t>“</a:t>
            </a:r>
            <a:r>
              <a:rPr lang="en-US" sz="900" dirty="0">
                <a:solidFill>
                  <a:schemeClr val="tx1"/>
                </a:solidFill>
                <a:latin typeface="Segoe UI" panose="020B0502040204020203" pitchFamily="34" charset="0"/>
                <a:cs typeface="Segoe UI" panose="020B0502040204020203" pitchFamily="34" charset="0"/>
              </a:rPr>
              <a:t>No other provider could offer us the potential to integrate our complete accounting department in just four months like Microsoft did.” - </a:t>
            </a:r>
            <a:r>
              <a:rPr lang="de-DE" sz="900" dirty="0">
                <a:solidFill>
                  <a:schemeClr val="tx1"/>
                </a:solidFill>
                <a:latin typeface="Segoe UI" panose="020B0502040204020203" pitchFamily="34" charset="0"/>
                <a:cs typeface="Segoe UI" panose="020B0502040204020203" pitchFamily="34" charset="0"/>
              </a:rPr>
              <a:t>Florian Bauer, Project Manager, Digital, Design Offices</a:t>
            </a:r>
            <a:endParaRPr lang="en-US" sz="900" dirty="0">
              <a:solidFill>
                <a:schemeClr val="tx1"/>
              </a:solidFill>
              <a:latin typeface="Segoe UI" panose="020B0502040204020203" pitchFamily="34" charset="0"/>
              <a:cs typeface="Segoe UI" panose="020B0502040204020203" pitchFamily="34" charset="0"/>
            </a:endParaRPr>
          </a:p>
          <a:p>
            <a:pPr marL="171450" indent="-171450">
              <a:lnSpc>
                <a:spcPct val="110000"/>
              </a:lnSpc>
              <a:spcBef>
                <a:spcPts val="0"/>
              </a:spcBef>
              <a:spcAft>
                <a:spcPts val="1200"/>
              </a:spcAft>
              <a:buFont typeface="Arial" panose="020B0604020202020204" pitchFamily="34" charset="0"/>
              <a:buChar char="•"/>
              <a:defRPr/>
            </a:pPr>
            <a:endParaRPr lang="en-US" sz="900" dirty="0">
              <a:solidFill>
                <a:schemeClr val="tx1"/>
              </a:solidFill>
              <a:latin typeface="Segoe UI" panose="020B0502040204020203" pitchFamily="34" charset="0"/>
              <a:cs typeface="Segoe UI" panose="020B0502040204020203" pitchFamily="34" charset="0"/>
            </a:endParaRPr>
          </a:p>
          <a:p>
            <a:pPr marL="171450" indent="-171450">
              <a:lnSpc>
                <a:spcPct val="110000"/>
              </a:lnSpc>
              <a:spcBef>
                <a:spcPts val="0"/>
              </a:spcBef>
              <a:spcAft>
                <a:spcPts val="1200"/>
              </a:spcAft>
              <a:buFont typeface="Arial" panose="020B0604020202020204" pitchFamily="34" charset="0"/>
              <a:buChar char="•"/>
              <a:defRPr/>
            </a:pPr>
            <a:r>
              <a:rPr lang="en-US" sz="900" dirty="0">
                <a:solidFill>
                  <a:schemeClr val="tx1"/>
                </a:solidFill>
                <a:latin typeface="Segoe UI" panose="020B0502040204020203" pitchFamily="34" charset="0"/>
                <a:cs typeface="Segoe UI" panose="020B0502040204020203" pitchFamily="34" charset="0"/>
              </a:rPr>
              <a:t>“All of the data for our mobile Design Offices member app is collected in Dynamics 365, sent via custom APIs, and displayed in a customized native iOS and Android app. If we still had an on-premises system, we would never have had a chance to provide such an app.” - </a:t>
            </a:r>
            <a:r>
              <a:rPr lang="de-DE" sz="900" dirty="0">
                <a:solidFill>
                  <a:schemeClr val="tx1"/>
                </a:solidFill>
                <a:latin typeface="Segoe UI" panose="020B0502040204020203" pitchFamily="34" charset="0"/>
                <a:cs typeface="Segoe UI" panose="020B0502040204020203" pitchFamily="34" charset="0"/>
              </a:rPr>
              <a:t>Florian Bauer, Project Manager, Digital, Design Offices</a:t>
            </a:r>
          </a:p>
          <a:p>
            <a:pPr marL="63500" indent="-63500">
              <a:lnSpc>
                <a:spcPct val="110000"/>
              </a:lnSpc>
              <a:spcBef>
                <a:spcPts val="0"/>
              </a:spcBef>
              <a:spcAft>
                <a:spcPts val="1200"/>
              </a:spcAft>
              <a:buFont typeface="Wingdings" panose="05000000000000000000" pitchFamily="2" charset="2"/>
              <a:buNone/>
              <a:defRPr/>
            </a:pPr>
            <a:endParaRPr lang="de-DE" sz="900" dirty="0">
              <a:solidFill>
                <a:schemeClr val="tx1"/>
              </a:solidFill>
              <a:latin typeface="Segoe UI" panose="020B0502040204020203" pitchFamily="34" charset="0"/>
              <a:cs typeface="Segoe UI" panose="020B0502040204020203" pitchFamily="34" charset="0"/>
            </a:endParaRPr>
          </a:p>
          <a:p>
            <a:pPr marL="63500" indent="-63500">
              <a:lnSpc>
                <a:spcPct val="110000"/>
              </a:lnSpc>
              <a:spcBef>
                <a:spcPts val="0"/>
              </a:spcBef>
              <a:spcAft>
                <a:spcPts val="1200"/>
              </a:spcAft>
              <a:buFont typeface="Wingdings" panose="05000000000000000000" pitchFamily="2" charset="2"/>
              <a:buNone/>
              <a:defRPr/>
            </a:pPr>
            <a:r>
              <a:rPr lang="de-DE" sz="900" b="1" dirty="0">
                <a:solidFill>
                  <a:schemeClr val="tx1"/>
                </a:solidFill>
                <a:latin typeface="Segoe UI" panose="020B0502040204020203" pitchFamily="34" charset="0"/>
                <a:cs typeface="Segoe UI" panose="020B0502040204020203" pitchFamily="34" charset="0"/>
              </a:rPr>
              <a:t>Link to story:</a:t>
            </a:r>
          </a:p>
          <a:p>
            <a:pPr algn="l"/>
            <a:endParaRPr lang="en-US" sz="900" b="0" i="0" dirty="0">
              <a:effectLst/>
              <a:latin typeface="Segoe UI" panose="020B0502040204020203"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Segoe UI" panose="020B0502040204020203" pitchFamily="34" charset="0"/>
                <a:cs typeface="Segoe UI" panose="020B0502040204020203" pitchFamily="34" charset="0"/>
                <a:hlinkClick r:id="rId12"/>
              </a:rPr>
              <a:t>Design Offices optimizes business processes and supports rapid growth with Dynamics 365</a:t>
            </a:r>
            <a:endParaRPr lang="en-US" sz="900" dirty="0">
              <a:latin typeface="Segoe UI" panose="020B0502040204020203" pitchFamily="34" charset="0"/>
              <a:cs typeface="Segoe UI" panose="020B0502040204020203" pitchFamily="34" charset="0"/>
            </a:endParaRPr>
          </a:p>
          <a:p>
            <a:pPr algn="l"/>
            <a:endParaRPr lang="en-US" b="0" i="0" dirty="0">
              <a:effectLst/>
              <a:latin typeface="SegoeUI"/>
            </a:endParaRP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3/7/2024 10:03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45</a:t>
            </a:fld>
            <a:endParaRPr lang="en-US"/>
          </a:p>
        </p:txBody>
      </p:sp>
    </p:spTree>
    <p:extLst>
      <p:ext uri="{BB962C8B-B14F-4D97-AF65-F5344CB8AC3E}">
        <p14:creationId xmlns:p14="http://schemas.microsoft.com/office/powerpoint/2010/main" val="23053135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gradFill>
                  <a:gsLst>
                    <a:gs pos="0">
                      <a:schemeClr val="tx1"/>
                    </a:gs>
                    <a:gs pos="100000">
                      <a:schemeClr val="tx1"/>
                    </a:gs>
                  </a:gsLst>
                  <a:lin ang="5400000" scaled="1"/>
                </a:gradFill>
                <a:latin typeface="Segoe UI" panose="020B0502040204020203" pitchFamily="34" charset="0"/>
                <a:cs typeface="Segoe UI" panose="020B0502040204020203" pitchFamily="34" charset="0"/>
              </a:rPr>
              <a:t>Call2Recycle is the last of our customers that we mentioned at the beginning of the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dirty="0">
              <a:gradFill>
                <a:gsLst>
                  <a:gs pos="0">
                    <a:schemeClr val="tx1"/>
                  </a:gs>
                  <a:gs pos="100000">
                    <a:schemeClr val="tx1"/>
                  </a:gs>
                </a:gsLst>
                <a:lin ang="5400000" scaled="1"/>
              </a:gra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latin typeface="Segoe UI" panose="020B0502040204020203" pitchFamily="34" charset="0"/>
                <a:cs typeface="Segoe UI" panose="020B0502040204020203" pitchFamily="34" charset="0"/>
              </a:rPr>
              <a:t>As you’ll recall, they needed to find a unified ERP and CRM tool to tightly manage and track all aspects of their operations.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dirty="0">
              <a:latin typeface="Segoe UI" panose="020B0502040204020203" pitchFamily="34" charset="0"/>
              <a:cs typeface="Segoe UI" panose="020B0502040204020203" pitchFamily="34" charset="0"/>
            </a:endParaRPr>
          </a:p>
          <a:p>
            <a:pPr algn="l"/>
            <a:r>
              <a:rPr lang="en-US" sz="900" b="1" i="0" dirty="0">
                <a:effectLst/>
                <a:latin typeface="Segoe UI" panose="020B0502040204020203" pitchFamily="34" charset="0"/>
                <a:cs typeface="Segoe UI" panose="020B0502040204020203" pitchFamily="34" charset="0"/>
              </a:rPr>
              <a:t>A comprehensive, connected solution</a:t>
            </a:r>
          </a:p>
          <a:p>
            <a:br>
              <a:rPr lang="en-US" sz="900" dirty="0">
                <a:latin typeface="Segoe UI" panose="020B0502040204020203" pitchFamily="34" charset="0"/>
                <a:cs typeface="Segoe UI" panose="020B0502040204020203" pitchFamily="34" charset="0"/>
              </a:rPr>
            </a:br>
            <a:r>
              <a:rPr lang="en-US" sz="900" b="0" i="0" dirty="0">
                <a:effectLst/>
                <a:latin typeface="Segoe UI" panose="020B0502040204020203" pitchFamily="34" charset="0"/>
                <a:cs typeface="Segoe UI" panose="020B0502040204020203" pitchFamily="34" charset="0"/>
              </a:rPr>
              <a:t>Call2Recycle researched combined ERP and customer relationship management (CRM) solutions. That search led to </a:t>
            </a:r>
            <a:r>
              <a:rPr lang="en-US" sz="900" b="0" i="0" u="none" strike="noStrike" dirty="0">
                <a:solidFill>
                  <a:srgbClr val="0067B8"/>
                </a:solidFill>
                <a:effectLst/>
                <a:latin typeface="Segoe UI" panose="020B0502040204020203" pitchFamily="34" charset="0"/>
                <a:cs typeface="Segoe UI" panose="020B0502040204020203" pitchFamily="34" charset="0"/>
                <a:hlinkClick r:id="rId3"/>
              </a:rPr>
              <a:t>Microsoft Dynamics 365 Business Central</a:t>
            </a:r>
            <a:r>
              <a:rPr lang="en-US" sz="900" b="0" i="0" dirty="0">
                <a:effectLst/>
                <a:latin typeface="Segoe UI" panose="020B0502040204020203" pitchFamily="34" charset="0"/>
                <a:cs typeface="Segoe UI" panose="020B0502040204020203" pitchFamily="34" charset="0"/>
              </a:rPr>
              <a:t>, which is designed to provide small and midsize businesses with comprehensive capabilities and a lot of integration potential. To further boost its CRM capabilities, the organization adopted </a:t>
            </a:r>
            <a:r>
              <a:rPr lang="en-US" sz="900" b="0" i="0" u="none" strike="noStrike" dirty="0">
                <a:solidFill>
                  <a:srgbClr val="0067B8"/>
                </a:solidFill>
                <a:effectLst/>
                <a:latin typeface="Segoe UI" panose="020B0502040204020203" pitchFamily="34" charset="0"/>
                <a:cs typeface="Segoe UI" panose="020B0502040204020203" pitchFamily="34" charset="0"/>
                <a:hlinkClick r:id="rId4"/>
              </a:rPr>
              <a:t>Dynamics 365 Sales</a:t>
            </a:r>
            <a:r>
              <a:rPr lang="en-US" sz="900" b="0" i="0" dirty="0">
                <a:effectLst/>
                <a:latin typeface="Segoe UI" panose="020B0502040204020203" pitchFamily="34" charset="0"/>
                <a:cs typeface="Segoe UI" panose="020B0502040204020203" pitchFamily="34" charset="0"/>
              </a:rPr>
              <a:t> to manage its end-to-end sales processes. The nonprofit also turned to </a:t>
            </a:r>
            <a:r>
              <a:rPr lang="en-US" sz="900" b="0" i="0" u="none" strike="noStrike" dirty="0">
                <a:solidFill>
                  <a:srgbClr val="0067B8"/>
                </a:solidFill>
                <a:effectLst/>
                <a:latin typeface="Segoe UI" panose="020B0502040204020203" pitchFamily="34" charset="0"/>
                <a:cs typeface="Segoe UI" panose="020B0502040204020203" pitchFamily="34" charset="0"/>
                <a:hlinkClick r:id="rId5"/>
              </a:rPr>
              <a:t>Microsoft Power Platform</a:t>
            </a:r>
            <a:r>
              <a:rPr lang="en-US" sz="900" b="0" i="0" dirty="0">
                <a:effectLst/>
                <a:latin typeface="Segoe UI" panose="020B0502040204020203" pitchFamily="34" charset="0"/>
                <a:cs typeface="Segoe UI" panose="020B0502040204020203" pitchFamily="34" charset="0"/>
              </a:rPr>
              <a:t> to extend its Dynamics 365 environment. The organization uses </a:t>
            </a:r>
            <a:r>
              <a:rPr lang="en-US" sz="900" b="0" i="0" u="none" strike="noStrike" dirty="0">
                <a:solidFill>
                  <a:srgbClr val="0067B8"/>
                </a:solidFill>
                <a:effectLst/>
                <a:latin typeface="Segoe UI" panose="020B0502040204020203" pitchFamily="34" charset="0"/>
                <a:cs typeface="Segoe UI" panose="020B0502040204020203" pitchFamily="34" charset="0"/>
                <a:hlinkClick r:id="rId6"/>
              </a:rPr>
              <a:t>Power BI</a:t>
            </a:r>
            <a:r>
              <a:rPr lang="en-US" sz="900" b="0" i="0" dirty="0">
                <a:effectLst/>
                <a:latin typeface="Segoe UI" panose="020B0502040204020203" pitchFamily="34" charset="0"/>
                <a:cs typeface="Segoe UI" panose="020B0502040204020203" pitchFamily="34" charset="0"/>
              </a:rPr>
              <a:t> to visualize data and gain advanced analytics, and it uses </a:t>
            </a:r>
            <a:r>
              <a:rPr lang="en-US" sz="900" b="0" i="0" u="none" strike="noStrike" dirty="0">
                <a:solidFill>
                  <a:srgbClr val="0067B8"/>
                </a:solidFill>
                <a:effectLst/>
                <a:latin typeface="Segoe UI" panose="020B0502040204020203" pitchFamily="34" charset="0"/>
                <a:cs typeface="Segoe UI" panose="020B0502040204020203" pitchFamily="34" charset="0"/>
                <a:hlinkClick r:id="rId7"/>
              </a:rPr>
              <a:t>Power Automate</a:t>
            </a:r>
            <a:r>
              <a:rPr lang="en-US" sz="900" b="0" i="0" dirty="0">
                <a:effectLst/>
                <a:latin typeface="Segoe UI" panose="020B0502040204020203" pitchFamily="34" charset="0"/>
                <a:cs typeface="Segoe UI" panose="020B0502040204020203" pitchFamily="34" charset="0"/>
              </a:rPr>
              <a:t> and </a:t>
            </a:r>
            <a:r>
              <a:rPr lang="en-US" sz="900" b="0" i="0" u="none" strike="noStrike" dirty="0">
                <a:solidFill>
                  <a:srgbClr val="0067B8"/>
                </a:solidFill>
                <a:effectLst/>
                <a:latin typeface="Segoe UI" panose="020B0502040204020203" pitchFamily="34" charset="0"/>
                <a:cs typeface="Segoe UI" panose="020B0502040204020203" pitchFamily="34" charset="0"/>
                <a:hlinkClick r:id="rId8"/>
              </a:rPr>
              <a:t>Power Apps</a:t>
            </a:r>
            <a:r>
              <a:rPr lang="en-US" sz="900" b="0" i="0" dirty="0">
                <a:effectLst/>
                <a:latin typeface="Segoe UI" panose="020B0502040204020203" pitchFamily="34" charset="0"/>
                <a:cs typeface="Segoe UI" panose="020B0502040204020203" pitchFamily="34" charset="0"/>
              </a:rPr>
              <a:t> to connect data sources and quickly build and automate workflows.</a:t>
            </a:r>
            <a:endParaRPr lang="en-US" sz="900" b="0" dirty="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1" dirty="0">
              <a:gradFill>
                <a:gsLst>
                  <a:gs pos="0">
                    <a:schemeClr val="tx1"/>
                  </a:gs>
                  <a:gs pos="100000">
                    <a:schemeClr val="tx1"/>
                  </a:gs>
                </a:gsLst>
                <a:lin ang="5400000" scaled="1"/>
              </a:gradFill>
              <a:latin typeface="Segoe UI" panose="020B0502040204020203" pitchFamily="34" charset="0"/>
              <a:cs typeface="Segoe UI" panose="020B0502040204020203" pitchFamily="34" charset="0"/>
            </a:endParaRPr>
          </a:p>
          <a:p>
            <a:pPr algn="l"/>
            <a:r>
              <a:rPr lang="en-US" sz="900" b="1" i="0" dirty="0">
                <a:effectLst/>
                <a:latin typeface="Segoe UI" panose="020B0502040204020203" pitchFamily="34" charset="0"/>
                <a:cs typeface="Segoe UI" panose="020B0502040204020203" pitchFamily="34" charset="0"/>
              </a:rPr>
              <a:t>Streamlined operations, reduced costs</a:t>
            </a:r>
            <a:endParaRPr lang="en-US" sz="900" b="0" i="0" dirty="0">
              <a:effectLst/>
              <a:latin typeface="Segoe UI" panose="020B0502040204020203" pitchFamily="34" charset="0"/>
              <a:cs typeface="Segoe UI" panose="020B0502040204020203" pitchFamily="34" charset="0"/>
            </a:endParaRPr>
          </a:p>
          <a:p>
            <a:endParaRPr lang="en-US" sz="900" b="1" dirty="0">
              <a:gradFill>
                <a:gsLst>
                  <a:gs pos="0">
                    <a:schemeClr val="tx1"/>
                  </a:gs>
                  <a:gs pos="100000">
                    <a:schemeClr val="tx1"/>
                  </a:gs>
                </a:gsLst>
                <a:lin ang="5400000" scaled="1"/>
              </a:gra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effectLst/>
                <a:latin typeface="Segoe UI" panose="020B0502040204020203" pitchFamily="34" charset="0"/>
                <a:cs typeface="Segoe UI" panose="020B0502040204020203" pitchFamily="34" charset="0"/>
              </a:rPr>
              <a:t>Call2Recycle improved efficiencies in many of its operations, such as invoicing and billing. For example, customer billing used to take several days to complete each month, but now the process has been automated. In addition to time savings, Call2Recycle also reduced costs. The organization also saves approximately $25,000 in annual fees, licenses, and hardware support that its previous systems required.</a:t>
            </a:r>
            <a:endParaRPr lang="en-US" sz="900" b="1" dirty="0">
              <a:gradFill>
                <a:gsLst>
                  <a:gs pos="0">
                    <a:schemeClr val="tx1"/>
                  </a:gs>
                  <a:gs pos="100000">
                    <a:schemeClr val="tx1"/>
                  </a:gs>
                </a:gsLst>
                <a:lin ang="5400000" scaled="1"/>
              </a:gra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1" dirty="0">
              <a:gradFill>
                <a:gsLst>
                  <a:gs pos="0">
                    <a:schemeClr val="tx1"/>
                  </a:gs>
                  <a:gs pos="100000">
                    <a:schemeClr val="tx1"/>
                  </a:gs>
                </a:gsLst>
                <a:lin ang="5400000" scaled="1"/>
              </a:gradFill>
              <a:latin typeface="Segoe UI" panose="020B0502040204020203" pitchFamily="34" charset="0"/>
              <a:cs typeface="Segoe UI" panose="020B0502040204020203" pitchFamily="34" charset="0"/>
            </a:endParaRPr>
          </a:p>
          <a:p>
            <a:pPr algn="l"/>
            <a:r>
              <a:rPr lang="en-US" sz="900" b="1" i="0" dirty="0">
                <a:effectLst/>
                <a:latin typeface="Segoe UI" panose="020B0502040204020203" pitchFamily="34" charset="0"/>
                <a:cs typeface="Segoe UI" panose="020B0502040204020203" pitchFamily="34" charset="0"/>
              </a:rPr>
              <a:t>Real-time, self-service data</a:t>
            </a:r>
          </a:p>
          <a:p>
            <a:br>
              <a:rPr lang="en-US" sz="900" dirty="0">
                <a:latin typeface="Segoe UI" panose="020B0502040204020203" pitchFamily="34" charset="0"/>
                <a:cs typeface="Segoe UI" panose="020B0502040204020203" pitchFamily="34" charset="0"/>
              </a:rPr>
            </a:br>
            <a:r>
              <a:rPr lang="en-US" sz="900" b="0" i="0" dirty="0">
                <a:effectLst/>
                <a:latin typeface="Segoe UI" panose="020B0502040204020203" pitchFamily="34" charset="0"/>
                <a:cs typeface="Segoe UI" panose="020B0502040204020203" pitchFamily="34" charset="0"/>
              </a:rPr>
              <a:t>Call2Recycle’s data used to be siloed, but now it’s centralized and available in real time. That means data is democratized, and staff can respond more quickly to customer needs or operational hiccups.</a:t>
            </a:r>
            <a:r>
              <a:rPr lang="en-US" sz="900" b="1" i="0" dirty="0">
                <a:gradFill>
                  <a:gsLst>
                    <a:gs pos="0">
                      <a:schemeClr val="tx1"/>
                    </a:gs>
                    <a:gs pos="100000">
                      <a:schemeClr val="tx1"/>
                    </a:gs>
                  </a:gsLst>
                  <a:lin ang="5400000" scaled="1"/>
                </a:gradFill>
                <a:effectLst/>
                <a:latin typeface="Segoe UI" panose="020B0502040204020203" pitchFamily="34" charset="0"/>
                <a:cs typeface="Segoe UI" panose="020B0502040204020203" pitchFamily="34" charset="0"/>
              </a:rPr>
              <a:t> </a:t>
            </a:r>
            <a:r>
              <a:rPr lang="en-US" sz="900" b="0" i="0" dirty="0">
                <a:effectLst/>
                <a:latin typeface="Segoe UI" panose="020B0502040204020203" pitchFamily="34" charset="0"/>
                <a:cs typeface="Segoe UI" panose="020B0502040204020203" pitchFamily="34" charset="0"/>
              </a:rPr>
              <a:t>One reason that staff members now get data more easily is because they have more self-service options, which is especially important as the organization continues to grow and add more staff.</a:t>
            </a:r>
            <a:endParaRPr lang="en-US" sz="900" b="1" dirty="0">
              <a:gradFill>
                <a:gsLst>
                  <a:gs pos="0">
                    <a:schemeClr val="tx1"/>
                  </a:gs>
                  <a:gs pos="100000">
                    <a:schemeClr val="tx1"/>
                  </a:gs>
                </a:gsLst>
                <a:lin ang="5400000" scaled="1"/>
              </a:gra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1" dirty="0">
              <a:gradFill>
                <a:gsLst>
                  <a:gs pos="0">
                    <a:schemeClr val="tx1"/>
                  </a:gs>
                  <a:gs pos="100000">
                    <a:schemeClr val="tx1"/>
                  </a:gs>
                </a:gsLst>
                <a:lin ang="5400000" scaled="1"/>
              </a:gra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gradFill>
                  <a:gsLst>
                    <a:gs pos="0">
                      <a:schemeClr val="tx1"/>
                    </a:gs>
                    <a:gs pos="100000">
                      <a:schemeClr val="tx1"/>
                    </a:gs>
                  </a:gsLst>
                  <a:lin ang="5400000" scaled="1"/>
                </a:gradFill>
                <a:latin typeface="Segoe UI" panose="020B0502040204020203" pitchFamily="34" charset="0"/>
                <a:cs typeface="Segoe UI" panose="020B05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1" dirty="0">
              <a:gradFill>
                <a:gsLst>
                  <a:gs pos="0">
                    <a:schemeClr val="tx1"/>
                  </a:gs>
                  <a:gs pos="100000">
                    <a:schemeClr val="tx1"/>
                  </a:gs>
                </a:gsLst>
                <a:lin ang="5400000" scaled="1"/>
              </a:gra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gradFill>
                  <a:gsLst>
                    <a:gs pos="0">
                      <a:schemeClr val="tx1"/>
                    </a:gs>
                    <a:gs pos="100000">
                      <a:schemeClr val="tx1"/>
                    </a:gs>
                  </a:gsLst>
                  <a:lin ang="5400000" scaled="1"/>
                </a:gradFill>
                <a:latin typeface="Segoe UI" panose="020B0502040204020203" pitchFamily="34" charset="0"/>
                <a:cs typeface="Segoe UI" panose="020B0502040204020203" pitchFamily="34" charset="0"/>
              </a:rPr>
              <a:t>Call2Recycle increases organizational efficiency, powers more data-driven operations with Business Central</a:t>
            </a:r>
          </a:p>
          <a:p>
            <a:pPr algn="l"/>
            <a:endParaRPr lang="en-US" sz="900" b="1" i="0" dirty="0">
              <a:effectLst/>
              <a:latin typeface="Segoe UI" panose="020B0502040204020203" pitchFamily="34" charset="0"/>
              <a:cs typeface="Segoe UI" panose="020B0502040204020203" pitchFamily="34" charset="0"/>
            </a:endParaRPr>
          </a:p>
          <a:p>
            <a:pPr algn="l"/>
            <a:r>
              <a:rPr lang="en-US" sz="900" b="1" i="0" dirty="0">
                <a:effectLst/>
                <a:latin typeface="Segoe UI" panose="020B0502040204020203" pitchFamily="34" charset="0"/>
                <a:cs typeface="Segoe UI" panose="020B0502040204020203" pitchFamily="34" charset="0"/>
              </a:rPr>
              <a:t>Quotes:</a:t>
            </a:r>
          </a:p>
          <a:p>
            <a:pPr algn="l"/>
            <a:endParaRPr lang="en-US" sz="900" b="0" i="0" dirty="0">
              <a:effectLst/>
              <a:latin typeface="Segoe UI" panose="020B0502040204020203" pitchFamily="34" charset="0"/>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gradFill flip="none" rotWithShape="1">
                  <a:gsLst>
                    <a:gs pos="0">
                      <a:srgbClr val="FFFFFF"/>
                    </a:gs>
                    <a:gs pos="100000">
                      <a:srgbClr val="FFFFFF"/>
                    </a:gs>
                  </a:gsLst>
                  <a:lin ang="5400000" scaled="1"/>
                  <a:tileRect/>
                </a:gradFill>
                <a:effectLst/>
                <a:uLnTx/>
                <a:uFillTx/>
                <a:latin typeface="Segoe UI" panose="020B0502040204020203" pitchFamily="34" charset="0"/>
                <a:ea typeface="+mn-ea"/>
                <a:cs typeface="Segoe UI" panose="020B0502040204020203" pitchFamily="34" charset="0"/>
              </a:rPr>
              <a:t>“With real-time information in Dynamics 365, we immediately see trends with our revenue and customers, and we can act quickly if there is any kind of service disruption.” - </a:t>
            </a:r>
            <a:r>
              <a:rPr kumimoji="0" lang="de-DE" sz="900" b="0" i="0" u="none" strike="noStrike" kern="1200" cap="none" spc="0" normalizeH="0" baseline="0" noProof="0" dirty="0">
                <a:ln>
                  <a:noFill/>
                </a:ln>
                <a:gradFill flip="none" rotWithShape="1">
                  <a:gsLst>
                    <a:gs pos="0">
                      <a:srgbClr val="FFFFFF"/>
                    </a:gs>
                    <a:gs pos="100000">
                      <a:srgbClr val="FFFFFF"/>
                    </a:gs>
                  </a:gsLst>
                  <a:lin ang="5400000" scaled="1"/>
                  <a:tileRect/>
                </a:gradFill>
                <a:effectLst/>
                <a:uLnTx/>
                <a:uFillTx/>
                <a:latin typeface="Segoe UI" panose="020B0502040204020203" pitchFamily="34" charset="0"/>
                <a:ea typeface="+mn-ea"/>
                <a:cs typeface="Segoe UI" panose="020B0502040204020203" pitchFamily="34" charset="0"/>
              </a:rPr>
              <a:t>Linda Gabor, Executive Vice President of External Relations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de-DE" sz="900" b="0" i="0" u="none" strike="noStrike" kern="1200" cap="none" spc="0" normalizeH="0" baseline="0" noProof="0" dirty="0">
              <a:ln>
                <a:noFill/>
              </a:ln>
              <a:gradFill flip="none" rotWithShape="1">
                <a:gsLst>
                  <a:gs pos="0">
                    <a:srgbClr val="FFFFFF"/>
                  </a:gs>
                  <a:gs pos="100000">
                    <a:srgbClr val="FFFFFF"/>
                  </a:gs>
                </a:gsLst>
                <a:lin ang="5400000" scaled="1"/>
                <a:tileRect/>
              </a:gradFill>
              <a:effectLst/>
              <a:uLnTx/>
              <a:uFillTx/>
              <a:latin typeface="Segoe UI" panose="020B0502040204020203" pitchFamily="34" charset="0"/>
              <a:ea typeface="+mn-ea"/>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dirty="0">
                <a:solidFill>
                  <a:srgbClr val="0067B8"/>
                </a:solidFill>
                <a:effectLst/>
                <a:latin typeface="Segoe UI" panose="020B0502040204020203" pitchFamily="34" charset="0"/>
                <a:cs typeface="Segoe UI" panose="020B0502040204020203" pitchFamily="34" charset="0"/>
              </a:rPr>
              <a:t>“By automating processes in Business Central, we save 10 hours per month on invoicing, 8 hours on banking activities like vendor payment uploads, and 12 hours on processing vendor invoice approvals.” - </a:t>
            </a:r>
            <a:r>
              <a:rPr lang="en-US" sz="900" b="0" i="0" dirty="0">
                <a:effectLst/>
                <a:latin typeface="Segoe UI" panose="020B0502040204020203" pitchFamily="34" charset="0"/>
                <a:cs typeface="Segoe UI" panose="020B0502040204020203" pitchFamily="34" charset="0"/>
              </a:rPr>
              <a:t>David Ainsley: Director of IT, </a:t>
            </a:r>
            <a:r>
              <a:rPr lang="en-US" sz="900" b="0" i="0" dirty="0">
                <a:solidFill>
                  <a:srgbClr val="008272"/>
                </a:solidFill>
                <a:effectLst/>
                <a:latin typeface="Segoe UI" panose="020B0502040204020203" pitchFamily="34" charset="0"/>
                <a:cs typeface="Segoe UI" panose="020B0502040204020203" pitchFamily="34" charset="0"/>
              </a:rPr>
              <a:t>Call2Recycle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dirty="0">
              <a:ln>
                <a:noFill/>
              </a:ln>
              <a:gradFill flip="none" rotWithShape="1">
                <a:gsLst>
                  <a:gs pos="0">
                    <a:srgbClr val="FFFFFF"/>
                  </a:gs>
                  <a:gs pos="100000">
                    <a:srgbClr val="FFFFFF"/>
                  </a:gs>
                </a:gsLst>
                <a:lin ang="5400000" scaled="1"/>
                <a:tileRect/>
              </a:gradFill>
              <a:effectLst/>
              <a:uLnTx/>
              <a:uFillTx/>
              <a:latin typeface="Segoe UI" panose="020B0502040204020203" pitchFamily="34" charset="0"/>
              <a:ea typeface="+mn-ea"/>
              <a:cs typeface="Segoe UI" panose="020B0502040204020203" pitchFamily="34" charset="0"/>
            </a:endParaRPr>
          </a:p>
          <a:p>
            <a:pPr algn="l"/>
            <a:endParaRPr lang="en-US" sz="900" b="0" i="0" dirty="0">
              <a:effectLst/>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900" b="1" dirty="0">
                <a:gradFill flip="none" rotWithShape="1">
                  <a:gsLst>
                    <a:gs pos="0">
                      <a:schemeClr val="tx1"/>
                    </a:gs>
                    <a:gs pos="100000">
                      <a:schemeClr val="tx1"/>
                    </a:gs>
                  </a:gsLst>
                  <a:lin ang="5400000" scaled="1"/>
                  <a:tileRect/>
                </a:gradFill>
                <a:latin typeface="Segoe UI" panose="020B0502040204020203" pitchFamily="34" charset="0"/>
                <a:cs typeface="Segoe UI" panose="020B0502040204020203" pitchFamily="34" charset="0"/>
              </a:rPr>
              <a:t>Link to story:</a:t>
            </a:r>
          </a:p>
          <a:p>
            <a:pPr algn="l"/>
            <a:endParaRPr lang="en-US" sz="900" dirty="0">
              <a:latin typeface="Segoe UI" panose="020B0502040204020203" pitchFamily="34" charset="0"/>
              <a:cs typeface="Segoe UI" panose="020B0502040204020203" pitchFamily="34" charset="0"/>
              <a:hlinkClick r:id="rId9"/>
            </a:endParaRPr>
          </a:p>
          <a:p>
            <a:pPr marL="171450" indent="-171450" algn="l">
              <a:buFont typeface="Arial" panose="020B0604020202020204" pitchFamily="34" charset="0"/>
              <a:buChar char="•"/>
            </a:pPr>
            <a:r>
              <a:rPr lang="en-US" sz="900" dirty="0">
                <a:latin typeface="Segoe UI" panose="020B0502040204020203" pitchFamily="34" charset="0"/>
                <a:cs typeface="Segoe UI" panose="020B0502040204020203" pitchFamily="34" charset="0"/>
                <a:hlinkClick r:id="rId9"/>
              </a:rPr>
              <a:t>Call2Recycle increases organizational efficiency, powers more data-driven operations with Business Central</a:t>
            </a:r>
            <a:endParaRPr lang="en-US" sz="900" dirty="0">
              <a:latin typeface="Segoe UI" panose="020B0502040204020203" pitchFamily="34" charset="0"/>
              <a:cs typeface="Segoe UI" panose="020B0502040204020203" pitchFamily="34" charset="0"/>
            </a:endParaRPr>
          </a:p>
          <a:p>
            <a:pPr algn="l"/>
            <a:endParaRPr lang="en-US" dirty="0"/>
          </a:p>
          <a:p>
            <a:pPr algn="l"/>
            <a:endParaRPr lang="en-US" dirty="0"/>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3/7/2024 10:03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46</a:t>
            </a:fld>
            <a:endParaRPr lang="en-US"/>
          </a:p>
        </p:txBody>
      </p:sp>
    </p:spTree>
    <p:extLst>
      <p:ext uri="{BB962C8B-B14F-4D97-AF65-F5344CB8AC3E}">
        <p14:creationId xmlns:p14="http://schemas.microsoft.com/office/powerpoint/2010/main" val="26925497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gradFill>
                  <a:gsLst>
                    <a:gs pos="0">
                      <a:schemeClr val="tx1"/>
                    </a:gs>
                    <a:gs pos="100000">
                      <a:schemeClr val="tx1"/>
                    </a:gs>
                  </a:gsLst>
                  <a:lin ang="5400000" scaled="1"/>
                </a:gradFill>
                <a:latin typeface="Segoe UI" panose="020B0502040204020203" pitchFamily="34" charset="0"/>
                <a:cs typeface="Segoe UI" panose="020B0502040204020203" pitchFamily="34" charset="0"/>
              </a:rPr>
              <a:t>Here’s another of our customers, CURRAX. </a:t>
            </a:r>
            <a:r>
              <a:rPr lang="en-US" sz="900" b="0" dirty="0">
                <a:latin typeface="Segoe UI" panose="020B0502040204020203" pitchFamily="34" charset="0"/>
                <a:cs typeface="Segoe UI" panose="020B0502040204020203" pitchFamily="34" charset="0"/>
              </a:rPr>
              <a:t>As we mentioned earlier, the CURRAX team wanted to run their business from anywhere. </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b="0" dirty="0">
              <a:latin typeface="Segoe UI" panose="020B0502040204020203" pitchFamily="34" charset="0"/>
              <a:cs typeface="Segoe UI" panose="020B0502040204020203" pitchFamily="34" charset="0"/>
            </a:endParaRPr>
          </a:p>
          <a:p>
            <a:pPr algn="l"/>
            <a:r>
              <a:rPr lang="en-US" sz="900" b="1" i="0" dirty="0">
                <a:effectLst/>
                <a:latin typeface="Segoe UI" panose="020B0502040204020203" pitchFamily="34" charset="0"/>
                <a:cs typeface="Segoe UI" panose="020B0502040204020203" pitchFamily="34" charset="0"/>
              </a:rPr>
              <a:t>Working smarter</a:t>
            </a:r>
          </a:p>
          <a:p>
            <a:br>
              <a:rPr lang="en-US" sz="900" dirty="0">
                <a:latin typeface="Segoe UI" panose="020B0502040204020203" pitchFamily="34" charset="0"/>
                <a:cs typeface="Segoe UI" panose="020B0502040204020203" pitchFamily="34" charset="0"/>
              </a:rPr>
            </a:br>
            <a:r>
              <a:rPr lang="en-US" sz="900" dirty="0">
                <a:latin typeface="Segoe UI" panose="020B0502040204020203" pitchFamily="34" charset="0"/>
                <a:cs typeface="Segoe UI" panose="020B0502040204020203" pitchFamily="34" charset="0"/>
              </a:rPr>
              <a:t>To help them work smarter on the go, </a:t>
            </a:r>
            <a:r>
              <a:rPr lang="en-US" sz="900" b="0" i="0" dirty="0">
                <a:effectLst/>
                <a:latin typeface="Segoe UI" panose="020B0502040204020203" pitchFamily="34" charset="0"/>
                <a:cs typeface="Segoe UI" panose="020B0502040204020203" pitchFamily="34" charset="0"/>
              </a:rPr>
              <a:t>CURRAX colleagues use the Microsoft ecosystem and leverage </a:t>
            </a:r>
            <a:r>
              <a:rPr lang="en-US" sz="900" b="0" i="0" u="none" strike="noStrike" dirty="0">
                <a:solidFill>
                  <a:srgbClr val="0067B8"/>
                </a:solidFill>
                <a:effectLst/>
                <a:latin typeface="Segoe UI" panose="020B0502040204020203" pitchFamily="34" charset="0"/>
                <a:cs typeface="Segoe UI" panose="020B0502040204020203" pitchFamily="34" charset="0"/>
                <a:hlinkClick r:id="rId3"/>
              </a:rPr>
              <a:t>Microsoft Teams</a:t>
            </a:r>
            <a:r>
              <a:rPr lang="en-US" sz="900" b="0" i="0" dirty="0">
                <a:effectLst/>
                <a:latin typeface="Segoe UI" panose="020B0502040204020203" pitchFamily="34" charset="0"/>
                <a:cs typeface="Segoe UI" panose="020B0502040204020203" pitchFamily="34" charset="0"/>
              </a:rPr>
              <a:t> </a:t>
            </a:r>
            <a:r>
              <a:rPr lang="en-US" sz="900" b="0" i="0" dirty="0">
                <a:solidFill>
                  <a:schemeClr val="tx1"/>
                </a:solidFill>
                <a:effectLst/>
                <a:latin typeface="Segoe UI" panose="020B0502040204020203" pitchFamily="34" charset="0"/>
                <a:cs typeface="Segoe UI" panose="020B0502040204020203" pitchFamily="34" charset="0"/>
              </a:rPr>
              <a:t>and Dynamics 365 Business Central collectively to collaborate.</a:t>
            </a:r>
            <a:endParaRPr lang="en-US" sz="900" b="0" dirty="0">
              <a:solidFill>
                <a:schemeClr val="tx1"/>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dirty="0">
              <a:solidFill>
                <a:schemeClr val="tx1"/>
              </a:solidFill>
              <a:latin typeface="Segoe UI" panose="020B0502040204020203" pitchFamily="34" charset="0"/>
              <a:cs typeface="Segoe UI" panose="020B0502040204020203" pitchFamily="34" charset="0"/>
            </a:endParaRPr>
          </a:p>
          <a:p>
            <a:pPr algn="l"/>
            <a:r>
              <a:rPr lang="en-US" sz="900" b="1" i="0" dirty="0">
                <a:solidFill>
                  <a:schemeClr val="tx1"/>
                </a:solidFill>
                <a:effectLst/>
                <a:latin typeface="Segoe UI" panose="020B0502040204020203" pitchFamily="34" charset="0"/>
                <a:cs typeface="Segoe UI" panose="020B0502040204020203" pitchFamily="34" charset="0"/>
              </a:rPr>
              <a:t>Performing better</a:t>
            </a:r>
          </a:p>
          <a:p>
            <a:br>
              <a:rPr lang="en-US" sz="900" dirty="0">
                <a:solidFill>
                  <a:schemeClr val="tx1"/>
                </a:solidFill>
                <a:latin typeface="Segoe UI" panose="020B0502040204020203" pitchFamily="34" charset="0"/>
                <a:cs typeface="Segoe UI" panose="020B0502040204020203" pitchFamily="34" charset="0"/>
              </a:rPr>
            </a:br>
            <a:r>
              <a:rPr lang="en-US" sz="900" b="0" i="0" dirty="0">
                <a:solidFill>
                  <a:schemeClr val="tx1"/>
                </a:solidFill>
                <a:effectLst/>
                <a:latin typeface="Segoe UI" panose="020B0502040204020203" pitchFamily="34" charset="0"/>
                <a:cs typeface="Segoe UI" panose="020B0502040204020203" pitchFamily="34" charset="0"/>
              </a:rPr>
              <a:t>In addition, the Microsoft 365 environment enables </a:t>
            </a:r>
            <a:r>
              <a:rPr lang="en-US" sz="900" b="0" dirty="0">
                <a:solidFill>
                  <a:schemeClr val="tx1"/>
                </a:solidFill>
                <a:latin typeface="Segoe UI" panose="020B0502040204020203" pitchFamily="34" charset="0"/>
                <a:cs typeface="Segoe UI" panose="020B0502040204020203" pitchFamily="34" charset="0"/>
              </a:rPr>
              <a:t>CURRAX’s</a:t>
            </a:r>
            <a:r>
              <a:rPr lang="en-US" sz="900" b="0" i="0" dirty="0">
                <a:solidFill>
                  <a:schemeClr val="tx1"/>
                </a:solidFill>
                <a:effectLst/>
                <a:latin typeface="Segoe UI" panose="020B0502040204020203" pitchFamily="34" charset="0"/>
                <a:cs typeface="Segoe UI" panose="020B0502040204020203" pitchFamily="34" charset="0"/>
              </a:rPr>
              <a:t> subject matter experts to be able to focus on the core elements of their business.</a:t>
            </a:r>
          </a:p>
          <a:p>
            <a:endParaRPr lang="en-US" sz="900" b="0" i="0" dirty="0">
              <a:solidFill>
                <a:schemeClr val="tx1"/>
              </a:solidFill>
              <a:effectLst/>
              <a:latin typeface="Segoe UI" panose="020B0502040204020203" pitchFamily="34" charset="0"/>
              <a:cs typeface="Segoe UI" panose="020B0502040204020203" pitchFamily="34" charset="0"/>
            </a:endParaRPr>
          </a:p>
          <a:p>
            <a:pPr algn="l"/>
            <a:r>
              <a:rPr lang="en-US" sz="900" b="1" i="0" dirty="0">
                <a:solidFill>
                  <a:schemeClr val="tx1"/>
                </a:solidFill>
                <a:effectLst/>
                <a:latin typeface="Segoe UI" panose="020B0502040204020203" pitchFamily="34" charset="0"/>
                <a:cs typeface="Segoe UI" panose="020B0502040204020203" pitchFamily="34" charset="0"/>
              </a:rPr>
              <a:t>Adapting faster</a:t>
            </a:r>
          </a:p>
          <a:p>
            <a:pPr algn="l"/>
            <a:br>
              <a:rPr lang="en-US" sz="900" dirty="0">
                <a:solidFill>
                  <a:schemeClr val="tx1"/>
                </a:solidFill>
                <a:latin typeface="Segoe UI" panose="020B0502040204020203" pitchFamily="34" charset="0"/>
                <a:cs typeface="Segoe UI" panose="020B0502040204020203" pitchFamily="34" charset="0"/>
              </a:rPr>
            </a:br>
            <a:r>
              <a:rPr lang="en-US" sz="900" b="0" i="0" dirty="0">
                <a:solidFill>
                  <a:schemeClr val="tx1"/>
                </a:solidFill>
                <a:effectLst/>
                <a:latin typeface="Segoe UI" panose="020B0502040204020203" pitchFamily="34" charset="0"/>
                <a:cs typeface="Segoe UI" panose="020B0502040204020203" pitchFamily="34" charset="0"/>
              </a:rPr>
              <a:t>Business Central helped CURRAX adapt faster during the global pandemic. They had no operational issues due to the pandemic and were able to quickly adapted to the changing market environment. One manager was able to successfully work from the remote shores of Cameroon for several weeks. Working remotely was imperceptible to colleagues and clients.</a:t>
            </a:r>
          </a:p>
          <a:p>
            <a:pPr algn="l"/>
            <a:br>
              <a:rPr lang="en-US" sz="900" b="1" dirty="0">
                <a:solidFill>
                  <a:schemeClr val="tx1"/>
                </a:solidFill>
                <a:latin typeface="Segoe UI" panose="020B0502040204020203" pitchFamily="34" charset="0"/>
                <a:cs typeface="Segoe UI" panose="020B0502040204020203" pitchFamily="34" charset="0"/>
              </a:rPr>
            </a:br>
            <a:r>
              <a:rPr lang="en-US" sz="900" b="1" i="0" dirty="0">
                <a:solidFill>
                  <a:schemeClr val="tx1"/>
                </a:solidFill>
                <a:effectLst/>
                <a:latin typeface="Segoe UI" panose="020B0502040204020203" pitchFamily="34" charset="0"/>
                <a:cs typeface="Segoe UI" panose="020B0502040204020203" pitchFamily="34" charset="0"/>
              </a:rPr>
              <a:t>Extending capabilities that enable end-to-end visibility </a:t>
            </a:r>
          </a:p>
          <a:p>
            <a:pPr algn="l"/>
            <a:br>
              <a:rPr lang="en-US" sz="900" dirty="0">
                <a:latin typeface="Segoe UI" panose="020B0502040204020203" pitchFamily="34" charset="0"/>
                <a:cs typeface="Segoe UI" panose="020B0502040204020203" pitchFamily="34" charset="0"/>
              </a:rPr>
            </a:br>
            <a:r>
              <a:rPr lang="en-US" sz="900" b="0" i="0" dirty="0">
                <a:effectLst/>
                <a:latin typeface="Segoe UI" panose="020B0502040204020203" pitchFamily="34" charset="0"/>
                <a:cs typeface="Segoe UI" panose="020B0502040204020203" pitchFamily="34" charset="0"/>
              </a:rPr>
              <a:t>CURRAX can do its business anywhere. Now it wants to connect its ecosystem further and implement </a:t>
            </a:r>
            <a:r>
              <a:rPr lang="en-US" sz="900" b="0" i="0" u="none" strike="noStrike" dirty="0">
                <a:solidFill>
                  <a:srgbClr val="0067B8"/>
                </a:solidFill>
                <a:effectLst/>
                <a:latin typeface="Segoe UI" panose="020B0502040204020203" pitchFamily="34" charset="0"/>
                <a:cs typeface="Segoe UI" panose="020B0502040204020203" pitchFamily="34" charset="0"/>
                <a:hlinkClick r:id="rId4"/>
              </a:rPr>
              <a:t>Dynamics 365 Customer Service</a:t>
            </a:r>
            <a:r>
              <a:rPr lang="en-US" sz="900" b="0" i="0" dirty="0">
                <a:effectLst/>
                <a:latin typeface="Segoe UI" panose="020B0502040204020203" pitchFamily="34" charset="0"/>
                <a:cs typeface="Segoe UI" panose="020B0502040204020203" pitchFamily="34" charset="0"/>
              </a:rPr>
              <a:t> to enable significant collaboration with key partners and customers. Turning ideas into action with </a:t>
            </a:r>
            <a:r>
              <a:rPr lang="en-US" sz="900" b="0" i="0" u="none" strike="noStrike" dirty="0">
                <a:solidFill>
                  <a:srgbClr val="0067B8"/>
                </a:solidFill>
                <a:effectLst/>
                <a:latin typeface="Segoe UI" panose="020B0502040204020203" pitchFamily="34" charset="0"/>
                <a:cs typeface="Segoe UI" panose="020B0502040204020203" pitchFamily="34" charset="0"/>
                <a:hlinkClick r:id="rId5"/>
              </a:rPr>
              <a:t>Microsoft Power Platform</a:t>
            </a:r>
            <a:r>
              <a:rPr lang="en-US" sz="900" b="0" i="0" dirty="0">
                <a:effectLst/>
                <a:latin typeface="Segoe UI" panose="020B0502040204020203" pitchFamily="34" charset="0"/>
                <a:cs typeface="Segoe UI" panose="020B0502040204020203" pitchFamily="34" charset="0"/>
              </a:rPr>
              <a:t>, specifically </a:t>
            </a:r>
            <a:r>
              <a:rPr lang="en-US" sz="900" b="0" i="0" u="none" strike="noStrike" dirty="0">
                <a:solidFill>
                  <a:srgbClr val="0067B8"/>
                </a:solidFill>
                <a:effectLst/>
                <a:latin typeface="Segoe UI" panose="020B0502040204020203" pitchFamily="34" charset="0"/>
                <a:cs typeface="Segoe UI" panose="020B0502040204020203" pitchFamily="34" charset="0"/>
                <a:hlinkClick r:id="rId6"/>
              </a:rPr>
              <a:t>Power Automate</a:t>
            </a:r>
            <a:r>
              <a:rPr lang="en-US" sz="900" b="0" i="0" dirty="0">
                <a:effectLst/>
                <a:latin typeface="Segoe UI" panose="020B0502040204020203" pitchFamily="34" charset="0"/>
                <a:cs typeface="Segoe UI" panose="020B0502040204020203" pitchFamily="34" charset="0"/>
              </a:rPr>
              <a:t>, is also on CURRAX’s agenda. Jan Schmidt sees many opportunities in automating approval processes and finding new ways to increase the quality of customer interactions. </a:t>
            </a:r>
          </a:p>
          <a:p>
            <a:endParaRPr lang="en-US" sz="900" b="1" dirty="0">
              <a:gradFill>
                <a:gsLst>
                  <a:gs pos="0">
                    <a:schemeClr val="tx1"/>
                  </a:gs>
                  <a:gs pos="100000">
                    <a:schemeClr val="tx1"/>
                  </a:gs>
                </a:gsLst>
                <a:lin ang="5400000" scaled="1"/>
              </a:gra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gradFill>
                  <a:gsLst>
                    <a:gs pos="0">
                      <a:schemeClr val="tx1"/>
                    </a:gs>
                    <a:gs pos="100000">
                      <a:schemeClr val="tx1"/>
                    </a:gs>
                  </a:gsLst>
                  <a:lin ang="5400000" scaled="1"/>
                </a:gradFill>
                <a:latin typeface="Segoe UI" panose="020B0502040204020203" pitchFamily="34" charset="0"/>
                <a:cs typeface="Segoe UI" panose="020B05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1" dirty="0">
              <a:gradFill>
                <a:gsLst>
                  <a:gs pos="0">
                    <a:schemeClr val="tx1"/>
                  </a:gs>
                  <a:gs pos="100000">
                    <a:schemeClr val="tx1"/>
                  </a:gs>
                </a:gsLst>
                <a:lin ang="5400000" scaled="1"/>
              </a:gra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gradFill>
                  <a:gsLst>
                    <a:gs pos="0">
                      <a:schemeClr val="tx1"/>
                    </a:gs>
                    <a:gs pos="100000">
                      <a:schemeClr val="tx1"/>
                    </a:gs>
                  </a:gsLst>
                  <a:lin ang="5400000" scaled="1"/>
                </a:gradFill>
                <a:latin typeface="Segoe UI" panose="020B0502040204020203" pitchFamily="34" charset="0"/>
                <a:cs typeface="Segoe UI" panose="020B0502040204020203" pitchFamily="34" charset="0"/>
              </a:rPr>
              <a:t>Drive for digitization powered by Dynamics 365 Business Central keeps CURRAX fully focused on its winning ways</a:t>
            </a:r>
          </a:p>
          <a:p>
            <a:pPr algn="l"/>
            <a:endParaRPr lang="en-US" sz="900" b="0" i="0" dirty="0">
              <a:effectLst/>
              <a:latin typeface="Segoe UI" panose="020B0502040204020203" pitchFamily="34" charset="0"/>
              <a:cs typeface="Segoe UI" panose="020B0502040204020203" pitchFamily="34" charset="0"/>
            </a:endParaRPr>
          </a:p>
          <a:p>
            <a:pPr algn="l"/>
            <a:r>
              <a:rPr lang="en-US" sz="900" b="1" i="0" dirty="0">
                <a:effectLst/>
                <a:latin typeface="Segoe UI" panose="020B0502040204020203" pitchFamily="34" charset="0"/>
                <a:cs typeface="Segoe UI" panose="020B0502040204020203" pitchFamily="34" charset="0"/>
              </a:rPr>
              <a:t>Quote:</a:t>
            </a:r>
          </a:p>
          <a:p>
            <a:pPr algn="l"/>
            <a:endParaRPr lang="en-US" sz="900" b="0" i="0" dirty="0">
              <a:effectLst/>
              <a:latin typeface="Segoe UI" panose="020B0502040204020203" pitchFamily="34" charset="0"/>
              <a:cs typeface="Segoe UI" panose="020B0502040204020203" pitchFamily="34" charset="0"/>
            </a:endParaRPr>
          </a:p>
          <a:p>
            <a:pPr marL="171450" marR="0" lvl="0" indent="-171450" defTabSz="932742" rtl="0" eaLnBrk="1" fontAlgn="auto" latinLnBrk="0" hangingPunct="1">
              <a:lnSpc>
                <a:spcPct val="110000"/>
              </a:lnSpc>
              <a:spcBef>
                <a:spcPts val="0"/>
              </a:spcBef>
              <a:spcAft>
                <a:spcPts val="1200"/>
              </a:spcAft>
              <a:buClrTx/>
              <a:buSzPct val="90000"/>
              <a:buFont typeface="Arial" panose="020B0604020202020204" pitchFamily="34" charset="0"/>
              <a:buChar char="•"/>
              <a:tabLst/>
              <a:defRPr/>
            </a:pPr>
            <a:r>
              <a:rPr kumimoji="0" lang="en-US" sz="900" b="0" i="0" u="none" strike="noStrike" kern="1200" cap="none" spc="0" normalizeH="0" baseline="0" noProof="0" dirty="0">
                <a:ln>
                  <a:noFill/>
                </a:ln>
                <a:gradFill flip="none" rotWithShape="1">
                  <a:gsLst>
                    <a:gs pos="0">
                      <a:srgbClr val="FFFFFF"/>
                    </a:gs>
                    <a:gs pos="100000">
                      <a:srgbClr val="FFFFFF"/>
                    </a:gs>
                  </a:gsLst>
                  <a:lin ang="5400000" scaled="1"/>
                  <a:tileRect/>
                </a:gradFill>
                <a:effectLst/>
                <a:uLnTx/>
                <a:uFillTx/>
                <a:latin typeface="Segoe UI" panose="020B0502040204020203" pitchFamily="34" charset="0"/>
                <a:ea typeface="+mn-ea"/>
                <a:cs typeface="Segoe UI" panose="020B0502040204020203" pitchFamily="34" charset="0"/>
              </a:rPr>
              <a:t>“The streamlining of all our processes allows our company leader to manage the whole organization from his tablet or smartphone.”</a:t>
            </a:r>
            <a:r>
              <a:rPr kumimoji="0" lang="de-DE" sz="900" b="0" i="0" u="none" strike="noStrike" kern="1200" cap="none" spc="0" normalizeH="0" baseline="0" noProof="0" dirty="0">
                <a:ln>
                  <a:noFill/>
                </a:ln>
                <a:gradFill flip="none" rotWithShape="1">
                  <a:gsLst>
                    <a:gs pos="0">
                      <a:srgbClr val="FFFFFF"/>
                    </a:gs>
                    <a:gs pos="100000">
                      <a:srgbClr val="FFFFFF"/>
                    </a:gs>
                  </a:gsLst>
                  <a:lin ang="5400000" scaled="1"/>
                  <a:tileRect/>
                </a:gradFill>
                <a:effectLst/>
                <a:uLnTx/>
                <a:uFillTx/>
                <a:latin typeface="Segoe UI" panose="020B0502040204020203" pitchFamily="34" charset="0"/>
                <a:ea typeface="+mn-ea"/>
                <a:cs typeface="Segoe UI" panose="020B0502040204020203" pitchFamily="34" charset="0"/>
              </a:rPr>
              <a:t> - Jan Schmidt, Chief Digital Officer, CURRAX</a:t>
            </a:r>
          </a:p>
          <a:p>
            <a:pPr marL="171450" marR="0" lvl="0" indent="-171450" defTabSz="932742" rtl="0" eaLnBrk="1" fontAlgn="auto" latinLnBrk="0" hangingPunct="1">
              <a:lnSpc>
                <a:spcPct val="110000"/>
              </a:lnSpc>
              <a:spcBef>
                <a:spcPts val="0"/>
              </a:spcBef>
              <a:spcAft>
                <a:spcPts val="1200"/>
              </a:spcAft>
              <a:buClrTx/>
              <a:buSzPct val="90000"/>
              <a:buFont typeface="Arial" panose="020B0604020202020204" pitchFamily="34" charset="0"/>
              <a:buChar char="•"/>
              <a:tabLst/>
              <a:defRPr/>
            </a:pPr>
            <a:endParaRPr kumimoji="0" lang="de-DE" sz="900" b="0" i="0" u="none" strike="noStrike" kern="1200" cap="none" spc="0" normalizeH="0" baseline="0" noProof="0" dirty="0">
              <a:ln>
                <a:noFill/>
              </a:ln>
              <a:gradFill flip="none" rotWithShape="1">
                <a:gsLst>
                  <a:gs pos="0">
                    <a:srgbClr val="FFFFFF"/>
                  </a:gs>
                  <a:gs pos="100000">
                    <a:srgbClr val="FFFFFF"/>
                  </a:gs>
                </a:gsLst>
                <a:lin ang="5400000" scaled="1"/>
                <a:tileRect/>
              </a:gradFill>
              <a:effectLst/>
              <a:uLnTx/>
              <a:uFillTx/>
              <a:latin typeface="Segoe UI" panose="020B0502040204020203" pitchFamily="34" charset="0"/>
              <a:ea typeface="+mn-ea"/>
              <a:cs typeface="Segoe UI" panose="020B0502040204020203" pitchFamily="34" charset="0"/>
            </a:endParaRPr>
          </a:p>
          <a:p>
            <a:pPr marL="171450" marR="0" lvl="0" indent="-171450" algn="l" defTabSz="932742" rtl="0" eaLnBrk="1" fontAlgn="auto" latinLnBrk="0" hangingPunct="1">
              <a:lnSpc>
                <a:spcPct val="110000"/>
              </a:lnSpc>
              <a:spcBef>
                <a:spcPts val="0"/>
              </a:spcBef>
              <a:spcAft>
                <a:spcPts val="1200"/>
              </a:spcAft>
              <a:buClrTx/>
              <a:buSzPct val="90000"/>
              <a:buFont typeface="Arial" panose="020B0604020202020204" pitchFamily="34" charset="0"/>
              <a:buChar char="•"/>
              <a:tabLst/>
              <a:defRPr/>
            </a:pPr>
            <a:r>
              <a:rPr lang="en-US" sz="900" b="0" i="0" dirty="0">
                <a:effectLst/>
                <a:latin typeface="Segoe UI" panose="020B0502040204020203" pitchFamily="34" charset="0"/>
                <a:cs typeface="Segoe UI" panose="020B0502040204020203" pitchFamily="34" charset="0"/>
              </a:rPr>
              <a:t>“With Dynamics 365 Business Central, we gain agility in a fast-moving world. Agility is the key to winning projects.” </a:t>
            </a:r>
            <a:r>
              <a:rPr kumimoji="0" lang="de-DE" sz="900" b="0" i="0" u="none" strike="noStrike" kern="1200" cap="none" spc="0" normalizeH="0" baseline="0" noProof="0" dirty="0">
                <a:ln>
                  <a:noFill/>
                </a:ln>
                <a:gradFill flip="none" rotWithShape="1">
                  <a:gsLst>
                    <a:gs pos="0">
                      <a:srgbClr val="FFFFFF"/>
                    </a:gs>
                    <a:gs pos="100000">
                      <a:srgbClr val="FFFFFF"/>
                    </a:gs>
                  </a:gsLst>
                  <a:lin ang="5400000" scaled="1"/>
                  <a:tileRect/>
                </a:gradFill>
                <a:effectLst/>
                <a:uLnTx/>
                <a:uFillTx/>
                <a:latin typeface="Segoe UI" panose="020B0502040204020203" pitchFamily="34" charset="0"/>
                <a:ea typeface="+mn-ea"/>
                <a:cs typeface="Segoe UI" panose="020B0502040204020203" pitchFamily="34" charset="0"/>
              </a:rPr>
              <a:t>- Jan Schmidt, Chief Digital Officer, CURRAX</a:t>
            </a:r>
          </a:p>
          <a:p>
            <a:pPr marL="63500" marR="0" lvl="0" indent="-63500" defTabSz="932742" rtl="0" eaLnBrk="1" fontAlgn="auto" latinLnBrk="0" hangingPunct="1">
              <a:lnSpc>
                <a:spcPct val="110000"/>
              </a:lnSpc>
              <a:spcBef>
                <a:spcPts val="0"/>
              </a:spcBef>
              <a:spcAft>
                <a:spcPts val="1200"/>
              </a:spcAft>
              <a:buClrTx/>
              <a:buSzPct val="90000"/>
              <a:buFont typeface="Wingdings" panose="05000000000000000000" pitchFamily="2" charset="2"/>
              <a:buNone/>
              <a:tabLst/>
              <a:defRPr/>
            </a:pPr>
            <a:endParaRPr kumimoji="0" lang="de-DE" sz="700" b="0" i="0" u="none" strike="noStrike" kern="1200" cap="none" spc="0" normalizeH="0" baseline="0" noProof="0" dirty="0">
              <a:ln>
                <a:noFill/>
              </a:ln>
              <a:gradFill flip="none" rotWithShape="1">
                <a:gsLst>
                  <a:gs pos="0">
                    <a:srgbClr val="FFFFFF"/>
                  </a:gs>
                  <a:gs pos="100000">
                    <a:srgbClr val="FFFFFF"/>
                  </a:gs>
                </a:gsLst>
                <a:lin ang="5400000" scaled="1"/>
                <a:tileRect/>
              </a:gradFill>
              <a:effectLst/>
              <a:uLnTx/>
              <a:uFillTx/>
              <a:latin typeface="Segoe UI Semibold"/>
              <a:ea typeface="+mn-ea"/>
              <a:cs typeface="Segoe UI" panose="020B0502040204020203" pitchFamily="34" charset="0"/>
            </a:endParaRPr>
          </a:p>
          <a:p>
            <a:pPr algn="l"/>
            <a:endParaRPr lang="en-US" b="0" i="0" dirty="0">
              <a:effectLst/>
              <a:latin typeface="Segoe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800" b="1" dirty="0">
                <a:gradFill flip="none" rotWithShape="1">
                  <a:gsLst>
                    <a:gs pos="0">
                      <a:schemeClr val="tx1"/>
                    </a:gs>
                    <a:gs pos="100000">
                      <a:schemeClr val="tx1"/>
                    </a:gs>
                  </a:gsLst>
                  <a:lin ang="5400000" scaled="1"/>
                  <a:tileRect/>
                </a:gradFill>
                <a:latin typeface="+mn-lt"/>
              </a:rPr>
              <a:t>Link to story:</a:t>
            </a:r>
          </a:p>
          <a:p>
            <a:pPr algn="l"/>
            <a:endParaRPr lang="en-US" b="0" i="0" dirty="0">
              <a:effectLst/>
              <a:latin typeface="SegoeU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hlinkClick r:id="rId7"/>
              </a:rPr>
              <a:t>Drive for digitization powered by Dynamics 365 Business Central keeps company fully focused on its winning ways</a:t>
            </a:r>
            <a:endParaRPr lang="en-US" dirty="0"/>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3/7/2024 10:03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47</a:t>
            </a:fld>
            <a:endParaRPr lang="en-US"/>
          </a:p>
        </p:txBody>
      </p:sp>
    </p:spTree>
    <p:extLst>
      <p:ext uri="{BB962C8B-B14F-4D97-AF65-F5344CB8AC3E}">
        <p14:creationId xmlns:p14="http://schemas.microsoft.com/office/powerpoint/2010/main" val="13541298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Country Availability: </a:t>
            </a:r>
            <a:r>
              <a:rPr lang="en-US" sz="1800" u="sng" dirty="0">
                <a:solidFill>
                  <a:srgbClr val="0563C1"/>
                </a:solidFill>
                <a:effectLst/>
                <a:highlight>
                  <a:srgbClr val="FFFF00"/>
                </a:highlight>
                <a:latin typeface="Calibri" panose="020F0502020204030204" pitchFamily="34" charset="0"/>
                <a:ea typeface="Times New Roman" panose="02020603050405020304" pitchFamily="18" charset="0"/>
                <a:hlinkClick r:id="rId3"/>
              </a:rPr>
              <a:t>https://aka.ms/BCcountries</a:t>
            </a:r>
            <a:r>
              <a:rPr lang="en-US" sz="1800" dirty="0">
                <a:effectLst/>
                <a:latin typeface="Calibri" panose="020F0502020204030204" pitchFamily="34" charset="0"/>
                <a:ea typeface="Times New Roman" panose="02020603050405020304" pitchFamily="18" charset="0"/>
              </a:rPr>
              <a:t>  </a:t>
            </a:r>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734077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base" latinLnBrk="0" hangingPunct="1">
              <a:lnSpc>
                <a:spcPct val="90000"/>
              </a:lnSpc>
              <a:spcBef>
                <a:spcPts val="0"/>
              </a:spcBef>
              <a:spcAft>
                <a:spcPts val="333"/>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Business Central offers a truly </a:t>
            </a:r>
            <a:r>
              <a:rPr kumimoji="0" lang="en-US" sz="900" b="1" i="0" u="none" strike="noStrike" kern="1200" cap="none" spc="0" normalizeH="0" baseline="0" noProof="0">
                <a:ln>
                  <a:noFill/>
                </a:ln>
                <a:solidFill>
                  <a:srgbClr val="000000"/>
                </a:solidFill>
                <a:effectLst/>
                <a:uLnTx/>
                <a:uFillTx/>
                <a:latin typeface="Segoe UI" panose="020B0502040204020203" pitchFamily="34" charset="0"/>
                <a:ea typeface="+mn-ea"/>
                <a:cs typeface="+mn-cs"/>
              </a:rPr>
              <a:t>extensible solution </a:t>
            </a: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through the breadth of the Microsoft cloud, while continuing to be modular. Customers can start with what they need today and adapt as they grow. </a:t>
            </a:r>
            <a:endParaRPr kumimoji="0" lang="en-US" sz="900" b="0" i="0" u="none" strike="noStrike" kern="1200" cap="all" spc="0" normalizeH="0" baseline="0" noProof="0">
              <a:ln>
                <a:noFill/>
              </a:ln>
              <a:solidFill>
                <a:srgbClr val="191919"/>
              </a:solidFill>
              <a:effectLst/>
              <a:uLnTx/>
              <a:uFillTx/>
              <a:latin typeface="Segoe UI Semibold"/>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900" b="0" i="0" u="none" strike="noStrike" kern="1200" cap="all" spc="0" normalizeH="0" baseline="0" noProof="0">
              <a:ln>
                <a:noFill/>
              </a:ln>
              <a:solidFill>
                <a:srgbClr val="191919"/>
              </a:solidFill>
              <a:effectLst/>
              <a:uLnTx/>
              <a:uFillTx/>
              <a:latin typeface="Segoe UI Semibold"/>
              <a:ea typeface="+mn-ea"/>
              <a:cs typeface="+mn-cs"/>
            </a:endParaRPr>
          </a:p>
          <a:p>
            <a:pPr marL="342900" marR="0" lvl="0" indent="-342900" algn="l" defTabSz="914367" rtl="0" eaLnBrk="1" fontAlgn="auto" latinLnBrk="0" hangingPunct="1">
              <a:lnSpc>
                <a:spcPct val="90000"/>
              </a:lnSpc>
              <a:spcBef>
                <a:spcPts val="200"/>
              </a:spcBef>
              <a:spcAft>
                <a:spcPts val="200"/>
              </a:spcAft>
              <a:buClrTx/>
              <a:buSzTx/>
              <a:buFont typeface="Symbol" panose="05050102010706020507" pitchFamily="18" charset="2"/>
              <a:buChar char=""/>
              <a:tabLst/>
              <a:defRPr/>
            </a:pPr>
            <a:r>
              <a:rPr kumimoji="0" lang="en-US" sz="900" b="1" i="0" u="none" strike="noStrike" kern="1200" cap="none" spc="0" normalizeH="0" baseline="0" noProof="0">
                <a:ln>
                  <a:noFill/>
                </a:ln>
                <a:solidFill>
                  <a:srgbClr val="000000"/>
                </a:solidFill>
                <a:effectLst/>
                <a:uLnTx/>
                <a:uFillTx/>
                <a:latin typeface="Segoe UI" panose="020B0502040204020203" pitchFamily="34" charset="0"/>
                <a:ea typeface="+mn-ea"/>
                <a:cs typeface="+mn-cs"/>
              </a:rPr>
              <a:t>Rapidly deploy and onboard</a:t>
            </a: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 Deploy solutions and onboard users in days or weeks, not months, to innovate and drive business outcomes in less time.</a:t>
            </a:r>
            <a:endParaRPr kumimoji="0" lang="en-US" sz="9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367" rtl="0" eaLnBrk="1" fontAlgn="auto" latinLnBrk="0" hangingPunct="1">
              <a:lnSpc>
                <a:spcPct val="90000"/>
              </a:lnSpc>
              <a:spcBef>
                <a:spcPts val="200"/>
              </a:spcBef>
              <a:spcAft>
                <a:spcPts val="200"/>
              </a:spcAft>
              <a:buClrTx/>
              <a:buSzTx/>
              <a:buFont typeface="Symbol" panose="05050102010706020507" pitchFamily="18" charset="2"/>
              <a:buChar char=""/>
              <a:tabLst/>
              <a:defRPr/>
            </a:pPr>
            <a:r>
              <a:rPr kumimoji="0" lang="en-US" sz="900" b="1" i="0" u="none" strike="noStrike" kern="1200" cap="none" spc="0" normalizeH="0" baseline="0" noProof="0">
                <a:ln>
                  <a:noFill/>
                </a:ln>
                <a:solidFill>
                  <a:srgbClr val="000000"/>
                </a:solidFill>
                <a:effectLst/>
                <a:uLnTx/>
                <a:uFillTx/>
                <a:latin typeface="Segoe UI" panose="020B0502040204020203" pitchFamily="34" charset="0"/>
                <a:ea typeface="+mn-ea"/>
                <a:cs typeface="Times New Roman" panose="02020603050405020304" pitchFamily="18" charset="0"/>
              </a:rPr>
              <a:t>Harness data everywhere.</a:t>
            </a: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Times New Roman" panose="02020603050405020304" pitchFamily="18" charset="0"/>
              </a:rPr>
              <a:t> Connect to hundreds of data sources </a:t>
            </a:r>
            <a:r>
              <a:rPr kumimoji="0" lang="en-US" sz="900" b="1" i="0" u="none" strike="noStrike" kern="1200" cap="none" spc="0" normalizeH="0" baseline="0" noProof="0">
                <a:ln>
                  <a:noFill/>
                </a:ln>
                <a:solidFill>
                  <a:srgbClr val="000000"/>
                </a:solidFill>
                <a:effectLst/>
                <a:uLnTx/>
                <a:uFillTx/>
                <a:latin typeface="Segoe UI" panose="020B0502040204020203" pitchFamily="34" charset="0"/>
                <a:ea typeface="+mn-ea"/>
                <a:cs typeface="Times New Roman" panose="02020603050405020304" pitchFamily="18" charset="0"/>
              </a:rPr>
              <a:t>out-of-the-box</a:t>
            </a: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Times New Roman" panose="02020603050405020304" pitchFamily="18" charset="0"/>
              </a:rPr>
              <a:t>, or easily create your own connectors, with seamless Office 365, Azure, LinkedIn, and third-party data sources.</a:t>
            </a:r>
            <a:endParaRPr kumimoji="0" lang="en-US" sz="900" b="0" i="0" u="none" strike="noStrike" kern="1200" cap="none" spc="0" normalizeH="0" baseline="0" noProof="0">
              <a:ln>
                <a:noFill/>
              </a:ln>
              <a:solidFill>
                <a:prstClr val="black"/>
              </a:solidFill>
              <a:effectLst/>
              <a:uLnTx/>
              <a:uFillTx/>
              <a:latin typeface="Segoe"/>
              <a:ea typeface="Times New Roman" panose="02020603050405020304" pitchFamily="18" charset="0"/>
              <a:cs typeface="Times New Roman" panose="02020603050405020304" pitchFamily="18" charset="0"/>
            </a:endParaRPr>
          </a:p>
          <a:p>
            <a:pPr marL="342900" marR="0" lvl="0" indent="-342900" algn="l" defTabSz="914367" rtl="0" eaLnBrk="1" fontAlgn="auto" latinLnBrk="0" hangingPunct="1">
              <a:lnSpc>
                <a:spcPct val="90000"/>
              </a:lnSpc>
              <a:spcBef>
                <a:spcPts val="200"/>
              </a:spcBef>
              <a:spcAft>
                <a:spcPts val="200"/>
              </a:spcAft>
              <a:buClrTx/>
              <a:buSzTx/>
              <a:buFont typeface="Symbol" panose="05050102010706020507" pitchFamily="18" charset="2"/>
              <a:buChar char=""/>
              <a:tabLst/>
              <a:defRPr/>
            </a:pPr>
            <a:r>
              <a:rPr kumimoji="0" lang="en-US" sz="900" b="1" i="0" u="none" strike="noStrike" kern="1200" cap="none" spc="0" normalizeH="0" baseline="0" noProof="0">
                <a:ln>
                  <a:noFill/>
                </a:ln>
                <a:solidFill>
                  <a:srgbClr val="000000"/>
                </a:solidFill>
                <a:effectLst/>
                <a:uLnTx/>
                <a:uFillTx/>
                <a:latin typeface="Segoe UI" panose="020B0502040204020203" pitchFamily="34" charset="0"/>
                <a:ea typeface="+mn-ea"/>
                <a:cs typeface="Times New Roman" panose="02020603050405020304" pitchFamily="18" charset="0"/>
              </a:rPr>
              <a:t>Modular and purpose-built</a:t>
            </a: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Times New Roman" panose="02020603050405020304" pitchFamily="18" charset="0"/>
              </a:rPr>
              <a:t>. While Dynamics 365 Business Central provides business management across financials, sales, service, projects, warehousing, supply chain, and manufacturing in a single solution. It is also built using the only business cloud platform to bridge ERP and CRM with modular, purpose-built applications that integrate with your existing systems and software tools to extend capabilities of solutions you already use. You can expand capabilities by also deploying Dynamics 365 Sales Professional, Customer Service Professional, and Power Apps.</a:t>
            </a:r>
          </a:p>
          <a:p>
            <a:pPr marL="342900" marR="0" lvl="0" indent="-342900" algn="l" defTabSz="914367" rtl="0" eaLnBrk="1" fontAlgn="auto" latinLnBrk="0" hangingPunct="1">
              <a:lnSpc>
                <a:spcPct val="90000"/>
              </a:lnSpc>
              <a:spcBef>
                <a:spcPts val="200"/>
              </a:spcBef>
              <a:spcAft>
                <a:spcPts val="200"/>
              </a:spcAft>
              <a:buClrTx/>
              <a:buSzTx/>
              <a:buFont typeface="Symbol" panose="05050102010706020507" pitchFamily="18" charset="2"/>
              <a:buChar char=""/>
              <a:tabLst/>
              <a:defRPr/>
            </a:pPr>
            <a:r>
              <a:rPr kumimoji="0" lang="en-US" sz="900" b="1" i="0" u="none" strike="noStrike" kern="1200" cap="none" spc="0" normalizeH="0" baseline="0" noProof="0">
                <a:ln>
                  <a:noFill/>
                </a:ln>
                <a:solidFill>
                  <a:prstClr val="black"/>
                </a:solidFill>
                <a:effectLst/>
                <a:uLnTx/>
                <a:uFillTx/>
                <a:latin typeface="Segoe UI" panose="020B0502040204020203" pitchFamily="34" charset="0"/>
                <a:ea typeface="Segoe UI" panose="020B0502040204020203" pitchFamily="34" charset="0"/>
                <a:cs typeface="+mn-cs"/>
              </a:rPr>
              <a:t>Reshape and transform</a:t>
            </a:r>
            <a:r>
              <a:rPr kumimoji="0" lang="en-US" sz="900" b="0" i="0" u="none" strike="noStrike" kern="1200" cap="none" spc="0" normalizeH="0" baseline="0" noProof="0">
                <a:ln>
                  <a:noFill/>
                </a:ln>
                <a:solidFill>
                  <a:prstClr val="black"/>
                </a:solidFill>
                <a:effectLst/>
                <a:uLnTx/>
                <a:uFillTx/>
                <a:latin typeface="Segoe UI" panose="020B0502040204020203" pitchFamily="34" charset="0"/>
                <a:ea typeface="Segoe UI" panose="020B0502040204020203" pitchFamily="34" charset="0"/>
                <a:cs typeface="+mn-cs"/>
              </a:rPr>
              <a:t>. Work with a trusted Microsoft partner—leaders in vertical innovation—to accelerate success and get the most value from Dynamics 365.</a:t>
            </a:r>
            <a:r>
              <a:rPr kumimoji="0" lang="en-US" sz="800" b="0" i="0" u="none" strike="noStrike" kern="1200" cap="none" spc="0" normalizeH="0" baseline="0" noProof="0">
                <a:ln>
                  <a:noFill/>
                </a:ln>
                <a:solidFill>
                  <a:srgbClr val="2E2E38"/>
                </a:solidFill>
                <a:effectLst/>
                <a:uLnTx/>
                <a:uFillTx/>
                <a:latin typeface="Georgia" panose="02040502050405020303" pitchFamily="18" charset="0"/>
                <a:ea typeface="+mn-ea"/>
                <a:cs typeface="+mn-cs"/>
              </a:rPr>
              <a:t> </a:t>
            </a:r>
            <a:r>
              <a:rPr kumimoji="0" lang="en-US" sz="800" b="1" i="0" u="none" strike="noStrike" kern="1200" cap="none" spc="0" normalizeH="0" baseline="0" noProof="0">
                <a:ln>
                  <a:noFill/>
                </a:ln>
                <a:solidFill>
                  <a:srgbClr val="FFFFFF"/>
                </a:solidFill>
                <a:effectLst/>
                <a:uLnTx/>
                <a:uFillTx/>
                <a:latin typeface="Segoe UI"/>
                <a:ea typeface="+mn-ea"/>
                <a:cs typeface="Segoe UI"/>
              </a:rPr>
              <a:t>60K+ Cloud Solution Provider (CSP) Partners.</a:t>
            </a:r>
            <a:endParaRPr lang="en-US" sz="800" b="1" i="0" u="none" strike="noStrike" kern="1200" cap="none" spc="0" normalizeH="0" baseline="0" noProof="0">
              <a:ln>
                <a:noFill/>
              </a:ln>
              <a:solidFill>
                <a:srgbClr val="FFFFFF"/>
              </a:solidFill>
              <a:effectLst/>
              <a:uLnTx/>
              <a:uFillTx/>
              <a:latin typeface="Segoe UI"/>
              <a:cs typeface="Segoe UI"/>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900" b="0" i="0" u="none" strike="noStrike" kern="1200" cap="all" spc="0" normalizeH="0" baseline="0" noProof="0">
              <a:ln>
                <a:noFill/>
              </a:ln>
              <a:solidFill>
                <a:srgbClr val="191919"/>
              </a:solidFill>
              <a:effectLst/>
              <a:uLnTx/>
              <a:uFillTx/>
              <a:latin typeface="Segoe UI Semibold"/>
              <a:ea typeface="+mn-ea"/>
              <a:cs typeface="+mn-cs"/>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Segoe UI Semilight" panose="020B0402040204020203" pitchFamily="34" charset="0"/>
              <a:ea typeface="Segoe UI Black" panose="020B0A02040204020203" pitchFamily="34" charset="0"/>
              <a:cs typeface="Segoe UI Semilight" panose="020B0402040204020203" pitchFamily="34" charset="0"/>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900" b="0" i="0" u="none" strike="noStrike" kern="1200" cap="all" spc="0" normalizeH="0" baseline="0" noProof="0">
              <a:ln>
                <a:noFill/>
              </a:ln>
              <a:solidFill>
                <a:srgbClr val="191919"/>
              </a:solidFill>
              <a:effectLst/>
              <a:uLnTx/>
              <a:uFillTx/>
              <a:latin typeface="Segoe UI Semibold"/>
              <a:ea typeface="+mn-ea"/>
              <a:cs typeface="+mn-cs"/>
            </a:endParaRPr>
          </a:p>
          <a:p>
            <a:pPr fontAlgn="base"/>
            <a:endParaRPr lang="en-US" b="0" i="0" u="none" strike="noStrike">
              <a:solidFill>
                <a:srgbClr val="2E2E38"/>
              </a:solidFill>
              <a:effectLst/>
              <a:latin typeface="Georgia" panose="02040502050405020303" pitchFamily="18"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53EE6A3-7E79-4ACE-A926-13D561BB2C3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207169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Let’s take a look under the hood at the elements that enable these capabilities.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Dynamics 365 connects data from across the company, processes for any business function, and intelligence to engage customers and optimize operations. These applications break down siloes so that everyone can work from one source of truth.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Dynamics 365 is supported by Microsoft Power Platform, a unified platform of low-code tools that anyone can customize to analyze data, build apps, automate processes, and create virtual agents.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We’ve also tightly integrated Microsoft 365—including Office applications and Microsoft Teams—with Dynamics 365. Everything is connected and accessible—customer and business records, documents, and colleagues. So one can easily and securely share business and customer records and documents with coworkers, collaborate on that information and sync your work back to the system of record---whether from Dynamics 365 or Teams or Outlook.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Finally, we have our insights and analytics capabilities—AI-powered insights derived from the volumes of data harnessed every hour of every day, surfaced when people need it from within Dynamics 365 or Teams.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We even connect with hundreds of other systems, platforms and databases---letting you get the most value from your investments.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r>
              <a:rPr lang="en-US" sz="1200" kern="1200" dirty="0">
                <a:effectLst/>
                <a:latin typeface="Calibri" panose="020F0502020204030204" pitchFamily="34" charset="0"/>
                <a:ea typeface="Calibri" panose="020F0502020204030204" pitchFamily="34" charset="0"/>
              </a:rPr>
              <a:t>By integrating AI-powered insights, automation, innovation and collaboration into your employees’ workflow, you can elevate customer experiences and operational excellence in every department. Everyone can help grow the organization with a shared purpose.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BF2EA-E578-431E-BD5B-A94F6E005A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5313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Power Platform enables business users to Analyze, Act, and Automate in ways that can make a big impact across the business.</a:t>
            </a:r>
          </a:p>
          <a:p>
            <a:pPr marL="171450" indent="-171450">
              <a:buFont typeface="Arial" panose="020B0604020202020204" pitchFamily="34" charset="0"/>
              <a:buChar char="•"/>
            </a:pPr>
            <a:r>
              <a:rPr lang="en-US" dirty="0"/>
              <a:t>[Analyze] Any business user, from the CEO to frontline workers, can make sense of data through interactive, real-time dashboards and unlock the insights needed to drive business forward </a:t>
            </a:r>
          </a:p>
          <a:p>
            <a:pPr marL="171450" indent="-171450">
              <a:buFont typeface="Arial" panose="020B0604020202020204" pitchFamily="34" charset="0"/>
              <a:buChar char="•"/>
            </a:pPr>
            <a:r>
              <a:rPr lang="en-US" dirty="0"/>
              <a:t>[Act]…which provides informed actions to create intelligent business processes via PowerApps without writing code</a:t>
            </a:r>
          </a:p>
          <a:p>
            <a:pPr marL="171450" indent="-171450">
              <a:buFont typeface="Arial" panose="020B0604020202020204" pitchFamily="34" charset="0"/>
              <a:buChar char="•"/>
            </a:pPr>
            <a:r>
              <a:rPr lang="en-US" dirty="0"/>
              <a:t>[Automate] and then leverage Flow to automate workflows between apps and services.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4E366B-CC6E-47DE-B1A9-535EA373AC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9679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At a high-level, you’ll see Copilot provide AI-powered assistance to help professionals in their daily workflow. It’s meant to augment workflows and help reduce the time spent on administrative tasks.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It can also help uncover insights and identify next best actions, leading to a more agile and proactive organization. </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ED62CF3F-6FAB-450E-BB20-B0E7DB0D430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7641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900" dirty="0"/>
              <a:t>To learn more about what’s new and planned for Business Central visit our release plan </a:t>
            </a:r>
            <a:r>
              <a:rPr lang="en-US" sz="900" dirty="0">
                <a:solidFill>
                  <a:srgbClr val="50E6FF"/>
                </a:solidFill>
                <a:cs typeface="Segoe UI" panose="020B0502040204020203" pitchFamily="34" charset="0"/>
              </a:rPr>
              <a:t>http://aka.ms/BCreleaseplan</a:t>
            </a:r>
            <a:endParaRPr lang="en-US" sz="900" dirty="0"/>
          </a:p>
          <a:p>
            <a:r>
              <a:rPr lang="en-US" sz="2000" b="0" i="0" dirty="0">
                <a:solidFill>
                  <a:srgbClr val="171717"/>
                </a:solidFill>
                <a:effectLst/>
                <a:latin typeface="Segoe UI" panose="020B0502040204020203" pitchFamily="34" charset="0"/>
              </a:rPr>
              <a:t>Because the page lists features that may not have released yet, </a:t>
            </a:r>
            <a:r>
              <a:rPr lang="en-US" sz="2000" b="1" i="0" dirty="0">
                <a:solidFill>
                  <a:srgbClr val="171717"/>
                </a:solidFill>
                <a:effectLst/>
                <a:latin typeface="Segoe UI" panose="020B0502040204020203" pitchFamily="34" charset="0"/>
              </a:rPr>
              <a:t>delivery timelines may change and projected functionality may not be released</a:t>
            </a:r>
            <a:r>
              <a:rPr lang="en-US" sz="2000" b="0" i="0" dirty="0">
                <a:solidFill>
                  <a:srgbClr val="171717"/>
                </a:solidFill>
                <a:effectLst/>
                <a:latin typeface="Segoe UI" panose="020B0502040204020203" pitchFamily="34" charset="0"/>
              </a:rPr>
              <a:t>. </a:t>
            </a:r>
            <a:endParaRPr lang="en-US" sz="900"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2346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base" latinLnBrk="0" hangingPunct="1">
              <a:lnSpc>
                <a:spcPct val="90000"/>
              </a:lnSpc>
              <a:spcBef>
                <a:spcPts val="0"/>
              </a:spcBef>
              <a:spcAft>
                <a:spcPts val="333"/>
              </a:spcAft>
              <a:buClrTx/>
              <a:buSzTx/>
              <a:buFontTx/>
              <a:buNone/>
              <a:tabLst/>
              <a:defRPr/>
            </a:pPr>
            <a:r>
              <a:rPr lang="en-US" sz="1000" dirty="0">
                <a:solidFill>
                  <a:schemeClr val="tx1"/>
                </a:solidFill>
                <a:effectLst/>
                <a:latin typeface="Segoe UI" panose="020B0502040204020203" pitchFamily="34" charset="0"/>
                <a:ea typeface="Segoe UI" panose="020B0502040204020203" pitchFamily="34" charset="0"/>
                <a:cs typeface="Segoe UI" panose="020B0502040204020203" pitchFamily="34" charset="0"/>
              </a:rPr>
              <a:t>Many businesses remain limited by systems that simply don’t allow for change. </a:t>
            </a:r>
            <a:endParaRPr kumimoji="0" lang="en-US" sz="10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base" latinLnBrk="0" hangingPunct="1">
              <a:lnSpc>
                <a:spcPct val="90000"/>
              </a:lnSpc>
              <a:spcBef>
                <a:spcPts val="0"/>
              </a:spcBef>
              <a:spcAft>
                <a:spcPts val="333"/>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Here are some specific challenges and needs that a few customers we’ve worked with were experiencing with their existing platforms.</a:t>
            </a: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endParaRPr>
          </a:p>
          <a:p>
            <a:pPr marL="171450" marR="0" lvl="0" indent="-171450" algn="l" defTabSz="914367" rtl="0" eaLnBrk="1" fontAlgn="base" latinLnBrk="0" hangingPunct="1">
              <a:lnSpc>
                <a:spcPct val="90000"/>
              </a:lnSpc>
              <a:spcBef>
                <a:spcPts val="0"/>
              </a:spcBef>
              <a:spcAft>
                <a:spcPts val="333"/>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Design Offices </a:t>
            </a:r>
            <a:r>
              <a:rPr kumimoji="0" lang="en-US" sz="10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needed a finance and customer engagement platform for its sales and accounting departments to </a:t>
            </a:r>
            <a:r>
              <a:rPr kumimoji="0" lang="en-US" sz="1000" b="1"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accommodate rapid and anticipated business growth.</a:t>
            </a:r>
          </a:p>
          <a:p>
            <a:pPr marL="171450" marR="0" lvl="0" indent="-171450" algn="l" defTabSz="914367" rtl="0" eaLnBrk="1" fontAlgn="base" latinLnBrk="0" hangingPunct="1">
              <a:lnSpc>
                <a:spcPct val="90000"/>
              </a:lnSpc>
              <a:spcBef>
                <a:spcPts val="0"/>
              </a:spcBef>
              <a:spcAft>
                <a:spcPts val="333"/>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endParaRPr>
          </a:p>
          <a:p>
            <a:pPr marL="171450" marR="0" lvl="0" indent="-171450" algn="l" defTabSz="914367" rtl="0" eaLnBrk="1" fontAlgn="base" latinLnBrk="0" hangingPunct="1">
              <a:lnSpc>
                <a:spcPct val="90000"/>
              </a:lnSpc>
              <a:spcBef>
                <a:spcPts val="0"/>
              </a:spcBef>
              <a:spcAft>
                <a:spcPts val="333"/>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CURRAX</a:t>
            </a:r>
            <a:r>
              <a:rPr kumimoji="0" lang="en-US" sz="10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 </a:t>
            </a:r>
            <a:r>
              <a:rPr kumimoji="0" lang="en-US" sz="1000" b="1"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w</a:t>
            </a:r>
            <a:r>
              <a:rPr lang="en-US" sz="1000" b="1" dirty="0">
                <a:solidFill>
                  <a:schemeClr val="tx1"/>
                </a:solidFill>
                <a:latin typeface="Segoe UI" panose="020B0502040204020203" pitchFamily="34" charset="0"/>
                <a:cs typeface="Segoe UI" panose="020B0502040204020203" pitchFamily="34" charset="0"/>
              </a:rPr>
              <a:t>anted to run its business from anywhere </a:t>
            </a:r>
            <a:r>
              <a:rPr lang="en-US" sz="1000" b="0" dirty="0">
                <a:solidFill>
                  <a:schemeClr val="tx1"/>
                </a:solidFill>
                <a:latin typeface="Segoe UI" panose="020B0502040204020203" pitchFamily="34" charset="0"/>
                <a:cs typeface="Segoe UI" panose="020B0502040204020203" pitchFamily="34" charset="0"/>
              </a:rPr>
              <a:t>and have all the advantages a cloud solution could bring.</a:t>
            </a:r>
          </a:p>
          <a:p>
            <a:pPr marL="0" marR="0" lvl="0" indent="0" algn="l" defTabSz="914367" rtl="0" eaLnBrk="1" fontAlgn="base" latinLnBrk="0" hangingPunct="1">
              <a:lnSpc>
                <a:spcPct val="90000"/>
              </a:lnSpc>
              <a:spcBef>
                <a:spcPts val="0"/>
              </a:spcBef>
              <a:spcAft>
                <a:spcPts val="333"/>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endParaRPr>
          </a:p>
          <a:p>
            <a:pPr marL="171450" marR="0" lvl="0" indent="-171450" algn="l" defTabSz="914367" rtl="0" eaLnBrk="1" fontAlgn="base" latinLnBrk="0" hangingPunct="1">
              <a:lnSpc>
                <a:spcPct val="90000"/>
              </a:lnSpc>
              <a:spcBef>
                <a:spcPts val="0"/>
              </a:spcBef>
              <a:spcAft>
                <a:spcPts val="333"/>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Call2Recycle</a:t>
            </a:r>
            <a:r>
              <a:rPr kumimoji="0" lang="en-US" sz="10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 needed</a:t>
            </a:r>
            <a:r>
              <a:rPr lang="en-US" sz="1000" dirty="0">
                <a:solidFill>
                  <a:schemeClr val="tx1"/>
                </a:solidFill>
                <a:latin typeface="Segoe UI" panose="020B0502040204020203" pitchFamily="34" charset="0"/>
                <a:cs typeface="Segoe UI" panose="020B0502040204020203" pitchFamily="34" charset="0"/>
              </a:rPr>
              <a:t> to find a unified ERP and CRM tool to </a:t>
            </a:r>
            <a:r>
              <a:rPr lang="en-US" sz="1000" b="1" dirty="0">
                <a:solidFill>
                  <a:schemeClr val="tx1"/>
                </a:solidFill>
                <a:latin typeface="Segoe UI" panose="020B0502040204020203" pitchFamily="34" charset="0"/>
                <a:cs typeface="Segoe UI" panose="020B0502040204020203" pitchFamily="34" charset="0"/>
              </a:rPr>
              <a:t>tightly manage and track all aspects of its operations.</a:t>
            </a: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base" latinLnBrk="0" hangingPunct="1">
              <a:lnSpc>
                <a:spcPct val="90000"/>
              </a:lnSpc>
              <a:spcBef>
                <a:spcPts val="0"/>
              </a:spcBef>
              <a:spcAft>
                <a:spcPts val="333"/>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We’ll revisit these businesses later to see how Business Central helped them meet these needs.</a:t>
            </a: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Segoe UI Semilight" panose="020B0402040204020203" pitchFamily="34" charset="0"/>
              <a:ea typeface="Segoe UI Black" panose="020B0A02040204020203" pitchFamily="34" charset="0"/>
              <a:cs typeface="Segoe UI Semilight" panose="020B0402040204020203" pitchFamily="34" charset="0"/>
            </a:endParaRPr>
          </a:p>
          <a:p>
            <a:pPr marL="0" marR="0" lvl="0" indent="0" algn="l" defTabSz="914367" rtl="0" eaLnBrk="1" fontAlgn="base" latinLnBrk="0" hangingPunct="1">
              <a:lnSpc>
                <a:spcPct val="90000"/>
              </a:lnSpc>
              <a:spcBef>
                <a:spcPts val="0"/>
              </a:spcBef>
              <a:spcAft>
                <a:spcPts val="333"/>
              </a:spcAft>
              <a:buClrTx/>
              <a:buSzTx/>
              <a:buFontTx/>
              <a:buNone/>
              <a:tabLst/>
              <a:defRPr/>
            </a:pPr>
            <a:endParaRPr kumimoji="0" lang="en-US" sz="900" b="0" i="0" u="none" strike="noStrike" kern="1200" cap="all" spc="0" normalizeH="0" baseline="0" noProof="0" dirty="0">
              <a:ln>
                <a:noFill/>
              </a:ln>
              <a:solidFill>
                <a:srgbClr val="191919"/>
              </a:solidFill>
              <a:effectLst/>
              <a:uLnTx/>
              <a:uFillTx/>
              <a:latin typeface="Segoe UI Semibold"/>
              <a:ea typeface="+mn-ea"/>
              <a:cs typeface="+mn-cs"/>
            </a:endParaRPr>
          </a:p>
          <a:p>
            <a:pPr fontAlgn="base"/>
            <a:endParaRPr lang="en-US" b="0" i="0" u="none" strike="noStrike" dirty="0">
              <a:solidFill>
                <a:srgbClr val="2E2E38"/>
              </a:solidFill>
              <a:effectLst/>
              <a:latin typeface="Georgia" panose="02040502050405020303" pitchFamily="18"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53EE6A3-7E79-4ACE-A926-13D561BB2C3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570975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47688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825500"/>
            <a:ext cx="6472237" cy="3641725"/>
          </a:xfrm>
        </p:spPr>
      </p:sp>
      <p:sp>
        <p:nvSpPr>
          <p:cNvPr id="3" name="Notes Placeholder 2"/>
          <p:cNvSpPr>
            <a:spLocks noGrp="1"/>
          </p:cNvSpPr>
          <p:nvPr>
            <p:ph type="body" idx="1"/>
          </p:nvPr>
        </p:nvSpPr>
        <p:spPr/>
        <p:txBody>
          <a:bodyPr/>
          <a:lstStyle/>
          <a:p>
            <a:pPr algn="l" fontAlgn="base"/>
            <a:r>
              <a:rPr lang="en-US" sz="1200" b="1" i="0" u="none" strike="noStrike" dirty="0">
                <a:effectLst/>
                <a:latin typeface="Segoe UI" panose="020B0502040204020203" pitchFamily="34" charset="0"/>
              </a:rPr>
              <a:t>Slide title: </a:t>
            </a:r>
            <a:r>
              <a:rPr lang="en-US" sz="1200" b="0" i="0" u="none" strike="noStrike" dirty="0">
                <a:effectLst/>
                <a:latin typeface="Calibri" panose="020F0502020204030204" pitchFamily="34" charset="0"/>
              </a:rPr>
              <a:t>The COVID-19 pandemic was a catalyst for change and shifting </a:t>
            </a:r>
            <a:r>
              <a:rPr lang="en-US" sz="1200" dirty="0">
                <a:latin typeface="Calibri" panose="020F0502020204030204" pitchFamily="34" charset="0"/>
              </a:rPr>
              <a:t>organizational</a:t>
            </a:r>
            <a:r>
              <a:rPr lang="en-US" sz="1200" b="0" i="0" u="none" strike="noStrike" dirty="0">
                <a:effectLst/>
                <a:latin typeface="Calibri" panose="020F0502020204030204" pitchFamily="34" charset="0"/>
              </a:rPr>
              <a:t> priorities</a:t>
            </a:r>
            <a:r>
              <a:rPr lang="en-US" sz="1200" b="0" i="0" dirty="0">
                <a:effectLst/>
                <a:latin typeface="Calibri" panose="020F0502020204030204" pitchFamily="34" charset="0"/>
              </a:rPr>
              <a:t>​</a:t>
            </a:r>
            <a:endParaRPr lang="en-US" sz="1200" b="0" i="0" dirty="0">
              <a:effectLst/>
            </a:endParaRPr>
          </a:p>
          <a:p>
            <a:pPr algn="l" fontAlgn="base"/>
            <a:r>
              <a:rPr lang="en-US" sz="1200" b="0" i="0" dirty="0">
                <a:effectLst/>
                <a:latin typeface="Segoe UI" panose="020B0502040204020203" pitchFamily="34" charset="0"/>
              </a:rPr>
              <a:t>​</a:t>
            </a:r>
            <a:endParaRPr lang="en-US" sz="1200" b="0" i="0" dirty="0">
              <a:effectLst/>
            </a:endParaRPr>
          </a:p>
          <a:p>
            <a:pPr marL="0" marR="0" lvl="0" indent="0" algn="l" defTabSz="914400" eaLnBrk="1" fontAlgn="base" latinLnBrk="0" hangingPunct="1">
              <a:lnSpc>
                <a:spcPct val="100000"/>
              </a:lnSpc>
              <a:spcBef>
                <a:spcPts val="0"/>
              </a:spcBef>
              <a:spcAft>
                <a:spcPts val="0"/>
              </a:spcAft>
              <a:buClrTx/>
              <a:buSzTx/>
              <a:buFontTx/>
              <a:buNone/>
              <a:tabLst/>
              <a:defRPr/>
            </a:pPr>
            <a:r>
              <a:rPr lang="en-US" sz="1200" b="0" i="0" u="none" strike="noStrike" dirty="0">
                <a:effectLst/>
                <a:latin typeface="Segoe UI" panose="020B0502040204020203" pitchFamily="34" charset="0"/>
              </a:rPr>
              <a:t>The pandemic put the healthcare industry through a perfect storm—significant disruptions in terms of delivery of care, information management, member engagement, and more. The pandemic also accelerated digital trends that were already growing, and healthcare companies rose to the challenge by capitalizing on those trends. </a:t>
            </a:r>
            <a:r>
              <a:rPr lang="en-US" sz="1200" b="0" i="0" dirty="0">
                <a:effectLst/>
                <a:latin typeface="Segoe UI" panose="020B0502040204020203" pitchFamily="34" charset="0"/>
              </a:rPr>
              <a:t>​</a:t>
            </a:r>
            <a:r>
              <a:rPr lang="en-US" sz="1200" dirty="0"/>
              <a:t>Pharmaceutical and life sciences organizations are working hard to keep employees safe and support an increase in remote workers; minimize any operational disruption to keep services running smoothly for members; manage risk, manage cost to meet demand, and help those who need assistance the most.</a:t>
            </a:r>
            <a:endParaRPr lang="en-US" sz="1200" b="0" i="0" dirty="0">
              <a:effectLst/>
            </a:endParaRPr>
          </a:p>
          <a:p>
            <a:pPr>
              <a:lnSpc>
                <a:spcPct val="107000"/>
              </a:lnSpc>
              <a:spcAft>
                <a:spcPts val="800"/>
              </a:spcAft>
            </a:pPr>
            <a:endParaRPr lang="en-US" sz="1200" dirty="0"/>
          </a:p>
          <a:p>
            <a:pPr>
              <a:lnSpc>
                <a:spcPct val="107000"/>
              </a:lnSpc>
              <a:spcAft>
                <a:spcPts val="800"/>
              </a:spcAft>
            </a:pPr>
            <a:r>
              <a:rPr lang="en-US" sz="1200" dirty="0"/>
              <a:t>Here are some of the biggest trends in healthcare today, particularly for </a:t>
            </a:r>
            <a:r>
              <a:rPr lang="en-US" sz="1200" b="0" i="0" dirty="0">
                <a:effectLst/>
                <a:latin typeface="Segoe UI" panose="020B0502040204020203" pitchFamily="34" charset="0"/>
              </a:rPr>
              <a:t>​p</a:t>
            </a:r>
            <a:r>
              <a:rPr lang="en-US" sz="1200" dirty="0"/>
              <a:t>harmaceutical and life sciences organizations like yourself:</a:t>
            </a:r>
          </a:p>
          <a:p>
            <a:pPr>
              <a:lnSpc>
                <a:spcPct val="107000"/>
              </a:lnSpc>
              <a:spcAft>
                <a:spcPts val="800"/>
              </a:spcAft>
            </a:pPr>
            <a:endParaRPr lang="en-US" sz="1200" dirty="0">
              <a:cs typeface="Calibri" panose="020F0502020204030204"/>
            </a:endParaRPr>
          </a:p>
          <a:p>
            <a:pPr marL="0" marR="0" lvl="0" indent="0" algn="l" defTabSz="932742" eaLnBrk="1" fontAlgn="auto" latinLnBrk="0" hangingPunct="1">
              <a:lnSpc>
                <a:spcPct val="90000"/>
              </a:lnSpc>
              <a:spcBef>
                <a:spcPts val="0"/>
              </a:spcBef>
              <a:spcAft>
                <a:spcPts val="340"/>
              </a:spcAft>
              <a:buClrTx/>
              <a:buSzTx/>
              <a:buFontTx/>
              <a:buNone/>
              <a:tabLst/>
              <a:defRPr/>
            </a:pPr>
            <a:r>
              <a:rPr lang="en-US" sz="1800" b="1" i="0" u="none" strike="noStrike" dirty="0">
                <a:solidFill>
                  <a:srgbClr val="000000"/>
                </a:solidFill>
                <a:effectLst/>
                <a:latin typeface="Calibri" panose="020F0502020204030204" pitchFamily="34" charset="0"/>
              </a:rPr>
              <a:t>Empowering and protecting health consumers</a:t>
            </a:r>
            <a:r>
              <a:rPr lang="en-US" sz="1800" b="0" i="0" u="none" strike="noStrike" dirty="0">
                <a:solidFill>
                  <a:srgbClr val="000000"/>
                </a:solidFill>
                <a:effectLst/>
                <a:latin typeface="Calibri" panose="020F0502020204030204" pitchFamily="34" charset="0"/>
              </a:rPr>
              <a:t>. </a:t>
            </a:r>
            <a:r>
              <a:rPr lang="en-US" sz="2800" b="0" i="0" u="none" strike="noStrike" dirty="0">
                <a:solidFill>
                  <a:srgbClr val="FFFFFF"/>
                </a:solidFill>
                <a:effectLst/>
                <a:latin typeface="Segoe UI" panose="020B0502040204020203" pitchFamily="34" charset="0"/>
              </a:rPr>
              <a:t>Engage directly and securely with health citizens, to drive market efficiency and reduce costs.</a:t>
            </a:r>
            <a:r>
              <a:rPr lang="en-US" sz="2800" b="0" i="0" dirty="0">
                <a:solidFill>
                  <a:srgbClr val="000000"/>
                </a:solidFill>
                <a:effectLst/>
                <a:latin typeface="Segoe UI" panose="020B0502040204020203" pitchFamily="34" charset="0"/>
              </a:rPr>
              <a:t>​ </a:t>
            </a:r>
            <a:r>
              <a:rPr lang="en-US" sz="1800" b="0" i="0" u="none" strike="noStrike" dirty="0">
                <a:solidFill>
                  <a:srgbClr val="000000"/>
                </a:solidFill>
                <a:effectLst/>
                <a:latin typeface="Calibri" panose="020F0502020204030204" pitchFamily="34" charset="0"/>
              </a:rPr>
              <a:t>Health citizens expect more, and when they are more informed about their healthcare—they have convenient access to their personal health information, receive evidence-based guidance and personalized support - they can be a valuable source of data to aid improvements to clinical trial processes. ​</a:t>
            </a:r>
            <a:r>
              <a:rPr lang="en-US" sz="1800" b="0" i="0" dirty="0">
                <a:solidFill>
                  <a:srgbClr val="000000"/>
                </a:solidFill>
                <a:effectLst/>
                <a:latin typeface="Calibri" panose="020F0502020204030204" pitchFamily="34" charset="0"/>
              </a:rPr>
              <a:t>​</a:t>
            </a:r>
          </a:p>
          <a:p>
            <a:pPr marL="0" marR="0" lvl="0" indent="0" algn="l" defTabSz="932742" eaLnBrk="1" fontAlgn="auto" latinLnBrk="0" hangingPunct="1">
              <a:lnSpc>
                <a:spcPct val="90000"/>
              </a:lnSpc>
              <a:spcBef>
                <a:spcPts val="0"/>
              </a:spcBef>
              <a:spcAft>
                <a:spcPts val="340"/>
              </a:spcAft>
              <a:buClrTx/>
              <a:buSzTx/>
              <a:buFontTx/>
              <a:buNone/>
              <a:tabLst/>
              <a:defRPr/>
            </a:pPr>
            <a:endParaRPr lang="en-US" sz="1200" b="0" dirty="0"/>
          </a:p>
          <a:p>
            <a:pPr marL="0" marR="0" lvl="0" indent="0" algn="l" defTabSz="932742" eaLnBrk="1" fontAlgn="auto" latinLnBrk="0" hangingPunct="1">
              <a:lnSpc>
                <a:spcPct val="90000"/>
              </a:lnSpc>
              <a:spcBef>
                <a:spcPts val="0"/>
              </a:spcBef>
              <a:spcAft>
                <a:spcPts val="340"/>
              </a:spcAft>
              <a:buClrTx/>
              <a:buSzTx/>
              <a:buFontTx/>
              <a:buNone/>
              <a:tabLst/>
              <a:defRPr/>
            </a:pPr>
            <a:r>
              <a:rPr lang="en-US" sz="1200" b="1" dirty="0"/>
              <a:t>A</a:t>
            </a:r>
            <a:r>
              <a:rPr lang="en-US" sz="1800" b="1" i="0" u="none" strike="noStrike" dirty="0">
                <a:solidFill>
                  <a:srgbClr val="000000"/>
                </a:solidFill>
                <a:effectLst/>
                <a:latin typeface="Calibri" panose="020F0502020204030204" pitchFamily="34" charset="0"/>
              </a:rPr>
              <a:t>ccelerate scientific innovation</a:t>
            </a:r>
            <a:r>
              <a:rPr lang="en-US" sz="1800" b="0" i="0" u="none" strike="noStrike" dirty="0">
                <a:solidFill>
                  <a:srgbClr val="000000"/>
                </a:solidFill>
                <a:effectLst/>
                <a:latin typeface="Calibri" panose="020F0502020204030204" pitchFamily="34" charset="0"/>
              </a:rPr>
              <a:t>. </a:t>
            </a:r>
            <a:r>
              <a:rPr lang="en-US" sz="2800" b="0" i="0" u="none" strike="noStrike" dirty="0">
                <a:solidFill>
                  <a:srgbClr val="FFFFFF"/>
                </a:solidFill>
                <a:effectLst/>
                <a:latin typeface="Segoe UI" panose="020B0502040204020203" pitchFamily="34" charset="0"/>
              </a:rPr>
              <a:t>Modernize discovery, R&amp;D, and improve clinical trial management. </a:t>
            </a:r>
            <a:r>
              <a:rPr lang="en-US" sz="1800" b="0" i="0" u="none" strike="noStrike" dirty="0">
                <a:solidFill>
                  <a:srgbClr val="000000"/>
                </a:solidFill>
                <a:effectLst/>
                <a:latin typeface="Calibri" panose="020F0502020204030204" pitchFamily="34" charset="0"/>
              </a:rPr>
              <a:t>Innovation is key in Healthcare – but it takes </a:t>
            </a:r>
            <a:r>
              <a:rPr lang="en-US" sz="1800" b="1" i="0" u="none" strike="noStrike" dirty="0">
                <a:solidFill>
                  <a:srgbClr val="000000"/>
                </a:solidFill>
                <a:effectLst/>
                <a:latin typeface="Calibri" panose="020F0502020204030204" pitchFamily="34" charset="0"/>
              </a:rPr>
              <a:t>massive computing resources to search through chemical and biological databases looking for new drug candidates. </a:t>
            </a:r>
            <a:r>
              <a:rPr lang="en-US" sz="1800" b="0" i="0" u="none" strike="noStrike" dirty="0">
                <a:solidFill>
                  <a:srgbClr val="000000"/>
                </a:solidFill>
                <a:effectLst/>
                <a:latin typeface="Calibri" panose="020F0502020204030204" pitchFamily="34" charset="0"/>
              </a:rPr>
              <a:t>Unless researchers have access to either a state-of-the-art corporate data center or one of the world’s few supercomputers, there’s just </a:t>
            </a:r>
            <a:r>
              <a:rPr lang="en-US" sz="1800" b="1" i="0" u="none" strike="noStrike" dirty="0">
                <a:solidFill>
                  <a:srgbClr val="000000"/>
                </a:solidFill>
                <a:effectLst/>
                <a:latin typeface="Calibri" panose="020F0502020204030204" pitchFamily="34" charset="0"/>
              </a:rPr>
              <a:t>too much data to analyze efficiently</a:t>
            </a:r>
            <a:r>
              <a:rPr lang="en-US" sz="1800" b="0" i="0" u="none" strike="noStrike" dirty="0">
                <a:solidFill>
                  <a:srgbClr val="000000"/>
                </a:solidFill>
                <a:effectLst/>
                <a:latin typeface="Calibri" panose="020F0502020204030204" pitchFamily="34" charset="0"/>
              </a:rPr>
              <a:t>. The identification of compounds that will cause a desired biological effect requires a huge investment in technical infrastructure.</a:t>
            </a:r>
            <a:r>
              <a:rPr lang="en-US" sz="2800" b="0" i="0" dirty="0">
                <a:solidFill>
                  <a:srgbClr val="000000"/>
                </a:solidFill>
                <a:effectLst/>
                <a:latin typeface="Segoe UI" panose="020B0502040204020203" pitchFamily="34" charset="0"/>
              </a:rPr>
              <a:t>​ </a:t>
            </a:r>
            <a:r>
              <a:rPr lang="en-US" sz="1800" b="0" i="0" u="none" strike="noStrike" dirty="0">
                <a:solidFill>
                  <a:srgbClr val="000000"/>
                </a:solidFill>
                <a:effectLst/>
                <a:latin typeface="Calibri" panose="020F0502020204030204" pitchFamily="34" charset="0"/>
              </a:rPr>
              <a:t>When you can give R&amp;D, operations, and administration the ability to spend more time with pts by cutting through the clutter of their fragmented systems, they can communicate and collaborate much more effectively—and that’s when great things happen inside and outside your organization.</a:t>
            </a:r>
            <a:endParaRPr kumimoji="0" lang="en-US" sz="800" b="0" i="0" u="none" strike="noStrike" kern="1200" cap="none" spc="0" normalizeH="0" baseline="0" noProof="0" dirty="0">
              <a:ln>
                <a:noFill/>
              </a:ln>
              <a:solidFill>
                <a:srgbClr val="FFFFFF"/>
              </a:solidFill>
              <a:effectLst/>
              <a:uLnTx/>
              <a:uFillTx/>
              <a:latin typeface="Segoe UI Semilight"/>
              <a:ea typeface="+mn-ea"/>
              <a:cs typeface="+mn-cs"/>
            </a:endParaRPr>
          </a:p>
          <a:p>
            <a:pPr marL="0" marR="0" lvl="0" indent="0" algn="l" defTabSz="932742" eaLnBrk="1" fontAlgn="auto" latinLnBrk="0" hangingPunct="1">
              <a:lnSpc>
                <a:spcPct val="90000"/>
              </a:lnSpc>
              <a:spcBef>
                <a:spcPts val="0"/>
              </a:spcBef>
              <a:spcAft>
                <a:spcPts val="34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Segoe UI Semilight"/>
              <a:ea typeface="+mn-ea"/>
              <a:cs typeface="+mn-cs"/>
            </a:endParaRPr>
          </a:p>
          <a:p>
            <a:pPr marL="0" marR="0" lvl="0" indent="0" algn="l" defTabSz="932742" eaLnBrk="1" fontAlgn="auto" latinLnBrk="0" hangingPunct="1">
              <a:lnSpc>
                <a:spcPct val="90000"/>
              </a:lnSpc>
              <a:spcBef>
                <a:spcPts val="0"/>
              </a:spcBef>
              <a:spcAft>
                <a:spcPts val="340"/>
              </a:spcAft>
              <a:buClrTx/>
              <a:buSzTx/>
              <a:buFontTx/>
              <a:buNone/>
              <a:tabLst/>
              <a:defRPr/>
            </a:pPr>
            <a:r>
              <a:rPr lang="en-US" sz="1800" b="1" i="0" u="none" strike="noStrike" dirty="0">
                <a:solidFill>
                  <a:srgbClr val="000000"/>
                </a:solidFill>
                <a:effectLst/>
                <a:latin typeface="Calibri" panose="020F0502020204030204" pitchFamily="34" charset="0"/>
              </a:rPr>
              <a:t>Enhance workforce experience</a:t>
            </a:r>
            <a:r>
              <a:rPr lang="en-US" sz="1800" b="0" i="0" u="none" strike="noStrike" dirty="0">
                <a:solidFill>
                  <a:srgbClr val="000000"/>
                </a:solidFill>
                <a:effectLst/>
                <a:latin typeface="Calibri" panose="020F0502020204030204" pitchFamily="34" charset="0"/>
              </a:rPr>
              <a:t>. Equip your workforce with skills and tools needed to streamline processes and remove barriers to increased collaboration.</a:t>
            </a:r>
          </a:p>
          <a:p>
            <a:pPr marL="0" marR="0" lvl="0" indent="0" algn="l" defTabSz="932742" eaLnBrk="1" fontAlgn="auto" latinLnBrk="0" hangingPunct="1">
              <a:lnSpc>
                <a:spcPct val="90000"/>
              </a:lnSpc>
              <a:spcBef>
                <a:spcPts val="0"/>
              </a:spcBef>
              <a:spcAft>
                <a:spcPts val="34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Segoe UI Semilight"/>
              <a:ea typeface="+mn-ea"/>
              <a:cs typeface="+mn-cs"/>
            </a:endParaRPr>
          </a:p>
          <a:p>
            <a:pPr marL="0" marR="0" lvl="0" indent="0" algn="l" defTabSz="932742" eaLnBrk="1" fontAlgn="auto" latinLnBrk="0" hangingPunct="1">
              <a:lnSpc>
                <a:spcPct val="90000"/>
              </a:lnSpc>
              <a:spcBef>
                <a:spcPts val="0"/>
              </a:spcBef>
              <a:spcAft>
                <a:spcPts val="340"/>
              </a:spcAft>
              <a:buClrTx/>
              <a:buSzTx/>
              <a:buFontTx/>
              <a:buNone/>
              <a:tabLst/>
              <a:defRPr/>
            </a:pPr>
            <a:r>
              <a:rPr lang="en-US" sz="1800" b="1" i="0" u="none" strike="noStrike" dirty="0">
                <a:solidFill>
                  <a:srgbClr val="000000"/>
                </a:solidFill>
                <a:effectLst/>
                <a:latin typeface="Calibri" panose="020F0502020204030204" pitchFamily="34" charset="0"/>
              </a:rPr>
              <a:t>Build trust and operational agility</a:t>
            </a:r>
            <a:r>
              <a:rPr lang="en-US" sz="1800" b="0" i="0" u="none" strike="noStrike" dirty="0">
                <a:solidFill>
                  <a:srgbClr val="000000"/>
                </a:solidFill>
                <a:effectLst/>
                <a:latin typeface="Calibri" panose="020F0502020204030204" pitchFamily="34" charset="0"/>
              </a:rPr>
              <a:t>. Pharma and Life sciences organizations deal with increased global regulatory scrutiny and manufacturing in this space is no different—it’s under massive transformation.</a:t>
            </a:r>
            <a:r>
              <a:rPr lang="en-US" sz="2800" b="0" i="0" u="none" strike="noStrike" dirty="0">
                <a:solidFill>
                  <a:srgbClr val="FFFFFF"/>
                </a:solidFill>
                <a:effectLst/>
                <a:latin typeface="Segoe UI" panose="020B0502040204020203" pitchFamily="34" charset="0"/>
              </a:rPr>
              <a:t> Use secure actionable insights to transform operations, increase productivity and reduce time-to-market.</a:t>
            </a:r>
            <a:r>
              <a:rPr lang="en-US" sz="2800" b="0" i="0" dirty="0">
                <a:solidFill>
                  <a:srgbClr val="000000"/>
                </a:solidFill>
                <a:effectLst/>
                <a:latin typeface="Segoe UI" panose="020B0502040204020203" pitchFamily="34" charset="0"/>
              </a:rPr>
              <a:t>​</a:t>
            </a:r>
            <a:endParaRPr lang="en-US" sz="1800" b="0" i="0" u="none" strike="noStrike" dirty="0">
              <a:solidFill>
                <a:srgbClr val="000000"/>
              </a:solidFill>
              <a:effectLst/>
              <a:latin typeface="Calibri" panose="020F0502020204030204" pitchFamily="34" charset="0"/>
            </a:endParaRPr>
          </a:p>
          <a:p>
            <a:pPr marL="0" marR="0" lvl="0" indent="0" algn="l" defTabSz="932742" eaLnBrk="1" fontAlgn="auto" latinLnBrk="0" hangingPunct="1">
              <a:lnSpc>
                <a:spcPct val="90000"/>
              </a:lnSpc>
              <a:spcBef>
                <a:spcPts val="0"/>
              </a:spcBef>
              <a:spcAft>
                <a:spcPts val="340"/>
              </a:spcAft>
              <a:buClrTx/>
              <a:buSzTx/>
              <a:buFontTx/>
              <a:buNone/>
              <a:tabLst/>
              <a:defRPr/>
            </a:pPr>
            <a:endParaRPr lang="en-US" sz="1200" dirty="0">
              <a:cs typeface="Calibri"/>
            </a:endParaRPr>
          </a:p>
          <a:p>
            <a:pPr marL="0" marR="0" lvl="0" indent="0" algn="l" defTabSz="91440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200" b="0" i="0" u="none" strike="noStrike" dirty="0">
                <a:effectLst/>
                <a:latin typeface="Segoe UI" panose="020B0502040204020203" pitchFamily="34" charset="0"/>
              </a:rPr>
              <a:t>By making the most of these trends, </a:t>
            </a:r>
            <a:r>
              <a:rPr lang="en-US" sz="1200" b="0" i="0" u="none" strike="noStrike" dirty="0">
                <a:solidFill>
                  <a:srgbClr val="000000"/>
                </a:solidFill>
                <a:effectLst/>
                <a:latin typeface="Calibri" panose="020F0502020204030204" pitchFamily="34" charset="0"/>
              </a:rPr>
              <a:t>pharma and Life sciences organizations </a:t>
            </a:r>
            <a:r>
              <a:rPr lang="en-US" sz="1200" b="0" i="0" u="none" strike="noStrike" dirty="0">
                <a:effectLst/>
                <a:latin typeface="Segoe UI" panose="020B0502040204020203" pitchFamily="34" charset="0"/>
              </a:rPr>
              <a:t>have responded and adapted to the pandemic. They’re recovering, and though some may have initially adopted digital technology out of necessity, they’re now recognizing its benefits. They’re seeing how it can help them become more adaptive, develop new models and ways of working, and increase efficiencies. </a:t>
            </a:r>
          </a:p>
          <a:p>
            <a:pPr marL="0" indent="0">
              <a:lnSpc>
                <a:spcPct val="107000"/>
              </a:lnSpc>
              <a:spcAft>
                <a:spcPts val="800"/>
              </a:spcAft>
              <a:buFont typeface="Arial" panose="020B0604020202020204" pitchFamily="34" charset="0"/>
              <a:buNone/>
            </a:pPr>
            <a:endParaRPr lang="en-US" sz="1200" dirty="0">
              <a:cs typeface="Calibri"/>
            </a:endParaRPr>
          </a:p>
          <a:p>
            <a:pPr marL="0" marR="0" lvl="0" indent="0">
              <a:lnSpc>
                <a:spcPct val="107000"/>
              </a:lnSpc>
              <a:spcBef>
                <a:spcPts val="0"/>
              </a:spcBef>
              <a:spcAft>
                <a:spcPts val="800"/>
              </a:spcAft>
              <a:buFont typeface="Arial" panose="020B0604020202020204" pitchFamily="34" charset="0"/>
              <a:buNone/>
              <a:tabLst>
                <a:tab pos="457200" algn="l"/>
              </a:tabLst>
            </a:pPr>
            <a:r>
              <a:rPr lang="en-US" sz="1200" b="1" dirty="0">
                <a:latin typeface="Calibri"/>
                <a:ea typeface="Calibri" panose="020F0502020204030204" pitchFamily="34" charset="0"/>
                <a:cs typeface="Calibri"/>
              </a:rPr>
              <a:t>&lt;click&gt;</a:t>
            </a:r>
          </a:p>
          <a:p>
            <a:pPr marL="0" marR="0" lvl="0" indent="0">
              <a:lnSpc>
                <a:spcPct val="107000"/>
              </a:lnSpc>
              <a:spcBef>
                <a:spcPts val="0"/>
              </a:spcBef>
              <a:spcAft>
                <a:spcPts val="800"/>
              </a:spcAft>
              <a:buFont typeface="Arial" panose="020B0604020202020204" pitchFamily="34" charset="0"/>
              <a:buNone/>
              <a:tabLst>
                <a:tab pos="457200" algn="l"/>
              </a:tabLst>
            </a:pPr>
            <a:endParaRPr lang="en-US" sz="1200" b="1" dirty="0">
              <a:effectLst/>
              <a:latin typeface="Calibri"/>
              <a:ea typeface="Calibri" panose="020F0502020204030204" pitchFamily="34" charset="0"/>
              <a:cs typeface="Calibri"/>
            </a:endParaRPr>
          </a:p>
        </p:txBody>
      </p:sp>
      <p:sp>
        <p:nvSpPr>
          <p:cNvPr id="4" name="Header Placeholder 3"/>
          <p:cNvSpPr>
            <a:spLocks noGrp="1"/>
          </p:cNvSpPr>
          <p:nvPr>
            <p:ph type="hdr" sz="quarter"/>
          </p:nvPr>
        </p:nvSpPr>
        <p:spPr/>
        <p:txBody>
          <a:bodyPr/>
          <a:lstStyle/>
          <a:p>
            <a:pPr marL="0" marR="0" lvl="0" indent="0" algn="l" defTabSz="91423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416" marR="0" lvl="0" indent="0" algn="l" defTabSz="913965"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233"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14233"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23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14233"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207681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825500"/>
            <a:ext cx="6472237" cy="3641725"/>
          </a:xfrm>
        </p:spPr>
      </p:sp>
      <p:sp>
        <p:nvSpPr>
          <p:cNvPr id="3" name="Notes Placeholder 2"/>
          <p:cNvSpPr>
            <a:spLocks noGrp="1"/>
          </p:cNvSpPr>
          <p:nvPr>
            <p:ph type="body" idx="1"/>
          </p:nvPr>
        </p:nvSpPr>
        <p:spPr/>
        <p:txBody>
          <a:bodyPr/>
          <a:lstStyle/>
          <a:p>
            <a:pPr algn="l" rtl="0" fontAlgn="base"/>
            <a:r>
              <a:rPr lang="en-US" sz="1200" b="1" i="0" u="none" strike="noStrike" dirty="0">
                <a:effectLst/>
                <a:latin typeface="Segoe UI" panose="020B0502040204020203" pitchFamily="34" charset="0"/>
              </a:rPr>
              <a:t>Slide title: </a:t>
            </a:r>
            <a:r>
              <a:rPr lang="en-US" sz="1200" b="0" i="0" u="none" strike="noStrike" dirty="0">
                <a:effectLst/>
                <a:latin typeface="Calibri" panose="020F0502020204030204" pitchFamily="34" charset="0"/>
              </a:rPr>
              <a:t>The COVID-19 pandemic was a catalyst for change and shifting </a:t>
            </a:r>
            <a:r>
              <a:rPr lang="en-US" sz="1200" dirty="0">
                <a:latin typeface="Calibri" panose="020F0502020204030204" pitchFamily="34" charset="0"/>
              </a:rPr>
              <a:t>organizational</a:t>
            </a:r>
            <a:r>
              <a:rPr lang="en-US" sz="1200" b="0" i="0" u="none" strike="noStrike" dirty="0">
                <a:effectLst/>
                <a:latin typeface="Calibri" panose="020F0502020204030204" pitchFamily="34" charset="0"/>
              </a:rPr>
              <a:t> priorities</a:t>
            </a:r>
            <a:r>
              <a:rPr lang="en-US" sz="1200" b="0" i="0" dirty="0">
                <a:effectLst/>
                <a:latin typeface="Calibri" panose="020F0502020204030204" pitchFamily="34" charset="0"/>
              </a:rPr>
              <a:t>​</a:t>
            </a:r>
            <a:endParaRPr lang="en-US" sz="1200" b="0" i="0" dirty="0">
              <a:effectLst/>
            </a:endParaRPr>
          </a:p>
          <a:p>
            <a:pPr algn="l" rtl="0" fontAlgn="base"/>
            <a:r>
              <a:rPr lang="en-US" sz="1200" b="0" i="0" dirty="0">
                <a:effectLst/>
                <a:latin typeface="Segoe UI" panose="020B0502040204020203" pitchFamily="34" charset="0"/>
              </a:rPr>
              <a:t>​</a:t>
            </a:r>
            <a:endParaRPr lang="en-US" sz="1200" b="0" i="0" dirty="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dirty="0">
                <a:effectLst/>
                <a:latin typeface="Segoe UI" panose="020B0502040204020203" pitchFamily="34" charset="0"/>
              </a:rPr>
              <a:t>The pandemic put the healthcare industry through a perfect storm—significant disruptions in terms of delivery of care, information management, member engagement, and more. The pandemic also accelerated digital trends that were already growing, and healthcare companies rose to the challenge by capitalizing on those trends. </a:t>
            </a:r>
            <a:r>
              <a:rPr lang="en-US" sz="1200" b="0" i="0" dirty="0">
                <a:effectLst/>
                <a:latin typeface="Segoe UI" panose="020B0502040204020203" pitchFamily="34" charset="0"/>
              </a:rPr>
              <a:t>​</a:t>
            </a:r>
            <a:r>
              <a:rPr lang="en-US" sz="1200" dirty="0"/>
              <a:t>Health Payor firms are working hard to keep employees safe and support an increase in remote workers; minimize any operational disruption to keep services running smoothly for members; manage risk, manage cost to meet demand, and help those who need assistance the most.</a:t>
            </a:r>
            <a:endParaRPr lang="en-US" sz="1200" b="0" i="0" dirty="0">
              <a:effectLst/>
            </a:endParaRPr>
          </a:p>
          <a:p>
            <a:pPr>
              <a:lnSpc>
                <a:spcPct val="107000"/>
              </a:lnSpc>
              <a:spcAft>
                <a:spcPts val="800"/>
              </a:spcAft>
            </a:pPr>
            <a:endParaRPr lang="en-US" sz="1200" dirty="0"/>
          </a:p>
          <a:p>
            <a:pPr>
              <a:lnSpc>
                <a:spcPct val="107000"/>
              </a:lnSpc>
              <a:spcAft>
                <a:spcPts val="800"/>
              </a:spcAft>
            </a:pPr>
            <a:r>
              <a:rPr lang="en-US" sz="1200" dirty="0"/>
              <a:t>Here are some of the biggest trends in healthcare today, particularly for payor firms like yourself:</a:t>
            </a:r>
            <a:endParaRPr lang="en-US" sz="1200" dirty="0">
              <a:cs typeface="Calibri" panose="020F0502020204030204"/>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1200" b="1" dirty="0"/>
              <a:t>Deliver trusted member experiences: </a:t>
            </a:r>
            <a:r>
              <a:rPr lang="en-US" sz="1200" b="0" dirty="0"/>
              <a:t>Provide multiple, modern channels for members to interact with health organizations in their network and efficiently manage high volume interactions, while safeguarding member and organizational data. You may want to engage through an online portal or health coaching. With online scheduling and digital knowledge repositories, you can reduce the burden on your service teams. </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1200" b="0" dirty="0"/>
          </a:p>
          <a:p>
            <a:pPr marL="0" marR="0" lvl="0" indent="0" algn="l" defTabSz="932742" rtl="0" eaLnBrk="1" fontAlgn="auto" latinLnBrk="0" hangingPunct="1">
              <a:lnSpc>
                <a:spcPct val="90000"/>
              </a:lnSpc>
              <a:spcBef>
                <a:spcPts val="0"/>
              </a:spcBef>
              <a:spcAft>
                <a:spcPts val="340"/>
              </a:spcAft>
              <a:buClrTx/>
              <a:buSzTx/>
              <a:buFontTx/>
              <a:buNone/>
              <a:tabLst/>
              <a:defRPr/>
            </a:pPr>
            <a:r>
              <a:rPr lang="en-US" sz="1200" b="1" dirty="0"/>
              <a:t>Enhance care management capabilities: </a:t>
            </a:r>
            <a:r>
              <a:rPr kumimoji="0" lang="en-US" sz="800" b="0" i="0" u="none" strike="noStrike" kern="1200" cap="none" spc="0" normalizeH="0" baseline="0" noProof="0" dirty="0">
                <a:ln>
                  <a:noFill/>
                </a:ln>
                <a:solidFill>
                  <a:srgbClr val="FFFFFF"/>
                </a:solidFill>
                <a:effectLst/>
                <a:uLnTx/>
                <a:uFillTx/>
                <a:latin typeface="Segoe UI Semilight"/>
                <a:ea typeface="+mn-ea"/>
                <a:cs typeface="+mn-cs"/>
              </a:rPr>
              <a:t>Collaborate more effectively across departments, providers, and other stakeholders to create and manage personalized care plans for Members. Share knowledge more easily and securely to better monitor members' conditions and accelerate decision-making. </a:t>
            </a:r>
            <a:r>
              <a:rPr lang="en-US" sz="800" b="0" i="0" u="none" strike="noStrike" kern="1200" dirty="0">
                <a:solidFill>
                  <a:schemeClr val="tx1"/>
                </a:solidFill>
                <a:effectLst/>
                <a:latin typeface="Segoe UI" panose="020B0502040204020203" pitchFamily="34" charset="0"/>
                <a:ea typeface="+mn-ea"/>
                <a:cs typeface="+mn-cs"/>
              </a:rPr>
              <a:t>Boost satisfaction for your staff and improve their effectiveness through centralized data storage and easy, secure sharing of insights.</a:t>
            </a:r>
            <a:endParaRPr kumimoji="0" lang="en-US" sz="800" b="0" i="0" u="none" strike="noStrike" kern="1200" cap="none" spc="0" normalizeH="0" baseline="0" noProof="0" dirty="0">
              <a:ln>
                <a:noFill/>
              </a:ln>
              <a:solidFill>
                <a:srgbClr val="FFFFFF"/>
              </a:solidFill>
              <a:effectLst/>
              <a:uLnTx/>
              <a:uFillTx/>
              <a:latin typeface="Segoe UI Semilight"/>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Segoe UI Semilight"/>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Segoe UI Semilight"/>
                <a:ea typeface="+mn-ea"/>
                <a:cs typeface="+mn-cs"/>
              </a:rPr>
              <a:t>Protect health information: </a:t>
            </a:r>
            <a:r>
              <a:rPr kumimoji="0" lang="en-US" sz="800" b="0" i="0" u="none" strike="noStrike" kern="1200" cap="none" spc="0" normalizeH="0" baseline="0" noProof="0" dirty="0">
                <a:ln>
                  <a:noFill/>
                </a:ln>
                <a:solidFill>
                  <a:srgbClr val="FFFFFF"/>
                </a:solidFill>
                <a:effectLst/>
                <a:uLnTx/>
                <a:uFillTx/>
                <a:latin typeface="Segoe UI Semilight"/>
                <a:ea typeface="+mn-ea"/>
                <a:cs typeface="+mn-cs"/>
              </a:rPr>
              <a:t>Help protect your organization from cyberattacks using products and services designed and delivered with security in mind. </a:t>
            </a:r>
            <a:r>
              <a:rPr kumimoji="0" lang="en-US" sz="1200" b="0" i="0" u="none" strike="noStrike" kern="1200" cap="none" spc="0" normalizeH="0" baseline="0" dirty="0">
                <a:ln>
                  <a:noFill/>
                </a:ln>
                <a:solidFill>
                  <a:srgbClr val="FFFFFF"/>
                </a:solidFill>
                <a:effectLst/>
                <a:uLnTx/>
                <a:uFillTx/>
                <a:latin typeface="Segoe UI"/>
                <a:ea typeface="+mn-ea"/>
                <a:cs typeface="Segoe UI Semibold" panose="020B0702040204020203" pitchFamily="34" charset="0"/>
              </a:rPr>
              <a:t>Protect sensitive health data to support privacy and effective security end-to-end</a:t>
            </a:r>
            <a:endParaRPr lang="en-US" sz="1200" dirty="0"/>
          </a:p>
          <a:p>
            <a:pPr marL="0" marR="0" lvl="0" indent="0" algn="l" defTabSz="932742" rtl="0" eaLnBrk="1" fontAlgn="auto" latinLnBrk="0" hangingPunct="1">
              <a:lnSpc>
                <a:spcPct val="90000"/>
              </a:lnSpc>
              <a:spcBef>
                <a:spcPts val="0"/>
              </a:spcBef>
              <a:spcAft>
                <a:spcPts val="34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Segoe UI Semilight"/>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Segoe UI Semilight"/>
                <a:ea typeface="+mn-ea"/>
                <a:cs typeface="+mn-cs"/>
              </a:rPr>
              <a:t>And Reducing cost of care through, </a:t>
            </a:r>
            <a:r>
              <a:rPr lang="en-US" sz="1200" kern="0" dirty="0">
                <a:solidFill>
                  <a:srgbClr val="FFFFFF"/>
                </a:solidFill>
                <a:effectLst>
                  <a:outerShdw blurRad="38100" dist="38100" dir="2700000" algn="tl">
                    <a:srgbClr val="000000">
                      <a:alpha val="43137"/>
                    </a:srgbClr>
                  </a:outerShdw>
                </a:effectLst>
                <a:latin typeface="Segoe UI Semibold"/>
                <a:cs typeface="Segoe UI Semibold" panose="020B0702040204020203" pitchFamily="34" charset="0"/>
              </a:rPr>
              <a:t>Use data insights to operationalize new models of care, predict future health trends, reduce risk and improve population health. </a:t>
            </a:r>
          </a:p>
          <a:p>
            <a:pPr marL="342900" indent="-342900">
              <a:lnSpc>
                <a:spcPct val="107000"/>
              </a:lnSpc>
              <a:spcAft>
                <a:spcPts val="800"/>
              </a:spcAft>
              <a:buFont typeface="Arial" panose="020B0604020202020204" pitchFamily="34" charset="0"/>
              <a:buChar char="•"/>
            </a:pPr>
            <a:endParaRPr lang="en-US" sz="1200" dirty="0">
              <a:cs typeface="Calibri"/>
            </a:endParaRPr>
          </a:p>
          <a:p>
            <a:pPr marL="0" indent="0">
              <a:lnSpc>
                <a:spcPct val="107000"/>
              </a:lnSpc>
              <a:spcAft>
                <a:spcPts val="800"/>
              </a:spcAft>
              <a:buFont typeface="Arial" panose="020B0604020202020204" pitchFamily="34" charset="0"/>
              <a:buNone/>
            </a:pPr>
            <a:r>
              <a:rPr lang="en-US" sz="1200" b="0" i="0" u="none" strike="noStrike" dirty="0">
                <a:effectLst/>
                <a:latin typeface="Segoe UI" panose="020B0502040204020203" pitchFamily="34" charset="0"/>
              </a:rPr>
              <a:t>By making the most of these trends, payor firms have responded and adapted to the pandemic. They’re recovering, and though some may have initially adopted digital technology out of necessity, they’re now recognizing its benefits. They’re seeing how it can help them become more adaptive, develop new models and ways of working, and increase efficiencies. </a:t>
            </a:r>
          </a:p>
          <a:p>
            <a:pPr marL="0" indent="0">
              <a:lnSpc>
                <a:spcPct val="107000"/>
              </a:lnSpc>
              <a:spcAft>
                <a:spcPts val="800"/>
              </a:spcAft>
              <a:buFont typeface="Arial" panose="020B0604020202020204" pitchFamily="34" charset="0"/>
              <a:buNone/>
            </a:pPr>
            <a:endParaRPr lang="en-US" sz="1200" dirty="0">
              <a:cs typeface="Calibri"/>
            </a:endParaRPr>
          </a:p>
          <a:p>
            <a:pPr marL="0" marR="0" lvl="0" indent="0">
              <a:lnSpc>
                <a:spcPct val="107000"/>
              </a:lnSpc>
              <a:spcBef>
                <a:spcPts val="0"/>
              </a:spcBef>
              <a:spcAft>
                <a:spcPts val="800"/>
              </a:spcAft>
              <a:buFont typeface="Arial" panose="020B0604020202020204" pitchFamily="34" charset="0"/>
              <a:buNone/>
              <a:tabLst>
                <a:tab pos="457200" algn="l"/>
              </a:tabLst>
            </a:pPr>
            <a:r>
              <a:rPr lang="en-US" sz="1200" b="1" dirty="0">
                <a:latin typeface="Calibri"/>
                <a:ea typeface="Calibri" panose="020F0502020204030204" pitchFamily="34" charset="0"/>
                <a:cs typeface="Calibri"/>
              </a:rPr>
              <a:t>&lt;click&gt;</a:t>
            </a:r>
          </a:p>
          <a:p>
            <a:pPr marL="0" marR="0" lvl="0" indent="0">
              <a:lnSpc>
                <a:spcPct val="107000"/>
              </a:lnSpc>
              <a:spcBef>
                <a:spcPts val="0"/>
              </a:spcBef>
              <a:spcAft>
                <a:spcPts val="800"/>
              </a:spcAft>
              <a:buFont typeface="Arial" panose="020B0604020202020204" pitchFamily="34" charset="0"/>
              <a:buNone/>
              <a:tabLst>
                <a:tab pos="457200" algn="l"/>
              </a:tabLst>
            </a:pPr>
            <a:endParaRPr lang="en-US" sz="1200" b="1" dirty="0">
              <a:effectLst/>
              <a:latin typeface="Calibri"/>
              <a:ea typeface="Calibri" panose="020F0502020204030204" pitchFamily="34" charset="0"/>
              <a:cs typeface="Calibri"/>
            </a:endParaRPr>
          </a:p>
        </p:txBody>
      </p:sp>
      <p:sp>
        <p:nvSpPr>
          <p:cNvPr id="4" name="Header Placeholder 3"/>
          <p:cNvSpPr>
            <a:spLocks noGrp="1"/>
          </p:cNvSpPr>
          <p:nvPr>
            <p:ph type="hdr" sz="quarter"/>
          </p:nvPr>
        </p:nvSpPr>
        <p:spPr/>
        <p:txBody>
          <a:bodyPr/>
          <a:lstStyle/>
          <a:p>
            <a:pPr marL="0" marR="0" lvl="0" indent="0" algn="l" defTabSz="91423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416" marR="0" lvl="0" indent="0" algn="l" defTabSz="913965"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233"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14233"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23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14233"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207681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43513B-B2D0-4CD6-A04A-7225AC80C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4684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noProof="0" dirty="0"/>
              <a:t>PITCH:</a:t>
            </a:r>
          </a:p>
          <a:p>
            <a:endParaRPr lang="en-US" sz="1000" spc="-49"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mn-ea"/>
                <a:cs typeface="+mn-cs"/>
              </a:rPr>
              <a:t>Let’s review with some data points the primary forces that continue to drive organizations to transform their business.</a:t>
            </a:r>
            <a:endParaRPr lang="en-US" sz="1000" b="0" i="0" u="none" strike="noStrike" kern="1200" cap="none" spc="0" normalizeH="0" baseline="0" noProof="0" dirty="0">
              <a:ln>
                <a:noFill/>
              </a:ln>
              <a:solidFill>
                <a:prstClr val="black"/>
              </a:solidFill>
              <a:effectLst/>
              <a:uLnTx/>
              <a:uFillTx/>
              <a:latin typeface="+mn-lt"/>
              <a:cs typeface="Calibri"/>
            </a:endParaRPr>
          </a:p>
          <a:p>
            <a:endParaRPr lang="en-US" sz="1000" i="1" spc="-49" noProof="0" dirty="0"/>
          </a:p>
          <a:p>
            <a:endParaRPr lang="en-US" sz="1000" i="1" spc="-49" noProof="0" dirty="0"/>
          </a:p>
          <a:p>
            <a:r>
              <a:rPr lang="en-US" sz="1000" b="1" i="0" spc="-49" noProof="0" dirty="0"/>
              <a:t>HINT:</a:t>
            </a:r>
            <a:endParaRPr lang="en-US" sz="1000" b="1" i="0" spc="-49" noProof="0" dirty="0">
              <a:cs typeface="Calibri"/>
            </a:endParaRPr>
          </a:p>
          <a:p>
            <a:r>
              <a:rPr lang="en-US" sz="1000" i="1" spc="-49" dirty="0"/>
              <a:t> </a:t>
            </a:r>
            <a:endParaRPr lang="en-US" sz="1000" spc="-49" dirty="0"/>
          </a:p>
          <a:p>
            <a:r>
              <a:rPr lang="en-US" sz="1000" i="0" spc="-49" noProof="0" dirty="0"/>
              <a:t>Put special emphasis on those data points that apply the most to your customer’s current situation</a:t>
            </a:r>
            <a:r>
              <a:rPr lang="en-US" sz="1000" spc="-49" dirty="0"/>
              <a:t> </a:t>
            </a:r>
            <a:endParaRPr lang="en-US" sz="1000" i="0" spc="-49" noProof="0" dirty="0">
              <a:cs typeface="Calibri"/>
            </a:endParaRPr>
          </a:p>
          <a:p>
            <a:endParaRPr lang="en-US" sz="1000" b="1" i="0" spc="-49" noProof="0" dirty="0">
              <a:solidFill>
                <a:schemeClr val="accent1"/>
              </a:solidFill>
              <a:latin typeface="Segoe UI Semibold"/>
            </a:endParaRPr>
          </a:p>
          <a:p>
            <a:endParaRPr lang="en-US" sz="1000" b="1" i="0" spc="-49" noProof="0" dirty="0">
              <a:solidFill>
                <a:schemeClr val="accent1"/>
              </a:solidFill>
              <a:latin typeface="Segoe UI Semibold"/>
            </a:endParaRPr>
          </a:p>
          <a:p>
            <a:r>
              <a:rPr lang="en-US" sz="1000" b="1" noProof="0" dirty="0">
                <a:solidFill>
                  <a:schemeClr val="accent1"/>
                </a:solidFill>
                <a:latin typeface="Segoe UI Semibold"/>
              </a:rPr>
              <a:t>EXTRA INFORMATION:</a:t>
            </a:r>
            <a:endParaRPr lang="en-US" sz="1000" b="1" noProof="0" dirty="0">
              <a:solidFill>
                <a:schemeClr val="accent1"/>
              </a:solidFill>
              <a:latin typeface="Segoe UI Semibold"/>
              <a:cs typeface="Segoe UI Semibold"/>
            </a:endParaRPr>
          </a:p>
          <a:p>
            <a:pPr lvl="1" defTabSz="1698710">
              <a:lnSpc>
                <a:spcPct val="90000"/>
              </a:lnSpc>
              <a:spcAft>
                <a:spcPts val="619"/>
              </a:spcAft>
              <a:defRPr/>
            </a:pPr>
            <a:endParaRPr lang="en-US" sz="800" b="1" noProof="0" dirty="0">
              <a:latin typeface="Segoe UI"/>
              <a:ea typeface="+mn-ea"/>
              <a:cs typeface="Times New Roman"/>
            </a:endParaRPr>
          </a:p>
          <a:p>
            <a:pPr marL="685800" lvl="1" indent="-228600">
              <a:buAutoNum type="arabicParenR"/>
              <a:defRPr/>
            </a:pPr>
            <a:r>
              <a:rPr lang="en-GB" sz="800" b="1" noProof="0" dirty="0">
                <a:latin typeface="Segoe UI"/>
                <a:ea typeface="Calibri"/>
                <a:cs typeface="Segoe UI"/>
              </a:rPr>
              <a:t>Revenue forecast </a:t>
            </a:r>
            <a:r>
              <a:rPr lang="en-US" sz="800" b="1" dirty="0">
                <a:latin typeface="Segoe UI"/>
                <a:ea typeface="Calibri"/>
                <a:cs typeface="Segoe UI"/>
              </a:rPr>
              <a:t>(January 2020)</a:t>
            </a:r>
            <a:endParaRPr lang="en-150" sz="800" b="1" noProof="0" dirty="0">
              <a:latin typeface="Segoe UI"/>
              <a:ea typeface="Calibri"/>
              <a:cs typeface="Segoe UI"/>
            </a:endParaRPr>
          </a:p>
          <a:p>
            <a:pPr marL="685800" lvl="1" indent="-228600">
              <a:buAutoNum type="arabicParenR"/>
              <a:defRPr/>
            </a:pPr>
            <a:endParaRPr lang="en-150" sz="800" b="1" noProof="0" dirty="0">
              <a:latin typeface="Segoe UI"/>
              <a:ea typeface="Calibri"/>
              <a:cs typeface="Segoe UI"/>
            </a:endParaRPr>
          </a:p>
          <a:p>
            <a:pPr lvl="1">
              <a:defRPr/>
            </a:pPr>
            <a:r>
              <a:rPr lang="en-GB" sz="1050" dirty="0">
                <a:latin typeface="Arial"/>
                <a:cs typeface="Arial"/>
              </a:rPr>
              <a:t>Covid-19 meant the professional services market hardly grew during 2020. Customers struggled to continue operations and put any further expense on hold. 2021 is expected to be a bright year as customers try to rearrange operations to adapt to the new normality. CAGR for 2021 is expected to be 7.9% after a  0.1% growth the previous year.</a:t>
            </a:r>
            <a:endParaRPr lang="en-GB" dirty="0"/>
          </a:p>
          <a:p>
            <a:pPr marL="457200" lvl="1" indent="0">
              <a:buNone/>
              <a:defRPr/>
            </a:pPr>
            <a:r>
              <a:rPr lang="en-GB" dirty="0">
                <a:hlinkClick r:id="rId3"/>
              </a:rPr>
              <a:t>https://www.globenewswire.com/news-release/2021/01/27/2164917/0/en/Insights-on-the-Professional-Services-Global-Market-to-2030-Identify-Growth-Segments-for-Investment.html</a:t>
            </a:r>
            <a:endParaRPr lang="en-GB" dirty="0">
              <a:cs typeface="Calibri" panose="020F0502020204030204"/>
              <a:hlinkClick r:id="rId3"/>
            </a:endParaRPr>
          </a:p>
          <a:p>
            <a:pPr lvl="1" defTabSz="1698710">
              <a:defRPr/>
            </a:pPr>
            <a:r>
              <a:rPr lang="en-GB" dirty="0"/>
              <a:t>https://www.businesswire.com/news/home/20200831005600/en/Global-Professional-Services-Market-Report-2020-to-2030---COVID-19-Impact-and-Recovery---ResearchAndMarkets.com</a:t>
            </a:r>
            <a:endParaRPr lang="en-GB" dirty="0">
              <a:cs typeface="Calibri"/>
            </a:endParaRPr>
          </a:p>
          <a:p>
            <a:pPr lvl="1" defTabSz="1698710">
              <a:defRPr/>
            </a:pPr>
            <a:endParaRPr lang="en-150" sz="800" b="1" dirty="0">
              <a:latin typeface="Segoe UI"/>
              <a:cs typeface="Times New Roman"/>
            </a:endParaRPr>
          </a:p>
          <a:p>
            <a:pPr marL="457200" marR="0" lvl="1" indent="0" algn="l" defTabSz="1698710" rtl="0" eaLnBrk="1" fontAlgn="auto" latinLnBrk="0" hangingPunct="1">
              <a:lnSpc>
                <a:spcPct val="90000"/>
              </a:lnSpc>
              <a:spcBef>
                <a:spcPts val="0"/>
              </a:spcBef>
              <a:spcAft>
                <a:spcPts val="619"/>
              </a:spcAft>
              <a:buClrTx/>
              <a:buSzTx/>
              <a:buFontTx/>
              <a:buNone/>
              <a:tabLst/>
              <a:defRPr/>
            </a:pPr>
            <a:r>
              <a:rPr lang="en-150" sz="800" b="1" noProof="0" dirty="0">
                <a:latin typeface="Segoe UI"/>
                <a:ea typeface="+mn-ea"/>
                <a:cs typeface="Segoe UI"/>
              </a:rPr>
              <a:t>2</a:t>
            </a:r>
            <a:r>
              <a:rPr lang="en-US" sz="800" b="1" noProof="0" dirty="0">
                <a:latin typeface="Segoe UI"/>
                <a:ea typeface="+mn-ea"/>
                <a:cs typeface="Segoe UI"/>
              </a:rPr>
              <a:t>) Engage loyalty (</a:t>
            </a:r>
            <a:r>
              <a:rPr lang="en-GB" sz="800" b="1" noProof="0" dirty="0">
                <a:latin typeface="Segoe UI"/>
                <a:ea typeface="+mn-ea"/>
                <a:cs typeface="Segoe UI"/>
              </a:rPr>
              <a:t>June</a:t>
            </a:r>
            <a:r>
              <a:rPr lang="en-US" sz="800" b="1" noProof="0" dirty="0">
                <a:latin typeface="Segoe UI"/>
                <a:ea typeface="+mn-ea"/>
                <a:cs typeface="Segoe UI"/>
              </a:rPr>
              <a:t> </a:t>
            </a:r>
            <a:r>
              <a:rPr lang="en-150" sz="800" b="1" noProof="0" dirty="0">
                <a:latin typeface="Segoe UI"/>
                <a:ea typeface="+mn-ea"/>
                <a:cs typeface="Segoe UI"/>
              </a:rPr>
              <a:t>2020</a:t>
            </a:r>
            <a:r>
              <a:rPr lang="en-US" sz="800" b="1" noProof="0" dirty="0">
                <a:latin typeface="Segoe UI"/>
                <a:ea typeface="+mn-ea"/>
                <a:cs typeface="Segoe UI"/>
              </a:rPr>
              <a:t>)</a:t>
            </a:r>
            <a:endParaRPr lang="en-150" sz="800" b="1" noProof="0" dirty="0">
              <a:latin typeface="Segoe UI"/>
              <a:ea typeface="+mn-ea"/>
              <a:cs typeface="Segoe UI"/>
            </a:endParaRPr>
          </a:p>
          <a:p>
            <a:pPr lvl="1" defTabSz="1698710">
              <a:lnSpc>
                <a:spcPct val="90000"/>
              </a:lnSpc>
              <a:spcAft>
                <a:spcPts val="619"/>
              </a:spcAft>
              <a:defRPr/>
            </a:pPr>
            <a:endParaRPr lang="en-150" sz="800" b="0" i="0" noProof="0" dirty="0">
              <a:solidFill>
                <a:srgbClr val="000000"/>
              </a:solidFill>
              <a:effectLst/>
              <a:latin typeface="Times New Roman" panose="02020603050405020304" pitchFamily="18" charset="0"/>
              <a:ea typeface="+mn-ea"/>
              <a:cs typeface="Times New Roman"/>
            </a:endParaRPr>
          </a:p>
          <a:p>
            <a:pPr lvl="1" defTabSz="1698710">
              <a:lnSpc>
                <a:spcPct val="90000"/>
              </a:lnSpc>
              <a:spcAft>
                <a:spcPts val="619"/>
              </a:spcAft>
              <a:defRPr/>
            </a:pPr>
            <a:r>
              <a:rPr lang="en-GB" sz="800" b="0" i="0" noProof="0" dirty="0">
                <a:solidFill>
                  <a:srgbClr val="000000"/>
                </a:solidFill>
                <a:effectLst/>
                <a:latin typeface="Times New Roman"/>
                <a:cs typeface="Times New Roman"/>
              </a:rPr>
              <a:t>Designate employees to engage customers and key stakeholders regularly. This is vital, as 85% of customers will continue to do business with a company that demonstrates transparency and continuity during a </a:t>
            </a:r>
            <a:r>
              <a:rPr lang="en-GB" sz="800" b="0" i="0" noProof="0" dirty="0" err="1">
                <a:solidFill>
                  <a:srgbClr val="000000"/>
                </a:solidFill>
                <a:effectLst/>
                <a:latin typeface="Times New Roman"/>
                <a:cs typeface="Times New Roman"/>
              </a:rPr>
              <a:t>crisi</a:t>
            </a:r>
            <a:endParaRPr lang="en-GB" sz="800" b="0" i="0" noProof="0" dirty="0">
              <a:solidFill>
                <a:srgbClr val="000000"/>
              </a:solidFill>
              <a:effectLst/>
              <a:latin typeface="Times New Roman"/>
              <a:cs typeface="Times New Roman"/>
            </a:endParaRPr>
          </a:p>
          <a:p>
            <a:pPr lvl="1" defTabSz="1698710">
              <a:lnSpc>
                <a:spcPct val="90000"/>
              </a:lnSpc>
              <a:spcAft>
                <a:spcPts val="619"/>
              </a:spcAft>
              <a:defRPr/>
            </a:pPr>
            <a:endParaRPr lang="en-150" sz="800" b="0" i="0" noProof="0" dirty="0">
              <a:solidFill>
                <a:srgbClr val="000000"/>
              </a:solidFill>
              <a:effectLst/>
              <a:latin typeface="Times New Roman" panose="02020603050405020304" pitchFamily="18" charset="0"/>
              <a:ea typeface="+mn-ea"/>
              <a:cs typeface="Times New Roman"/>
            </a:endParaRPr>
          </a:p>
          <a:p>
            <a:pPr marL="457200" lvl="1" indent="0">
              <a:buNone/>
              <a:defRPr/>
            </a:pPr>
            <a:r>
              <a:rPr lang="en-US" sz="800" dirty="0">
                <a:cs typeface="Calibri" panose="020F0502020204030204"/>
              </a:rPr>
              <a:t>https://www2.deloitte.com/content/dam/Deloitte/gh/Documents/human-capital/gh-remote-work-the-new-normal.pdf</a:t>
            </a:r>
          </a:p>
          <a:p>
            <a:pPr marL="457200" lvl="1" indent="0">
              <a:buNone/>
              <a:defRPr/>
            </a:pPr>
            <a:endParaRPr lang="en-150" sz="800" b="0" i="0" noProof="0" dirty="0">
              <a:solidFill>
                <a:srgbClr val="000000"/>
              </a:solidFill>
              <a:effectLst/>
              <a:latin typeface="Times New Roman" panose="02020603050405020304" pitchFamily="18" charset="0"/>
              <a:ea typeface="+mn-ea"/>
              <a:cs typeface="Times New Roman"/>
            </a:endParaRPr>
          </a:p>
          <a:p>
            <a:pPr lvl="1" defTabSz="1698710">
              <a:lnSpc>
                <a:spcPct val="90000"/>
              </a:lnSpc>
              <a:spcAft>
                <a:spcPts val="619"/>
              </a:spcAft>
              <a:defRPr/>
            </a:pPr>
            <a:endParaRPr lang="en-150" sz="800" b="0" i="0" noProof="0" dirty="0">
              <a:solidFill>
                <a:srgbClr val="000000"/>
              </a:solidFill>
              <a:effectLst/>
              <a:latin typeface="Times New Roman" panose="02020603050405020304" pitchFamily="18" charset="0"/>
              <a:ea typeface="+mn-ea"/>
              <a:cs typeface="Times New Roman"/>
            </a:endParaRPr>
          </a:p>
          <a:p>
            <a:pPr marL="457200" marR="0" lvl="1" indent="0" algn="l" defTabSz="1698710" rtl="0" eaLnBrk="1" fontAlgn="auto" latinLnBrk="0" hangingPunct="1">
              <a:lnSpc>
                <a:spcPct val="90000"/>
              </a:lnSpc>
              <a:spcBef>
                <a:spcPts val="0"/>
              </a:spcBef>
              <a:spcAft>
                <a:spcPts val="619"/>
              </a:spcAft>
              <a:buClrTx/>
              <a:buSzTx/>
              <a:buFontTx/>
              <a:buNone/>
              <a:tabLst/>
              <a:defRPr/>
            </a:pPr>
            <a:r>
              <a:rPr lang="en-150" sz="1200" b="1" noProof="0" dirty="0">
                <a:latin typeface="Segoe UI"/>
                <a:ea typeface="+mn-ea"/>
                <a:cs typeface="Segoe UI"/>
              </a:rPr>
              <a:t>3</a:t>
            </a:r>
            <a:r>
              <a:rPr lang="en-US" sz="1200" b="1" noProof="0" dirty="0">
                <a:latin typeface="Segoe UI"/>
                <a:ea typeface="+mn-ea"/>
                <a:cs typeface="Segoe UI"/>
              </a:rPr>
              <a:t>) </a:t>
            </a:r>
            <a:r>
              <a:rPr lang="en-US" b="1" dirty="0">
                <a:solidFill>
                  <a:schemeClr val="accent1"/>
                </a:solidFill>
                <a:latin typeface="+mj-lt"/>
                <a:cs typeface="Calibri Light"/>
              </a:rPr>
              <a:t>Improving sales processes as a priority </a:t>
            </a:r>
            <a:r>
              <a:rPr lang="en-US" sz="1200" b="1" noProof="0" dirty="0">
                <a:latin typeface="Segoe UI"/>
                <a:ea typeface="+mn-ea"/>
                <a:cs typeface="Segoe UI"/>
              </a:rPr>
              <a:t>(July </a:t>
            </a:r>
            <a:r>
              <a:rPr lang="en-150" sz="1200" b="1" noProof="0" dirty="0">
                <a:latin typeface="Segoe UI"/>
                <a:ea typeface="+mn-ea"/>
                <a:cs typeface="Segoe UI"/>
              </a:rPr>
              <a:t>20</a:t>
            </a:r>
            <a:r>
              <a:rPr lang="en-US" sz="1200" b="1" noProof="0" dirty="0">
                <a:latin typeface="Segoe UI"/>
                <a:ea typeface="+mn-ea"/>
                <a:cs typeface="Segoe UI"/>
              </a:rPr>
              <a:t>20)</a:t>
            </a:r>
            <a:endParaRPr lang="en-150" sz="1200" b="1" noProof="0" dirty="0">
              <a:latin typeface="Segoe UI"/>
              <a:ea typeface="+mn-ea"/>
              <a:cs typeface="Segoe UI"/>
            </a:endParaRPr>
          </a:p>
          <a:p>
            <a:pPr lvl="1" defTabSz="1698710">
              <a:lnSpc>
                <a:spcPct val="90000"/>
              </a:lnSpc>
              <a:spcAft>
                <a:spcPts val="619"/>
              </a:spcAft>
              <a:defRPr/>
            </a:pPr>
            <a:endParaRPr lang="en-150" sz="1200" b="1" noProof="0" dirty="0">
              <a:latin typeface="Segoe UI"/>
              <a:ea typeface="+mn-ea"/>
              <a:cs typeface="Times New Roman"/>
            </a:endParaRPr>
          </a:p>
          <a:p>
            <a:pPr lvl="1" defTabSz="1698710">
              <a:lnSpc>
                <a:spcPct val="90000"/>
              </a:lnSpc>
              <a:spcAft>
                <a:spcPts val="619"/>
              </a:spcAft>
              <a:defRPr/>
            </a:pPr>
            <a:r>
              <a:rPr lang="en-GB" sz="1200" noProof="0" dirty="0">
                <a:latin typeface="Segoe UI"/>
                <a:ea typeface="+mn-ea"/>
                <a:cs typeface="Segoe UI"/>
              </a:rPr>
              <a:t>Sales pipeline, a business factor extremely important to organizations. Do you struggle personally with it? Could your professional services organization benefit from improved pipeline management or is everything tiptop? If you are struggling, what may be interesting to know is if you’re not alone and in what areas are others seeing issue. This survey report shows the results of the priorities its respondents are facing. Let’s breakdown what results showed and how to navigate them.</a:t>
            </a:r>
            <a:endParaRPr lang="en-GB" sz="1200" noProof="0" dirty="0">
              <a:latin typeface="Segoe UI"/>
              <a:cs typeface="Segoe UI"/>
            </a:endParaRPr>
          </a:p>
          <a:p>
            <a:pPr lvl="1" defTabSz="1698710">
              <a:lnSpc>
                <a:spcPct val="90000"/>
              </a:lnSpc>
              <a:spcAft>
                <a:spcPts val="619"/>
              </a:spcAft>
              <a:defRPr/>
            </a:pPr>
            <a:endParaRPr lang="en-GB" sz="1200" b="1" noProof="0" dirty="0">
              <a:latin typeface="Segoe UI"/>
              <a:ea typeface="+mn-ea"/>
              <a:cs typeface="Times New Roman"/>
            </a:endParaRPr>
          </a:p>
          <a:p>
            <a:pPr marL="457200" marR="0" lvl="1" indent="0" algn="l" defTabSz="1698710" rtl="0" eaLnBrk="1" fontAlgn="auto" latinLnBrk="0" hangingPunct="1">
              <a:lnSpc>
                <a:spcPct val="90000"/>
              </a:lnSpc>
              <a:spcBef>
                <a:spcPts val="0"/>
              </a:spcBef>
              <a:spcAft>
                <a:spcPts val="619"/>
              </a:spcAft>
              <a:buClrTx/>
              <a:buSzTx/>
              <a:buFontTx/>
              <a:buNone/>
              <a:tabLst/>
              <a:defRPr/>
            </a:pPr>
            <a:r>
              <a:rPr lang="en-GB" dirty="0"/>
              <a:t>The results of this survey report showed respondents </a:t>
            </a:r>
            <a:r>
              <a:rPr lang="en-GB" b="0" dirty="0"/>
              <a:t>ranked improving sales processes as the top priority, followed by visibility, resource allocation, accuracy, and actionability. Getting better visibility would help sales reps drive efficiency through the sales funnel and better identify opportunities to grow both prospective and current relationships.</a:t>
            </a:r>
            <a:endParaRPr lang="en-GB" b="0" dirty="0">
              <a:cs typeface="Calibri"/>
            </a:endParaRPr>
          </a:p>
          <a:p>
            <a:pPr lvl="1" defTabSz="1698710">
              <a:lnSpc>
                <a:spcPct val="90000"/>
              </a:lnSpc>
              <a:spcAft>
                <a:spcPts val="619"/>
              </a:spcAft>
              <a:defRPr/>
            </a:pPr>
            <a:endParaRPr lang="en-150" b="1" noProof="0" dirty="0"/>
          </a:p>
          <a:p>
            <a:pPr lvl="1" defTabSz="1698710">
              <a:lnSpc>
                <a:spcPct val="90000"/>
              </a:lnSpc>
              <a:spcAft>
                <a:spcPts val="619"/>
              </a:spcAft>
              <a:defRPr/>
            </a:pPr>
            <a:r>
              <a:rPr lang="en-GB" b="0" noProof="0" dirty="0"/>
              <a:t>https://www.alithya.com/en/insights/2020-professional-services-industry-trends-sales-pipeline-priorities</a:t>
            </a:r>
            <a:endParaRPr lang="en-GB" b="0" noProof="0" dirty="0">
              <a:cs typeface="Calibri"/>
            </a:endParaRPr>
          </a:p>
          <a:p>
            <a:pPr lvl="1" defTabSz="1698710">
              <a:lnSpc>
                <a:spcPct val="90000"/>
              </a:lnSpc>
              <a:spcAft>
                <a:spcPts val="619"/>
              </a:spcAft>
              <a:defRPr/>
            </a:pPr>
            <a:endParaRPr lang="en-150" b="1" noProof="0" dirty="0"/>
          </a:p>
          <a:p>
            <a:pPr lvl="1" defTabSz="1698710">
              <a:lnSpc>
                <a:spcPct val="90000"/>
              </a:lnSpc>
              <a:spcAft>
                <a:spcPts val="619"/>
              </a:spcAft>
              <a:defRPr/>
            </a:pPr>
            <a:endParaRPr lang="en-US" b="1" noProof="0" dirty="0"/>
          </a:p>
          <a:p>
            <a:pPr lvl="1">
              <a:defRPr/>
            </a:pPr>
            <a:r>
              <a:rPr lang="en-US" b="1" noProof="0" dirty="0"/>
              <a:t>4) </a:t>
            </a:r>
            <a:r>
              <a:rPr lang="en-GB" b="1" noProof="0" dirty="0"/>
              <a:t>Anticipate clients' needs </a:t>
            </a:r>
            <a:r>
              <a:rPr lang="en-US" sz="1200" b="1" kern="1200" noProof="0" dirty="0">
                <a:solidFill>
                  <a:schemeClr val="tx1"/>
                </a:solidFill>
                <a:latin typeface="+mn-lt"/>
                <a:ea typeface="+mn-ea"/>
                <a:cs typeface="+mn-cs"/>
              </a:rPr>
              <a:t>(October 2020)</a:t>
            </a:r>
            <a:endParaRPr lang="en-US" sz="1200" b="1" kern="1200" noProof="0" dirty="0">
              <a:solidFill>
                <a:schemeClr val="tx1"/>
              </a:solidFill>
              <a:latin typeface="+mn-lt"/>
              <a:cs typeface="Calibri"/>
            </a:endParaRPr>
          </a:p>
          <a:p>
            <a:pPr lvl="1">
              <a:defRPr/>
            </a:pPr>
            <a:endParaRPr lang="en-US" sz="1200" b="1" kern="1200" noProof="0" dirty="0">
              <a:solidFill>
                <a:schemeClr val="tx1"/>
              </a:solidFill>
              <a:latin typeface="+mn-lt"/>
              <a:ea typeface="+mn-ea"/>
              <a:cs typeface="+mn-cs"/>
            </a:endParaRPr>
          </a:p>
          <a:p>
            <a:pPr lvl="1">
              <a:defRPr/>
            </a:pPr>
            <a:r>
              <a:rPr lang="en-GB" noProof="0" dirty="0"/>
              <a:t>The survey found that 81% of those working in business development in Professional Services have had to adapt quickly to new ways of selling — and 91% of business development professionals say current economic conditions make it important to anticipate clients' needs.</a:t>
            </a:r>
            <a:endParaRPr lang="en-GB" noProof="0" dirty="0">
              <a:cs typeface="Calibri"/>
            </a:endParaRPr>
          </a:p>
          <a:p>
            <a:pPr lvl="1">
              <a:defRPr/>
            </a:pPr>
            <a:endParaRPr lang="en-150" noProof="0" dirty="0"/>
          </a:p>
          <a:p>
            <a:pPr lvl="1">
              <a:defRPr/>
            </a:pPr>
            <a:r>
              <a:rPr lang="en-US" noProof="0" dirty="0"/>
              <a:t>https://www.businessinsider.com/sc/learn-from-salesforce-insights-about-business-strategies-during-covid-19-2020-10\</a:t>
            </a:r>
            <a:endParaRPr lang="en-US" noProof="0" dirty="0">
              <a:cs typeface="Calibr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640726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F797CF0-F2ED-426F-A82D-CCA5358C8578}"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816970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1" i="0" spc="-49" noProof="0" dirty="0"/>
              <a:t>HINT:</a:t>
            </a:r>
          </a:p>
          <a:p>
            <a:r>
              <a:rPr lang="en-US" sz="800" i="1" spc="-49" noProof="0" dirty="0"/>
              <a:t> </a:t>
            </a:r>
            <a:endParaRPr lang="en-US" sz="800" i="0" spc="-49" noProof="0" dirty="0"/>
          </a:p>
          <a:p>
            <a:r>
              <a:rPr lang="en-US" sz="800" i="0" spc="-49" noProof="0" dirty="0"/>
              <a:t>Put special emphasis on the data points that apply the most to your funder’s current situation.</a:t>
            </a:r>
          </a:p>
          <a:p>
            <a:endParaRPr lang="en-US" sz="800" b="0" u="none" dirty="0"/>
          </a:p>
          <a:p>
            <a:endParaRPr lang="en-US" sz="800" b="0" u="none" dirty="0"/>
          </a:p>
          <a:p>
            <a:r>
              <a:rPr lang="en-US" sz="800" b="1" dirty="0">
                <a:solidFill>
                  <a:schemeClr val="accent1"/>
                </a:solidFill>
                <a:latin typeface="Segoe UI Semibold"/>
              </a:rPr>
              <a:t>PITCH</a:t>
            </a:r>
          </a:p>
          <a:p>
            <a:r>
              <a:rPr lang="en-US" sz="800" b="0" dirty="0">
                <a:solidFill>
                  <a:schemeClr val="accent1"/>
                </a:solidFill>
                <a:latin typeface="Segoe UI Semibold"/>
                <a:ea typeface="ＭＳ Ｐゴシック" charset="0"/>
              </a:rPr>
              <a:t>We have observed the following 4 trends linked to fundraising as a result of Covid-19. </a:t>
            </a:r>
            <a:endParaRPr lang="en-US" sz="800" b="0" dirty="0">
              <a:ea typeface="ＭＳ Ｐゴシック" charset="0"/>
            </a:endParaRPr>
          </a:p>
          <a:p>
            <a:pPr algn="l"/>
            <a:endParaRPr lang="en-US" sz="800" b="0" u="none" dirty="0"/>
          </a:p>
          <a:p>
            <a:pPr algn="l" defTabSz="896354"/>
            <a:r>
              <a:rPr lang="en-US" sz="800" b="1" u="none" dirty="0">
                <a:solidFill>
                  <a:schemeClr val="accent1"/>
                </a:solidFill>
                <a:latin typeface="+mj-lt"/>
                <a:cs typeface="Segoe UI Semibold" panose="020B0502040204020203" pitchFamily="34" charset="0"/>
              </a:rPr>
              <a:t>Financial hardship</a:t>
            </a:r>
          </a:p>
          <a:p>
            <a:pPr algn="l" defTabSz="896354"/>
            <a:r>
              <a:rPr lang="en-US" sz="800" b="0" u="none" dirty="0">
                <a:solidFill>
                  <a:schemeClr val="accent1"/>
                </a:solidFill>
                <a:latin typeface="+mj-lt"/>
                <a:cs typeface="Segoe UI Semibold" panose="020B0502040204020203" pitchFamily="34" charset="0"/>
              </a:rPr>
              <a:t>The number of donors, the amounts and the retention has reduced as a result of Covid-19. Retail sales have also declined due to lockdowns and organizations that receive grants based on provided services are seeing their funds reduced. Many organizations are struggling to provide services in a time of increased need.</a:t>
            </a:r>
            <a:endParaRPr lang="en-US" sz="800" b="0" u="none" dirty="0"/>
          </a:p>
          <a:p>
            <a:endParaRPr lang="en-GB" sz="1200" b="0" u="none" dirty="0">
              <a:solidFill>
                <a:schemeClr val="tx1"/>
              </a:solidFill>
              <a:latin typeface="+mn-lt"/>
              <a:cs typeface="+mn-cs"/>
            </a:endParaRPr>
          </a:p>
          <a:p>
            <a:r>
              <a:rPr lang="en-US" sz="800" b="1" dirty="0">
                <a:solidFill>
                  <a:schemeClr val="accent1"/>
                </a:solidFill>
                <a:latin typeface="+mj-lt"/>
                <a:cs typeface="Segoe UI Semibold" panose="020B0502040204020203" pitchFamily="34" charset="0"/>
              </a:rPr>
              <a:t>Growing funding needs </a:t>
            </a:r>
          </a:p>
          <a:p>
            <a:pPr algn="l" fontAlgn="base"/>
            <a:r>
              <a:rPr lang="en-GB" sz="1200" b="0" i="0" dirty="0">
                <a:solidFill>
                  <a:srgbClr val="262626"/>
                </a:solidFill>
                <a:effectLst/>
                <a:latin typeface="univers-med-amp"/>
              </a:rPr>
              <a:t>Demand for services has increased by 31% while funds have been reduced making the need of fundraising more urgent than ever.</a:t>
            </a:r>
            <a:endParaRPr lang="en-GB" sz="1200" b="0" i="0" dirty="0">
              <a:solidFill>
                <a:srgbClr val="262626"/>
              </a:solidFill>
              <a:effectLst/>
              <a:latin typeface="UniversNextW01-Regular"/>
            </a:endParaRPr>
          </a:p>
          <a:p>
            <a:r>
              <a:rPr lang="en-GB" sz="1000" dirty="0"/>
              <a:t>(source: https://nff.org/covid-19-survey-results#Demand)</a:t>
            </a:r>
          </a:p>
          <a:p>
            <a:endParaRPr lang="en-US" sz="800" b="0" u="none" dirty="0"/>
          </a:p>
          <a:p>
            <a:endParaRPr lang="en-US" sz="800"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solidFill>
                  <a:schemeClr val="accent1"/>
                </a:solidFill>
                <a:latin typeface="+mj-lt"/>
                <a:cs typeface="Segoe UI Semibold" panose="020B0502040204020203" pitchFamily="34" charset="0"/>
              </a:rPr>
              <a:t>Matching </a:t>
            </a:r>
            <a:r>
              <a:rPr lang="en-US" sz="1050" b="1" dirty="0">
                <a:solidFill>
                  <a:schemeClr val="accent1"/>
                </a:solidFill>
                <a:latin typeface="+mj-lt"/>
                <a:cs typeface="Segoe UI Semibold" panose="020B0502040204020203" pitchFamily="34" charset="0"/>
              </a:rPr>
              <a:t>g</a:t>
            </a:r>
            <a:r>
              <a:rPr lang="en-US" sz="800" b="1" dirty="0">
                <a:solidFill>
                  <a:schemeClr val="accent1"/>
                </a:solidFill>
                <a:latin typeface="+mj-lt"/>
                <a:cs typeface="Segoe UI Semibold" panose="020B0502040204020203" pitchFamily="34" charset="0"/>
              </a:rPr>
              <a:t>ift fundraising</a:t>
            </a:r>
          </a:p>
          <a:p>
            <a:r>
              <a:rPr lang="en-US" sz="800" b="0" u="none" dirty="0"/>
              <a:t>Many NFP have programs agreed with big corporations to match their employees’ donations. However, donors are unaware or do not follow the process to release the gift, leaving the NFP significantly short of money. It is estimated the amount of money left on the table may be up to $10bn in the US alone.</a:t>
            </a:r>
          </a:p>
          <a:p>
            <a:r>
              <a:rPr lang="en-US" sz="800" b="0" u="none" dirty="0"/>
              <a:t>(source: https://doublethedonation.com/tips/matching-grant-resources/nonprofit-fundraising-statistics/)</a:t>
            </a:r>
          </a:p>
          <a:p>
            <a:pPr algn="l"/>
            <a:endParaRPr lang="en-US" sz="800" b="0" u="none" dirty="0"/>
          </a:p>
          <a:p>
            <a:pPr algn="l" defTabSz="896354"/>
            <a:r>
              <a:rPr lang="en-US" sz="800" b="1" dirty="0">
                <a:solidFill>
                  <a:schemeClr val="accent1"/>
                </a:solidFill>
                <a:latin typeface="+mj-lt"/>
                <a:cs typeface="Segoe UI Semibold" panose="020B0502040204020203" pitchFamily="34" charset="0"/>
              </a:rPr>
              <a:t>Event limitations</a:t>
            </a:r>
          </a:p>
          <a:p>
            <a:pPr algn="l" defTabSz="896354"/>
            <a:r>
              <a:rPr lang="en-GB" sz="1200" b="0" i="0" kern="1200" dirty="0">
                <a:solidFill>
                  <a:srgbClr val="262626"/>
                </a:solidFill>
                <a:effectLst/>
                <a:latin typeface="UniversNextW01-Regular"/>
                <a:ea typeface="+mn-ea"/>
                <a:cs typeface="+mn-cs"/>
              </a:rPr>
              <a:t>Lockdowns have brought to a stop the most frequent fundraising activity: events. Rather than losing all that revenue, many organizations are rethinking events and how they reach their donors.</a:t>
            </a:r>
          </a:p>
          <a:p>
            <a:pPr algn="l" defTabSz="896354"/>
            <a:r>
              <a:rPr lang="en-GB" sz="1200" b="0" i="0" kern="1200" dirty="0">
                <a:solidFill>
                  <a:srgbClr val="262626"/>
                </a:solidFill>
                <a:effectLst/>
                <a:latin typeface="UniversNextW01-Regular"/>
                <a:ea typeface="+mn-ea"/>
                <a:cs typeface="+mn-cs"/>
              </a:rPr>
              <a:t>(source: https://www.csrwire.com/press_releases/44446-Survey-73-of-Nonprofits-Have-Already-Canceled-Fundraising-Events-Due-to-Coronavirus-Losing-644-Million?tracking_source=rss)</a:t>
            </a:r>
          </a:p>
          <a:p>
            <a:pPr algn="l" defTabSz="896354"/>
            <a:endParaRPr lang="en-GB" sz="1200" b="0" i="0" kern="1200" dirty="0">
              <a:solidFill>
                <a:srgbClr val="262626"/>
              </a:solidFill>
              <a:effectLst/>
              <a:latin typeface="UniversNextW01-Regular"/>
              <a:ea typeface="+mn-ea"/>
              <a:cs typeface="+mn-cs"/>
            </a:endParaRPr>
          </a:p>
          <a:p>
            <a:pPr algn="l" defTabSz="896354"/>
            <a:endParaRPr lang="en-GB" sz="1200" b="0" i="0" kern="1200" dirty="0">
              <a:solidFill>
                <a:srgbClr val="262626"/>
              </a:solidFill>
              <a:effectLst/>
              <a:latin typeface="UniversNextW01-Regular"/>
              <a:ea typeface="+mn-ea"/>
              <a:cs typeface="+mn-cs"/>
            </a:endParaRPr>
          </a:p>
          <a:p>
            <a:pPr algn="l" defTabSz="896354"/>
            <a:endParaRPr lang="en-US" sz="1200" b="0" i="0" kern="1200" dirty="0">
              <a:solidFill>
                <a:srgbClr val="262626"/>
              </a:solidFill>
              <a:effectLst/>
              <a:latin typeface="UniversNextW01-Regular"/>
              <a:ea typeface="+mn-ea"/>
              <a:cs typeface="+mn-cs"/>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737045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000" b="1"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Calibri" panose="020F0502020204030204" pitchFamily="34" charset="0"/>
              </a:rPr>
              <a:t>PITCH</a:t>
            </a:r>
          </a:p>
          <a:p>
            <a:pPr marL="0" marR="0">
              <a:lnSpc>
                <a:spcPct val="107000"/>
              </a:lnSpc>
              <a:spcBef>
                <a:spcPts val="0"/>
              </a:spcBef>
              <a:spcAft>
                <a:spcPts val="0"/>
              </a:spcAft>
            </a:pPr>
            <a:endParaRPr lang="en-US" sz="1000" b="1"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Calibri" panose="020F0502020204030204" pitchFamily="34" charset="0"/>
              </a:rPr>
              <a:t>SO WHAT IS THE RESPONSE?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Calibri" panose="020F0502020204030204" pitchFamily="34" charset="0"/>
              </a:rPr>
              <a:t>One thing is clear – the world is changing and NFP organizations need to rethink how they raise their funds, attracting new donors and constituents. But not only attracting them is necessary. In a world with so many needs and with limited attention spans, it is critical to understand your donors, using data to drive that knowledge and empower them to act. It is also critical to ease the giving experience: if you can reach new constituents but they will not purchase/donate, you won’t be able to provide services to your community and finally, processes for fundraising need to be automated and optimized to drive the best ROI per dollar spend.</a:t>
            </a:r>
            <a:endParaRPr lang="en-US" sz="1000" b="1"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000" b="1" dirty="0">
              <a:effectLst/>
              <a:latin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dirty="0">
                <a:effectLst/>
                <a:latin typeface="Calibri" panose="020F0502020204030204" pitchFamily="34" charset="0"/>
                <a:cs typeface="Calibri" panose="020F0502020204030204" pitchFamily="34" charset="0"/>
              </a:rPr>
              <a:t>HINT:</a:t>
            </a:r>
          </a:p>
          <a:p>
            <a:pPr marL="0" marR="0">
              <a:lnSpc>
                <a:spcPct val="107000"/>
              </a:lnSpc>
              <a:spcBef>
                <a:spcPts val="0"/>
              </a:spcBef>
              <a:spcAft>
                <a:spcPts val="0"/>
              </a:spcAft>
            </a:pPr>
            <a:r>
              <a:rPr lang="en-US" sz="1000" b="0" dirty="0">
                <a:effectLst/>
                <a:latin typeface="Calibri" panose="020F0502020204030204" pitchFamily="34" charset="0"/>
                <a:cs typeface="Calibri" panose="020F0502020204030204" pitchFamily="34" charset="0"/>
              </a:rPr>
              <a:t>Allow some time for the audience to read through and share some thoughts. </a:t>
            </a:r>
          </a:p>
          <a:p>
            <a:pPr marL="0" marR="0">
              <a:lnSpc>
                <a:spcPct val="107000"/>
              </a:lnSpc>
              <a:spcBef>
                <a:spcPts val="0"/>
              </a:spcBef>
              <a:spcAft>
                <a:spcPts val="0"/>
              </a:spcAft>
            </a:pPr>
            <a:endParaRPr lang="en-US" sz="1000" b="1" dirty="0">
              <a:effectLst/>
              <a:latin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dirty="0">
                <a:effectLst/>
                <a:latin typeface="Calibri" panose="020F0502020204030204" pitchFamily="34" charset="0"/>
                <a:cs typeface="Calibri" panose="020F0502020204030204" pitchFamily="34" charset="0"/>
              </a:rPr>
              <a:t>Sources:</a:t>
            </a:r>
          </a:p>
          <a:p>
            <a:pPr marL="0" marR="0">
              <a:lnSpc>
                <a:spcPct val="107000"/>
              </a:lnSpc>
              <a:spcBef>
                <a:spcPts val="0"/>
              </a:spcBef>
              <a:spcAft>
                <a:spcPts val="0"/>
              </a:spcAft>
            </a:pPr>
            <a:endParaRPr lang="en-US" sz="1000" dirty="0">
              <a:effectLst/>
              <a:latin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Calibri" panose="020F0502020204030204" pitchFamily="34" charset="0"/>
              </a:rPr>
              <a:t>https://ledgeviewpartners.com/blog/5-ways-nonprofits-benefit-from-dynamics-365/</a:t>
            </a: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Calibri" panose="020F0502020204030204" pitchFamily="34" charset="0"/>
              </a:rPr>
              <a:t>https://www.soapboxengage.com/blog/1878-microsoft-dynamics-for-nonprofits</a:t>
            </a: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Calibri" panose="020F0502020204030204" pitchFamily="34" charset="0"/>
              </a:rPr>
              <a:t>https://nfp365.com/nfp-365-enterprise/</a:t>
            </a:r>
          </a:p>
          <a:p>
            <a:pPr marL="0" marR="0">
              <a:lnSpc>
                <a:spcPct val="107000"/>
              </a:lnSpc>
              <a:spcBef>
                <a:spcPts val="0"/>
              </a:spcBef>
              <a:spcAft>
                <a:spcPts val="0"/>
              </a:spcAft>
            </a:pPr>
            <a:endParaRPr lang="en-US" sz="850" dirty="0">
              <a:cs typeface="Segoe U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4835D7B-3980-4EE2-8579-8914FDB5CA1F}"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946292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825500"/>
            <a:ext cx="6472237" cy="3641725"/>
          </a:xfrm>
        </p:spPr>
      </p:sp>
      <p:sp>
        <p:nvSpPr>
          <p:cNvPr id="3" name="Notes Placeholder 2"/>
          <p:cNvSpPr>
            <a:spLocks noGrp="1"/>
          </p:cNvSpPr>
          <p:nvPr>
            <p:ph type="body" idx="1"/>
          </p:nvPr>
        </p:nvSpPr>
        <p:spPr/>
        <p:txBody>
          <a:bodyPr/>
          <a:lstStyle/>
          <a:p>
            <a:pPr algn="l"/>
            <a:r>
              <a:rPr lang="en-US" sz="1200" b="1" i="0" dirty="0">
                <a:effectLst/>
                <a:latin typeface="Segoe UI"/>
                <a:cs typeface="Segoe UI"/>
              </a:rPr>
              <a:t>Slide title: </a:t>
            </a:r>
            <a:r>
              <a:rPr lang="en-US" sz="3200" dirty="0"/>
              <a:t>The COVID-19 pandemic was a catalyst for change and shifting business priorities</a:t>
            </a:r>
          </a:p>
          <a:p>
            <a:endParaRPr lang="en-US" sz="1200" b="1" dirty="0">
              <a:latin typeface="Segoe UI"/>
              <a:cs typeface="Segoe UI"/>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200" dirty="0">
                <a:solidFill>
                  <a:srgbClr val="2F2F2F"/>
                </a:solidFill>
                <a:effectLst/>
                <a:latin typeface="Segoe UI" panose="020B0502040204020203" pitchFamily="34" charset="0"/>
                <a:ea typeface="Times New Roman" panose="02020603050405020304" pitchFamily="18" charset="0"/>
                <a:cs typeface="Segoe UI" panose="020B0502040204020203" pitchFamily="34" charset="0"/>
              </a:rPr>
              <a:t>The pandemic put the Government industry through a perfect storm—significant disruptions in terms of business continuity, operational visibility, remote work, employee safety, and more. The pandemic also accelerated digital trends that were already growing, especially for governments working quickly to protect their employees and citizens. </a:t>
            </a:r>
          </a:p>
          <a:p>
            <a:pPr>
              <a:lnSpc>
                <a:spcPct val="107000"/>
              </a:lnSpc>
              <a:spcAft>
                <a:spcPts val="800"/>
              </a:spcAft>
            </a:pPr>
            <a:endParaRPr lang="en-US" sz="1200" dirty="0"/>
          </a:p>
          <a:p>
            <a:pPr marL="0" marR="0">
              <a:lnSpc>
                <a:spcPct val="107000"/>
              </a:lnSpc>
              <a:spcBef>
                <a:spcPts val="0"/>
              </a:spcBef>
              <a:spcAft>
                <a:spcPts val="1200"/>
              </a:spcAft>
            </a:pPr>
            <a:r>
              <a:rPr lang="en-US" sz="1200" dirty="0">
                <a:solidFill>
                  <a:srgbClr val="2F2F2F"/>
                </a:solidFill>
                <a:effectLst/>
                <a:latin typeface="Segoe UI" panose="020B0502040204020203" pitchFamily="34" charset="0"/>
                <a:ea typeface="Times New Roman" panose="02020603050405020304" pitchFamily="18" charset="0"/>
                <a:cs typeface="Segoe UI" panose="020B0502040204020203" pitchFamily="34" charset="0"/>
              </a:rPr>
              <a:t>Here, you can see four of the biggest trends in Government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2F2F2F"/>
                </a:solidFill>
                <a:effectLst/>
                <a:latin typeface="Segoe UI" panose="020B0502040204020203" pitchFamily="34" charset="0"/>
                <a:ea typeface="Times New Roman" panose="02020603050405020304" pitchFamily="18" charset="0"/>
                <a:cs typeface="Segoe UI" panose="020B0502040204020203" pitchFamily="34" charset="0"/>
              </a:rPr>
              <a:t>Fiscal compliance &amp; tax collection: </a:t>
            </a:r>
            <a:r>
              <a:rPr kumimoji="0" lang="en-US" sz="1200" b="0" i="0" u="none" strike="noStrike" kern="1200" cap="none" spc="0" normalizeH="0" baseline="0" noProof="0" dirty="0">
                <a:ln>
                  <a:noFill/>
                </a:ln>
                <a:solidFill>
                  <a:schemeClr val="tx1"/>
                </a:solidFill>
                <a:effectLst/>
                <a:uLnTx/>
                <a:uFillTx/>
                <a:latin typeface="+mn-lt"/>
                <a:ea typeface="Calibri" panose="020F0502020204030204" pitchFamily="34" charset="0"/>
                <a:cs typeface="Calibri" panose="020F0502020204030204" pitchFamily="34" charset="0"/>
              </a:rPr>
              <a:t>Promote accountability and compliance through digitally comprehensive tax services governed by customs, taxation, license and permitting processes.</a:t>
            </a:r>
            <a:endParaRPr lang="en-US" sz="1200" b="0" i="0" kern="1200" dirty="0">
              <a:solidFill>
                <a:schemeClr val="tx1"/>
              </a:solidFill>
              <a:effectLst/>
              <a:latin typeface="+mn-lt"/>
              <a:ea typeface="+mn-ea"/>
              <a:cs typeface="+mn-cs"/>
            </a:endParaRPr>
          </a:p>
          <a:p>
            <a:pPr marL="171450" marR="0" indent="-171450">
              <a:lnSpc>
                <a:spcPct val="107000"/>
              </a:lnSpc>
              <a:spcBef>
                <a:spcPts val="0"/>
              </a:spcBef>
              <a:spcAft>
                <a:spcPts val="1200"/>
              </a:spcAft>
              <a:buFont typeface="Arial" panose="020B0604020202020204" pitchFamily="34" charset="0"/>
              <a:buChar char="•"/>
            </a:pPr>
            <a:r>
              <a:rPr lang="en-US" sz="1200" dirty="0">
                <a:solidFill>
                  <a:srgbClr val="2F2F2F"/>
                </a:solidFill>
                <a:effectLst/>
                <a:latin typeface="Segoe UI" panose="020B0502040204020203" pitchFamily="34" charset="0"/>
                <a:ea typeface="Times New Roman" panose="02020603050405020304" pitchFamily="18" charset="0"/>
                <a:cs typeface="Segoe UI" panose="020B0502040204020203" pitchFamily="34" charset="0"/>
              </a:rPr>
              <a:t>Economic development: </a:t>
            </a:r>
            <a:r>
              <a:rPr kumimoji="0" lang="en-US" sz="1200" b="0" i="0" u="none" strike="noStrike" kern="1200" cap="none" spc="0" normalizeH="0" baseline="0" dirty="0">
                <a:ln>
                  <a:noFill/>
                </a:ln>
                <a:solidFill>
                  <a:schemeClr val="tx1"/>
                </a:solidFill>
                <a:effectLst/>
                <a:highlight>
                  <a:srgbClr val="FFFFFF"/>
                </a:highlight>
                <a:uLnTx/>
                <a:uFillTx/>
                <a:latin typeface="+mn-lt"/>
                <a:ea typeface="+mn-ea"/>
                <a:cs typeface="Calibri" panose="020F0502020204030204" pitchFamily="34" charset="0"/>
              </a:rPr>
              <a:t>Enable government agencies to safeguard and efficiently administer economic stimulus to eligible recipients based on outcome-driven decisions.</a:t>
            </a:r>
          </a:p>
          <a:p>
            <a:pPr marL="171450" marR="0" lvl="0" indent="-171450" algn="l"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lang="en-US" sz="1200" dirty="0">
                <a:solidFill>
                  <a:srgbClr val="2F2F2F"/>
                </a:solidFill>
                <a:effectLst/>
                <a:latin typeface="Segoe UI" panose="020B0502040204020203" pitchFamily="34" charset="0"/>
                <a:ea typeface="Times New Roman" panose="02020603050405020304" pitchFamily="18" charset="0"/>
                <a:cs typeface="Segoe UI" panose="020B0502040204020203" pitchFamily="34" charset="0"/>
              </a:rPr>
              <a:t>Responsible spending: </a:t>
            </a:r>
            <a:r>
              <a:rPr kumimoji="0" lang="en-US" sz="1200" b="0" i="0" u="none" strike="noStrike" kern="1200" cap="none" spc="0" normalizeH="0" baseline="0" dirty="0">
                <a:ln>
                  <a:noFill/>
                </a:ln>
                <a:solidFill>
                  <a:schemeClr val="tx1"/>
                </a:solidFill>
                <a:effectLst/>
                <a:highlight>
                  <a:srgbClr val="FFFFFF"/>
                </a:highlight>
                <a:uLnTx/>
                <a:uFillTx/>
                <a:latin typeface="+mn-lt"/>
                <a:ea typeface="+mn-ea"/>
                <a:cs typeface="Calibri" panose="020F0502020204030204" pitchFamily="34" charset="0"/>
              </a:rPr>
              <a:t>Effectively govern public budgets and spending from allocation to distribution and evaluation of impact. Promote data transparency and accountability through the responsible use of artificial intelligence, machine learning, data visualization, low code automation and secure communication tools. </a:t>
            </a:r>
          </a:p>
          <a:p>
            <a:pPr marL="171450" marR="0" lvl="0" indent="-171450" algn="l"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dirty="0">
                <a:ln>
                  <a:noFill/>
                </a:ln>
                <a:solidFill>
                  <a:schemeClr val="tx1"/>
                </a:solidFill>
                <a:effectLst/>
                <a:highlight>
                  <a:srgbClr val="FFFFFF"/>
                </a:highlight>
                <a:uLnTx/>
                <a:uFillTx/>
                <a:latin typeface="+mn-lt"/>
                <a:ea typeface="+mn-ea"/>
                <a:cs typeface="Calibri" panose="020F0502020204030204" pitchFamily="34" charset="0"/>
              </a:rPr>
              <a:t>Security and compliance: </a:t>
            </a:r>
            <a:r>
              <a:rPr kumimoji="0" lang="en-GB" sz="1200" b="0" i="0" u="none" strike="noStrike" kern="1200" cap="none" spc="0" normalizeH="0" baseline="0" noProof="0" dirty="0">
                <a:ln>
                  <a:noFill/>
                </a:ln>
                <a:solidFill>
                  <a:schemeClr val="tx1"/>
                </a:solidFill>
                <a:effectLst/>
                <a:uLnTx/>
                <a:uFillTx/>
                <a:latin typeface="+mn-lt"/>
                <a:ea typeface="Calibri" panose="020F0502020204030204" pitchFamily="34" charset="0"/>
                <a:cs typeface="Calibri" panose="020F0502020204030204" pitchFamily="34" charset="0"/>
              </a:rPr>
              <a:t>Enable anti-corruption efforts through sustainable technological innovation and prevent waste, abuse &amp; fraud of public fund</a:t>
            </a:r>
            <a:r>
              <a:rPr kumimoji="0" lang="en-US" sz="1200" b="0" i="0" u="none" strike="noStrike" kern="1200" cap="none" spc="0" normalizeH="0" baseline="0" dirty="0">
                <a:ln>
                  <a:noFill/>
                </a:ln>
                <a:solidFill>
                  <a:schemeClr val="tx1"/>
                </a:solidFill>
                <a:effectLst/>
                <a:highlight>
                  <a:srgbClr val="FFFFFF"/>
                </a:highlight>
                <a:uLnTx/>
                <a:uFillTx/>
                <a:latin typeface="+mn-lt"/>
                <a:ea typeface="+mn-ea"/>
                <a:cs typeface="Calibri" panose="020F0502020204030204" pitchFamily="34" charset="0"/>
              </a:rPr>
              <a:t> </a:t>
            </a:r>
          </a:p>
          <a:p>
            <a:pPr marL="0" marR="0" indent="0">
              <a:lnSpc>
                <a:spcPct val="107000"/>
              </a:lnSpc>
              <a:spcBef>
                <a:spcPts val="0"/>
              </a:spcBef>
              <a:spcAft>
                <a:spcPts val="1200"/>
              </a:spcAft>
              <a:buFont typeface="Arial" panose="020B0604020202020204" pitchFamily="34" charset="0"/>
              <a:buNone/>
            </a:pPr>
            <a:endParaRPr lang="en-US" sz="1200" dirty="0">
              <a:solidFill>
                <a:srgbClr val="2F2F2F"/>
              </a:solidFill>
              <a:effectLst/>
              <a:latin typeface="Segoe UI" panose="020B0502040204020203" pitchFamily="34" charset="0"/>
              <a:ea typeface="Times New Roman" panose="02020603050405020304" pitchFamily="18"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chemeClr val="tx1"/>
                </a:solidFill>
                <a:effectLst/>
                <a:uLnTx/>
                <a:uFillTx/>
                <a:latin typeface="+mn-lt"/>
                <a:ea typeface="+mn-ea"/>
              </a:rPr>
              <a:t>Meet your mission to reignite economic growth by engaging </a:t>
            </a:r>
            <a:r>
              <a:rPr kumimoji="0" lang="en-US" sz="1200" b="0" i="0" u="none" strike="noStrike" kern="1200" cap="none" spc="0" normalizeH="0" baseline="0" dirty="0">
                <a:ln>
                  <a:noFill/>
                </a:ln>
                <a:solidFill>
                  <a:schemeClr val="tx1"/>
                </a:solidFill>
                <a:effectLst/>
                <a:uLnTx/>
                <a:uFillTx/>
                <a:latin typeface="+mn-lt"/>
                <a:ea typeface="+mn-ea"/>
                <a:cs typeface="+mn-cs"/>
              </a:rPr>
              <a:t>with the community, modernizing the workplace with innovative tools, and enhancing government services. </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200" b="1" dirty="0">
              <a:effectLst/>
              <a:latin typeface="Calibri"/>
              <a:ea typeface="Calibri" panose="020F0502020204030204" pitchFamily="34" charset="0"/>
              <a:cs typeface="Calibri"/>
            </a:endParaRPr>
          </a:p>
          <a:p>
            <a:pPr marL="0" marR="0" lvl="0" indent="0">
              <a:lnSpc>
                <a:spcPct val="107000"/>
              </a:lnSpc>
              <a:spcBef>
                <a:spcPts val="0"/>
              </a:spcBef>
              <a:spcAft>
                <a:spcPts val="800"/>
              </a:spcAft>
              <a:buFont typeface="Arial" panose="020B0604020202020204" pitchFamily="34" charset="0"/>
              <a:buNone/>
              <a:tabLst>
                <a:tab pos="457200" algn="l"/>
              </a:tabLst>
            </a:pPr>
            <a:r>
              <a:rPr lang="en-US" sz="1200" b="1" dirty="0">
                <a:effectLst/>
                <a:latin typeface="Calibri"/>
                <a:ea typeface="Calibri" panose="020F0502020204030204" pitchFamily="34" charset="0"/>
                <a:cs typeface="Calibri"/>
              </a:rPr>
              <a:t>How have your organizational priorities changed?</a:t>
            </a:r>
          </a:p>
        </p:txBody>
      </p:sp>
      <p:sp>
        <p:nvSpPr>
          <p:cNvPr id="4" name="Header Placeholder 3"/>
          <p:cNvSpPr>
            <a:spLocks noGrp="1"/>
          </p:cNvSpPr>
          <p:nvPr>
            <p:ph type="hdr" sz="quarter"/>
          </p:nvPr>
        </p:nvSpPr>
        <p:spPr/>
        <p:txBody>
          <a:bodyPr/>
          <a:lstStyle/>
          <a:p>
            <a:pPr marL="0" marR="0" lvl="0" indent="0" algn="l" defTabSz="91423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416" marR="0" lvl="0" indent="0" algn="l" defTabSz="913965"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233"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14233"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23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14233"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207681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825500"/>
            <a:ext cx="6472237" cy="3641725"/>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1"/>
              <a:t>Slide title: </a:t>
            </a:r>
            <a:r>
              <a:rPr lang="en-US" sz="1200"/>
              <a:t>As a result, governments are looking for a new approach to ensure future stability and resiliency</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Calibri" panose="020F0502020204030204" pitchFamily="34" charset="0"/>
              </a:rPr>
              <a:t>What we are hearing is that governments and public finance organizations are prioritizing cloud services to drive digital transformation because of the ability to speed up deployment, lower complexity and manage upfront investment. Moving to the cloud is the only way to transform the entire organization and manage the vast amounts of data that come with embedding digital technology into a business.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800" b="1">
                <a:effectLst/>
              </a:rPr>
              <a:t>&lt;click&gt;</a:t>
            </a:r>
            <a:endParaRPr lang="en-US" sz="1200"/>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a:solidFill>
                <a:schemeClr val="tx1"/>
              </a:solidFill>
              <a:ea typeface="Segoe UI" pitchFamily="34" charset="0"/>
              <a:cs typeface="Segoe UI"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aseline="30000">
                <a:ea typeface="+mn-lt"/>
                <a:cs typeface="+mn-lt"/>
              </a:rPr>
              <a:t>1</a:t>
            </a:r>
            <a:r>
              <a:rPr lang="en-US" sz="1200">
                <a:ea typeface="+mn-lt"/>
                <a:cs typeface="+mn-lt"/>
              </a:rPr>
              <a:t> Source: The Economist Intelligence Unit, “The transformation imperative: Government,” 2021 (https://transformationimperative.economist.com/government/)</a:t>
            </a:r>
            <a:endParaRPr lang="en-US" sz="1200"/>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a:solidFill>
                <a:schemeClr val="tx1"/>
              </a:solidFill>
              <a:ea typeface="Segoe UI" pitchFamily="34" charset="0"/>
              <a:cs typeface="Segoe UI"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a:solidFill>
                  <a:schemeClr val="tx1"/>
                </a:solidFill>
                <a:ea typeface="Segoe UI" pitchFamily="34" charset="0"/>
                <a:cs typeface="Segoe UI" pitchFamily="34" charset="0"/>
              </a:rPr>
              <a:t>What is on your mind?</a:t>
            </a:r>
          </a:p>
          <a:p>
            <a:pPr rtl="0" fontAlgn="base"/>
            <a:endParaRPr lang="en-US" b="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97935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 video</a:t>
            </a:r>
          </a:p>
        </p:txBody>
      </p:sp>
      <p:sp>
        <p:nvSpPr>
          <p:cNvPr id="4" name="Slide Number Placeholder 3"/>
          <p:cNvSpPr>
            <a:spLocks noGrp="1"/>
          </p:cNvSpPr>
          <p:nvPr>
            <p:ph type="sldNum" sz="quarter" idx="5"/>
          </p:nvPr>
        </p:nvSpPr>
        <p:spPr/>
        <p:txBody>
          <a:bodyPr/>
          <a:lstStyle/>
          <a:p>
            <a:fld id="{97EBF2EA-E578-431E-BD5B-A94F6E005ADB}" type="slidenum">
              <a:rPr lang="en-US" smtClean="0"/>
              <a:t>7</a:t>
            </a:fld>
            <a:endParaRPr lang="en-US"/>
          </a:p>
        </p:txBody>
      </p:sp>
    </p:spTree>
    <p:extLst>
      <p:ext uri="{BB962C8B-B14F-4D97-AF65-F5344CB8AC3E}">
        <p14:creationId xmlns:p14="http://schemas.microsoft.com/office/powerpoint/2010/main" val="10639487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b="1" i="0" u="sng" dirty="0">
                <a:solidFill>
                  <a:srgbClr val="282828"/>
                </a:solidFill>
                <a:effectLst/>
                <a:latin typeface="Lava Std"/>
              </a:rPr>
              <a:t>Benefits of DT</a:t>
            </a:r>
          </a:p>
          <a:p>
            <a:pPr algn="l"/>
            <a:endParaRPr lang="en-US" sz="1400" b="1" i="0" dirty="0">
              <a:solidFill>
                <a:srgbClr val="282828"/>
              </a:solidFill>
              <a:effectLst/>
              <a:latin typeface="Lava Std"/>
            </a:endParaRPr>
          </a:p>
          <a:p>
            <a:pPr algn="l"/>
            <a:r>
              <a:rPr lang="en-US" sz="1400" b="1" i="0" dirty="0">
                <a:solidFill>
                  <a:srgbClr val="282828"/>
                </a:solidFill>
                <a:effectLst/>
                <a:latin typeface="Lava Std"/>
              </a:rPr>
              <a:t>Data-driven digital transformation can ignite growth by: </a:t>
            </a:r>
          </a:p>
          <a:p>
            <a:pPr algn="l">
              <a:buFont typeface="Arial" panose="020B0604020202020204" pitchFamily="34" charset="0"/>
              <a:buChar char="•"/>
            </a:pPr>
            <a:r>
              <a:rPr lang="en-US" sz="1400" b="0" i="0" dirty="0">
                <a:solidFill>
                  <a:srgbClr val="282828"/>
                </a:solidFill>
                <a:effectLst/>
                <a:latin typeface="Lava Std"/>
              </a:rPr>
              <a:t>Producing insights that help create innovative new products</a:t>
            </a:r>
          </a:p>
          <a:p>
            <a:pPr algn="l">
              <a:buFont typeface="Arial" panose="020B0604020202020204" pitchFamily="34" charset="0"/>
              <a:buChar char="•"/>
            </a:pPr>
            <a:r>
              <a:rPr lang="en-US" sz="1400" b="0" i="0" dirty="0">
                <a:solidFill>
                  <a:srgbClr val="282828"/>
                </a:solidFill>
                <a:effectLst/>
                <a:latin typeface="Lava Std"/>
              </a:rPr>
              <a:t>Leading to entirely new business models</a:t>
            </a:r>
          </a:p>
          <a:p>
            <a:pPr algn="l">
              <a:buFont typeface="Arial" panose="020B0604020202020204" pitchFamily="34" charset="0"/>
              <a:buChar char="•"/>
            </a:pPr>
            <a:r>
              <a:rPr lang="en-US" sz="1400" b="0" i="0" dirty="0">
                <a:solidFill>
                  <a:srgbClr val="282828"/>
                </a:solidFill>
                <a:effectLst/>
                <a:latin typeface="Lava Std"/>
              </a:rPr>
              <a:t>Crafting new pricing models</a:t>
            </a:r>
          </a:p>
          <a:p>
            <a:pPr algn="l">
              <a:buFont typeface="Arial" panose="020B0604020202020204" pitchFamily="34" charset="0"/>
              <a:buChar char="•"/>
            </a:pPr>
            <a:r>
              <a:rPr lang="en-US" sz="1400" b="0" i="0" dirty="0">
                <a:solidFill>
                  <a:srgbClr val="282828"/>
                </a:solidFill>
                <a:effectLst/>
                <a:latin typeface="Lava Std"/>
              </a:rPr>
              <a:t>Improving the customer experience</a:t>
            </a:r>
          </a:p>
          <a:p>
            <a:pPr algn="l">
              <a:buFont typeface="Arial" panose="020B0604020202020204" pitchFamily="34" charset="0"/>
              <a:buChar char="•"/>
            </a:pPr>
            <a:r>
              <a:rPr lang="en-US" sz="1400" b="0" i="0" dirty="0">
                <a:solidFill>
                  <a:srgbClr val="282828"/>
                </a:solidFill>
                <a:effectLst/>
                <a:latin typeface="Lava Std"/>
              </a:rPr>
              <a:t>Driving strategic differentiation and revenue growth</a:t>
            </a:r>
          </a:p>
          <a:p>
            <a:pPr algn="l">
              <a:buFont typeface="Arial" panose="020B0604020202020204" pitchFamily="34" charset="0"/>
              <a:buNone/>
            </a:pPr>
            <a:endParaRPr lang="en-US" sz="1400" b="0" i="0" dirty="0">
              <a:solidFill>
                <a:srgbClr val="282828"/>
              </a:solidFill>
              <a:effectLst/>
              <a:latin typeface="Lava Std"/>
            </a:endParaRPr>
          </a:p>
          <a:p>
            <a:pPr algn="l">
              <a:buFont typeface="Arial" panose="020B0604020202020204" pitchFamily="34" charset="0"/>
              <a:buNone/>
            </a:pPr>
            <a:r>
              <a:rPr lang="en-US" sz="1400" b="0" i="0" dirty="0">
                <a:solidFill>
                  <a:srgbClr val="282828"/>
                </a:solidFill>
                <a:effectLst/>
                <a:latin typeface="Lava Std"/>
              </a:rPr>
              <a:t>Source - </a:t>
            </a:r>
            <a:r>
              <a:rPr lang="en-US" sz="1200" dirty="0">
                <a:hlinkClick r:id="rId3"/>
              </a:rPr>
              <a:t>https://hbr.org/webinar/2020/05/how-to-lead-a-data-driven-digital-transformation</a:t>
            </a:r>
            <a:endParaRPr lang="en-US" sz="1200" b="0" dirty="0"/>
          </a:p>
          <a:p>
            <a:pPr lvl="0"/>
            <a:endParaRPr lang="en-US" sz="1400" b="0" dirty="0"/>
          </a:p>
          <a:p>
            <a:pPr marL="0" marR="0" lvl="0" indent="0" algn="l" defTabSz="914367" rtl="0" eaLnBrk="1" fontAlgn="auto" latinLnBrk="0" hangingPunct="1">
              <a:lnSpc>
                <a:spcPct val="90000"/>
              </a:lnSpc>
              <a:spcBef>
                <a:spcPts val="0"/>
              </a:spcBef>
              <a:spcAft>
                <a:spcPts val="333"/>
              </a:spcAft>
              <a:buClrTx/>
              <a:buSzTx/>
              <a:buFontTx/>
              <a:buNone/>
              <a:tabLst/>
              <a:defRPr/>
            </a:pPr>
            <a:r>
              <a:rPr lang="en-US" sz="1400" spc="-3" dirty="0">
                <a:solidFill>
                  <a:schemeClr val="tx1"/>
                </a:solidFill>
                <a:cs typeface="Segoe UI Semibold" panose="020B0702040204020203" pitchFamily="34" charset="0"/>
              </a:rPr>
              <a:t>Let’s look at how data</a:t>
            </a:r>
            <a:r>
              <a:rPr lang="en-US" sz="1400" i="0" spc="-3" dirty="0">
                <a:solidFill>
                  <a:schemeClr val="tx1"/>
                </a:solidFill>
                <a:cs typeface="Segoe UI Semibold" panose="020B0702040204020203" pitchFamily="34" charset="0"/>
              </a:rPr>
              <a:t> is </a:t>
            </a:r>
            <a:r>
              <a:rPr lang="en-US" sz="1400" i="0" spc="-3" dirty="0">
                <a:solidFill>
                  <a:srgbClr val="00BCF2"/>
                </a:solidFill>
                <a:cs typeface="Segoe UI Semibold" panose="020B0702040204020203" pitchFamily="34" charset="0"/>
              </a:rPr>
              <a:t>powering this d</a:t>
            </a:r>
            <a:r>
              <a:rPr lang="en-US" sz="1400" i="0" spc="-3" dirty="0">
                <a:solidFill>
                  <a:srgbClr val="FFFFFF"/>
                </a:solidFill>
                <a:cs typeface="Segoe UI Semibold" panose="020B0702040204020203" pitchFamily="34" charset="0"/>
              </a:rPr>
              <a:t>ig</a:t>
            </a:r>
            <a:r>
              <a:rPr lang="en-US" sz="1400" spc="-3" dirty="0">
                <a:solidFill>
                  <a:srgbClr val="FFFFFF"/>
                </a:solidFill>
                <a:cs typeface="Segoe UI Semibold" panose="020B0702040204020203" pitchFamily="34" charset="0"/>
              </a:rPr>
              <a:t>ital transformation</a:t>
            </a:r>
            <a:endParaRPr lang="en-US" sz="1400" spc="-6" dirty="0">
              <a:solidFill>
                <a:srgbClr val="FFFFFF"/>
              </a:solidFill>
              <a:cs typeface="Segoe UI Semibold" panose="020B0702040204020203" pitchFamily="34" charset="0"/>
            </a:endParaRPr>
          </a:p>
          <a:p>
            <a:pPr lvl="0"/>
            <a:endParaRPr lang="en-US" sz="1400" b="0" dirty="0"/>
          </a:p>
          <a:p>
            <a:pPr defTabSz="950189" fontAlgn="base">
              <a:lnSpc>
                <a:spcPct val="90000"/>
              </a:lnSpc>
              <a:spcBef>
                <a:spcPct val="0"/>
              </a:spcBef>
              <a:spcAft>
                <a:spcPct val="0"/>
              </a:spcAft>
              <a:defRPr/>
            </a:pPr>
            <a:endParaRPr lang="en-US" sz="1400"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484898-C74C-410F-827F-F5F157B684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055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825500"/>
            <a:ext cx="6472237" cy="3641725"/>
          </a:xfrm>
        </p:spPr>
      </p:sp>
      <p:sp>
        <p:nvSpPr>
          <p:cNvPr id="3" name="Notes Placeholder 2"/>
          <p:cNvSpPr>
            <a:spLocks noGrp="1"/>
          </p:cNvSpPr>
          <p:nvPr>
            <p:ph type="body" idx="1"/>
          </p:nvPr>
        </p:nvSpPr>
        <p:spPr/>
        <p:txBody>
          <a:bodyPr/>
          <a:lstStyle/>
          <a:p>
            <a:pPr algn="l" rtl="0" fontAlgn="base"/>
            <a:r>
              <a:rPr lang="en-US" sz="1200" b="1" i="0" u="none" strike="noStrike" dirty="0">
                <a:effectLst/>
                <a:latin typeface="Segoe UI" panose="020B0502040204020203" pitchFamily="34" charset="0"/>
              </a:rPr>
              <a:t>Slide title: </a:t>
            </a:r>
            <a:r>
              <a:rPr lang="en-US" sz="1200" b="0" i="0" u="none" strike="noStrike" dirty="0">
                <a:effectLst/>
                <a:latin typeface="Calibri" panose="020F0502020204030204" pitchFamily="34" charset="0"/>
              </a:rPr>
              <a:t>The COVID-19 pandemic was a catalyst for change and shifting </a:t>
            </a:r>
            <a:r>
              <a:rPr lang="en-US" sz="1200" dirty="0">
                <a:latin typeface="Calibri" panose="020F0502020204030204" pitchFamily="34" charset="0"/>
              </a:rPr>
              <a:t>organizational</a:t>
            </a:r>
            <a:r>
              <a:rPr lang="en-US" sz="1200" b="0" i="0" u="none" strike="noStrike" dirty="0">
                <a:effectLst/>
                <a:latin typeface="Calibri" panose="020F0502020204030204" pitchFamily="34" charset="0"/>
              </a:rPr>
              <a:t> priorities</a:t>
            </a:r>
            <a:r>
              <a:rPr lang="en-US" sz="1200" b="0" i="0" dirty="0">
                <a:effectLst/>
                <a:latin typeface="Calibri" panose="020F0502020204030204" pitchFamily="34" charset="0"/>
              </a:rPr>
              <a:t>​</a:t>
            </a:r>
            <a:endParaRPr lang="en-US" sz="1200" b="0" i="0" dirty="0">
              <a:effectLst/>
            </a:endParaRPr>
          </a:p>
          <a:p>
            <a:pPr algn="l" rtl="0" fontAlgn="base"/>
            <a:r>
              <a:rPr lang="en-US" sz="1200" b="0" i="0" dirty="0">
                <a:effectLst/>
                <a:latin typeface="Segoe UI" panose="020B0502040204020203" pitchFamily="34" charset="0"/>
              </a:rPr>
              <a:t>​</a:t>
            </a:r>
            <a:endParaRPr lang="en-US" sz="1200" b="0" i="0" dirty="0">
              <a:effectLst/>
            </a:endParaRPr>
          </a:p>
          <a:p>
            <a:pPr algn="l" rtl="0" fontAlgn="base"/>
            <a:r>
              <a:rPr lang="en-US" sz="1200" b="0" i="0" u="none" strike="noStrike" dirty="0">
                <a:effectLst/>
                <a:latin typeface="Segoe UI" panose="020B0502040204020203" pitchFamily="34" charset="0"/>
              </a:rPr>
              <a:t>The pandemic put the retail industry through a perfect storm—significant disruptions in terms of business continuity, operational visibility, supply chains, customer engagement, and more. The pandemic also accelerated digital trends that were already growing, and retailers rose to the challenge by capitalizing on those trends. </a:t>
            </a:r>
            <a:r>
              <a:rPr lang="en-US" sz="1200" b="0" i="0" dirty="0">
                <a:effectLst/>
                <a:latin typeface="Segoe UI" panose="020B0502040204020203" pitchFamily="34" charset="0"/>
              </a:rPr>
              <a:t>​</a:t>
            </a:r>
            <a:endParaRPr lang="en-US" sz="1200" b="0" i="0" dirty="0">
              <a:effectLst/>
            </a:endParaRPr>
          </a:p>
          <a:p>
            <a:pPr>
              <a:lnSpc>
                <a:spcPct val="107000"/>
              </a:lnSpc>
              <a:spcAft>
                <a:spcPts val="800"/>
              </a:spcAft>
            </a:pPr>
            <a:endParaRPr lang="en-US" sz="1200" dirty="0"/>
          </a:p>
          <a:p>
            <a:pPr>
              <a:lnSpc>
                <a:spcPct val="107000"/>
              </a:lnSpc>
              <a:spcAft>
                <a:spcPts val="800"/>
              </a:spcAft>
            </a:pPr>
            <a:r>
              <a:rPr lang="en-US" sz="1200" dirty="0"/>
              <a:t>Here are some of the biggest trends in retail today:</a:t>
            </a:r>
            <a:endParaRPr lang="en-US" sz="1200" dirty="0">
              <a:cs typeface="Calibri" panose="020F0502020204030204"/>
            </a:endParaRPr>
          </a:p>
          <a:p>
            <a:pPr marL="342900" marR="0" lvl="0" indent="-342900">
              <a:lnSpc>
                <a:spcPct val="107000"/>
              </a:lnSpc>
              <a:spcBef>
                <a:spcPts val="0"/>
              </a:spcBef>
              <a:spcAft>
                <a:spcPts val="0"/>
              </a:spcAft>
              <a:buFont typeface="Symbol" panose="05050102010706020507" pitchFamily="18" charset="2"/>
              <a:buChar char=""/>
            </a:pPr>
            <a:r>
              <a:rPr lang="en-US" sz="1200" b="1" dirty="0">
                <a:effectLst/>
                <a:latin typeface="Segoe UI" panose="020B0502040204020203" pitchFamily="34" charset="0"/>
                <a:ea typeface="Calibri" panose="020F0502020204030204" pitchFamily="34" charset="0"/>
                <a:cs typeface="Arial" panose="020B0604020202020204" pitchFamily="34" charset="0"/>
              </a:rPr>
              <a:t>Know your customer:</a:t>
            </a:r>
            <a:r>
              <a:rPr lang="en-US" sz="1200" dirty="0">
                <a:effectLst/>
                <a:latin typeface="Segoe UI" panose="020B0502040204020203" pitchFamily="34" charset="0"/>
                <a:ea typeface="Calibri" panose="020F0502020204030204" pitchFamily="34" charset="0"/>
                <a:cs typeface="Arial" panose="020B0604020202020204" pitchFamily="34" charset="0"/>
              </a:rPr>
              <a:t> </a:t>
            </a:r>
            <a:r>
              <a:rPr lang="en-US" b="0" i="0" dirty="0">
                <a:solidFill>
                  <a:srgbClr val="000000"/>
                </a:solidFill>
                <a:effectLst/>
                <a:latin typeface="Calibri" panose="020F0502020204030204" pitchFamily="34" charset="0"/>
              </a:rPr>
              <a:t>How do you use data to know more? That consumer behavioral understanding is what retail is all about. And how do you take what you have always done very well to the next level? </a:t>
            </a:r>
            <a:r>
              <a:rPr lang="en-US" sz="1200" dirty="0">
                <a:effectLst/>
                <a:latin typeface="Segoe UI" panose="020B0502040204020203" pitchFamily="34" charset="0"/>
                <a:ea typeface="Calibri" panose="020F0502020204030204" pitchFamily="34" charset="0"/>
                <a:cs typeface="Arial" panose="020B0604020202020204" pitchFamily="34" charset="0"/>
              </a:rPr>
              <a:t>Unify and enrich data across the shopper journey to discover better customer insights that enable more personalized shopping experiences. </a:t>
            </a:r>
            <a:endParaRPr lang="en-US" sz="1200" b="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200" b="1" dirty="0">
                <a:effectLst/>
                <a:latin typeface="Segoe UI" panose="020B0502040204020203" pitchFamily="34" charset="0"/>
                <a:ea typeface="Calibri" panose="020F0502020204030204" pitchFamily="34" charset="0"/>
                <a:cs typeface="Arial" panose="020B0604020202020204" pitchFamily="34" charset="0"/>
              </a:rPr>
              <a:t>Empower employees:</a:t>
            </a:r>
            <a:r>
              <a:rPr lang="en-US" sz="1200" dirty="0">
                <a:effectLst/>
                <a:latin typeface="Segoe UI" panose="020B0502040204020203" pitchFamily="34" charset="0"/>
                <a:ea typeface="Calibri" panose="020F0502020204030204" pitchFamily="34" charset="0"/>
                <a:cs typeface="Arial" panose="020B0604020202020204" pitchFamily="34" charset="0"/>
              </a:rPr>
              <a:t> Enable associate impact by connecting your workforce, digitizing processes, and accelerating onboarding in a safe and secure environment. </a:t>
            </a:r>
            <a:r>
              <a:rPr lang="en-US" sz="1800" b="0" i="0" u="none" strike="noStrike" dirty="0">
                <a:solidFill>
                  <a:srgbClr val="000000"/>
                </a:solidFill>
                <a:effectLst/>
                <a:latin typeface="Calibri" panose="020F0502020204030204" pitchFamily="34" charset="0"/>
              </a:rPr>
              <a:t>Employees are your most valuable brand ambassadors but often they are the last to be reached by technology. In an environment where 80% of retail employees are </a:t>
            </a:r>
            <a:r>
              <a:rPr lang="en-US" sz="1800" b="0" i="0" u="none" strike="noStrike" dirty="0" err="1">
                <a:solidFill>
                  <a:srgbClr val="000000"/>
                </a:solidFill>
                <a:effectLst/>
                <a:latin typeface="Calibri" panose="020F0502020204030204" pitchFamily="34" charset="0"/>
              </a:rPr>
              <a:t>firstline</a:t>
            </a:r>
            <a:r>
              <a:rPr lang="en-US" sz="1800" b="0" i="0" u="none" strike="noStrike" dirty="0">
                <a:solidFill>
                  <a:srgbClr val="000000"/>
                </a:solidFill>
                <a:effectLst/>
                <a:latin typeface="Calibri" panose="020F0502020204030204" pitchFamily="34" charset="0"/>
              </a:rPr>
              <a:t> workers (HBR report), it is beneficial to ensure that they have access to the right insights and data at their fingertips. Thereby empowering them to make a difference within the organization.</a:t>
            </a:r>
            <a:r>
              <a:rPr lang="en-US" sz="1800" b="0" i="0" dirty="0">
                <a:solidFill>
                  <a:srgbClr val="444444"/>
                </a:solidFill>
                <a:effectLst/>
                <a:latin typeface="Calibri" panose="020F0502020204030204" pitchFamily="34" charset="0"/>
              </a:rPr>
              <a:t>​</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200" b="1" dirty="0">
                <a:effectLst/>
                <a:latin typeface="Segoe UI" panose="020B0502040204020203" pitchFamily="34" charset="0"/>
                <a:ea typeface="Calibri" panose="020F0502020204030204" pitchFamily="34" charset="0"/>
                <a:cs typeface="Arial" panose="020B0604020202020204" pitchFamily="34" charset="0"/>
              </a:rPr>
              <a:t>Build resilient supply chains:</a:t>
            </a:r>
            <a:r>
              <a:rPr lang="en-US" sz="1200" dirty="0">
                <a:effectLst/>
                <a:latin typeface="Segoe UI" panose="020B0502040204020203" pitchFamily="34" charset="0"/>
                <a:ea typeface="Calibri" panose="020F0502020204030204" pitchFamily="34" charset="0"/>
                <a:cs typeface="Arial" panose="020B0604020202020204" pitchFamily="34" charset="0"/>
              </a:rPr>
              <a:t> Create an agile and responsive supply chain by connecting data across your ecosystem to enhance visibility, speed to customer, and time to value. </a:t>
            </a:r>
            <a:endParaRPr kumimoji="0" lang="en-US" sz="1200" b="0" i="0" u="none" strike="noStrike" kern="1200" cap="none" spc="0" normalizeH="0" baseline="0" noProof="0" dirty="0">
              <a:ln>
                <a:noFill/>
              </a:ln>
              <a:solidFill>
                <a:srgbClr val="FFFFFF"/>
              </a:solidFill>
              <a:effectLst/>
              <a:uLnTx/>
              <a:uFillTx/>
              <a:latin typeface="Segoe UI"/>
              <a:ea typeface="+mn-ea"/>
              <a:cs typeface="Segoe UI Semibold" panose="020B0702040204020203"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200" b="1" dirty="0">
                <a:effectLst/>
                <a:latin typeface="Segoe UI" panose="020B0502040204020203" pitchFamily="34" charset="0"/>
                <a:ea typeface="Calibri" panose="020F0502020204030204" pitchFamily="34" charset="0"/>
                <a:cs typeface="Arial" panose="020B0604020202020204" pitchFamily="34" charset="0"/>
              </a:rPr>
              <a:t>Reimagine retail:</a:t>
            </a:r>
            <a:r>
              <a:rPr lang="en-US" sz="1200" dirty="0">
                <a:effectLst/>
                <a:latin typeface="Segoe UI" panose="020B0502040204020203" pitchFamily="34" charset="0"/>
                <a:ea typeface="Calibri" panose="020F0502020204030204" pitchFamily="34" charset="0"/>
                <a:cs typeface="Arial" panose="020B0604020202020204" pitchFamily="34" charset="0"/>
              </a:rPr>
              <a:t> </a:t>
            </a:r>
            <a:r>
              <a:rPr lang="en-US" sz="1800" b="0" i="0" u="none" strike="noStrike" dirty="0">
                <a:solidFill>
                  <a:srgbClr val="000000"/>
                </a:solidFill>
                <a:effectLst/>
                <a:latin typeface="Calibri" panose="020F0502020204030204" pitchFamily="34" charset="0"/>
              </a:rPr>
              <a:t>When you know your customers, when you empower your employees, when you can deliver a resilient supply chain, you can start to reimagine retail. This industry is under massive transformation and 2020 was just a taste of that. </a:t>
            </a:r>
            <a:r>
              <a:rPr lang="en-US" sz="1200" dirty="0">
                <a:effectLst/>
                <a:latin typeface="Segoe UI" panose="020B0502040204020203" pitchFamily="34" charset="0"/>
                <a:ea typeface="Calibri" panose="020F0502020204030204" pitchFamily="34" charset="0"/>
                <a:cs typeface="Arial" panose="020B0604020202020204" pitchFamily="34" charset="0"/>
              </a:rPr>
              <a:t>Transform your operating model to respond in real time to customers’ evolving needs using data and new technology to engage shoppers and create new revenue streams.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endParaRPr lang="en-US" sz="1200" dirty="0">
              <a:cs typeface="Calibri"/>
            </a:endParaRPr>
          </a:p>
          <a:p>
            <a:pPr marL="0" indent="0">
              <a:lnSpc>
                <a:spcPct val="107000"/>
              </a:lnSpc>
              <a:spcAft>
                <a:spcPts val="800"/>
              </a:spcAft>
              <a:buFont typeface="Arial" panose="020B0604020202020204" pitchFamily="34" charset="0"/>
              <a:buNone/>
            </a:pPr>
            <a:r>
              <a:rPr lang="en-US" sz="1200" b="0" i="0" u="none" strike="noStrike" dirty="0">
                <a:effectLst/>
                <a:latin typeface="Segoe UI" panose="020B0502040204020203" pitchFamily="34" charset="0"/>
              </a:rPr>
              <a:t>By making the most of these trends, retailers have responded and adapted to the pandemic. They’re recovering, and though some may have initially adopted digital technology out of necessity, they’re now recognizing its benefits. They’re seeing how it can help adapt business processes, develop new models and ways of working, and increase efficiencies. </a:t>
            </a:r>
          </a:p>
          <a:p>
            <a:pPr marL="0" indent="0">
              <a:lnSpc>
                <a:spcPct val="107000"/>
              </a:lnSpc>
              <a:spcAft>
                <a:spcPts val="800"/>
              </a:spcAft>
              <a:buFont typeface="Arial" panose="020B0604020202020204" pitchFamily="34" charset="0"/>
              <a:buNone/>
            </a:pPr>
            <a:endParaRPr lang="en-US" sz="1200" dirty="0">
              <a:cs typeface="Calibri"/>
            </a:endParaRPr>
          </a:p>
          <a:p>
            <a:pPr marL="0" marR="0" lvl="0" indent="0">
              <a:lnSpc>
                <a:spcPct val="107000"/>
              </a:lnSpc>
              <a:spcBef>
                <a:spcPts val="0"/>
              </a:spcBef>
              <a:spcAft>
                <a:spcPts val="800"/>
              </a:spcAft>
              <a:buFont typeface="Arial" panose="020B0604020202020204" pitchFamily="34" charset="0"/>
              <a:buNone/>
              <a:tabLst>
                <a:tab pos="457200" algn="l"/>
              </a:tabLst>
            </a:pPr>
            <a:r>
              <a:rPr lang="en-US" sz="1200" b="1" dirty="0">
                <a:latin typeface="Calibri"/>
                <a:ea typeface="Calibri" panose="020F0502020204030204" pitchFamily="34" charset="0"/>
                <a:cs typeface="Calibri"/>
              </a:rPr>
              <a:t>&lt;click&gt;</a:t>
            </a:r>
          </a:p>
          <a:p>
            <a:pPr marL="0" marR="0" lvl="0" indent="0">
              <a:lnSpc>
                <a:spcPct val="107000"/>
              </a:lnSpc>
              <a:spcBef>
                <a:spcPts val="0"/>
              </a:spcBef>
              <a:spcAft>
                <a:spcPts val="800"/>
              </a:spcAft>
              <a:buFont typeface="Arial" panose="020B0604020202020204" pitchFamily="34" charset="0"/>
              <a:buNone/>
              <a:tabLst>
                <a:tab pos="457200" algn="l"/>
              </a:tabLst>
            </a:pPr>
            <a:endParaRPr lang="en-US" sz="1200" b="1" dirty="0">
              <a:effectLst/>
              <a:latin typeface="Calibri"/>
              <a:ea typeface="Calibri" panose="020F0502020204030204" pitchFamily="34" charset="0"/>
              <a:cs typeface="Calibri"/>
            </a:endParaRPr>
          </a:p>
        </p:txBody>
      </p:sp>
      <p:sp>
        <p:nvSpPr>
          <p:cNvPr id="4" name="Header Placeholder 3"/>
          <p:cNvSpPr>
            <a:spLocks noGrp="1"/>
          </p:cNvSpPr>
          <p:nvPr>
            <p:ph type="hdr" sz="quarter"/>
          </p:nvPr>
        </p:nvSpPr>
        <p:spPr/>
        <p:txBody>
          <a:bodyPr/>
          <a:lstStyle/>
          <a:p>
            <a:pPr marL="0" marR="0" lvl="0" indent="0" algn="l" defTabSz="91423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416" marR="0" lvl="0" indent="0" algn="l" defTabSz="913965"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233"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14233"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23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14233"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207681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825500"/>
            <a:ext cx="6472237" cy="3641725"/>
          </a:xfrm>
        </p:spPr>
      </p:sp>
      <p:sp>
        <p:nvSpPr>
          <p:cNvPr id="3" name="Notes Placeholder 2"/>
          <p:cNvSpPr>
            <a:spLocks noGrp="1"/>
          </p:cNvSpPr>
          <p:nvPr>
            <p:ph type="body" idx="1"/>
          </p:nvPr>
        </p:nvSpPr>
        <p:spPr/>
        <p:txBody>
          <a:bodyPr/>
          <a:lstStyle/>
          <a:p>
            <a:pPr algn="l"/>
            <a:r>
              <a:rPr lang="en-US" sz="1200" b="1" i="0" dirty="0">
                <a:effectLst/>
                <a:latin typeface="Segoe UI"/>
                <a:cs typeface="Segoe UI"/>
              </a:rPr>
              <a:t>Slide title: </a:t>
            </a:r>
            <a:r>
              <a:rPr lang="en-US" sz="3200" dirty="0"/>
              <a:t>The COVID-19 pandemic was a catalyst for change and shifting business priorities</a:t>
            </a:r>
          </a:p>
          <a:p>
            <a:endParaRPr lang="en-US" sz="1200" b="1" dirty="0">
              <a:latin typeface="Segoe UI"/>
              <a:cs typeface="Segoe UI"/>
            </a:endParaRPr>
          </a:p>
          <a:p>
            <a:pPr marL="0" marR="0">
              <a:lnSpc>
                <a:spcPct val="107000"/>
              </a:lnSpc>
              <a:spcBef>
                <a:spcPts val="0"/>
              </a:spcBef>
              <a:spcAft>
                <a:spcPts val="1200"/>
              </a:spcAft>
            </a:pPr>
            <a:r>
              <a:rPr lang="en-US" sz="1200" dirty="0">
                <a:solidFill>
                  <a:srgbClr val="2F2F2F"/>
                </a:solidFill>
                <a:effectLst/>
                <a:latin typeface="Segoe UI" panose="020B0502040204020203" pitchFamily="34" charset="0"/>
                <a:ea typeface="Times New Roman" panose="02020603050405020304" pitchFamily="18" charset="0"/>
                <a:cs typeface="Segoe UI" panose="020B0502040204020203" pitchFamily="34" charset="0"/>
              </a:rPr>
              <a:t>The pandemic put the manufacturing industry through a perfect storm—significant disruptions in terms of business continuity, operational visibility, remote work, employee safety, and more. The pandemic also accelerated digital trends that were already growing, and manufacturers rose to the challenge by capitalizing on those trends. </a:t>
            </a:r>
          </a:p>
          <a:p>
            <a:pPr>
              <a:lnSpc>
                <a:spcPct val="107000"/>
              </a:lnSpc>
              <a:spcAft>
                <a:spcPts val="800"/>
              </a:spcAft>
            </a:pPr>
            <a:endParaRPr lang="en-US" sz="1200" dirty="0"/>
          </a:p>
          <a:p>
            <a:pPr marL="0" marR="0">
              <a:lnSpc>
                <a:spcPct val="107000"/>
              </a:lnSpc>
              <a:spcBef>
                <a:spcPts val="0"/>
              </a:spcBef>
              <a:spcAft>
                <a:spcPts val="1200"/>
              </a:spcAft>
            </a:pPr>
            <a:r>
              <a:rPr lang="en-US" sz="1200" dirty="0">
                <a:solidFill>
                  <a:srgbClr val="2F2F2F"/>
                </a:solidFill>
                <a:effectLst/>
                <a:latin typeface="Segoe UI" panose="020B0502040204020203" pitchFamily="34" charset="0"/>
                <a:ea typeface="Times New Roman" panose="02020603050405020304" pitchFamily="18" charset="0"/>
                <a:cs typeface="Segoe UI" panose="020B0502040204020203" pitchFamily="34" charset="0"/>
              </a:rPr>
              <a:t>Here, you can see five of the biggest trends in manufacturing today. </a:t>
            </a:r>
          </a:p>
          <a:p>
            <a:pPr marL="171450" marR="0" indent="-171450">
              <a:lnSpc>
                <a:spcPct val="107000"/>
              </a:lnSpc>
              <a:spcBef>
                <a:spcPts val="0"/>
              </a:spcBef>
              <a:spcAft>
                <a:spcPts val="1200"/>
              </a:spcAft>
              <a:buFont typeface="Arial" panose="020B0604020202020204" pitchFamily="34" charset="0"/>
              <a:buChar char="•"/>
            </a:pPr>
            <a:r>
              <a:rPr lang="en-US" sz="1200" dirty="0">
                <a:solidFill>
                  <a:srgbClr val="2F2F2F"/>
                </a:solidFill>
                <a:effectLst/>
                <a:latin typeface="Segoe UI" panose="020B0502040204020203" pitchFamily="34" charset="0"/>
                <a:ea typeface="Times New Roman" panose="02020603050405020304" pitchFamily="18" charset="0"/>
                <a:cs typeface="Segoe UI" panose="020B0502040204020203" pitchFamily="34" charset="0"/>
              </a:rPr>
              <a:t>Customer engagement: Customers are </a:t>
            </a:r>
            <a:r>
              <a:rPr lang="en-US" sz="1800" dirty="0">
                <a:effectLst/>
                <a:latin typeface="Calibri" panose="020F0502020204030204" pitchFamily="34" charset="0"/>
                <a:ea typeface="Calibri" panose="020F0502020204030204" pitchFamily="34" charset="0"/>
                <a:cs typeface="Times New Roman" panose="02020603050405020304" pitchFamily="18" charset="0"/>
              </a:rPr>
              <a:t>leveraging digital engagement channels more than ever, requiring personalized customer journeys and differentiated experiences across marketing, sales, and service channels. Service agents, technicians, and virtual assistants need to be able to engage remotely and digitally across all these channels. </a:t>
            </a:r>
            <a:endParaRPr lang="en-US" sz="1200" dirty="0">
              <a:solidFill>
                <a:srgbClr val="2F2F2F"/>
              </a:solidFill>
              <a:effectLst/>
              <a:latin typeface="Segoe UI" panose="020B0502040204020203" pitchFamily="34" charset="0"/>
              <a:ea typeface="Calibri" panose="020F0502020204030204" pitchFamily="34" charset="0"/>
              <a:cs typeface="Segoe UI" panose="020B0502040204020203" pitchFamily="34" charset="0"/>
            </a:endParaRPr>
          </a:p>
          <a:p>
            <a:pPr marL="171450" marR="0" indent="-171450">
              <a:lnSpc>
                <a:spcPct val="107000"/>
              </a:lnSpc>
              <a:spcBef>
                <a:spcPts val="0"/>
              </a:spcBef>
              <a:spcAft>
                <a:spcPts val="1200"/>
              </a:spcAft>
              <a:buFont typeface="Arial" panose="020B0604020202020204" pitchFamily="34" charset="0"/>
              <a:buChar char="•"/>
            </a:pPr>
            <a:r>
              <a:rPr lang="en-US" sz="1200" dirty="0">
                <a:solidFill>
                  <a:srgbClr val="2F2F2F"/>
                </a:solidFill>
                <a:effectLst/>
                <a:latin typeface="Segoe UI" panose="020B0502040204020203" pitchFamily="34" charset="0"/>
                <a:ea typeface="Times New Roman" panose="02020603050405020304" pitchFamily="18" charset="0"/>
                <a:cs typeface="Segoe UI" panose="020B0502040204020203" pitchFamily="34" charset="0"/>
              </a:rPr>
              <a:t>Workforce transformation: The frontline needs retooling and reskilling for an increasingly digital and remote industry, and to be equipped with the skills and tools for the next normal of digital manufacturing. The increase in remote operations has increased the need for digital technology to connect workers and provide a safer work environment. </a:t>
            </a:r>
          </a:p>
          <a:p>
            <a:pPr marL="171450" marR="0" indent="-171450">
              <a:lnSpc>
                <a:spcPct val="107000"/>
              </a:lnSpc>
              <a:spcBef>
                <a:spcPts val="0"/>
              </a:spcBef>
              <a:spcAft>
                <a:spcPts val="1200"/>
              </a:spcAft>
              <a:buFont typeface="Arial" panose="020B0604020202020204" pitchFamily="34" charset="0"/>
              <a:buChar char="•"/>
            </a:pPr>
            <a:r>
              <a:rPr lang="en-US" sz="1200" dirty="0">
                <a:solidFill>
                  <a:srgbClr val="2F2F2F"/>
                </a:solidFill>
                <a:effectLst/>
                <a:latin typeface="Segoe UI" panose="020B0502040204020203" pitchFamily="34" charset="0"/>
                <a:ea typeface="Times New Roman" panose="02020603050405020304" pitchFamily="18" charset="0"/>
                <a:cs typeface="Segoe UI" panose="020B0502040204020203" pitchFamily="34" charset="0"/>
              </a:rPr>
              <a:t>Agile factories: Factories are forging ahead with new technology and smart manufacturing, using IT, OT, and industrial IoT to connect factory assets, detect anomalies, and complete predictive maintenance, increasing production efficiency and lowering costs. And they’re looking to </a:t>
            </a:r>
            <a:r>
              <a:rPr lang="en-US" sz="1200" b="0" dirty="0">
                <a:latin typeface="Segoe UI" panose="020B0502040204020203" pitchFamily="34" charset="0"/>
                <a:cs typeface="Segoe UI" panose="020B0502040204020203" pitchFamily="34" charset="0"/>
              </a:rPr>
              <a:t>automate those systems with advanced AI-powered automation, reducing downtime without the need to hire on data scientists. </a:t>
            </a:r>
            <a:endParaRPr lang="en-US" sz="1200" dirty="0">
              <a:solidFill>
                <a:srgbClr val="2F2F2F"/>
              </a:solidFill>
              <a:effectLst/>
              <a:latin typeface="Segoe UI" panose="020B0502040204020203" pitchFamily="34" charset="0"/>
              <a:ea typeface="Times New Roman" panose="02020603050405020304" pitchFamily="18" charset="0"/>
              <a:cs typeface="Segoe UI" panose="020B0502040204020203" pitchFamily="34" charset="0"/>
            </a:endParaRPr>
          </a:p>
          <a:p>
            <a:pPr marL="171450" marR="0" indent="-171450">
              <a:lnSpc>
                <a:spcPct val="107000"/>
              </a:lnSpc>
              <a:spcBef>
                <a:spcPts val="0"/>
              </a:spcBef>
              <a:spcAft>
                <a:spcPts val="1200"/>
              </a:spcAft>
              <a:buFont typeface="Arial" panose="020B0604020202020204" pitchFamily="34" charset="0"/>
              <a:buChar char="•"/>
            </a:pPr>
            <a:r>
              <a:rPr lang="en-US" sz="1200" dirty="0">
                <a:solidFill>
                  <a:srgbClr val="2F2F2F"/>
                </a:solidFill>
                <a:effectLst/>
                <a:latin typeface="Segoe UI" panose="020B0502040204020203" pitchFamily="34" charset="0"/>
                <a:ea typeface="Times New Roman" panose="02020603050405020304" pitchFamily="18" charset="0"/>
                <a:cs typeface="Segoe UI" panose="020B0502040204020203" pitchFamily="34" charset="0"/>
              </a:rPr>
              <a:t>Resilient supply chains: </a:t>
            </a:r>
            <a:r>
              <a:rPr lang="en-US" sz="1200" b="0" dirty="0">
                <a:latin typeface="Segoe UI" panose="020B0502040204020203" pitchFamily="34" charset="0"/>
                <a:cs typeface="Segoe UI" panose="020B0502040204020203" pitchFamily="34" charset="0"/>
              </a:rPr>
              <a:t>Connecting your workforce and giving your factories digital agility provide a great foundation for an efficient supply chain. You can build on that foundation with tools that provide deep control, visibility, and planning capabilities to improve service resilience and profitability.</a:t>
            </a:r>
            <a:endParaRPr lang="en-US" sz="1200" dirty="0">
              <a:solidFill>
                <a:srgbClr val="2F2F2F"/>
              </a:solidFill>
              <a:effectLst/>
              <a:latin typeface="Segoe UI" panose="020B0502040204020203" pitchFamily="34" charset="0"/>
              <a:ea typeface="Times New Roman" panose="02020603050405020304" pitchFamily="18"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lang="en-US" sz="1200" dirty="0">
                <a:solidFill>
                  <a:srgbClr val="2F2F2F"/>
                </a:solidFill>
                <a:effectLst/>
                <a:latin typeface="Segoe UI" panose="020B0502040204020203" pitchFamily="34" charset="0"/>
                <a:ea typeface="Times New Roman" panose="02020603050405020304" pitchFamily="18" charset="0"/>
                <a:cs typeface="Segoe UI" panose="020B0502040204020203" pitchFamily="34" charset="0"/>
              </a:rPr>
              <a:t>Security and compliance: Manufacturers are looking to secure their investments with </a:t>
            </a:r>
            <a:r>
              <a:rPr lang="en-US" sz="1200" dirty="0">
                <a:solidFill>
                  <a:srgbClr val="FFFFFF"/>
                </a:solidFill>
                <a:ea typeface="Segoe UI" pitchFamily="34" charset="0"/>
                <a:cs typeface="Segoe UI" pitchFamily="34" charset="0"/>
              </a:rPr>
              <a:t>new levels of asset and workforce productivity while streamlining and improving security for IT, OT, and industrial IoT across the manufacturing value chain</a:t>
            </a:r>
          </a:p>
          <a:p>
            <a:pPr marL="0" marR="0" indent="0">
              <a:lnSpc>
                <a:spcPct val="107000"/>
              </a:lnSpc>
              <a:spcBef>
                <a:spcPts val="0"/>
              </a:spcBef>
              <a:spcAft>
                <a:spcPts val="1200"/>
              </a:spcAft>
              <a:buFont typeface="Arial" panose="020B0604020202020204" pitchFamily="34" charset="0"/>
              <a:buNone/>
            </a:pPr>
            <a:endParaRPr lang="en-US" sz="1200" dirty="0">
              <a:solidFill>
                <a:srgbClr val="2F2F2F"/>
              </a:solidFill>
              <a:effectLst/>
              <a:latin typeface="Segoe UI" panose="020B0502040204020203" pitchFamily="34" charset="0"/>
              <a:ea typeface="Times New Roman" panose="02020603050405020304" pitchFamily="18" charset="0"/>
              <a:cs typeface="Segoe UI" panose="020B0502040204020203" pitchFamily="34" charset="0"/>
            </a:endParaRPr>
          </a:p>
          <a:p>
            <a:pPr marL="0" marR="0">
              <a:lnSpc>
                <a:spcPct val="107000"/>
              </a:lnSpc>
              <a:spcBef>
                <a:spcPts val="0"/>
              </a:spcBef>
              <a:spcAft>
                <a:spcPts val="1200"/>
              </a:spcAft>
            </a:pPr>
            <a:r>
              <a:rPr lang="en-US" sz="1200" dirty="0">
                <a:solidFill>
                  <a:srgbClr val="2F2F2F"/>
                </a:solidFill>
                <a:effectLst/>
                <a:latin typeface="Segoe UI" panose="020B0502040204020203" pitchFamily="34" charset="0"/>
                <a:ea typeface="Times New Roman" panose="02020603050405020304" pitchFamily="18" charset="0"/>
                <a:cs typeface="Segoe UI" panose="020B0502040204020203" pitchFamily="34" charset="0"/>
              </a:rPr>
              <a:t>By making the most of these trends, businesses have responded and adapted to the pandemic. They’re recovering, and though some may have initially adopted digital technology out of necessity, they’re now recognizing its benefits. They’re seeing how it can help adapt business processes, develop new models and ways of working, and increase efficiencies.</a:t>
            </a:r>
            <a:endParaRPr lang="en-US" sz="1200" dirty="0">
              <a:cs typeface="Calibri"/>
            </a:endParaRPr>
          </a:p>
          <a:p>
            <a:pPr marL="0" marR="0" lvl="0" indent="0">
              <a:lnSpc>
                <a:spcPct val="107000"/>
              </a:lnSpc>
              <a:spcBef>
                <a:spcPts val="0"/>
              </a:spcBef>
              <a:spcAft>
                <a:spcPts val="800"/>
              </a:spcAft>
              <a:buFont typeface="Arial" panose="020B0604020202020204" pitchFamily="34" charset="0"/>
              <a:buNone/>
              <a:tabLst>
                <a:tab pos="457200" algn="l"/>
              </a:tabLst>
            </a:pPr>
            <a:endParaRPr lang="en-US" sz="1200" b="1" dirty="0">
              <a:effectLst/>
              <a:latin typeface="Calibri"/>
              <a:ea typeface="Calibri" panose="020F0502020204030204" pitchFamily="34" charset="0"/>
              <a:cs typeface="Calibri"/>
            </a:endParaRPr>
          </a:p>
          <a:p>
            <a:pPr marL="0" marR="0" lvl="0" indent="0">
              <a:lnSpc>
                <a:spcPct val="107000"/>
              </a:lnSpc>
              <a:spcBef>
                <a:spcPts val="0"/>
              </a:spcBef>
              <a:spcAft>
                <a:spcPts val="800"/>
              </a:spcAft>
              <a:buFont typeface="Arial" panose="020B0604020202020204" pitchFamily="34" charset="0"/>
              <a:buNone/>
              <a:tabLst>
                <a:tab pos="457200" algn="l"/>
              </a:tabLst>
            </a:pPr>
            <a:r>
              <a:rPr lang="en-US" sz="1200" b="1" dirty="0">
                <a:effectLst/>
                <a:latin typeface="Calibri"/>
                <a:ea typeface="Calibri" panose="020F0502020204030204" pitchFamily="34" charset="0"/>
                <a:cs typeface="Calibri"/>
              </a:rPr>
              <a:t>How have your organizational priorities changed?</a:t>
            </a:r>
          </a:p>
        </p:txBody>
      </p:sp>
      <p:sp>
        <p:nvSpPr>
          <p:cNvPr id="4" name="Header Placeholder 3"/>
          <p:cNvSpPr>
            <a:spLocks noGrp="1"/>
          </p:cNvSpPr>
          <p:nvPr>
            <p:ph type="hdr" sz="quarter"/>
          </p:nvPr>
        </p:nvSpPr>
        <p:spPr/>
        <p:txBody>
          <a:bodyPr/>
          <a:lstStyle/>
          <a:p>
            <a:pPr marL="0" marR="0" lvl="0" indent="0" algn="l" defTabSz="91423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416" marR="0" lvl="0" indent="0" algn="l" defTabSz="913965"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233"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14233"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23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14233"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207681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Digital</a:t>
            </a:r>
            <a:r>
              <a:rPr lang="en-US" baseline="0" dirty="0"/>
              <a:t> transformation is changing the entire manufacturing industry.</a:t>
            </a:r>
            <a:r>
              <a:rPr lang="en-US" dirty="0"/>
              <a:t> Competitive</a:t>
            </a:r>
            <a:r>
              <a:rPr lang="en-US" baseline="0" dirty="0"/>
              <a:t> edge </a:t>
            </a:r>
            <a:r>
              <a:rPr lang="en-US" dirty="0"/>
              <a:t>is no longer based on product offerings alone. Now, manufacturing</a:t>
            </a:r>
            <a:r>
              <a:rPr lang="en-US" baseline="0" dirty="0"/>
              <a:t> </a:t>
            </a:r>
            <a:r>
              <a:rPr lang="en-US" dirty="0"/>
              <a:t>is about the best and most profitable business models. </a:t>
            </a:r>
          </a:p>
          <a:p>
            <a:endParaRPr lang="en-US" baseline="0" dirty="0"/>
          </a:p>
          <a:p>
            <a:r>
              <a:rPr lang="en-US" baseline="0" dirty="0"/>
              <a:t>The decreasing cost of IoT sensors, the increase in mobile devices, the scale of cloud-based platforms, and advances in traditional analytics as well as machine learning and artificial intelligence have created a tempest that is engulfing, changing, and opening almost every industry.</a:t>
            </a:r>
          </a:p>
          <a:p>
            <a:endParaRPr lang="en-US" baseline="0" dirty="0"/>
          </a:p>
          <a:p>
            <a:r>
              <a:rPr lang="en-US" baseline="0" dirty="0"/>
              <a:t>In manufacturing it’s no different. Customers are more knowledgeable, want more responsive experiences in purchasing and using products, and have more choices than ever before.</a:t>
            </a:r>
          </a:p>
          <a:p>
            <a:endParaRPr lang="en-US" baseline="0" dirty="0"/>
          </a:p>
          <a:p>
            <a:r>
              <a:rPr lang="en-US" baseline="0" dirty="0"/>
              <a:t>That’s creating a confluence of trends, some surprising, and some not so surprising:</a:t>
            </a:r>
          </a:p>
          <a:p>
            <a:endParaRPr lang="en-US" baseline="0" dirty="0"/>
          </a:p>
          <a:p>
            <a:pPr marL="171450" indent="-171450">
              <a:buFont typeface="Arial" panose="020B0604020202020204" pitchFamily="34" charset="0"/>
              <a:buChar char="•"/>
            </a:pPr>
            <a:r>
              <a:rPr lang="en-US" baseline="0" dirty="0"/>
              <a:t>71% of B2B companies lose customers due to a lack of deep engagement</a:t>
            </a:r>
          </a:p>
          <a:p>
            <a:pPr marL="171450" indent="-171450">
              <a:buFont typeface="Arial" panose="020B0604020202020204" pitchFamily="34" charset="0"/>
              <a:buChar char="•"/>
            </a:pPr>
            <a:r>
              <a:rPr lang="en-US" baseline="0" dirty="0"/>
              <a:t>80% of manufacturers expect that improved factory connectivity will help them to increase output</a:t>
            </a:r>
          </a:p>
          <a:p>
            <a:pPr marL="171450" indent="-171450">
              <a:buFont typeface="Arial" panose="020B0604020202020204" pitchFamily="34" charset="0"/>
              <a:buChar char="•"/>
            </a:pPr>
            <a:r>
              <a:rPr lang="en-US" baseline="0" dirty="0"/>
              <a:t>83% of manufacturers see a profit boost from selling services in addition to products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1" baseline="0" dirty="0"/>
              <a:t>T: This sea change in manufacturing means that…</a:t>
            </a:r>
            <a:endParaRPr lang="en-US" dirty="0"/>
          </a:p>
          <a:p>
            <a:r>
              <a:rPr lang="en-US" b="1" baseline="0" dirty="0"/>
              <a:t>&lt;click&gt;</a:t>
            </a:r>
            <a:endParaRPr lang="en-US" dirty="0"/>
          </a:p>
          <a:p>
            <a:endParaRPr lang="en-US" dirty="0"/>
          </a:p>
          <a:p>
            <a:endParaRPr lang="en-US" i="1" dirty="0"/>
          </a:p>
          <a:p>
            <a:r>
              <a:rPr lang="en-US" i="1" dirty="0"/>
              <a:t>Stat sources:</a:t>
            </a:r>
          </a:p>
          <a:p>
            <a:pPr marL="171450" indent="-171450">
              <a:buFont typeface="Arial" panose="020B0604020202020204" pitchFamily="34" charset="0"/>
              <a:buChar char="•"/>
            </a:pPr>
            <a:r>
              <a:rPr lang="en-US" i="1" dirty="0"/>
              <a:t>Gallup</a:t>
            </a:r>
            <a:r>
              <a:rPr lang="en-US" i="1" baseline="0" dirty="0"/>
              <a:t> poll: http://linkis.com/www.gallup.com/busin/M4Mmc</a:t>
            </a:r>
            <a:endParaRPr lang="en-US" i="1" dirty="0"/>
          </a:p>
          <a:p>
            <a:pPr marL="171450" indent="-171450">
              <a:buFont typeface="Arial" panose="020B0604020202020204" pitchFamily="34" charset="0"/>
              <a:buChar char="•"/>
            </a:pPr>
            <a:r>
              <a:rPr lang="en-US" i="1" dirty="0"/>
              <a:t>http://www.columbusglobal.com/en-gb/insights/blogs/2017/02/the-annual-manufacturing-report-2017-key-statistics/</a:t>
            </a:r>
          </a:p>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3/7/2024 10:03 AM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659974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lnSpc>
                <a:spcPct val="100000"/>
              </a:lnSpc>
              <a:spcBef>
                <a:spcPts val="300"/>
              </a:spcBef>
              <a:spcAft>
                <a:spcPts val="300"/>
              </a:spcAft>
              <a:defRPr/>
            </a:pPr>
            <a:r>
              <a:rPr lang="en-US" sz="900" dirty="0">
                <a:solidFill>
                  <a:schemeClr val="tx1"/>
                </a:solidFill>
                <a:effectLst/>
                <a:latin typeface="Segoe UI"/>
                <a:ea typeface="Segoe UI" panose="020B0502040204020203" pitchFamily="34" charset="0"/>
                <a:cs typeface="Segoe UI"/>
              </a:rPr>
              <a:t>To help SMBs overcome these challenges and </a:t>
            </a:r>
            <a:r>
              <a:rPr kumimoji="0" lang="en-US" sz="900" b="0" i="0" u="none" strike="noStrike" kern="1200" cap="none" spc="0" normalizeH="0" baseline="0" noProof="0" dirty="0">
                <a:ln>
                  <a:noFill/>
                </a:ln>
                <a:solidFill>
                  <a:schemeClr val="tx1"/>
                </a:solidFill>
                <a:effectLst/>
                <a:uLnTx/>
                <a:uFillTx/>
                <a:latin typeface="Segoe UI"/>
                <a:cs typeface="Segoe UI"/>
              </a:rPr>
              <a:t>make their visions a reality, Microsoft offers </a:t>
            </a:r>
            <a:r>
              <a:rPr lang="en-US" sz="900" dirty="0">
                <a:solidFill>
                  <a:schemeClr val="tx1"/>
                </a:solidFill>
                <a:latin typeface="Segoe UI"/>
                <a:cs typeface="Segoe UI"/>
              </a:rPr>
              <a:t>Dynamics 365 Business Central, </a:t>
            </a:r>
            <a:r>
              <a:rPr lang="en-US" sz="900" dirty="0">
                <a:latin typeface="Segoe UI"/>
                <a:cs typeface="Segoe UI"/>
              </a:rPr>
              <a:t>is a</a:t>
            </a:r>
            <a:r>
              <a:rPr kumimoji="0" lang="en-US" sz="900" b="0" i="0" u="none" strike="noStrike" kern="1200" cap="none" spc="0" normalizeH="0" baseline="0" noProof="0" dirty="0">
                <a:ln>
                  <a:noFill/>
                </a:ln>
                <a:solidFill>
                  <a:schemeClr val="tx1"/>
                </a:solidFill>
                <a:effectLst/>
                <a:uLnTx/>
                <a:uFillTx/>
                <a:latin typeface="Segoe UI"/>
                <a:cs typeface="Segoe UI"/>
              </a:rPr>
              <a:t> connected business management solution that enables you to adapt faster, work smarter, and perform better. </a:t>
            </a:r>
            <a:r>
              <a:rPr lang="en-US" sz="900" dirty="0">
                <a:solidFill>
                  <a:schemeClr val="tx1"/>
                </a:solidFill>
                <a:effectLst/>
                <a:latin typeface="Segoe UI"/>
                <a:ea typeface="Segoe UI" panose="020B0502040204020203" pitchFamily="34" charset="0"/>
                <a:cs typeface="Segoe UI"/>
              </a:rPr>
              <a:t>Connected means you can bring together your finance, sales, services, and operations teams within a single, easy-to-use application to get the insights needed to drive your business forward and be prepared for what’s next.</a:t>
            </a:r>
          </a:p>
          <a:p>
            <a:pPr defTabSz="914400">
              <a:lnSpc>
                <a:spcPct val="100000"/>
              </a:lnSpc>
              <a:spcBef>
                <a:spcPts val="300"/>
              </a:spcBef>
              <a:spcAft>
                <a:spcPts val="300"/>
              </a:spcAft>
              <a:defRPr/>
            </a:pPr>
            <a:endParaRPr lang="en-US" sz="900" dirty="0">
              <a:solidFill>
                <a:schemeClr val="tx1"/>
              </a:solidFill>
              <a:effectLst/>
              <a:latin typeface="Segoe UI"/>
              <a:ea typeface="Segoe UI" panose="020B0502040204020203" pitchFamily="34" charset="0"/>
              <a:cs typeface="Segoe UI"/>
            </a:endParaRPr>
          </a:p>
          <a:p>
            <a:pPr defTabSz="914400">
              <a:lnSpc>
                <a:spcPct val="100000"/>
              </a:lnSpc>
              <a:spcBef>
                <a:spcPts val="300"/>
              </a:spcBef>
              <a:spcAft>
                <a:spcPts val="300"/>
              </a:spcAft>
              <a:defRPr/>
            </a:pPr>
            <a:r>
              <a:rPr lang="en-US" sz="1800" dirty="0">
                <a:effectLst/>
                <a:latin typeface="Calibri" panose="020F0502020204030204" pitchFamily="34" charset="0"/>
                <a:ea typeface="Aptos" panose="020B0004020202020204" pitchFamily="34" charset="0"/>
              </a:rPr>
              <a:t>Dynamics 365 Business Central was named the “Best ERP System” in 2023 by Forbes Advisor - </a:t>
            </a:r>
            <a:r>
              <a:rPr lang="en-US" sz="2000" dirty="0">
                <a:hlinkClick r:id="rId3"/>
              </a:rPr>
              <a:t>Best ERP Systems Of 2023 – Forbes Advisor</a:t>
            </a:r>
            <a:endParaRPr lang="en-US" sz="900" dirty="0">
              <a:solidFill>
                <a:schemeClr val="tx1"/>
              </a:solidFill>
              <a:effectLst/>
              <a:latin typeface="Segoe UI"/>
              <a:ea typeface="Segoe UI" panose="020B0502040204020203" pitchFamily="34" charset="0"/>
              <a:cs typeface="Segoe UI"/>
            </a:endParaRPr>
          </a:p>
          <a:p>
            <a:pPr marL="0" marR="0" algn="l">
              <a:spcBef>
                <a:spcPts val="300"/>
              </a:spcBef>
              <a:spcAft>
                <a:spcPts val="300"/>
              </a:spcAft>
            </a:pPr>
            <a:endParaRPr lang="en-US" sz="1600" dirty="0">
              <a:effectLst/>
              <a:latin typeface="Segoe UI" panose="020B0502040204020203" pitchFamily="34" charset="0"/>
              <a:ea typeface="Segoe UI" panose="020B0502040204020203" pitchFamily="34" charset="0"/>
              <a:cs typeface="Segoe UI" panose="020B0502040204020203" pitchFamily="34" charset="0"/>
            </a:endParaRPr>
          </a:p>
          <a:p>
            <a:endParaRPr lang="en-US" sz="1600" dirty="0">
              <a:effectLst/>
              <a:latin typeface="Segoe UI" panose="020B0502040204020203" pitchFamily="34" charset="0"/>
              <a:ea typeface="Segoe UI" panose="020B0502040204020203" pitchFamily="34" charset="0"/>
            </a:endParaRPr>
          </a:p>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69364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b="0" u="none" dirty="0">
                <a:effectLst/>
              </a:rPr>
              <a:t>Here’s a list of </a:t>
            </a:r>
            <a:r>
              <a:rPr kumimoji="0" lang="en-US" sz="900" b="0" i="0" u="none" strike="noStrike" kern="1200" cap="none" spc="0" normalizeH="0" baseline="0" noProof="0" dirty="0">
                <a:ln w="3175">
                  <a:noFill/>
                </a:ln>
                <a:solidFill>
                  <a:schemeClr val="tx1"/>
                </a:solidFill>
                <a:effectLst/>
                <a:uLnTx/>
                <a:uFillTx/>
                <a:ea typeface="+mj-lt"/>
                <a:cs typeface="Segoe UI Semibold"/>
              </a:rPr>
              <a:t>Business Central capabilities. </a:t>
            </a:r>
            <a:r>
              <a:rPr lang="en-US" dirty="0"/>
              <a:t>Note that Service Management and Manufacturing are only a</a:t>
            </a:r>
            <a:r>
              <a:rPr lang="en-US" sz="900" dirty="0">
                <a:solidFill>
                  <a:schemeClr val="accent3"/>
                </a:solidFill>
                <a:effectLst/>
              </a:rPr>
              <a:t>vailable in Dynamic 365 Business Central Premium. </a:t>
            </a:r>
            <a:r>
              <a:rPr kumimoji="0" lang="en-US" sz="800" b="0" i="0" u="none" strike="noStrike" kern="1200" cap="none" spc="0" normalizeH="0" baseline="0" noProof="0" dirty="0">
                <a:ln w="3175">
                  <a:noFill/>
                </a:ln>
                <a:solidFill>
                  <a:schemeClr val="tx1"/>
                </a:solidFill>
                <a:effectLst/>
                <a:uLnTx/>
                <a:uFillTx/>
                <a:ea typeface="+mj-lt"/>
                <a:cs typeface="Segoe UI Semibold"/>
              </a:rPr>
              <a:t>See full </a:t>
            </a:r>
            <a:r>
              <a:rPr lang="en-US" sz="1000" dirty="0"/>
              <a:t>list of capabilities below. </a:t>
            </a:r>
            <a:endParaRPr lang="en-US" sz="100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a:p>
            <a:pPr marL="0" marR="0">
              <a:lnSpc>
                <a:spcPct val="107000"/>
              </a:lnSpc>
              <a:spcBef>
                <a:spcPts val="0"/>
              </a:spcBef>
              <a:spcAft>
                <a:spcPts val="80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https://dynamics.microsoft.com/en-us/business-central/pricing/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General</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General Ledger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Dimensions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Multiple currencies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Budgets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Accounts schedules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Consolidation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Intercompany postings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Cash flow forecast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Fixed assets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Cost accounting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Deferrals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Bank account management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Electronic payments and direct debits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Customer payment process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Reconciliation of bank transactions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Bank account reconciliation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Check writing	 	 </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XBLR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Sales and marketing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Contact management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Campaign management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Interaction and document management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Email logging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Opportunity management	 	 </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Dynamics 365 Sales integration</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Sales and delivery</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Sales invoicing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Sales order management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Sales line pricing and discounting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Campaign pricing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Sales invoice discounts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Alternative shipping addresses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Sales return order management	 	 </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Bulk invoicing from Microsoft bookings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Purchasing and payables</a:t>
            </a: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Purchase invoicing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Purchase order management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Purchase return order management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Alternative order addresses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Purchase invoice discounts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Purchase invoice discounts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Alternative vendors	 	 </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Vendor catalog items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Inventory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Basic inventory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Item categories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Item attributes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Item tracking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Multiple locations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Location transfers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Shipping agents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Item charges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Item cross-references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Item substitutions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Item budgets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Analysis reports	 	 </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Cycle counting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Supply planning and availability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Supply planning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Demand forecasting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Sales and inventory forecasting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Order promising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Calendars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Drop shipments	 	 </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Order planning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Project management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Basic resources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Capacity management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Multiple costs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Jobs	 	 </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Time sheets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Service management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Planning and dispatching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Service contract management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Service item management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Service order management	</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Service price management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Warehouse management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Bin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Bin setup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Inventory picks and put-aways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Warehouse receipt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Warehouse shipment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Picks and put-aways	 	 </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Warehouse management systems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Manufacturing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Assembly management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Standard cost worksheet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Production bill of materials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Basic capacity planning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Machine centers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Version management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Production orders	</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Finite loading</a:t>
            </a: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07606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solidFill>
                  <a:schemeClr val="tx1"/>
                </a:solidFill>
                <a:latin typeface="Segoe UI" panose="020B0502040204020203" pitchFamily="34" charset="0"/>
                <a:cs typeface="Segoe UI" panose="020B0502040204020203" pitchFamily="34" charset="0"/>
              </a:rPr>
              <a:t>No other vendor offers the breadth of the Microsoft cloud, while continuing to be modular and extensible, so our customers can start with what they need today and adapt as they grow. </a:t>
            </a:r>
          </a:p>
          <a:p>
            <a:endParaRPr lang="en-US" sz="1000">
              <a:solidFill>
                <a:schemeClr val="tx1"/>
              </a:solidFill>
              <a:latin typeface="Segoe UI" panose="020B0502040204020203" pitchFamily="34" charset="0"/>
              <a:cs typeface="Segoe UI" panose="020B0502040204020203" pitchFamily="34" charset="0"/>
            </a:endParaRPr>
          </a:p>
          <a:p>
            <a:r>
              <a:rPr lang="en-US" sz="1000">
                <a:solidFill>
                  <a:schemeClr val="tx1"/>
                </a:solidFill>
                <a:latin typeface="Segoe UI" panose="020B0502040204020203" pitchFamily="34" charset="0"/>
                <a:cs typeface="Segoe UI" panose="020B0502040204020203" pitchFamily="34" charset="0"/>
              </a:rPr>
              <a:t>Also, Business Central runs on the Microsoft Azure cloud platform, which means you benefit from multi-layered, state-of-art security across physical datacenters, infrastructure, and operations, with security features like multi-factor authentication, data encryption, regulatory compliance, and more. </a:t>
            </a:r>
          </a:p>
          <a:p>
            <a:endParaRPr lang="en-US" sz="1000">
              <a:solidFill>
                <a:schemeClr val="tx1"/>
              </a:solidFill>
              <a:latin typeface="Segoe UI" panose="020B0502040204020203" pitchFamily="34" charset="0"/>
              <a:cs typeface="Segoe UI" panose="020B0502040204020203" pitchFamily="34" charset="0"/>
            </a:endParaRPr>
          </a:p>
          <a:p>
            <a:r>
              <a:rPr lang="en-US" sz="1000">
                <a:solidFill>
                  <a:schemeClr val="tx1"/>
                </a:solidFill>
                <a:latin typeface="Segoe UI" panose="020B0502040204020203" pitchFamily="34" charset="0"/>
                <a:cs typeface="Segoe UI" panose="020B0502040204020203" pitchFamily="34" charset="0"/>
              </a:rPr>
              <a:t>You also benefit from a team of more than 3,500 global cybersecurity experts that work together to help safeguard your business assets and data in Azure. </a:t>
            </a:r>
          </a:p>
          <a:p>
            <a:endParaRPr lang="en-US">
              <a:cs typeface="Calibri"/>
            </a:endParaRPr>
          </a:p>
          <a:p>
            <a:endParaRPr lang="en-US">
              <a:cs typeface="Calibr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3/7/2024 10:03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841670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19.jpe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3.xml"/><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3.xml"/><Relationship Id="rId4" Type="http://schemas.openxmlformats.org/officeDocument/2006/relationships/image" Target="../media/image28.jpe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3.xml"/><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3.xml"/><Relationship Id="rId4" Type="http://schemas.openxmlformats.org/officeDocument/2006/relationships/image" Target="../media/image40.jpe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3.xml"/><Relationship Id="rId5" Type="http://schemas.openxmlformats.org/officeDocument/2006/relationships/image" Target="../media/image41.jpeg"/><Relationship Id="rId4" Type="http://schemas.openxmlformats.org/officeDocument/2006/relationships/image" Target="../media/image40.jpe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Master" Target="../slideMasters/slideMaster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2.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3.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4.xml"/><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4.xml"/><Relationship Id="rId4" Type="http://schemas.openxmlformats.org/officeDocument/2006/relationships/image" Target="../media/image28.jpe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4.xml"/><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4.xml"/><Relationship Id="rId4" Type="http://schemas.openxmlformats.org/officeDocument/2006/relationships/image" Target="../media/image40.jpe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4.xml"/><Relationship Id="rId5" Type="http://schemas.openxmlformats.org/officeDocument/2006/relationships/image" Target="../media/image41.jpeg"/><Relationship Id="rId4" Type="http://schemas.openxmlformats.org/officeDocument/2006/relationships/image" Target="../media/image40.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63.png"/><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6.xml"/><Relationship Id="rId4" Type="http://schemas.openxmlformats.org/officeDocument/2006/relationships/image" Target="../media/image19.jpe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6.xml"/><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6.xml"/><Relationship Id="rId4" Type="http://schemas.openxmlformats.org/officeDocument/2006/relationships/image" Target="../media/image28.jpe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6.xml"/><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6.xml"/><Relationship Id="rId4" Type="http://schemas.openxmlformats.org/officeDocument/2006/relationships/image" Target="../media/image40.jpe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6.xml"/><Relationship Id="rId5" Type="http://schemas.openxmlformats.org/officeDocument/2006/relationships/image" Target="../media/image41.jpeg"/><Relationship Id="rId4" Type="http://schemas.openxmlformats.org/officeDocument/2006/relationships/image" Target="../media/image40.jpe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Layouts/_rels/slideLayout29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Master" Target="../slideMasters/slideMaster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3.png"/><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1.jpeg"/><Relationship Id="rId1" Type="http://schemas.openxmlformats.org/officeDocument/2006/relationships/slideMaster" Target="../slideMasters/slideMaster7.xml"/><Relationship Id="rId4" Type="http://schemas.openxmlformats.org/officeDocument/2006/relationships/image" Target="../media/image78.sv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7.xml"/><Relationship Id="rId4" Type="http://schemas.openxmlformats.org/officeDocument/2006/relationships/image" Target="../media/image19.jpeg"/></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7.xml"/><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7.xml"/><Relationship Id="rId4" Type="http://schemas.openxmlformats.org/officeDocument/2006/relationships/image" Target="../media/image28.jpeg"/></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7.xml"/><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7.xml"/><Relationship Id="rId4" Type="http://schemas.openxmlformats.org/officeDocument/2006/relationships/image" Target="../media/image40.jpeg"/></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7.xml"/><Relationship Id="rId5" Type="http://schemas.openxmlformats.org/officeDocument/2006/relationships/image" Target="../media/image41.jpeg"/><Relationship Id="rId4" Type="http://schemas.openxmlformats.org/officeDocument/2006/relationships/image" Target="../media/image40.jpeg"/></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8.jpeg"/></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1.xml"/><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7.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7.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7.xml"/></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0.png"/><Relationship Id="rId1" Type="http://schemas.openxmlformats.org/officeDocument/2006/relationships/slideMaster" Target="../slideMasters/slideMaster7.xml"/><Relationship Id="rId4" Type="http://schemas.openxmlformats.org/officeDocument/2006/relationships/image" Target="../media/image78.svg"/></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1.xml"/><Relationship Id="rId4" Type="http://schemas.openxmlformats.org/officeDocument/2006/relationships/image" Target="../media/image40.jpeg"/></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1.xml"/><Relationship Id="rId5" Type="http://schemas.openxmlformats.org/officeDocument/2006/relationships/image" Target="../media/image41.jpeg"/><Relationship Id="rId4" Type="http://schemas.openxmlformats.org/officeDocument/2006/relationships/image" Target="../media/image40.jpeg"/></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8.xml"/><Relationship Id="rId4" Type="http://schemas.openxmlformats.org/officeDocument/2006/relationships/image" Target="../media/image19.jpeg"/></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8.xml"/><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4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8.xml"/><Relationship Id="rId4" Type="http://schemas.openxmlformats.org/officeDocument/2006/relationships/image" Target="../media/image28.jpeg"/></Relationships>
</file>

<file path=ppt/slideLayouts/_rels/slideLayout4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8.xml"/><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4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8.xml"/><Relationship Id="rId4" Type="http://schemas.openxmlformats.org/officeDocument/2006/relationships/image" Target="../media/image40.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8.xml"/><Relationship Id="rId5" Type="http://schemas.openxmlformats.org/officeDocument/2006/relationships/image" Target="../media/image41.jpeg"/><Relationship Id="rId4" Type="http://schemas.openxmlformats.org/officeDocument/2006/relationships/image" Target="../media/image40.jpeg"/></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8.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Master" Target="../slideMasters/slideMaster8.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Master" Target="../slideMasters/slideMaster8.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8.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8.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8.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 Title">
    <p:bg>
      <p:bgPr>
        <a:solidFill>
          <a:srgbClr val="EAE4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Graphic: Create impact faster metaphor" descr="Image of create impact faster metaphor">
            <a:extLst>
              <a:ext uri="{FF2B5EF4-FFF2-40B4-BE49-F238E27FC236}">
                <a16:creationId xmlns:a16="http://schemas.microsoft.com/office/drawing/2014/main" id="{71E6F1EB-96BE-40C0-8FF7-9CA9D6B5675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65081" y="478972"/>
            <a:ext cx="5900060" cy="6074228"/>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C7D24C81-C6B4-4566-BEC3-F1E03E49184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24849717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tan">
    <p:bg>
      <p:bgPr>
        <a:solidFill>
          <a:srgbClr val="EAE4DC"/>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Logo&#10;&#10;Description automatically generated with medium confidence">
            <a:extLst>
              <a:ext uri="{FF2B5EF4-FFF2-40B4-BE49-F238E27FC236}">
                <a16:creationId xmlns:a16="http://schemas.microsoft.com/office/drawing/2014/main" id="{F4838EB7-9B13-4ACB-97C0-51BAB78757B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2_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28772" y="1467943"/>
            <a:ext cx="11353802" cy="4889500"/>
          </a:xfrm>
        </p:spPr>
        <p:txBody>
          <a:bodyPr wrap="square">
            <a:noAutofit/>
          </a:bodyPr>
          <a:lstStyle>
            <a:lvl1pPr marL="177802" marR="0" indent="-177802" algn="l" defTabSz="812781" rtl="0" eaLnBrk="1" fontAlgn="auto" latinLnBrk="0" hangingPunct="1">
              <a:lnSpc>
                <a:spcPct val="100000"/>
              </a:lnSpc>
              <a:spcBef>
                <a:spcPct val="20000"/>
              </a:spcBef>
              <a:spcAft>
                <a:spcPts val="0"/>
              </a:spcAft>
              <a:buClrTx/>
              <a:buSzPct val="90000"/>
              <a:buFont typeface="Arial" pitchFamily="34" charset="0"/>
              <a:buChar char="•"/>
              <a:tabLst/>
              <a:defRPr lang="en-US" sz="1778" kern="1200" spc="0" baseline="0" dirty="0">
                <a:solidFill>
                  <a:schemeClr val="tx1"/>
                </a:solidFill>
                <a:latin typeface="+mn-lt"/>
                <a:ea typeface="+mn-ea"/>
                <a:cs typeface="+mn-cs"/>
              </a:defRPr>
            </a:lvl1pPr>
            <a:lvl2pPr marL="509065" marR="0" indent="-210266" algn="l" defTabSz="812781" rtl="0" eaLnBrk="1" fontAlgn="auto" latinLnBrk="0" hangingPunct="1">
              <a:lnSpc>
                <a:spcPct val="100000"/>
              </a:lnSpc>
              <a:spcBef>
                <a:spcPct val="20000"/>
              </a:spcBef>
              <a:spcAft>
                <a:spcPts val="0"/>
              </a:spcAft>
              <a:buClrTx/>
              <a:buSzPct val="90000"/>
              <a:buFont typeface="Arial" pitchFamily="34" charset="0"/>
              <a:buChar char="•"/>
              <a:tabLst/>
              <a:defRPr lang="en-US" sz="1600" kern="1200" spc="0" baseline="0" dirty="0">
                <a:solidFill>
                  <a:schemeClr val="tx1"/>
                </a:solidFill>
                <a:latin typeface="+mn-lt"/>
                <a:ea typeface="+mn-ea"/>
                <a:cs typeface="+mn-cs"/>
              </a:defRPr>
            </a:lvl2pPr>
            <a:lvl3pPr marL="697198" marR="0" indent="-199200" algn="l" defTabSz="812781" rtl="0" eaLnBrk="1" fontAlgn="auto" latinLnBrk="0" hangingPunct="1">
              <a:lnSpc>
                <a:spcPct val="100000"/>
              </a:lnSpc>
              <a:spcBef>
                <a:spcPct val="20000"/>
              </a:spcBef>
              <a:spcAft>
                <a:spcPts val="0"/>
              </a:spcAft>
              <a:buClrTx/>
              <a:buSzPct val="90000"/>
              <a:buFont typeface="Arial" pitchFamily="34" charset="0"/>
              <a:buChar char="•"/>
              <a:tabLst/>
              <a:defRPr lang="en-US" sz="1422" kern="1200" spc="0" baseline="0" dirty="0">
                <a:solidFill>
                  <a:schemeClr val="tx1"/>
                </a:solidFill>
                <a:latin typeface="+mn-lt"/>
                <a:ea typeface="+mn-ea"/>
                <a:cs typeface="+mn-cs"/>
              </a:defRPr>
            </a:lvl3pPr>
            <a:lvl4pPr marL="896398" marR="0" indent="-199200" algn="l" defTabSz="812781" rtl="0" eaLnBrk="1" fontAlgn="auto" latinLnBrk="0" hangingPunct="1">
              <a:lnSpc>
                <a:spcPct val="100000"/>
              </a:lnSpc>
              <a:spcBef>
                <a:spcPct val="20000"/>
              </a:spcBef>
              <a:spcAft>
                <a:spcPts val="0"/>
              </a:spcAft>
              <a:buClrTx/>
              <a:buSzPct val="90000"/>
              <a:buFont typeface="Arial" pitchFamily="34" charset="0"/>
              <a:buChar char="•"/>
              <a:tabLst/>
              <a:defRPr lang="en-US" sz="1244" kern="1200" spc="0" baseline="0" dirty="0">
                <a:solidFill>
                  <a:schemeClr val="tx1"/>
                </a:solidFill>
                <a:latin typeface="+mn-lt"/>
                <a:ea typeface="+mn-ea"/>
                <a:cs typeface="+mn-cs"/>
              </a:defRPr>
            </a:lvl4pPr>
            <a:lvl5pPr marL="1095597" marR="0" indent="-199200" algn="l" defTabSz="812781" rtl="0" eaLnBrk="1" fontAlgn="auto" latinLnBrk="0" hangingPunct="1">
              <a:lnSpc>
                <a:spcPct val="100000"/>
              </a:lnSpc>
              <a:spcBef>
                <a:spcPct val="20000"/>
              </a:spcBef>
              <a:spcAft>
                <a:spcPts val="0"/>
              </a:spcAft>
              <a:buClrTx/>
              <a:buSzPct val="90000"/>
              <a:buFont typeface="Arial" pitchFamily="34" charset="0"/>
              <a:buChar char="•"/>
              <a:tabLst/>
              <a:defRPr lang="en-US" sz="1067" kern="1200" spc="0" baseline="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9B3F95BC-6D79-4732-A402-F3CB3CBCE5E9}"/>
              </a:ext>
            </a:extLst>
          </p:cNvPr>
          <p:cNvSpPr>
            <a:spLocks noGrp="1"/>
          </p:cNvSpPr>
          <p:nvPr>
            <p:ph type="title"/>
          </p:nvPr>
        </p:nvSpPr>
        <p:spPr>
          <a:xfrm>
            <a:off x="628770" y="475755"/>
            <a:ext cx="11353802" cy="492314"/>
          </a:xfrm>
        </p:spPr>
        <p:txBody>
          <a:bodyPr/>
          <a:lstStyle>
            <a:lvl1pPr>
              <a:defRPr>
                <a:solidFill>
                  <a:schemeClr val="tx2"/>
                </a:solidFill>
              </a:defRPr>
            </a:lvl1pPr>
          </a:lstStyle>
          <a:p>
            <a:r>
              <a:rPr lang="en-US"/>
              <a:t>Click to edit Master title style</a:t>
            </a:r>
          </a:p>
        </p:txBody>
      </p:sp>
      <p:sp>
        <p:nvSpPr>
          <p:cNvPr id="2" name="Footer Placeholder 4">
            <a:extLst>
              <a:ext uri="{FF2B5EF4-FFF2-40B4-BE49-F238E27FC236}">
                <a16:creationId xmlns:a16="http://schemas.microsoft.com/office/drawing/2014/main" id="{2AB38569-8868-693C-7FBA-4C02CCE5D57C}"/>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dirty="0">
                <a:ln>
                  <a:noFill/>
                </a:ln>
                <a:solidFill>
                  <a:srgbClr val="FFFFFF">
                    <a:tint val="75000"/>
                  </a:srgbClr>
                </a:solidFill>
                <a:effectLst/>
                <a:uLnTx/>
                <a:uFillTx/>
                <a:latin typeface="Segoe UI"/>
                <a:ea typeface="+mn-ea"/>
                <a:cs typeface="+mn-cs"/>
              </a:rPr>
              <a:t> </a:t>
            </a:r>
          </a:p>
        </p:txBody>
      </p:sp>
      <p:sp>
        <p:nvSpPr>
          <p:cNvPr id="5" name="Slide Number Placeholder 5">
            <a:extLst>
              <a:ext uri="{FF2B5EF4-FFF2-40B4-BE49-F238E27FC236}">
                <a16:creationId xmlns:a16="http://schemas.microsoft.com/office/drawing/2014/main" id="{9FAF16AC-34D5-C31B-758A-BCB7E922172E}"/>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FFFFFF">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FFFFFF">
                  <a:tint val="75000"/>
                </a:srgbClr>
              </a:solidFill>
              <a:effectLst/>
              <a:uLnTx/>
              <a:uFillTx/>
              <a:latin typeface="Segoe UI"/>
              <a:ea typeface="+mn-ea"/>
              <a:cs typeface="+mn-cs"/>
            </a:endParaRPr>
          </a:p>
        </p:txBody>
      </p:sp>
    </p:spTree>
    <p:extLst>
      <p:ext uri="{BB962C8B-B14F-4D97-AF65-F5344CB8AC3E}">
        <p14:creationId xmlns:p14="http://schemas.microsoft.com/office/powerpoint/2010/main" val="2015876803"/>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5"/>
            <a:ext cx="5211763" cy="14332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90" y="1435105"/>
            <a:ext cx="5219700" cy="14332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3" y="-203944"/>
            <a:ext cx="509755" cy="136832"/>
          </a:xfrm>
          <a:prstGeom prst="rect">
            <a:avLst/>
          </a:prstGeom>
          <a:noFill/>
        </p:spPr>
        <p:txBody>
          <a:bodyPr wrap="non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3" name="Footer Placeholder 4">
            <a:extLst>
              <a:ext uri="{FF2B5EF4-FFF2-40B4-BE49-F238E27FC236}">
                <a16:creationId xmlns:a16="http://schemas.microsoft.com/office/drawing/2014/main" id="{457DA02B-4C8E-5414-7FA4-88ACD09503C1}"/>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dirty="0">
                <a:ln>
                  <a:noFill/>
                </a:ln>
                <a:solidFill>
                  <a:srgbClr val="FFFFFF">
                    <a:tint val="75000"/>
                  </a:srgbClr>
                </a:solidFill>
                <a:effectLst/>
                <a:uLnTx/>
                <a:uFillTx/>
                <a:latin typeface="Segoe UI"/>
                <a:ea typeface="+mn-ea"/>
                <a:cs typeface="+mn-cs"/>
              </a:rPr>
              <a:t> </a:t>
            </a:r>
          </a:p>
        </p:txBody>
      </p:sp>
      <p:sp>
        <p:nvSpPr>
          <p:cNvPr id="4" name="Slide Number Placeholder 5">
            <a:extLst>
              <a:ext uri="{FF2B5EF4-FFF2-40B4-BE49-F238E27FC236}">
                <a16:creationId xmlns:a16="http://schemas.microsoft.com/office/drawing/2014/main" id="{5AE5DE92-895E-F14B-92DC-3BC7B0895C73}"/>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FFFFFF">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FFFFFF">
                  <a:tint val="75000"/>
                </a:srgbClr>
              </a:solidFill>
              <a:effectLst/>
              <a:uLnTx/>
              <a:uFillTx/>
              <a:latin typeface="Segoe UI"/>
              <a:ea typeface="+mn-ea"/>
              <a:cs typeface="+mn-cs"/>
            </a:endParaRPr>
          </a:p>
        </p:txBody>
      </p:sp>
    </p:spTree>
    <p:extLst>
      <p:ext uri="{BB962C8B-B14F-4D97-AF65-F5344CB8AC3E}">
        <p14:creationId xmlns:p14="http://schemas.microsoft.com/office/powerpoint/2010/main" val="53754439"/>
      </p:ext>
    </p:extLst>
  </p:cSld>
  <p:clrMapOvr>
    <a:masterClrMapping/>
  </p:clrMapOvr>
  <p:transition>
    <p:fade/>
  </p:transition>
  <p:extLst>
    <p:ext uri="{DCECCB84-F9BA-43D5-87BE-67443E8EF086}">
      <p15:sldGuideLst xmlns:p15="http://schemas.microsoft.com/office/powerpoint/2012/main">
        <p15:guide id="1" orient="horz" pos="144">
          <p15:clr>
            <a:srgbClr val="5ACBF0"/>
          </p15:clr>
        </p15:guide>
        <p15:guide id="2" orient="horz" pos="638">
          <p15:clr>
            <a:srgbClr val="5ACBF0"/>
          </p15:clr>
        </p15:guide>
        <p15:guide id="3" orient="horz" pos="452">
          <p15:clr>
            <a:srgbClr val="5ACBF0"/>
          </p15:clr>
        </p15:guide>
        <p15:guide id="4" pos="1446">
          <p15:clr>
            <a:srgbClr val="5ACBF0"/>
          </p15:clr>
        </p15:guide>
        <p15:guide id="5" pos="1589">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9600" y="460112"/>
            <a:ext cx="11018520" cy="492314"/>
          </a:xfrm>
        </p:spPr>
        <p:txBody>
          <a:bodyPr/>
          <a:lstStyle/>
          <a:p>
            <a:r>
              <a:rPr lang="en-US"/>
              <a:t>Click to edit Master title style</a:t>
            </a:r>
          </a:p>
        </p:txBody>
      </p:sp>
      <p:sp>
        <p:nvSpPr>
          <p:cNvPr id="4" name="Text Placeholder 3"/>
          <p:cNvSpPr>
            <a:spLocks noGrp="1"/>
          </p:cNvSpPr>
          <p:nvPr>
            <p:ph type="body" sz="quarter" idx="10"/>
          </p:nvPr>
        </p:nvSpPr>
        <p:spPr>
          <a:xfrm>
            <a:off x="584202" y="1435104"/>
            <a:ext cx="5212080" cy="1433277"/>
          </a:xfrm>
        </p:spPr>
        <p:txBody>
          <a:bodyPr wrap="square">
            <a:spAutoFit/>
          </a:bodyPr>
          <a:lstStyle>
            <a:lvl1pPr marL="0" indent="0">
              <a:spcBef>
                <a:spcPts val="1088"/>
              </a:spcBef>
              <a:buClr>
                <a:schemeClr val="tx1"/>
              </a:buClr>
              <a:buFont typeface="Wingdings" panose="05000000000000000000" pitchFamily="2" charset="2"/>
              <a:buNone/>
              <a:defRPr sz="2488" b="0">
                <a:latin typeface="Segoe UI" panose="020B0502040204020203" pitchFamily="34" charset="0"/>
                <a:cs typeface="Segoe UI" panose="020B0502040204020203" pitchFamily="34" charset="0"/>
              </a:defRPr>
            </a:lvl1pPr>
            <a:lvl2pPr marL="227147" indent="0">
              <a:buFont typeface="Wingdings" panose="05000000000000000000" pitchFamily="2" charset="2"/>
              <a:buNone/>
              <a:defRPr sz="1778" b="0"/>
            </a:lvl2pPr>
            <a:lvl3pPr marL="400681" indent="0">
              <a:buFont typeface="Wingdings" panose="05000000000000000000" pitchFamily="2" charset="2"/>
              <a:buNone/>
              <a:tabLst/>
              <a:defRPr sz="1422" b="0"/>
            </a:lvl3pPr>
            <a:lvl4pPr marL="579858" indent="0">
              <a:buFont typeface="Wingdings" panose="05000000000000000000" pitchFamily="2" charset="2"/>
              <a:buNone/>
              <a:defRPr sz="1244" b="0"/>
            </a:lvl4pPr>
            <a:lvl5pPr marL="759035" indent="0">
              <a:buFont typeface="Wingdings" panose="05000000000000000000" pitchFamily="2" charset="2"/>
              <a:buNone/>
              <a:tabLst/>
              <a:defRPr sz="1244"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3" y="1435104"/>
            <a:ext cx="5212080" cy="1433277"/>
          </a:xfrm>
        </p:spPr>
        <p:txBody>
          <a:bodyPr wrap="square">
            <a:spAutoFit/>
          </a:bodyPr>
          <a:lstStyle>
            <a:lvl1pPr marL="0" indent="0">
              <a:spcBef>
                <a:spcPts val="1088"/>
              </a:spcBef>
              <a:buClr>
                <a:schemeClr val="tx1"/>
              </a:buClr>
              <a:buFont typeface="Wingdings" panose="05000000000000000000" pitchFamily="2" charset="2"/>
              <a:buNone/>
              <a:defRPr sz="2488" b="0">
                <a:latin typeface="Segoe UI" panose="020B0502040204020203" pitchFamily="34" charset="0"/>
                <a:cs typeface="Segoe UI" panose="020B0502040204020203" pitchFamily="34" charset="0"/>
              </a:defRPr>
            </a:lvl1pPr>
            <a:lvl2pPr marL="227147" indent="0">
              <a:buFont typeface="Wingdings" panose="05000000000000000000" pitchFamily="2" charset="2"/>
              <a:buNone/>
              <a:defRPr sz="1778" b="0"/>
            </a:lvl2pPr>
            <a:lvl3pPr marL="400681" indent="0">
              <a:buFont typeface="Wingdings" panose="05000000000000000000" pitchFamily="2" charset="2"/>
              <a:buNone/>
              <a:tabLst/>
              <a:defRPr sz="1422" b="0"/>
            </a:lvl3pPr>
            <a:lvl4pPr marL="579858" indent="0">
              <a:buFont typeface="Wingdings" panose="05000000000000000000" pitchFamily="2" charset="2"/>
              <a:buNone/>
              <a:defRPr sz="1244" b="0"/>
            </a:lvl4pPr>
            <a:lvl5pPr marL="759035" indent="0">
              <a:buFont typeface="Wingdings" panose="05000000000000000000" pitchFamily="2" charset="2"/>
              <a:buNone/>
              <a:tabLst/>
              <a:defRPr sz="1244"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A41167E0-979C-3993-85E7-C4B6A07E4E5F}"/>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dirty="0">
                <a:ln>
                  <a:noFill/>
                </a:ln>
                <a:solidFill>
                  <a:srgbClr val="FFFFFF">
                    <a:tint val="75000"/>
                  </a:srgbClr>
                </a:solidFill>
                <a:effectLst/>
                <a:uLnTx/>
                <a:uFillTx/>
                <a:latin typeface="Segoe UI"/>
                <a:ea typeface="+mn-ea"/>
                <a:cs typeface="+mn-cs"/>
              </a:rPr>
              <a:t> </a:t>
            </a:r>
          </a:p>
        </p:txBody>
      </p:sp>
      <p:sp>
        <p:nvSpPr>
          <p:cNvPr id="5" name="Slide Number Placeholder 5">
            <a:extLst>
              <a:ext uri="{FF2B5EF4-FFF2-40B4-BE49-F238E27FC236}">
                <a16:creationId xmlns:a16="http://schemas.microsoft.com/office/drawing/2014/main" id="{7A391FD7-1757-31A0-9AF8-7DA8124ACBE2}"/>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FFFFFF">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FFFFFF">
                  <a:tint val="75000"/>
                </a:srgbClr>
              </a:solidFill>
              <a:effectLst/>
              <a:uLnTx/>
              <a:uFillTx/>
              <a:latin typeface="Segoe UI"/>
              <a:ea typeface="+mn-ea"/>
              <a:cs typeface="+mn-cs"/>
            </a:endParaRPr>
          </a:p>
        </p:txBody>
      </p:sp>
    </p:spTree>
    <p:extLst>
      <p:ext uri="{BB962C8B-B14F-4D97-AF65-F5344CB8AC3E}">
        <p14:creationId xmlns:p14="http://schemas.microsoft.com/office/powerpoint/2010/main" val="3493684740"/>
      </p:ext>
    </p:extLst>
  </p:cSld>
  <p:clrMapOvr>
    <a:masterClrMapping/>
  </p:clrMapOvr>
  <p:transition>
    <p:fade/>
  </p:transition>
  <p:extLst>
    <p:ext uri="{DCECCB84-F9BA-43D5-87BE-67443E8EF086}">
      <p15:sldGuideLst xmlns:p15="http://schemas.microsoft.com/office/powerpoint/2012/main">
        <p15:guide id="1" orient="horz" pos="144">
          <p15:clr>
            <a:srgbClr val="5ACBF0"/>
          </p15:clr>
        </p15:guide>
        <p15:guide id="2" orient="horz" pos="636">
          <p15:clr>
            <a:srgbClr val="5ACBF0"/>
          </p15:clr>
        </p15:guide>
        <p15:guide id="3" orient="horz" pos="452">
          <p15:clr>
            <a:srgbClr val="5ACBF0"/>
          </p15:clr>
        </p15:guide>
        <p15:guide id="4" pos="1444">
          <p15:clr>
            <a:srgbClr val="5ACBF0"/>
          </p15:clr>
        </p15:guide>
        <p15:guide id="5" pos="1589">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15425" y="468849"/>
            <a:ext cx="11018520" cy="492314"/>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2" y="1436694"/>
            <a:ext cx="5219700" cy="382862"/>
          </a:xfrm>
        </p:spPr>
        <p:txBody>
          <a:bodyPr anchor="t"/>
          <a:lstStyle>
            <a:lvl1pPr marL="0" indent="0">
              <a:spcBef>
                <a:spcPts val="0"/>
              </a:spcBef>
              <a:buNone/>
              <a:defRPr sz="2488">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2" y="2084390"/>
            <a:ext cx="5219700" cy="1378647"/>
          </a:xfrm>
        </p:spPr>
        <p:txBody>
          <a:bodyPr>
            <a:spAutoFit/>
          </a:bodyPr>
          <a:lstStyle>
            <a:lvl1pPr marL="152372" indent="-152372">
              <a:defRPr lang="en-US" sz="2133" dirty="0"/>
            </a:lvl1pPr>
            <a:lvl2pPr marL="304742" indent="-152372">
              <a:defRPr lang="en-US" dirty="0"/>
            </a:lvl2pPr>
            <a:lvl3pPr marL="457114" indent="-152372">
              <a:defRPr lang="en-US" dirty="0"/>
            </a:lvl3pPr>
            <a:lvl4pPr marL="592556" indent="-135442">
              <a:defRPr lang="en-US" dirty="0"/>
            </a:lvl4pPr>
            <a:lvl5pPr marL="705423" indent="-10722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7" y="1436694"/>
            <a:ext cx="5219700" cy="382862"/>
          </a:xfrm>
        </p:spPr>
        <p:txBody>
          <a:bodyPr anchor="t"/>
          <a:lstStyle>
            <a:lvl1pPr marL="0" indent="0">
              <a:spcBef>
                <a:spcPts val="0"/>
              </a:spcBef>
              <a:buNone/>
              <a:defRPr sz="2488">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7" y="2084390"/>
            <a:ext cx="5219700" cy="1378647"/>
          </a:xfrm>
        </p:spPr>
        <p:txBody>
          <a:bodyPr>
            <a:spAutoFit/>
          </a:bodyPr>
          <a:lstStyle>
            <a:lvl1pPr marL="152372" indent="-152372">
              <a:defRPr lang="en-US" sz="2133" dirty="0"/>
            </a:lvl1pPr>
            <a:lvl2pPr marL="304742" indent="-152372">
              <a:defRPr lang="en-US" dirty="0"/>
            </a:lvl2pPr>
            <a:lvl3pPr marL="457114" indent="-152372">
              <a:defRPr lang="en-US" dirty="0"/>
            </a:lvl3pPr>
            <a:lvl4pPr marL="609486" indent="-121333">
              <a:defRPr lang="en-US" dirty="0"/>
            </a:lvl4pPr>
            <a:lvl5pPr marL="705423" indent="-10722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6BC152C0-F8C2-77A7-1880-BB8F4B2765DD}"/>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dirty="0">
                <a:ln>
                  <a:noFill/>
                </a:ln>
                <a:solidFill>
                  <a:srgbClr val="FFFFFF">
                    <a:tint val="75000"/>
                  </a:srgbClr>
                </a:solidFill>
                <a:effectLst/>
                <a:uLnTx/>
                <a:uFillTx/>
                <a:latin typeface="Segoe UI"/>
                <a:ea typeface="+mn-ea"/>
                <a:cs typeface="+mn-cs"/>
              </a:rPr>
              <a:t> </a:t>
            </a:r>
          </a:p>
        </p:txBody>
      </p:sp>
      <p:sp>
        <p:nvSpPr>
          <p:cNvPr id="4" name="Slide Number Placeholder 5">
            <a:extLst>
              <a:ext uri="{FF2B5EF4-FFF2-40B4-BE49-F238E27FC236}">
                <a16:creationId xmlns:a16="http://schemas.microsoft.com/office/drawing/2014/main" id="{A610270E-63BD-F450-B569-688EB0389B13}"/>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FFFFFF">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FFFFFF">
                  <a:tint val="75000"/>
                </a:srgbClr>
              </a:solidFill>
              <a:effectLst/>
              <a:uLnTx/>
              <a:uFillTx/>
              <a:latin typeface="Segoe UI"/>
              <a:ea typeface="+mn-ea"/>
              <a:cs typeface="+mn-cs"/>
            </a:endParaRPr>
          </a:p>
        </p:txBody>
      </p:sp>
    </p:spTree>
    <p:extLst>
      <p:ext uri="{BB962C8B-B14F-4D97-AF65-F5344CB8AC3E}">
        <p14:creationId xmlns:p14="http://schemas.microsoft.com/office/powerpoint/2010/main" val="3407387249"/>
      </p:ext>
    </p:extLst>
  </p:cSld>
  <p:clrMapOvr>
    <a:masterClrMapping/>
  </p:clrMapOvr>
  <p:transition>
    <p:fade/>
  </p:transition>
  <p:extLst>
    <p:ext uri="{DCECCB84-F9BA-43D5-87BE-67443E8EF086}">
      <p15:sldGuideLst xmlns:p15="http://schemas.microsoft.com/office/powerpoint/2012/main">
        <p15:guide id="1" orient="horz" pos="144">
          <p15:clr>
            <a:srgbClr val="5ACBF0"/>
          </p15:clr>
        </p15:guide>
        <p15:guide id="2" orient="horz" pos="656">
          <p15:clr>
            <a:srgbClr val="5ACBF0"/>
          </p15:clr>
        </p15:guide>
        <p15:guide id="4" pos="1444">
          <p15:clr>
            <a:srgbClr val="5ACBF0"/>
          </p15:clr>
        </p15:guide>
        <p15:guide id="5" pos="1589">
          <p15:clr>
            <a:srgbClr val="5ACBF0"/>
          </p15:clr>
        </p15:guide>
        <p15:guide id="7" orient="horz" pos="453">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613324" y="463026"/>
            <a:ext cx="5508419" cy="338234"/>
          </a:xfrm>
        </p:spPr>
        <p:txBody>
          <a:bodyPr tIns="64008"/>
          <a:lstStyle>
            <a:lvl1pPr>
              <a:defRPr sz="1778" spc="0">
                <a:latin typeface="+mj-lt"/>
                <a:cs typeface="Segoe UI" panose="020B0502040204020203" pitchFamily="34" charset="0"/>
              </a:defRPr>
            </a:lvl1pPr>
          </a:lstStyle>
          <a:p>
            <a:r>
              <a:rPr lang="en-US"/>
              <a:t>Click to edit Master title style</a:t>
            </a:r>
          </a:p>
        </p:txBody>
      </p:sp>
      <p:sp>
        <p:nvSpPr>
          <p:cNvPr id="3" name="Footer Placeholder 4">
            <a:extLst>
              <a:ext uri="{FF2B5EF4-FFF2-40B4-BE49-F238E27FC236}">
                <a16:creationId xmlns:a16="http://schemas.microsoft.com/office/drawing/2014/main" id="{53942059-97F9-3453-C8CA-A855D92BA642}"/>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dirty="0">
                <a:ln>
                  <a:noFill/>
                </a:ln>
                <a:solidFill>
                  <a:srgbClr val="FFFFFF">
                    <a:tint val="75000"/>
                  </a:srgbClr>
                </a:solidFill>
                <a:effectLst/>
                <a:uLnTx/>
                <a:uFillTx/>
                <a:latin typeface="Segoe UI"/>
                <a:ea typeface="+mn-ea"/>
                <a:cs typeface="+mn-cs"/>
              </a:rPr>
              <a:t> </a:t>
            </a:r>
          </a:p>
        </p:txBody>
      </p:sp>
      <p:sp>
        <p:nvSpPr>
          <p:cNvPr id="4" name="Slide Number Placeholder 5">
            <a:extLst>
              <a:ext uri="{FF2B5EF4-FFF2-40B4-BE49-F238E27FC236}">
                <a16:creationId xmlns:a16="http://schemas.microsoft.com/office/drawing/2014/main" id="{CED37AF5-282A-19FE-9F61-8C0B1309AA02}"/>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FFFFFF">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FFFFFF">
                  <a:tint val="75000"/>
                </a:srgbClr>
              </a:solidFill>
              <a:effectLst/>
              <a:uLnTx/>
              <a:uFillTx/>
              <a:latin typeface="Segoe UI"/>
              <a:ea typeface="+mn-ea"/>
              <a:cs typeface="+mn-cs"/>
            </a:endParaRPr>
          </a:p>
        </p:txBody>
      </p:sp>
    </p:spTree>
    <p:extLst>
      <p:ext uri="{BB962C8B-B14F-4D97-AF65-F5344CB8AC3E}">
        <p14:creationId xmlns:p14="http://schemas.microsoft.com/office/powerpoint/2010/main" val="3662830511"/>
      </p:ext>
    </p:extLst>
  </p:cSld>
  <p:clrMapOvr>
    <a:masterClrMapping/>
  </p:clrMapOvr>
  <p:transition>
    <p:fade/>
  </p:transition>
  <p:extLst>
    <p:ext uri="{DCECCB84-F9BA-43D5-87BE-67443E8EF086}">
      <p15:sldGuideLst xmlns:p15="http://schemas.microsoft.com/office/powerpoint/2012/main">
        <p15:guide id="6" pos="308">
          <p15:clr>
            <a:srgbClr val="A4A3A4"/>
          </p15:clr>
        </p15:guide>
        <p15:guide id="7" pos="380">
          <p15:clr>
            <a:srgbClr val="A4A3A4"/>
          </p15:clr>
        </p15:guide>
        <p15:guide id="8" pos="542">
          <p15:clr>
            <a:srgbClr val="A4A3A4"/>
          </p15:clr>
        </p15:guide>
        <p15:guide id="9" pos="615">
          <p15:clr>
            <a:srgbClr val="A4A3A4"/>
          </p15:clr>
        </p15:guide>
        <p15:guide id="10" pos="777">
          <p15:clr>
            <a:srgbClr val="A4A3A4"/>
          </p15:clr>
        </p15:guide>
        <p15:guide id="11" pos="850">
          <p15:clr>
            <a:srgbClr val="A4A3A4"/>
          </p15:clr>
        </p15:guide>
        <p15:guide id="12" pos="1012">
          <p15:clr>
            <a:srgbClr val="A4A3A4"/>
          </p15:clr>
        </p15:guide>
        <p15:guide id="13" pos="1084">
          <p15:clr>
            <a:srgbClr val="A4A3A4"/>
          </p15:clr>
        </p15:guide>
        <p15:guide id="14" pos="1246">
          <p15:clr>
            <a:srgbClr val="A4A3A4"/>
          </p15:clr>
        </p15:guide>
        <p15:guide id="15" pos="1324">
          <p15:clr>
            <a:srgbClr val="A4A3A4"/>
          </p15:clr>
        </p15:guide>
        <p15:guide id="16" pos="1481">
          <p15:clr>
            <a:srgbClr val="A4A3A4"/>
          </p15:clr>
        </p15:guide>
        <p15:guide id="17" pos="1553">
          <p15:clr>
            <a:srgbClr val="A4A3A4"/>
          </p15:clr>
        </p15:guide>
        <p15:guide id="18" pos="1716">
          <p15:clr>
            <a:srgbClr val="A4A3A4"/>
          </p15:clr>
        </p15:guide>
        <p15:guide id="19" pos="1788">
          <p15:clr>
            <a:srgbClr val="A4A3A4"/>
          </p15:clr>
        </p15:guide>
        <p15:guide id="20" pos="1950">
          <p15:clr>
            <a:srgbClr val="A4A3A4"/>
          </p15:clr>
        </p15:guide>
        <p15:guide id="21" pos="2022">
          <p15:clr>
            <a:srgbClr val="A4A3A4"/>
          </p15:clr>
        </p15:guide>
        <p15:guide id="22" pos="2184">
          <p15:clr>
            <a:srgbClr val="A4A3A4"/>
          </p15:clr>
        </p15:guide>
        <p15:guide id="23" pos="2257">
          <p15:clr>
            <a:srgbClr val="A4A3A4"/>
          </p15:clr>
        </p15:guide>
        <p15:guide id="24" pos="2419">
          <p15:clr>
            <a:srgbClr val="A4A3A4"/>
          </p15:clr>
        </p15:guide>
        <p15:guide id="25" pos="2492">
          <p15:clr>
            <a:srgbClr val="A4A3A4"/>
          </p15:clr>
        </p15:guide>
        <p15:guide id="26" pos="2653">
          <p15:clr>
            <a:srgbClr val="A4A3A4"/>
          </p15:clr>
        </p15:guide>
        <p15:guide id="27" pos="2725">
          <p15:clr>
            <a:srgbClr val="A4A3A4"/>
          </p15:clr>
        </p15:guide>
        <p15:guide id="28" orient="horz" pos="453">
          <p15:clr>
            <a:srgbClr val="5ACBF0"/>
          </p15:clr>
        </p15:guide>
        <p15:guide id="29" orient="horz" pos="636">
          <p15:clr>
            <a:srgbClr val="5ACBF0"/>
          </p15:clr>
        </p15:guide>
        <p15:guide id="30" orient="horz" pos="144">
          <p15:clr>
            <a:srgbClr val="5ACBF0"/>
          </p15:clr>
        </p15:guide>
        <p15:guide id="31" pos="1517">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5" y="457201"/>
            <a:ext cx="11018520" cy="492314"/>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2" y="1436694"/>
            <a:ext cx="5219700" cy="382862"/>
          </a:xfrm>
        </p:spPr>
        <p:txBody>
          <a:bodyPr anchor="t"/>
          <a:lstStyle>
            <a:lvl1pPr marL="0" indent="0">
              <a:spcBef>
                <a:spcPts val="0"/>
              </a:spcBef>
              <a:buNone/>
              <a:defRPr sz="2488">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5" y="2081213"/>
            <a:ext cx="5214937" cy="1378647"/>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7" y="1436694"/>
            <a:ext cx="5219700" cy="382862"/>
          </a:xfrm>
        </p:spPr>
        <p:txBody>
          <a:bodyPr anchor="t"/>
          <a:lstStyle>
            <a:lvl1pPr marL="0" indent="0">
              <a:spcBef>
                <a:spcPts val="0"/>
              </a:spcBef>
              <a:buNone/>
              <a:defRPr sz="2488">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3" y="2081213"/>
            <a:ext cx="5214937" cy="1378647"/>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5CC47157-A63A-A353-834D-5A9D7FBEC1C7}"/>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dirty="0">
                <a:ln>
                  <a:noFill/>
                </a:ln>
                <a:solidFill>
                  <a:srgbClr val="FFFFFF">
                    <a:tint val="75000"/>
                  </a:srgbClr>
                </a:solidFill>
                <a:effectLst/>
                <a:uLnTx/>
                <a:uFillTx/>
                <a:latin typeface="Segoe UI"/>
                <a:ea typeface="+mn-ea"/>
                <a:cs typeface="+mn-cs"/>
              </a:rPr>
              <a:t> </a:t>
            </a:r>
          </a:p>
        </p:txBody>
      </p:sp>
      <p:sp>
        <p:nvSpPr>
          <p:cNvPr id="4" name="Slide Number Placeholder 5">
            <a:extLst>
              <a:ext uri="{FF2B5EF4-FFF2-40B4-BE49-F238E27FC236}">
                <a16:creationId xmlns:a16="http://schemas.microsoft.com/office/drawing/2014/main" id="{CCC3AD7B-1274-70B0-54BE-28F1A35E059C}"/>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FFFFFF">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FFFFFF">
                  <a:tint val="75000"/>
                </a:srgbClr>
              </a:solidFill>
              <a:effectLst/>
              <a:uLnTx/>
              <a:uFillTx/>
              <a:latin typeface="Segoe UI"/>
              <a:ea typeface="+mn-ea"/>
              <a:cs typeface="+mn-cs"/>
            </a:endParaRPr>
          </a:p>
        </p:txBody>
      </p:sp>
    </p:spTree>
    <p:extLst>
      <p:ext uri="{BB962C8B-B14F-4D97-AF65-F5344CB8AC3E}">
        <p14:creationId xmlns:p14="http://schemas.microsoft.com/office/powerpoint/2010/main" val="2049883306"/>
      </p:ext>
    </p:extLst>
  </p:cSld>
  <p:clrMapOvr>
    <a:masterClrMapping/>
  </p:clrMapOvr>
  <p:transition>
    <p:fade/>
  </p:transition>
  <p:extLst>
    <p:ext uri="{DCECCB84-F9BA-43D5-87BE-67443E8EF086}">
      <p15:sldGuideLst xmlns:p15="http://schemas.microsoft.com/office/powerpoint/2012/main">
        <p15:guide id="1" orient="horz" pos="144">
          <p15:clr>
            <a:srgbClr val="5ACBF0"/>
          </p15:clr>
        </p15:guide>
        <p15:guide id="2" orient="horz" pos="656">
          <p15:clr>
            <a:srgbClr val="5ACBF0"/>
          </p15:clr>
        </p15:guide>
        <p15:guide id="4" pos="1444">
          <p15:clr>
            <a:srgbClr val="5ACBF0"/>
          </p15:clr>
        </p15:guide>
        <p15:guide id="5" pos="1589">
          <p15:clr>
            <a:srgbClr val="5ACBF0"/>
          </p15:clr>
        </p15:guide>
        <p15:guide id="7" orient="horz" pos="453">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5" y="457201"/>
            <a:ext cx="11018520" cy="492314"/>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01960"/>
          </a:xfrm>
        </p:spPr>
        <p:txBody>
          <a:bodyPr anchor="t"/>
          <a:lstStyle>
            <a:lvl1pPr marL="0" indent="0">
              <a:spcBef>
                <a:spcPts val="0"/>
              </a:spcBef>
              <a:buNone/>
              <a:defRPr sz="1956">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8"/>
            <a:ext cx="3264408" cy="1291187"/>
          </a:xfrm>
        </p:spPr>
        <p:txBody>
          <a:bodyPr wrap="square">
            <a:spAutoFit/>
          </a:bodyPr>
          <a:lstStyle>
            <a:lvl1pPr marL="156605" indent="-156605">
              <a:defRPr lang="en-US" sz="1778" dirty="0"/>
            </a:lvl1pPr>
            <a:lvl2pPr marL="286403" indent="-134031">
              <a:defRPr lang="en-US" sz="1600" dirty="0"/>
            </a:lvl2pPr>
            <a:lvl3pPr marL="414789" indent="-122744">
              <a:defRPr lang="en-US" dirty="0"/>
            </a:lvl3pPr>
            <a:lvl4pPr marL="529068" indent="-114279">
              <a:defRPr lang="en-US" dirty="0"/>
            </a:lvl4pPr>
            <a:lvl5pPr marL="650401" indent="-1086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8" y="1438275"/>
            <a:ext cx="3264408" cy="601960"/>
          </a:xfrm>
        </p:spPr>
        <p:txBody>
          <a:bodyPr anchor="t"/>
          <a:lstStyle>
            <a:lvl1pPr marL="0" indent="0">
              <a:spcBef>
                <a:spcPts val="0"/>
              </a:spcBef>
              <a:buNone/>
              <a:defRPr sz="1956">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8" y="2384138"/>
            <a:ext cx="3264408" cy="1291187"/>
          </a:xfrm>
        </p:spPr>
        <p:txBody>
          <a:bodyPr wrap="square">
            <a:spAutoFit/>
          </a:bodyPr>
          <a:lstStyle>
            <a:lvl1pPr marL="156605" indent="-156605">
              <a:defRPr lang="en-US" sz="1778" dirty="0"/>
            </a:lvl1pPr>
            <a:lvl2pPr marL="354123" indent="-150961">
              <a:defRPr lang="en-US" sz="1600" dirty="0"/>
            </a:lvl2pPr>
            <a:lvl3pPr marL="493796" indent="-139675">
              <a:defRPr lang="en-US" dirty="0"/>
            </a:lvl3pPr>
            <a:lvl4pPr marL="609486" indent="-121333">
              <a:defRPr lang="en-US" dirty="0"/>
            </a:lvl4pPr>
            <a:lvl5pPr marL="711067" indent="-9875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6" y="1438275"/>
            <a:ext cx="3264408" cy="601960"/>
          </a:xfrm>
        </p:spPr>
        <p:txBody>
          <a:bodyPr anchor="t"/>
          <a:lstStyle>
            <a:lvl1pPr marL="0" indent="0">
              <a:spcBef>
                <a:spcPts val="0"/>
              </a:spcBef>
              <a:buNone/>
              <a:defRPr sz="1956">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6" y="2390778"/>
            <a:ext cx="3264408" cy="1291187"/>
          </a:xfrm>
        </p:spPr>
        <p:txBody>
          <a:bodyPr wrap="square">
            <a:spAutoFit/>
          </a:bodyPr>
          <a:lstStyle>
            <a:lvl1pPr marL="156605" indent="-156605">
              <a:defRPr lang="en-US" sz="1778" dirty="0"/>
            </a:lvl1pPr>
            <a:lvl2pPr marL="354123" indent="-150961">
              <a:defRPr lang="en-US" sz="1600" dirty="0"/>
            </a:lvl2pPr>
            <a:lvl3pPr marL="493796" indent="-139675">
              <a:defRPr lang="en-US" dirty="0"/>
            </a:lvl3pPr>
            <a:lvl4pPr marL="609486" indent="-121333">
              <a:defRPr lang="en-US" dirty="0"/>
            </a:lvl4pPr>
            <a:lvl5pPr marL="711067" indent="-9875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87C3B98C-6EA9-21AA-F827-27C084E2BA63}"/>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dirty="0">
                <a:ln>
                  <a:noFill/>
                </a:ln>
                <a:solidFill>
                  <a:srgbClr val="FFFFFF">
                    <a:tint val="75000"/>
                  </a:srgbClr>
                </a:solidFill>
                <a:effectLst/>
                <a:uLnTx/>
                <a:uFillTx/>
                <a:latin typeface="Segoe UI"/>
                <a:ea typeface="+mn-ea"/>
                <a:cs typeface="+mn-cs"/>
              </a:rPr>
              <a:t> </a:t>
            </a:r>
          </a:p>
        </p:txBody>
      </p:sp>
      <p:sp>
        <p:nvSpPr>
          <p:cNvPr id="4" name="Slide Number Placeholder 5">
            <a:extLst>
              <a:ext uri="{FF2B5EF4-FFF2-40B4-BE49-F238E27FC236}">
                <a16:creationId xmlns:a16="http://schemas.microsoft.com/office/drawing/2014/main" id="{6C011C26-621B-94E6-3DE2-93645EB5EBE2}"/>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FFFFFF">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FFFFFF">
                  <a:tint val="75000"/>
                </a:srgbClr>
              </a:solidFill>
              <a:effectLst/>
              <a:uLnTx/>
              <a:uFillTx/>
              <a:latin typeface="Segoe UI"/>
              <a:ea typeface="+mn-ea"/>
              <a:cs typeface="+mn-cs"/>
            </a:endParaRPr>
          </a:p>
        </p:txBody>
      </p:sp>
    </p:spTree>
    <p:extLst>
      <p:ext uri="{BB962C8B-B14F-4D97-AF65-F5344CB8AC3E}">
        <p14:creationId xmlns:p14="http://schemas.microsoft.com/office/powerpoint/2010/main" val="3671290437"/>
      </p:ext>
    </p:extLst>
  </p:cSld>
  <p:clrMapOvr>
    <a:masterClrMapping/>
  </p:clrMapOvr>
  <p:transition>
    <p:fade/>
  </p:transition>
  <p:extLst>
    <p:ext uri="{DCECCB84-F9BA-43D5-87BE-67443E8EF086}">
      <p15:sldGuideLst xmlns:p15="http://schemas.microsoft.com/office/powerpoint/2012/main">
        <p15:guide id="3" orient="horz" pos="753">
          <p15:clr>
            <a:srgbClr val="5ACBF0"/>
          </p15:clr>
        </p15:guide>
        <p15:guide id="4" orient="horz" pos="453">
          <p15:clr>
            <a:srgbClr val="5ACBF0"/>
          </p15:clr>
        </p15:guide>
        <p15:guide id="5" orient="horz" pos="144">
          <p15:clr>
            <a:srgbClr val="5ACBF0"/>
          </p15:clr>
        </p15:guide>
        <p15:guide id="6" pos="960">
          <p15:clr>
            <a:srgbClr val="5ACBF0"/>
          </p15:clr>
        </p15:guide>
        <p15:guide id="7" pos="1110">
          <p15:clr>
            <a:srgbClr val="5ACBF0"/>
          </p15:clr>
        </p15:guide>
        <p15:guide id="8" pos="1924">
          <p15:clr>
            <a:srgbClr val="5ACBF0"/>
          </p15:clr>
        </p15:guide>
        <p15:guide id="9" pos="2074">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5" y="457201"/>
            <a:ext cx="11018520" cy="492314"/>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1" y="1438275"/>
            <a:ext cx="2532063" cy="547201"/>
          </a:xfrm>
        </p:spPr>
        <p:txBody>
          <a:bodyPr anchor="t"/>
          <a:lstStyle>
            <a:lvl1pPr marL="0" indent="0">
              <a:spcBef>
                <a:spcPts val="0"/>
              </a:spcBef>
              <a:buNone/>
              <a:defRPr sz="1778">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1" y="2283118"/>
            <a:ext cx="2532063" cy="1477199"/>
          </a:xfrm>
        </p:spPr>
        <p:txBody>
          <a:bodyPr wrap="square">
            <a:spAutoFit/>
          </a:bodyPr>
          <a:lstStyle>
            <a:lvl1pPr marL="125566" indent="-125566">
              <a:defRPr lang="en-US" sz="1600" dirty="0"/>
            </a:lvl1pPr>
            <a:lvl2pPr marL="253953" indent="-111457">
              <a:defRPr lang="en-US" sz="1422" dirty="0"/>
            </a:lvl2pPr>
            <a:lvl3pPr marL="389393" indent="-118511">
              <a:defRPr lang="en-US" dirty="0"/>
            </a:lvl3pPr>
            <a:lvl4pPr marL="503673" indent="-101581">
              <a:defRPr lang="en-US" dirty="0"/>
            </a:lvl4pPr>
            <a:lvl5pPr marL="609486" indent="-9734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547201"/>
          </a:xfrm>
        </p:spPr>
        <p:txBody>
          <a:bodyPr anchor="t"/>
          <a:lstStyle>
            <a:lvl1pPr marL="0" indent="0">
              <a:spcBef>
                <a:spcPts val="0"/>
              </a:spcBef>
              <a:buNone/>
              <a:defRPr sz="1778">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6" y="2276478"/>
            <a:ext cx="2532063" cy="1477199"/>
          </a:xfrm>
        </p:spPr>
        <p:txBody>
          <a:bodyPr wrap="square">
            <a:spAutoFit/>
          </a:bodyPr>
          <a:lstStyle>
            <a:lvl1pPr marL="125566" indent="-125566">
              <a:defRPr lang="en-US" sz="1600" dirty="0"/>
            </a:lvl1pPr>
            <a:lvl2pPr marL="253953" indent="-111457">
              <a:defRPr lang="en-US" sz="1422" dirty="0"/>
            </a:lvl2pPr>
            <a:lvl3pPr marL="389393" indent="-118511">
              <a:defRPr lang="en-US" dirty="0"/>
            </a:lvl3pPr>
            <a:lvl4pPr marL="503673" indent="-101581">
              <a:defRPr lang="en-US" dirty="0"/>
            </a:lvl4pPr>
            <a:lvl5pPr marL="609486" indent="-9734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8275"/>
            <a:ext cx="2532063" cy="547201"/>
          </a:xfrm>
        </p:spPr>
        <p:txBody>
          <a:bodyPr anchor="t"/>
          <a:lstStyle>
            <a:lvl1pPr marL="0" indent="0">
              <a:spcBef>
                <a:spcPts val="0"/>
              </a:spcBef>
              <a:buNone/>
              <a:defRPr sz="1778">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8"/>
            <a:ext cx="2532063" cy="1477199"/>
          </a:xfrm>
        </p:spPr>
        <p:txBody>
          <a:bodyPr wrap="square">
            <a:spAutoFit/>
          </a:bodyPr>
          <a:lstStyle>
            <a:lvl1pPr marL="125566" indent="-125566">
              <a:defRPr lang="en-US" sz="1600" dirty="0"/>
            </a:lvl1pPr>
            <a:lvl2pPr marL="253953" indent="-111457">
              <a:defRPr lang="en-US" sz="1422" dirty="0"/>
            </a:lvl2pPr>
            <a:lvl3pPr marL="389393" indent="-118511">
              <a:defRPr lang="en-US" dirty="0"/>
            </a:lvl3pPr>
            <a:lvl4pPr marL="503673" indent="-101581">
              <a:defRPr lang="en-US" dirty="0"/>
            </a:lvl4pPr>
            <a:lvl5pPr marL="609486" indent="-9734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547201"/>
          </a:xfrm>
        </p:spPr>
        <p:txBody>
          <a:bodyPr anchor="t"/>
          <a:lstStyle>
            <a:lvl1pPr marL="0" indent="0">
              <a:spcBef>
                <a:spcPts val="0"/>
              </a:spcBef>
              <a:buNone/>
              <a:defRPr sz="1778">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5" y="2276478"/>
            <a:ext cx="2532063" cy="1477199"/>
          </a:xfrm>
        </p:spPr>
        <p:txBody>
          <a:bodyPr wrap="square">
            <a:spAutoFit/>
          </a:bodyPr>
          <a:lstStyle>
            <a:lvl1pPr marL="125566" indent="-125566">
              <a:defRPr lang="en-US" sz="1600" dirty="0"/>
            </a:lvl1pPr>
            <a:lvl2pPr marL="253953" indent="-111457">
              <a:defRPr lang="en-US" sz="1422" dirty="0"/>
            </a:lvl2pPr>
            <a:lvl3pPr marL="389393" indent="-118511">
              <a:defRPr lang="en-US" dirty="0"/>
            </a:lvl3pPr>
            <a:lvl4pPr marL="503673" indent="-101581">
              <a:defRPr lang="en-US" dirty="0"/>
            </a:lvl4pPr>
            <a:lvl5pPr marL="609486" indent="-9734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5B3E5B33-F6EA-A6CA-63F6-E09444A7CFE2}"/>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dirty="0">
                <a:ln>
                  <a:noFill/>
                </a:ln>
                <a:solidFill>
                  <a:srgbClr val="FFFFFF">
                    <a:tint val="75000"/>
                  </a:srgbClr>
                </a:solidFill>
                <a:effectLst/>
                <a:uLnTx/>
                <a:uFillTx/>
                <a:latin typeface="Segoe UI"/>
                <a:ea typeface="+mn-ea"/>
                <a:cs typeface="+mn-cs"/>
              </a:rPr>
              <a:t> </a:t>
            </a:r>
          </a:p>
        </p:txBody>
      </p:sp>
      <p:sp>
        <p:nvSpPr>
          <p:cNvPr id="4" name="Slide Number Placeholder 5">
            <a:extLst>
              <a:ext uri="{FF2B5EF4-FFF2-40B4-BE49-F238E27FC236}">
                <a16:creationId xmlns:a16="http://schemas.microsoft.com/office/drawing/2014/main" id="{419E060B-B7FE-6095-CA24-0A192D0F73D7}"/>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FFFFFF">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FFFFFF">
                  <a:tint val="75000"/>
                </a:srgbClr>
              </a:solidFill>
              <a:effectLst/>
              <a:uLnTx/>
              <a:uFillTx/>
              <a:latin typeface="Segoe UI"/>
              <a:ea typeface="+mn-ea"/>
              <a:cs typeface="+mn-cs"/>
            </a:endParaRPr>
          </a:p>
        </p:txBody>
      </p:sp>
    </p:spTree>
    <p:extLst>
      <p:ext uri="{BB962C8B-B14F-4D97-AF65-F5344CB8AC3E}">
        <p14:creationId xmlns:p14="http://schemas.microsoft.com/office/powerpoint/2010/main" val="3016547338"/>
      </p:ext>
    </p:extLst>
  </p:cSld>
  <p:clrMapOvr>
    <a:masterClrMapping/>
  </p:clrMapOvr>
  <p:transition>
    <p:fade/>
  </p:transition>
  <p:extLst>
    <p:ext uri="{DCECCB84-F9BA-43D5-87BE-67443E8EF086}">
      <p15:sldGuideLst xmlns:p15="http://schemas.microsoft.com/office/powerpoint/2012/main">
        <p15:guide id="4" orient="horz" pos="453">
          <p15:clr>
            <a:srgbClr val="5ACBF0"/>
          </p15:clr>
        </p15:guide>
        <p15:guide id="5" orient="horz" pos="144">
          <p15:clr>
            <a:srgbClr val="5ACBF0"/>
          </p15:clr>
        </p15:guide>
        <p15:guide id="6" pos="775">
          <p15:clr>
            <a:srgbClr val="5ACBF0"/>
          </p15:clr>
        </p15:guide>
        <p15:guide id="7" pos="850">
          <p15:clr>
            <a:srgbClr val="5ACBF0"/>
          </p15:clr>
        </p15:guide>
        <p15:guide id="8" pos="1480">
          <p15:clr>
            <a:srgbClr val="5ACBF0"/>
          </p15:clr>
        </p15:guide>
        <p15:guide id="9" pos="1554">
          <p15:clr>
            <a:srgbClr val="5ACBF0"/>
          </p15:clr>
        </p15:guide>
        <p15:guide id="10" pos="2184">
          <p15:clr>
            <a:srgbClr val="5ACBF0"/>
          </p15:clr>
        </p15:guide>
        <p15:guide id="11" pos="2258">
          <p15:clr>
            <a:srgbClr val="5ACBF0"/>
          </p15:clr>
        </p15:guide>
        <p15:guide id="12" orient="horz" pos="71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5" y="457201"/>
            <a:ext cx="11018520" cy="492314"/>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81"/>
            <a:ext cx="1965960" cy="218842"/>
          </a:xfrm>
        </p:spPr>
        <p:txBody>
          <a:bodyPr anchor="t"/>
          <a:lstStyle>
            <a:lvl1pPr marL="0" indent="0">
              <a:spcBef>
                <a:spcPts val="0"/>
              </a:spcBef>
              <a:buNone/>
              <a:defRPr sz="1422">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9"/>
            <a:ext cx="1965960" cy="1263808"/>
          </a:xfrm>
        </p:spPr>
        <p:txBody>
          <a:bodyPr wrap="square">
            <a:spAutoFit/>
          </a:bodyPr>
          <a:lstStyle>
            <a:lvl1pPr marL="125566" indent="-125566">
              <a:defRPr lang="en-US" sz="1333" dirty="0"/>
            </a:lvl1pPr>
            <a:lvl2pPr marL="253953" indent="-111457">
              <a:defRPr lang="en-US" sz="1244" dirty="0"/>
            </a:lvl2pPr>
            <a:lvl3pPr marL="389393" indent="-118511">
              <a:defRPr lang="en-US" sz="1244" dirty="0"/>
            </a:lvl3pPr>
            <a:lvl4pPr marL="503673" indent="-101581">
              <a:defRPr lang="en-US" sz="1067" dirty="0"/>
            </a:lvl4pPr>
            <a:lvl5pPr marL="609486" indent="-97349">
              <a:defRPr lang="en-US" sz="106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8" y="1438281"/>
            <a:ext cx="1965960" cy="218842"/>
          </a:xfrm>
        </p:spPr>
        <p:txBody>
          <a:bodyPr anchor="t"/>
          <a:lstStyle>
            <a:lvl1pPr marL="0" indent="0">
              <a:spcBef>
                <a:spcPts val="0"/>
              </a:spcBef>
              <a:buNone/>
              <a:defRPr sz="1422">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8" y="2276479"/>
            <a:ext cx="1965960" cy="1263808"/>
          </a:xfrm>
        </p:spPr>
        <p:txBody>
          <a:bodyPr wrap="square">
            <a:spAutoFit/>
          </a:bodyPr>
          <a:lstStyle>
            <a:lvl1pPr marL="125566" indent="-125566">
              <a:defRPr lang="en-US" sz="1333" dirty="0"/>
            </a:lvl1pPr>
            <a:lvl2pPr marL="253953" indent="-111457">
              <a:defRPr lang="en-US" sz="1244" dirty="0"/>
            </a:lvl2pPr>
            <a:lvl3pPr marL="389393" indent="-118511">
              <a:defRPr lang="en-US" sz="1244" dirty="0"/>
            </a:lvl3pPr>
            <a:lvl4pPr marL="503673" indent="-101581">
              <a:defRPr lang="en-US" sz="1067" dirty="0"/>
            </a:lvl4pPr>
            <a:lvl5pPr marL="609486" indent="-97349">
              <a:defRPr lang="en-US" sz="106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5" y="1438281"/>
            <a:ext cx="1965960" cy="218842"/>
          </a:xfrm>
        </p:spPr>
        <p:txBody>
          <a:bodyPr anchor="t"/>
          <a:lstStyle>
            <a:lvl1pPr marL="0" indent="0">
              <a:spcBef>
                <a:spcPts val="0"/>
              </a:spcBef>
              <a:buNone/>
              <a:defRPr sz="1422">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5" y="2283119"/>
            <a:ext cx="1965960" cy="1263808"/>
          </a:xfrm>
        </p:spPr>
        <p:txBody>
          <a:bodyPr wrap="square">
            <a:spAutoFit/>
          </a:bodyPr>
          <a:lstStyle>
            <a:lvl1pPr marL="125566" indent="-125566">
              <a:defRPr lang="en-US" sz="1333" dirty="0"/>
            </a:lvl1pPr>
            <a:lvl2pPr marL="253953" indent="-111457">
              <a:defRPr lang="en-US" sz="1244" dirty="0"/>
            </a:lvl2pPr>
            <a:lvl3pPr marL="389393" indent="-118511">
              <a:defRPr lang="en-US" sz="1244" dirty="0"/>
            </a:lvl3pPr>
            <a:lvl4pPr marL="503673" indent="-101581">
              <a:defRPr lang="en-US" sz="1067" dirty="0"/>
            </a:lvl4pPr>
            <a:lvl5pPr marL="609486" indent="-97349">
              <a:defRPr lang="en-US" sz="106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2" y="1438281"/>
            <a:ext cx="1965960" cy="218842"/>
          </a:xfrm>
        </p:spPr>
        <p:txBody>
          <a:bodyPr anchor="t"/>
          <a:lstStyle>
            <a:lvl1pPr marL="0" indent="0">
              <a:spcBef>
                <a:spcPts val="0"/>
              </a:spcBef>
              <a:buNone/>
              <a:defRPr sz="1422">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2" y="2276479"/>
            <a:ext cx="1965960" cy="1263808"/>
          </a:xfrm>
        </p:spPr>
        <p:txBody>
          <a:bodyPr wrap="square">
            <a:spAutoFit/>
          </a:bodyPr>
          <a:lstStyle>
            <a:lvl1pPr marL="125566" indent="-125566">
              <a:defRPr lang="en-US" sz="1333" dirty="0"/>
            </a:lvl1pPr>
            <a:lvl2pPr marL="253953" indent="-111457">
              <a:defRPr lang="en-US" sz="1244" dirty="0"/>
            </a:lvl2pPr>
            <a:lvl3pPr marL="389393" indent="-118511">
              <a:defRPr lang="en-US" sz="1244" dirty="0"/>
            </a:lvl3pPr>
            <a:lvl4pPr marL="503673" indent="-101581">
              <a:defRPr lang="en-US" sz="1067" dirty="0"/>
            </a:lvl4pPr>
            <a:lvl5pPr marL="609486" indent="-97349">
              <a:defRPr lang="en-US" sz="106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9" y="1438281"/>
            <a:ext cx="1965960" cy="218842"/>
          </a:xfrm>
        </p:spPr>
        <p:txBody>
          <a:bodyPr anchor="t"/>
          <a:lstStyle>
            <a:lvl1pPr marL="0" indent="0">
              <a:spcBef>
                <a:spcPts val="0"/>
              </a:spcBef>
              <a:buNone/>
              <a:defRPr sz="1422">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9" y="2276479"/>
            <a:ext cx="1965960" cy="1263808"/>
          </a:xfrm>
        </p:spPr>
        <p:txBody>
          <a:bodyPr wrap="square">
            <a:spAutoFit/>
          </a:bodyPr>
          <a:lstStyle>
            <a:lvl1pPr marL="125566" indent="-125566">
              <a:defRPr lang="en-US" sz="1333" dirty="0"/>
            </a:lvl1pPr>
            <a:lvl2pPr marL="253953" indent="-111457">
              <a:defRPr lang="en-US" sz="1244" dirty="0"/>
            </a:lvl2pPr>
            <a:lvl3pPr marL="389393" indent="-118511">
              <a:defRPr lang="en-US" sz="1244" dirty="0"/>
            </a:lvl3pPr>
            <a:lvl4pPr marL="503673" indent="-101581">
              <a:defRPr lang="en-US" sz="1067" dirty="0"/>
            </a:lvl4pPr>
            <a:lvl5pPr marL="609486" indent="-97349">
              <a:defRPr lang="en-US" sz="106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1F056E4C-77D9-C276-3D5E-C7ADB421ACEC}"/>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dirty="0">
                <a:ln>
                  <a:noFill/>
                </a:ln>
                <a:solidFill>
                  <a:srgbClr val="FFFFFF">
                    <a:tint val="75000"/>
                  </a:srgbClr>
                </a:solidFill>
                <a:effectLst/>
                <a:uLnTx/>
                <a:uFillTx/>
                <a:latin typeface="Segoe UI"/>
                <a:ea typeface="+mn-ea"/>
                <a:cs typeface="+mn-cs"/>
              </a:rPr>
              <a:t> </a:t>
            </a:r>
          </a:p>
        </p:txBody>
      </p:sp>
      <p:sp>
        <p:nvSpPr>
          <p:cNvPr id="4" name="Slide Number Placeholder 5">
            <a:extLst>
              <a:ext uri="{FF2B5EF4-FFF2-40B4-BE49-F238E27FC236}">
                <a16:creationId xmlns:a16="http://schemas.microsoft.com/office/drawing/2014/main" id="{387B5470-7BF3-9B68-49FE-5ECAB9BF80EB}"/>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FFFFFF">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FFFFFF">
                  <a:tint val="75000"/>
                </a:srgbClr>
              </a:solidFill>
              <a:effectLst/>
              <a:uLnTx/>
              <a:uFillTx/>
              <a:latin typeface="Segoe UI"/>
              <a:ea typeface="+mn-ea"/>
              <a:cs typeface="+mn-cs"/>
            </a:endParaRPr>
          </a:p>
        </p:txBody>
      </p:sp>
    </p:spTree>
    <p:extLst>
      <p:ext uri="{BB962C8B-B14F-4D97-AF65-F5344CB8AC3E}">
        <p14:creationId xmlns:p14="http://schemas.microsoft.com/office/powerpoint/2010/main" val="707119316"/>
      </p:ext>
    </p:extLst>
  </p:cSld>
  <p:clrMapOvr>
    <a:masterClrMapping/>
  </p:clrMapOvr>
  <p:transition>
    <p:fade/>
  </p:transition>
  <p:extLst>
    <p:ext uri="{DCECCB84-F9BA-43D5-87BE-67443E8EF086}">
      <p15:sldGuideLst xmlns:p15="http://schemas.microsoft.com/office/powerpoint/2012/main">
        <p15:guide id="4" orient="horz" pos="453">
          <p15:clr>
            <a:srgbClr val="5ACBF0"/>
          </p15:clr>
        </p15:guide>
        <p15:guide id="5" orient="horz" pos="144">
          <p15:clr>
            <a:srgbClr val="5ACBF0"/>
          </p15:clr>
        </p15:guide>
        <p15:guide id="6" pos="636">
          <p15:clr>
            <a:srgbClr val="5ACBF0"/>
          </p15:clr>
        </p15:guide>
        <p15:guide id="7" pos="708">
          <p15:clr>
            <a:srgbClr val="5ACBF0"/>
          </p15:clr>
        </p15:guide>
        <p15:guide id="8" pos="1198">
          <p15:clr>
            <a:srgbClr val="5ACBF0"/>
          </p15:clr>
        </p15:guide>
        <p15:guide id="9" pos="1272">
          <p15:clr>
            <a:srgbClr val="5ACBF0"/>
          </p15:clr>
        </p15:guide>
        <p15:guide id="10" pos="1762">
          <p15:clr>
            <a:srgbClr val="5ACBF0"/>
          </p15:clr>
        </p15:guide>
        <p15:guide id="11" pos="2326">
          <p15:clr>
            <a:srgbClr val="5ACBF0"/>
          </p15:clr>
        </p15:guide>
        <p15:guide id="12" orient="horz" pos="718">
          <p15:clr>
            <a:srgbClr val="5ACBF0"/>
          </p15:clr>
        </p15:guide>
        <p15:guide id="13" pos="1835">
          <p15:clr>
            <a:srgbClr val="5ACBF0"/>
          </p15:clr>
        </p15:guide>
        <p15:guide id="14" pos="239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609600" y="457200"/>
            <a:ext cx="11018520" cy="492443"/>
          </a:xfrm>
        </p:spPr>
        <p:txBody>
          <a:bodyPr/>
          <a:lstStyle>
            <a:lvl1pPr>
              <a:defRPr sz="3200"/>
            </a:lvl1pPr>
          </a:lstStyle>
          <a:p>
            <a:r>
              <a:rPr lang="en-US"/>
              <a:t>Click to edit Master title style</a:t>
            </a:r>
          </a:p>
        </p:txBody>
      </p:sp>
      <p:sp>
        <p:nvSpPr>
          <p:cNvPr id="3" name="Footer Placeholder 4">
            <a:extLst>
              <a:ext uri="{FF2B5EF4-FFF2-40B4-BE49-F238E27FC236}">
                <a16:creationId xmlns:a16="http://schemas.microsoft.com/office/drawing/2014/main" id="{73F2F133-4145-97E0-D394-75E116C32F1B}"/>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r>
              <a:rPr lang="en-US" dirty="0">
                <a:solidFill>
                  <a:srgbClr val="FFFFFF">
                    <a:tint val="75000"/>
                  </a:srgbClr>
                </a:solidFill>
              </a:rPr>
              <a:t> </a:t>
            </a:r>
          </a:p>
        </p:txBody>
      </p:sp>
      <p:sp>
        <p:nvSpPr>
          <p:cNvPr id="4" name="Slide Number Placeholder 5">
            <a:extLst>
              <a:ext uri="{FF2B5EF4-FFF2-40B4-BE49-F238E27FC236}">
                <a16:creationId xmlns:a16="http://schemas.microsoft.com/office/drawing/2014/main" id="{0AF4DB8E-3FE9-43F5-E483-E1E51E1A1D86}"/>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fld id="{9A67C475-CBC6-4A3E-B3C8-4036003ACAC9}"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545241259"/>
      </p:ext>
    </p:extLst>
  </p:cSld>
  <p:clrMapOvr>
    <a:masterClrMapping/>
  </p:clrMapOvr>
  <p:transition>
    <p:fade/>
  </p:transition>
  <p:extLst>
    <p:ext uri="{DCECCB84-F9BA-43D5-87BE-67443E8EF086}">
      <p15:sldGuideLst xmlns:p15="http://schemas.microsoft.com/office/powerpoint/2012/main">
        <p15:guide id="6" pos="308">
          <p15:clr>
            <a:srgbClr val="A4A3A4"/>
          </p15:clr>
        </p15:guide>
        <p15:guide id="7" pos="380">
          <p15:clr>
            <a:srgbClr val="A4A3A4"/>
          </p15:clr>
        </p15:guide>
        <p15:guide id="8" pos="542">
          <p15:clr>
            <a:srgbClr val="A4A3A4"/>
          </p15:clr>
        </p15:guide>
        <p15:guide id="9" pos="615">
          <p15:clr>
            <a:srgbClr val="A4A3A4"/>
          </p15:clr>
        </p15:guide>
        <p15:guide id="10" pos="777">
          <p15:clr>
            <a:srgbClr val="A4A3A4"/>
          </p15:clr>
        </p15:guide>
        <p15:guide id="11" pos="850">
          <p15:clr>
            <a:srgbClr val="A4A3A4"/>
          </p15:clr>
        </p15:guide>
        <p15:guide id="12" pos="1012">
          <p15:clr>
            <a:srgbClr val="A4A3A4"/>
          </p15:clr>
        </p15:guide>
        <p15:guide id="13" pos="1084">
          <p15:clr>
            <a:srgbClr val="A4A3A4"/>
          </p15:clr>
        </p15:guide>
        <p15:guide id="14" pos="1246">
          <p15:clr>
            <a:srgbClr val="A4A3A4"/>
          </p15:clr>
        </p15:guide>
        <p15:guide id="15" pos="1319">
          <p15:clr>
            <a:srgbClr val="A4A3A4"/>
          </p15:clr>
        </p15:guide>
        <p15:guide id="16" pos="1481">
          <p15:clr>
            <a:srgbClr val="A4A3A4"/>
          </p15:clr>
        </p15:guide>
        <p15:guide id="17" pos="1553">
          <p15:clr>
            <a:srgbClr val="A4A3A4"/>
          </p15:clr>
        </p15:guide>
        <p15:guide id="18" pos="1716">
          <p15:clr>
            <a:srgbClr val="A4A3A4"/>
          </p15:clr>
        </p15:guide>
        <p15:guide id="19" pos="1788">
          <p15:clr>
            <a:srgbClr val="A4A3A4"/>
          </p15:clr>
        </p15:guide>
        <p15:guide id="20" pos="1950">
          <p15:clr>
            <a:srgbClr val="A4A3A4"/>
          </p15:clr>
        </p15:guide>
        <p15:guide id="21" pos="2022">
          <p15:clr>
            <a:srgbClr val="A4A3A4"/>
          </p15:clr>
        </p15:guide>
        <p15:guide id="22" pos="2184">
          <p15:clr>
            <a:srgbClr val="A4A3A4"/>
          </p15:clr>
        </p15:guide>
        <p15:guide id="23" pos="2257">
          <p15:clr>
            <a:srgbClr val="A4A3A4"/>
          </p15:clr>
        </p15:guide>
        <p15:guide id="24" pos="2419">
          <p15:clr>
            <a:srgbClr val="A4A3A4"/>
          </p15:clr>
        </p15:guide>
        <p15:guide id="25" pos="2492">
          <p15:clr>
            <a:srgbClr val="A4A3A4"/>
          </p15:clr>
        </p15:guide>
        <p15:guide id="26" pos="2653">
          <p15:clr>
            <a:srgbClr val="A4A3A4"/>
          </p15:clr>
        </p15:guide>
        <p15:guide id="27" pos="2725">
          <p15:clr>
            <a:srgbClr val="A4A3A4"/>
          </p15:clr>
        </p15:guide>
        <p15:guide id="28" orient="horz" pos="453">
          <p15:clr>
            <a:srgbClr val="5ACBF0"/>
          </p15:clr>
        </p15:guide>
        <p15:guide id="29" orient="horz" pos="636">
          <p15:clr>
            <a:srgbClr val="5ACBF0"/>
          </p15:clr>
        </p15:guide>
        <p15:guide id="30" orient="horz" pos="144">
          <p15:clr>
            <a:srgbClr val="5ACBF0"/>
          </p15:clr>
        </p15:guide>
        <p15:guide id="31" pos="303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bg>
      <p:bgPr>
        <a:solidFill>
          <a:srgbClr val="EAE4DC"/>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14E108-2258-4959-A182-798030A0C286}"/>
              </a:ext>
            </a:extLst>
          </p:cNvPr>
          <p:cNvSpPr/>
          <p:nvPr userDrawn="1"/>
        </p:nvSpPr>
        <p:spPr bwMode="auto">
          <a:xfrm>
            <a:off x="0" y="0"/>
            <a:ext cx="3556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3152001"/>
            <a:ext cx="2053337" cy="553998"/>
          </a:xfrm>
        </p:spPr>
        <p:txBody>
          <a:bodyPr/>
          <a:lstStyle>
            <a:lvl1pPr>
              <a:defRPr>
                <a:solidFill>
                  <a:schemeClr val="bg1"/>
                </a:solidFill>
              </a:defRPr>
            </a:lvl1pPr>
          </a:lstStyle>
          <a:p>
            <a:r>
              <a:rPr lang="en-US"/>
              <a:t>Agenda</a:t>
            </a:r>
          </a:p>
        </p:txBody>
      </p:sp>
      <p:sp>
        <p:nvSpPr>
          <p:cNvPr id="4" name="Text Placeholder 3"/>
          <p:cNvSpPr>
            <a:spLocks noGrp="1"/>
          </p:cNvSpPr>
          <p:nvPr>
            <p:ph type="body" sz="quarter" idx="10"/>
          </p:nvPr>
        </p:nvSpPr>
        <p:spPr>
          <a:xfrm>
            <a:off x="4165600" y="2604159"/>
            <a:ext cx="5212080" cy="1649682"/>
          </a:xfrm>
        </p:spPr>
        <p:txBody>
          <a:bodyPr wrap="square" anchor="ctr" anchorCtr="0">
            <a:spAutoFit/>
          </a:bodyPr>
          <a:lstStyle>
            <a:lvl1pPr marL="457200" indent="-457200">
              <a:spcBef>
                <a:spcPts val="1224"/>
              </a:spcBef>
              <a:buClr>
                <a:schemeClr val="tx1"/>
              </a:buClr>
              <a:buFont typeface="Arial" panose="020B0604020202020204" pitchFamily="34" charset="0"/>
              <a:buChar char="•"/>
              <a:defRPr sz="2800" b="0">
                <a:latin typeface="Segoe UI" panose="020B0502040204020203" pitchFamily="34" charset="0"/>
                <a:cs typeface="Segoe UI" panose="020B0502040204020203" pitchFamily="34" charset="0"/>
              </a:defRPr>
            </a:lvl1pPr>
            <a:lvl2pPr marL="598488" indent="-342900">
              <a:buFont typeface="Arial" panose="020B0604020202020204" pitchFamily="34" charset="0"/>
              <a:buChar char="•"/>
              <a:defRPr sz="2000" b="0"/>
            </a:lvl2pPr>
            <a:lvl3pPr marL="736600" indent="-285750">
              <a:buFont typeface="Arial" panose="020B0604020202020204" pitchFamily="34" charset="0"/>
              <a:buChar char="•"/>
              <a:tabLst/>
              <a:defRPr sz="1600" b="0"/>
            </a:lvl3pPr>
            <a:lvl4pPr marL="938212" indent="-285750">
              <a:buFont typeface="Arial" panose="020B0604020202020204" pitchFamily="34" charset="0"/>
              <a:buChar char="•"/>
              <a:defRPr sz="1400" b="0"/>
            </a:lvl4pPr>
            <a:lvl5pPr marL="1139825" indent="-285750">
              <a:buFont typeface="Arial" panose="020B0604020202020204" pitchFamily="34" charset="0"/>
              <a:buChar char="•"/>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52633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613664" y="1434374"/>
            <a:ext cx="11018520" cy="1433277"/>
          </a:xfrm>
        </p:spPr>
        <p:txBody>
          <a:bodyPr wrap="square">
            <a:spAutoFit/>
          </a:bodyPr>
          <a:lstStyle>
            <a:lvl1pPr marL="0" indent="0">
              <a:buNone/>
              <a:defRPr/>
            </a:lvl1pPr>
            <a:lvl2pPr marL="203162" indent="0">
              <a:buNone/>
              <a:defRPr/>
            </a:lvl2pPr>
            <a:lvl3pPr marL="406324" indent="0">
              <a:buNone/>
              <a:defRPr/>
            </a:lvl3pPr>
            <a:lvl4pPr marL="609486" indent="0">
              <a:buNone/>
              <a:defRPr/>
            </a:lvl4pPr>
            <a:lvl5pPr marL="81264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66DEFD03-0B0B-3C45-3FBD-9B1355672B53}"/>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r>
              <a:rPr lang="en-US" dirty="0">
                <a:solidFill>
                  <a:srgbClr val="FFFFFF">
                    <a:tint val="75000"/>
                  </a:srgbClr>
                </a:solidFill>
              </a:rPr>
              <a:t> </a:t>
            </a:r>
          </a:p>
        </p:txBody>
      </p:sp>
      <p:sp>
        <p:nvSpPr>
          <p:cNvPr id="3" name="Slide Number Placeholder 5">
            <a:extLst>
              <a:ext uri="{FF2B5EF4-FFF2-40B4-BE49-F238E27FC236}">
                <a16:creationId xmlns:a16="http://schemas.microsoft.com/office/drawing/2014/main" id="{4A91DE6B-30A2-7520-96F6-20D24AFC36BC}"/>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fld id="{9A67C475-CBC6-4A3E-B3C8-4036003ACAC9}"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0717662"/>
      </p:ext>
    </p:extLst>
  </p:cSld>
  <p:clrMapOvr>
    <a:masterClrMapping/>
  </p:clrMapOvr>
  <p:transition>
    <p:fade/>
  </p:transition>
  <p:extLst>
    <p:ext uri="{DCECCB84-F9BA-43D5-87BE-67443E8EF086}">
      <p15:sldGuideLst xmlns:p15="http://schemas.microsoft.com/office/powerpoint/2012/main">
        <p15:guide id="1" orient="horz" pos="144">
          <p15:clr>
            <a:srgbClr val="5ACBF0"/>
          </p15:clr>
        </p15:guide>
        <p15:guide id="2" orient="horz" pos="453">
          <p15:clr>
            <a:srgbClr val="5ACBF0"/>
          </p15:clr>
        </p15:guide>
        <p15:guide id="4" orient="horz" pos="636">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613664" y="1440928"/>
            <a:ext cx="11018838" cy="143327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3" y="-203944"/>
            <a:ext cx="509755" cy="136832"/>
          </a:xfrm>
          <a:prstGeom prst="rect">
            <a:avLst/>
          </a:prstGeom>
          <a:noFill/>
        </p:spPr>
        <p:txBody>
          <a:bodyPr wrap="non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3" name="Footer Placeholder 4">
            <a:extLst>
              <a:ext uri="{FF2B5EF4-FFF2-40B4-BE49-F238E27FC236}">
                <a16:creationId xmlns:a16="http://schemas.microsoft.com/office/drawing/2014/main" id="{DCC3B81D-3606-48B9-28F5-6A377A74C9F6}"/>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r>
              <a:rPr lang="en-US" dirty="0">
                <a:solidFill>
                  <a:srgbClr val="FFFFFF">
                    <a:tint val="75000"/>
                  </a:srgbClr>
                </a:solidFill>
              </a:rPr>
              <a:t> </a:t>
            </a:r>
          </a:p>
        </p:txBody>
      </p:sp>
      <p:sp>
        <p:nvSpPr>
          <p:cNvPr id="5" name="Slide Number Placeholder 5">
            <a:extLst>
              <a:ext uri="{FF2B5EF4-FFF2-40B4-BE49-F238E27FC236}">
                <a16:creationId xmlns:a16="http://schemas.microsoft.com/office/drawing/2014/main" id="{E226ED35-9B6B-877C-1AD4-5DB0DBC6DABD}"/>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fld id="{9A67C475-CBC6-4A3E-B3C8-4036003ACAC9}"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095194782"/>
      </p:ext>
    </p:extLst>
  </p:cSld>
  <p:clrMapOvr>
    <a:masterClrMapping/>
  </p:clrMapOvr>
  <p:transition>
    <p:fade/>
  </p:transition>
  <p:extLst>
    <p:ext uri="{DCECCB84-F9BA-43D5-87BE-67443E8EF086}">
      <p15:sldGuideLst xmlns:p15="http://schemas.microsoft.com/office/powerpoint/2012/main">
        <p15:guide id="2" orient="horz" pos="636">
          <p15:clr>
            <a:srgbClr val="5ACBF0"/>
          </p15:clr>
        </p15:guide>
        <p15:guide id="3" orient="horz" pos="144">
          <p15:clr>
            <a:srgbClr val="5ACBF0"/>
          </p15:clr>
        </p15:guide>
        <p15:guide id="5" orient="horz" pos="452">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609601" y="1435101"/>
            <a:ext cx="11018838" cy="143327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A8E7922F-6E42-ACBC-08EF-692FDCA8041B}"/>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r>
              <a:rPr lang="en-US" dirty="0">
                <a:solidFill>
                  <a:srgbClr val="FFFFFF">
                    <a:tint val="75000"/>
                  </a:srgbClr>
                </a:solidFill>
              </a:rPr>
              <a:t> </a:t>
            </a:r>
          </a:p>
        </p:txBody>
      </p:sp>
      <p:sp>
        <p:nvSpPr>
          <p:cNvPr id="5" name="Slide Number Placeholder 5">
            <a:extLst>
              <a:ext uri="{FF2B5EF4-FFF2-40B4-BE49-F238E27FC236}">
                <a16:creationId xmlns:a16="http://schemas.microsoft.com/office/drawing/2014/main" id="{1906AC33-88B4-F1D0-5306-0DBC894F666A}"/>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fld id="{9A67C475-CBC6-4A3E-B3C8-4036003ACAC9}"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4945084"/>
      </p:ext>
    </p:extLst>
  </p:cSld>
  <p:clrMapOvr>
    <a:masterClrMapping/>
  </p:clrMapOvr>
  <p:transition>
    <p:fade/>
  </p:transition>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_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28772" y="1467943"/>
            <a:ext cx="11353802" cy="4889500"/>
          </a:xfrm>
        </p:spPr>
        <p:txBody>
          <a:bodyPr wrap="square">
            <a:noAutofit/>
          </a:bodyPr>
          <a:lstStyle>
            <a:lvl1pPr marL="177802" marR="0" indent="-177802" algn="l" defTabSz="812781" rtl="0" eaLnBrk="1" fontAlgn="auto" latinLnBrk="0" hangingPunct="1">
              <a:lnSpc>
                <a:spcPct val="100000"/>
              </a:lnSpc>
              <a:spcBef>
                <a:spcPct val="20000"/>
              </a:spcBef>
              <a:spcAft>
                <a:spcPts val="0"/>
              </a:spcAft>
              <a:buClrTx/>
              <a:buSzPct val="90000"/>
              <a:buFont typeface="Arial" pitchFamily="34" charset="0"/>
              <a:buChar char="•"/>
              <a:tabLst/>
              <a:defRPr lang="en-US" sz="1778" kern="1200" spc="0" baseline="0" dirty="0">
                <a:solidFill>
                  <a:schemeClr val="tx1"/>
                </a:solidFill>
                <a:latin typeface="+mn-lt"/>
                <a:ea typeface="+mn-ea"/>
                <a:cs typeface="+mn-cs"/>
              </a:defRPr>
            </a:lvl1pPr>
            <a:lvl2pPr marL="509065" marR="0" indent="-210266" algn="l" defTabSz="812781" rtl="0" eaLnBrk="1" fontAlgn="auto" latinLnBrk="0" hangingPunct="1">
              <a:lnSpc>
                <a:spcPct val="100000"/>
              </a:lnSpc>
              <a:spcBef>
                <a:spcPct val="20000"/>
              </a:spcBef>
              <a:spcAft>
                <a:spcPts val="0"/>
              </a:spcAft>
              <a:buClrTx/>
              <a:buSzPct val="90000"/>
              <a:buFont typeface="Arial" pitchFamily="34" charset="0"/>
              <a:buChar char="•"/>
              <a:tabLst/>
              <a:defRPr lang="en-US" sz="1600" kern="1200" spc="0" baseline="0" dirty="0">
                <a:solidFill>
                  <a:schemeClr val="tx1"/>
                </a:solidFill>
                <a:latin typeface="+mn-lt"/>
                <a:ea typeface="+mn-ea"/>
                <a:cs typeface="+mn-cs"/>
              </a:defRPr>
            </a:lvl2pPr>
            <a:lvl3pPr marL="697198" marR="0" indent="-199200" algn="l" defTabSz="812781" rtl="0" eaLnBrk="1" fontAlgn="auto" latinLnBrk="0" hangingPunct="1">
              <a:lnSpc>
                <a:spcPct val="100000"/>
              </a:lnSpc>
              <a:spcBef>
                <a:spcPct val="20000"/>
              </a:spcBef>
              <a:spcAft>
                <a:spcPts val="0"/>
              </a:spcAft>
              <a:buClrTx/>
              <a:buSzPct val="90000"/>
              <a:buFont typeface="Arial" pitchFamily="34" charset="0"/>
              <a:buChar char="•"/>
              <a:tabLst/>
              <a:defRPr lang="en-US" sz="1422" kern="1200" spc="0" baseline="0" dirty="0">
                <a:solidFill>
                  <a:schemeClr val="tx1"/>
                </a:solidFill>
                <a:latin typeface="+mn-lt"/>
                <a:ea typeface="+mn-ea"/>
                <a:cs typeface="+mn-cs"/>
              </a:defRPr>
            </a:lvl3pPr>
            <a:lvl4pPr marL="896398" marR="0" indent="-199200" algn="l" defTabSz="812781" rtl="0" eaLnBrk="1" fontAlgn="auto" latinLnBrk="0" hangingPunct="1">
              <a:lnSpc>
                <a:spcPct val="100000"/>
              </a:lnSpc>
              <a:spcBef>
                <a:spcPct val="20000"/>
              </a:spcBef>
              <a:spcAft>
                <a:spcPts val="0"/>
              </a:spcAft>
              <a:buClrTx/>
              <a:buSzPct val="90000"/>
              <a:buFont typeface="Arial" pitchFamily="34" charset="0"/>
              <a:buChar char="•"/>
              <a:tabLst/>
              <a:defRPr lang="en-US" sz="1244" kern="1200" spc="0" baseline="0" dirty="0">
                <a:solidFill>
                  <a:schemeClr val="tx1"/>
                </a:solidFill>
                <a:latin typeface="+mn-lt"/>
                <a:ea typeface="+mn-ea"/>
                <a:cs typeface="+mn-cs"/>
              </a:defRPr>
            </a:lvl4pPr>
            <a:lvl5pPr marL="1095597" marR="0" indent="-199200" algn="l" defTabSz="812781" rtl="0" eaLnBrk="1" fontAlgn="auto" latinLnBrk="0" hangingPunct="1">
              <a:lnSpc>
                <a:spcPct val="100000"/>
              </a:lnSpc>
              <a:spcBef>
                <a:spcPct val="20000"/>
              </a:spcBef>
              <a:spcAft>
                <a:spcPts val="0"/>
              </a:spcAft>
              <a:buClrTx/>
              <a:buSzPct val="90000"/>
              <a:buFont typeface="Arial" pitchFamily="34" charset="0"/>
              <a:buChar char="•"/>
              <a:tabLst/>
              <a:defRPr lang="en-US" sz="1067" kern="1200" spc="0" baseline="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9B3F95BC-6D79-4732-A402-F3CB3CBCE5E9}"/>
              </a:ext>
            </a:extLst>
          </p:cNvPr>
          <p:cNvSpPr>
            <a:spLocks noGrp="1"/>
          </p:cNvSpPr>
          <p:nvPr>
            <p:ph type="title"/>
          </p:nvPr>
        </p:nvSpPr>
        <p:spPr>
          <a:xfrm>
            <a:off x="628770" y="475755"/>
            <a:ext cx="11353802" cy="492314"/>
          </a:xfrm>
        </p:spPr>
        <p:txBody>
          <a:bodyPr/>
          <a:lstStyle>
            <a:lvl1pPr>
              <a:defRPr>
                <a:solidFill>
                  <a:schemeClr val="tx2"/>
                </a:solidFill>
              </a:defRPr>
            </a:lvl1pPr>
          </a:lstStyle>
          <a:p>
            <a:r>
              <a:rPr lang="en-US"/>
              <a:t>Click to edit Master title style</a:t>
            </a:r>
          </a:p>
        </p:txBody>
      </p:sp>
      <p:sp>
        <p:nvSpPr>
          <p:cNvPr id="2" name="Footer Placeholder 4">
            <a:extLst>
              <a:ext uri="{FF2B5EF4-FFF2-40B4-BE49-F238E27FC236}">
                <a16:creationId xmlns:a16="http://schemas.microsoft.com/office/drawing/2014/main" id="{2AB38569-8868-693C-7FBA-4C02CCE5D57C}"/>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r>
              <a:rPr lang="en-US" dirty="0">
                <a:solidFill>
                  <a:srgbClr val="FFFFFF">
                    <a:tint val="75000"/>
                  </a:srgbClr>
                </a:solidFill>
              </a:rPr>
              <a:t> </a:t>
            </a:r>
          </a:p>
        </p:txBody>
      </p:sp>
      <p:sp>
        <p:nvSpPr>
          <p:cNvPr id="5" name="Slide Number Placeholder 5">
            <a:extLst>
              <a:ext uri="{FF2B5EF4-FFF2-40B4-BE49-F238E27FC236}">
                <a16:creationId xmlns:a16="http://schemas.microsoft.com/office/drawing/2014/main" id="{9FAF16AC-34D5-C31B-758A-BCB7E922172E}"/>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fld id="{9A67C475-CBC6-4A3E-B3C8-4036003ACAC9}"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549539146"/>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5"/>
            <a:ext cx="5211763" cy="14332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90" y="1435105"/>
            <a:ext cx="5219700" cy="14332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3" y="-203944"/>
            <a:ext cx="509755" cy="136832"/>
          </a:xfrm>
          <a:prstGeom prst="rect">
            <a:avLst/>
          </a:prstGeom>
          <a:noFill/>
        </p:spPr>
        <p:txBody>
          <a:bodyPr wrap="non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3" name="Footer Placeholder 4">
            <a:extLst>
              <a:ext uri="{FF2B5EF4-FFF2-40B4-BE49-F238E27FC236}">
                <a16:creationId xmlns:a16="http://schemas.microsoft.com/office/drawing/2014/main" id="{457DA02B-4C8E-5414-7FA4-88ACD09503C1}"/>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r>
              <a:rPr lang="en-US" dirty="0">
                <a:solidFill>
                  <a:srgbClr val="FFFFFF">
                    <a:tint val="75000"/>
                  </a:srgbClr>
                </a:solidFill>
              </a:rPr>
              <a:t> </a:t>
            </a:r>
          </a:p>
        </p:txBody>
      </p:sp>
      <p:sp>
        <p:nvSpPr>
          <p:cNvPr id="4" name="Slide Number Placeholder 5">
            <a:extLst>
              <a:ext uri="{FF2B5EF4-FFF2-40B4-BE49-F238E27FC236}">
                <a16:creationId xmlns:a16="http://schemas.microsoft.com/office/drawing/2014/main" id="{5AE5DE92-895E-F14B-92DC-3BC7B0895C73}"/>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fld id="{9A67C475-CBC6-4A3E-B3C8-4036003ACAC9}"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823838414"/>
      </p:ext>
    </p:extLst>
  </p:cSld>
  <p:clrMapOvr>
    <a:masterClrMapping/>
  </p:clrMapOvr>
  <p:transition>
    <p:fade/>
  </p:transition>
  <p:extLst>
    <p:ext uri="{DCECCB84-F9BA-43D5-87BE-67443E8EF086}">
      <p15:sldGuideLst xmlns:p15="http://schemas.microsoft.com/office/powerpoint/2012/main">
        <p15:guide id="1" orient="horz" pos="144">
          <p15:clr>
            <a:srgbClr val="5ACBF0"/>
          </p15:clr>
        </p15:guide>
        <p15:guide id="2" orient="horz" pos="638">
          <p15:clr>
            <a:srgbClr val="5ACBF0"/>
          </p15:clr>
        </p15:guide>
        <p15:guide id="3" orient="horz" pos="452">
          <p15:clr>
            <a:srgbClr val="5ACBF0"/>
          </p15:clr>
        </p15:guide>
        <p15:guide id="4" pos="1446">
          <p15:clr>
            <a:srgbClr val="5ACBF0"/>
          </p15:clr>
        </p15:guide>
        <p15:guide id="5" pos="1589">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9600" y="460112"/>
            <a:ext cx="11018520" cy="492314"/>
          </a:xfrm>
        </p:spPr>
        <p:txBody>
          <a:bodyPr/>
          <a:lstStyle/>
          <a:p>
            <a:r>
              <a:rPr lang="en-US"/>
              <a:t>Click to edit Master title style</a:t>
            </a:r>
          </a:p>
        </p:txBody>
      </p:sp>
      <p:sp>
        <p:nvSpPr>
          <p:cNvPr id="4" name="Text Placeholder 3"/>
          <p:cNvSpPr>
            <a:spLocks noGrp="1"/>
          </p:cNvSpPr>
          <p:nvPr>
            <p:ph type="body" sz="quarter" idx="10"/>
          </p:nvPr>
        </p:nvSpPr>
        <p:spPr>
          <a:xfrm>
            <a:off x="584202" y="1435104"/>
            <a:ext cx="5212080" cy="1433277"/>
          </a:xfrm>
        </p:spPr>
        <p:txBody>
          <a:bodyPr wrap="square">
            <a:spAutoFit/>
          </a:bodyPr>
          <a:lstStyle>
            <a:lvl1pPr marL="0" indent="0">
              <a:spcBef>
                <a:spcPts val="1088"/>
              </a:spcBef>
              <a:buClr>
                <a:schemeClr val="tx1"/>
              </a:buClr>
              <a:buFont typeface="Wingdings" panose="05000000000000000000" pitchFamily="2" charset="2"/>
              <a:buNone/>
              <a:defRPr sz="2488" b="0">
                <a:latin typeface="Segoe UI" panose="020B0502040204020203" pitchFamily="34" charset="0"/>
                <a:cs typeface="Segoe UI" panose="020B0502040204020203" pitchFamily="34" charset="0"/>
              </a:defRPr>
            </a:lvl1pPr>
            <a:lvl2pPr marL="227147" indent="0">
              <a:buFont typeface="Wingdings" panose="05000000000000000000" pitchFamily="2" charset="2"/>
              <a:buNone/>
              <a:defRPr sz="1778" b="0"/>
            </a:lvl2pPr>
            <a:lvl3pPr marL="400681" indent="0">
              <a:buFont typeface="Wingdings" panose="05000000000000000000" pitchFamily="2" charset="2"/>
              <a:buNone/>
              <a:tabLst/>
              <a:defRPr sz="1422" b="0"/>
            </a:lvl3pPr>
            <a:lvl4pPr marL="579858" indent="0">
              <a:buFont typeface="Wingdings" panose="05000000000000000000" pitchFamily="2" charset="2"/>
              <a:buNone/>
              <a:defRPr sz="1244" b="0"/>
            </a:lvl4pPr>
            <a:lvl5pPr marL="759035" indent="0">
              <a:buFont typeface="Wingdings" panose="05000000000000000000" pitchFamily="2" charset="2"/>
              <a:buNone/>
              <a:tabLst/>
              <a:defRPr sz="1244"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3" y="1435104"/>
            <a:ext cx="5212080" cy="1433277"/>
          </a:xfrm>
        </p:spPr>
        <p:txBody>
          <a:bodyPr wrap="square">
            <a:spAutoFit/>
          </a:bodyPr>
          <a:lstStyle>
            <a:lvl1pPr marL="0" indent="0">
              <a:spcBef>
                <a:spcPts val="1088"/>
              </a:spcBef>
              <a:buClr>
                <a:schemeClr val="tx1"/>
              </a:buClr>
              <a:buFont typeface="Wingdings" panose="05000000000000000000" pitchFamily="2" charset="2"/>
              <a:buNone/>
              <a:defRPr sz="2488" b="0">
                <a:latin typeface="Segoe UI" panose="020B0502040204020203" pitchFamily="34" charset="0"/>
                <a:cs typeface="Segoe UI" panose="020B0502040204020203" pitchFamily="34" charset="0"/>
              </a:defRPr>
            </a:lvl1pPr>
            <a:lvl2pPr marL="227147" indent="0">
              <a:buFont typeface="Wingdings" panose="05000000000000000000" pitchFamily="2" charset="2"/>
              <a:buNone/>
              <a:defRPr sz="1778" b="0"/>
            </a:lvl2pPr>
            <a:lvl3pPr marL="400681" indent="0">
              <a:buFont typeface="Wingdings" panose="05000000000000000000" pitchFamily="2" charset="2"/>
              <a:buNone/>
              <a:tabLst/>
              <a:defRPr sz="1422" b="0"/>
            </a:lvl3pPr>
            <a:lvl4pPr marL="579858" indent="0">
              <a:buFont typeface="Wingdings" panose="05000000000000000000" pitchFamily="2" charset="2"/>
              <a:buNone/>
              <a:defRPr sz="1244" b="0"/>
            </a:lvl4pPr>
            <a:lvl5pPr marL="759035" indent="0">
              <a:buFont typeface="Wingdings" panose="05000000000000000000" pitchFamily="2" charset="2"/>
              <a:buNone/>
              <a:tabLst/>
              <a:defRPr sz="1244"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A41167E0-979C-3993-85E7-C4B6A07E4E5F}"/>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r>
              <a:rPr lang="en-US" dirty="0">
                <a:solidFill>
                  <a:srgbClr val="FFFFFF">
                    <a:tint val="75000"/>
                  </a:srgbClr>
                </a:solidFill>
              </a:rPr>
              <a:t> </a:t>
            </a:r>
          </a:p>
        </p:txBody>
      </p:sp>
      <p:sp>
        <p:nvSpPr>
          <p:cNvPr id="5" name="Slide Number Placeholder 5">
            <a:extLst>
              <a:ext uri="{FF2B5EF4-FFF2-40B4-BE49-F238E27FC236}">
                <a16:creationId xmlns:a16="http://schemas.microsoft.com/office/drawing/2014/main" id="{7A391FD7-1757-31A0-9AF8-7DA8124ACBE2}"/>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fld id="{9A67C475-CBC6-4A3E-B3C8-4036003ACAC9}"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983693703"/>
      </p:ext>
    </p:extLst>
  </p:cSld>
  <p:clrMapOvr>
    <a:masterClrMapping/>
  </p:clrMapOvr>
  <p:transition>
    <p:fade/>
  </p:transition>
  <p:extLst>
    <p:ext uri="{DCECCB84-F9BA-43D5-87BE-67443E8EF086}">
      <p15:sldGuideLst xmlns:p15="http://schemas.microsoft.com/office/powerpoint/2012/main">
        <p15:guide id="1" orient="horz" pos="144">
          <p15:clr>
            <a:srgbClr val="5ACBF0"/>
          </p15:clr>
        </p15:guide>
        <p15:guide id="2" orient="horz" pos="636">
          <p15:clr>
            <a:srgbClr val="5ACBF0"/>
          </p15:clr>
        </p15:guide>
        <p15:guide id="3" orient="horz" pos="452">
          <p15:clr>
            <a:srgbClr val="5ACBF0"/>
          </p15:clr>
        </p15:guide>
        <p15:guide id="4" pos="1444">
          <p15:clr>
            <a:srgbClr val="5ACBF0"/>
          </p15:clr>
        </p15:guide>
        <p15:guide id="5" pos="1589">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15425" y="468849"/>
            <a:ext cx="11018520" cy="492314"/>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2" y="1436694"/>
            <a:ext cx="5219700" cy="382862"/>
          </a:xfrm>
        </p:spPr>
        <p:txBody>
          <a:bodyPr anchor="t"/>
          <a:lstStyle>
            <a:lvl1pPr marL="0" indent="0">
              <a:spcBef>
                <a:spcPts val="0"/>
              </a:spcBef>
              <a:buNone/>
              <a:defRPr sz="2488">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2" y="2084390"/>
            <a:ext cx="5219700" cy="1378647"/>
          </a:xfrm>
        </p:spPr>
        <p:txBody>
          <a:bodyPr>
            <a:spAutoFit/>
          </a:bodyPr>
          <a:lstStyle>
            <a:lvl1pPr marL="152372" indent="-152372">
              <a:defRPr lang="en-US" sz="2133" dirty="0"/>
            </a:lvl1pPr>
            <a:lvl2pPr marL="304742" indent="-152372">
              <a:defRPr lang="en-US" dirty="0"/>
            </a:lvl2pPr>
            <a:lvl3pPr marL="457114" indent="-152372">
              <a:defRPr lang="en-US" dirty="0"/>
            </a:lvl3pPr>
            <a:lvl4pPr marL="592556" indent="-135442">
              <a:defRPr lang="en-US" dirty="0"/>
            </a:lvl4pPr>
            <a:lvl5pPr marL="705423" indent="-10722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7" y="1436694"/>
            <a:ext cx="5219700" cy="382862"/>
          </a:xfrm>
        </p:spPr>
        <p:txBody>
          <a:bodyPr anchor="t"/>
          <a:lstStyle>
            <a:lvl1pPr marL="0" indent="0">
              <a:spcBef>
                <a:spcPts val="0"/>
              </a:spcBef>
              <a:buNone/>
              <a:defRPr sz="2488">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7" y="2084390"/>
            <a:ext cx="5219700" cy="1378647"/>
          </a:xfrm>
        </p:spPr>
        <p:txBody>
          <a:bodyPr>
            <a:spAutoFit/>
          </a:bodyPr>
          <a:lstStyle>
            <a:lvl1pPr marL="152372" indent="-152372">
              <a:defRPr lang="en-US" sz="2133" dirty="0"/>
            </a:lvl1pPr>
            <a:lvl2pPr marL="304742" indent="-152372">
              <a:defRPr lang="en-US" dirty="0"/>
            </a:lvl2pPr>
            <a:lvl3pPr marL="457114" indent="-152372">
              <a:defRPr lang="en-US" dirty="0"/>
            </a:lvl3pPr>
            <a:lvl4pPr marL="609486" indent="-121333">
              <a:defRPr lang="en-US" dirty="0"/>
            </a:lvl4pPr>
            <a:lvl5pPr marL="705423" indent="-10722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6BC152C0-F8C2-77A7-1880-BB8F4B2765DD}"/>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r>
              <a:rPr lang="en-US" dirty="0">
                <a:solidFill>
                  <a:srgbClr val="FFFFFF">
                    <a:tint val="75000"/>
                  </a:srgbClr>
                </a:solidFill>
              </a:rPr>
              <a:t> </a:t>
            </a:r>
          </a:p>
        </p:txBody>
      </p:sp>
      <p:sp>
        <p:nvSpPr>
          <p:cNvPr id="4" name="Slide Number Placeholder 5">
            <a:extLst>
              <a:ext uri="{FF2B5EF4-FFF2-40B4-BE49-F238E27FC236}">
                <a16:creationId xmlns:a16="http://schemas.microsoft.com/office/drawing/2014/main" id="{A610270E-63BD-F450-B569-688EB0389B13}"/>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fld id="{9A67C475-CBC6-4A3E-B3C8-4036003ACAC9}"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318146269"/>
      </p:ext>
    </p:extLst>
  </p:cSld>
  <p:clrMapOvr>
    <a:masterClrMapping/>
  </p:clrMapOvr>
  <p:transition>
    <p:fade/>
  </p:transition>
  <p:extLst>
    <p:ext uri="{DCECCB84-F9BA-43D5-87BE-67443E8EF086}">
      <p15:sldGuideLst xmlns:p15="http://schemas.microsoft.com/office/powerpoint/2012/main">
        <p15:guide id="1" orient="horz" pos="144">
          <p15:clr>
            <a:srgbClr val="5ACBF0"/>
          </p15:clr>
        </p15:guide>
        <p15:guide id="2" orient="horz" pos="656">
          <p15:clr>
            <a:srgbClr val="5ACBF0"/>
          </p15:clr>
        </p15:guide>
        <p15:guide id="4" pos="1444">
          <p15:clr>
            <a:srgbClr val="5ACBF0"/>
          </p15:clr>
        </p15:guide>
        <p15:guide id="5" pos="1589">
          <p15:clr>
            <a:srgbClr val="5ACBF0"/>
          </p15:clr>
        </p15:guide>
        <p15:guide id="7" orient="horz" pos="453">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613324" y="463026"/>
            <a:ext cx="5508419" cy="338234"/>
          </a:xfrm>
        </p:spPr>
        <p:txBody>
          <a:bodyPr tIns="64008"/>
          <a:lstStyle>
            <a:lvl1pPr>
              <a:defRPr sz="1778" spc="0">
                <a:latin typeface="+mj-lt"/>
                <a:cs typeface="Segoe UI" panose="020B0502040204020203" pitchFamily="34" charset="0"/>
              </a:defRPr>
            </a:lvl1pPr>
          </a:lstStyle>
          <a:p>
            <a:r>
              <a:rPr lang="en-US"/>
              <a:t>Click to edit Master title style</a:t>
            </a:r>
          </a:p>
        </p:txBody>
      </p:sp>
      <p:sp>
        <p:nvSpPr>
          <p:cNvPr id="3" name="Footer Placeholder 4">
            <a:extLst>
              <a:ext uri="{FF2B5EF4-FFF2-40B4-BE49-F238E27FC236}">
                <a16:creationId xmlns:a16="http://schemas.microsoft.com/office/drawing/2014/main" id="{53942059-97F9-3453-C8CA-A855D92BA642}"/>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r>
              <a:rPr lang="en-US" dirty="0">
                <a:solidFill>
                  <a:srgbClr val="FFFFFF">
                    <a:tint val="75000"/>
                  </a:srgbClr>
                </a:solidFill>
              </a:rPr>
              <a:t> </a:t>
            </a:r>
          </a:p>
        </p:txBody>
      </p:sp>
      <p:sp>
        <p:nvSpPr>
          <p:cNvPr id="4" name="Slide Number Placeholder 5">
            <a:extLst>
              <a:ext uri="{FF2B5EF4-FFF2-40B4-BE49-F238E27FC236}">
                <a16:creationId xmlns:a16="http://schemas.microsoft.com/office/drawing/2014/main" id="{CED37AF5-282A-19FE-9F61-8C0B1309AA02}"/>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fld id="{9A67C475-CBC6-4A3E-B3C8-4036003ACAC9}"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386408599"/>
      </p:ext>
    </p:extLst>
  </p:cSld>
  <p:clrMapOvr>
    <a:masterClrMapping/>
  </p:clrMapOvr>
  <p:transition>
    <p:fade/>
  </p:transition>
  <p:extLst>
    <p:ext uri="{DCECCB84-F9BA-43D5-87BE-67443E8EF086}">
      <p15:sldGuideLst xmlns:p15="http://schemas.microsoft.com/office/powerpoint/2012/main">
        <p15:guide id="6" pos="308">
          <p15:clr>
            <a:srgbClr val="A4A3A4"/>
          </p15:clr>
        </p15:guide>
        <p15:guide id="7" pos="380">
          <p15:clr>
            <a:srgbClr val="A4A3A4"/>
          </p15:clr>
        </p15:guide>
        <p15:guide id="8" pos="542">
          <p15:clr>
            <a:srgbClr val="A4A3A4"/>
          </p15:clr>
        </p15:guide>
        <p15:guide id="9" pos="615">
          <p15:clr>
            <a:srgbClr val="A4A3A4"/>
          </p15:clr>
        </p15:guide>
        <p15:guide id="10" pos="777">
          <p15:clr>
            <a:srgbClr val="A4A3A4"/>
          </p15:clr>
        </p15:guide>
        <p15:guide id="11" pos="850">
          <p15:clr>
            <a:srgbClr val="A4A3A4"/>
          </p15:clr>
        </p15:guide>
        <p15:guide id="12" pos="1012">
          <p15:clr>
            <a:srgbClr val="A4A3A4"/>
          </p15:clr>
        </p15:guide>
        <p15:guide id="13" pos="1084">
          <p15:clr>
            <a:srgbClr val="A4A3A4"/>
          </p15:clr>
        </p15:guide>
        <p15:guide id="14" pos="1246">
          <p15:clr>
            <a:srgbClr val="A4A3A4"/>
          </p15:clr>
        </p15:guide>
        <p15:guide id="15" pos="1324">
          <p15:clr>
            <a:srgbClr val="A4A3A4"/>
          </p15:clr>
        </p15:guide>
        <p15:guide id="16" pos="1481">
          <p15:clr>
            <a:srgbClr val="A4A3A4"/>
          </p15:clr>
        </p15:guide>
        <p15:guide id="17" pos="1553">
          <p15:clr>
            <a:srgbClr val="A4A3A4"/>
          </p15:clr>
        </p15:guide>
        <p15:guide id="18" pos="1716">
          <p15:clr>
            <a:srgbClr val="A4A3A4"/>
          </p15:clr>
        </p15:guide>
        <p15:guide id="19" pos="1788">
          <p15:clr>
            <a:srgbClr val="A4A3A4"/>
          </p15:clr>
        </p15:guide>
        <p15:guide id="20" pos="1950">
          <p15:clr>
            <a:srgbClr val="A4A3A4"/>
          </p15:clr>
        </p15:guide>
        <p15:guide id="21" pos="2022">
          <p15:clr>
            <a:srgbClr val="A4A3A4"/>
          </p15:clr>
        </p15:guide>
        <p15:guide id="22" pos="2184">
          <p15:clr>
            <a:srgbClr val="A4A3A4"/>
          </p15:clr>
        </p15:guide>
        <p15:guide id="23" pos="2257">
          <p15:clr>
            <a:srgbClr val="A4A3A4"/>
          </p15:clr>
        </p15:guide>
        <p15:guide id="24" pos="2419">
          <p15:clr>
            <a:srgbClr val="A4A3A4"/>
          </p15:clr>
        </p15:guide>
        <p15:guide id="25" pos="2492">
          <p15:clr>
            <a:srgbClr val="A4A3A4"/>
          </p15:clr>
        </p15:guide>
        <p15:guide id="26" pos="2653">
          <p15:clr>
            <a:srgbClr val="A4A3A4"/>
          </p15:clr>
        </p15:guide>
        <p15:guide id="27" pos="2725">
          <p15:clr>
            <a:srgbClr val="A4A3A4"/>
          </p15:clr>
        </p15:guide>
        <p15:guide id="28" orient="horz" pos="453">
          <p15:clr>
            <a:srgbClr val="5ACBF0"/>
          </p15:clr>
        </p15:guide>
        <p15:guide id="29" orient="horz" pos="636">
          <p15:clr>
            <a:srgbClr val="5ACBF0"/>
          </p15:clr>
        </p15:guide>
        <p15:guide id="30" orient="horz" pos="144">
          <p15:clr>
            <a:srgbClr val="5ACBF0"/>
          </p15:clr>
        </p15:guide>
        <p15:guide id="31" pos="1517">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5" y="457201"/>
            <a:ext cx="11018520" cy="492314"/>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2" y="1436694"/>
            <a:ext cx="5219700" cy="382862"/>
          </a:xfrm>
        </p:spPr>
        <p:txBody>
          <a:bodyPr anchor="t"/>
          <a:lstStyle>
            <a:lvl1pPr marL="0" indent="0">
              <a:spcBef>
                <a:spcPts val="0"/>
              </a:spcBef>
              <a:buNone/>
              <a:defRPr sz="2488">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5" y="2081213"/>
            <a:ext cx="5214937" cy="1378647"/>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7" y="1436694"/>
            <a:ext cx="5219700" cy="382862"/>
          </a:xfrm>
        </p:spPr>
        <p:txBody>
          <a:bodyPr anchor="t"/>
          <a:lstStyle>
            <a:lvl1pPr marL="0" indent="0">
              <a:spcBef>
                <a:spcPts val="0"/>
              </a:spcBef>
              <a:buNone/>
              <a:defRPr sz="2488">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3" y="2081213"/>
            <a:ext cx="5214937" cy="1378647"/>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5CC47157-A63A-A353-834D-5A9D7FBEC1C7}"/>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r>
              <a:rPr lang="en-US" dirty="0">
                <a:solidFill>
                  <a:srgbClr val="FFFFFF">
                    <a:tint val="75000"/>
                  </a:srgbClr>
                </a:solidFill>
              </a:rPr>
              <a:t> </a:t>
            </a:r>
          </a:p>
        </p:txBody>
      </p:sp>
      <p:sp>
        <p:nvSpPr>
          <p:cNvPr id="4" name="Slide Number Placeholder 5">
            <a:extLst>
              <a:ext uri="{FF2B5EF4-FFF2-40B4-BE49-F238E27FC236}">
                <a16:creationId xmlns:a16="http://schemas.microsoft.com/office/drawing/2014/main" id="{CCC3AD7B-1274-70B0-54BE-28F1A35E059C}"/>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fld id="{9A67C475-CBC6-4A3E-B3C8-4036003ACAC9}"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267207787"/>
      </p:ext>
    </p:extLst>
  </p:cSld>
  <p:clrMapOvr>
    <a:masterClrMapping/>
  </p:clrMapOvr>
  <p:transition>
    <p:fade/>
  </p:transition>
  <p:extLst>
    <p:ext uri="{DCECCB84-F9BA-43D5-87BE-67443E8EF086}">
      <p15:sldGuideLst xmlns:p15="http://schemas.microsoft.com/office/powerpoint/2012/main">
        <p15:guide id="1" orient="horz" pos="144">
          <p15:clr>
            <a:srgbClr val="5ACBF0"/>
          </p15:clr>
        </p15:guide>
        <p15:guide id="2" orient="horz" pos="656">
          <p15:clr>
            <a:srgbClr val="5ACBF0"/>
          </p15:clr>
        </p15:guide>
        <p15:guide id="4" pos="1444">
          <p15:clr>
            <a:srgbClr val="5ACBF0"/>
          </p15:clr>
        </p15:guide>
        <p15:guide id="5" pos="1589">
          <p15:clr>
            <a:srgbClr val="5ACBF0"/>
          </p15:clr>
        </p15:guide>
        <p15:guide id="7" orient="horz" pos="453">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5" y="457201"/>
            <a:ext cx="11018520" cy="492314"/>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01960"/>
          </a:xfrm>
        </p:spPr>
        <p:txBody>
          <a:bodyPr anchor="t"/>
          <a:lstStyle>
            <a:lvl1pPr marL="0" indent="0">
              <a:spcBef>
                <a:spcPts val="0"/>
              </a:spcBef>
              <a:buNone/>
              <a:defRPr sz="1956">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8"/>
            <a:ext cx="3264408" cy="1291187"/>
          </a:xfrm>
        </p:spPr>
        <p:txBody>
          <a:bodyPr wrap="square">
            <a:spAutoFit/>
          </a:bodyPr>
          <a:lstStyle>
            <a:lvl1pPr marL="156605" indent="-156605">
              <a:defRPr lang="en-US" sz="1778" dirty="0"/>
            </a:lvl1pPr>
            <a:lvl2pPr marL="286403" indent="-134031">
              <a:defRPr lang="en-US" sz="1600" dirty="0"/>
            </a:lvl2pPr>
            <a:lvl3pPr marL="414789" indent="-122744">
              <a:defRPr lang="en-US" dirty="0"/>
            </a:lvl3pPr>
            <a:lvl4pPr marL="529068" indent="-114279">
              <a:defRPr lang="en-US" dirty="0"/>
            </a:lvl4pPr>
            <a:lvl5pPr marL="650401" indent="-1086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8" y="1438275"/>
            <a:ext cx="3264408" cy="601960"/>
          </a:xfrm>
        </p:spPr>
        <p:txBody>
          <a:bodyPr anchor="t"/>
          <a:lstStyle>
            <a:lvl1pPr marL="0" indent="0">
              <a:spcBef>
                <a:spcPts val="0"/>
              </a:spcBef>
              <a:buNone/>
              <a:defRPr sz="1956">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8" y="2384138"/>
            <a:ext cx="3264408" cy="1291187"/>
          </a:xfrm>
        </p:spPr>
        <p:txBody>
          <a:bodyPr wrap="square">
            <a:spAutoFit/>
          </a:bodyPr>
          <a:lstStyle>
            <a:lvl1pPr marL="156605" indent="-156605">
              <a:defRPr lang="en-US" sz="1778" dirty="0"/>
            </a:lvl1pPr>
            <a:lvl2pPr marL="354123" indent="-150961">
              <a:defRPr lang="en-US" sz="1600" dirty="0"/>
            </a:lvl2pPr>
            <a:lvl3pPr marL="493796" indent="-139675">
              <a:defRPr lang="en-US" dirty="0"/>
            </a:lvl3pPr>
            <a:lvl4pPr marL="609486" indent="-121333">
              <a:defRPr lang="en-US" dirty="0"/>
            </a:lvl4pPr>
            <a:lvl5pPr marL="711067" indent="-9875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6" y="1438275"/>
            <a:ext cx="3264408" cy="601960"/>
          </a:xfrm>
        </p:spPr>
        <p:txBody>
          <a:bodyPr anchor="t"/>
          <a:lstStyle>
            <a:lvl1pPr marL="0" indent="0">
              <a:spcBef>
                <a:spcPts val="0"/>
              </a:spcBef>
              <a:buNone/>
              <a:defRPr sz="1956">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6" y="2390778"/>
            <a:ext cx="3264408" cy="1291187"/>
          </a:xfrm>
        </p:spPr>
        <p:txBody>
          <a:bodyPr wrap="square">
            <a:spAutoFit/>
          </a:bodyPr>
          <a:lstStyle>
            <a:lvl1pPr marL="156605" indent="-156605">
              <a:defRPr lang="en-US" sz="1778" dirty="0"/>
            </a:lvl1pPr>
            <a:lvl2pPr marL="354123" indent="-150961">
              <a:defRPr lang="en-US" sz="1600" dirty="0"/>
            </a:lvl2pPr>
            <a:lvl3pPr marL="493796" indent="-139675">
              <a:defRPr lang="en-US" dirty="0"/>
            </a:lvl3pPr>
            <a:lvl4pPr marL="609486" indent="-121333">
              <a:defRPr lang="en-US" dirty="0"/>
            </a:lvl4pPr>
            <a:lvl5pPr marL="711067" indent="-9875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87C3B98C-6EA9-21AA-F827-27C084E2BA63}"/>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r>
              <a:rPr lang="en-US" dirty="0">
                <a:solidFill>
                  <a:srgbClr val="FFFFFF">
                    <a:tint val="75000"/>
                  </a:srgbClr>
                </a:solidFill>
              </a:rPr>
              <a:t> </a:t>
            </a:r>
          </a:p>
        </p:txBody>
      </p:sp>
      <p:sp>
        <p:nvSpPr>
          <p:cNvPr id="4" name="Slide Number Placeholder 5">
            <a:extLst>
              <a:ext uri="{FF2B5EF4-FFF2-40B4-BE49-F238E27FC236}">
                <a16:creationId xmlns:a16="http://schemas.microsoft.com/office/drawing/2014/main" id="{6C011C26-621B-94E6-3DE2-93645EB5EBE2}"/>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fld id="{9A67C475-CBC6-4A3E-B3C8-4036003ACAC9}"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15787584"/>
      </p:ext>
    </p:extLst>
  </p:cSld>
  <p:clrMapOvr>
    <a:masterClrMapping/>
  </p:clrMapOvr>
  <p:transition>
    <p:fade/>
  </p:transition>
  <p:extLst>
    <p:ext uri="{DCECCB84-F9BA-43D5-87BE-67443E8EF086}">
      <p15:sldGuideLst xmlns:p15="http://schemas.microsoft.com/office/powerpoint/2012/main">
        <p15:guide id="3" orient="horz" pos="753">
          <p15:clr>
            <a:srgbClr val="5ACBF0"/>
          </p15:clr>
        </p15:guide>
        <p15:guide id="4" orient="horz" pos="453">
          <p15:clr>
            <a:srgbClr val="5ACBF0"/>
          </p15:clr>
        </p15:guide>
        <p15:guide id="5" orient="horz" pos="144">
          <p15:clr>
            <a:srgbClr val="5ACBF0"/>
          </p15:clr>
        </p15:guide>
        <p15:guide id="6" pos="960">
          <p15:clr>
            <a:srgbClr val="5ACBF0"/>
          </p15:clr>
        </p15:guide>
        <p15:guide id="7" pos="1110">
          <p15:clr>
            <a:srgbClr val="5ACBF0"/>
          </p15:clr>
        </p15:guide>
        <p15:guide id="8" pos="1924">
          <p15:clr>
            <a:srgbClr val="5ACBF0"/>
          </p15:clr>
        </p15:guide>
        <p15:guide id="9" pos="207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Lst>
          </p:cNvPr>
          <p:cNvSpPr/>
          <p:nvPr userDrawn="1"/>
        </p:nvSpPr>
        <p:spPr bwMode="auto">
          <a:xfrm>
            <a:off x="0" y="0"/>
            <a:ext cx="12192000" cy="1208988"/>
          </a:xfrm>
          <a:prstGeom prst="rect">
            <a:avLst/>
          </a:prstGeom>
          <a:solidFill>
            <a:srgbClr val="EAE4D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accent2"/>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216324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5" y="457201"/>
            <a:ext cx="11018520" cy="492314"/>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1" y="1438275"/>
            <a:ext cx="2532063" cy="547201"/>
          </a:xfrm>
        </p:spPr>
        <p:txBody>
          <a:bodyPr anchor="t"/>
          <a:lstStyle>
            <a:lvl1pPr marL="0" indent="0">
              <a:spcBef>
                <a:spcPts val="0"/>
              </a:spcBef>
              <a:buNone/>
              <a:defRPr sz="1778">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1" y="2283118"/>
            <a:ext cx="2532063" cy="1477199"/>
          </a:xfrm>
        </p:spPr>
        <p:txBody>
          <a:bodyPr wrap="square">
            <a:spAutoFit/>
          </a:bodyPr>
          <a:lstStyle>
            <a:lvl1pPr marL="125566" indent="-125566">
              <a:defRPr lang="en-US" sz="1600" dirty="0"/>
            </a:lvl1pPr>
            <a:lvl2pPr marL="253953" indent="-111457">
              <a:defRPr lang="en-US" sz="1422" dirty="0"/>
            </a:lvl2pPr>
            <a:lvl3pPr marL="389393" indent="-118511">
              <a:defRPr lang="en-US" dirty="0"/>
            </a:lvl3pPr>
            <a:lvl4pPr marL="503673" indent="-101581">
              <a:defRPr lang="en-US" dirty="0"/>
            </a:lvl4pPr>
            <a:lvl5pPr marL="609486" indent="-9734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547201"/>
          </a:xfrm>
        </p:spPr>
        <p:txBody>
          <a:bodyPr anchor="t"/>
          <a:lstStyle>
            <a:lvl1pPr marL="0" indent="0">
              <a:spcBef>
                <a:spcPts val="0"/>
              </a:spcBef>
              <a:buNone/>
              <a:defRPr sz="1778">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6" y="2276478"/>
            <a:ext cx="2532063" cy="1477199"/>
          </a:xfrm>
        </p:spPr>
        <p:txBody>
          <a:bodyPr wrap="square">
            <a:spAutoFit/>
          </a:bodyPr>
          <a:lstStyle>
            <a:lvl1pPr marL="125566" indent="-125566">
              <a:defRPr lang="en-US" sz="1600" dirty="0"/>
            </a:lvl1pPr>
            <a:lvl2pPr marL="253953" indent="-111457">
              <a:defRPr lang="en-US" sz="1422" dirty="0"/>
            </a:lvl2pPr>
            <a:lvl3pPr marL="389393" indent="-118511">
              <a:defRPr lang="en-US" dirty="0"/>
            </a:lvl3pPr>
            <a:lvl4pPr marL="503673" indent="-101581">
              <a:defRPr lang="en-US" dirty="0"/>
            </a:lvl4pPr>
            <a:lvl5pPr marL="609486" indent="-9734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8275"/>
            <a:ext cx="2532063" cy="547201"/>
          </a:xfrm>
        </p:spPr>
        <p:txBody>
          <a:bodyPr anchor="t"/>
          <a:lstStyle>
            <a:lvl1pPr marL="0" indent="0">
              <a:spcBef>
                <a:spcPts val="0"/>
              </a:spcBef>
              <a:buNone/>
              <a:defRPr sz="1778">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8"/>
            <a:ext cx="2532063" cy="1477199"/>
          </a:xfrm>
        </p:spPr>
        <p:txBody>
          <a:bodyPr wrap="square">
            <a:spAutoFit/>
          </a:bodyPr>
          <a:lstStyle>
            <a:lvl1pPr marL="125566" indent="-125566">
              <a:defRPr lang="en-US" sz="1600" dirty="0"/>
            </a:lvl1pPr>
            <a:lvl2pPr marL="253953" indent="-111457">
              <a:defRPr lang="en-US" sz="1422" dirty="0"/>
            </a:lvl2pPr>
            <a:lvl3pPr marL="389393" indent="-118511">
              <a:defRPr lang="en-US" dirty="0"/>
            </a:lvl3pPr>
            <a:lvl4pPr marL="503673" indent="-101581">
              <a:defRPr lang="en-US" dirty="0"/>
            </a:lvl4pPr>
            <a:lvl5pPr marL="609486" indent="-9734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547201"/>
          </a:xfrm>
        </p:spPr>
        <p:txBody>
          <a:bodyPr anchor="t"/>
          <a:lstStyle>
            <a:lvl1pPr marL="0" indent="0">
              <a:spcBef>
                <a:spcPts val="0"/>
              </a:spcBef>
              <a:buNone/>
              <a:defRPr sz="1778">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5" y="2276478"/>
            <a:ext cx="2532063" cy="1477199"/>
          </a:xfrm>
        </p:spPr>
        <p:txBody>
          <a:bodyPr wrap="square">
            <a:spAutoFit/>
          </a:bodyPr>
          <a:lstStyle>
            <a:lvl1pPr marL="125566" indent="-125566">
              <a:defRPr lang="en-US" sz="1600" dirty="0"/>
            </a:lvl1pPr>
            <a:lvl2pPr marL="253953" indent="-111457">
              <a:defRPr lang="en-US" sz="1422" dirty="0"/>
            </a:lvl2pPr>
            <a:lvl3pPr marL="389393" indent="-118511">
              <a:defRPr lang="en-US" dirty="0"/>
            </a:lvl3pPr>
            <a:lvl4pPr marL="503673" indent="-101581">
              <a:defRPr lang="en-US" dirty="0"/>
            </a:lvl4pPr>
            <a:lvl5pPr marL="609486" indent="-9734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5B3E5B33-F6EA-A6CA-63F6-E09444A7CFE2}"/>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r>
              <a:rPr lang="en-US" dirty="0">
                <a:solidFill>
                  <a:srgbClr val="FFFFFF">
                    <a:tint val="75000"/>
                  </a:srgbClr>
                </a:solidFill>
              </a:rPr>
              <a:t> </a:t>
            </a:r>
          </a:p>
        </p:txBody>
      </p:sp>
      <p:sp>
        <p:nvSpPr>
          <p:cNvPr id="4" name="Slide Number Placeholder 5">
            <a:extLst>
              <a:ext uri="{FF2B5EF4-FFF2-40B4-BE49-F238E27FC236}">
                <a16:creationId xmlns:a16="http://schemas.microsoft.com/office/drawing/2014/main" id="{419E060B-B7FE-6095-CA24-0A192D0F73D7}"/>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fld id="{9A67C475-CBC6-4A3E-B3C8-4036003ACAC9}"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26911918"/>
      </p:ext>
    </p:extLst>
  </p:cSld>
  <p:clrMapOvr>
    <a:masterClrMapping/>
  </p:clrMapOvr>
  <p:transition>
    <p:fade/>
  </p:transition>
  <p:extLst>
    <p:ext uri="{DCECCB84-F9BA-43D5-87BE-67443E8EF086}">
      <p15:sldGuideLst xmlns:p15="http://schemas.microsoft.com/office/powerpoint/2012/main">
        <p15:guide id="4" orient="horz" pos="453">
          <p15:clr>
            <a:srgbClr val="5ACBF0"/>
          </p15:clr>
        </p15:guide>
        <p15:guide id="5" orient="horz" pos="144">
          <p15:clr>
            <a:srgbClr val="5ACBF0"/>
          </p15:clr>
        </p15:guide>
        <p15:guide id="6" pos="775">
          <p15:clr>
            <a:srgbClr val="5ACBF0"/>
          </p15:clr>
        </p15:guide>
        <p15:guide id="7" pos="850">
          <p15:clr>
            <a:srgbClr val="5ACBF0"/>
          </p15:clr>
        </p15:guide>
        <p15:guide id="8" pos="1480">
          <p15:clr>
            <a:srgbClr val="5ACBF0"/>
          </p15:clr>
        </p15:guide>
        <p15:guide id="9" pos="1554">
          <p15:clr>
            <a:srgbClr val="5ACBF0"/>
          </p15:clr>
        </p15:guide>
        <p15:guide id="10" pos="2184">
          <p15:clr>
            <a:srgbClr val="5ACBF0"/>
          </p15:clr>
        </p15:guide>
        <p15:guide id="11" pos="2258">
          <p15:clr>
            <a:srgbClr val="5ACBF0"/>
          </p15:clr>
        </p15:guide>
        <p15:guide id="12" orient="horz" pos="71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5" y="457201"/>
            <a:ext cx="11018520" cy="492314"/>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81"/>
            <a:ext cx="1965960" cy="218842"/>
          </a:xfrm>
        </p:spPr>
        <p:txBody>
          <a:bodyPr anchor="t"/>
          <a:lstStyle>
            <a:lvl1pPr marL="0" indent="0">
              <a:spcBef>
                <a:spcPts val="0"/>
              </a:spcBef>
              <a:buNone/>
              <a:defRPr sz="1422">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9"/>
            <a:ext cx="1965960" cy="1263808"/>
          </a:xfrm>
        </p:spPr>
        <p:txBody>
          <a:bodyPr wrap="square">
            <a:spAutoFit/>
          </a:bodyPr>
          <a:lstStyle>
            <a:lvl1pPr marL="125566" indent="-125566">
              <a:defRPr lang="en-US" sz="1333" dirty="0"/>
            </a:lvl1pPr>
            <a:lvl2pPr marL="253953" indent="-111457">
              <a:defRPr lang="en-US" sz="1244" dirty="0"/>
            </a:lvl2pPr>
            <a:lvl3pPr marL="389393" indent="-118511">
              <a:defRPr lang="en-US" sz="1244" dirty="0"/>
            </a:lvl3pPr>
            <a:lvl4pPr marL="503673" indent="-101581">
              <a:defRPr lang="en-US" sz="1067" dirty="0"/>
            </a:lvl4pPr>
            <a:lvl5pPr marL="609486" indent="-97349">
              <a:defRPr lang="en-US" sz="106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8" y="1438281"/>
            <a:ext cx="1965960" cy="218842"/>
          </a:xfrm>
        </p:spPr>
        <p:txBody>
          <a:bodyPr anchor="t"/>
          <a:lstStyle>
            <a:lvl1pPr marL="0" indent="0">
              <a:spcBef>
                <a:spcPts val="0"/>
              </a:spcBef>
              <a:buNone/>
              <a:defRPr sz="1422">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8" y="2276479"/>
            <a:ext cx="1965960" cy="1263808"/>
          </a:xfrm>
        </p:spPr>
        <p:txBody>
          <a:bodyPr wrap="square">
            <a:spAutoFit/>
          </a:bodyPr>
          <a:lstStyle>
            <a:lvl1pPr marL="125566" indent="-125566">
              <a:defRPr lang="en-US" sz="1333" dirty="0"/>
            </a:lvl1pPr>
            <a:lvl2pPr marL="253953" indent="-111457">
              <a:defRPr lang="en-US" sz="1244" dirty="0"/>
            </a:lvl2pPr>
            <a:lvl3pPr marL="389393" indent="-118511">
              <a:defRPr lang="en-US" sz="1244" dirty="0"/>
            </a:lvl3pPr>
            <a:lvl4pPr marL="503673" indent="-101581">
              <a:defRPr lang="en-US" sz="1067" dirty="0"/>
            </a:lvl4pPr>
            <a:lvl5pPr marL="609486" indent="-97349">
              <a:defRPr lang="en-US" sz="106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5" y="1438281"/>
            <a:ext cx="1965960" cy="218842"/>
          </a:xfrm>
        </p:spPr>
        <p:txBody>
          <a:bodyPr anchor="t"/>
          <a:lstStyle>
            <a:lvl1pPr marL="0" indent="0">
              <a:spcBef>
                <a:spcPts val="0"/>
              </a:spcBef>
              <a:buNone/>
              <a:defRPr sz="1422">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5" y="2283119"/>
            <a:ext cx="1965960" cy="1263808"/>
          </a:xfrm>
        </p:spPr>
        <p:txBody>
          <a:bodyPr wrap="square">
            <a:spAutoFit/>
          </a:bodyPr>
          <a:lstStyle>
            <a:lvl1pPr marL="125566" indent="-125566">
              <a:defRPr lang="en-US" sz="1333" dirty="0"/>
            </a:lvl1pPr>
            <a:lvl2pPr marL="253953" indent="-111457">
              <a:defRPr lang="en-US" sz="1244" dirty="0"/>
            </a:lvl2pPr>
            <a:lvl3pPr marL="389393" indent="-118511">
              <a:defRPr lang="en-US" sz="1244" dirty="0"/>
            </a:lvl3pPr>
            <a:lvl4pPr marL="503673" indent="-101581">
              <a:defRPr lang="en-US" sz="1067" dirty="0"/>
            </a:lvl4pPr>
            <a:lvl5pPr marL="609486" indent="-97349">
              <a:defRPr lang="en-US" sz="106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2" y="1438281"/>
            <a:ext cx="1965960" cy="218842"/>
          </a:xfrm>
        </p:spPr>
        <p:txBody>
          <a:bodyPr anchor="t"/>
          <a:lstStyle>
            <a:lvl1pPr marL="0" indent="0">
              <a:spcBef>
                <a:spcPts val="0"/>
              </a:spcBef>
              <a:buNone/>
              <a:defRPr sz="1422">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2" y="2276479"/>
            <a:ext cx="1965960" cy="1263808"/>
          </a:xfrm>
        </p:spPr>
        <p:txBody>
          <a:bodyPr wrap="square">
            <a:spAutoFit/>
          </a:bodyPr>
          <a:lstStyle>
            <a:lvl1pPr marL="125566" indent="-125566">
              <a:defRPr lang="en-US" sz="1333" dirty="0"/>
            </a:lvl1pPr>
            <a:lvl2pPr marL="253953" indent="-111457">
              <a:defRPr lang="en-US" sz="1244" dirty="0"/>
            </a:lvl2pPr>
            <a:lvl3pPr marL="389393" indent="-118511">
              <a:defRPr lang="en-US" sz="1244" dirty="0"/>
            </a:lvl3pPr>
            <a:lvl4pPr marL="503673" indent="-101581">
              <a:defRPr lang="en-US" sz="1067" dirty="0"/>
            </a:lvl4pPr>
            <a:lvl5pPr marL="609486" indent="-97349">
              <a:defRPr lang="en-US" sz="106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9" y="1438281"/>
            <a:ext cx="1965960" cy="218842"/>
          </a:xfrm>
        </p:spPr>
        <p:txBody>
          <a:bodyPr anchor="t"/>
          <a:lstStyle>
            <a:lvl1pPr marL="0" indent="0">
              <a:spcBef>
                <a:spcPts val="0"/>
              </a:spcBef>
              <a:buNone/>
              <a:defRPr sz="1422">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9" y="2276479"/>
            <a:ext cx="1965960" cy="1263808"/>
          </a:xfrm>
        </p:spPr>
        <p:txBody>
          <a:bodyPr wrap="square">
            <a:spAutoFit/>
          </a:bodyPr>
          <a:lstStyle>
            <a:lvl1pPr marL="125566" indent="-125566">
              <a:defRPr lang="en-US" sz="1333" dirty="0"/>
            </a:lvl1pPr>
            <a:lvl2pPr marL="253953" indent="-111457">
              <a:defRPr lang="en-US" sz="1244" dirty="0"/>
            </a:lvl2pPr>
            <a:lvl3pPr marL="389393" indent="-118511">
              <a:defRPr lang="en-US" sz="1244" dirty="0"/>
            </a:lvl3pPr>
            <a:lvl4pPr marL="503673" indent="-101581">
              <a:defRPr lang="en-US" sz="1067" dirty="0"/>
            </a:lvl4pPr>
            <a:lvl5pPr marL="609486" indent="-97349">
              <a:defRPr lang="en-US" sz="106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1F056E4C-77D9-C276-3D5E-C7ADB421ACEC}"/>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r>
              <a:rPr lang="en-US" dirty="0">
                <a:solidFill>
                  <a:srgbClr val="FFFFFF">
                    <a:tint val="75000"/>
                  </a:srgbClr>
                </a:solidFill>
              </a:rPr>
              <a:t> </a:t>
            </a:r>
          </a:p>
        </p:txBody>
      </p:sp>
      <p:sp>
        <p:nvSpPr>
          <p:cNvPr id="4" name="Slide Number Placeholder 5">
            <a:extLst>
              <a:ext uri="{FF2B5EF4-FFF2-40B4-BE49-F238E27FC236}">
                <a16:creationId xmlns:a16="http://schemas.microsoft.com/office/drawing/2014/main" id="{387B5470-7BF3-9B68-49FE-5ECAB9BF80EB}"/>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fld id="{9A67C475-CBC6-4A3E-B3C8-4036003ACAC9}"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118517645"/>
      </p:ext>
    </p:extLst>
  </p:cSld>
  <p:clrMapOvr>
    <a:masterClrMapping/>
  </p:clrMapOvr>
  <p:transition>
    <p:fade/>
  </p:transition>
  <p:extLst>
    <p:ext uri="{DCECCB84-F9BA-43D5-87BE-67443E8EF086}">
      <p15:sldGuideLst xmlns:p15="http://schemas.microsoft.com/office/powerpoint/2012/main">
        <p15:guide id="4" orient="horz" pos="453">
          <p15:clr>
            <a:srgbClr val="5ACBF0"/>
          </p15:clr>
        </p15:guide>
        <p15:guide id="5" orient="horz" pos="144">
          <p15:clr>
            <a:srgbClr val="5ACBF0"/>
          </p15:clr>
        </p15:guide>
        <p15:guide id="6" pos="636">
          <p15:clr>
            <a:srgbClr val="5ACBF0"/>
          </p15:clr>
        </p15:guide>
        <p15:guide id="7" pos="708">
          <p15:clr>
            <a:srgbClr val="5ACBF0"/>
          </p15:clr>
        </p15:guide>
        <p15:guide id="8" pos="1198">
          <p15:clr>
            <a:srgbClr val="5ACBF0"/>
          </p15:clr>
        </p15:guide>
        <p15:guide id="9" pos="1272">
          <p15:clr>
            <a:srgbClr val="5ACBF0"/>
          </p15:clr>
        </p15:guide>
        <p15:guide id="10" pos="1762">
          <p15:clr>
            <a:srgbClr val="5ACBF0"/>
          </p15:clr>
        </p15:guide>
        <p15:guide id="11" pos="2326">
          <p15:clr>
            <a:srgbClr val="5ACBF0"/>
          </p15:clr>
        </p15:guide>
        <p15:guide id="12" orient="horz" pos="718">
          <p15:clr>
            <a:srgbClr val="5ACBF0"/>
          </p15:clr>
        </p15:guide>
        <p15:guide id="13" pos="1835">
          <p15:clr>
            <a:srgbClr val="5ACBF0"/>
          </p15:clr>
        </p15:guide>
        <p15:guide id="14" pos="239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91336"/>
            <a:ext cx="9144000" cy="443070"/>
          </a:xfrm>
          <a:noFill/>
        </p:spPr>
        <p:txBody>
          <a:bodyPr lIns="0" tIns="0" rIns="0" bIns="0" anchor="b" anchorCtr="0">
            <a:spAutoFit/>
          </a:bodyPr>
          <a:lstStyle>
            <a:lvl1pPr algn="l" defTabSz="828948" rtl="0" eaLnBrk="1" latinLnBrk="0" hangingPunct="1">
              <a:lnSpc>
                <a:spcPct val="90000"/>
              </a:lnSpc>
              <a:spcBef>
                <a:spcPct val="0"/>
              </a:spcBef>
              <a:buNone/>
              <a:defRPr lang="en-US" sz="3199" b="0" kern="1200" cap="none" spc="-44"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C8461C1E-D086-7651-80CC-0D3EEFA6E63B}"/>
              </a:ext>
            </a:extLst>
          </p:cNvPr>
          <p:cNvPicPr>
            <a:picLocks noChangeAspect="1"/>
          </p:cNvPicPr>
          <p:nvPr userDrawn="1"/>
        </p:nvPicPr>
        <p:blipFill>
          <a:blip r:embed="rId2" cstate="email">
            <a:alphaModFix amt="20000"/>
            <a:extLst>
              <a:ext uri="{28A0092B-C50C-407E-A947-70E740481C1C}">
                <a14:useLocalDpi xmlns:a14="http://schemas.microsoft.com/office/drawing/2010/main"/>
              </a:ext>
            </a:extLst>
          </a:blip>
          <a:srcRect/>
          <a:stretch/>
        </p:blipFill>
        <p:spPr>
          <a:xfrm>
            <a:off x="8078681" y="2"/>
            <a:ext cx="4102718" cy="6858001"/>
          </a:xfrm>
          <a:prstGeom prst="rect">
            <a:avLst/>
          </a:prstGeom>
        </p:spPr>
      </p:pic>
    </p:spTree>
    <p:extLst>
      <p:ext uri="{BB962C8B-B14F-4D97-AF65-F5344CB8AC3E}">
        <p14:creationId xmlns:p14="http://schemas.microsoft.com/office/powerpoint/2010/main" val="191419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80">
          <p15:clr>
            <a:srgbClr val="FBAE40"/>
          </p15:clr>
        </p15:guide>
        <p15:guide id="2" pos="2423">
          <p15:clr>
            <a:srgbClr val="5ACBF0"/>
          </p15:clr>
        </p15:guide>
        <p15:guide id="3" orient="horz" pos="955">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88751"/>
            <a:ext cx="9144000" cy="443070"/>
          </a:xfrm>
          <a:noFill/>
        </p:spPr>
        <p:txBody>
          <a:bodyPr lIns="0" tIns="0" rIns="0" bIns="0" anchor="b" anchorCtr="0">
            <a:spAutoFit/>
          </a:bodyPr>
          <a:lstStyle>
            <a:lvl1pPr algn="l" defTabSz="828948" rtl="0" eaLnBrk="1" latinLnBrk="0" hangingPunct="1">
              <a:lnSpc>
                <a:spcPct val="90000"/>
              </a:lnSpc>
              <a:spcBef>
                <a:spcPct val="0"/>
              </a:spcBef>
              <a:buNone/>
              <a:defRPr lang="en-US" sz="3199" b="0" kern="1200" cap="none" spc="-44"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7" y="3977319"/>
            <a:ext cx="9144000" cy="300980"/>
          </a:xfrm>
          <a:noFill/>
        </p:spPr>
        <p:txBody>
          <a:bodyPr lIns="0" tIns="0" rIns="0" bIns="0">
            <a:spAutoFit/>
          </a:bodyPr>
          <a:lstStyle>
            <a:lvl1pPr marL="0" indent="0">
              <a:spcBef>
                <a:spcPts val="0"/>
              </a:spcBef>
              <a:spcAft>
                <a:spcPts val="0"/>
              </a:spcAft>
              <a:buFont typeface="Arial" panose="020B0604020202020204" pitchFamily="34" charset="0"/>
              <a:buNone/>
              <a:defRPr sz="1956"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14694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80">
          <p15:clr>
            <a:srgbClr val="FBAE40"/>
          </p15:clr>
        </p15:guide>
        <p15:guide id="2" pos="2423">
          <p15:clr>
            <a:srgbClr val="5ACBF0"/>
          </p15:clr>
        </p15:guide>
        <p15:guide id="3" orient="horz" pos="955">
          <p15:clr>
            <a:srgbClr val="5ACBF0"/>
          </p15:clr>
        </p15:guide>
        <p15:guide id="4" orient="horz" pos="1253">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5" y="2936688"/>
            <a:ext cx="4127692" cy="984629"/>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443202319"/>
      </p:ext>
    </p:extLst>
  </p:cSld>
  <p:clrMapOvr>
    <a:masterClrMapping/>
  </p:clrMapOvr>
  <p:transition>
    <p:fade/>
  </p:transition>
  <p:extLst>
    <p:ext uri="{DCECCB84-F9BA-43D5-87BE-67443E8EF086}">
      <p15:sldGuideLst xmlns:p15="http://schemas.microsoft.com/office/powerpoint/2012/main">
        <p15:guide id="6" pos="308">
          <p15:clr>
            <a:srgbClr val="A4A3A4"/>
          </p15:clr>
        </p15:guide>
        <p15:guide id="7" pos="380">
          <p15:clr>
            <a:srgbClr val="A4A3A4"/>
          </p15:clr>
        </p15:guide>
        <p15:guide id="8" pos="542">
          <p15:clr>
            <a:srgbClr val="A4A3A4"/>
          </p15:clr>
        </p15:guide>
        <p15:guide id="9" pos="615">
          <p15:clr>
            <a:srgbClr val="A4A3A4"/>
          </p15:clr>
        </p15:guide>
        <p15:guide id="10" pos="777">
          <p15:clr>
            <a:srgbClr val="A4A3A4"/>
          </p15:clr>
        </p15:guide>
        <p15:guide id="11" pos="850">
          <p15:clr>
            <a:srgbClr val="A4A3A4"/>
          </p15:clr>
        </p15:guide>
        <p15:guide id="12" pos="1012">
          <p15:clr>
            <a:srgbClr val="A4A3A4"/>
          </p15:clr>
        </p15:guide>
        <p15:guide id="13" pos="1084">
          <p15:clr>
            <a:srgbClr val="A4A3A4"/>
          </p15:clr>
        </p15:guide>
        <p15:guide id="14" pos="1246">
          <p15:clr>
            <a:srgbClr val="A4A3A4"/>
          </p15:clr>
        </p15:guide>
        <p15:guide id="16" pos="1481">
          <p15:clr>
            <a:srgbClr val="A4A3A4"/>
          </p15:clr>
        </p15:guide>
        <p15:guide id="17" pos="1553">
          <p15:clr>
            <a:srgbClr val="A4A3A4"/>
          </p15:clr>
        </p15:guide>
        <p15:guide id="18" pos="1716">
          <p15:clr>
            <a:srgbClr val="A4A3A4"/>
          </p15:clr>
        </p15:guide>
        <p15:guide id="19" pos="1788">
          <p15:clr>
            <a:srgbClr val="A4A3A4"/>
          </p15:clr>
        </p15:guide>
        <p15:guide id="20" pos="1950">
          <p15:clr>
            <a:srgbClr val="A4A3A4"/>
          </p15:clr>
        </p15:guide>
        <p15:guide id="21" pos="2022">
          <p15:clr>
            <a:srgbClr val="A4A3A4"/>
          </p15:clr>
        </p15:guide>
        <p15:guide id="22" pos="2184">
          <p15:clr>
            <a:srgbClr val="A4A3A4"/>
          </p15:clr>
        </p15:guide>
        <p15:guide id="23" pos="2257">
          <p15:clr>
            <a:srgbClr val="A4A3A4"/>
          </p15:clr>
        </p15:guide>
        <p15:guide id="24" pos="2419">
          <p15:clr>
            <a:srgbClr val="A4A3A4"/>
          </p15:clr>
        </p15:guide>
        <p15:guide id="25" pos="2492">
          <p15:clr>
            <a:srgbClr val="A4A3A4"/>
          </p15:clr>
        </p15:guide>
        <p15:guide id="26" pos="2653">
          <p15:clr>
            <a:srgbClr val="A4A3A4"/>
          </p15:clr>
        </p15:guide>
        <p15:guide id="27" pos="2725">
          <p15:clr>
            <a:srgbClr val="A4A3A4"/>
          </p15:clr>
        </p15:guide>
        <p15:guide id="30" orient="horz" pos="144">
          <p15:clr>
            <a:srgbClr val="5ACBF0"/>
          </p15:clr>
        </p15:guide>
        <p15:guide id="32" orient="horz" pos="1080">
          <p15:clr>
            <a:srgbClr val="5ACBF0"/>
          </p15:clr>
        </p15:guide>
        <p15:guide id="33" pos="1176">
          <p15:clr>
            <a:srgbClr val="5ACBF0"/>
          </p15:clr>
        </p15:guide>
        <p15:guide id="34" pos="131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347217"/>
      </p:ext>
    </p:extLst>
  </p:cSld>
  <p:clrMapOvr>
    <a:masterClrMapping/>
  </p:clrMapOvr>
  <p:transition>
    <p:fade/>
  </p:transition>
  <p:extLst>
    <p:ext uri="{DCECCB84-F9BA-43D5-87BE-67443E8EF086}">
      <p15:sldGuideLst xmlns:p15="http://schemas.microsoft.com/office/powerpoint/2012/main">
        <p15:guide id="6" pos="308">
          <p15:clr>
            <a:srgbClr val="A4A3A4"/>
          </p15:clr>
        </p15:guide>
        <p15:guide id="7" pos="380">
          <p15:clr>
            <a:srgbClr val="A4A3A4"/>
          </p15:clr>
        </p15:guide>
        <p15:guide id="8" pos="542">
          <p15:clr>
            <a:srgbClr val="A4A3A4"/>
          </p15:clr>
        </p15:guide>
        <p15:guide id="9" pos="615">
          <p15:clr>
            <a:srgbClr val="A4A3A4"/>
          </p15:clr>
        </p15:guide>
        <p15:guide id="10" pos="777">
          <p15:clr>
            <a:srgbClr val="A4A3A4"/>
          </p15:clr>
        </p15:guide>
        <p15:guide id="11" pos="850">
          <p15:clr>
            <a:srgbClr val="A4A3A4"/>
          </p15:clr>
        </p15:guide>
        <p15:guide id="12" pos="1012">
          <p15:clr>
            <a:srgbClr val="A4A3A4"/>
          </p15:clr>
        </p15:guide>
        <p15:guide id="13" pos="1084">
          <p15:clr>
            <a:srgbClr val="A4A3A4"/>
          </p15:clr>
        </p15:guide>
        <p15:guide id="14" pos="1248">
          <p15:clr>
            <a:srgbClr val="A4A3A4"/>
          </p15:clr>
        </p15:guide>
        <p15:guide id="15" pos="1323">
          <p15:clr>
            <a:srgbClr val="A4A3A4"/>
          </p15:clr>
        </p15:guide>
        <p15:guide id="16" pos="1483">
          <p15:clr>
            <a:srgbClr val="A4A3A4"/>
          </p15:clr>
        </p15:guide>
        <p15:guide id="17" pos="1553">
          <p15:clr>
            <a:srgbClr val="A4A3A4"/>
          </p15:clr>
        </p15:guide>
        <p15:guide id="18" pos="1715">
          <p15:clr>
            <a:srgbClr val="A4A3A4"/>
          </p15:clr>
        </p15:guide>
        <p15:guide id="19" pos="1789">
          <p15:clr>
            <a:srgbClr val="A4A3A4"/>
          </p15:clr>
        </p15:guide>
        <p15:guide id="20" pos="1950">
          <p15:clr>
            <a:srgbClr val="A4A3A4"/>
          </p15:clr>
        </p15:guide>
        <p15:guide id="21" pos="2022">
          <p15:clr>
            <a:srgbClr val="A4A3A4"/>
          </p15:clr>
        </p15:guide>
        <p15:guide id="22" pos="2184">
          <p15:clr>
            <a:srgbClr val="A4A3A4"/>
          </p15:clr>
        </p15:guide>
        <p15:guide id="23" pos="2257">
          <p15:clr>
            <a:srgbClr val="A4A3A4"/>
          </p15:clr>
        </p15:guide>
        <p15:guide id="24" pos="2419">
          <p15:clr>
            <a:srgbClr val="A4A3A4"/>
          </p15:clr>
        </p15:guide>
        <p15:guide id="25" pos="2492">
          <p15:clr>
            <a:srgbClr val="A4A3A4"/>
          </p15:clr>
        </p15:guide>
        <p15:guide id="26" pos="2653">
          <p15:clr>
            <a:srgbClr val="A4A3A4"/>
          </p15:clr>
        </p15:guide>
        <p15:guide id="27" pos="2725">
          <p15:clr>
            <a:srgbClr val="A4A3A4"/>
          </p15:clr>
        </p15:guide>
        <p15:guide id="28" orient="horz" pos="453">
          <p15:clr>
            <a:srgbClr val="5ACBF0"/>
          </p15:clr>
        </p15:guide>
        <p15:guide id="29" orient="horz" pos="636">
          <p15:clr>
            <a:srgbClr val="5ACBF0"/>
          </p15:clr>
        </p15:guide>
        <p15:guide id="30" orient="horz" pos="144">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5" y="457201"/>
            <a:ext cx="11018520" cy="49231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200" y="5689604"/>
            <a:ext cx="5367528" cy="246221"/>
          </a:xfrm>
        </p:spPr>
        <p:txBody>
          <a:bodyPr/>
          <a:lstStyle>
            <a:lvl1pPr marL="0" indent="0" algn="l">
              <a:spcBef>
                <a:spcPts val="0"/>
              </a:spcBef>
              <a:buNone/>
              <a:defRPr sz="16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3"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889" b="1" dirty="0">
                <a:solidFill>
                  <a:srgbClr val="000000"/>
                </a:solidFill>
              </a:defRPr>
            </a:lvl1pPr>
          </a:lstStyle>
          <a:p>
            <a:pPr marL="203162" lvl="0" indent="-203162"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1" y="5689604"/>
            <a:ext cx="5367528" cy="246221"/>
          </a:xfrm>
        </p:spPr>
        <p:txBody>
          <a:bodyPr/>
          <a:lstStyle>
            <a:lvl1pPr marL="0" indent="0" algn="l">
              <a:spcBef>
                <a:spcPts val="0"/>
              </a:spcBef>
              <a:buNone/>
              <a:defRPr sz="16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6"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889" b="1" dirty="0">
                <a:solidFill>
                  <a:srgbClr val="000000"/>
                </a:solidFill>
              </a:defRPr>
            </a:lvl1pPr>
          </a:lstStyle>
          <a:p>
            <a:pPr marL="203162" lvl="0" indent="-203162"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3" y="-203944"/>
            <a:ext cx="509755" cy="136832"/>
          </a:xfrm>
          <a:prstGeom prst="rect">
            <a:avLst/>
          </a:prstGeom>
          <a:noFill/>
        </p:spPr>
        <p:txBody>
          <a:bodyPr wrap="non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195342310"/>
      </p:ext>
    </p:extLst>
  </p:cSld>
  <p:clrMapOvr>
    <a:masterClrMapping/>
  </p:clrMapOvr>
  <p:transition>
    <p:fade/>
  </p:transition>
  <p:extLst>
    <p:ext uri="{DCECCB84-F9BA-43D5-87BE-67443E8EF086}">
      <p15:sldGuideLst xmlns:p15="http://schemas.microsoft.com/office/powerpoint/2012/main">
        <p15:guide id="3" orient="horz" pos="1792">
          <p15:clr>
            <a:srgbClr val="5ACBF0"/>
          </p15:clr>
        </p15:guide>
        <p15:guide id="4" orient="horz" pos="638">
          <p15:clr>
            <a:srgbClr val="5ACBF0"/>
          </p15:clr>
        </p15:guide>
        <p15:guide id="5" orient="horz" pos="144">
          <p15:clr>
            <a:srgbClr val="5ACBF0"/>
          </p15:clr>
        </p15:guide>
        <p15:guide id="6" pos="1481">
          <p15:clr>
            <a:srgbClr val="5ACBF0"/>
          </p15:clr>
        </p15:guide>
        <p15:guide id="7" pos="1553">
          <p15:clr>
            <a:srgbClr val="5ACBF0"/>
          </p15:clr>
        </p15:guide>
        <p15:guide id="8" orient="horz" pos="1732">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5" y="457201"/>
            <a:ext cx="11018520" cy="49231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5" y="5689605"/>
            <a:ext cx="3475037" cy="246221"/>
          </a:xfrm>
        </p:spPr>
        <p:txBody>
          <a:bodyPr/>
          <a:lstStyle>
            <a:lvl1pPr marL="0" indent="0" algn="l">
              <a:spcBef>
                <a:spcPts val="0"/>
              </a:spcBef>
              <a:buNone/>
              <a:defRPr sz="16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71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1" y="5689605"/>
            <a:ext cx="3475037" cy="246221"/>
          </a:xfrm>
        </p:spPr>
        <p:txBody>
          <a:bodyPr/>
          <a:lstStyle>
            <a:lvl1pPr marL="0" indent="0" algn="l">
              <a:spcBef>
                <a:spcPts val="0"/>
              </a:spcBef>
              <a:buNone/>
              <a:defRPr sz="16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1"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71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5"/>
            <a:ext cx="3475037" cy="246221"/>
          </a:xfrm>
        </p:spPr>
        <p:txBody>
          <a:bodyPr/>
          <a:lstStyle>
            <a:lvl1pPr marL="0" indent="0" algn="l">
              <a:spcBef>
                <a:spcPts val="0"/>
              </a:spcBef>
              <a:buNone/>
              <a:defRPr sz="16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71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3" y="-203944"/>
            <a:ext cx="509755" cy="136832"/>
          </a:xfrm>
          <a:prstGeom prst="rect">
            <a:avLst/>
          </a:prstGeom>
          <a:noFill/>
        </p:spPr>
        <p:txBody>
          <a:bodyPr wrap="non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889276426"/>
      </p:ext>
    </p:extLst>
  </p:cSld>
  <p:clrMapOvr>
    <a:masterClrMapping/>
  </p:clrMapOvr>
  <p:transition>
    <p:fade/>
  </p:transition>
  <p:extLst>
    <p:ext uri="{DCECCB84-F9BA-43D5-87BE-67443E8EF086}">
      <p15:sldGuideLst xmlns:p15="http://schemas.microsoft.com/office/powerpoint/2012/main">
        <p15:guide id="3" orient="horz" pos="1792">
          <p15:clr>
            <a:srgbClr val="5ACBF0"/>
          </p15:clr>
        </p15:guide>
        <p15:guide id="4" orient="horz" pos="638">
          <p15:clr>
            <a:srgbClr val="5ACBF0"/>
          </p15:clr>
        </p15:guide>
        <p15:guide id="5" orient="horz" pos="144">
          <p15:clr>
            <a:srgbClr val="5ACBF0"/>
          </p15:clr>
        </p15:guide>
        <p15:guide id="6" pos="1010">
          <p15:clr>
            <a:srgbClr val="5ACBF0"/>
          </p15:clr>
        </p15:guide>
        <p15:guide id="7" pos="1084">
          <p15:clr>
            <a:srgbClr val="5ACBF0"/>
          </p15:clr>
        </p15:guide>
        <p15:guide id="8" pos="1949">
          <p15:clr>
            <a:srgbClr val="5ACBF0"/>
          </p15:clr>
        </p15:guide>
        <p15:guide id="9" pos="2023">
          <p15:clr>
            <a:srgbClr val="5ACBF0"/>
          </p15:clr>
        </p15:guide>
        <p15:guide id="10" orient="horz" pos="1733">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5" y="457201"/>
            <a:ext cx="11018520" cy="49231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4" y="4753940"/>
            <a:ext cx="2532888" cy="492443"/>
          </a:xfrm>
        </p:spPr>
        <p:txBody>
          <a:bodyPr/>
          <a:lstStyle>
            <a:lvl1pPr marL="0" indent="0" algn="l">
              <a:spcBef>
                <a:spcPts val="0"/>
              </a:spcBef>
              <a:buNone/>
              <a:defRPr sz="16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3"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9" y="4753940"/>
            <a:ext cx="2532888" cy="492443"/>
          </a:xfrm>
        </p:spPr>
        <p:txBody>
          <a:bodyPr/>
          <a:lstStyle>
            <a:lvl1pPr marL="0" indent="0" algn="l">
              <a:spcBef>
                <a:spcPts val="0"/>
              </a:spcBef>
              <a:buNone/>
              <a:defRPr sz="16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9" y="2025650"/>
            <a:ext cx="2532888" cy="253288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5" y="4753940"/>
            <a:ext cx="2532888" cy="492443"/>
          </a:xfrm>
        </p:spPr>
        <p:txBody>
          <a:bodyPr/>
          <a:lstStyle>
            <a:lvl1pPr marL="0" indent="0" algn="l">
              <a:spcBef>
                <a:spcPts val="0"/>
              </a:spcBef>
              <a:buNone/>
              <a:defRPr sz="16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5" y="2025650"/>
            <a:ext cx="2532888" cy="2532888"/>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1" y="4753940"/>
            <a:ext cx="2532888" cy="492443"/>
          </a:xfrm>
        </p:spPr>
        <p:txBody>
          <a:bodyPr/>
          <a:lstStyle>
            <a:lvl1pPr marL="0" indent="0" algn="l">
              <a:spcBef>
                <a:spcPts val="0"/>
              </a:spcBef>
              <a:buNone/>
              <a:defRPr sz="16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6" y="2025650"/>
            <a:ext cx="2532888" cy="2532888"/>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3" y="-203944"/>
            <a:ext cx="509755" cy="136832"/>
          </a:xfrm>
          <a:prstGeom prst="rect">
            <a:avLst/>
          </a:prstGeom>
          <a:noFill/>
        </p:spPr>
        <p:txBody>
          <a:bodyPr wrap="non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235901898"/>
      </p:ext>
    </p:extLst>
  </p:cSld>
  <p:clrMapOvr>
    <a:masterClrMapping/>
  </p:clrMapOvr>
  <p:transition>
    <p:fade/>
  </p:transition>
  <p:extLst>
    <p:ext uri="{DCECCB84-F9BA-43D5-87BE-67443E8EF086}">
      <p15:sldGuideLst xmlns:p15="http://schemas.microsoft.com/office/powerpoint/2012/main">
        <p15:guide id="3" orient="horz" pos="1497">
          <p15:clr>
            <a:srgbClr val="5ACBF0"/>
          </p15:clr>
        </p15:guide>
        <p15:guide id="4" orient="horz" pos="638">
          <p15:clr>
            <a:srgbClr val="5ACBF0"/>
          </p15:clr>
        </p15:guide>
        <p15:guide id="5" orient="horz" pos="144">
          <p15:clr>
            <a:srgbClr val="5ACBF0"/>
          </p15:clr>
        </p15:guide>
        <p15:guide id="6" pos="775">
          <p15:clr>
            <a:srgbClr val="5ACBF0"/>
          </p15:clr>
        </p15:guide>
        <p15:guide id="7" pos="850">
          <p15:clr>
            <a:srgbClr val="5ACBF0"/>
          </p15:clr>
        </p15:guide>
        <p15:guide id="8" pos="1480">
          <p15:clr>
            <a:srgbClr val="5ACBF0"/>
          </p15:clr>
        </p15:guide>
        <p15:guide id="9" pos="1554">
          <p15:clr>
            <a:srgbClr val="5ACBF0"/>
          </p15:clr>
        </p15:guide>
        <p15:guide id="10" pos="2184">
          <p15:clr>
            <a:srgbClr val="5ACBF0"/>
          </p15:clr>
        </p15:guide>
        <p15:guide id="11" pos="2258">
          <p15:clr>
            <a:srgbClr val="5ACBF0"/>
          </p15:clr>
        </p15:guide>
        <p15:guide id="12" orient="horz" pos="1435">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5" y="897416"/>
            <a:ext cx="11018520" cy="492314"/>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5"/>
            <a:ext cx="4892040" cy="246221"/>
          </a:xfrm>
        </p:spPr>
        <p:txBody>
          <a:bodyPr/>
          <a:lstStyle>
            <a:lvl1pPr marL="0" indent="0" algn="ctr">
              <a:spcBef>
                <a:spcPts val="0"/>
              </a:spcBef>
              <a:buNone/>
              <a:defRPr sz="16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1" y="2286000"/>
            <a:ext cx="6062472" cy="280720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71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4"/>
            <a:ext cx="4892040" cy="246221"/>
          </a:xfrm>
        </p:spPr>
        <p:txBody>
          <a:bodyPr/>
          <a:lstStyle>
            <a:lvl1pPr marL="0" indent="0" algn="ctr">
              <a:spcBef>
                <a:spcPts val="0"/>
              </a:spcBef>
              <a:buNone/>
              <a:defRPr sz="16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9" y="2286000"/>
            <a:ext cx="6062472" cy="280720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71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3" y="-203944"/>
            <a:ext cx="509755" cy="136832"/>
          </a:xfrm>
          <a:prstGeom prst="rect">
            <a:avLst/>
          </a:prstGeom>
          <a:noFill/>
        </p:spPr>
        <p:txBody>
          <a:bodyPr wrap="non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706002694"/>
      </p:ext>
    </p:extLst>
  </p:cSld>
  <p:clrMapOvr>
    <a:masterClrMapping/>
  </p:clrMapOvr>
  <p:transition>
    <p:fade/>
  </p:transition>
  <p:extLst>
    <p:ext uri="{DCECCB84-F9BA-43D5-87BE-67443E8EF086}">
      <p15:sldGuideLst xmlns:p15="http://schemas.microsoft.com/office/powerpoint/2012/main">
        <p15:guide id="1" orient="horz" pos="360">
          <p15:clr>
            <a:srgbClr val="5ACBF0"/>
          </p15:clr>
        </p15:guide>
        <p15:guide id="2" orient="horz" pos="720">
          <p15:clr>
            <a:srgbClr val="5ACBF0"/>
          </p15:clr>
        </p15:guide>
        <p15:guide id="4" orient="horz" pos="1605">
          <p15:clr>
            <a:srgbClr val="5ACBF0"/>
          </p15:clr>
        </p15:guide>
        <p15:guide id="5" pos="1511">
          <p15:clr>
            <a:srgbClr val="5ACBF0"/>
          </p15:clr>
        </p15:guide>
        <p15:guide id="6" pos="1524">
          <p15:clr>
            <a:srgbClr val="5ACBF0"/>
          </p15:clr>
        </p15:guide>
        <p15:guide id="11" pos="755">
          <p15:clr>
            <a:srgbClr val="5ACBF0"/>
          </p15:clr>
        </p15:guide>
        <p15:guide id="12" pos="2279">
          <p15:clr>
            <a:srgbClr val="5ACBF0"/>
          </p15:clr>
        </p15:guide>
        <p15:guide id="13" orient="horz" pos="1680">
          <p15:clr>
            <a:srgbClr val="5ACBF0"/>
          </p15:clr>
        </p15:guide>
        <p15:guide id="14" orient="horz">
          <p15:clr>
            <a:srgbClr val="5ACBF0"/>
          </p15:clr>
        </p15:guide>
        <p15:guide id="15" pos="1363">
          <p15:clr>
            <a:srgbClr val="5ACBF0"/>
          </p15:clr>
        </p15:guide>
        <p15:guide id="16" pos="1670">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5" y="897415"/>
            <a:ext cx="11018520" cy="492314"/>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8" y="4800604"/>
            <a:ext cx="2852928" cy="246221"/>
          </a:xfrm>
        </p:spPr>
        <p:txBody>
          <a:bodyPr/>
          <a:lstStyle>
            <a:lvl1pPr marL="0" indent="0" algn="ctr">
              <a:spcBef>
                <a:spcPts val="0"/>
              </a:spcBef>
              <a:buNone/>
              <a:defRPr sz="16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7" y="4799413"/>
            <a:ext cx="2852928" cy="246221"/>
          </a:xfrm>
        </p:spPr>
        <p:txBody>
          <a:bodyPr/>
          <a:lstStyle>
            <a:lvl1pPr marL="0" indent="0" algn="ctr">
              <a:spcBef>
                <a:spcPts val="0"/>
              </a:spcBef>
              <a:buNone/>
              <a:defRPr sz="16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1" y="2286000"/>
            <a:ext cx="4023360"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3"/>
            <a:ext cx="2852928" cy="246221"/>
          </a:xfrm>
        </p:spPr>
        <p:txBody>
          <a:bodyPr/>
          <a:lstStyle>
            <a:lvl1pPr marL="0" indent="0" algn="ctr">
              <a:spcBef>
                <a:spcPts val="0"/>
              </a:spcBef>
              <a:buNone/>
              <a:defRPr sz="16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3" y="-203944"/>
            <a:ext cx="509755" cy="136832"/>
          </a:xfrm>
          <a:prstGeom prst="rect">
            <a:avLst/>
          </a:prstGeom>
          <a:noFill/>
        </p:spPr>
        <p:txBody>
          <a:bodyPr wrap="non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571340705"/>
      </p:ext>
    </p:extLst>
  </p:cSld>
  <p:clrMapOvr>
    <a:masterClrMapping/>
  </p:clrMapOvr>
  <p:transition>
    <p:fade/>
  </p:transition>
  <p:extLst>
    <p:ext uri="{DCECCB84-F9BA-43D5-87BE-67443E8EF086}">
      <p15:sldGuideLst xmlns:p15="http://schemas.microsoft.com/office/powerpoint/2012/main">
        <p15:guide id="1" orient="horz" pos="360">
          <p15:clr>
            <a:srgbClr val="5ACBF0"/>
          </p15:clr>
        </p15:guide>
        <p15:guide id="2" orient="horz" pos="720">
          <p15:clr>
            <a:srgbClr val="5ACBF0"/>
          </p15:clr>
        </p15:guide>
        <p15:guide id="3" orient="horz" pos="1440">
          <p15:clr>
            <a:srgbClr val="5ACBF0"/>
          </p15:clr>
        </p15:guide>
        <p15:guide id="4" orient="horz" pos="1512">
          <p15:clr>
            <a:srgbClr val="5ACBF0"/>
          </p15:clr>
        </p15:guide>
        <p15:guide id="5" pos="1001">
          <p15:clr>
            <a:srgbClr val="5ACBF0"/>
          </p15:clr>
        </p15:guide>
        <p15:guide id="6" pos="1016">
          <p15:clr>
            <a:srgbClr val="5ACBF0"/>
          </p15:clr>
        </p15:guide>
        <p15:guide id="8" pos="2018">
          <p15:clr>
            <a:srgbClr val="5ACBF0"/>
          </p15:clr>
        </p15:guide>
        <p15:guide id="9" pos="2032">
          <p15:clr>
            <a:srgbClr val="5ACBF0"/>
          </p15:clr>
        </p15:guide>
        <p15:guide id="11" pos="500">
          <p15:clr>
            <a:srgbClr val="5ACBF0"/>
          </p15:clr>
        </p15:guide>
        <p15:guide id="12" pos="1517">
          <p15:clr>
            <a:srgbClr val="5ACBF0"/>
          </p15:clr>
        </p15:guide>
        <p15:guide id="13" pos="2533">
          <p15:clr>
            <a:srgbClr val="5ACBF0"/>
          </p15:clr>
        </p15:guide>
        <p15:guide id="14" orient="horz" pos="537">
          <p15:clr>
            <a:srgbClr val="5ACBF0"/>
          </p15:clr>
        </p15:guide>
        <p15:guide id="15" pos="857">
          <p15:clr>
            <a:srgbClr val="5ACBF0"/>
          </p15:clr>
        </p15:guide>
        <p15:guide id="16" pos="1163">
          <p15:clr>
            <a:srgbClr val="5ACBF0"/>
          </p15:clr>
        </p15:guide>
        <p15:guide id="17" pos="1871">
          <p15:clr>
            <a:srgbClr val="5ACBF0"/>
          </p15:clr>
        </p15:guide>
        <p15:guide id="18" pos="2178">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5" y="897416"/>
            <a:ext cx="11018520" cy="492314"/>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3"/>
            <a:ext cx="1828800"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1" y="2286000"/>
            <a:ext cx="2999232"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12"/>
            <a:ext cx="1828800"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7" y="2286000"/>
            <a:ext cx="2999232"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2"/>
            <a:ext cx="1828800"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3" y="2286000"/>
            <a:ext cx="2999232"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12"/>
            <a:ext cx="1828800"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9" y="2286000"/>
            <a:ext cx="2999232"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3" y="-203944"/>
            <a:ext cx="509755" cy="136832"/>
          </a:xfrm>
          <a:prstGeom prst="rect">
            <a:avLst/>
          </a:prstGeom>
          <a:noFill/>
        </p:spPr>
        <p:txBody>
          <a:bodyPr wrap="non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091705567"/>
      </p:ext>
    </p:extLst>
  </p:cSld>
  <p:clrMapOvr>
    <a:masterClrMapping/>
  </p:clrMapOvr>
  <p:transition>
    <p:fade/>
  </p:transition>
  <p:extLst>
    <p:ext uri="{DCECCB84-F9BA-43D5-87BE-67443E8EF086}">
      <p15:sldGuideLst xmlns:p15="http://schemas.microsoft.com/office/powerpoint/2012/main">
        <p15:guide id="1" orient="horz" pos="360">
          <p15:clr>
            <a:srgbClr val="5ACBF0"/>
          </p15:clr>
        </p15:guide>
        <p15:guide id="2" orient="horz" pos="720">
          <p15:clr>
            <a:srgbClr val="5ACBF0"/>
          </p15:clr>
        </p15:guide>
        <p15:guide id="3" orient="horz" pos="1440">
          <p15:clr>
            <a:srgbClr val="5ACBF0"/>
          </p15:clr>
        </p15:guide>
        <p15:guide id="4" orient="horz" pos="1512">
          <p15:clr>
            <a:srgbClr val="5ACBF0"/>
          </p15:clr>
        </p15:guide>
        <p15:guide id="5" pos="747">
          <p15:clr>
            <a:srgbClr val="5ACBF0"/>
          </p15:clr>
        </p15:guide>
        <p15:guide id="6" pos="763">
          <p15:clr>
            <a:srgbClr val="5ACBF0"/>
          </p15:clr>
        </p15:guide>
        <p15:guide id="7" pos="2271">
          <p15:clr>
            <a:srgbClr val="5ACBF0"/>
          </p15:clr>
        </p15:guide>
        <p15:guide id="8" pos="1509">
          <p15:clr>
            <a:srgbClr val="5ACBF0"/>
          </p15:clr>
        </p15:guide>
        <p15:guide id="9" pos="1524">
          <p15:clr>
            <a:srgbClr val="5ACBF0"/>
          </p15:clr>
        </p15:guide>
        <p15:guide id="10" pos="2286">
          <p15:clr>
            <a:srgbClr val="5ACBF0"/>
          </p15:clr>
        </p15:guide>
        <p15:guide id="11" pos="373">
          <p15:clr>
            <a:srgbClr val="5ACBF0"/>
          </p15:clr>
        </p15:guide>
        <p15:guide id="12" pos="1136">
          <p15:clr>
            <a:srgbClr val="5ACBF0"/>
          </p15:clr>
        </p15:guide>
        <p15:guide id="13" pos="1899">
          <p15:clr>
            <a:srgbClr val="5ACBF0"/>
          </p15:clr>
        </p15:guide>
        <p15:guide id="14" pos="2660">
          <p15:clr>
            <a:srgbClr val="5ACBF0"/>
          </p15:clr>
        </p15:guide>
        <p15:guide id="15" orient="horz">
          <p15:clr>
            <a:srgbClr val="5ACBF0"/>
          </p15:clr>
        </p15:guide>
        <p15:guide id="16" pos="602">
          <p15:clr>
            <a:srgbClr val="5ACBF0"/>
          </p15:clr>
        </p15:guide>
        <p15:guide id="17" pos="908">
          <p15:clr>
            <a:srgbClr val="5ACBF0"/>
          </p15:clr>
        </p15:guide>
        <p15:guide id="18" pos="1363">
          <p15:clr>
            <a:srgbClr val="5ACBF0"/>
          </p15:clr>
        </p15:guide>
        <p15:guide id="19" pos="1670">
          <p15:clr>
            <a:srgbClr val="5ACBF0"/>
          </p15:clr>
        </p15:guide>
        <p15:guide id="20" pos="2124">
          <p15:clr>
            <a:srgbClr val="5ACBF0"/>
          </p15:clr>
        </p15:guide>
        <p15:guide id="21" pos="2431">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5" y="897416"/>
            <a:ext cx="11018520" cy="492314"/>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10" y="4800606"/>
            <a:ext cx="1801368"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15"/>
            <a:ext cx="1801368"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8" y="4799415"/>
            <a:ext cx="1801368"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10" y="2286000"/>
            <a:ext cx="2386584"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2" y="4799415"/>
            <a:ext cx="1801368"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3" y="2286000"/>
            <a:ext cx="2386584"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15"/>
            <a:ext cx="1801368"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3" y="-203944"/>
            <a:ext cx="509755" cy="136832"/>
          </a:xfrm>
          <a:prstGeom prst="rect">
            <a:avLst/>
          </a:prstGeom>
          <a:noFill/>
        </p:spPr>
        <p:txBody>
          <a:bodyPr wrap="non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724225990"/>
      </p:ext>
    </p:extLst>
  </p:cSld>
  <p:clrMapOvr>
    <a:masterClrMapping/>
  </p:clrMapOvr>
  <p:transition>
    <p:fade/>
  </p:transition>
  <p:extLst>
    <p:ext uri="{DCECCB84-F9BA-43D5-87BE-67443E8EF086}">
      <p15:sldGuideLst xmlns:p15="http://schemas.microsoft.com/office/powerpoint/2012/main">
        <p15:guide id="1" orient="horz" pos="360">
          <p15:clr>
            <a:srgbClr val="5ACBF0"/>
          </p15:clr>
        </p15:guide>
        <p15:guide id="2" orient="horz" pos="720">
          <p15:clr>
            <a:srgbClr val="5ACBF0"/>
          </p15:clr>
        </p15:guide>
        <p15:guide id="3" orient="horz" pos="1440">
          <p15:clr>
            <a:srgbClr val="5ACBF0"/>
          </p15:clr>
        </p15:guide>
        <p15:guide id="4" orient="horz" pos="1512">
          <p15:clr>
            <a:srgbClr val="5ACBF0"/>
          </p15:clr>
        </p15:guide>
        <p15:guide id="8" pos="1829">
          <p15:clr>
            <a:srgbClr val="5ACBF0"/>
          </p15:clr>
        </p15:guide>
        <p15:guide id="9" pos="1814">
          <p15:clr>
            <a:srgbClr val="5ACBF0"/>
          </p15:clr>
        </p15:guide>
        <p15:guide id="10" pos="2422">
          <p15:clr>
            <a:srgbClr val="5ACBF0"/>
          </p15:clr>
        </p15:guide>
        <p15:guide id="11" pos="523">
          <p15:clr>
            <a:srgbClr val="5ACBF0"/>
          </p15:clr>
        </p15:guide>
        <p15:guide id="12" pos="1132">
          <p15:clr>
            <a:srgbClr val="5ACBF0"/>
          </p15:clr>
        </p15:guide>
        <p15:guide id="13" pos="1902">
          <p15:clr>
            <a:srgbClr val="5ACBF0"/>
          </p15:clr>
        </p15:guide>
        <p15:guide id="14" pos="2513">
          <p15:clr>
            <a:srgbClr val="5ACBF0"/>
          </p15:clr>
        </p15:guide>
        <p15:guide id="15" orient="horz">
          <p15:clr>
            <a:srgbClr val="5ACBF0"/>
          </p15:clr>
        </p15:guide>
        <p15:guide id="16" pos="682">
          <p15:clr>
            <a:srgbClr val="5ACBF0"/>
          </p15:clr>
        </p15:guide>
        <p15:guide id="17" pos="907">
          <p15:clr>
            <a:srgbClr val="5ACBF0"/>
          </p15:clr>
        </p15:guide>
        <p15:guide id="18" pos="1292">
          <p15:clr>
            <a:srgbClr val="5ACBF0"/>
          </p15:clr>
        </p15:guide>
        <p15:guide id="19" pos="1742">
          <p15:clr>
            <a:srgbClr val="5ACBF0"/>
          </p15:clr>
        </p15:guide>
        <p15:guide id="21" pos="2441">
          <p15:clr>
            <a:srgbClr val="5ACBF0"/>
          </p15:clr>
        </p15:guide>
        <p15:guide id="22" pos="593">
          <p15:clr>
            <a:srgbClr val="5ACBF0"/>
          </p15:clr>
        </p15:guide>
        <p15:guide id="23" pos="609">
          <p15:clr>
            <a:srgbClr val="5ACBF0"/>
          </p15:clr>
        </p15:guide>
        <p15:guide id="24" pos="1204">
          <p15:clr>
            <a:srgbClr val="5ACBF0"/>
          </p15:clr>
        </p15:guide>
        <p15:guide id="25" pos="1220">
          <p15:clr>
            <a:srgbClr val="5ACBF0"/>
          </p15:clr>
        </p15:guide>
        <p15:guide id="26" pos="2351">
          <p15:clr>
            <a:srgbClr val="5ACBF0"/>
          </p15:clr>
        </p15:guide>
        <p15:guide id="27" pos="1517">
          <p15:clr>
            <a:srgbClr val="5ACBF0"/>
          </p15:clr>
        </p15:guide>
        <p15:guide id="28" pos="2127">
          <p15:clr>
            <a:srgbClr val="5ACBF0"/>
          </p15:clr>
        </p15:guide>
        <p15:guide id="29" pos="297">
          <p15:clr>
            <a:srgbClr val="5ACBF0"/>
          </p15:clr>
        </p15:guide>
        <p15:guide id="30" pos="2736">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5" y="900590"/>
            <a:ext cx="11018520" cy="492314"/>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2"/>
            <a:ext cx="2313432"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6"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6" y="4800602"/>
            <a:ext cx="2313432"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4"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4" y="4800602"/>
            <a:ext cx="2313432"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3" y="-203944"/>
            <a:ext cx="509755" cy="136832"/>
          </a:xfrm>
          <a:prstGeom prst="rect">
            <a:avLst/>
          </a:prstGeom>
          <a:noFill/>
        </p:spPr>
        <p:txBody>
          <a:bodyPr wrap="non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967626760"/>
      </p:ext>
    </p:extLst>
  </p:cSld>
  <p:clrMapOvr>
    <a:masterClrMapping/>
  </p:clrMapOvr>
  <p:transition>
    <p:fade/>
  </p:transition>
  <p:extLst>
    <p:ext uri="{DCECCB84-F9BA-43D5-87BE-67443E8EF086}">
      <p15:sldGuideLst xmlns:p15="http://schemas.microsoft.com/office/powerpoint/2012/main">
        <p15:guide id="1" orient="horz" pos="360">
          <p15:clr>
            <a:srgbClr val="5ACBF0"/>
          </p15:clr>
        </p15:guide>
        <p15:guide id="2" orient="horz" pos="1512">
          <p15:clr>
            <a:srgbClr val="5ACBF0"/>
          </p15:clr>
        </p15:guide>
        <p15:guide id="3" pos="1517">
          <p15:clr>
            <a:srgbClr val="5ACBF0"/>
          </p15:clr>
        </p15:guide>
        <p15:guide id="4" pos="507">
          <p15:clr>
            <a:srgbClr val="5ACBF0"/>
          </p15:clr>
        </p15:guide>
        <p15:guide id="5" pos="2237">
          <p15:clr>
            <a:srgbClr val="5ACBF0"/>
          </p15:clr>
        </p15:guide>
        <p15:guide id="6" pos="1083">
          <p15:clr>
            <a:srgbClr val="5ACBF0"/>
          </p15:clr>
        </p15:guide>
        <p15:guide id="7" pos="795">
          <p15:clr>
            <a:srgbClr val="5ACBF0"/>
          </p15:clr>
        </p15:guide>
        <p15:guide id="8" pos="1228">
          <p15:clr>
            <a:srgbClr val="5ACBF0"/>
          </p15:clr>
        </p15:guide>
        <p15:guide id="9" pos="1804">
          <p15:clr>
            <a:srgbClr val="5ACBF0"/>
          </p15:clr>
        </p15:guide>
        <p15:guide id="11" pos="2527">
          <p15:clr>
            <a:srgbClr val="5ACBF0"/>
          </p15:clr>
        </p15:guide>
        <p15:guide id="12" orient="horz" pos="720">
          <p15:clr>
            <a:srgbClr val="5ACBF0"/>
          </p15:clr>
        </p15:guide>
        <p15:guide id="13" pos="1950">
          <p15:clr>
            <a:srgbClr val="5ACBF0"/>
          </p15:clr>
        </p15:guide>
        <p15:guide id="14" orient="horz" pos="1447">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5" y="894635"/>
            <a:ext cx="11018520" cy="492314"/>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2"/>
            <a:ext cx="2313432"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2"/>
            <a:ext cx="2313432"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1"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1" y="4800602"/>
            <a:ext cx="2313432"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2"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2" y="4800602"/>
            <a:ext cx="2313432"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3" y="-203944"/>
            <a:ext cx="509755" cy="136832"/>
          </a:xfrm>
          <a:prstGeom prst="rect">
            <a:avLst/>
          </a:prstGeom>
          <a:noFill/>
        </p:spPr>
        <p:txBody>
          <a:bodyPr wrap="non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316619876"/>
      </p:ext>
    </p:extLst>
  </p:cSld>
  <p:clrMapOvr>
    <a:masterClrMapping/>
  </p:clrMapOvr>
  <p:transition>
    <p:fade/>
  </p:transition>
  <p:extLst>
    <p:ext uri="{DCECCB84-F9BA-43D5-87BE-67443E8EF086}">
      <p15:sldGuideLst xmlns:p15="http://schemas.microsoft.com/office/powerpoint/2012/main">
        <p15:guide id="1" orient="horz" pos="360">
          <p15:clr>
            <a:srgbClr val="5ACBF0"/>
          </p15:clr>
        </p15:guide>
        <p15:guide id="2" orient="horz" pos="1512">
          <p15:clr>
            <a:srgbClr val="5ACBF0"/>
          </p15:clr>
        </p15:guide>
        <p15:guide id="3" pos="1589">
          <p15:clr>
            <a:srgbClr val="5ACBF0"/>
          </p15:clr>
        </p15:guide>
        <p15:guide id="5" pos="2312">
          <p15:clr>
            <a:srgbClr val="5ACBF0"/>
          </p15:clr>
        </p15:guide>
        <p15:guide id="7" pos="1444">
          <p15:clr>
            <a:srgbClr val="5ACBF0"/>
          </p15:clr>
        </p15:guide>
        <p15:guide id="8" pos="867">
          <p15:clr>
            <a:srgbClr val="5ACBF0"/>
          </p15:clr>
        </p15:guide>
        <p15:guide id="10" pos="1156">
          <p15:clr>
            <a:srgbClr val="5ACBF0"/>
          </p15:clr>
        </p15:guide>
        <p15:guide id="11" pos="1878">
          <p15:clr>
            <a:srgbClr val="5ACBF0"/>
          </p15:clr>
        </p15:guide>
        <p15:guide id="12" pos="2599">
          <p15:clr>
            <a:srgbClr val="5ACBF0"/>
          </p15:clr>
        </p15:guide>
        <p15:guide id="13" pos="433">
          <p15:clr>
            <a:srgbClr val="5ACBF0"/>
          </p15:clr>
        </p15:guide>
        <p15:guide id="14" orient="horz" pos="720">
          <p15:clr>
            <a:srgbClr val="5ACBF0"/>
          </p15:clr>
        </p15:guide>
        <p15:guide id="15" pos="722">
          <p15:clr>
            <a:srgbClr val="5ACBF0"/>
          </p15:clr>
        </p15:guide>
        <p15:guide id="18" pos="2165">
          <p15:clr>
            <a:srgbClr val="5ACBF0"/>
          </p15:clr>
        </p15:guide>
        <p15:guide id="19" orient="horz" pos="1449">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5" y="894635"/>
            <a:ext cx="11018520" cy="492314"/>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444"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5"/>
            <a:ext cx="1737360"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444"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5"/>
            <a:ext cx="1737360"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1"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444"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1" y="4235456"/>
            <a:ext cx="1737360"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444"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5"/>
            <a:ext cx="1737360"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444"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5"/>
            <a:ext cx="1737360"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3" y="-203944"/>
            <a:ext cx="509755" cy="136832"/>
          </a:xfrm>
          <a:prstGeom prst="rect">
            <a:avLst/>
          </a:prstGeom>
          <a:noFill/>
        </p:spPr>
        <p:txBody>
          <a:bodyPr wrap="non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611440364"/>
      </p:ext>
    </p:extLst>
  </p:cSld>
  <p:clrMapOvr>
    <a:masterClrMapping/>
  </p:clrMapOvr>
  <p:transition>
    <p:fade/>
  </p:transition>
  <p:extLst>
    <p:ext uri="{DCECCB84-F9BA-43D5-87BE-67443E8EF086}">
      <p15:sldGuideLst xmlns:p15="http://schemas.microsoft.com/office/powerpoint/2012/main">
        <p15:guide id="1" orient="horz" pos="360">
          <p15:clr>
            <a:srgbClr val="5ACBF0"/>
          </p15:clr>
        </p15:guide>
        <p15:guide id="2" orient="horz" pos="1332">
          <p15:clr>
            <a:srgbClr val="5ACBF0"/>
          </p15:clr>
        </p15:guide>
        <p15:guide id="3" pos="2455">
          <p15:clr>
            <a:srgbClr val="5ACBF0"/>
          </p15:clr>
        </p15:guide>
        <p15:guide id="5" pos="2310">
          <p15:clr>
            <a:srgbClr val="5ACBF0"/>
          </p15:clr>
        </p15:guide>
        <p15:guide id="7" pos="1734">
          <p15:clr>
            <a:srgbClr val="5ACBF0"/>
          </p15:clr>
        </p15:guide>
        <p15:guide id="8" pos="1300">
          <p15:clr>
            <a:srgbClr val="5ACBF0"/>
          </p15:clr>
        </p15:guide>
        <p15:guide id="10" pos="1156">
          <p15:clr>
            <a:srgbClr val="5ACBF0"/>
          </p15:clr>
        </p15:guide>
        <p15:guide id="11" pos="1877">
          <p15:clr>
            <a:srgbClr val="5ACBF0"/>
          </p15:clr>
        </p15:guide>
        <p15:guide id="13" pos="579">
          <p15:clr>
            <a:srgbClr val="5ACBF0"/>
          </p15:clr>
        </p15:guide>
        <p15:guide id="14" orient="horz" pos="720">
          <p15:clr>
            <a:srgbClr val="5ACBF0"/>
          </p15:clr>
        </p15:guide>
        <p15:guide id="15" pos="723">
          <p15:clr>
            <a:srgbClr val="5ACBF0"/>
          </p15:clr>
        </p15:guide>
        <p15:guide id="16" orient="horz" pos="1267">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8203C0-9A54-AC72-EBC5-D8711976C00A}"/>
              </a:ext>
            </a:extLst>
          </p:cNvPr>
          <p:cNvSpPr txBox="1"/>
          <p:nvPr userDrawn="1"/>
        </p:nvSpPr>
        <p:spPr>
          <a:xfrm>
            <a:off x="609602" y="666750"/>
            <a:ext cx="5486399" cy="1047594"/>
          </a:xfrm>
          <a:prstGeom prst="rect">
            <a:avLst/>
          </a:prstGeom>
          <a:noFill/>
        </p:spPr>
        <p:txBody>
          <a:bodyPr wrap="square" lIns="0" tIns="0" rIns="0" bIns="0" rtlCol="0">
            <a:spAutoFit/>
          </a:bodyPr>
          <a:lstStyle/>
          <a:p>
            <a:pPr marL="0" marR="0" lvl="0" indent="0" algn="l" defTabSz="812810" rtl="0" eaLnBrk="1" fontAlgn="auto" latinLnBrk="0" hangingPunct="1">
              <a:lnSpc>
                <a:spcPts val="4267"/>
              </a:lnSpc>
              <a:spcBef>
                <a:spcPts val="0"/>
              </a:spcBef>
              <a:spcAft>
                <a:spcPts val="0"/>
              </a:spcAft>
              <a:buClrTx/>
              <a:buSzTx/>
              <a:buFontTx/>
              <a:buNone/>
              <a:tabLst/>
              <a:defRPr/>
            </a:pPr>
            <a:r>
              <a:rPr kumimoji="0" lang="en-US" sz="2844" b="0" i="0" u="none" strike="noStrike" kern="1200" cap="none" spc="0" normalizeH="0" baseline="0" noProof="0">
                <a:ln>
                  <a:noFill/>
                </a:ln>
                <a:solidFill>
                  <a:srgbClr val="D59DFF"/>
                </a:solidFill>
                <a:effectLst/>
                <a:uLnTx/>
                <a:uFillTx/>
                <a:latin typeface="Segoe UI Semibold"/>
                <a:ea typeface="+mn-ea"/>
                <a:cs typeface="+mn-cs"/>
              </a:rPr>
              <a:t>Make every meeting </a:t>
            </a:r>
          </a:p>
          <a:p>
            <a:pPr marL="0" marR="0" lvl="0" indent="0" algn="l" defTabSz="812810" rtl="0" eaLnBrk="1" fontAlgn="auto" latinLnBrk="0" hangingPunct="1">
              <a:lnSpc>
                <a:spcPts val="4267"/>
              </a:lnSpc>
              <a:spcBef>
                <a:spcPts val="0"/>
              </a:spcBef>
              <a:spcAft>
                <a:spcPts val="0"/>
              </a:spcAft>
              <a:buClrTx/>
              <a:buSzTx/>
              <a:buFontTx/>
              <a:buNone/>
              <a:tabLst/>
              <a:defRPr/>
            </a:pPr>
            <a:r>
              <a:rPr kumimoji="0" lang="en-US" sz="2844" b="0" i="0" u="none" strike="noStrike" kern="1200" cap="none" spc="0" normalizeH="0" baseline="0" noProof="0">
                <a:ln>
                  <a:noFill/>
                </a:ln>
                <a:solidFill>
                  <a:srgbClr val="D59DFF"/>
                </a:solidFill>
                <a:effectLst/>
                <a:uLnTx/>
                <a:uFillTx/>
                <a:latin typeface="Segoe UI Semibold"/>
                <a:ea typeface="+mn-ea"/>
                <a:cs typeface="+mn-cs"/>
              </a:rPr>
              <a:t>inclusive and effective</a:t>
            </a:r>
          </a:p>
        </p:txBody>
      </p:sp>
      <p:pic>
        <p:nvPicPr>
          <p:cNvPr id="6" name="Picture 5">
            <a:extLst>
              <a:ext uri="{FF2B5EF4-FFF2-40B4-BE49-F238E27FC236}">
                <a16:creationId xmlns:a16="http://schemas.microsoft.com/office/drawing/2014/main" id="{F58D3F36-00EB-709D-B3E5-B31AF86527E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5998" y="2741400"/>
            <a:ext cx="822960" cy="822960"/>
          </a:xfrm>
          <a:prstGeom prst="rect">
            <a:avLst/>
          </a:prstGeom>
        </p:spPr>
      </p:pic>
      <p:sp>
        <p:nvSpPr>
          <p:cNvPr id="8" name="TextBox 7">
            <a:extLst>
              <a:ext uri="{FF2B5EF4-FFF2-40B4-BE49-F238E27FC236}">
                <a16:creationId xmlns:a16="http://schemas.microsoft.com/office/drawing/2014/main" id="{4D897F3E-A29F-F743-179E-6875314BDC50}"/>
              </a:ext>
            </a:extLst>
          </p:cNvPr>
          <p:cNvSpPr txBox="1"/>
          <p:nvPr userDrawn="1"/>
        </p:nvSpPr>
        <p:spPr>
          <a:xfrm>
            <a:off x="1834778" y="2303139"/>
            <a:ext cx="3807011" cy="273601"/>
          </a:xfrm>
          <a:prstGeom prst="rect">
            <a:avLst/>
          </a:prstGeom>
          <a:noFill/>
        </p:spPr>
        <p:txBody>
          <a:bodyPr wrap="squar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1778" b="0" i="0" u="none" strike="noStrike" kern="1200" cap="none" spc="0" normalizeH="0" baseline="0" noProof="0">
                <a:ln>
                  <a:noFill/>
                </a:ln>
                <a:solidFill>
                  <a:srgbClr val="D59DFF"/>
                </a:solidFill>
                <a:effectLst/>
                <a:uLnTx/>
                <a:uFillTx/>
                <a:latin typeface="Segoe UI Semibold"/>
                <a:ea typeface="+mn-ea"/>
                <a:cs typeface="+mn-cs"/>
              </a:rPr>
              <a:t>Joining from a conference room</a:t>
            </a:r>
          </a:p>
        </p:txBody>
      </p:sp>
      <p:sp>
        <p:nvSpPr>
          <p:cNvPr id="10" name="TextBox 9">
            <a:extLst>
              <a:ext uri="{FF2B5EF4-FFF2-40B4-BE49-F238E27FC236}">
                <a16:creationId xmlns:a16="http://schemas.microsoft.com/office/drawing/2014/main" id="{EB0BB5E9-FBC9-CFBB-556E-5890EA165F14}"/>
              </a:ext>
            </a:extLst>
          </p:cNvPr>
          <p:cNvSpPr txBox="1"/>
          <p:nvPr userDrawn="1"/>
        </p:nvSpPr>
        <p:spPr>
          <a:xfrm>
            <a:off x="1834777" y="4125962"/>
            <a:ext cx="4006187" cy="273601"/>
          </a:xfrm>
          <a:prstGeom prst="rect">
            <a:avLst/>
          </a:prstGeom>
          <a:noFill/>
        </p:spPr>
        <p:txBody>
          <a:bodyPr wrap="squar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1778" b="0" i="0" u="none" strike="noStrike" kern="1200" cap="none" spc="0" normalizeH="0" baseline="0" noProof="0">
                <a:ln>
                  <a:noFill/>
                </a:ln>
                <a:solidFill>
                  <a:srgbClr val="D59DFF"/>
                </a:solidFill>
                <a:effectLst/>
                <a:uLnTx/>
                <a:uFillTx/>
                <a:latin typeface="Segoe UI Semibold"/>
                <a:ea typeface="+mn-ea"/>
                <a:cs typeface="+mn-cs"/>
              </a:rPr>
              <a:t>Joining from your own workspace</a:t>
            </a:r>
          </a:p>
        </p:txBody>
      </p:sp>
      <p:sp>
        <p:nvSpPr>
          <p:cNvPr id="12" name="TextBox 11">
            <a:extLst>
              <a:ext uri="{FF2B5EF4-FFF2-40B4-BE49-F238E27FC236}">
                <a16:creationId xmlns:a16="http://schemas.microsoft.com/office/drawing/2014/main" id="{54A101AC-3550-CB99-59A7-79E70A749727}"/>
              </a:ext>
            </a:extLst>
          </p:cNvPr>
          <p:cNvSpPr txBox="1"/>
          <p:nvPr userDrawn="1"/>
        </p:nvSpPr>
        <p:spPr>
          <a:xfrm>
            <a:off x="8002496" y="2302939"/>
            <a:ext cx="3807011" cy="273601"/>
          </a:xfrm>
          <a:prstGeom prst="rect">
            <a:avLst/>
          </a:prstGeom>
          <a:noFill/>
        </p:spPr>
        <p:txBody>
          <a:bodyPr wrap="squar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1778" b="0" i="0" u="none" strike="noStrike" kern="1200" cap="none" spc="0" normalizeH="0" baseline="0" noProof="0">
                <a:ln>
                  <a:noFill/>
                </a:ln>
                <a:solidFill>
                  <a:srgbClr val="D59DFF"/>
                </a:solidFill>
                <a:effectLst/>
                <a:uLnTx/>
                <a:uFillTx/>
                <a:latin typeface="Segoe UI Semibold"/>
                <a:ea typeface="+mn-ea"/>
                <a:cs typeface="+mn-cs"/>
              </a:rPr>
              <a:t>Tips for everyone</a:t>
            </a:r>
          </a:p>
        </p:txBody>
      </p:sp>
      <p:pic>
        <p:nvPicPr>
          <p:cNvPr id="14" name="Picture 13">
            <a:extLst>
              <a:ext uri="{FF2B5EF4-FFF2-40B4-BE49-F238E27FC236}">
                <a16:creationId xmlns:a16="http://schemas.microsoft.com/office/drawing/2014/main" id="{2BD42125-59C2-ABC3-6BF0-EF6830C313B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85669" y="2741400"/>
            <a:ext cx="822960" cy="822960"/>
          </a:xfrm>
          <a:prstGeom prst="rect">
            <a:avLst/>
          </a:prstGeom>
        </p:spPr>
      </p:pic>
      <p:pic>
        <p:nvPicPr>
          <p:cNvPr id="16" name="Picture 15">
            <a:extLst>
              <a:ext uri="{FF2B5EF4-FFF2-40B4-BE49-F238E27FC236}">
                <a16:creationId xmlns:a16="http://schemas.microsoft.com/office/drawing/2014/main" id="{D5330CC2-8A49-A7AE-19B2-A20EAD5827C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785669" y="3658789"/>
            <a:ext cx="822960" cy="822960"/>
          </a:xfrm>
          <a:prstGeom prst="rect">
            <a:avLst/>
          </a:prstGeom>
        </p:spPr>
      </p:pic>
      <p:pic>
        <p:nvPicPr>
          <p:cNvPr id="18" name="Picture 17">
            <a:extLst>
              <a:ext uri="{FF2B5EF4-FFF2-40B4-BE49-F238E27FC236}">
                <a16:creationId xmlns:a16="http://schemas.microsoft.com/office/drawing/2014/main" id="{ACE0A4E9-249B-3A52-C3DA-7A684A52104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785669" y="4572854"/>
            <a:ext cx="822960" cy="822960"/>
          </a:xfrm>
          <a:prstGeom prst="rect">
            <a:avLst/>
          </a:prstGeom>
        </p:spPr>
      </p:pic>
      <p:pic>
        <p:nvPicPr>
          <p:cNvPr id="20" name="Picture 19">
            <a:extLst>
              <a:ext uri="{FF2B5EF4-FFF2-40B4-BE49-F238E27FC236}">
                <a16:creationId xmlns:a16="http://schemas.microsoft.com/office/drawing/2014/main" id="{D5E265CA-6329-276C-EDBB-525D535E01F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785669" y="5486185"/>
            <a:ext cx="822960" cy="822960"/>
          </a:xfrm>
          <a:prstGeom prst="rect">
            <a:avLst/>
          </a:prstGeom>
        </p:spPr>
      </p:pic>
      <p:pic>
        <p:nvPicPr>
          <p:cNvPr id="22" name="Picture 21">
            <a:extLst>
              <a:ext uri="{FF2B5EF4-FFF2-40B4-BE49-F238E27FC236}">
                <a16:creationId xmlns:a16="http://schemas.microsoft.com/office/drawing/2014/main" id="{A9CA38D5-5D8F-D020-156E-812CB866ACC9}"/>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05999" y="6413628"/>
            <a:ext cx="1051560" cy="225334"/>
          </a:xfrm>
          <a:prstGeom prst="rect">
            <a:avLst/>
          </a:prstGeom>
        </p:spPr>
      </p:pic>
      <p:pic>
        <p:nvPicPr>
          <p:cNvPr id="24" name="Picture 23">
            <a:extLst>
              <a:ext uri="{FF2B5EF4-FFF2-40B4-BE49-F238E27FC236}">
                <a16:creationId xmlns:a16="http://schemas.microsoft.com/office/drawing/2014/main" id="{30D57258-B697-28F5-3ACA-F17EE131B195}"/>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605998" y="4577514"/>
            <a:ext cx="822960" cy="822960"/>
          </a:xfrm>
          <a:prstGeom prst="rect">
            <a:avLst/>
          </a:prstGeom>
        </p:spPr>
      </p:pic>
      <p:sp>
        <p:nvSpPr>
          <p:cNvPr id="26" name="TextBox 25">
            <a:extLst>
              <a:ext uri="{FF2B5EF4-FFF2-40B4-BE49-F238E27FC236}">
                <a16:creationId xmlns:a16="http://schemas.microsoft.com/office/drawing/2014/main" id="{2405B04E-FB23-13A5-3CBB-7C90C8534ECB}"/>
              </a:ext>
            </a:extLst>
          </p:cNvPr>
          <p:cNvSpPr txBox="1"/>
          <p:nvPr userDrawn="1"/>
        </p:nvSpPr>
        <p:spPr>
          <a:xfrm>
            <a:off x="1838190" y="6458256"/>
            <a:ext cx="3807011" cy="164212"/>
          </a:xfrm>
          <a:prstGeom prst="rect">
            <a:avLst/>
          </a:prstGeom>
          <a:noFill/>
        </p:spPr>
        <p:txBody>
          <a:bodyPr wrap="square" lIns="0" tIns="0" rIns="0" bIns="0" rtlCol="0">
            <a:spAutoFit/>
          </a:bodyPr>
          <a:lstStyle/>
          <a:p>
            <a:pPr marL="0" marR="0" lvl="0" indent="0" algn="r" defTabSz="81281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Segoe UI"/>
                <a:ea typeface="+mn-ea"/>
                <a:cs typeface="+mn-cs"/>
              </a:rPr>
              <a:t>Get more tips at </a:t>
            </a:r>
            <a:r>
              <a:rPr kumimoji="0" lang="en-US" sz="1067" b="0" i="0" u="none" strike="noStrike" kern="1200" cap="none" spc="0" normalizeH="0" baseline="0" noProof="0">
                <a:ln>
                  <a:noFill/>
                </a:ln>
                <a:solidFill>
                  <a:srgbClr val="000000"/>
                </a:solidFill>
                <a:effectLst/>
                <a:uLnTx/>
                <a:uFillTx/>
                <a:latin typeface="Segoe UI Semibold"/>
                <a:ea typeface="+mn-ea"/>
                <a:cs typeface="+mn-cs"/>
              </a:rPr>
              <a:t>aka.ms/HybridMeetings</a:t>
            </a:r>
          </a:p>
        </p:txBody>
      </p:sp>
      <p:sp>
        <p:nvSpPr>
          <p:cNvPr id="30" name="TextBox 29">
            <a:extLst>
              <a:ext uri="{FF2B5EF4-FFF2-40B4-BE49-F238E27FC236}">
                <a16:creationId xmlns:a16="http://schemas.microsoft.com/office/drawing/2014/main" id="{2539D401-EDA3-AE23-D716-F75900364786}"/>
              </a:ext>
            </a:extLst>
          </p:cNvPr>
          <p:cNvSpPr txBox="1"/>
          <p:nvPr userDrawn="1"/>
        </p:nvSpPr>
        <p:spPr>
          <a:xfrm>
            <a:off x="1834778" y="2824616"/>
            <a:ext cx="3807011" cy="656526"/>
          </a:xfrm>
          <a:prstGeom prst="rect">
            <a:avLst/>
          </a:prstGeom>
          <a:noFill/>
        </p:spPr>
        <p:txBody>
          <a:bodyPr wrap="square" lIns="0" tIns="0" rIns="0" bIns="0" rtlCol="0" anchor="ctr" anchorCtr="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1422" b="0" i="0" u="none" strike="noStrike" kern="1200" cap="none" spc="0" normalizeH="0" baseline="0" noProof="0">
                <a:ln>
                  <a:noFill/>
                </a:ln>
                <a:solidFill>
                  <a:srgbClr val="FFFFFF"/>
                </a:solidFill>
                <a:effectLst/>
                <a:uLnTx/>
                <a:uFillTx/>
                <a:latin typeface="Segoe UI"/>
                <a:ea typeface="+mn-ea"/>
                <a:cs typeface="+mn-cs"/>
              </a:rPr>
              <a:t>Join from your own device (you can use the Teams mobile app on your phone). Select </a:t>
            </a:r>
            <a:r>
              <a:rPr kumimoji="0" lang="en-US" sz="1422" b="0" i="0" u="none" strike="noStrike" kern="1200" cap="none" spc="0" normalizeH="0" baseline="0" noProof="0">
                <a:ln>
                  <a:noFill/>
                </a:ln>
                <a:solidFill>
                  <a:srgbClr val="FFFFFF"/>
                </a:solidFill>
                <a:effectLst/>
                <a:uLnTx/>
                <a:uFillTx/>
                <a:latin typeface="Segoe UI Semibold"/>
                <a:ea typeface="+mn-ea"/>
                <a:cs typeface="+mn-cs"/>
              </a:rPr>
              <a:t>Don’t use audio </a:t>
            </a:r>
            <a:r>
              <a:rPr kumimoji="0" lang="en-US" sz="1422" b="0" i="0" u="none" strike="noStrike" kern="1200" cap="none" spc="0" normalizeH="0" baseline="0" noProof="0">
                <a:ln>
                  <a:noFill/>
                </a:ln>
                <a:solidFill>
                  <a:srgbClr val="FFFFFF"/>
                </a:solidFill>
                <a:effectLst/>
                <a:uLnTx/>
                <a:uFillTx/>
                <a:latin typeface="Segoe UI"/>
                <a:ea typeface="+mn-ea"/>
                <a:cs typeface="+mn-cs"/>
              </a:rPr>
              <a:t>when joining.</a:t>
            </a:r>
            <a:endParaRPr kumimoji="0" lang="en-US" sz="1422" b="0" i="0" u="none" strike="noStrike" kern="1200" cap="none" spc="0" normalizeH="0" baseline="0" noProof="0">
              <a:ln>
                <a:noFill/>
              </a:ln>
              <a:solidFill>
                <a:srgbClr val="FFFFFF"/>
              </a:solidFill>
              <a:effectLst/>
              <a:uLnTx/>
              <a:uFillTx/>
              <a:latin typeface="Segoe UI Semibold"/>
              <a:ea typeface="+mn-ea"/>
              <a:cs typeface="Segoe UI Semibold"/>
            </a:endParaRPr>
          </a:p>
        </p:txBody>
      </p:sp>
      <p:sp>
        <p:nvSpPr>
          <p:cNvPr id="32" name="TextBox 31">
            <a:extLst>
              <a:ext uri="{FF2B5EF4-FFF2-40B4-BE49-F238E27FC236}">
                <a16:creationId xmlns:a16="http://schemas.microsoft.com/office/drawing/2014/main" id="{601DB4A8-3070-139E-43A8-0A43782F4C90}"/>
              </a:ext>
            </a:extLst>
          </p:cNvPr>
          <p:cNvSpPr txBox="1"/>
          <p:nvPr userDrawn="1"/>
        </p:nvSpPr>
        <p:spPr>
          <a:xfrm>
            <a:off x="1834776" y="4760660"/>
            <a:ext cx="3807011" cy="437684"/>
          </a:xfrm>
          <a:prstGeom prst="rect">
            <a:avLst/>
          </a:prstGeom>
          <a:noFill/>
        </p:spPr>
        <p:txBody>
          <a:bodyPr wrap="square" lIns="0" tIns="0" rIns="0" bIns="0" rtlCol="0" anchor="ctr" anchorCtr="0">
            <a:spAutoFit/>
          </a:bodyPr>
          <a:lstStyle>
            <a:defPPr>
              <a:defRPr lang="en-US"/>
            </a:defPPr>
            <a:lvl1pPr>
              <a:defRPr sz="1200">
                <a:solidFill>
                  <a:schemeClr val="bg1"/>
                </a:solidFill>
                <a:effectLst/>
              </a:defRPr>
            </a:lvl1p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1422" b="0" i="0" u="none" strike="noStrike" kern="1200" cap="none" spc="0" normalizeH="0" baseline="0" noProof="0">
                <a:ln>
                  <a:noFill/>
                </a:ln>
                <a:solidFill>
                  <a:srgbClr val="FFFFFF"/>
                </a:solidFill>
                <a:effectLst/>
                <a:uLnTx/>
                <a:uFillTx/>
                <a:latin typeface="Segoe UI"/>
                <a:ea typeface="+mn-ea"/>
                <a:cs typeface="+mn-cs"/>
              </a:rPr>
              <a:t>Turn on video for the first few minutes or when you’re speaking (if you’re comfortable with it).</a:t>
            </a:r>
          </a:p>
        </p:txBody>
      </p:sp>
      <p:sp>
        <p:nvSpPr>
          <p:cNvPr id="34" name="TextBox 33">
            <a:extLst>
              <a:ext uri="{FF2B5EF4-FFF2-40B4-BE49-F238E27FC236}">
                <a16:creationId xmlns:a16="http://schemas.microsoft.com/office/drawing/2014/main" id="{379217A3-1CE5-732D-E0E3-A11A861AEE15}"/>
              </a:ext>
            </a:extLst>
          </p:cNvPr>
          <p:cNvSpPr txBox="1"/>
          <p:nvPr userDrawn="1"/>
        </p:nvSpPr>
        <p:spPr>
          <a:xfrm>
            <a:off x="8002495" y="3043559"/>
            <a:ext cx="3807011" cy="218842"/>
          </a:xfrm>
          <a:prstGeom prst="rect">
            <a:avLst/>
          </a:prstGeom>
          <a:noFill/>
        </p:spPr>
        <p:txBody>
          <a:bodyPr wrap="square" lIns="0" tIns="0" rIns="0" bIns="0" rtlCol="0" anchor="ctr" anchorCtr="0">
            <a:spAutoFit/>
          </a:bodyPr>
          <a:lstStyle>
            <a:defPPr>
              <a:defRPr lang="en-US"/>
            </a:defPPr>
            <a:lvl1pPr>
              <a:defRPr sz="1200">
                <a:solidFill>
                  <a:schemeClr val="bg1"/>
                </a:solidFill>
                <a:effectLst/>
              </a:defRPr>
            </a:lvl1p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1422" b="0" i="0" u="none" strike="noStrike" kern="1200" cap="none" spc="0" normalizeH="0" baseline="0" noProof="0">
                <a:ln>
                  <a:noFill/>
                </a:ln>
                <a:solidFill>
                  <a:srgbClr val="FFFFFF"/>
                </a:solidFill>
                <a:effectLst/>
                <a:uLnTx/>
                <a:uFillTx/>
                <a:latin typeface="Segoe UI"/>
                <a:ea typeface="+mn-ea"/>
                <a:cs typeface="+mn-cs"/>
              </a:rPr>
              <a:t>Make sure you’re on mute when not speaking.</a:t>
            </a:r>
          </a:p>
        </p:txBody>
      </p:sp>
      <p:sp>
        <p:nvSpPr>
          <p:cNvPr id="36" name="TextBox 35">
            <a:extLst>
              <a:ext uri="{FF2B5EF4-FFF2-40B4-BE49-F238E27FC236}">
                <a16:creationId xmlns:a16="http://schemas.microsoft.com/office/drawing/2014/main" id="{BD6F3BDB-AF4C-95F9-E118-282127A149AE}"/>
              </a:ext>
            </a:extLst>
          </p:cNvPr>
          <p:cNvSpPr txBox="1"/>
          <p:nvPr userDrawn="1"/>
        </p:nvSpPr>
        <p:spPr>
          <a:xfrm>
            <a:off x="8002494" y="3851428"/>
            <a:ext cx="3807011" cy="437684"/>
          </a:xfrm>
          <a:prstGeom prst="rect">
            <a:avLst/>
          </a:prstGeom>
          <a:noFill/>
        </p:spPr>
        <p:txBody>
          <a:bodyPr wrap="square" lIns="0" tIns="0" rIns="0" bIns="0" rtlCol="0" anchor="ctr" anchorCtr="0">
            <a:spAutoFit/>
          </a:bodyPr>
          <a:lstStyle>
            <a:defPPr>
              <a:defRPr lang="en-US"/>
            </a:defPPr>
            <a:lvl1pPr>
              <a:defRPr sz="1200">
                <a:solidFill>
                  <a:schemeClr val="bg1"/>
                </a:solidFill>
                <a:effectLst/>
              </a:defRPr>
            </a:lvl1pPr>
          </a:lstStyle>
          <a:p>
            <a:pPr marL="0" marR="0" lvl="0" indent="0" algn="l" defTabSz="812810" rtl="0" eaLnBrk="1" fontAlgn="auto" latinLnBrk="0" hangingPunct="1">
              <a:lnSpc>
                <a:spcPct val="100000"/>
              </a:lnSpc>
              <a:spcBef>
                <a:spcPts val="0"/>
              </a:spcBef>
              <a:spcAft>
                <a:spcPts val="0"/>
              </a:spcAft>
              <a:buClrTx/>
              <a:buSzTx/>
              <a:buFontTx/>
              <a:buNone/>
              <a:tabLst>
                <a:tab pos="2136449" algn="l"/>
              </a:tabLst>
              <a:defRPr/>
            </a:pPr>
            <a:r>
              <a:rPr kumimoji="0" lang="en-US" sz="1422" b="0" i="0" u="none" strike="noStrike" kern="1200" cap="none" spc="0" normalizeH="0" baseline="0" noProof="0">
                <a:ln>
                  <a:noFill/>
                </a:ln>
                <a:solidFill>
                  <a:srgbClr val="FFFFFF"/>
                </a:solidFill>
                <a:effectLst/>
                <a:uLnTx/>
                <a:uFillTx/>
                <a:latin typeface="Segoe UI"/>
                <a:ea typeface="+mn-ea"/>
                <a:cs typeface="+mn-cs"/>
              </a:rPr>
              <a:t>Use the raise-hand feature to comment or ask questions.</a:t>
            </a:r>
          </a:p>
        </p:txBody>
      </p:sp>
      <p:sp>
        <p:nvSpPr>
          <p:cNvPr id="38" name="TextBox 37">
            <a:extLst>
              <a:ext uri="{FF2B5EF4-FFF2-40B4-BE49-F238E27FC236}">
                <a16:creationId xmlns:a16="http://schemas.microsoft.com/office/drawing/2014/main" id="{5A0141D6-B9DB-9964-0717-14292FA50A06}"/>
              </a:ext>
            </a:extLst>
          </p:cNvPr>
          <p:cNvSpPr txBox="1"/>
          <p:nvPr userDrawn="1"/>
        </p:nvSpPr>
        <p:spPr>
          <a:xfrm>
            <a:off x="8002493" y="4760660"/>
            <a:ext cx="3807011" cy="437684"/>
          </a:xfrm>
          <a:prstGeom prst="rect">
            <a:avLst/>
          </a:prstGeom>
          <a:noFill/>
        </p:spPr>
        <p:txBody>
          <a:bodyPr wrap="square" lIns="0" tIns="0" rIns="0" bIns="0" rtlCol="0" anchor="ctr" anchorCtr="0">
            <a:spAutoFit/>
          </a:bodyPr>
          <a:lstStyle>
            <a:defPPr>
              <a:defRPr lang="en-US"/>
            </a:defPPr>
            <a:lvl1pPr>
              <a:defRPr sz="1200">
                <a:solidFill>
                  <a:schemeClr val="bg1"/>
                </a:solidFill>
                <a:effectLst/>
              </a:defRPr>
            </a:lvl1p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1422" b="0" i="0" u="none" strike="noStrike" kern="1200" cap="none" spc="0" normalizeH="0" baseline="0" noProof="0" dirty="0">
                <a:ln>
                  <a:noFill/>
                </a:ln>
                <a:solidFill>
                  <a:srgbClr val="FFFFFF"/>
                </a:solidFill>
                <a:effectLst/>
                <a:uLnTx/>
                <a:uFillTx/>
                <a:latin typeface="Segoe UI"/>
                <a:ea typeface="+mn-ea"/>
                <a:cs typeface="+mn-cs"/>
              </a:rPr>
              <a:t>Help the presenter out—use reactions to show you’re engaged. </a:t>
            </a:r>
          </a:p>
        </p:txBody>
      </p:sp>
      <p:sp>
        <p:nvSpPr>
          <p:cNvPr id="40" name="TextBox 39">
            <a:extLst>
              <a:ext uri="{FF2B5EF4-FFF2-40B4-BE49-F238E27FC236}">
                <a16:creationId xmlns:a16="http://schemas.microsoft.com/office/drawing/2014/main" id="{979F4017-1A31-C6F9-DF16-CE649DC33AED}"/>
              </a:ext>
            </a:extLst>
          </p:cNvPr>
          <p:cNvSpPr txBox="1"/>
          <p:nvPr userDrawn="1"/>
        </p:nvSpPr>
        <p:spPr>
          <a:xfrm>
            <a:off x="8002492" y="5569403"/>
            <a:ext cx="3807011" cy="656526"/>
          </a:xfrm>
          <a:prstGeom prst="rect">
            <a:avLst/>
          </a:prstGeom>
          <a:noFill/>
        </p:spPr>
        <p:txBody>
          <a:bodyPr wrap="square" lIns="0" tIns="0" rIns="0" bIns="0" rtlCol="0" anchor="ctr" anchorCtr="0">
            <a:spAutoFit/>
          </a:bodyPr>
          <a:lstStyle>
            <a:defPPr>
              <a:defRPr lang="en-US"/>
            </a:defPPr>
            <a:lvl1pPr>
              <a:defRPr sz="1200">
                <a:solidFill>
                  <a:schemeClr val="bg1"/>
                </a:solidFill>
                <a:effectLst/>
              </a:defRPr>
            </a:lvl1p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1422" b="0" i="0" u="none" strike="noStrike" kern="1200" cap="none" spc="0" normalizeH="0" baseline="0" noProof="0">
                <a:ln>
                  <a:noFill/>
                </a:ln>
                <a:solidFill>
                  <a:srgbClr val="000000"/>
                </a:solidFill>
                <a:effectLst/>
                <a:uLnTx/>
                <a:uFillTx/>
                <a:latin typeface="Segoe UI"/>
                <a:ea typeface="+mn-ea"/>
                <a:cs typeface="+mn-cs"/>
              </a:rPr>
              <a:t>Connect with other attendees in the meeting chat. (No side conversations in the room, please!)</a:t>
            </a:r>
          </a:p>
        </p:txBody>
      </p:sp>
      <p:cxnSp>
        <p:nvCxnSpPr>
          <p:cNvPr id="42" name="Straight Connector 41">
            <a:extLst>
              <a:ext uri="{FF2B5EF4-FFF2-40B4-BE49-F238E27FC236}">
                <a16:creationId xmlns:a16="http://schemas.microsoft.com/office/drawing/2014/main" id="{173B9B48-CB89-3DB9-6CEA-5AC7D0282543}"/>
              </a:ext>
            </a:extLst>
          </p:cNvPr>
          <p:cNvCxnSpPr>
            <a:cxnSpLocks/>
          </p:cNvCxnSpPr>
          <p:nvPr userDrawn="1"/>
        </p:nvCxnSpPr>
        <p:spPr>
          <a:xfrm>
            <a:off x="6091086" y="2492480"/>
            <a:ext cx="0" cy="3782961"/>
          </a:xfrm>
          <a:prstGeom prst="line">
            <a:avLst/>
          </a:prstGeom>
          <a:noFill/>
          <a:ln w="9525" cap="flat" cmpd="sng" algn="ctr">
            <a:solidFill>
              <a:srgbClr val="FFFFFF">
                <a:lumMod val="75000"/>
              </a:srgbClr>
            </a:solidFill>
            <a:prstDash val="solid"/>
            <a:headEnd type="none" w="lg" len="med"/>
            <a:tailEnd type="none" w="lg" len="med"/>
          </a:ln>
          <a:effectLst/>
        </p:spPr>
      </p:cxnSp>
    </p:spTree>
    <p:extLst>
      <p:ext uri="{BB962C8B-B14F-4D97-AF65-F5344CB8AC3E}">
        <p14:creationId xmlns:p14="http://schemas.microsoft.com/office/powerpoint/2010/main" val="26813124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Main Title Slide Layout">
    <p:bg>
      <p:bgPr>
        <a:gradFill>
          <a:gsLst>
            <a:gs pos="0">
              <a:schemeClr val="tx1"/>
            </a:gs>
            <a:gs pos="100000">
              <a:schemeClr val="tx1">
                <a:lumMod val="95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914726-25C3-CEC4-9599-A4A722473C71}"/>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rcRect/>
          <a:stretch/>
        </p:blipFill>
        <p:spPr>
          <a:xfrm>
            <a:off x="8078681" y="2"/>
            <a:ext cx="4102718" cy="6858001"/>
          </a:xfrm>
          <a:prstGeom prst="rect">
            <a:avLst/>
          </a:prstGeom>
        </p:spPr>
      </p:pic>
      <p:sp>
        <p:nvSpPr>
          <p:cNvPr id="9" name="Title 1"/>
          <p:cNvSpPr>
            <a:spLocks noGrp="1"/>
          </p:cNvSpPr>
          <p:nvPr>
            <p:ph type="title" hasCustomPrompt="1"/>
          </p:nvPr>
        </p:nvSpPr>
        <p:spPr>
          <a:xfrm>
            <a:off x="584202" y="3041463"/>
            <a:ext cx="9144000" cy="492314"/>
          </a:xfrm>
          <a:noFill/>
        </p:spPr>
        <p:txBody>
          <a:bodyPr lIns="0" tIns="0" rIns="0" bIns="0" anchor="b" anchorCtr="0">
            <a:spAutoFit/>
          </a:bodyPr>
          <a:lstStyle>
            <a:lvl1pPr>
              <a:defRPr sz="3199" spc="-44" baseline="0">
                <a:gradFill flip="none" rotWithShape="1">
                  <a:gsLst>
                    <a:gs pos="0">
                      <a:srgbClr val="8661C5"/>
                    </a:gs>
                    <a:gs pos="80000">
                      <a:schemeClr val="accent2"/>
                    </a:gs>
                  </a:gsLst>
                  <a:lin ang="2700000" scaled="1"/>
                  <a:tileRect/>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2" y="3962400"/>
            <a:ext cx="9144000" cy="300980"/>
          </a:xfrm>
          <a:noFill/>
        </p:spPr>
        <p:txBody>
          <a:bodyPr wrap="square" lIns="0" tIns="0" rIns="0" bIns="0">
            <a:spAutoFit/>
          </a:bodyPr>
          <a:lstStyle>
            <a:lvl1pPr marL="0" indent="0">
              <a:spcBef>
                <a:spcPts val="0"/>
              </a:spcBef>
              <a:buNone/>
              <a:defRPr sz="1956" spc="0" baseline="0">
                <a:solidFill>
                  <a:schemeClr val="bg1"/>
                </a:solidFill>
                <a:latin typeface="+mj-lt"/>
                <a:cs typeface="Segoe UI" panose="020B0502040204020203" pitchFamily="34" charset="0"/>
              </a:defRPr>
            </a:lvl1pPr>
          </a:lstStyle>
          <a:p>
            <a:pPr lvl="0"/>
            <a:r>
              <a:rPr lang="en-US"/>
              <a:t>Speaker name or subtitle text</a:t>
            </a:r>
          </a:p>
        </p:txBody>
      </p:sp>
      <p:pic>
        <p:nvPicPr>
          <p:cNvPr id="6" name="Picture 5" descr="Logo&#10;&#10;Description automatically generated">
            <a:extLst>
              <a:ext uri="{FF2B5EF4-FFF2-40B4-BE49-F238E27FC236}">
                <a16:creationId xmlns:a16="http://schemas.microsoft.com/office/drawing/2014/main" id="{40837573-7F34-1754-5970-C667E9F4EF2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1454" y="419816"/>
            <a:ext cx="1685530" cy="620011"/>
          </a:xfrm>
          <a:prstGeom prst="rect">
            <a:avLst/>
          </a:prstGeom>
        </p:spPr>
      </p:pic>
    </p:spTree>
    <p:extLst>
      <p:ext uri="{BB962C8B-B14F-4D97-AF65-F5344CB8AC3E}">
        <p14:creationId xmlns:p14="http://schemas.microsoft.com/office/powerpoint/2010/main" val="112390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14">
          <p15:clr>
            <a:srgbClr val="5ACBF0"/>
          </p15:clr>
        </p15:guide>
        <p15:guide id="2" orient="horz" pos="1248">
          <p15:clr>
            <a:srgbClr val="5ACBF0"/>
          </p15:clr>
        </p15:guide>
        <p15:guide id="3" pos="2421">
          <p15:clr>
            <a:srgbClr val="5ACBF0"/>
          </p15:clr>
        </p15:guide>
        <p15:guide id="4" orient="horz" pos="108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Title Only">
    <p:bg>
      <p:bgPr>
        <a:gradFill>
          <a:gsLst>
            <a:gs pos="0">
              <a:schemeClr val="tx1"/>
            </a:gs>
            <a:gs pos="100000">
              <a:schemeClr val="tx1">
                <a:lumMod val="9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609600" y="457200"/>
            <a:ext cx="11018520" cy="492443"/>
          </a:xfrm>
        </p:spPr>
        <p:txBody>
          <a:bodyPr/>
          <a:lstStyle>
            <a:lvl1pPr>
              <a:defRPr sz="3200">
                <a:solidFill>
                  <a:schemeClr val="bg1"/>
                </a:solidFill>
              </a:defRPr>
            </a:lvl1pPr>
          </a:lstStyle>
          <a:p>
            <a:r>
              <a:rPr lang="en-US"/>
              <a:t>Click to edit Master title style</a:t>
            </a:r>
          </a:p>
        </p:txBody>
      </p:sp>
      <p:sp>
        <p:nvSpPr>
          <p:cNvPr id="3" name="Footer Placeholder 4">
            <a:extLst>
              <a:ext uri="{FF2B5EF4-FFF2-40B4-BE49-F238E27FC236}">
                <a16:creationId xmlns:a16="http://schemas.microsoft.com/office/drawing/2014/main" id="{73F2F133-4145-97E0-D394-75E116C32F1B}"/>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bg1">
                    <a:lumMod val="75000"/>
                    <a:lumOff val="2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dirty="0">
                <a:ln>
                  <a:noFill/>
                </a:ln>
                <a:solidFill>
                  <a:srgbClr val="000000">
                    <a:lumMod val="75000"/>
                    <a:lumOff val="25000"/>
                  </a:srgbClr>
                </a:solidFill>
                <a:effectLst/>
                <a:uLnTx/>
                <a:uFillTx/>
                <a:latin typeface="Segoe UI"/>
                <a:ea typeface="+mn-ea"/>
                <a:cs typeface="+mn-cs"/>
              </a:rPr>
              <a:t> </a:t>
            </a:r>
          </a:p>
        </p:txBody>
      </p:sp>
      <p:sp>
        <p:nvSpPr>
          <p:cNvPr id="4" name="Slide Number Placeholder 5">
            <a:extLst>
              <a:ext uri="{FF2B5EF4-FFF2-40B4-BE49-F238E27FC236}">
                <a16:creationId xmlns:a16="http://schemas.microsoft.com/office/drawing/2014/main" id="{0AF4DB8E-3FE9-43F5-E483-E1E51E1A1D86}"/>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bg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000000">
                    <a:lumMod val="75000"/>
                    <a:lumOff val="2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000000">
                  <a:lumMod val="75000"/>
                  <a:lumOff val="25000"/>
                </a:srgbClr>
              </a:solidFill>
              <a:effectLst/>
              <a:uLnTx/>
              <a:uFillTx/>
              <a:latin typeface="Segoe UI"/>
              <a:ea typeface="+mn-ea"/>
              <a:cs typeface="+mn-cs"/>
            </a:endParaRPr>
          </a:p>
        </p:txBody>
      </p:sp>
    </p:spTree>
    <p:extLst>
      <p:ext uri="{BB962C8B-B14F-4D97-AF65-F5344CB8AC3E}">
        <p14:creationId xmlns:p14="http://schemas.microsoft.com/office/powerpoint/2010/main" val="1005761074"/>
      </p:ext>
    </p:extLst>
  </p:cSld>
  <p:clrMapOvr>
    <a:masterClrMapping/>
  </p:clrMapOvr>
  <p:transition>
    <p:fade/>
  </p:transition>
  <p:extLst>
    <p:ext uri="{DCECCB84-F9BA-43D5-87BE-67443E8EF086}">
      <p15:sldGuideLst xmlns:p15="http://schemas.microsoft.com/office/powerpoint/2012/main">
        <p15:guide id="6" pos="308">
          <p15:clr>
            <a:srgbClr val="A4A3A4"/>
          </p15:clr>
        </p15:guide>
        <p15:guide id="7" pos="380">
          <p15:clr>
            <a:srgbClr val="A4A3A4"/>
          </p15:clr>
        </p15:guide>
        <p15:guide id="8" pos="542">
          <p15:clr>
            <a:srgbClr val="A4A3A4"/>
          </p15:clr>
        </p15:guide>
        <p15:guide id="9" pos="615">
          <p15:clr>
            <a:srgbClr val="A4A3A4"/>
          </p15:clr>
        </p15:guide>
        <p15:guide id="10" pos="777">
          <p15:clr>
            <a:srgbClr val="A4A3A4"/>
          </p15:clr>
        </p15:guide>
        <p15:guide id="11" pos="850">
          <p15:clr>
            <a:srgbClr val="A4A3A4"/>
          </p15:clr>
        </p15:guide>
        <p15:guide id="12" pos="1012">
          <p15:clr>
            <a:srgbClr val="A4A3A4"/>
          </p15:clr>
        </p15:guide>
        <p15:guide id="13" pos="1084">
          <p15:clr>
            <a:srgbClr val="A4A3A4"/>
          </p15:clr>
        </p15:guide>
        <p15:guide id="14" pos="1246">
          <p15:clr>
            <a:srgbClr val="A4A3A4"/>
          </p15:clr>
        </p15:guide>
        <p15:guide id="15" pos="1319">
          <p15:clr>
            <a:srgbClr val="A4A3A4"/>
          </p15:clr>
        </p15:guide>
        <p15:guide id="16" pos="1481">
          <p15:clr>
            <a:srgbClr val="A4A3A4"/>
          </p15:clr>
        </p15:guide>
        <p15:guide id="17" pos="1553">
          <p15:clr>
            <a:srgbClr val="A4A3A4"/>
          </p15:clr>
        </p15:guide>
        <p15:guide id="18" pos="1716">
          <p15:clr>
            <a:srgbClr val="A4A3A4"/>
          </p15:clr>
        </p15:guide>
        <p15:guide id="19" pos="1788">
          <p15:clr>
            <a:srgbClr val="A4A3A4"/>
          </p15:clr>
        </p15:guide>
        <p15:guide id="20" pos="1950">
          <p15:clr>
            <a:srgbClr val="A4A3A4"/>
          </p15:clr>
        </p15:guide>
        <p15:guide id="21" pos="2022">
          <p15:clr>
            <a:srgbClr val="A4A3A4"/>
          </p15:clr>
        </p15:guide>
        <p15:guide id="22" pos="2184">
          <p15:clr>
            <a:srgbClr val="A4A3A4"/>
          </p15:clr>
        </p15:guide>
        <p15:guide id="23" pos="2257">
          <p15:clr>
            <a:srgbClr val="A4A3A4"/>
          </p15:clr>
        </p15:guide>
        <p15:guide id="24" pos="2419">
          <p15:clr>
            <a:srgbClr val="A4A3A4"/>
          </p15:clr>
        </p15:guide>
        <p15:guide id="25" pos="2492">
          <p15:clr>
            <a:srgbClr val="A4A3A4"/>
          </p15:clr>
        </p15:guide>
        <p15:guide id="26" pos="2653">
          <p15:clr>
            <a:srgbClr val="A4A3A4"/>
          </p15:clr>
        </p15:guide>
        <p15:guide id="27" pos="2725">
          <p15:clr>
            <a:srgbClr val="A4A3A4"/>
          </p15:clr>
        </p15:guide>
        <p15:guide id="28" orient="horz" pos="453">
          <p15:clr>
            <a:srgbClr val="5ACBF0"/>
          </p15:clr>
        </p15:guide>
        <p15:guide id="29" orient="horz" pos="636">
          <p15:clr>
            <a:srgbClr val="5ACBF0"/>
          </p15:clr>
        </p15:guide>
        <p15:guide id="30" orient="horz" pos="144">
          <p15:clr>
            <a:srgbClr val="5ACBF0"/>
          </p15:clr>
        </p15:guide>
        <p15:guide id="31" pos="3034">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Pr>
        <a:gradFill>
          <a:gsLst>
            <a:gs pos="0">
              <a:schemeClr val="tx1"/>
            </a:gs>
            <a:gs pos="100000">
              <a:schemeClr val="tx1">
                <a:lumMod val="9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609600" y="457200"/>
            <a:ext cx="11018520" cy="492443"/>
          </a:xfrm>
        </p:spPr>
        <p:txBody>
          <a:bodyPr/>
          <a:lstStyle>
            <a:lvl1pPr>
              <a:defRPr sz="3200">
                <a:solidFill>
                  <a:schemeClr val="bg1"/>
                </a:solidFill>
              </a:defRPr>
            </a:lvl1pPr>
          </a:lstStyle>
          <a:p>
            <a:r>
              <a:rPr lang="en-US"/>
              <a:t>Click to edit Master title style</a:t>
            </a:r>
          </a:p>
        </p:txBody>
      </p:sp>
      <p:sp>
        <p:nvSpPr>
          <p:cNvPr id="3" name="Footer Placeholder 4">
            <a:extLst>
              <a:ext uri="{FF2B5EF4-FFF2-40B4-BE49-F238E27FC236}">
                <a16:creationId xmlns:a16="http://schemas.microsoft.com/office/drawing/2014/main" id="{73F2F133-4145-97E0-D394-75E116C32F1B}"/>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bg1">
                    <a:lumMod val="75000"/>
                    <a:lumOff val="25000"/>
                  </a:schemeClr>
                </a:solidFill>
              </a:defRPr>
            </a:lvl1pPr>
          </a:lstStyle>
          <a:p>
            <a:r>
              <a:rPr lang="en-US" dirty="0"/>
              <a:t> </a:t>
            </a:r>
          </a:p>
        </p:txBody>
      </p:sp>
      <p:sp>
        <p:nvSpPr>
          <p:cNvPr id="4" name="Slide Number Placeholder 5">
            <a:extLst>
              <a:ext uri="{FF2B5EF4-FFF2-40B4-BE49-F238E27FC236}">
                <a16:creationId xmlns:a16="http://schemas.microsoft.com/office/drawing/2014/main" id="{0AF4DB8E-3FE9-43F5-E483-E1E51E1A1D86}"/>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bg1">
                    <a:lumMod val="75000"/>
                    <a:lumOff val="25000"/>
                  </a:schemeClr>
                </a:solidFill>
              </a:defRPr>
            </a:lvl1pPr>
          </a:lstStyle>
          <a:p>
            <a:fld id="{9A67C475-CBC6-4A3E-B3C8-4036003ACAC9}" type="slidenum">
              <a:rPr lang="en-US" smtClean="0"/>
              <a:pPr/>
              <a:t>‹#›</a:t>
            </a:fld>
            <a:endParaRPr lang="en-US"/>
          </a:p>
        </p:txBody>
      </p:sp>
    </p:spTree>
    <p:extLst>
      <p:ext uri="{BB962C8B-B14F-4D97-AF65-F5344CB8AC3E}">
        <p14:creationId xmlns:p14="http://schemas.microsoft.com/office/powerpoint/2010/main" val="2815445364"/>
      </p:ext>
    </p:extLst>
  </p:cSld>
  <p:clrMapOvr>
    <a:masterClrMapping/>
  </p:clrMapOvr>
  <p:transition>
    <p:fade/>
  </p:transition>
  <p:extLst>
    <p:ext uri="{DCECCB84-F9BA-43D5-87BE-67443E8EF086}">
      <p15:sldGuideLst xmlns:p15="http://schemas.microsoft.com/office/powerpoint/2012/main">
        <p15:guide id="6" pos="308">
          <p15:clr>
            <a:srgbClr val="A4A3A4"/>
          </p15:clr>
        </p15:guide>
        <p15:guide id="7" pos="380">
          <p15:clr>
            <a:srgbClr val="A4A3A4"/>
          </p15:clr>
        </p15:guide>
        <p15:guide id="8" pos="542">
          <p15:clr>
            <a:srgbClr val="A4A3A4"/>
          </p15:clr>
        </p15:guide>
        <p15:guide id="9" pos="615">
          <p15:clr>
            <a:srgbClr val="A4A3A4"/>
          </p15:clr>
        </p15:guide>
        <p15:guide id="10" pos="777">
          <p15:clr>
            <a:srgbClr val="A4A3A4"/>
          </p15:clr>
        </p15:guide>
        <p15:guide id="11" pos="850">
          <p15:clr>
            <a:srgbClr val="A4A3A4"/>
          </p15:clr>
        </p15:guide>
        <p15:guide id="12" pos="1012">
          <p15:clr>
            <a:srgbClr val="A4A3A4"/>
          </p15:clr>
        </p15:guide>
        <p15:guide id="13" pos="1084">
          <p15:clr>
            <a:srgbClr val="A4A3A4"/>
          </p15:clr>
        </p15:guide>
        <p15:guide id="14" pos="1246">
          <p15:clr>
            <a:srgbClr val="A4A3A4"/>
          </p15:clr>
        </p15:guide>
        <p15:guide id="15" pos="1319">
          <p15:clr>
            <a:srgbClr val="A4A3A4"/>
          </p15:clr>
        </p15:guide>
        <p15:guide id="16" pos="1481">
          <p15:clr>
            <a:srgbClr val="A4A3A4"/>
          </p15:clr>
        </p15:guide>
        <p15:guide id="17" pos="1553">
          <p15:clr>
            <a:srgbClr val="A4A3A4"/>
          </p15:clr>
        </p15:guide>
        <p15:guide id="18" pos="1716">
          <p15:clr>
            <a:srgbClr val="A4A3A4"/>
          </p15:clr>
        </p15:guide>
        <p15:guide id="19" pos="1788">
          <p15:clr>
            <a:srgbClr val="A4A3A4"/>
          </p15:clr>
        </p15:guide>
        <p15:guide id="20" pos="1950">
          <p15:clr>
            <a:srgbClr val="A4A3A4"/>
          </p15:clr>
        </p15:guide>
        <p15:guide id="21" pos="2022">
          <p15:clr>
            <a:srgbClr val="A4A3A4"/>
          </p15:clr>
        </p15:guide>
        <p15:guide id="22" pos="2184">
          <p15:clr>
            <a:srgbClr val="A4A3A4"/>
          </p15:clr>
        </p15:guide>
        <p15:guide id="23" pos="2257">
          <p15:clr>
            <a:srgbClr val="A4A3A4"/>
          </p15:clr>
        </p15:guide>
        <p15:guide id="24" pos="2419">
          <p15:clr>
            <a:srgbClr val="A4A3A4"/>
          </p15:clr>
        </p15:guide>
        <p15:guide id="25" pos="2492">
          <p15:clr>
            <a:srgbClr val="A4A3A4"/>
          </p15:clr>
        </p15:guide>
        <p15:guide id="26" pos="2653">
          <p15:clr>
            <a:srgbClr val="A4A3A4"/>
          </p15:clr>
        </p15:guide>
        <p15:guide id="27" pos="2725">
          <p15:clr>
            <a:srgbClr val="A4A3A4"/>
          </p15:clr>
        </p15:guide>
        <p15:guide id="28" orient="horz" pos="453">
          <p15:clr>
            <a:srgbClr val="5ACBF0"/>
          </p15:clr>
        </p15:guide>
        <p15:guide id="29" orient="horz" pos="636">
          <p15:clr>
            <a:srgbClr val="5ACBF0"/>
          </p15:clr>
        </p15:guide>
        <p15:guide id="30" orient="horz" pos="144">
          <p15:clr>
            <a:srgbClr val="5ACBF0"/>
          </p15:clr>
        </p15:guide>
        <p15:guide id="31" pos="30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le Only - White">
    <p:bg>
      <p:bgPr>
        <a:gradFill>
          <a:gsLst>
            <a:gs pos="0">
              <a:schemeClr val="bg1"/>
            </a:gs>
            <a:gs pos="100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3" y="457202"/>
            <a:ext cx="10365301" cy="557076"/>
          </a:xfrm>
        </p:spPr>
        <p:txBody>
          <a:bodyPr tIns="64008"/>
          <a:lstStyle>
            <a:lvl1pPr>
              <a:defRPr sz="3200" spc="0">
                <a:latin typeface="+mj-lt"/>
                <a:cs typeface="Segoe UI" panose="020B0502040204020203" pitchFamily="34" charset="0"/>
              </a:defRPr>
            </a:lvl1pPr>
          </a:lstStyle>
          <a:p>
            <a:r>
              <a:rPr lang="en-US"/>
              <a:t>Click to edit Master title style</a:t>
            </a:r>
          </a:p>
        </p:txBody>
      </p:sp>
      <p:sp>
        <p:nvSpPr>
          <p:cNvPr id="3" name="Footer Placeholder 4">
            <a:extLst>
              <a:ext uri="{FF2B5EF4-FFF2-40B4-BE49-F238E27FC236}">
                <a16:creationId xmlns:a16="http://schemas.microsoft.com/office/drawing/2014/main" id="{999D8FE1-65C6-710D-7F2D-D987F08711AB}"/>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dirty="0">
                <a:ln>
                  <a:noFill/>
                </a:ln>
                <a:solidFill>
                  <a:srgbClr val="000000">
                    <a:tint val="75000"/>
                  </a:srgbClr>
                </a:solidFill>
                <a:effectLst/>
                <a:uLnTx/>
                <a:uFillTx/>
                <a:latin typeface="Segoe UI"/>
                <a:ea typeface="+mn-ea"/>
                <a:cs typeface="+mn-cs"/>
              </a:rPr>
              <a:t> </a:t>
            </a:r>
          </a:p>
        </p:txBody>
      </p:sp>
      <p:sp>
        <p:nvSpPr>
          <p:cNvPr id="4" name="Slide Number Placeholder 5">
            <a:extLst>
              <a:ext uri="{FF2B5EF4-FFF2-40B4-BE49-F238E27FC236}">
                <a16:creationId xmlns:a16="http://schemas.microsoft.com/office/drawing/2014/main" id="{F68F0EA0-25B5-FD54-BFE7-DA7AC3E471E4}"/>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14372228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308">
          <p15:clr>
            <a:srgbClr val="A4A3A4"/>
          </p15:clr>
        </p15:guide>
        <p15:guide id="7" pos="380">
          <p15:clr>
            <a:srgbClr val="A4A3A4"/>
          </p15:clr>
        </p15:guide>
        <p15:guide id="8" pos="542">
          <p15:clr>
            <a:srgbClr val="A4A3A4"/>
          </p15:clr>
        </p15:guide>
        <p15:guide id="9" pos="615">
          <p15:clr>
            <a:srgbClr val="A4A3A4"/>
          </p15:clr>
        </p15:guide>
        <p15:guide id="10" pos="777">
          <p15:clr>
            <a:srgbClr val="A4A3A4"/>
          </p15:clr>
        </p15:guide>
        <p15:guide id="11" pos="850">
          <p15:clr>
            <a:srgbClr val="A4A3A4"/>
          </p15:clr>
        </p15:guide>
        <p15:guide id="12" pos="1012">
          <p15:clr>
            <a:srgbClr val="A4A3A4"/>
          </p15:clr>
        </p15:guide>
        <p15:guide id="13" pos="1084">
          <p15:clr>
            <a:srgbClr val="A4A3A4"/>
          </p15:clr>
        </p15:guide>
        <p15:guide id="14" pos="1246">
          <p15:clr>
            <a:srgbClr val="A4A3A4"/>
          </p15:clr>
        </p15:guide>
        <p15:guide id="15" pos="1324">
          <p15:clr>
            <a:srgbClr val="A4A3A4"/>
          </p15:clr>
        </p15:guide>
        <p15:guide id="16" pos="1481">
          <p15:clr>
            <a:srgbClr val="A4A3A4"/>
          </p15:clr>
        </p15:guide>
        <p15:guide id="17" pos="1553">
          <p15:clr>
            <a:srgbClr val="A4A3A4"/>
          </p15:clr>
        </p15:guide>
        <p15:guide id="18" pos="1716">
          <p15:clr>
            <a:srgbClr val="A4A3A4"/>
          </p15:clr>
        </p15:guide>
        <p15:guide id="19" pos="1788">
          <p15:clr>
            <a:srgbClr val="A4A3A4"/>
          </p15:clr>
        </p15:guide>
        <p15:guide id="20" pos="1950">
          <p15:clr>
            <a:srgbClr val="A4A3A4"/>
          </p15:clr>
        </p15:guide>
        <p15:guide id="21" pos="2022">
          <p15:clr>
            <a:srgbClr val="A4A3A4"/>
          </p15:clr>
        </p15:guide>
        <p15:guide id="22" pos="2184">
          <p15:clr>
            <a:srgbClr val="A4A3A4"/>
          </p15:clr>
        </p15:guide>
        <p15:guide id="23" pos="2257">
          <p15:clr>
            <a:srgbClr val="A4A3A4"/>
          </p15:clr>
        </p15:guide>
        <p15:guide id="24" pos="2419">
          <p15:clr>
            <a:srgbClr val="A4A3A4"/>
          </p15:clr>
        </p15:guide>
        <p15:guide id="25" pos="2492">
          <p15:clr>
            <a:srgbClr val="A4A3A4"/>
          </p15:clr>
        </p15:guide>
        <p15:guide id="26" pos="2653">
          <p15:clr>
            <a:srgbClr val="A4A3A4"/>
          </p15:clr>
        </p15:guide>
        <p15:guide id="27" pos="2725">
          <p15:clr>
            <a:srgbClr val="A4A3A4"/>
          </p15:clr>
        </p15:guide>
        <p15:guide id="28" orient="horz" pos="453">
          <p15:clr>
            <a:srgbClr val="5ACBF0"/>
          </p15:clr>
        </p15:guide>
        <p15:guide id="29" orient="horz" pos="636">
          <p15:clr>
            <a:srgbClr val="5ACBF0"/>
          </p15:clr>
        </p15:guide>
        <p15:guide id="30" orient="horz" pos="144">
          <p15:clr>
            <a:srgbClr val="5ACBF0"/>
          </p15:clr>
        </p15:guide>
        <p15:guide id="31" pos="1517">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Small Title Only - White">
    <p:bg>
      <p:bgPr>
        <a:gradFill>
          <a:gsLst>
            <a:gs pos="0">
              <a:schemeClr val="bg1"/>
            </a:gs>
            <a:gs pos="100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3" y="457201"/>
            <a:ext cx="5508419" cy="338234"/>
          </a:xfrm>
        </p:spPr>
        <p:txBody>
          <a:bodyPr tIns="64008"/>
          <a:lstStyle>
            <a:lvl1pPr>
              <a:defRPr sz="1778" spc="0">
                <a:latin typeface="+mj-lt"/>
                <a:cs typeface="Segoe UI" panose="020B0502040204020203" pitchFamily="34" charset="0"/>
              </a:defRPr>
            </a:lvl1pPr>
          </a:lstStyle>
          <a:p>
            <a:r>
              <a:rPr lang="en-US"/>
              <a:t>Click to edit Master title style</a:t>
            </a:r>
          </a:p>
        </p:txBody>
      </p:sp>
      <p:sp>
        <p:nvSpPr>
          <p:cNvPr id="3" name="Footer Placeholder 4">
            <a:extLst>
              <a:ext uri="{FF2B5EF4-FFF2-40B4-BE49-F238E27FC236}">
                <a16:creationId xmlns:a16="http://schemas.microsoft.com/office/drawing/2014/main" id="{999D8FE1-65C6-710D-7F2D-D987F08711AB}"/>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dirty="0">
                <a:ln>
                  <a:noFill/>
                </a:ln>
                <a:solidFill>
                  <a:srgbClr val="000000">
                    <a:tint val="75000"/>
                  </a:srgbClr>
                </a:solidFill>
                <a:effectLst/>
                <a:uLnTx/>
                <a:uFillTx/>
                <a:latin typeface="Segoe UI"/>
                <a:ea typeface="+mn-ea"/>
                <a:cs typeface="+mn-cs"/>
              </a:rPr>
              <a:t> </a:t>
            </a:r>
          </a:p>
        </p:txBody>
      </p:sp>
      <p:sp>
        <p:nvSpPr>
          <p:cNvPr id="4" name="Slide Number Placeholder 5">
            <a:extLst>
              <a:ext uri="{FF2B5EF4-FFF2-40B4-BE49-F238E27FC236}">
                <a16:creationId xmlns:a16="http://schemas.microsoft.com/office/drawing/2014/main" id="{F68F0EA0-25B5-FD54-BFE7-DA7AC3E471E4}"/>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376900045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308">
          <p15:clr>
            <a:srgbClr val="A4A3A4"/>
          </p15:clr>
        </p15:guide>
        <p15:guide id="7" pos="380">
          <p15:clr>
            <a:srgbClr val="A4A3A4"/>
          </p15:clr>
        </p15:guide>
        <p15:guide id="8" pos="542">
          <p15:clr>
            <a:srgbClr val="A4A3A4"/>
          </p15:clr>
        </p15:guide>
        <p15:guide id="9" pos="615">
          <p15:clr>
            <a:srgbClr val="A4A3A4"/>
          </p15:clr>
        </p15:guide>
        <p15:guide id="10" pos="777">
          <p15:clr>
            <a:srgbClr val="A4A3A4"/>
          </p15:clr>
        </p15:guide>
        <p15:guide id="11" pos="850">
          <p15:clr>
            <a:srgbClr val="A4A3A4"/>
          </p15:clr>
        </p15:guide>
        <p15:guide id="12" pos="1012">
          <p15:clr>
            <a:srgbClr val="A4A3A4"/>
          </p15:clr>
        </p15:guide>
        <p15:guide id="13" pos="1084">
          <p15:clr>
            <a:srgbClr val="A4A3A4"/>
          </p15:clr>
        </p15:guide>
        <p15:guide id="14" pos="1246">
          <p15:clr>
            <a:srgbClr val="A4A3A4"/>
          </p15:clr>
        </p15:guide>
        <p15:guide id="15" pos="1324">
          <p15:clr>
            <a:srgbClr val="A4A3A4"/>
          </p15:clr>
        </p15:guide>
        <p15:guide id="16" pos="1481">
          <p15:clr>
            <a:srgbClr val="A4A3A4"/>
          </p15:clr>
        </p15:guide>
        <p15:guide id="17" pos="1553">
          <p15:clr>
            <a:srgbClr val="A4A3A4"/>
          </p15:clr>
        </p15:guide>
        <p15:guide id="18" pos="1716">
          <p15:clr>
            <a:srgbClr val="A4A3A4"/>
          </p15:clr>
        </p15:guide>
        <p15:guide id="19" pos="1788">
          <p15:clr>
            <a:srgbClr val="A4A3A4"/>
          </p15:clr>
        </p15:guide>
        <p15:guide id="20" pos="1950">
          <p15:clr>
            <a:srgbClr val="A4A3A4"/>
          </p15:clr>
        </p15:guide>
        <p15:guide id="21" pos="2022">
          <p15:clr>
            <a:srgbClr val="A4A3A4"/>
          </p15:clr>
        </p15:guide>
        <p15:guide id="22" pos="2184">
          <p15:clr>
            <a:srgbClr val="A4A3A4"/>
          </p15:clr>
        </p15:guide>
        <p15:guide id="23" pos="2257">
          <p15:clr>
            <a:srgbClr val="A4A3A4"/>
          </p15:clr>
        </p15:guide>
        <p15:guide id="24" pos="2419">
          <p15:clr>
            <a:srgbClr val="A4A3A4"/>
          </p15:clr>
        </p15:guide>
        <p15:guide id="25" pos="2492">
          <p15:clr>
            <a:srgbClr val="A4A3A4"/>
          </p15:clr>
        </p15:guide>
        <p15:guide id="26" pos="2653">
          <p15:clr>
            <a:srgbClr val="A4A3A4"/>
          </p15:clr>
        </p15:guide>
        <p15:guide id="27" pos="2725">
          <p15:clr>
            <a:srgbClr val="A4A3A4"/>
          </p15:clr>
        </p15:guide>
        <p15:guide id="28" orient="horz" pos="453">
          <p15:clr>
            <a:srgbClr val="5ACBF0"/>
          </p15:clr>
        </p15:guide>
        <p15:guide id="29" orient="horz" pos="636">
          <p15:clr>
            <a:srgbClr val="5ACBF0"/>
          </p15:clr>
        </p15:guide>
        <p15:guide id="30" orient="horz" pos="144">
          <p15:clr>
            <a:srgbClr val="5ACBF0"/>
          </p15:clr>
        </p15:guide>
        <p15:guide id="31" pos="1517">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Only - White">
    <p:bg>
      <p:bgPr>
        <a:gradFill>
          <a:gsLst>
            <a:gs pos="0">
              <a:schemeClr val="bg1"/>
            </a:gs>
            <a:gs pos="100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3" y="457202"/>
            <a:ext cx="10365301" cy="557076"/>
          </a:xfrm>
        </p:spPr>
        <p:txBody>
          <a:bodyPr tIns="64008"/>
          <a:lstStyle>
            <a:lvl1pPr>
              <a:defRPr sz="3200" spc="0">
                <a:latin typeface="+mj-lt"/>
                <a:cs typeface="Segoe UI" panose="020B0502040204020203" pitchFamily="34" charset="0"/>
              </a:defRPr>
            </a:lvl1pPr>
          </a:lstStyle>
          <a:p>
            <a:r>
              <a:rPr lang="en-US"/>
              <a:t>Click to edit Master title style</a:t>
            </a:r>
          </a:p>
        </p:txBody>
      </p:sp>
      <p:sp>
        <p:nvSpPr>
          <p:cNvPr id="3" name="Footer Placeholder 4">
            <a:extLst>
              <a:ext uri="{FF2B5EF4-FFF2-40B4-BE49-F238E27FC236}">
                <a16:creationId xmlns:a16="http://schemas.microsoft.com/office/drawing/2014/main" id="{999D8FE1-65C6-710D-7F2D-D987F08711AB}"/>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r>
              <a:rPr lang="en-US" dirty="0">
                <a:solidFill>
                  <a:srgbClr val="000000">
                    <a:tint val="75000"/>
                  </a:srgbClr>
                </a:solidFill>
              </a:rPr>
              <a:t> </a:t>
            </a:r>
          </a:p>
        </p:txBody>
      </p:sp>
      <p:sp>
        <p:nvSpPr>
          <p:cNvPr id="4" name="Slide Number Placeholder 5">
            <a:extLst>
              <a:ext uri="{FF2B5EF4-FFF2-40B4-BE49-F238E27FC236}">
                <a16:creationId xmlns:a16="http://schemas.microsoft.com/office/drawing/2014/main" id="{F68F0EA0-25B5-FD54-BFE7-DA7AC3E471E4}"/>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fld id="{9A67C475-CBC6-4A3E-B3C8-4036003ACAC9}"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8604339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308">
          <p15:clr>
            <a:srgbClr val="A4A3A4"/>
          </p15:clr>
        </p15:guide>
        <p15:guide id="7" pos="380">
          <p15:clr>
            <a:srgbClr val="A4A3A4"/>
          </p15:clr>
        </p15:guide>
        <p15:guide id="8" pos="542">
          <p15:clr>
            <a:srgbClr val="A4A3A4"/>
          </p15:clr>
        </p15:guide>
        <p15:guide id="9" pos="615">
          <p15:clr>
            <a:srgbClr val="A4A3A4"/>
          </p15:clr>
        </p15:guide>
        <p15:guide id="10" pos="777">
          <p15:clr>
            <a:srgbClr val="A4A3A4"/>
          </p15:clr>
        </p15:guide>
        <p15:guide id="11" pos="850">
          <p15:clr>
            <a:srgbClr val="A4A3A4"/>
          </p15:clr>
        </p15:guide>
        <p15:guide id="12" pos="1012">
          <p15:clr>
            <a:srgbClr val="A4A3A4"/>
          </p15:clr>
        </p15:guide>
        <p15:guide id="13" pos="1084">
          <p15:clr>
            <a:srgbClr val="A4A3A4"/>
          </p15:clr>
        </p15:guide>
        <p15:guide id="14" pos="1246">
          <p15:clr>
            <a:srgbClr val="A4A3A4"/>
          </p15:clr>
        </p15:guide>
        <p15:guide id="15" pos="1324">
          <p15:clr>
            <a:srgbClr val="A4A3A4"/>
          </p15:clr>
        </p15:guide>
        <p15:guide id="16" pos="1481">
          <p15:clr>
            <a:srgbClr val="A4A3A4"/>
          </p15:clr>
        </p15:guide>
        <p15:guide id="17" pos="1553">
          <p15:clr>
            <a:srgbClr val="A4A3A4"/>
          </p15:clr>
        </p15:guide>
        <p15:guide id="18" pos="1716">
          <p15:clr>
            <a:srgbClr val="A4A3A4"/>
          </p15:clr>
        </p15:guide>
        <p15:guide id="19" pos="1788">
          <p15:clr>
            <a:srgbClr val="A4A3A4"/>
          </p15:clr>
        </p15:guide>
        <p15:guide id="20" pos="1950">
          <p15:clr>
            <a:srgbClr val="A4A3A4"/>
          </p15:clr>
        </p15:guide>
        <p15:guide id="21" pos="2022">
          <p15:clr>
            <a:srgbClr val="A4A3A4"/>
          </p15:clr>
        </p15:guide>
        <p15:guide id="22" pos="2184">
          <p15:clr>
            <a:srgbClr val="A4A3A4"/>
          </p15:clr>
        </p15:guide>
        <p15:guide id="23" pos="2257">
          <p15:clr>
            <a:srgbClr val="A4A3A4"/>
          </p15:clr>
        </p15:guide>
        <p15:guide id="24" pos="2419">
          <p15:clr>
            <a:srgbClr val="A4A3A4"/>
          </p15:clr>
        </p15:guide>
        <p15:guide id="25" pos="2492">
          <p15:clr>
            <a:srgbClr val="A4A3A4"/>
          </p15:clr>
        </p15:guide>
        <p15:guide id="26" pos="2653">
          <p15:clr>
            <a:srgbClr val="A4A3A4"/>
          </p15:clr>
        </p15:guide>
        <p15:guide id="27" pos="2725">
          <p15:clr>
            <a:srgbClr val="A4A3A4"/>
          </p15:clr>
        </p15:guide>
        <p15:guide id="28" orient="horz" pos="453">
          <p15:clr>
            <a:srgbClr val="5ACBF0"/>
          </p15:clr>
        </p15:guide>
        <p15:guide id="29" orient="horz" pos="636">
          <p15:clr>
            <a:srgbClr val="5ACBF0"/>
          </p15:clr>
        </p15:guide>
        <p15:guide id="30" orient="horz" pos="144">
          <p15:clr>
            <a:srgbClr val="5ACBF0"/>
          </p15:clr>
        </p15:guide>
        <p15:guide id="31" pos="1517">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mall Title Only - White">
    <p:bg>
      <p:bgRef idx="1001">
        <a:schemeClr val="bg1"/>
      </p:bgRef>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3" y="457201"/>
            <a:ext cx="5508419" cy="338234"/>
          </a:xfrm>
        </p:spPr>
        <p:txBody>
          <a:bodyPr tIns="64008"/>
          <a:lstStyle>
            <a:lvl1pPr>
              <a:defRPr sz="1778" spc="0">
                <a:latin typeface="+mj-lt"/>
                <a:cs typeface="Segoe UI" panose="020B0502040204020203" pitchFamily="34" charset="0"/>
              </a:defRPr>
            </a:lvl1pPr>
          </a:lstStyle>
          <a:p>
            <a:r>
              <a:rPr lang="en-US"/>
              <a:t>Click to edit Master title style</a:t>
            </a:r>
          </a:p>
        </p:txBody>
      </p:sp>
      <p:sp>
        <p:nvSpPr>
          <p:cNvPr id="3" name="Footer Placeholder 4">
            <a:extLst>
              <a:ext uri="{FF2B5EF4-FFF2-40B4-BE49-F238E27FC236}">
                <a16:creationId xmlns:a16="http://schemas.microsoft.com/office/drawing/2014/main" id="{999D8FE1-65C6-710D-7F2D-D987F08711AB}"/>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r>
              <a:rPr lang="en-US" dirty="0">
                <a:solidFill>
                  <a:srgbClr val="000000">
                    <a:tint val="75000"/>
                  </a:srgbClr>
                </a:solidFill>
              </a:rPr>
              <a:t> </a:t>
            </a:r>
          </a:p>
        </p:txBody>
      </p:sp>
      <p:sp>
        <p:nvSpPr>
          <p:cNvPr id="4" name="Slide Number Placeholder 5">
            <a:extLst>
              <a:ext uri="{FF2B5EF4-FFF2-40B4-BE49-F238E27FC236}">
                <a16:creationId xmlns:a16="http://schemas.microsoft.com/office/drawing/2014/main" id="{F68F0EA0-25B5-FD54-BFE7-DA7AC3E471E4}"/>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fld id="{9A67C475-CBC6-4A3E-B3C8-4036003ACAC9}"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5298014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308">
          <p15:clr>
            <a:srgbClr val="A4A3A4"/>
          </p15:clr>
        </p15:guide>
        <p15:guide id="7" pos="380">
          <p15:clr>
            <a:srgbClr val="A4A3A4"/>
          </p15:clr>
        </p15:guide>
        <p15:guide id="8" pos="542">
          <p15:clr>
            <a:srgbClr val="A4A3A4"/>
          </p15:clr>
        </p15:guide>
        <p15:guide id="9" pos="615">
          <p15:clr>
            <a:srgbClr val="A4A3A4"/>
          </p15:clr>
        </p15:guide>
        <p15:guide id="10" pos="777">
          <p15:clr>
            <a:srgbClr val="A4A3A4"/>
          </p15:clr>
        </p15:guide>
        <p15:guide id="11" pos="850">
          <p15:clr>
            <a:srgbClr val="A4A3A4"/>
          </p15:clr>
        </p15:guide>
        <p15:guide id="12" pos="1012">
          <p15:clr>
            <a:srgbClr val="A4A3A4"/>
          </p15:clr>
        </p15:guide>
        <p15:guide id="13" pos="1084">
          <p15:clr>
            <a:srgbClr val="A4A3A4"/>
          </p15:clr>
        </p15:guide>
        <p15:guide id="14" pos="1246">
          <p15:clr>
            <a:srgbClr val="A4A3A4"/>
          </p15:clr>
        </p15:guide>
        <p15:guide id="15" pos="1324">
          <p15:clr>
            <a:srgbClr val="A4A3A4"/>
          </p15:clr>
        </p15:guide>
        <p15:guide id="16" pos="1481">
          <p15:clr>
            <a:srgbClr val="A4A3A4"/>
          </p15:clr>
        </p15:guide>
        <p15:guide id="17" pos="1553">
          <p15:clr>
            <a:srgbClr val="A4A3A4"/>
          </p15:clr>
        </p15:guide>
        <p15:guide id="18" pos="1716">
          <p15:clr>
            <a:srgbClr val="A4A3A4"/>
          </p15:clr>
        </p15:guide>
        <p15:guide id="19" pos="1788">
          <p15:clr>
            <a:srgbClr val="A4A3A4"/>
          </p15:clr>
        </p15:guide>
        <p15:guide id="20" pos="1950">
          <p15:clr>
            <a:srgbClr val="A4A3A4"/>
          </p15:clr>
        </p15:guide>
        <p15:guide id="21" pos="2022">
          <p15:clr>
            <a:srgbClr val="A4A3A4"/>
          </p15:clr>
        </p15:guide>
        <p15:guide id="22" pos="2184">
          <p15:clr>
            <a:srgbClr val="A4A3A4"/>
          </p15:clr>
        </p15:guide>
        <p15:guide id="23" pos="2257">
          <p15:clr>
            <a:srgbClr val="A4A3A4"/>
          </p15:clr>
        </p15:guide>
        <p15:guide id="24" pos="2419">
          <p15:clr>
            <a:srgbClr val="A4A3A4"/>
          </p15:clr>
        </p15:guide>
        <p15:guide id="25" pos="2492">
          <p15:clr>
            <a:srgbClr val="A4A3A4"/>
          </p15:clr>
        </p15:guide>
        <p15:guide id="26" pos="2653">
          <p15:clr>
            <a:srgbClr val="A4A3A4"/>
          </p15:clr>
        </p15:guide>
        <p15:guide id="27" pos="2725">
          <p15:clr>
            <a:srgbClr val="A4A3A4"/>
          </p15:clr>
        </p15:guide>
        <p15:guide id="28" orient="horz" pos="453">
          <p15:clr>
            <a:srgbClr val="5ACBF0"/>
          </p15:clr>
        </p15:guide>
        <p15:guide id="29" orient="horz" pos="636">
          <p15:clr>
            <a:srgbClr val="5ACBF0"/>
          </p15:clr>
        </p15:guide>
        <p15:guide id="30" orient="horz" pos="144">
          <p15:clr>
            <a:srgbClr val="5ACBF0"/>
          </p15:clr>
        </p15:guide>
        <p15:guide id="31" pos="1517">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Section Title 2">
    <p:bg>
      <p:bgPr>
        <a:gradFill>
          <a:gsLst>
            <a:gs pos="0">
              <a:schemeClr val="tx1"/>
            </a:gs>
            <a:gs pos="100000">
              <a:schemeClr val="tx1">
                <a:lumMod val="95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91336"/>
            <a:ext cx="9144000" cy="443070"/>
          </a:xfrm>
          <a:noFill/>
        </p:spPr>
        <p:txBody>
          <a:bodyPr lIns="0" tIns="0" rIns="0" bIns="0" anchor="b" anchorCtr="0">
            <a:spAutoFit/>
          </a:bodyPr>
          <a:lstStyle>
            <a:lvl1pPr algn="l" defTabSz="828948" rtl="0" eaLnBrk="1" latinLnBrk="0" hangingPunct="1">
              <a:lnSpc>
                <a:spcPct val="90000"/>
              </a:lnSpc>
              <a:spcBef>
                <a:spcPct val="0"/>
              </a:spcBef>
              <a:buNone/>
              <a:defRPr lang="en-US" sz="3199" b="0" kern="1200" cap="none" spc="-44" baseline="0" dirty="0">
                <a:ln w="3175">
                  <a:noFill/>
                </a:ln>
                <a:gradFill flip="none" rotWithShape="1">
                  <a:gsLst>
                    <a:gs pos="0">
                      <a:srgbClr val="8661C5"/>
                    </a:gs>
                    <a:gs pos="80000">
                      <a:schemeClr val="accent2"/>
                    </a:gs>
                  </a:gsLst>
                  <a:lin ang="2700000" scaled="1"/>
                  <a:tileRect/>
                </a:gra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C8461C1E-D086-7651-80CC-0D3EEFA6E63B}"/>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rcRect/>
          <a:stretch/>
        </p:blipFill>
        <p:spPr>
          <a:xfrm>
            <a:off x="8089282" y="0"/>
            <a:ext cx="4102718" cy="6858001"/>
          </a:xfrm>
          <a:prstGeom prst="rect">
            <a:avLst/>
          </a:prstGeom>
        </p:spPr>
      </p:pic>
    </p:spTree>
    <p:extLst>
      <p:ext uri="{BB962C8B-B14F-4D97-AF65-F5344CB8AC3E}">
        <p14:creationId xmlns:p14="http://schemas.microsoft.com/office/powerpoint/2010/main" val="146729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80">
          <p15:clr>
            <a:srgbClr val="FBAE40"/>
          </p15:clr>
        </p15:guide>
        <p15:guide id="2" pos="2423">
          <p15:clr>
            <a:srgbClr val="5ACBF0"/>
          </p15:clr>
        </p15:guide>
        <p15:guide id="3" orient="horz" pos="955">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lank 3">
    <p:bg>
      <p:bgPr>
        <a:gradFill>
          <a:gsLst>
            <a:gs pos="0">
              <a:schemeClr val="bg1"/>
            </a:gs>
            <a:gs pos="100000">
              <a:schemeClr val="bg1">
                <a:lumMod val="95000"/>
              </a:schemeClr>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76748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308">
          <p15:clr>
            <a:srgbClr val="A4A3A4"/>
          </p15:clr>
        </p15:guide>
        <p15:guide id="7" pos="380">
          <p15:clr>
            <a:srgbClr val="A4A3A4"/>
          </p15:clr>
        </p15:guide>
        <p15:guide id="8" pos="542">
          <p15:clr>
            <a:srgbClr val="A4A3A4"/>
          </p15:clr>
        </p15:guide>
        <p15:guide id="9" pos="615">
          <p15:clr>
            <a:srgbClr val="A4A3A4"/>
          </p15:clr>
        </p15:guide>
        <p15:guide id="10" pos="777">
          <p15:clr>
            <a:srgbClr val="A4A3A4"/>
          </p15:clr>
        </p15:guide>
        <p15:guide id="11" pos="850">
          <p15:clr>
            <a:srgbClr val="A4A3A4"/>
          </p15:clr>
        </p15:guide>
        <p15:guide id="12" pos="1012">
          <p15:clr>
            <a:srgbClr val="A4A3A4"/>
          </p15:clr>
        </p15:guide>
        <p15:guide id="13" pos="1084">
          <p15:clr>
            <a:srgbClr val="A4A3A4"/>
          </p15:clr>
        </p15:guide>
        <p15:guide id="14" pos="1246">
          <p15:clr>
            <a:srgbClr val="A4A3A4"/>
          </p15:clr>
        </p15:guide>
        <p15:guide id="15" pos="1319">
          <p15:clr>
            <a:srgbClr val="A4A3A4"/>
          </p15:clr>
        </p15:guide>
        <p15:guide id="16" pos="1481">
          <p15:clr>
            <a:srgbClr val="A4A3A4"/>
          </p15:clr>
        </p15:guide>
        <p15:guide id="17" pos="1553">
          <p15:clr>
            <a:srgbClr val="A4A3A4"/>
          </p15:clr>
        </p15:guide>
        <p15:guide id="18" pos="1716">
          <p15:clr>
            <a:srgbClr val="A4A3A4"/>
          </p15:clr>
        </p15:guide>
        <p15:guide id="19" pos="1788">
          <p15:clr>
            <a:srgbClr val="A4A3A4"/>
          </p15:clr>
        </p15:guide>
        <p15:guide id="20" pos="1950">
          <p15:clr>
            <a:srgbClr val="A4A3A4"/>
          </p15:clr>
        </p15:guide>
        <p15:guide id="21" pos="2022">
          <p15:clr>
            <a:srgbClr val="A4A3A4"/>
          </p15:clr>
        </p15:guide>
        <p15:guide id="22" pos="2184">
          <p15:clr>
            <a:srgbClr val="A4A3A4"/>
          </p15:clr>
        </p15:guide>
        <p15:guide id="23" pos="2257">
          <p15:clr>
            <a:srgbClr val="A4A3A4"/>
          </p15:clr>
        </p15:guide>
        <p15:guide id="24" pos="2419">
          <p15:clr>
            <a:srgbClr val="A4A3A4"/>
          </p15:clr>
        </p15:guide>
        <p15:guide id="25" pos="2492">
          <p15:clr>
            <a:srgbClr val="A4A3A4"/>
          </p15:clr>
        </p15:guide>
        <p15:guide id="26" pos="2653">
          <p15:clr>
            <a:srgbClr val="A4A3A4"/>
          </p15:clr>
        </p15:guide>
        <p15:guide id="27" pos="2725">
          <p15:clr>
            <a:srgbClr val="A4A3A4"/>
          </p15:clr>
        </p15:guide>
        <p15:guide id="28" orient="horz" pos="453">
          <p15:clr>
            <a:srgbClr val="5ACBF0"/>
          </p15:clr>
        </p15:guide>
        <p15:guide id="29" orient="horz" pos="636">
          <p15:clr>
            <a:srgbClr val="5ACBF0"/>
          </p15:clr>
        </p15:guide>
        <p15:guide id="30" orient="horz" pos="144">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8118816"/>
      </p:ext>
    </p:extLst>
  </p:cSld>
  <p:clrMapOvr>
    <a:overrideClrMapping bg1="lt1" tx1="dk1" bg2="lt2" tx2="dk2" accent1="accent1" accent2="accent2" accent3="accent3" accent4="accent4" accent5="accent5" accent6="accent6" hlink="hlink" folHlink="folHlink"/>
  </p:clrMapOvr>
  <p:transition spd="slow">
    <p:push/>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losing logo slide">
    <p:bg>
      <p:bgPr>
        <a:gradFill>
          <a:gsLst>
            <a:gs pos="0">
              <a:schemeClr val="bg2">
                <a:lumMod val="75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1" y="6173306"/>
            <a:ext cx="4482124" cy="9573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828547" rtl="0" eaLnBrk="0" fontAlgn="auto" latinLnBrk="0" hangingPunct="0">
              <a:lnSpc>
                <a:spcPct val="100000"/>
              </a:lnSpc>
              <a:spcBef>
                <a:spcPts val="0"/>
              </a:spcBef>
              <a:spcAft>
                <a:spcPts val="0"/>
              </a:spcAft>
              <a:buClrTx/>
              <a:buSzTx/>
              <a:buFontTx/>
              <a:buNone/>
              <a:tabLst/>
              <a:defRPr/>
            </a:pPr>
            <a:r>
              <a:rPr kumimoji="0" lang="en-US" sz="622"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2" y="585788"/>
            <a:ext cx="1366245" cy="292608"/>
          </a:xfrm>
          <a:prstGeom prst="rect">
            <a:avLst/>
          </a:prstGeom>
        </p:spPr>
      </p:pic>
    </p:spTree>
    <p:extLst>
      <p:ext uri="{BB962C8B-B14F-4D97-AF65-F5344CB8AC3E}">
        <p14:creationId xmlns:p14="http://schemas.microsoft.com/office/powerpoint/2010/main" val="14032234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Closing logo slide">
    <p:bg>
      <p:bgPr>
        <a:gradFill>
          <a:gsLst>
            <a:gs pos="0">
              <a:schemeClr val="tx1"/>
            </a:gs>
            <a:gs pos="100000">
              <a:schemeClr val="tx1">
                <a:lumMod val="85000"/>
              </a:schemeClr>
            </a:gs>
          </a:gsLst>
          <a:lin ang="5400000" scaled="1"/>
        </a:gra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1" y="6173306"/>
            <a:ext cx="4482124" cy="9573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828547" rtl="0" eaLnBrk="0" fontAlgn="auto" latinLnBrk="0" hangingPunct="0">
              <a:lnSpc>
                <a:spcPct val="100000"/>
              </a:lnSpc>
              <a:spcBef>
                <a:spcPts val="0"/>
              </a:spcBef>
              <a:spcAft>
                <a:spcPts val="0"/>
              </a:spcAft>
              <a:buClrTx/>
              <a:buSzTx/>
              <a:buFontTx/>
              <a:buNone/>
              <a:tabLst/>
              <a:defRPr/>
            </a:pPr>
            <a:r>
              <a:rPr kumimoji="0" lang="en-US" sz="622" b="0" i="0" u="none" strike="noStrike" kern="1200" cap="none" spc="0" normalizeH="0" baseline="0" noProof="0">
                <a:ln>
                  <a:noFill/>
                </a:ln>
                <a:solidFill>
                  <a:schemeClr val="bg1">
                    <a:lumMod val="85000"/>
                    <a:lumOff val="15000"/>
                  </a:schemeClr>
                </a:solidFill>
                <a:effectLst/>
                <a:uLnTx/>
                <a:uFillTx/>
                <a:latin typeface="Segoe UI"/>
                <a:ea typeface="+mn-ea"/>
                <a:cs typeface="Segoe UI" pitchFamily="34" charset="0"/>
              </a:rPr>
              <a:t>© Copyright Microsoft Corporation. All rights reserved. </a:t>
            </a:r>
          </a:p>
        </p:txBody>
      </p:sp>
      <p:pic>
        <p:nvPicPr>
          <p:cNvPr id="3" name="Picture 2" descr="Logo&#10;&#10;Description automatically generated">
            <a:extLst>
              <a:ext uri="{FF2B5EF4-FFF2-40B4-BE49-F238E27FC236}">
                <a16:creationId xmlns:a16="http://schemas.microsoft.com/office/drawing/2014/main" id="{5AB2D890-BCBF-C1EC-0B99-CA74101852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454" y="419816"/>
            <a:ext cx="1685530" cy="620011"/>
          </a:xfrm>
          <a:prstGeom prst="rect">
            <a:avLst/>
          </a:prstGeom>
        </p:spPr>
      </p:pic>
    </p:spTree>
    <p:extLst>
      <p:ext uri="{BB962C8B-B14F-4D97-AF65-F5344CB8AC3E}">
        <p14:creationId xmlns:p14="http://schemas.microsoft.com/office/powerpoint/2010/main" val="13323605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chemeClr val="bg1"/>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1" y="6173306"/>
            <a:ext cx="4482124" cy="9573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828547" rtl="0" eaLnBrk="0" fontAlgn="auto" latinLnBrk="0" hangingPunct="0">
              <a:lnSpc>
                <a:spcPct val="100000"/>
              </a:lnSpc>
              <a:spcBef>
                <a:spcPts val="0"/>
              </a:spcBef>
              <a:spcAft>
                <a:spcPts val="0"/>
              </a:spcAft>
              <a:buClrTx/>
              <a:buSzTx/>
              <a:buFontTx/>
              <a:buNone/>
              <a:tabLst/>
              <a:defRPr/>
            </a:pPr>
            <a:r>
              <a:rPr kumimoji="0" lang="en-US" sz="622"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2" y="585788"/>
            <a:ext cx="1366245" cy="292608"/>
          </a:xfrm>
          <a:prstGeom prst="rect">
            <a:avLst/>
          </a:prstGeom>
        </p:spPr>
      </p:pic>
    </p:spTree>
    <p:extLst>
      <p:ext uri="{BB962C8B-B14F-4D97-AF65-F5344CB8AC3E}">
        <p14:creationId xmlns:p14="http://schemas.microsoft.com/office/powerpoint/2010/main" val="1506549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2" y="1436691"/>
            <a:ext cx="11018838" cy="1969385"/>
          </a:xfrm>
        </p:spPr>
        <p:txBody>
          <a:bodyPr>
            <a:spAutoFit/>
          </a:bodyPr>
          <a:lstStyle>
            <a:lvl1pPr>
              <a:defRPr sz="3199">
                <a:latin typeface="+mn-lt"/>
              </a:defRPr>
            </a:lvl1pPr>
            <a:lvl2pPr>
              <a:defRPr sz="2488">
                <a:latin typeface="+mn-lt"/>
              </a:defRPr>
            </a:lvl2pPr>
            <a:lvl3pPr>
              <a:defRPr sz="2133">
                <a:latin typeface="+mn-lt"/>
              </a:defRPr>
            </a:lvl3pPr>
            <a:lvl4pPr>
              <a:defRPr sz="1778">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45"/>
            <a:ext cx="12192001" cy="588963"/>
          </a:xfrm>
          <a:prstGeom prst="rect">
            <a:avLst/>
          </a:prstGeom>
          <a:solidFill>
            <a:schemeClr val="accent1"/>
          </a:solidFill>
        </p:spPr>
        <p:txBody>
          <a:bodyPr wrap="square" lIns="155457" tIns="77729" rIns="155457" bIns="45720" anchor="b" anchorCtr="0">
            <a:noAutofit/>
          </a:bodyPr>
          <a:lstStyle>
            <a:lvl1pPr algn="r">
              <a:buFont typeface="Arial" pitchFamily="34" charset="0"/>
              <a:buNone/>
              <a:defRPr sz="3288" spc="-45"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076585628"/>
      </p:ext>
    </p:extLst>
  </p:cSld>
  <p:clrMapOvr>
    <a:masterClrMapping/>
  </p:clrMapOvr>
  <p:transition>
    <p:fade/>
  </p:transition>
  <p:extLst>
    <p:ext uri="{DCECCB84-F9BA-43D5-87BE-67443E8EF086}">
      <p15:sldGuideLst xmlns:p15="http://schemas.microsoft.com/office/powerpoint/2012/main">
        <p15:guide id="1" orient="horz" pos="452">
          <p15:clr>
            <a:srgbClr val="5ACBF0"/>
          </p15:clr>
        </p15:guide>
        <p15:guide id="2" orient="horz" pos="144">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Blank-BAP">
    <p:bg>
      <p:bgPr>
        <a:solidFill>
          <a:schemeClr val="bg2"/>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4A5DDC46-131E-1932-E5FF-2DB33DAECB56}"/>
              </a:ext>
            </a:extLst>
          </p:cNvPr>
          <p:cNvSpPr>
            <a:spLocks noGrp="1"/>
          </p:cNvSpPr>
          <p:nvPr>
            <p:ph type="body" sz="quarter" idx="11" hasCustomPrompt="1"/>
          </p:nvPr>
        </p:nvSpPr>
        <p:spPr>
          <a:xfrm>
            <a:off x="10121900" y="-558800"/>
            <a:ext cx="2070100" cy="330200"/>
          </a:xfrm>
          <a:prstGeom prst="rect">
            <a:avLst/>
          </a:prstGeom>
          <a:solidFill>
            <a:schemeClr val="bg1">
              <a:lumMod val="95000"/>
            </a:schemeClr>
          </a:solidFill>
          <a:ln>
            <a:solidFill>
              <a:schemeClr val="bg1">
                <a:lumMod val="50000"/>
              </a:schemeClr>
            </a:solidFill>
            <a:prstDash val="sysDot"/>
          </a:ln>
        </p:spPr>
        <p:txBody>
          <a:bodyPr anchor="ctr"/>
          <a:lstStyle>
            <a:lvl1pPr marL="0" indent="0" algn="r">
              <a:buNone/>
              <a:defRPr sz="1400" b="0" i="0">
                <a:solidFill>
                  <a:schemeClr val="bg1">
                    <a:lumMod val="50000"/>
                  </a:schemeClr>
                </a:solidFill>
                <a:latin typeface="Segoe UI" panose="020B0502040204020203" pitchFamily="34" charset="0"/>
                <a:cs typeface="Segoe UI" panose="020B0502040204020203" pitchFamily="34" charset="0"/>
              </a:defRPr>
            </a:lvl1pPr>
            <a:lvl2pPr marL="457200" indent="0">
              <a:buNone/>
              <a:defRPr sz="1000" b="0" i="0">
                <a:solidFill>
                  <a:schemeClr val="bg1">
                    <a:lumMod val="50000"/>
                  </a:schemeClr>
                </a:solidFill>
                <a:latin typeface="Segoe UI" panose="020B0502040204020203" pitchFamily="34" charset="0"/>
                <a:cs typeface="Segoe UI" panose="020B0502040204020203" pitchFamily="34" charset="0"/>
              </a:defRPr>
            </a:lvl2pPr>
            <a:lvl3pPr marL="914400" indent="0">
              <a:buNone/>
              <a:defRPr sz="1000" b="0" i="0">
                <a:solidFill>
                  <a:schemeClr val="bg1">
                    <a:lumMod val="50000"/>
                  </a:schemeClr>
                </a:solidFill>
                <a:latin typeface="Segoe UI" panose="020B0502040204020203" pitchFamily="34" charset="0"/>
                <a:cs typeface="Segoe UI" panose="020B0502040204020203" pitchFamily="34" charset="0"/>
              </a:defRPr>
            </a:lvl3pPr>
            <a:lvl4pPr marL="1371600" indent="0">
              <a:buNone/>
              <a:defRPr sz="1000" b="0" i="0">
                <a:solidFill>
                  <a:schemeClr val="bg1">
                    <a:lumMod val="50000"/>
                  </a:schemeClr>
                </a:solidFill>
                <a:latin typeface="Segoe UI" panose="020B0502040204020203" pitchFamily="34" charset="0"/>
                <a:cs typeface="Segoe UI" panose="020B0502040204020203" pitchFamily="34" charset="0"/>
              </a:defRPr>
            </a:lvl4pPr>
            <a:lvl5pPr marL="1828800" indent="0">
              <a:buNone/>
              <a:defRPr sz="1000" b="0" i="0">
                <a:solidFill>
                  <a:schemeClr val="bg1">
                    <a:lumMod val="50000"/>
                  </a:schemeClr>
                </a:solidFill>
                <a:latin typeface="Segoe UI" panose="020B0502040204020203" pitchFamily="34" charset="0"/>
                <a:cs typeface="Segoe UI" panose="020B0502040204020203" pitchFamily="34" charset="0"/>
              </a:defRPr>
            </a:lvl5pPr>
          </a:lstStyle>
          <a:p>
            <a:pPr lvl="0"/>
            <a:r>
              <a:rPr lang="en-US"/>
              <a:t>#</a:t>
            </a:r>
          </a:p>
        </p:txBody>
      </p:sp>
    </p:spTree>
    <p:extLst>
      <p:ext uri="{BB962C8B-B14F-4D97-AF65-F5344CB8AC3E}">
        <p14:creationId xmlns:p14="http://schemas.microsoft.com/office/powerpoint/2010/main" val="4130018545"/>
      </p:ext>
    </p:extLst>
  </p:cSld>
  <p:clrMapOvr>
    <a:masterClrMapping/>
  </p:clrMapOvr>
  <p:extLst>
    <p:ext uri="{DCECCB84-F9BA-43D5-87BE-67443E8EF086}">
      <p15:sldGuideLst xmlns:p15="http://schemas.microsoft.com/office/powerpoint/2012/main">
        <p15:guide id="15" pos="1440">
          <p15:clr>
            <a:srgbClr val="547EBF"/>
          </p15:clr>
        </p15:guide>
        <p15:guide id="17" pos="1632">
          <p15:clr>
            <a:srgbClr val="547EBF"/>
          </p15:clr>
        </p15:guide>
        <p15:guide id="19" pos="2208">
          <p15:clr>
            <a:srgbClr val="A4A3A4"/>
          </p15:clr>
        </p15:guide>
        <p15:guide id="20" pos="2592">
          <p15:clr>
            <a:srgbClr val="547EBF"/>
          </p15:clr>
        </p15:guide>
        <p15:guide id="22" pos="3744">
          <p15:clr>
            <a:srgbClr val="547EBF"/>
          </p15:clr>
        </p15:guide>
        <p15:guide id="23" pos="3168">
          <p15:clr>
            <a:srgbClr val="A4A3A4"/>
          </p15:clr>
        </p15:guide>
        <p15:guide id="24" pos="3360">
          <p15:clr>
            <a:srgbClr val="A4A3A4"/>
          </p15:clr>
        </p15:guide>
        <p15:guide id="25" pos="3936">
          <p15:clr>
            <a:srgbClr val="547EBF"/>
          </p15:clr>
        </p15:guide>
        <p15:guide id="27" pos="4320">
          <p15:clr>
            <a:srgbClr val="A4A3A4"/>
          </p15:clr>
        </p15:guide>
        <p15:guide id="28" pos="4512">
          <p15:clr>
            <a:srgbClr val="A4A3A4"/>
          </p15:clr>
        </p15:guide>
        <p15:guide id="29" pos="4896">
          <p15:clr>
            <a:srgbClr val="547EBF"/>
          </p15:clr>
        </p15:guide>
        <p15:guide id="30" pos="5088">
          <p15:clr>
            <a:srgbClr val="547EBF"/>
          </p15:clr>
        </p15:guide>
        <p15:guide id="32" pos="5472">
          <p15:clr>
            <a:srgbClr val="A4A3A4"/>
          </p15:clr>
        </p15:guide>
        <p15:guide id="33" pos="6048">
          <p15:clr>
            <a:srgbClr val="547EBF"/>
          </p15:clr>
        </p15:guide>
        <p15:guide id="39" pos="5664">
          <p15:clr>
            <a:srgbClr val="A4A3A4"/>
          </p15:clr>
        </p15:guide>
        <p15:guide id="45" pos="1056">
          <p15:clr>
            <a:srgbClr val="A4A3A4"/>
          </p15:clr>
        </p15:guide>
        <p15:guide id="48" pos="864">
          <p15:clr>
            <a:srgbClr val="A4A3A4"/>
          </p15:clr>
        </p15:guide>
        <p15:guide id="49" pos="2016">
          <p15:clr>
            <a:srgbClr val="A4A3A4"/>
          </p15:clr>
        </p15:guide>
        <p15:guide id="50" pos="2784">
          <p15:clr>
            <a:srgbClr val="547EBF"/>
          </p15:clr>
        </p15:guide>
        <p15:guide id="51" pos="6624">
          <p15:clr>
            <a:srgbClr val="A4A3A4"/>
          </p15:clr>
        </p15:guide>
        <p15:guide id="57" pos="6240">
          <p15:clr>
            <a:srgbClr val="547EBF"/>
          </p15:clr>
        </p15:guide>
        <p15:guide id="58" pos="6816">
          <p15:clr>
            <a:srgbClr val="A4A3A4"/>
          </p15:clr>
        </p15:guide>
        <p15:guide id="59" orient="horz" pos="816">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 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2"/>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Logo&#10;&#10;Description automatically generated with medium confidence">
            <a:extLst>
              <a:ext uri="{FF2B5EF4-FFF2-40B4-BE49-F238E27FC236}">
                <a16:creationId xmlns:a16="http://schemas.microsoft.com/office/drawing/2014/main" id="{C7D24C81-C6B4-4566-BEC3-F1E03E49184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pic>
        <p:nvPicPr>
          <p:cNvPr id="3" name="Picture 2">
            <a:extLst>
              <a:ext uri="{FF2B5EF4-FFF2-40B4-BE49-F238E27FC236}">
                <a16:creationId xmlns:a16="http://schemas.microsoft.com/office/drawing/2014/main" id="{2B3BAD68-9B50-3288-9D66-025FBA5A6EA8}"/>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6110275" y="769925"/>
            <a:ext cx="5499113" cy="5499113"/>
          </a:xfrm>
          <a:custGeom>
            <a:avLst/>
            <a:gdLst>
              <a:gd name="connsiteX0" fmla="*/ 0 w 3362445"/>
              <a:gd name="connsiteY0" fmla="*/ 0 h 3362445"/>
              <a:gd name="connsiteX1" fmla="*/ 3362445 w 3362445"/>
              <a:gd name="connsiteY1" fmla="*/ 0 h 3362445"/>
              <a:gd name="connsiteX2" fmla="*/ 3362445 w 3362445"/>
              <a:gd name="connsiteY2" fmla="*/ 3362445 h 3362445"/>
              <a:gd name="connsiteX3" fmla="*/ 0 w 3362445"/>
              <a:gd name="connsiteY3" fmla="*/ 3362445 h 3362445"/>
            </a:gdLst>
            <a:ahLst/>
            <a:cxnLst>
              <a:cxn ang="0">
                <a:pos x="connsiteX0" y="connsiteY0"/>
              </a:cxn>
              <a:cxn ang="0">
                <a:pos x="connsiteX1" y="connsiteY1"/>
              </a:cxn>
              <a:cxn ang="0">
                <a:pos x="connsiteX2" y="connsiteY2"/>
              </a:cxn>
              <a:cxn ang="0">
                <a:pos x="connsiteX3" y="connsiteY3"/>
              </a:cxn>
            </a:cxnLst>
            <a:rect l="l" t="t" r="r" b="b"/>
            <a:pathLst>
              <a:path w="3362445" h="3362445">
                <a:moveTo>
                  <a:pt x="0" y="0"/>
                </a:moveTo>
                <a:lnTo>
                  <a:pt x="3362445" y="0"/>
                </a:lnTo>
                <a:lnTo>
                  <a:pt x="3362445" y="3362445"/>
                </a:lnTo>
                <a:lnTo>
                  <a:pt x="0" y="3362445"/>
                </a:lnTo>
                <a:close/>
              </a:path>
            </a:pathLst>
          </a:custGeom>
          <a:effectLst>
            <a:outerShdw blurRad="63500" dist="50800" dir="2700000" algn="tl" rotWithShape="0">
              <a:prstClr val="black">
                <a:alpha val="20000"/>
              </a:prstClr>
            </a:outerShdw>
          </a:effectLst>
        </p:spPr>
      </p:pic>
      <p:sp>
        <p:nvSpPr>
          <p:cNvPr id="10" name="Picture Placeholder 9">
            <a:extLst>
              <a:ext uri="{FF2B5EF4-FFF2-40B4-BE49-F238E27FC236}">
                <a16:creationId xmlns:a16="http://schemas.microsoft.com/office/drawing/2014/main" id="{77BEEE07-64AA-1E20-888A-42F2A9A704FA}"/>
              </a:ext>
            </a:extLst>
          </p:cNvPr>
          <p:cNvSpPr>
            <a:spLocks noGrp="1"/>
          </p:cNvSpPr>
          <p:nvPr>
            <p:ph type="pic" sz="quarter" idx="13"/>
          </p:nvPr>
        </p:nvSpPr>
        <p:spPr>
          <a:xfrm>
            <a:off x="5929313" y="581025"/>
            <a:ext cx="5499100" cy="5499112"/>
          </a:xfrm>
        </p:spPr>
        <p:txBody>
          <a:bodyPr/>
          <a:lstStyle/>
          <a:p>
            <a:endParaRPr lang="en-US"/>
          </a:p>
        </p:txBody>
      </p:sp>
    </p:spTree>
    <p:extLst>
      <p:ext uri="{BB962C8B-B14F-4D97-AF65-F5344CB8AC3E}">
        <p14:creationId xmlns:p14="http://schemas.microsoft.com/office/powerpoint/2010/main" val="41471982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 Title">
    <p:bg>
      <p:bgPr>
        <a:solidFill>
          <a:srgbClr val="EAE4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Graphic: Create impact faster metaphor" descr="Image of create impact faster metaphor">
            <a:extLst>
              <a:ext uri="{FF2B5EF4-FFF2-40B4-BE49-F238E27FC236}">
                <a16:creationId xmlns:a16="http://schemas.microsoft.com/office/drawing/2014/main" id="{71E6F1EB-96BE-40C0-8FF7-9CA9D6B5675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65081" y="478972"/>
            <a:ext cx="5900060" cy="6074228"/>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C7D24C81-C6B4-4566-BEC3-F1E03E49184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1671208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EAE4DC"/>
        </a:solidFill>
        <a:effectLst/>
      </p:bgPr>
    </p:bg>
    <p:spTree>
      <p:nvGrpSpPr>
        <p:cNvPr id="1" name=""/>
        <p:cNvGrpSpPr/>
        <p:nvPr/>
      </p:nvGrpSpPr>
      <p:grpSpPr>
        <a:xfrm>
          <a:off x="0" y="0"/>
          <a:ext cx="0" cy="0"/>
          <a:chOff x="0" y="0"/>
          <a:chExt cx="0" cy="0"/>
        </a:xfrm>
      </p:grpSpPr>
      <p:pic>
        <p:nvPicPr>
          <p:cNvPr id="7" name="Light: Break through barriers">
            <a:extLst>
              <a:ext uri="{FF2B5EF4-FFF2-40B4-BE49-F238E27FC236}">
                <a16:creationId xmlns:a16="http://schemas.microsoft.com/office/drawing/2014/main" id="{168BE704-B556-45E9-BE93-C19A745DB3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638197" y="260049"/>
            <a:ext cx="6337904" cy="6337902"/>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Logo&#10;&#10;Description automatically generated with medium confidence">
            <a:extLst>
              <a:ext uri="{FF2B5EF4-FFF2-40B4-BE49-F238E27FC236}">
                <a16:creationId xmlns:a16="http://schemas.microsoft.com/office/drawing/2014/main" id="{2A9CEB69-ACA2-426E-A1A5-54DB916D618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1111075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3">
    <p:bg>
      <p:bgPr>
        <a:solidFill>
          <a:srgbClr val="EAE4DC"/>
        </a:solidFill>
        <a:effectLst/>
      </p:bgPr>
    </p:bg>
    <p:spTree>
      <p:nvGrpSpPr>
        <p:cNvPr id="1" name=""/>
        <p:cNvGrpSpPr/>
        <p:nvPr/>
      </p:nvGrpSpPr>
      <p:grpSpPr>
        <a:xfrm>
          <a:off x="0" y="0"/>
          <a:ext cx="0" cy="0"/>
          <a:chOff x="0" y="0"/>
          <a:chExt cx="0" cy="0"/>
        </a:xfrm>
      </p:grpSpPr>
      <p:pic>
        <p:nvPicPr>
          <p:cNvPr id="8" name="Light: Adapt to anything ">
            <a:extLst>
              <a:ext uri="{FF2B5EF4-FFF2-40B4-BE49-F238E27FC236}">
                <a16:creationId xmlns:a16="http://schemas.microsoft.com/office/drawing/2014/main" id="{547E7F7C-2D58-481F-8331-3FE0241E1FB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880702" y="194129"/>
            <a:ext cx="6311298" cy="6311287"/>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Picture 6" descr="Logo&#10;&#10;Description automatically generated with medium confidence">
            <a:extLst>
              <a:ext uri="{FF2B5EF4-FFF2-40B4-BE49-F238E27FC236}">
                <a16:creationId xmlns:a16="http://schemas.microsoft.com/office/drawing/2014/main" id="{17AABFA6-6857-43EF-9CDC-D483A94CE64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29781801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4">
    <p:bg>
      <p:bgPr>
        <a:solidFill>
          <a:srgbClr val="EAE4DC"/>
        </a:solidFill>
        <a:effectLst/>
      </p:bgPr>
    </p:bg>
    <p:spTree>
      <p:nvGrpSpPr>
        <p:cNvPr id="1" name=""/>
        <p:cNvGrpSpPr/>
        <p:nvPr/>
      </p:nvGrpSpPr>
      <p:grpSpPr>
        <a:xfrm>
          <a:off x="0" y="0"/>
          <a:ext cx="0" cy="0"/>
          <a:chOff x="0" y="0"/>
          <a:chExt cx="0" cy="0"/>
        </a:xfrm>
      </p:grpSpPr>
      <p:pic>
        <p:nvPicPr>
          <p:cNvPr id="6" name="Light: Innovate everywhere">
            <a:extLst>
              <a:ext uri="{FF2B5EF4-FFF2-40B4-BE49-F238E27FC236}">
                <a16:creationId xmlns:a16="http://schemas.microsoft.com/office/drawing/2014/main" id="{DC04341E-C617-413D-A754-103CAA84E5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56117" y="53298"/>
            <a:ext cx="6592960" cy="659296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Picture 6" descr="Logo&#10;&#10;Description automatically generated with medium confidence">
            <a:extLst>
              <a:ext uri="{FF2B5EF4-FFF2-40B4-BE49-F238E27FC236}">
                <a16:creationId xmlns:a16="http://schemas.microsoft.com/office/drawing/2014/main" id="{17AABFA6-6857-43EF-9CDC-D483A94CE64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26175854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Dark Title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Graphical user interface&#10;&#10;Description automatically generated with low confidence">
            <a:extLst>
              <a:ext uri="{FF2B5EF4-FFF2-40B4-BE49-F238E27FC236}">
                <a16:creationId xmlns:a16="http://schemas.microsoft.com/office/drawing/2014/main" id="{E44A620F-90A5-4F90-A46E-589E29C354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invGray">
          <a:xfrm>
            <a:off x="584200" y="585788"/>
            <a:ext cx="2855205" cy="289320"/>
          </a:xfrm>
          <a:prstGeom prst="rect">
            <a:avLst/>
          </a:prstGeom>
        </p:spPr>
      </p:pic>
      <p:pic>
        <p:nvPicPr>
          <p:cNvPr id="3" name="Picture 2" descr="Logo&#10;&#10;Description automatically generated">
            <a:extLst>
              <a:ext uri="{FF2B5EF4-FFF2-40B4-BE49-F238E27FC236}">
                <a16:creationId xmlns:a16="http://schemas.microsoft.com/office/drawing/2014/main" id="{5D8CC200-3AA6-534A-8B38-3F7B82E00B8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07088" y="292100"/>
            <a:ext cx="6273800" cy="6273800"/>
          </a:xfrm>
          <a:prstGeom prst="rect">
            <a:avLst/>
          </a:prstGeom>
        </p:spPr>
      </p:pic>
    </p:spTree>
    <p:extLst>
      <p:ext uri="{BB962C8B-B14F-4D97-AF65-F5344CB8AC3E}">
        <p14:creationId xmlns:p14="http://schemas.microsoft.com/office/powerpoint/2010/main" val="23983999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Dark title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8" name="Picture 7" descr="Graphical user interface&#10;&#10;Description automatically generated with low confidence">
            <a:extLst>
              <a:ext uri="{FF2B5EF4-FFF2-40B4-BE49-F238E27FC236}">
                <a16:creationId xmlns:a16="http://schemas.microsoft.com/office/drawing/2014/main" id="{5FFF0A47-7543-41B6-9868-D5B1EA73518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invGray">
          <a:xfrm>
            <a:off x="584200" y="585788"/>
            <a:ext cx="2855205" cy="289320"/>
          </a:xfrm>
          <a:prstGeom prst="rect">
            <a:avLst/>
          </a:prstGeom>
        </p:spPr>
      </p:pic>
      <p:pic>
        <p:nvPicPr>
          <p:cNvPr id="3" name="Picture 2">
            <a:extLst>
              <a:ext uri="{FF2B5EF4-FFF2-40B4-BE49-F238E27FC236}">
                <a16:creationId xmlns:a16="http://schemas.microsoft.com/office/drawing/2014/main" id="{98688AFB-CA86-0CDF-C6FA-36CD90A356D3}"/>
              </a:ext>
            </a:extLst>
          </p:cNvPr>
          <p:cNvPicPr>
            <a:picLocks noChangeAspect="1"/>
          </p:cNvPicPr>
          <p:nvPr userDrawn="1"/>
        </p:nvPicPr>
        <p:blipFill>
          <a:blip r:embed="rId3"/>
          <a:stretch>
            <a:fillRect/>
          </a:stretch>
        </p:blipFill>
        <p:spPr>
          <a:xfrm>
            <a:off x="5624511" y="292100"/>
            <a:ext cx="6273802" cy="6273802"/>
          </a:xfrm>
          <a:prstGeom prst="rect">
            <a:avLst/>
          </a:prstGeom>
        </p:spPr>
      </p:pic>
    </p:spTree>
    <p:extLst>
      <p:ext uri="{BB962C8B-B14F-4D97-AF65-F5344CB8AC3E}">
        <p14:creationId xmlns:p14="http://schemas.microsoft.com/office/powerpoint/2010/main" val="2598925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Dark title 3">
    <p:bg>
      <p:bgRef idx="1001">
        <a:schemeClr val="bg2"/>
      </p:bgRef>
    </p:bg>
    <p:spTree>
      <p:nvGrpSpPr>
        <p:cNvPr id="1" name=""/>
        <p:cNvGrpSpPr/>
        <p:nvPr/>
      </p:nvGrpSpPr>
      <p:grpSpPr>
        <a:xfrm>
          <a:off x="0" y="0"/>
          <a:ext cx="0" cy="0"/>
          <a:chOff x="0" y="0"/>
          <a:chExt cx="0" cy="0"/>
        </a:xfrm>
      </p:grpSpPr>
      <p:pic>
        <p:nvPicPr>
          <p:cNvPr id="8" name="Dark: Adapt to anything">
            <a:extLst>
              <a:ext uri="{FF2B5EF4-FFF2-40B4-BE49-F238E27FC236}">
                <a16:creationId xmlns:a16="http://schemas.microsoft.com/office/drawing/2014/main" id="{994EB93C-6F19-49E9-A6E6-6858355E51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bwMode="ltGray">
          <a:xfrm>
            <a:off x="5854695" y="152401"/>
            <a:ext cx="6347416" cy="6347406"/>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Graphical user interface&#10;&#10;Description automatically generated with low confidence">
            <a:extLst>
              <a:ext uri="{FF2B5EF4-FFF2-40B4-BE49-F238E27FC236}">
                <a16:creationId xmlns:a16="http://schemas.microsoft.com/office/drawing/2014/main" id="{80DE0B83-1A11-4323-B03A-220D262F53C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bwMode="invGray">
          <a:xfrm>
            <a:off x="584200" y="585788"/>
            <a:ext cx="2855205" cy="289320"/>
          </a:xfrm>
          <a:prstGeom prst="rect">
            <a:avLst/>
          </a:prstGeom>
        </p:spPr>
      </p:pic>
    </p:spTree>
    <p:extLst>
      <p:ext uri="{BB962C8B-B14F-4D97-AF65-F5344CB8AC3E}">
        <p14:creationId xmlns:p14="http://schemas.microsoft.com/office/powerpoint/2010/main" val="17777030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Dark titl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Graphical user interface&#10;&#10;Description automatically generated with low confidence">
            <a:extLst>
              <a:ext uri="{FF2B5EF4-FFF2-40B4-BE49-F238E27FC236}">
                <a16:creationId xmlns:a16="http://schemas.microsoft.com/office/drawing/2014/main" id="{80DE0B83-1A11-4323-B03A-220D262F53C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invGray">
          <a:xfrm>
            <a:off x="584200" y="585788"/>
            <a:ext cx="2855205" cy="289320"/>
          </a:xfrm>
          <a:prstGeom prst="rect">
            <a:avLst/>
          </a:prstGeom>
        </p:spPr>
      </p:pic>
      <p:pic>
        <p:nvPicPr>
          <p:cNvPr id="7" name="Dark:">
            <a:extLst>
              <a:ext uri="{FF2B5EF4-FFF2-40B4-BE49-F238E27FC236}">
                <a16:creationId xmlns:a16="http://schemas.microsoft.com/office/drawing/2014/main" id="{7D8593D0-D7C9-4321-A0F9-23E7597E2F4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bwMode="ltGray">
          <a:xfrm>
            <a:off x="5453615" y="50801"/>
            <a:ext cx="6597966" cy="6597956"/>
          </a:xfrm>
          <a:prstGeom prst="rect">
            <a:avLst/>
          </a:prstGeom>
        </p:spPr>
      </p:pic>
    </p:spTree>
    <p:extLst>
      <p:ext uri="{BB962C8B-B14F-4D97-AF65-F5344CB8AC3E}">
        <p14:creationId xmlns:p14="http://schemas.microsoft.com/office/powerpoint/2010/main" val="24961129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 Title square photo placeholder">
    <p:bg>
      <p:bgPr>
        <a:solidFill>
          <a:srgbClr val="EAE4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1D9633D-0250-45DF-8C52-8A5F894D7FA7}"/>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pic>
        <p:nvPicPr>
          <p:cNvPr id="6" name="Picture 5" descr="Logo&#10;&#10;Description automatically generated with medium confidence">
            <a:extLst>
              <a:ext uri="{FF2B5EF4-FFF2-40B4-BE49-F238E27FC236}">
                <a16:creationId xmlns:a16="http://schemas.microsoft.com/office/drawing/2014/main" id="{D9214802-33BD-472E-84C0-CBCD65AD4E6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198935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Slide tan">
    <p:bg>
      <p:bgPr>
        <a:solidFill>
          <a:srgbClr val="EAE4DC"/>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Logo&#10;&#10;Description automatically generated with medium confidence">
            <a:extLst>
              <a:ext uri="{FF2B5EF4-FFF2-40B4-BE49-F238E27FC236}">
                <a16:creationId xmlns:a16="http://schemas.microsoft.com/office/drawing/2014/main" id="{F4838EB7-9B13-4ACB-97C0-51BAB78757B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4231049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Agenda 1">
    <p:bg>
      <p:bgPr>
        <a:solidFill>
          <a:srgbClr val="EAE4DC"/>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14E108-2258-4959-A182-798030A0C286}"/>
              </a:ext>
            </a:extLst>
          </p:cNvPr>
          <p:cNvSpPr/>
          <p:nvPr userDrawn="1"/>
        </p:nvSpPr>
        <p:spPr bwMode="auto">
          <a:xfrm>
            <a:off x="0" y="0"/>
            <a:ext cx="3556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3152001"/>
            <a:ext cx="2053337" cy="553998"/>
          </a:xfrm>
        </p:spPr>
        <p:txBody>
          <a:bodyPr/>
          <a:lstStyle>
            <a:lvl1pPr>
              <a:defRPr>
                <a:solidFill>
                  <a:schemeClr val="bg1"/>
                </a:solidFill>
              </a:defRPr>
            </a:lvl1pPr>
          </a:lstStyle>
          <a:p>
            <a:r>
              <a:rPr lang="en-US"/>
              <a:t>Agenda</a:t>
            </a:r>
          </a:p>
        </p:txBody>
      </p:sp>
      <p:sp>
        <p:nvSpPr>
          <p:cNvPr id="4" name="Text Placeholder 3"/>
          <p:cNvSpPr>
            <a:spLocks noGrp="1"/>
          </p:cNvSpPr>
          <p:nvPr>
            <p:ph type="body" sz="quarter" idx="10"/>
          </p:nvPr>
        </p:nvSpPr>
        <p:spPr>
          <a:xfrm>
            <a:off x="4165600" y="2604159"/>
            <a:ext cx="5212080" cy="1649682"/>
          </a:xfrm>
        </p:spPr>
        <p:txBody>
          <a:bodyPr wrap="square" anchor="ctr" anchorCtr="0">
            <a:spAutoFit/>
          </a:bodyPr>
          <a:lstStyle>
            <a:lvl1pPr marL="457200" indent="-457200">
              <a:spcBef>
                <a:spcPts val="1224"/>
              </a:spcBef>
              <a:buClr>
                <a:schemeClr val="tx1"/>
              </a:buClr>
              <a:buFont typeface="Arial" panose="020B0604020202020204" pitchFamily="34" charset="0"/>
              <a:buChar char="•"/>
              <a:defRPr sz="2800" b="0">
                <a:latin typeface="Segoe UI" panose="020B0502040204020203" pitchFamily="34" charset="0"/>
                <a:cs typeface="Segoe UI" panose="020B0502040204020203" pitchFamily="34" charset="0"/>
              </a:defRPr>
            </a:lvl1pPr>
            <a:lvl2pPr marL="598488" indent="-342900">
              <a:buFont typeface="Arial" panose="020B0604020202020204" pitchFamily="34" charset="0"/>
              <a:buChar char="•"/>
              <a:defRPr sz="2000" b="0"/>
            </a:lvl2pPr>
            <a:lvl3pPr marL="736600" indent="-285750">
              <a:buFont typeface="Arial" panose="020B0604020202020204" pitchFamily="34" charset="0"/>
              <a:buChar char="•"/>
              <a:tabLst/>
              <a:defRPr sz="1600" b="0"/>
            </a:lvl3pPr>
            <a:lvl4pPr marL="938212" indent="-285750">
              <a:buFont typeface="Arial" panose="020B0604020202020204" pitchFamily="34" charset="0"/>
              <a:buChar char="•"/>
              <a:defRPr sz="1400" b="0"/>
            </a:lvl4pPr>
            <a:lvl5pPr marL="1139825" indent="-285750">
              <a:buFont typeface="Arial" panose="020B0604020202020204" pitchFamily="34" charset="0"/>
              <a:buChar char="•"/>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83329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Lst>
          </p:cNvPr>
          <p:cNvSpPr/>
          <p:nvPr userDrawn="1"/>
        </p:nvSpPr>
        <p:spPr bwMode="auto">
          <a:xfrm>
            <a:off x="0" y="0"/>
            <a:ext cx="12192000" cy="1208988"/>
          </a:xfrm>
          <a:prstGeom prst="rect">
            <a:avLst/>
          </a:prstGeom>
          <a:solidFill>
            <a:srgbClr val="EAE4D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accent2"/>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911404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721572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21154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wo Column Bullet 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7558662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wo Column Bullet 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1237262"/>
          </a:xfrm>
        </p:spPr>
        <p:txBody>
          <a:bodyPr/>
          <a:lstStyle>
            <a:lvl1pPr marL="0" indent="0">
              <a:spcBef>
                <a:spcPts val="1200"/>
              </a:spcBef>
              <a:buNone/>
              <a:defRPr sz="1800">
                <a:gradFill flip="none" rotWithShape="1">
                  <a:gsLst>
                    <a:gs pos="0">
                      <a:srgbClr val="50E6FF"/>
                    </a:gs>
                    <a:gs pos="100000">
                      <a:srgbClr val="D59DFF"/>
                    </a:gs>
                  </a:gsLst>
                  <a:lin ang="10800000" scaled="1"/>
                  <a:tileRect/>
                </a:gradFill>
                <a:latin typeface="+mj-lt"/>
              </a:defRPr>
            </a:lvl1pPr>
            <a:lvl2pPr marL="228600" indent="0">
              <a:buNone/>
              <a:defRPr sz="1600"/>
            </a:lvl2pPr>
            <a:lvl3pPr marL="457200" indent="0">
              <a:buNone/>
              <a:defRPr sz="1200"/>
            </a:lvl3pPr>
            <a:lvl4pPr marL="661988" indent="0">
              <a:buNone/>
              <a:defRPr sz="1100"/>
            </a:lvl4pPr>
            <a:lvl5pPr marL="855663"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865188" y="5594817"/>
            <a:ext cx="10744200" cy="969496"/>
          </a:xfrm>
          <a:solidFill>
            <a:schemeClr val="bg2"/>
          </a:solidFill>
        </p:spPr>
        <p:txBody>
          <a:bodyPr lIns="457200" tIns="182880" rIns="2514600" bIns="182880" anchor="b"/>
          <a:lstStyle>
            <a:lvl1pPr marL="0" indent="0">
              <a:buNone/>
              <a:defRPr sz="1800"/>
            </a:lvl1pPr>
            <a:lvl2pPr marL="0" indent="0" algn="r">
              <a:spcBef>
                <a:spcPts val="600"/>
              </a:spcBef>
              <a:buNone/>
              <a:defRPr sz="1600"/>
            </a:lvl2pPr>
            <a:lvl3pPr marL="457200" indent="0">
              <a:buNone/>
              <a:defRPr sz="1200"/>
            </a:lvl3pPr>
            <a:lvl4pPr marL="661988" indent="0">
              <a:buNone/>
              <a:defRPr sz="1100"/>
            </a:lvl4pPr>
            <a:lvl5pPr marL="855663" indent="0">
              <a:buNone/>
              <a:defRPr sz="1100"/>
            </a:lvl5p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0859817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82451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85701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13582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03941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516681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324293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541092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83999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1197242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2486365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200219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Half sl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2019300"/>
            <a:ext cx="5212080" cy="1341906"/>
          </a:xfrm>
        </p:spPr>
        <p:txBody>
          <a:bodyPr wrap="square">
            <a:spAutoFit/>
          </a:bodyPr>
          <a:lstStyle>
            <a:lvl1pPr marL="0" indent="0">
              <a:spcBef>
                <a:spcPts val="1800"/>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1800" b="0">
                <a:latin typeface="+mn-lt"/>
              </a:defRPr>
            </a:lvl2pPr>
            <a:lvl3pPr marL="450850" indent="0">
              <a:buFont typeface="Wingdings" panose="05000000000000000000" pitchFamily="2" charset="2"/>
              <a:buNone/>
              <a:tabLst/>
              <a:defRPr sz="1400" b="0">
                <a:latin typeface="+mn-lt"/>
              </a:defRPr>
            </a:lvl3pPr>
            <a:lvl4pPr marL="652462" indent="0">
              <a:buFont typeface="Wingdings" panose="05000000000000000000" pitchFamily="2" charset="2"/>
              <a:buNone/>
              <a:defRPr sz="1200" b="0">
                <a:latin typeface="+mn-lt"/>
              </a:defRPr>
            </a:lvl4pPr>
            <a:lvl5pPr marL="854075" indent="0">
              <a:buFont typeface="Wingdings" panose="05000000000000000000" pitchFamily="2" charset="2"/>
              <a:buNone/>
              <a:tabLst/>
              <a:defRPr sz="12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5BFDFC1A-F431-E798-45CF-15482CA825A2}"/>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265B5795-7B31-3CC9-D0FD-D2FC1A448C1B}"/>
              </a:ext>
            </a:extLst>
          </p:cNvPr>
          <p:cNvSpPr>
            <a:spLocks noGrp="1"/>
          </p:cNvSpPr>
          <p:nvPr>
            <p:ph type="body" sz="quarter" idx="11" hasCustomPrompt="1"/>
          </p:nvPr>
        </p:nvSpPr>
        <p:spPr>
          <a:xfrm>
            <a:off x="584200" y="1027668"/>
            <a:ext cx="11025188" cy="369332"/>
          </a:xfrm>
        </p:spPr>
        <p:txBody>
          <a:bodyPr/>
          <a:lstStyle>
            <a:lvl1pPr marL="0" indent="0">
              <a:buNone/>
              <a:defRPr sz="2400">
                <a:solidFill>
                  <a:schemeClr val="accent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Subtitle</a:t>
            </a:r>
          </a:p>
        </p:txBody>
      </p:sp>
    </p:spTree>
    <p:extLst>
      <p:ext uri="{BB962C8B-B14F-4D97-AF65-F5344CB8AC3E}">
        <p14:creationId xmlns:p14="http://schemas.microsoft.com/office/powerpoint/2010/main" val="29334590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07088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ase study">
    <p:bg>
      <p:bgRef idx="1001">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337118"/>
            <a:ext cx="5335588" cy="3931920"/>
          </a:xfrm>
        </p:spPr>
        <p:txBody>
          <a:bodyPr/>
          <a:lstStyle>
            <a:lvl1pPr marL="0" indent="0">
              <a:spcBef>
                <a:spcPts val="1200"/>
              </a:spcBef>
              <a:buNone/>
              <a:defRPr sz="1800">
                <a:gradFill flip="none" rotWithShape="1">
                  <a:gsLst>
                    <a:gs pos="0">
                      <a:srgbClr val="D59DFF"/>
                    </a:gs>
                    <a:gs pos="99000">
                      <a:srgbClr val="50E6FF"/>
                    </a:gs>
                  </a:gsLst>
                  <a:lin ang="0" scaled="1"/>
                  <a:tileRect/>
                </a:gradFill>
                <a:latin typeface="+mj-lt"/>
              </a:defRPr>
            </a:lvl1pPr>
            <a:lvl2pPr marL="0" indent="0">
              <a:spcBef>
                <a:spcPts val="300"/>
              </a:spcBef>
              <a:buNone/>
              <a:defRPr sz="1600"/>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Sublevel</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502400" y="0"/>
            <a:ext cx="56896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A2B78294-C45D-CF09-312C-DF3CDFBAB775}"/>
              </a:ext>
            </a:extLst>
          </p:cNvPr>
          <p:cNvSpPr>
            <a:spLocks noGrp="1"/>
          </p:cNvSpPr>
          <p:nvPr>
            <p:ph type="title"/>
          </p:nvPr>
        </p:nvSpPr>
        <p:spPr>
          <a:xfrm>
            <a:off x="588263" y="457200"/>
            <a:ext cx="5335588" cy="409343"/>
          </a:xfrm>
        </p:spPr>
        <p:txBody>
          <a:bodyPr/>
          <a:lstStyle>
            <a:lvl1pPr>
              <a:lnSpc>
                <a:spcPct val="95000"/>
              </a:lnSpc>
              <a:defRPr sz="2800" spc="-30" baseline="0"/>
            </a:lvl1pPr>
          </a:lstStyle>
          <a:p>
            <a:r>
              <a:rPr lang="en-US"/>
              <a:t>Click to edit Master title style</a:t>
            </a:r>
          </a:p>
        </p:txBody>
      </p:sp>
      <p:sp>
        <p:nvSpPr>
          <p:cNvPr id="7" name="Text Placeholder 6">
            <a:extLst>
              <a:ext uri="{FF2B5EF4-FFF2-40B4-BE49-F238E27FC236}">
                <a16:creationId xmlns:a16="http://schemas.microsoft.com/office/drawing/2014/main" id="{C3CFB25F-180B-2A2D-2FAE-6C795F301831}"/>
              </a:ext>
            </a:extLst>
          </p:cNvPr>
          <p:cNvSpPr>
            <a:spLocks noGrp="1"/>
          </p:cNvSpPr>
          <p:nvPr>
            <p:ph type="body" sz="quarter" idx="12"/>
          </p:nvPr>
        </p:nvSpPr>
        <p:spPr>
          <a:xfrm>
            <a:off x="6787262" y="5724273"/>
            <a:ext cx="4822126" cy="544765"/>
          </a:xfrm>
        </p:spPr>
        <p:txBody>
          <a:bodyPr anchor="b"/>
          <a:lstStyle>
            <a:lvl1pPr marL="0" indent="0">
              <a:spcBef>
                <a:spcPts val="0"/>
              </a:spcBef>
              <a:spcAft>
                <a:spcPts val="600"/>
              </a:spcAft>
              <a:buNone/>
              <a:defRPr sz="1600"/>
            </a:lvl1pPr>
            <a:lvl2pPr marL="228600" indent="0" algn="r">
              <a:buNone/>
              <a:defRPr sz="1200">
                <a:latin typeface="+mj-lt"/>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0374672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Title - Square Photo ">
    <p:bg>
      <p:bgRef idx="1001">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1435100"/>
            <a:ext cx="6261482" cy="4833938"/>
          </a:xfrm>
        </p:spPr>
        <p:txBody>
          <a:bodyPr/>
          <a:lstStyle>
            <a:lvl1pPr marL="0" indent="0">
              <a:spcBef>
                <a:spcPts val="1200"/>
              </a:spcBef>
              <a:buNone/>
              <a:defRPr sz="1800">
                <a:gradFill flip="none" rotWithShape="1">
                  <a:gsLst>
                    <a:gs pos="0">
                      <a:srgbClr val="D59DFF"/>
                    </a:gs>
                    <a:gs pos="99000">
                      <a:srgbClr val="50E6FF"/>
                    </a:gs>
                  </a:gsLst>
                  <a:lin ang="0" scaled="1"/>
                  <a:tileRect/>
                </a:gradFill>
                <a:latin typeface="+mj-lt"/>
              </a:defRPr>
            </a:lvl1pPr>
            <a:lvl2pPr marL="0" indent="0">
              <a:spcBef>
                <a:spcPts val="300"/>
              </a:spcBef>
              <a:buNone/>
              <a:defRPr sz="1600"/>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Sublevel</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7437120" y="0"/>
            <a:ext cx="475488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A2B78294-C45D-CF09-312C-DF3CDFBAB775}"/>
              </a:ext>
            </a:extLst>
          </p:cNvPr>
          <p:cNvSpPr>
            <a:spLocks noGrp="1"/>
          </p:cNvSpPr>
          <p:nvPr>
            <p:ph type="title"/>
          </p:nvPr>
        </p:nvSpPr>
        <p:spPr>
          <a:xfrm>
            <a:off x="588263" y="457200"/>
            <a:ext cx="6261482" cy="443198"/>
          </a:xfrm>
        </p:spPr>
        <p:txBody>
          <a:bodyPr/>
          <a:lstStyle>
            <a:lvl1pPr>
              <a:lnSpc>
                <a:spcPct val="90000"/>
              </a:lnSpc>
              <a:defRPr sz="3200"/>
            </a:lvl1pPr>
          </a:lstStyle>
          <a:p>
            <a:r>
              <a:rPr lang="en-US"/>
              <a:t>Click to edit Master title style</a:t>
            </a:r>
          </a:p>
        </p:txBody>
      </p:sp>
    </p:spTree>
    <p:extLst>
      <p:ext uri="{BB962C8B-B14F-4D97-AF65-F5344CB8AC3E}">
        <p14:creationId xmlns:p14="http://schemas.microsoft.com/office/powerpoint/2010/main" val="45803050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Case study">
    <p:bg>
      <p:bgRef idx="1001">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337118"/>
            <a:ext cx="5335588" cy="992579"/>
          </a:xfrm>
          <a:solidFill>
            <a:schemeClr val="bg1">
              <a:lumMod val="95000"/>
            </a:schemeClr>
          </a:solidFill>
        </p:spPr>
        <p:txBody>
          <a:bodyPr lIns="182880" tIns="137160" rIns="182880" bIns="137160"/>
          <a:lstStyle>
            <a:lvl1pPr marL="0" indent="0">
              <a:spcBef>
                <a:spcPts val="0"/>
              </a:spcBef>
              <a:spcAft>
                <a:spcPts val="1200"/>
              </a:spcAft>
              <a:buNone/>
              <a:defRPr sz="1800">
                <a:solidFill>
                  <a:schemeClr val="tx1"/>
                </a:solidFill>
                <a:latin typeface="+mn-lt"/>
              </a:defRPr>
            </a:lvl1pPr>
            <a:lvl2pPr marL="0" indent="0" algn="r">
              <a:spcBef>
                <a:spcPts val="300"/>
              </a:spcBef>
              <a:buNone/>
              <a:defRPr sz="1600"/>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Sublevel</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502400" y="0"/>
            <a:ext cx="56896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A2B78294-C45D-CF09-312C-DF3CDFBAB775}"/>
              </a:ext>
            </a:extLst>
          </p:cNvPr>
          <p:cNvSpPr>
            <a:spLocks noGrp="1"/>
          </p:cNvSpPr>
          <p:nvPr>
            <p:ph type="title"/>
          </p:nvPr>
        </p:nvSpPr>
        <p:spPr>
          <a:xfrm>
            <a:off x="588263" y="457200"/>
            <a:ext cx="5335588" cy="409343"/>
          </a:xfrm>
        </p:spPr>
        <p:txBody>
          <a:bodyPr/>
          <a:lstStyle>
            <a:lvl1pPr>
              <a:lnSpc>
                <a:spcPct val="95000"/>
              </a:lnSpc>
              <a:defRPr sz="2800" spc="-30" baseline="0"/>
            </a:lvl1pPr>
          </a:lstStyle>
          <a:p>
            <a:r>
              <a:rPr lang="en-US"/>
              <a:t>Click to edit Master title style</a:t>
            </a:r>
          </a:p>
        </p:txBody>
      </p:sp>
    </p:spTree>
    <p:extLst>
      <p:ext uri="{BB962C8B-B14F-4D97-AF65-F5344CB8AC3E}">
        <p14:creationId xmlns:p14="http://schemas.microsoft.com/office/powerpoint/2010/main" val="294341146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12439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76283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8676512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11395817"/>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3423380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10766175"/>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7833132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691834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1926397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6110670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7882149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958368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5977649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7005733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7161045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183623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4350513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537631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EAE4DC"/>
        </a:solidFill>
        <a:effectLst/>
      </p:bgPr>
    </p:bg>
    <p:spTree>
      <p:nvGrpSpPr>
        <p:cNvPr id="1" name=""/>
        <p:cNvGrpSpPr/>
        <p:nvPr/>
      </p:nvGrpSpPr>
      <p:grpSpPr>
        <a:xfrm>
          <a:off x="0" y="0"/>
          <a:ext cx="0" cy="0"/>
          <a:chOff x="0" y="0"/>
          <a:chExt cx="0" cy="0"/>
        </a:xfrm>
      </p:grpSpPr>
      <p:pic>
        <p:nvPicPr>
          <p:cNvPr id="7" name="Light: Break through barriers">
            <a:extLst>
              <a:ext uri="{FF2B5EF4-FFF2-40B4-BE49-F238E27FC236}">
                <a16:creationId xmlns:a16="http://schemas.microsoft.com/office/drawing/2014/main" id="{168BE704-B556-45E9-BE93-C19A745DB3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638197" y="260049"/>
            <a:ext cx="6337904" cy="6337902"/>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Logo&#10;&#10;Description automatically generated with medium confidence">
            <a:extLst>
              <a:ext uri="{FF2B5EF4-FFF2-40B4-BE49-F238E27FC236}">
                <a16:creationId xmlns:a16="http://schemas.microsoft.com/office/drawing/2014/main" id="{2A9CEB69-ACA2-426E-A1A5-54DB916D618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34965968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8816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078426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256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5405597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9003812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0756164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20170060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10524372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5249894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74219278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38375" y="1033463"/>
            <a:ext cx="9371013"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2238375" y="4424994"/>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2238375" y="4831394"/>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sp>
        <p:nvSpPr>
          <p:cNvPr id="12" name="Freeform: Shape 11">
            <a:extLst>
              <a:ext uri="{FF2B5EF4-FFF2-40B4-BE49-F238E27FC236}">
                <a16:creationId xmlns:a16="http://schemas.microsoft.com/office/drawing/2014/main" id="{B7906C05-2D3A-4EE1-8C05-624CD0DA8D38}"/>
              </a:ext>
            </a:extLst>
          </p:cNvPr>
          <p:cNvSpPr>
            <a:spLocks/>
          </p:cNvSpPr>
          <p:nvPr userDrawn="1"/>
        </p:nvSpPr>
        <p:spPr bwMode="auto">
          <a:xfrm>
            <a:off x="569912" y="1047750"/>
            <a:ext cx="1270000" cy="1133475"/>
          </a:xfrm>
          <a:custGeom>
            <a:avLst/>
            <a:gdLst>
              <a:gd name="connsiteX0" fmla="*/ 730250 w 1270000"/>
              <a:gd name="connsiteY0" fmla="*/ 0 h 1133475"/>
              <a:gd name="connsiteX1" fmla="*/ 1270000 w 1270000"/>
              <a:gd name="connsiteY1" fmla="*/ 0 h 1133475"/>
              <a:gd name="connsiteX2" fmla="*/ 1270000 w 1270000"/>
              <a:gd name="connsiteY2" fmla="*/ 566949 h 1133475"/>
              <a:gd name="connsiteX3" fmla="*/ 1029312 w 1270000"/>
              <a:gd name="connsiteY3" fmla="*/ 566949 h 1133475"/>
              <a:gd name="connsiteX4" fmla="*/ 1085148 w 1270000"/>
              <a:gd name="connsiteY4" fmla="*/ 773266 h 1133475"/>
              <a:gd name="connsiteX5" fmla="*/ 1270000 w 1270000"/>
              <a:gd name="connsiteY5" fmla="*/ 865432 h 1133475"/>
              <a:gd name="connsiteX6" fmla="*/ 1270000 w 1270000"/>
              <a:gd name="connsiteY6" fmla="*/ 1133475 h 1133475"/>
              <a:gd name="connsiteX7" fmla="*/ 988281 w 1270000"/>
              <a:gd name="connsiteY7" fmla="*/ 1045537 h 1133475"/>
              <a:gd name="connsiteX8" fmla="*/ 825425 w 1270000"/>
              <a:gd name="connsiteY8" fmla="*/ 897986 h 1133475"/>
              <a:gd name="connsiteX9" fmla="*/ 749285 w 1270000"/>
              <a:gd name="connsiteY9" fmla="*/ 702239 h 1133475"/>
              <a:gd name="connsiteX10" fmla="*/ 730250 w 1270000"/>
              <a:gd name="connsiteY10" fmla="*/ 471401 h 1133475"/>
              <a:gd name="connsiteX11" fmla="*/ 0 w 1270000"/>
              <a:gd name="connsiteY11" fmla="*/ 0 h 1133475"/>
              <a:gd name="connsiteX12" fmla="*/ 538163 w 1270000"/>
              <a:gd name="connsiteY12" fmla="*/ 0 h 1133475"/>
              <a:gd name="connsiteX13" fmla="*/ 538163 w 1270000"/>
              <a:gd name="connsiteY13" fmla="*/ 566949 h 1133475"/>
              <a:gd name="connsiteX14" fmla="*/ 297283 w 1270000"/>
              <a:gd name="connsiteY14" fmla="*/ 566949 h 1133475"/>
              <a:gd name="connsiteX15" fmla="*/ 353262 w 1270000"/>
              <a:gd name="connsiteY15" fmla="*/ 773266 h 1133475"/>
              <a:gd name="connsiteX16" fmla="*/ 538163 w 1270000"/>
              <a:gd name="connsiteY16" fmla="*/ 865432 h 1133475"/>
              <a:gd name="connsiteX17" fmla="*/ 538163 w 1270000"/>
              <a:gd name="connsiteY17" fmla="*/ 1133475 h 1133475"/>
              <a:gd name="connsiteX18" fmla="*/ 256147 w 1270000"/>
              <a:gd name="connsiteY18" fmla="*/ 1045537 h 1133475"/>
              <a:gd name="connsiteX19" fmla="*/ 92875 w 1270000"/>
              <a:gd name="connsiteY19" fmla="*/ 897986 h 1133475"/>
              <a:gd name="connsiteX20" fmla="*/ 16539 w 1270000"/>
              <a:gd name="connsiteY20" fmla="*/ 702239 h 1133475"/>
              <a:gd name="connsiteX21" fmla="*/ 0 w 1270000"/>
              <a:gd name="connsiteY21" fmla="*/ 563144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70000" h="1133475">
                <a:moveTo>
                  <a:pt x="730250" y="0"/>
                </a:moveTo>
                <a:lnTo>
                  <a:pt x="1270000" y="0"/>
                </a:lnTo>
                <a:lnTo>
                  <a:pt x="1270000" y="566949"/>
                </a:lnTo>
                <a:lnTo>
                  <a:pt x="1029312" y="566949"/>
                </a:lnTo>
                <a:cubicBezTo>
                  <a:pt x="1029312" y="656156"/>
                  <a:pt x="1050039" y="721687"/>
                  <a:pt x="1085148" y="773266"/>
                </a:cubicBezTo>
                <a:cubicBezTo>
                  <a:pt x="1120258" y="824422"/>
                  <a:pt x="1182016" y="855285"/>
                  <a:pt x="1270000" y="865432"/>
                </a:cubicBezTo>
                <a:lnTo>
                  <a:pt x="1270000" y="1133475"/>
                </a:lnTo>
                <a:cubicBezTo>
                  <a:pt x="1152406" y="1114873"/>
                  <a:pt x="1058499" y="1085701"/>
                  <a:pt x="988281" y="1045537"/>
                </a:cubicBezTo>
                <a:cubicBezTo>
                  <a:pt x="918063" y="1005795"/>
                  <a:pt x="863496" y="956330"/>
                  <a:pt x="825425" y="897986"/>
                </a:cubicBezTo>
                <a:cubicBezTo>
                  <a:pt x="787355" y="839220"/>
                  <a:pt x="761975" y="774112"/>
                  <a:pt x="749285" y="702239"/>
                </a:cubicBezTo>
                <a:cubicBezTo>
                  <a:pt x="736595" y="630366"/>
                  <a:pt x="730250" y="553420"/>
                  <a:pt x="730250" y="471401"/>
                </a:cubicBezTo>
                <a:close/>
                <a:moveTo>
                  <a:pt x="0" y="0"/>
                </a:moveTo>
                <a:lnTo>
                  <a:pt x="538163" y="0"/>
                </a:lnTo>
                <a:lnTo>
                  <a:pt x="538163" y="566949"/>
                </a:lnTo>
                <a:lnTo>
                  <a:pt x="297283" y="566949"/>
                </a:lnTo>
                <a:cubicBezTo>
                  <a:pt x="297283" y="655310"/>
                  <a:pt x="317639" y="721687"/>
                  <a:pt x="353262" y="773266"/>
                </a:cubicBezTo>
                <a:cubicBezTo>
                  <a:pt x="388461" y="824422"/>
                  <a:pt x="449954" y="855285"/>
                  <a:pt x="538163" y="865432"/>
                </a:cubicBezTo>
                <a:lnTo>
                  <a:pt x="538163" y="1133475"/>
                </a:lnTo>
                <a:cubicBezTo>
                  <a:pt x="420692" y="1114873"/>
                  <a:pt x="326545" y="1085701"/>
                  <a:pt x="256147" y="1045537"/>
                </a:cubicBezTo>
                <a:cubicBezTo>
                  <a:pt x="185325" y="1005795"/>
                  <a:pt x="131042" y="956330"/>
                  <a:pt x="92875" y="897986"/>
                </a:cubicBezTo>
                <a:cubicBezTo>
                  <a:pt x="54707" y="839220"/>
                  <a:pt x="29262" y="774112"/>
                  <a:pt x="16539" y="702239"/>
                </a:cubicBezTo>
                <a:cubicBezTo>
                  <a:pt x="8482" y="657847"/>
                  <a:pt x="2969" y="611341"/>
                  <a:pt x="0" y="563144"/>
                </a:cubicBezTo>
                <a:close/>
              </a:path>
            </a:pathLst>
          </a:custGeom>
          <a:gradFill>
            <a:gsLst>
              <a:gs pos="0">
                <a:srgbClr val="50E6FF"/>
              </a:gs>
              <a:gs pos="100000">
                <a:srgbClr val="D59DFF"/>
              </a:gs>
            </a:gsLst>
            <a:lin ang="2400000" scaled="0"/>
          </a:gradFill>
          <a:ln>
            <a:noFill/>
            <a:headEnd type="none" w="med" len="med"/>
            <a:tailEnd type="none" w="med" len="med"/>
          </a:ln>
          <a:effectLst>
            <a:outerShdw blurRad="355600" dist="190500" dir="5400000" sx="101000" sy="101000" algn="ctr" rotWithShape="0">
              <a:srgbClr val="000000">
                <a:alpha val="27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28340406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551895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userDrawn="1">
          <p15:clr>
            <a:srgbClr val="5ACBF0"/>
          </p15:clr>
        </p15:guide>
        <p15:guide id="7" pos="1795" userDrawn="1">
          <p15:clr>
            <a:srgbClr val="5ACBF0"/>
          </p15:clr>
        </p15:guide>
        <p15:guide id="8" pos="3035" userDrawn="1">
          <p15:clr>
            <a:srgbClr val="5ACBF0"/>
          </p15:clr>
        </p15:guide>
        <p15:guide id="9" pos="3221" userDrawn="1">
          <p15:clr>
            <a:srgbClr val="5ACBF0"/>
          </p15:clr>
        </p15:guide>
        <p15:guide id="10" pos="4461" userDrawn="1">
          <p15:clr>
            <a:srgbClr val="5ACBF0"/>
          </p15:clr>
        </p15:guide>
        <p15:guide id="11" pos="5890" userDrawn="1">
          <p15:clr>
            <a:srgbClr val="5ACBF0"/>
          </p15:clr>
        </p15:guide>
        <p15:guide id="12" orient="horz" pos="1436">
          <p15:clr>
            <a:srgbClr val="5ACBF0"/>
          </p15:clr>
        </p15:guide>
        <p15:guide id="13" pos="4646" userDrawn="1">
          <p15:clr>
            <a:srgbClr val="5ACBF0"/>
          </p15:clr>
        </p15:guide>
        <p15:guide id="14" pos="6072" userDrawn="1">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Quote ocea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36787" y="1030655"/>
            <a:ext cx="9371013"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2236787" y="4422186"/>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2236787" y="4828586"/>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E48B7899-CB4D-47CD-A953-8FAD549121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49201" y="1033463"/>
            <a:ext cx="1555824" cy="1392940"/>
          </a:xfrm>
          <a:prstGeom prst="rect">
            <a:avLst/>
          </a:prstGeom>
        </p:spPr>
      </p:pic>
    </p:spTree>
    <p:extLst>
      <p:ext uri="{BB962C8B-B14F-4D97-AF65-F5344CB8AC3E}">
        <p14:creationId xmlns:p14="http://schemas.microsoft.com/office/powerpoint/2010/main" val="29192891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Quote viole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B4EC0E-1A04-488E-9DE2-3E485E0F7BD5}"/>
              </a:ext>
            </a:extLst>
          </p:cNvPr>
          <p:cNvSpPr>
            <a:spLocks noGrp="1"/>
          </p:cNvSpPr>
          <p:nvPr>
            <p:ph type="title" hasCustomPrompt="1"/>
          </p:nvPr>
        </p:nvSpPr>
        <p:spPr>
          <a:xfrm>
            <a:off x="2236787" y="1030655"/>
            <a:ext cx="9371013"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9" name="Text Placeholder 4">
            <a:extLst>
              <a:ext uri="{FF2B5EF4-FFF2-40B4-BE49-F238E27FC236}">
                <a16:creationId xmlns:a16="http://schemas.microsoft.com/office/drawing/2014/main" id="{FCC19D23-D1E4-4510-8049-F818AF4AC73B}"/>
              </a:ext>
            </a:extLst>
          </p:cNvPr>
          <p:cNvSpPr>
            <a:spLocks noGrp="1"/>
          </p:cNvSpPr>
          <p:nvPr>
            <p:ph type="body" sz="quarter" idx="12" hasCustomPrompt="1"/>
          </p:nvPr>
        </p:nvSpPr>
        <p:spPr>
          <a:xfrm>
            <a:off x="2236787" y="4422186"/>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10" name="Text Placeholder 4">
            <a:extLst>
              <a:ext uri="{FF2B5EF4-FFF2-40B4-BE49-F238E27FC236}">
                <a16:creationId xmlns:a16="http://schemas.microsoft.com/office/drawing/2014/main" id="{9C33B5F3-01CE-4749-9431-1FBF746009EB}"/>
              </a:ext>
            </a:extLst>
          </p:cNvPr>
          <p:cNvSpPr>
            <a:spLocks noGrp="1"/>
          </p:cNvSpPr>
          <p:nvPr>
            <p:ph type="body" sz="quarter" idx="13" hasCustomPrompt="1"/>
          </p:nvPr>
        </p:nvSpPr>
        <p:spPr>
          <a:xfrm>
            <a:off x="2236787" y="4828586"/>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350AB3FA-3405-4169-9479-480C4E8FE5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49201" y="1033463"/>
            <a:ext cx="1555824" cy="1392940"/>
          </a:xfrm>
          <a:prstGeom prst="rect">
            <a:avLst/>
          </a:prstGeom>
        </p:spPr>
      </p:pic>
    </p:spTree>
    <p:extLst>
      <p:ext uri="{BB962C8B-B14F-4D97-AF65-F5344CB8AC3E}">
        <p14:creationId xmlns:p14="http://schemas.microsoft.com/office/powerpoint/2010/main" val="1729943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Alternate quote">
    <p:bg>
      <p:bgPr>
        <a:solidFill>
          <a:srgbClr val="EAE4DC"/>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E78741-2E92-4352-847E-7E79AA3BEDE7}"/>
              </a:ext>
            </a:extLst>
          </p:cNvPr>
          <p:cNvSpPr/>
          <p:nvPr userDrawn="1"/>
        </p:nvSpPr>
        <p:spPr bwMode="auto">
          <a:xfrm>
            <a:off x="0" y="0"/>
            <a:ext cx="4064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40156270-9C86-4171-BEB2-C0F0D7A6B76A}"/>
              </a:ext>
            </a:extLst>
          </p:cNvPr>
          <p:cNvSpPr/>
          <p:nvPr userDrawn="1"/>
        </p:nvSpPr>
        <p:spPr bwMode="auto">
          <a:xfrm>
            <a:off x="1066800" y="1623526"/>
            <a:ext cx="10540999" cy="4217537"/>
          </a:xfrm>
          <a:prstGeom prst="rect">
            <a:avLst/>
          </a:prstGeom>
          <a:solidFill>
            <a:schemeClr val="bg1"/>
          </a:solidFill>
          <a:ln>
            <a:noFill/>
            <a:headEnd type="none" w="med" len="med"/>
            <a:tailEnd type="none" w="med" len="med"/>
          </a:ln>
          <a:effectLst>
            <a:outerShdw blurRad="355600" dist="190500" dir="5400000" sx="101000" sy="101000" algn="ctr" rotWithShape="0">
              <a:srgbClr val="000000">
                <a:alpha val="11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1066801" y="2191554"/>
            <a:ext cx="10058399" cy="2195395"/>
          </a:xfrm>
          <a:noFill/>
        </p:spPr>
        <p:txBody>
          <a:bodyPr wrap="square" lIns="457200" tIns="0" rIns="182880" bIns="0" anchor="b" anchorCtr="0">
            <a:normAutofit/>
          </a:bodyPr>
          <a:lstStyle>
            <a:lvl1pPr algn="l" defTabSz="932742" rtl="0" eaLnBrk="1" latinLnBrk="0" hangingPunct="1">
              <a:lnSpc>
                <a:spcPct val="90000"/>
              </a:lnSpc>
              <a:spcBef>
                <a:spcPct val="0"/>
              </a:spcBef>
              <a:buNone/>
              <a:defRPr lang="en-US" sz="28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1066801" y="4705389"/>
            <a:ext cx="10056883" cy="338554"/>
          </a:xfrm>
          <a:noFill/>
        </p:spPr>
        <p:txBody>
          <a:bodyPr wrap="square" lIns="457200" tIns="0" rIns="18288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1066801" y="5111789"/>
            <a:ext cx="10056882" cy="338554"/>
          </a:xfrm>
          <a:noFill/>
        </p:spPr>
        <p:txBody>
          <a:bodyPr wrap="square" lIns="457200" tIns="0" rIns="18288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sp>
        <p:nvSpPr>
          <p:cNvPr id="12" name="Rectangle 11">
            <a:extLst>
              <a:ext uri="{FF2B5EF4-FFF2-40B4-BE49-F238E27FC236}">
                <a16:creationId xmlns:a16="http://schemas.microsoft.com/office/drawing/2014/main" id="{B5CAA7F6-8C5E-4C0C-9380-3938313CCE9B}"/>
              </a:ext>
            </a:extLst>
          </p:cNvPr>
          <p:cNvSpPr/>
          <p:nvPr userDrawn="1"/>
        </p:nvSpPr>
        <p:spPr bwMode="auto">
          <a:xfrm>
            <a:off x="584200" y="866944"/>
            <a:ext cx="1460500" cy="1463040"/>
          </a:xfrm>
          <a:prstGeom prst="rect">
            <a:avLst/>
          </a:prstGeom>
          <a:gradFill>
            <a:gsLst>
              <a:gs pos="1000">
                <a:srgbClr val="50E6FF">
                  <a:alpha val="90000"/>
                </a:srgbClr>
              </a:gs>
              <a:gs pos="100000">
                <a:srgbClr val="D59DFF">
                  <a:alpha val="90000"/>
                </a:srgbClr>
              </a:gs>
            </a:gsLst>
            <a:lin ang="2400000" scaled="0"/>
          </a:gradFill>
          <a:ln>
            <a:noFill/>
            <a:headEnd type="none" w="med" len="med"/>
            <a:tailEnd type="none" w="med" len="med"/>
          </a:ln>
          <a:effectLst>
            <a:outerShdw blurRad="355600" dist="190500" dir="5400000" sx="101000" sy="101000" algn="ctr" rotWithShape="0">
              <a:srgbClr val="000000">
                <a:alpha val="27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14" name="Picture 13">
            <a:extLst>
              <a:ext uri="{FF2B5EF4-FFF2-40B4-BE49-F238E27FC236}">
                <a16:creationId xmlns:a16="http://schemas.microsoft.com/office/drawing/2014/main" id="{0D984DC6-2262-41BA-8742-20A3565F58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2537" y="1222206"/>
            <a:ext cx="1079086" cy="969348"/>
          </a:xfrm>
          <a:prstGeom prst="rect">
            <a:avLst/>
          </a:prstGeom>
        </p:spPr>
      </p:pic>
    </p:spTree>
    <p:extLst>
      <p:ext uri="{BB962C8B-B14F-4D97-AF65-F5344CB8AC3E}">
        <p14:creationId xmlns:p14="http://schemas.microsoft.com/office/powerpoint/2010/main" val="1396265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Demo slide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4299971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Demo slide ocea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5212442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Demo slide viole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3171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8188655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Section Title gradient 1">
    <p:bg>
      <p:bgPr>
        <a:gradFill>
          <a:gsLst>
            <a:gs pos="1000">
              <a:srgbClr val="50E6FF"/>
            </a:gs>
            <a:gs pos="99000">
              <a:schemeClr val="accent3"/>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930493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ection Title gradient 2">
    <p:bg>
      <p:bgPr>
        <a:gradFill>
          <a:gsLst>
            <a:gs pos="1000">
              <a:srgbClr val="FF9349"/>
            </a:gs>
            <a:gs pos="99000">
              <a:srgbClr val="D83B01"/>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994457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ection Title gradient 3">
    <p:bg>
      <p:bgPr>
        <a:gradFill>
          <a:gsLst>
            <a:gs pos="99000">
              <a:srgbClr val="831490"/>
            </a:gs>
            <a:gs pos="1000">
              <a:srgbClr val="D59DFF"/>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389884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ection title graphic 1">
    <p:bg>
      <p:bgRef idx="1001">
        <a:schemeClr val="bg2"/>
      </p:bgRef>
    </p:bg>
    <p:spTree>
      <p:nvGrpSpPr>
        <p:cNvPr id="1" name=""/>
        <p:cNvGrpSpPr/>
        <p:nvPr/>
      </p:nvGrpSpPr>
      <p:grpSpPr>
        <a:xfrm>
          <a:off x="0" y="0"/>
          <a:ext cx="0" cy="0"/>
          <a:chOff x="0" y="0"/>
          <a:chExt cx="0" cy="0"/>
        </a:xfrm>
      </p:grpSpPr>
      <p:pic>
        <p:nvPicPr>
          <p:cNvPr id="7" name="Dark: Create impact faster">
            <a:extLst>
              <a:ext uri="{FF2B5EF4-FFF2-40B4-BE49-F238E27FC236}">
                <a16:creationId xmlns:a16="http://schemas.microsoft.com/office/drawing/2014/main" id="{53BEC10D-83A8-4649-88F8-525050193CA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3771901" y="0"/>
            <a:ext cx="8420100" cy="6858000"/>
          </a:xfrm>
          <a:prstGeom prst="rect">
            <a:avLst/>
          </a:prstGeom>
        </p:spPr>
      </p:pic>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5122636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ection title graphic 2">
    <p:bg>
      <p:bgRef idx="1001">
        <a:schemeClr val="bg2"/>
      </p:bgRef>
    </p:bg>
    <p:spTree>
      <p:nvGrpSpPr>
        <p:cNvPr id="1" name=""/>
        <p:cNvGrpSpPr/>
        <p:nvPr/>
      </p:nvGrpSpPr>
      <p:grpSpPr>
        <a:xfrm>
          <a:off x="0" y="0"/>
          <a:ext cx="0" cy="0"/>
          <a:chOff x="0" y="0"/>
          <a:chExt cx="0" cy="0"/>
        </a:xfrm>
      </p:grpSpPr>
      <p:pic>
        <p:nvPicPr>
          <p:cNvPr id="4" name="Dark: Break through barriers">
            <a:extLst>
              <a:ext uri="{FF2B5EF4-FFF2-40B4-BE49-F238E27FC236}">
                <a16:creationId xmlns:a16="http://schemas.microsoft.com/office/drawing/2014/main" id="{AE01FB6F-69FB-4C55-8F77-47A913335DB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1161"/>
          <a:stretch/>
        </p:blipFill>
        <p:spPr bwMode="ltGray">
          <a:xfrm>
            <a:off x="0" y="-1"/>
            <a:ext cx="12192001" cy="6858001"/>
          </a:xfrm>
          <a:prstGeom prst="rect">
            <a:avLst/>
          </a:prstGeom>
        </p:spPr>
      </p:pic>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856268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ection title graphic 3">
    <p:bg>
      <p:bgRef idx="1001">
        <a:schemeClr val="bg2"/>
      </p:bgRef>
    </p:bg>
    <p:spTree>
      <p:nvGrpSpPr>
        <p:cNvPr id="1" name=""/>
        <p:cNvGrpSpPr/>
        <p:nvPr/>
      </p:nvGrpSpPr>
      <p:grpSpPr>
        <a:xfrm>
          <a:off x="0" y="0"/>
          <a:ext cx="0" cy="0"/>
          <a:chOff x="0" y="0"/>
          <a:chExt cx="0" cy="0"/>
        </a:xfrm>
      </p:grpSpPr>
      <p:pic>
        <p:nvPicPr>
          <p:cNvPr id="5" name="Dark: Adapt to anything">
            <a:extLst>
              <a:ext uri="{FF2B5EF4-FFF2-40B4-BE49-F238E27FC236}">
                <a16:creationId xmlns:a16="http://schemas.microsoft.com/office/drawing/2014/main" id="{C01D04A8-6185-4D88-82A2-8E8101A916D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5334001" y="-1"/>
            <a:ext cx="6858000" cy="6858001"/>
          </a:xfrm>
          <a:prstGeom prst="rect">
            <a:avLst/>
          </a:prstGeom>
        </p:spPr>
      </p:pic>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373723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ection title graphic 4">
    <p:bg>
      <p:bgRef idx="1001">
        <a:schemeClr val="bg2"/>
      </p:bgRef>
    </p:bg>
    <p:spTree>
      <p:nvGrpSpPr>
        <p:cNvPr id="1" name=""/>
        <p:cNvGrpSpPr/>
        <p:nvPr/>
      </p:nvGrpSpPr>
      <p:grpSpPr>
        <a:xfrm>
          <a:off x="0" y="0"/>
          <a:ext cx="0" cy="0"/>
          <a:chOff x="0" y="0"/>
          <a:chExt cx="0" cy="0"/>
        </a:xfrm>
      </p:grpSpPr>
      <p:pic>
        <p:nvPicPr>
          <p:cNvPr id="4" name="Dark: Innovate everywhere">
            <a:extLst>
              <a:ext uri="{FF2B5EF4-FFF2-40B4-BE49-F238E27FC236}">
                <a16:creationId xmlns:a16="http://schemas.microsoft.com/office/drawing/2014/main" id="{4EAC99E1-B968-408B-9767-C938059B736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1657"/>
          <a:stretch/>
        </p:blipFill>
        <p:spPr bwMode="ltGray">
          <a:xfrm>
            <a:off x="0" y="-1"/>
            <a:ext cx="12192000" cy="6858001"/>
          </a:xfrm>
          <a:prstGeom prst="rect">
            <a:avLst/>
          </a:prstGeom>
        </p:spPr>
      </p:pic>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263631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Section title graphic 4">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207401"/>
            <a:ext cx="4572000" cy="443198"/>
          </a:xfrm>
          <a:noFill/>
        </p:spPr>
        <p:txBody>
          <a:bodyPr wrap="square" lIns="0" tIns="0" rIns="0" bIns="0" anchor="ctr" anchorCtr="0">
            <a:spAutoFit/>
          </a:bodyPr>
          <a:lstStyle>
            <a:lvl1pPr algn="l" defTabSz="932742" rtl="0" eaLnBrk="1" latinLnBrk="0" hangingPunct="1">
              <a:lnSpc>
                <a:spcPct val="90000"/>
              </a:lnSpc>
              <a:spcBef>
                <a:spcPct val="0"/>
              </a:spcBef>
              <a:buNone/>
              <a:defRPr lang="en-US" sz="32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5341306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creenshot">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0198-B250-44FD-9AC7-BA0E6E23B5C1}"/>
              </a:ext>
            </a:extLst>
          </p:cNvPr>
          <p:cNvSpPr>
            <a:spLocks noGrp="1"/>
          </p:cNvSpPr>
          <p:nvPr>
            <p:ph type="title"/>
          </p:nvPr>
        </p:nvSpPr>
        <p:spPr>
          <a:xfrm>
            <a:off x="588263" y="457200"/>
            <a:ext cx="3856737" cy="553998"/>
          </a:xfrm>
        </p:spPr>
        <p:txBody>
          <a:bodyPr/>
          <a:lstStyle/>
          <a:p>
            <a:r>
              <a:rPr lang="en-US"/>
              <a:t>Click to edit Master title style</a:t>
            </a:r>
          </a:p>
        </p:txBody>
      </p:sp>
      <p:sp>
        <p:nvSpPr>
          <p:cNvPr id="14" name="Text Placeholder 13">
            <a:extLst>
              <a:ext uri="{FF2B5EF4-FFF2-40B4-BE49-F238E27FC236}">
                <a16:creationId xmlns:a16="http://schemas.microsoft.com/office/drawing/2014/main" id="{6F25D0DC-756F-45C2-A98F-05B75941978C}"/>
              </a:ext>
            </a:extLst>
          </p:cNvPr>
          <p:cNvSpPr>
            <a:spLocks noGrp="1"/>
          </p:cNvSpPr>
          <p:nvPr>
            <p:ph type="body" sz="quarter" idx="11"/>
          </p:nvPr>
        </p:nvSpPr>
        <p:spPr>
          <a:xfrm>
            <a:off x="588263" y="2395538"/>
            <a:ext cx="3856737" cy="861774"/>
          </a:xfrm>
        </p:spPr>
        <p:txBody>
          <a:bodyPr/>
          <a:lstStyle>
            <a:lvl1pPr marL="0" indent="0">
              <a:buNone/>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A111676F-0A7B-49C1-8A96-1063E1813997}"/>
              </a:ext>
            </a:extLst>
          </p:cNvPr>
          <p:cNvSpPr>
            <a:spLocks noGrp="1"/>
          </p:cNvSpPr>
          <p:nvPr>
            <p:ph sz="quarter" idx="12" hasCustomPrompt="1"/>
          </p:nvPr>
        </p:nvSpPr>
        <p:spPr>
          <a:xfrm>
            <a:off x="5202937" y="1464400"/>
            <a:ext cx="6989063" cy="3929199"/>
          </a:xfrm>
          <a:prstGeom prst="roundRect">
            <a:avLst>
              <a:gd name="adj" fmla="val 0"/>
            </a:avLst>
          </a:prstGeom>
          <a:blipFill>
            <a:blip r:embed="rId2" cstate="email">
              <a:extLst>
                <a:ext uri="{28A0092B-C50C-407E-A947-70E740481C1C}">
                  <a14:useLocalDpi xmlns:a14="http://schemas.microsoft.com/office/drawing/2010/main"/>
                </a:ext>
              </a:extLst>
            </a:blip>
            <a:stretch>
              <a:fillRect/>
            </a:stretch>
          </a:blipFill>
          <a:ln w="381000">
            <a:solidFill>
              <a:schemeClr val="tx1"/>
            </a:solidFill>
          </a:ln>
          <a:effectLst>
            <a:outerShdw blurRad="254000" dist="292100" dir="2700000" sx="101000" sy="101000" algn="ctr" rotWithShape="0">
              <a:srgbClr val="000000">
                <a:alpha val="15000"/>
              </a:srgbClr>
            </a:outerShdw>
          </a:effectLst>
        </p:spPr>
        <p:txBody>
          <a:bodyPr tIns="2377440"/>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257623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Mobile Screensho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0198-B250-44FD-9AC7-BA0E6E23B5C1}"/>
              </a:ext>
            </a:extLst>
          </p:cNvPr>
          <p:cNvSpPr>
            <a:spLocks noGrp="1"/>
          </p:cNvSpPr>
          <p:nvPr>
            <p:ph type="title"/>
          </p:nvPr>
        </p:nvSpPr>
        <p:spPr>
          <a:xfrm>
            <a:off x="588263" y="457200"/>
            <a:ext cx="3856737" cy="553998"/>
          </a:xfrm>
        </p:spPr>
        <p:txBody>
          <a:bodyPr/>
          <a:lstStyle/>
          <a:p>
            <a:r>
              <a:rPr lang="en-US"/>
              <a:t>Click to edit Master title style</a:t>
            </a:r>
          </a:p>
        </p:txBody>
      </p:sp>
      <p:sp>
        <p:nvSpPr>
          <p:cNvPr id="14" name="Text Placeholder 13">
            <a:extLst>
              <a:ext uri="{FF2B5EF4-FFF2-40B4-BE49-F238E27FC236}">
                <a16:creationId xmlns:a16="http://schemas.microsoft.com/office/drawing/2014/main" id="{6F25D0DC-756F-45C2-A98F-05B75941978C}"/>
              </a:ext>
            </a:extLst>
          </p:cNvPr>
          <p:cNvSpPr>
            <a:spLocks noGrp="1"/>
          </p:cNvSpPr>
          <p:nvPr>
            <p:ph type="body" sz="quarter" idx="11"/>
          </p:nvPr>
        </p:nvSpPr>
        <p:spPr>
          <a:xfrm>
            <a:off x="588263" y="2395538"/>
            <a:ext cx="3856737" cy="861774"/>
          </a:xfrm>
        </p:spPr>
        <p:txBody>
          <a:bodyPr/>
          <a:lstStyle>
            <a:lvl1pPr marL="0" indent="0">
              <a:buNone/>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A111676F-0A7B-49C1-8A96-1063E1813997}"/>
              </a:ext>
            </a:extLst>
          </p:cNvPr>
          <p:cNvSpPr>
            <a:spLocks noGrp="1"/>
          </p:cNvSpPr>
          <p:nvPr>
            <p:ph sz="quarter" idx="12" hasCustomPrompt="1"/>
          </p:nvPr>
        </p:nvSpPr>
        <p:spPr>
          <a:xfrm>
            <a:off x="7713894" y="585216"/>
            <a:ext cx="2625967" cy="5687568"/>
          </a:xfrm>
          <a:prstGeom prst="roundRect">
            <a:avLst>
              <a:gd name="adj" fmla="val 8222"/>
            </a:avLst>
          </a:prstGeom>
          <a:blipFill>
            <a:blip r:embed="rId2" cstate="email">
              <a:extLst>
                <a:ext uri="{28A0092B-C50C-407E-A947-70E740481C1C}">
                  <a14:useLocalDpi xmlns:a14="http://schemas.microsoft.com/office/drawing/2010/main"/>
                </a:ext>
              </a:extLst>
            </a:blip>
            <a:stretch>
              <a:fillRect/>
            </a:stretch>
          </a:blipFill>
          <a:ln w="241300">
            <a:solidFill>
              <a:schemeClr val="tx1"/>
            </a:solidFill>
          </a:ln>
          <a:effectLst>
            <a:outerShdw blurRad="254000" dist="292100" dir="2700000" sx="101000" sy="101000" algn="ctr" rotWithShape="0">
              <a:srgbClr val="000000">
                <a:alpha val="15000"/>
              </a:srgb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25175180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1429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652929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Thank you 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
        <p:nvSpPr>
          <p:cNvPr id="3" name="Text Box 3" descr="This is a copyright notice that should be included on the final slide.">
            <a:extLst>
              <a:ext uri="{FF2B5EF4-FFF2-40B4-BE49-F238E27FC236}">
                <a16:creationId xmlns:a16="http://schemas.microsoft.com/office/drawing/2014/main" id="{6F383736-D87B-F2D1-84EB-7854E4C6028D}"/>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4" name="Picture 3" descr="Logo&#10;&#10;Description automatically generated with medium confidence">
            <a:extLst>
              <a:ext uri="{FF2B5EF4-FFF2-40B4-BE49-F238E27FC236}">
                <a16:creationId xmlns:a16="http://schemas.microsoft.com/office/drawing/2014/main" id="{CB86A1CE-46C3-129F-6CE7-889D358366F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30334769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13384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userDrawn="1">
          <p15:clr>
            <a:srgbClr val="5ACBF0"/>
          </p15:clr>
        </p15:guide>
        <p15:guide id="34" pos="3336" userDrawn="1">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hank you 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Tree>
    <p:extLst>
      <p:ext uri="{BB962C8B-B14F-4D97-AF65-F5344CB8AC3E}">
        <p14:creationId xmlns:p14="http://schemas.microsoft.com/office/powerpoint/2010/main" val="36609193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hank you photo">
    <p:bg>
      <p:bgPr>
        <a:solidFill>
          <a:srgbClr val="EAE4D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5" y="3035808"/>
            <a:ext cx="3948683"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DC1D8EF4-A5A1-4D2B-9918-9B027853453F}"/>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784556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AE4DC"/>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descr="Logo&#10;&#10;Description automatically generated with medium confidence">
            <a:extLst>
              <a:ext uri="{FF2B5EF4-FFF2-40B4-BE49-F238E27FC236}">
                <a16:creationId xmlns:a16="http://schemas.microsoft.com/office/drawing/2014/main" id="{4E695B53-CE74-45F5-B29D-B6E72D9A8E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32641143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167267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3555132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1743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6D036D35-5EFE-4F9A-9DEA-C56B81F64EC4}"/>
              </a:ext>
            </a:extLst>
          </p:cNvPr>
          <p:cNvSpPr>
            <a:spLocks noGrp="1"/>
          </p:cNvSpPr>
          <p:nvPr>
            <p:ph type="body" sz="quarter" idx="10" hasCustomPrompt="1"/>
          </p:nvPr>
        </p:nvSpPr>
        <p:spPr>
          <a:xfrm>
            <a:off x="10490200" y="-423204"/>
            <a:ext cx="1701800" cy="307777"/>
          </a:xfrm>
        </p:spPr>
        <p:txBody>
          <a:bodyPr anchor="b" anchorCtr="0"/>
          <a:lstStyle>
            <a:lvl1pPr algn="r">
              <a:buNone/>
              <a:defRPr sz="2000">
                <a:gradFill>
                  <a:gsLst>
                    <a:gs pos="85263">
                      <a:srgbClr val="D83B01"/>
                    </a:gs>
                    <a:gs pos="58000">
                      <a:srgbClr val="D83B01"/>
                    </a:gs>
                  </a:gsLst>
                  <a:lin ang="18600000" scaled="0"/>
                </a:gradFill>
                <a:latin typeface="+mj-lt"/>
              </a:defRPr>
            </a:lvl1pPr>
          </a:lstStyle>
          <a:p>
            <a:pPr lvl="0"/>
            <a:r>
              <a:rPr lang="en-US"/>
              <a:t>XX-XXX</a:t>
            </a:r>
          </a:p>
        </p:txBody>
      </p:sp>
    </p:spTree>
    <p:extLst>
      <p:ext uri="{BB962C8B-B14F-4D97-AF65-F5344CB8AC3E}">
        <p14:creationId xmlns:p14="http://schemas.microsoft.com/office/powerpoint/2010/main" val="38529772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20669158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0584323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C65E9-4A52-3EE6-E842-26805730EB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438A7F-9147-5021-CF64-D06E046A31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9F4213-2B10-622E-4C63-89D11154D85F}"/>
              </a:ext>
            </a:extLst>
          </p:cNvPr>
          <p:cNvSpPr>
            <a:spLocks noGrp="1"/>
          </p:cNvSpPr>
          <p:nvPr>
            <p:ph type="dt" sz="half" idx="10"/>
          </p:nvPr>
        </p:nvSpPr>
        <p:spPr/>
        <p:txBody>
          <a:bodyPr/>
          <a:lstStyle/>
          <a:p>
            <a:fld id="{09CA7A4F-5385-4ED4-9E4F-4F060A308B0F}" type="datetimeFigureOut">
              <a:rPr lang="en-US" smtClean="0"/>
              <a:t>3/7/2024</a:t>
            </a:fld>
            <a:endParaRPr lang="en-US"/>
          </a:p>
        </p:txBody>
      </p:sp>
      <p:sp>
        <p:nvSpPr>
          <p:cNvPr id="5" name="Footer Placeholder 4">
            <a:extLst>
              <a:ext uri="{FF2B5EF4-FFF2-40B4-BE49-F238E27FC236}">
                <a16:creationId xmlns:a16="http://schemas.microsoft.com/office/drawing/2014/main" id="{3BB57762-87FF-7F07-DAE9-1225E8C41E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577D4-00DB-7040-6E3B-208E2C5AC9A2}"/>
              </a:ext>
            </a:extLst>
          </p:cNvPr>
          <p:cNvSpPr>
            <a:spLocks noGrp="1"/>
          </p:cNvSpPr>
          <p:nvPr>
            <p:ph type="sldNum" sz="quarter" idx="12"/>
          </p:nvPr>
        </p:nvSpPr>
        <p:spPr/>
        <p:txBody>
          <a:bodyPr/>
          <a:lstStyle/>
          <a:p>
            <a:fld id="{5AAF27DC-3852-4C7C-82C5-5B27AEEE6165}" type="slidenum">
              <a:rPr lang="en-US" smtClean="0"/>
              <a:t>‹#›</a:t>
            </a:fld>
            <a:endParaRPr lang="en-US"/>
          </a:p>
        </p:txBody>
      </p:sp>
    </p:spTree>
    <p:extLst>
      <p:ext uri="{BB962C8B-B14F-4D97-AF65-F5344CB8AC3E}">
        <p14:creationId xmlns:p14="http://schemas.microsoft.com/office/powerpoint/2010/main" val="4258809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userDrawn="1">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guide id="31" pos="3840" userDrawn="1">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2535115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273451"/>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86E62-3AE4-4F4F-9E87-031785807C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D8261B-E1C1-8FC0-CBC3-C0250DFDDF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D52BDD-58A6-B139-FCBA-FD76032CFEBA}"/>
              </a:ext>
            </a:extLst>
          </p:cNvPr>
          <p:cNvSpPr>
            <a:spLocks noGrp="1"/>
          </p:cNvSpPr>
          <p:nvPr>
            <p:ph type="dt" sz="half" idx="10"/>
          </p:nvPr>
        </p:nvSpPr>
        <p:spPr/>
        <p:txBody>
          <a:bodyPr/>
          <a:lstStyle/>
          <a:p>
            <a:fld id="{EE5A7004-4ED5-45EE-8582-C703A41E0002}" type="datetimeFigureOut">
              <a:rPr lang="en-US" smtClean="0"/>
              <a:t>3/7/2024</a:t>
            </a:fld>
            <a:endParaRPr lang="en-US"/>
          </a:p>
        </p:txBody>
      </p:sp>
      <p:sp>
        <p:nvSpPr>
          <p:cNvPr id="5" name="Footer Placeholder 4">
            <a:extLst>
              <a:ext uri="{FF2B5EF4-FFF2-40B4-BE49-F238E27FC236}">
                <a16:creationId xmlns:a16="http://schemas.microsoft.com/office/drawing/2014/main" id="{9B355045-B4C7-3896-3685-E312FCD062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C62B2-B4D3-BADE-FC34-AFCC7370BC35}"/>
              </a:ext>
            </a:extLst>
          </p:cNvPr>
          <p:cNvSpPr>
            <a:spLocks noGrp="1"/>
          </p:cNvSpPr>
          <p:nvPr>
            <p:ph type="sldNum" sz="quarter" idx="12"/>
          </p:nvPr>
        </p:nvSpPr>
        <p:spPr/>
        <p:txBody>
          <a:bodyPr/>
          <a:lstStyle/>
          <a:p>
            <a:fld id="{31E4C50B-6122-463D-9ADC-14A9867ACD04}" type="slidenum">
              <a:rPr lang="en-US" smtClean="0"/>
              <a:t>‹#›</a:t>
            </a:fld>
            <a:endParaRPr lang="en-US"/>
          </a:p>
        </p:txBody>
      </p:sp>
    </p:spTree>
    <p:extLst>
      <p:ext uri="{BB962C8B-B14F-4D97-AF65-F5344CB8AC3E}">
        <p14:creationId xmlns:p14="http://schemas.microsoft.com/office/powerpoint/2010/main" val="291748518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57B7F1-B4C1-F85D-95DF-FD63202298FA}"/>
              </a:ext>
              <a:ext uri="{C183D7F6-B498-43B3-948B-1728B52AA6E4}">
                <adec:decorative xmlns:adec="http://schemas.microsoft.com/office/drawing/2017/decorative" val="1"/>
              </a:ext>
            </a:extLst>
          </p:cNvPr>
          <p:cNvSpPr/>
          <p:nvPr userDrawn="1"/>
        </p:nvSpPr>
        <p:spPr bwMode="auto">
          <a:xfrm>
            <a:off x="-1" y="0"/>
            <a:ext cx="48006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39" y="1229820"/>
            <a:ext cx="3931920" cy="430887"/>
          </a:xfrm>
        </p:spPr>
        <p:txBody>
          <a:bodyPr/>
          <a:lstStyle/>
          <a:p>
            <a:r>
              <a:rPr lang="en-US"/>
              <a:t>Click to edit Master title style</a:t>
            </a:r>
          </a:p>
        </p:txBody>
      </p:sp>
    </p:spTree>
    <p:extLst>
      <p:ext uri="{BB962C8B-B14F-4D97-AF65-F5344CB8AC3E}">
        <p14:creationId xmlns:p14="http://schemas.microsoft.com/office/powerpoint/2010/main" val="5021242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9945309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994956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054716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1_ 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2"/>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Logo&#10;&#10;Description automatically generated with medium confidence">
            <a:extLst>
              <a:ext uri="{FF2B5EF4-FFF2-40B4-BE49-F238E27FC236}">
                <a16:creationId xmlns:a16="http://schemas.microsoft.com/office/drawing/2014/main" id="{C7D24C81-C6B4-4566-BEC3-F1E03E49184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pic>
        <p:nvPicPr>
          <p:cNvPr id="3" name="Picture 2">
            <a:extLst>
              <a:ext uri="{FF2B5EF4-FFF2-40B4-BE49-F238E27FC236}">
                <a16:creationId xmlns:a16="http://schemas.microsoft.com/office/drawing/2014/main" id="{2B3BAD68-9B50-3288-9D66-025FBA5A6EA8}"/>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6110275" y="769925"/>
            <a:ext cx="5499113" cy="5499113"/>
          </a:xfrm>
          <a:custGeom>
            <a:avLst/>
            <a:gdLst>
              <a:gd name="connsiteX0" fmla="*/ 0 w 3362445"/>
              <a:gd name="connsiteY0" fmla="*/ 0 h 3362445"/>
              <a:gd name="connsiteX1" fmla="*/ 3362445 w 3362445"/>
              <a:gd name="connsiteY1" fmla="*/ 0 h 3362445"/>
              <a:gd name="connsiteX2" fmla="*/ 3362445 w 3362445"/>
              <a:gd name="connsiteY2" fmla="*/ 3362445 h 3362445"/>
              <a:gd name="connsiteX3" fmla="*/ 0 w 3362445"/>
              <a:gd name="connsiteY3" fmla="*/ 3362445 h 3362445"/>
            </a:gdLst>
            <a:ahLst/>
            <a:cxnLst>
              <a:cxn ang="0">
                <a:pos x="connsiteX0" y="connsiteY0"/>
              </a:cxn>
              <a:cxn ang="0">
                <a:pos x="connsiteX1" y="connsiteY1"/>
              </a:cxn>
              <a:cxn ang="0">
                <a:pos x="connsiteX2" y="connsiteY2"/>
              </a:cxn>
              <a:cxn ang="0">
                <a:pos x="connsiteX3" y="connsiteY3"/>
              </a:cxn>
            </a:cxnLst>
            <a:rect l="l" t="t" r="r" b="b"/>
            <a:pathLst>
              <a:path w="3362445" h="3362445">
                <a:moveTo>
                  <a:pt x="0" y="0"/>
                </a:moveTo>
                <a:lnTo>
                  <a:pt x="3362445" y="0"/>
                </a:lnTo>
                <a:lnTo>
                  <a:pt x="3362445" y="3362445"/>
                </a:lnTo>
                <a:lnTo>
                  <a:pt x="0" y="3362445"/>
                </a:lnTo>
                <a:close/>
              </a:path>
            </a:pathLst>
          </a:custGeom>
          <a:effectLst>
            <a:outerShdw blurRad="63500" dist="50800" dir="2700000" algn="tl" rotWithShape="0">
              <a:prstClr val="black">
                <a:alpha val="20000"/>
              </a:prstClr>
            </a:outerShdw>
          </a:effectLst>
        </p:spPr>
      </p:pic>
      <p:sp>
        <p:nvSpPr>
          <p:cNvPr id="10" name="Picture Placeholder 9">
            <a:extLst>
              <a:ext uri="{FF2B5EF4-FFF2-40B4-BE49-F238E27FC236}">
                <a16:creationId xmlns:a16="http://schemas.microsoft.com/office/drawing/2014/main" id="{77BEEE07-64AA-1E20-888A-42F2A9A704FA}"/>
              </a:ext>
            </a:extLst>
          </p:cNvPr>
          <p:cNvSpPr>
            <a:spLocks noGrp="1"/>
          </p:cNvSpPr>
          <p:nvPr>
            <p:ph type="pic" sz="quarter" idx="13"/>
          </p:nvPr>
        </p:nvSpPr>
        <p:spPr>
          <a:xfrm>
            <a:off x="5929313" y="581025"/>
            <a:ext cx="5499100" cy="5499112"/>
          </a:xfrm>
        </p:spPr>
        <p:txBody>
          <a:bodyPr/>
          <a:lstStyle/>
          <a:p>
            <a:endParaRPr lang="en-US"/>
          </a:p>
        </p:txBody>
      </p:sp>
    </p:spTree>
    <p:extLst>
      <p:ext uri="{BB962C8B-B14F-4D97-AF65-F5344CB8AC3E}">
        <p14:creationId xmlns:p14="http://schemas.microsoft.com/office/powerpoint/2010/main" val="27264054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2314630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1_Horizontal">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6F86FC9-D24A-4994-95C6-18AA0D0A6BFB}"/>
              </a:ext>
            </a:extLst>
          </p:cNvPr>
          <p:cNvSpPr/>
          <p:nvPr userDrawn="1"/>
        </p:nvSpPr>
        <p:spPr>
          <a:xfrm>
            <a:off x="3264630" y="1"/>
            <a:ext cx="8927370" cy="44981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TextBox 24">
            <a:extLst>
              <a:ext uri="{FF2B5EF4-FFF2-40B4-BE49-F238E27FC236}">
                <a16:creationId xmlns:a16="http://schemas.microsoft.com/office/drawing/2014/main" id="{F5F6FC98-BF54-8E4B-ADCE-416C088B5FD5}"/>
              </a:ext>
            </a:extLst>
          </p:cNvPr>
          <p:cNvSpPr txBox="1"/>
          <p:nvPr userDrawn="1"/>
        </p:nvSpPr>
        <p:spPr>
          <a:xfrm>
            <a:off x="3557683" y="4610181"/>
            <a:ext cx="1905338" cy="215444"/>
          </a:xfrm>
          <a:prstGeom prst="rect">
            <a:avLst/>
          </a:prstGeom>
          <a:noFill/>
          <a:ln>
            <a:noFill/>
          </a:ln>
        </p:spPr>
        <p:txBody>
          <a:bodyPr wrap="square" lIns="0" tIns="0" rIns="0" bIns="0" rtlCol="0" anchor="ctr" anchorCtr="0">
            <a:spAutoFit/>
          </a:bodyPr>
          <a:lstStyle/>
          <a:p>
            <a:r>
              <a:rPr lang="en-US" sz="1400">
                <a:solidFill>
                  <a:schemeClr val="tx2"/>
                </a:solidFill>
                <a:latin typeface="+mj-lt"/>
                <a:cs typeface="Segoe UI Light" panose="020B0502040204020203" pitchFamily="34" charset="0"/>
              </a:rPr>
              <a:t>Situation:</a:t>
            </a:r>
            <a:endParaRPr lang="en-US" sz="1400">
              <a:solidFill>
                <a:schemeClr val="tx2"/>
              </a:solidFill>
              <a:latin typeface="+mj-lt"/>
            </a:endParaRPr>
          </a:p>
        </p:txBody>
      </p:sp>
      <p:sp>
        <p:nvSpPr>
          <p:cNvPr id="27" name="Text Placeholder 24">
            <a:extLst>
              <a:ext uri="{FF2B5EF4-FFF2-40B4-BE49-F238E27FC236}">
                <a16:creationId xmlns:a16="http://schemas.microsoft.com/office/drawing/2014/main" id="{CEABE899-10A3-484A-9A5F-6B1D4CB09EA4}"/>
              </a:ext>
            </a:extLst>
          </p:cNvPr>
          <p:cNvSpPr>
            <a:spLocks noGrp="1"/>
          </p:cNvSpPr>
          <p:nvPr>
            <p:ph type="body" sz="quarter" idx="10"/>
          </p:nvPr>
        </p:nvSpPr>
        <p:spPr>
          <a:xfrm>
            <a:off x="3557682" y="3748488"/>
            <a:ext cx="8051705" cy="276999"/>
          </a:xfrm>
          <a:prstGeom prst="rect">
            <a:avLst/>
          </a:prstGeom>
        </p:spPr>
        <p:txBody>
          <a:bodyPr lIns="0" tIns="0" rIns="0" bIns="0" anchor="b" anchorCtr="0"/>
          <a:lstStyle>
            <a:lvl1pPr marL="0" indent="0">
              <a:lnSpc>
                <a:spcPct val="100000"/>
              </a:lnSpc>
              <a:buNone/>
              <a:defRPr sz="1800" b="0" i="0">
                <a:latin typeface="+mn-lt"/>
                <a:cs typeface="Segoe UI" panose="020B0502040204020203" pitchFamily="34" charset="0"/>
              </a:defRPr>
            </a:lvl1pPr>
          </a:lstStyle>
          <a:p>
            <a:pPr lvl="0"/>
            <a:endParaRPr lang="en-US"/>
          </a:p>
        </p:txBody>
      </p:sp>
      <p:sp>
        <p:nvSpPr>
          <p:cNvPr id="28" name="Text Placeholder 28">
            <a:extLst>
              <a:ext uri="{FF2B5EF4-FFF2-40B4-BE49-F238E27FC236}">
                <a16:creationId xmlns:a16="http://schemas.microsoft.com/office/drawing/2014/main" id="{E03D0DEC-BC71-A445-A3E5-9B83B80381D9}"/>
              </a:ext>
            </a:extLst>
          </p:cNvPr>
          <p:cNvSpPr>
            <a:spLocks noGrp="1"/>
          </p:cNvSpPr>
          <p:nvPr>
            <p:ph type="body" sz="quarter" idx="12"/>
          </p:nvPr>
        </p:nvSpPr>
        <p:spPr>
          <a:xfrm>
            <a:off x="3557683" y="4897438"/>
            <a:ext cx="2377440" cy="1371600"/>
          </a:xfrm>
          <a:prstGeom prst="rect">
            <a:avLst/>
          </a:prstGeom>
        </p:spPr>
        <p:txBody>
          <a:bodyPr lIns="0" tIns="0" rIns="0" bIns="0"/>
          <a:lstStyle>
            <a:lvl1pPr marL="0" indent="0">
              <a:lnSpc>
                <a:spcPct val="100000"/>
              </a:lnSpc>
              <a:buNone/>
              <a:defRPr sz="1200" b="0" i="0">
                <a:latin typeface="+mn-lt"/>
                <a:cs typeface="Segoe UI Semilight" panose="020B0402040204020203" pitchFamily="34" charset="0"/>
              </a:defRPr>
            </a:lvl1pPr>
          </a:lstStyle>
          <a:p>
            <a:pPr lvl="0"/>
            <a:endParaRPr lang="en-US"/>
          </a:p>
        </p:txBody>
      </p:sp>
      <p:sp>
        <p:nvSpPr>
          <p:cNvPr id="37" name="Text Placeholder 24">
            <a:extLst>
              <a:ext uri="{FF2B5EF4-FFF2-40B4-BE49-F238E27FC236}">
                <a16:creationId xmlns:a16="http://schemas.microsoft.com/office/drawing/2014/main" id="{F5AC1971-A820-D44B-949E-127EE4381960}"/>
              </a:ext>
            </a:extLst>
          </p:cNvPr>
          <p:cNvSpPr>
            <a:spLocks noGrp="1"/>
          </p:cNvSpPr>
          <p:nvPr>
            <p:ph type="body" sz="quarter" idx="11"/>
          </p:nvPr>
        </p:nvSpPr>
        <p:spPr>
          <a:xfrm>
            <a:off x="3557682" y="4158181"/>
            <a:ext cx="8051705" cy="158979"/>
          </a:xfrm>
          <a:prstGeom prst="rect">
            <a:avLst/>
          </a:prstGeom>
        </p:spPr>
        <p:txBody>
          <a:bodyPr lIns="0" tIns="0" rIns="0" bIns="0"/>
          <a:lstStyle>
            <a:lvl1pPr marL="0" indent="0">
              <a:buNone/>
              <a:defRPr sz="1000" b="0" i="0">
                <a:solidFill>
                  <a:schemeClr val="tx1"/>
                </a:solidFill>
                <a:latin typeface="+mj-lt"/>
                <a:cs typeface="Segoe UI Semilight" panose="020B0402040204020203" pitchFamily="34" charset="0"/>
              </a:defRPr>
            </a:lvl1pPr>
          </a:lstStyle>
          <a:p>
            <a:pPr lvl="0"/>
            <a:endParaRPr lang="en-US"/>
          </a:p>
        </p:txBody>
      </p:sp>
      <p:sp>
        <p:nvSpPr>
          <p:cNvPr id="42" name="TextBox 41">
            <a:extLst>
              <a:ext uri="{FF2B5EF4-FFF2-40B4-BE49-F238E27FC236}">
                <a16:creationId xmlns:a16="http://schemas.microsoft.com/office/drawing/2014/main" id="{B59E8476-D4FE-3D4F-9EC9-5DA909E29651}"/>
              </a:ext>
            </a:extLst>
          </p:cNvPr>
          <p:cNvSpPr txBox="1"/>
          <p:nvPr userDrawn="1"/>
        </p:nvSpPr>
        <p:spPr>
          <a:xfrm>
            <a:off x="6219238" y="4610181"/>
            <a:ext cx="1905338" cy="215444"/>
          </a:xfrm>
          <a:prstGeom prst="rect">
            <a:avLst/>
          </a:prstGeom>
          <a:noFill/>
          <a:ln>
            <a:noFill/>
          </a:ln>
        </p:spPr>
        <p:txBody>
          <a:bodyPr wrap="square" lIns="0" tIns="0" rIns="0" bIns="0" rtlCol="0" anchor="ctr" anchorCtr="0">
            <a:spAutoFit/>
          </a:bodyPr>
          <a:lstStyle/>
          <a:p>
            <a:r>
              <a:rPr lang="en-US" sz="1400">
                <a:solidFill>
                  <a:schemeClr val="tx2"/>
                </a:solidFill>
                <a:latin typeface="+mj-lt"/>
                <a:cs typeface="Segoe UI Light" panose="020B0502040204020203" pitchFamily="34" charset="0"/>
              </a:rPr>
              <a:t>Solution:</a:t>
            </a:r>
            <a:endParaRPr lang="en-US" sz="1400">
              <a:solidFill>
                <a:schemeClr val="tx2"/>
              </a:solidFill>
              <a:latin typeface="+mj-lt"/>
            </a:endParaRPr>
          </a:p>
        </p:txBody>
      </p:sp>
      <p:sp>
        <p:nvSpPr>
          <p:cNvPr id="43" name="Text Placeholder 28">
            <a:extLst>
              <a:ext uri="{FF2B5EF4-FFF2-40B4-BE49-F238E27FC236}">
                <a16:creationId xmlns:a16="http://schemas.microsoft.com/office/drawing/2014/main" id="{847B54F4-C98A-7F4F-8633-A67212D37E3D}"/>
              </a:ext>
            </a:extLst>
          </p:cNvPr>
          <p:cNvSpPr>
            <a:spLocks noGrp="1"/>
          </p:cNvSpPr>
          <p:nvPr>
            <p:ph type="body" sz="quarter" idx="21"/>
          </p:nvPr>
        </p:nvSpPr>
        <p:spPr>
          <a:xfrm>
            <a:off x="6219238" y="4897438"/>
            <a:ext cx="2377440" cy="1371600"/>
          </a:xfrm>
          <a:prstGeom prst="rect">
            <a:avLst/>
          </a:prstGeom>
        </p:spPr>
        <p:txBody>
          <a:bodyPr lIns="0" tIns="0" rIns="0" bIns="0"/>
          <a:lstStyle>
            <a:lvl1pPr marL="0" indent="0">
              <a:lnSpc>
                <a:spcPct val="100000"/>
              </a:lnSpc>
              <a:buNone/>
              <a:defRPr sz="1200" b="0" i="0">
                <a:latin typeface="+mn-lt"/>
                <a:cs typeface="Segoe UI Semilight" panose="020B0402040204020203" pitchFamily="34" charset="0"/>
              </a:defRPr>
            </a:lvl1pPr>
          </a:lstStyle>
          <a:p>
            <a:pPr lvl="0"/>
            <a:endParaRPr lang="en-US"/>
          </a:p>
        </p:txBody>
      </p:sp>
      <p:sp>
        <p:nvSpPr>
          <p:cNvPr id="44" name="TextBox 43">
            <a:extLst>
              <a:ext uri="{FF2B5EF4-FFF2-40B4-BE49-F238E27FC236}">
                <a16:creationId xmlns:a16="http://schemas.microsoft.com/office/drawing/2014/main" id="{B1EBCCF4-5394-C04F-AA62-05007544FC0C}"/>
              </a:ext>
            </a:extLst>
          </p:cNvPr>
          <p:cNvSpPr txBox="1"/>
          <p:nvPr userDrawn="1"/>
        </p:nvSpPr>
        <p:spPr>
          <a:xfrm>
            <a:off x="8880793" y="4610181"/>
            <a:ext cx="1905338" cy="215444"/>
          </a:xfrm>
          <a:prstGeom prst="rect">
            <a:avLst/>
          </a:prstGeom>
          <a:noFill/>
          <a:ln>
            <a:noFill/>
          </a:ln>
        </p:spPr>
        <p:txBody>
          <a:bodyPr wrap="square" lIns="0" tIns="0" rIns="0" bIns="0" rtlCol="0" anchor="ctr" anchorCtr="0">
            <a:spAutoFit/>
          </a:bodyPr>
          <a:lstStyle/>
          <a:p>
            <a:r>
              <a:rPr lang="en-US" sz="1400">
                <a:solidFill>
                  <a:schemeClr val="tx2"/>
                </a:solidFill>
                <a:latin typeface="+mj-lt"/>
                <a:cs typeface="Segoe UI Light" panose="020B0502040204020203" pitchFamily="34" charset="0"/>
              </a:rPr>
              <a:t>Impact:</a:t>
            </a:r>
            <a:endParaRPr lang="en-US" sz="1400">
              <a:solidFill>
                <a:schemeClr val="tx2"/>
              </a:solidFill>
              <a:latin typeface="+mj-lt"/>
            </a:endParaRPr>
          </a:p>
        </p:txBody>
      </p:sp>
      <p:sp>
        <p:nvSpPr>
          <p:cNvPr id="45" name="Text Placeholder 28">
            <a:extLst>
              <a:ext uri="{FF2B5EF4-FFF2-40B4-BE49-F238E27FC236}">
                <a16:creationId xmlns:a16="http://schemas.microsoft.com/office/drawing/2014/main" id="{817B977B-57E9-154C-AA12-E0B3A70688DF}"/>
              </a:ext>
            </a:extLst>
          </p:cNvPr>
          <p:cNvSpPr>
            <a:spLocks noGrp="1"/>
          </p:cNvSpPr>
          <p:nvPr>
            <p:ph type="body" sz="quarter" idx="22"/>
          </p:nvPr>
        </p:nvSpPr>
        <p:spPr>
          <a:xfrm>
            <a:off x="8880793" y="4897438"/>
            <a:ext cx="2728595" cy="1371600"/>
          </a:xfrm>
          <a:prstGeom prst="rect">
            <a:avLst/>
          </a:prstGeom>
        </p:spPr>
        <p:txBody>
          <a:bodyPr lIns="0" tIns="0" rIns="0" bIns="0"/>
          <a:lstStyle>
            <a:lvl1pPr marL="0" indent="0">
              <a:lnSpc>
                <a:spcPct val="100000"/>
              </a:lnSpc>
              <a:buNone/>
              <a:defRPr sz="1200" b="0" i="0">
                <a:latin typeface="+mn-lt"/>
                <a:cs typeface="Segoe UI Semilight" panose="020B0402040204020203" pitchFamily="34" charset="0"/>
              </a:defRPr>
            </a:lvl1pPr>
          </a:lstStyle>
          <a:p>
            <a:pPr lvl="0"/>
            <a:endParaRPr lang="en-US"/>
          </a:p>
        </p:txBody>
      </p:sp>
      <p:sp>
        <p:nvSpPr>
          <p:cNvPr id="5" name="Picture Placeholder 4">
            <a:extLst>
              <a:ext uri="{FF2B5EF4-FFF2-40B4-BE49-F238E27FC236}">
                <a16:creationId xmlns:a16="http://schemas.microsoft.com/office/drawing/2014/main" id="{3D70BBFF-3B0B-644F-878A-E178AF5B45E4}"/>
              </a:ext>
            </a:extLst>
          </p:cNvPr>
          <p:cNvSpPr>
            <a:spLocks noGrp="1" noChangeAspect="1"/>
          </p:cNvSpPr>
          <p:nvPr>
            <p:ph type="pic" sz="quarter" idx="23" hasCustomPrompt="1"/>
          </p:nvPr>
        </p:nvSpPr>
        <p:spPr>
          <a:xfrm>
            <a:off x="584200" y="774488"/>
            <a:ext cx="1828800" cy="1828800"/>
          </a:xfrm>
          <a:prstGeom prst="rect">
            <a:avLst/>
          </a:prstGeom>
        </p:spPr>
        <p:txBody>
          <a:bodyPr/>
          <a:lstStyle>
            <a:lvl1pPr marL="0" indent="0">
              <a:buNone/>
              <a:defRPr/>
            </a:lvl1pPr>
          </a:lstStyle>
          <a:p>
            <a:r>
              <a:rPr lang="en-US"/>
              <a:t>Logo</a:t>
            </a:r>
          </a:p>
        </p:txBody>
      </p:sp>
      <p:sp>
        <p:nvSpPr>
          <p:cNvPr id="24" name="Picture Placeholder 6">
            <a:extLst>
              <a:ext uri="{FF2B5EF4-FFF2-40B4-BE49-F238E27FC236}">
                <a16:creationId xmlns:a16="http://schemas.microsoft.com/office/drawing/2014/main" id="{3C57D4FA-1216-4944-BBF6-C83155F9ED20}"/>
              </a:ext>
            </a:extLst>
          </p:cNvPr>
          <p:cNvSpPr>
            <a:spLocks noGrp="1" noChangeAspect="1"/>
          </p:cNvSpPr>
          <p:nvPr>
            <p:ph type="pic" sz="quarter" idx="24" hasCustomPrompt="1"/>
          </p:nvPr>
        </p:nvSpPr>
        <p:spPr>
          <a:xfrm>
            <a:off x="3268758" y="1"/>
            <a:ext cx="8927370" cy="2836070"/>
          </a:xfrm>
          <a:prstGeom prst="rect">
            <a:avLst/>
          </a:prstGeom>
        </p:spPr>
        <p:txBody>
          <a:bodyPr/>
          <a:lstStyle>
            <a:lvl1pPr marL="0" indent="0">
              <a:buNone/>
              <a:defRPr/>
            </a:lvl1pPr>
          </a:lstStyle>
          <a:p>
            <a:r>
              <a:rPr lang="en-US"/>
              <a:t>Horizontal banner image</a:t>
            </a:r>
          </a:p>
        </p:txBody>
      </p:sp>
      <p:sp>
        <p:nvSpPr>
          <p:cNvPr id="17" name="Text Placeholder 44">
            <a:extLst>
              <a:ext uri="{FF2B5EF4-FFF2-40B4-BE49-F238E27FC236}">
                <a16:creationId xmlns:a16="http://schemas.microsoft.com/office/drawing/2014/main" id="{7EE6957E-64E7-4044-BFE8-2BF3980E5126}"/>
              </a:ext>
            </a:extLst>
          </p:cNvPr>
          <p:cNvSpPr>
            <a:spLocks noGrp="1"/>
          </p:cNvSpPr>
          <p:nvPr>
            <p:ph type="body" sz="quarter" idx="18" hasCustomPrompt="1"/>
          </p:nvPr>
        </p:nvSpPr>
        <p:spPr>
          <a:xfrm>
            <a:off x="582611" y="5732133"/>
            <a:ext cx="2013685" cy="525785"/>
          </a:xfrm>
          <a:prstGeom prst="rect">
            <a:avLst/>
          </a:prstGeom>
        </p:spPr>
        <p:txBody>
          <a:bodyPr lIns="0" tIns="0" rIns="0" bIns="0" anchor="b" anchorCtr="0"/>
          <a:lstStyle>
            <a:lvl1pPr marL="0" indent="0">
              <a:lnSpc>
                <a:spcPct val="100000"/>
              </a:lnSpc>
              <a:spcBef>
                <a:spcPts val="800"/>
              </a:spcBef>
              <a:buNone/>
              <a:defRPr sz="1050" b="1" i="0">
                <a:solidFill>
                  <a:schemeClr val="tx1"/>
                </a:solidFill>
                <a:latin typeface="Segoe UI Semibold" panose="020B0502040204020203" pitchFamily="34" charset="0"/>
                <a:cs typeface="Segoe UI Semibold" panose="020B0502040204020203" pitchFamily="34" charset="0"/>
              </a:defRPr>
            </a:lvl1pPr>
            <a:lvl2pPr marL="117475" indent="-115888">
              <a:spcBef>
                <a:spcPts val="200"/>
              </a:spcBef>
              <a:defRPr sz="1000"/>
            </a:lvl2pPr>
            <a:lvl3pPr marL="288925" indent="-168275">
              <a:defRPr sz="1000"/>
            </a:lvl3pPr>
          </a:lstStyle>
          <a:p>
            <a:pPr lvl="0"/>
            <a:r>
              <a:rPr lang="en-US"/>
              <a:t>First level</a:t>
            </a:r>
          </a:p>
          <a:p>
            <a:pPr lvl="1"/>
            <a:r>
              <a:rPr lang="en-US"/>
              <a:t>Second level</a:t>
            </a:r>
          </a:p>
          <a:p>
            <a:pPr lvl="2"/>
            <a:r>
              <a:rPr lang="en-US"/>
              <a:t>Third level</a:t>
            </a:r>
          </a:p>
        </p:txBody>
      </p:sp>
      <p:pic>
        <p:nvPicPr>
          <p:cNvPr id="2" name="Picture 1" descr="Logo&#10;&#10;Description automatically generated with medium confidence">
            <a:extLst>
              <a:ext uri="{FF2B5EF4-FFF2-40B4-BE49-F238E27FC236}">
                <a16:creationId xmlns:a16="http://schemas.microsoft.com/office/drawing/2014/main" id="{B12EFB60-F2EC-FAA0-F7B0-9091E645FEE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2043" y="292100"/>
            <a:ext cx="1444402" cy="149155"/>
          </a:xfrm>
          <a:prstGeom prst="rect">
            <a:avLst/>
          </a:prstGeom>
        </p:spPr>
      </p:pic>
    </p:spTree>
    <p:extLst>
      <p:ext uri="{BB962C8B-B14F-4D97-AF65-F5344CB8AC3E}">
        <p14:creationId xmlns:p14="http://schemas.microsoft.com/office/powerpoint/2010/main" val="56361759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571225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1_Thank you 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
        <p:nvSpPr>
          <p:cNvPr id="3" name="Text Box 3" descr="This is a copyright notice that should be included on the final slide.">
            <a:extLst>
              <a:ext uri="{FF2B5EF4-FFF2-40B4-BE49-F238E27FC236}">
                <a16:creationId xmlns:a16="http://schemas.microsoft.com/office/drawing/2014/main" id="{6F383736-D87B-F2D1-84EB-7854E4C6028D}"/>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4" name="Picture 3" descr="Logo&#10;&#10;Description automatically generated with medium confidence">
            <a:extLst>
              <a:ext uri="{FF2B5EF4-FFF2-40B4-BE49-F238E27FC236}">
                <a16:creationId xmlns:a16="http://schemas.microsoft.com/office/drawing/2014/main" id="{CB86A1CE-46C3-129F-6CE7-889D358366F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28138818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119008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Half sl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2019300"/>
            <a:ext cx="5212080" cy="1341906"/>
          </a:xfrm>
        </p:spPr>
        <p:txBody>
          <a:bodyPr wrap="square">
            <a:spAutoFit/>
          </a:bodyPr>
          <a:lstStyle>
            <a:lvl1pPr marL="0" indent="0">
              <a:spcBef>
                <a:spcPts val="1800"/>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1800" b="0">
                <a:latin typeface="+mn-lt"/>
              </a:defRPr>
            </a:lvl2pPr>
            <a:lvl3pPr marL="450850" indent="0">
              <a:buFont typeface="Wingdings" panose="05000000000000000000" pitchFamily="2" charset="2"/>
              <a:buNone/>
              <a:tabLst/>
              <a:defRPr sz="1400" b="0">
                <a:latin typeface="+mn-lt"/>
              </a:defRPr>
            </a:lvl3pPr>
            <a:lvl4pPr marL="652462" indent="0">
              <a:buFont typeface="Wingdings" panose="05000000000000000000" pitchFamily="2" charset="2"/>
              <a:buNone/>
              <a:defRPr sz="1200" b="0">
                <a:latin typeface="+mn-lt"/>
              </a:defRPr>
            </a:lvl4pPr>
            <a:lvl5pPr marL="854075" indent="0">
              <a:buFont typeface="Wingdings" panose="05000000000000000000" pitchFamily="2" charset="2"/>
              <a:buNone/>
              <a:tabLst/>
              <a:defRPr sz="12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5">
            <a:extLst>
              <a:ext uri="{FF2B5EF4-FFF2-40B4-BE49-F238E27FC236}">
                <a16:creationId xmlns:a16="http://schemas.microsoft.com/office/drawing/2014/main" id="{615C54B3-8933-7221-A699-2F67C5253331}"/>
              </a:ext>
            </a:extLst>
          </p:cNvPr>
          <p:cNvSpPr>
            <a:spLocks noGrp="1"/>
          </p:cNvSpPr>
          <p:nvPr>
            <p:ph type="body" sz="quarter" idx="11" hasCustomPrompt="1"/>
          </p:nvPr>
        </p:nvSpPr>
        <p:spPr>
          <a:xfrm>
            <a:off x="584200" y="1011198"/>
            <a:ext cx="11018520" cy="369332"/>
          </a:xfrm>
        </p:spPr>
        <p:txBody>
          <a:bodyPr/>
          <a:lstStyle>
            <a:lvl1pPr marL="0" indent="0">
              <a:buNone/>
              <a:defRPr sz="2400" spc="-20" baseline="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Click to edit subtitle</a:t>
            </a:r>
          </a:p>
        </p:txBody>
      </p:sp>
      <p:sp>
        <p:nvSpPr>
          <p:cNvPr id="5" name="Title 4">
            <a:extLst>
              <a:ext uri="{FF2B5EF4-FFF2-40B4-BE49-F238E27FC236}">
                <a16:creationId xmlns:a16="http://schemas.microsoft.com/office/drawing/2014/main" id="{A371EBCB-EE3A-D658-963F-5448AD7AAFB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12711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Main Title Slide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914726-25C3-CEC4-9599-A4A722473C71}"/>
              </a:ext>
            </a:extLst>
          </p:cNvPr>
          <p:cNvPicPr>
            <a:picLocks noChangeAspect="1"/>
          </p:cNvPicPr>
          <p:nvPr userDrawn="1"/>
        </p:nvPicPr>
        <p:blipFill>
          <a:blip r:embed="rId2" cstate="email">
            <a:alphaModFix amt="20000"/>
            <a:extLst>
              <a:ext uri="{28A0092B-C50C-407E-A947-70E740481C1C}">
                <a14:useLocalDpi xmlns:a14="http://schemas.microsoft.com/office/drawing/2010/main"/>
              </a:ext>
            </a:extLst>
          </a:blip>
          <a:srcRect/>
          <a:stretch/>
        </p:blipFill>
        <p:spPr>
          <a:xfrm>
            <a:off x="8078681" y="2"/>
            <a:ext cx="4102718" cy="6858001"/>
          </a:xfrm>
          <a:prstGeom prst="rect">
            <a:avLst/>
          </a:prstGeom>
        </p:spPr>
      </p:pic>
      <p:sp>
        <p:nvSpPr>
          <p:cNvPr id="9" name="Title 1"/>
          <p:cNvSpPr>
            <a:spLocks noGrp="1"/>
          </p:cNvSpPr>
          <p:nvPr>
            <p:ph type="title" hasCustomPrompt="1"/>
          </p:nvPr>
        </p:nvSpPr>
        <p:spPr>
          <a:xfrm>
            <a:off x="584202" y="3041463"/>
            <a:ext cx="9144000" cy="492314"/>
          </a:xfrm>
          <a:noFill/>
        </p:spPr>
        <p:txBody>
          <a:bodyPr lIns="0" tIns="0" rIns="0" bIns="0" anchor="b" anchorCtr="0">
            <a:spAutoFit/>
          </a:bodyPr>
          <a:lstStyle>
            <a:lvl1pPr>
              <a:defRPr sz="3199" spc="-44" baseline="0">
                <a:solidFill>
                  <a:schemeClr val="tx1"/>
                </a:solidFill>
                <a:latin typeface="+mj-lt"/>
                <a:cs typeface="Segoe UI" panose="020B0502040204020203" pitchFamily="34" charset="0"/>
              </a:defRPr>
            </a:lvl1pPr>
          </a:lstStyle>
          <a:p>
            <a:r>
              <a:rPr lang="en-US"/>
              <a:t>Event name or presentation title </a:t>
            </a:r>
          </a:p>
        </p:txBody>
      </p:sp>
      <p:pic>
        <p:nvPicPr>
          <p:cNvPr id="2" name="MS logo white - EMF" descr="Microsoft logo white text version">
            <a:extLst>
              <a:ext uri="{FF2B5EF4-FFF2-40B4-BE49-F238E27FC236}">
                <a16:creationId xmlns:a16="http://schemas.microsoft.com/office/drawing/2014/main" id="{962D3685-4435-423E-AC9A-86C3F6305A3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2" y="585788"/>
            <a:ext cx="1366245" cy="292608"/>
          </a:xfrm>
          <a:prstGeom prst="rect">
            <a:avLst/>
          </a:prstGeom>
        </p:spPr>
      </p:pic>
      <p:sp>
        <p:nvSpPr>
          <p:cNvPr id="5" name="Text Placeholder 4"/>
          <p:cNvSpPr>
            <a:spLocks noGrp="1"/>
          </p:cNvSpPr>
          <p:nvPr>
            <p:ph type="body" sz="quarter" idx="12" hasCustomPrompt="1"/>
          </p:nvPr>
        </p:nvSpPr>
        <p:spPr>
          <a:xfrm>
            <a:off x="584202" y="3962400"/>
            <a:ext cx="9144000" cy="300980"/>
          </a:xfrm>
          <a:noFill/>
        </p:spPr>
        <p:txBody>
          <a:bodyPr wrap="square" lIns="0" tIns="0" rIns="0" bIns="0">
            <a:spAutoFit/>
          </a:bodyPr>
          <a:lstStyle>
            <a:lvl1pPr marL="0" indent="0">
              <a:spcBef>
                <a:spcPts val="0"/>
              </a:spcBef>
              <a:buNone/>
              <a:defRPr sz="1956"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91015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14">
          <p15:clr>
            <a:srgbClr val="5ACBF0"/>
          </p15:clr>
        </p15:guide>
        <p15:guide id="2" orient="horz" pos="1248">
          <p15:clr>
            <a:srgbClr val="5ACBF0"/>
          </p15:clr>
        </p15:guide>
        <p15:guide id="3" pos="2421">
          <p15:clr>
            <a:srgbClr val="5ACBF0"/>
          </p15:clr>
        </p15:guide>
        <p15:guide id="4" orient="horz" pos="1080">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609600" y="457200"/>
            <a:ext cx="11018520" cy="492443"/>
          </a:xfrm>
        </p:spPr>
        <p:txBody>
          <a:bodyPr/>
          <a:lstStyle>
            <a:lvl1pPr>
              <a:defRPr sz="3200"/>
            </a:lvl1pPr>
          </a:lstStyle>
          <a:p>
            <a:r>
              <a:rPr lang="en-US"/>
              <a:t>Click to edit Master title style</a:t>
            </a:r>
          </a:p>
        </p:txBody>
      </p:sp>
      <p:sp>
        <p:nvSpPr>
          <p:cNvPr id="3" name="Footer Placeholder 4">
            <a:extLst>
              <a:ext uri="{FF2B5EF4-FFF2-40B4-BE49-F238E27FC236}">
                <a16:creationId xmlns:a16="http://schemas.microsoft.com/office/drawing/2014/main" id="{73F2F133-4145-97E0-D394-75E116C32F1B}"/>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FFFFFF">
                    <a:tint val="75000"/>
                  </a:srgbClr>
                </a:solidFill>
                <a:effectLst/>
                <a:uLnTx/>
                <a:uFillTx/>
                <a:latin typeface="Segoe UI"/>
                <a:ea typeface="+mn-ea"/>
                <a:cs typeface="+mn-cs"/>
              </a:rPr>
              <a:t>Microsoft Confidential</a:t>
            </a:r>
          </a:p>
        </p:txBody>
      </p:sp>
      <p:sp>
        <p:nvSpPr>
          <p:cNvPr id="4" name="Slide Number Placeholder 5">
            <a:extLst>
              <a:ext uri="{FF2B5EF4-FFF2-40B4-BE49-F238E27FC236}">
                <a16:creationId xmlns:a16="http://schemas.microsoft.com/office/drawing/2014/main" id="{0AF4DB8E-3FE9-43F5-E483-E1E51E1A1D86}"/>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FFFFFF">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FFFFFF">
                  <a:tint val="75000"/>
                </a:srgbClr>
              </a:solidFill>
              <a:effectLst/>
              <a:uLnTx/>
              <a:uFillTx/>
              <a:latin typeface="Segoe UI"/>
              <a:ea typeface="+mn-ea"/>
              <a:cs typeface="+mn-cs"/>
            </a:endParaRPr>
          </a:p>
        </p:txBody>
      </p:sp>
    </p:spTree>
    <p:extLst>
      <p:ext uri="{BB962C8B-B14F-4D97-AF65-F5344CB8AC3E}">
        <p14:creationId xmlns:p14="http://schemas.microsoft.com/office/powerpoint/2010/main" val="2902288472"/>
      </p:ext>
    </p:extLst>
  </p:cSld>
  <p:clrMapOvr>
    <a:masterClrMapping/>
  </p:clrMapOvr>
  <p:transition>
    <p:fade/>
  </p:transition>
  <p:extLst>
    <p:ext uri="{DCECCB84-F9BA-43D5-87BE-67443E8EF086}">
      <p15:sldGuideLst xmlns:p15="http://schemas.microsoft.com/office/powerpoint/2012/main">
        <p15:guide id="6" pos="308">
          <p15:clr>
            <a:srgbClr val="A4A3A4"/>
          </p15:clr>
        </p15:guide>
        <p15:guide id="7" pos="380">
          <p15:clr>
            <a:srgbClr val="A4A3A4"/>
          </p15:clr>
        </p15:guide>
        <p15:guide id="8" pos="542">
          <p15:clr>
            <a:srgbClr val="A4A3A4"/>
          </p15:clr>
        </p15:guide>
        <p15:guide id="9" pos="615">
          <p15:clr>
            <a:srgbClr val="A4A3A4"/>
          </p15:clr>
        </p15:guide>
        <p15:guide id="10" pos="777">
          <p15:clr>
            <a:srgbClr val="A4A3A4"/>
          </p15:clr>
        </p15:guide>
        <p15:guide id="11" pos="850">
          <p15:clr>
            <a:srgbClr val="A4A3A4"/>
          </p15:clr>
        </p15:guide>
        <p15:guide id="12" pos="1012">
          <p15:clr>
            <a:srgbClr val="A4A3A4"/>
          </p15:clr>
        </p15:guide>
        <p15:guide id="13" pos="1084">
          <p15:clr>
            <a:srgbClr val="A4A3A4"/>
          </p15:clr>
        </p15:guide>
        <p15:guide id="14" pos="1246">
          <p15:clr>
            <a:srgbClr val="A4A3A4"/>
          </p15:clr>
        </p15:guide>
        <p15:guide id="15" pos="1319">
          <p15:clr>
            <a:srgbClr val="A4A3A4"/>
          </p15:clr>
        </p15:guide>
        <p15:guide id="16" pos="1481">
          <p15:clr>
            <a:srgbClr val="A4A3A4"/>
          </p15:clr>
        </p15:guide>
        <p15:guide id="17" pos="1553">
          <p15:clr>
            <a:srgbClr val="A4A3A4"/>
          </p15:clr>
        </p15:guide>
        <p15:guide id="18" pos="1716">
          <p15:clr>
            <a:srgbClr val="A4A3A4"/>
          </p15:clr>
        </p15:guide>
        <p15:guide id="19" pos="1788">
          <p15:clr>
            <a:srgbClr val="A4A3A4"/>
          </p15:clr>
        </p15:guide>
        <p15:guide id="20" pos="1950">
          <p15:clr>
            <a:srgbClr val="A4A3A4"/>
          </p15:clr>
        </p15:guide>
        <p15:guide id="21" pos="2022">
          <p15:clr>
            <a:srgbClr val="A4A3A4"/>
          </p15:clr>
        </p15:guide>
        <p15:guide id="22" pos="2184">
          <p15:clr>
            <a:srgbClr val="A4A3A4"/>
          </p15:clr>
        </p15:guide>
        <p15:guide id="23" pos="2257">
          <p15:clr>
            <a:srgbClr val="A4A3A4"/>
          </p15:clr>
        </p15:guide>
        <p15:guide id="24" pos="2419">
          <p15:clr>
            <a:srgbClr val="A4A3A4"/>
          </p15:clr>
        </p15:guide>
        <p15:guide id="25" pos="2492">
          <p15:clr>
            <a:srgbClr val="A4A3A4"/>
          </p15:clr>
        </p15:guide>
        <p15:guide id="26" pos="2653">
          <p15:clr>
            <a:srgbClr val="A4A3A4"/>
          </p15:clr>
        </p15:guide>
        <p15:guide id="27" pos="2725">
          <p15:clr>
            <a:srgbClr val="A4A3A4"/>
          </p15:clr>
        </p15:guide>
        <p15:guide id="28" orient="horz" pos="453">
          <p15:clr>
            <a:srgbClr val="5ACBF0"/>
          </p15:clr>
        </p15:guide>
        <p15:guide id="29" orient="horz" pos="636">
          <p15:clr>
            <a:srgbClr val="5ACBF0"/>
          </p15:clr>
        </p15:guide>
        <p15:guide id="30" orient="horz" pos="144">
          <p15:clr>
            <a:srgbClr val="5ACBF0"/>
          </p15:clr>
        </p15:guide>
        <p15:guide id="31" pos="3034">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613664" y="1434374"/>
            <a:ext cx="11018520" cy="1433277"/>
          </a:xfrm>
        </p:spPr>
        <p:txBody>
          <a:bodyPr wrap="square">
            <a:spAutoFit/>
          </a:bodyPr>
          <a:lstStyle>
            <a:lvl1pPr marL="0" indent="0">
              <a:buNone/>
              <a:defRPr/>
            </a:lvl1pPr>
            <a:lvl2pPr marL="203162" indent="0">
              <a:buNone/>
              <a:defRPr/>
            </a:lvl2pPr>
            <a:lvl3pPr marL="406324" indent="0">
              <a:buNone/>
              <a:defRPr/>
            </a:lvl3pPr>
            <a:lvl4pPr marL="609486" indent="0">
              <a:buNone/>
              <a:defRPr/>
            </a:lvl4pPr>
            <a:lvl5pPr marL="81264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66DEFD03-0B0B-3C45-3FBD-9B1355672B53}"/>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FFFFFF">
                    <a:tint val="75000"/>
                  </a:srgbClr>
                </a:solidFill>
                <a:effectLst/>
                <a:uLnTx/>
                <a:uFillTx/>
                <a:latin typeface="Segoe UI"/>
                <a:ea typeface="+mn-ea"/>
                <a:cs typeface="+mn-cs"/>
              </a:rPr>
              <a:t>Microsoft Confidential</a:t>
            </a:r>
          </a:p>
        </p:txBody>
      </p:sp>
      <p:sp>
        <p:nvSpPr>
          <p:cNvPr id="3" name="Slide Number Placeholder 5">
            <a:extLst>
              <a:ext uri="{FF2B5EF4-FFF2-40B4-BE49-F238E27FC236}">
                <a16:creationId xmlns:a16="http://schemas.microsoft.com/office/drawing/2014/main" id="{4A91DE6B-30A2-7520-96F6-20D24AFC36BC}"/>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FFFFFF">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FFFFFF">
                  <a:tint val="75000"/>
                </a:srgbClr>
              </a:solidFill>
              <a:effectLst/>
              <a:uLnTx/>
              <a:uFillTx/>
              <a:latin typeface="Segoe UI"/>
              <a:ea typeface="+mn-ea"/>
              <a:cs typeface="+mn-cs"/>
            </a:endParaRPr>
          </a:p>
        </p:txBody>
      </p:sp>
    </p:spTree>
    <p:extLst>
      <p:ext uri="{BB962C8B-B14F-4D97-AF65-F5344CB8AC3E}">
        <p14:creationId xmlns:p14="http://schemas.microsoft.com/office/powerpoint/2010/main" val="2170534796"/>
      </p:ext>
    </p:extLst>
  </p:cSld>
  <p:clrMapOvr>
    <a:masterClrMapping/>
  </p:clrMapOvr>
  <p:transition>
    <p:fade/>
  </p:transition>
  <p:extLst>
    <p:ext uri="{DCECCB84-F9BA-43D5-87BE-67443E8EF086}">
      <p15:sldGuideLst xmlns:p15="http://schemas.microsoft.com/office/powerpoint/2012/main">
        <p15:guide id="1" orient="horz" pos="144">
          <p15:clr>
            <a:srgbClr val="5ACBF0"/>
          </p15:clr>
        </p15:guide>
        <p15:guide id="2" orient="horz" pos="453">
          <p15:clr>
            <a:srgbClr val="5ACBF0"/>
          </p15:clr>
        </p15:guide>
        <p15:guide id="4" orient="horz" pos="636">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613664" y="1440928"/>
            <a:ext cx="11018838" cy="143327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3" y="-203944"/>
            <a:ext cx="509755" cy="136832"/>
          </a:xfrm>
          <a:prstGeom prst="rect">
            <a:avLst/>
          </a:prstGeom>
          <a:noFill/>
        </p:spPr>
        <p:txBody>
          <a:bodyPr wrap="non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3" name="Footer Placeholder 4">
            <a:extLst>
              <a:ext uri="{FF2B5EF4-FFF2-40B4-BE49-F238E27FC236}">
                <a16:creationId xmlns:a16="http://schemas.microsoft.com/office/drawing/2014/main" id="{DCC3B81D-3606-48B9-28F5-6A377A74C9F6}"/>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FFFFFF">
                    <a:tint val="75000"/>
                  </a:srgbClr>
                </a:solidFill>
                <a:effectLst/>
                <a:uLnTx/>
                <a:uFillTx/>
                <a:latin typeface="Segoe UI"/>
                <a:ea typeface="+mn-ea"/>
                <a:cs typeface="+mn-cs"/>
              </a:rPr>
              <a:t>Microsoft Confidential</a:t>
            </a:r>
          </a:p>
        </p:txBody>
      </p:sp>
      <p:sp>
        <p:nvSpPr>
          <p:cNvPr id="5" name="Slide Number Placeholder 5">
            <a:extLst>
              <a:ext uri="{FF2B5EF4-FFF2-40B4-BE49-F238E27FC236}">
                <a16:creationId xmlns:a16="http://schemas.microsoft.com/office/drawing/2014/main" id="{E226ED35-9B6B-877C-1AD4-5DB0DBC6DABD}"/>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FFFFFF">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FFFFFF">
                  <a:tint val="75000"/>
                </a:srgbClr>
              </a:solidFill>
              <a:effectLst/>
              <a:uLnTx/>
              <a:uFillTx/>
              <a:latin typeface="Segoe UI"/>
              <a:ea typeface="+mn-ea"/>
              <a:cs typeface="+mn-cs"/>
            </a:endParaRPr>
          </a:p>
        </p:txBody>
      </p:sp>
    </p:spTree>
    <p:extLst>
      <p:ext uri="{BB962C8B-B14F-4D97-AF65-F5344CB8AC3E}">
        <p14:creationId xmlns:p14="http://schemas.microsoft.com/office/powerpoint/2010/main" val="1427024616"/>
      </p:ext>
    </p:extLst>
  </p:cSld>
  <p:clrMapOvr>
    <a:masterClrMapping/>
  </p:clrMapOvr>
  <p:transition>
    <p:fade/>
  </p:transition>
  <p:extLst>
    <p:ext uri="{DCECCB84-F9BA-43D5-87BE-67443E8EF086}">
      <p15:sldGuideLst xmlns:p15="http://schemas.microsoft.com/office/powerpoint/2012/main">
        <p15:guide id="2" orient="horz" pos="636">
          <p15:clr>
            <a:srgbClr val="5ACBF0"/>
          </p15:clr>
        </p15:guide>
        <p15:guide id="3" orient="horz" pos="144">
          <p15:clr>
            <a:srgbClr val="5ACBF0"/>
          </p15:clr>
        </p15:guide>
        <p15:guide id="5" orient="horz" pos="452">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609601" y="1435101"/>
            <a:ext cx="11018838" cy="143327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A8E7922F-6E42-ACBC-08EF-692FDCA8041B}"/>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FFFFFF">
                    <a:tint val="75000"/>
                  </a:srgbClr>
                </a:solidFill>
                <a:effectLst/>
                <a:uLnTx/>
                <a:uFillTx/>
                <a:latin typeface="Segoe UI"/>
                <a:ea typeface="+mn-ea"/>
                <a:cs typeface="+mn-cs"/>
              </a:rPr>
              <a:t>Microsoft Confidential</a:t>
            </a:r>
          </a:p>
        </p:txBody>
      </p:sp>
      <p:sp>
        <p:nvSpPr>
          <p:cNvPr id="5" name="Slide Number Placeholder 5">
            <a:extLst>
              <a:ext uri="{FF2B5EF4-FFF2-40B4-BE49-F238E27FC236}">
                <a16:creationId xmlns:a16="http://schemas.microsoft.com/office/drawing/2014/main" id="{1906AC33-88B4-F1D0-5306-0DBC894F666A}"/>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FFFFFF">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FFFFFF">
                  <a:tint val="75000"/>
                </a:srgbClr>
              </a:solidFill>
              <a:effectLst/>
              <a:uLnTx/>
              <a:uFillTx/>
              <a:latin typeface="Segoe UI"/>
              <a:ea typeface="+mn-ea"/>
              <a:cs typeface="+mn-cs"/>
            </a:endParaRPr>
          </a:p>
        </p:txBody>
      </p:sp>
    </p:spTree>
    <p:extLst>
      <p:ext uri="{BB962C8B-B14F-4D97-AF65-F5344CB8AC3E}">
        <p14:creationId xmlns:p14="http://schemas.microsoft.com/office/powerpoint/2010/main" val="1206780284"/>
      </p:ext>
    </p:extLst>
  </p:cSld>
  <p:clrMapOvr>
    <a:masterClrMapping/>
  </p:clrMapOvr>
  <p:transition>
    <p:fade/>
  </p:transition>
  <p:extLst>
    <p:ext uri="{DCECCB84-F9BA-43D5-87BE-67443E8EF086}">
      <p15:sldGuideLst xmlns:p15="http://schemas.microsoft.com/office/powerpoint/2012/main"/>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2_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28772" y="1467943"/>
            <a:ext cx="11353802" cy="4889500"/>
          </a:xfrm>
        </p:spPr>
        <p:txBody>
          <a:bodyPr wrap="square">
            <a:noAutofit/>
          </a:bodyPr>
          <a:lstStyle>
            <a:lvl1pPr marL="177802" marR="0" indent="-177802" algn="l" defTabSz="812781" rtl="0" eaLnBrk="1" fontAlgn="auto" latinLnBrk="0" hangingPunct="1">
              <a:lnSpc>
                <a:spcPct val="100000"/>
              </a:lnSpc>
              <a:spcBef>
                <a:spcPct val="20000"/>
              </a:spcBef>
              <a:spcAft>
                <a:spcPts val="0"/>
              </a:spcAft>
              <a:buClrTx/>
              <a:buSzPct val="90000"/>
              <a:buFont typeface="Arial" pitchFamily="34" charset="0"/>
              <a:buChar char="•"/>
              <a:tabLst/>
              <a:defRPr lang="en-US" sz="1778" kern="1200" spc="0" baseline="0" dirty="0">
                <a:solidFill>
                  <a:schemeClr val="tx1"/>
                </a:solidFill>
                <a:latin typeface="+mn-lt"/>
                <a:ea typeface="+mn-ea"/>
                <a:cs typeface="+mn-cs"/>
              </a:defRPr>
            </a:lvl1pPr>
            <a:lvl2pPr marL="509065" marR="0" indent="-210266" algn="l" defTabSz="812781" rtl="0" eaLnBrk="1" fontAlgn="auto" latinLnBrk="0" hangingPunct="1">
              <a:lnSpc>
                <a:spcPct val="100000"/>
              </a:lnSpc>
              <a:spcBef>
                <a:spcPct val="20000"/>
              </a:spcBef>
              <a:spcAft>
                <a:spcPts val="0"/>
              </a:spcAft>
              <a:buClrTx/>
              <a:buSzPct val="90000"/>
              <a:buFont typeface="Arial" pitchFamily="34" charset="0"/>
              <a:buChar char="•"/>
              <a:tabLst/>
              <a:defRPr lang="en-US" sz="1600" kern="1200" spc="0" baseline="0" dirty="0">
                <a:solidFill>
                  <a:schemeClr val="tx1"/>
                </a:solidFill>
                <a:latin typeface="+mn-lt"/>
                <a:ea typeface="+mn-ea"/>
                <a:cs typeface="+mn-cs"/>
              </a:defRPr>
            </a:lvl2pPr>
            <a:lvl3pPr marL="697198" marR="0" indent="-199200" algn="l" defTabSz="812781" rtl="0" eaLnBrk="1" fontAlgn="auto" latinLnBrk="0" hangingPunct="1">
              <a:lnSpc>
                <a:spcPct val="100000"/>
              </a:lnSpc>
              <a:spcBef>
                <a:spcPct val="20000"/>
              </a:spcBef>
              <a:spcAft>
                <a:spcPts val="0"/>
              </a:spcAft>
              <a:buClrTx/>
              <a:buSzPct val="90000"/>
              <a:buFont typeface="Arial" pitchFamily="34" charset="0"/>
              <a:buChar char="•"/>
              <a:tabLst/>
              <a:defRPr lang="en-US" sz="1422" kern="1200" spc="0" baseline="0" dirty="0">
                <a:solidFill>
                  <a:schemeClr val="tx1"/>
                </a:solidFill>
                <a:latin typeface="+mn-lt"/>
                <a:ea typeface="+mn-ea"/>
                <a:cs typeface="+mn-cs"/>
              </a:defRPr>
            </a:lvl3pPr>
            <a:lvl4pPr marL="896398" marR="0" indent="-199200" algn="l" defTabSz="812781" rtl="0" eaLnBrk="1" fontAlgn="auto" latinLnBrk="0" hangingPunct="1">
              <a:lnSpc>
                <a:spcPct val="100000"/>
              </a:lnSpc>
              <a:spcBef>
                <a:spcPct val="20000"/>
              </a:spcBef>
              <a:spcAft>
                <a:spcPts val="0"/>
              </a:spcAft>
              <a:buClrTx/>
              <a:buSzPct val="90000"/>
              <a:buFont typeface="Arial" pitchFamily="34" charset="0"/>
              <a:buChar char="•"/>
              <a:tabLst/>
              <a:defRPr lang="en-US" sz="1244" kern="1200" spc="0" baseline="0" dirty="0">
                <a:solidFill>
                  <a:schemeClr val="tx1"/>
                </a:solidFill>
                <a:latin typeface="+mn-lt"/>
                <a:ea typeface="+mn-ea"/>
                <a:cs typeface="+mn-cs"/>
              </a:defRPr>
            </a:lvl4pPr>
            <a:lvl5pPr marL="1095597" marR="0" indent="-199200" algn="l" defTabSz="812781" rtl="0" eaLnBrk="1" fontAlgn="auto" latinLnBrk="0" hangingPunct="1">
              <a:lnSpc>
                <a:spcPct val="100000"/>
              </a:lnSpc>
              <a:spcBef>
                <a:spcPct val="20000"/>
              </a:spcBef>
              <a:spcAft>
                <a:spcPts val="0"/>
              </a:spcAft>
              <a:buClrTx/>
              <a:buSzPct val="90000"/>
              <a:buFont typeface="Arial" pitchFamily="34" charset="0"/>
              <a:buChar char="•"/>
              <a:tabLst/>
              <a:defRPr lang="en-US" sz="1067" kern="1200" spc="0" baseline="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9B3F95BC-6D79-4732-A402-F3CB3CBCE5E9}"/>
              </a:ext>
            </a:extLst>
          </p:cNvPr>
          <p:cNvSpPr>
            <a:spLocks noGrp="1"/>
          </p:cNvSpPr>
          <p:nvPr>
            <p:ph type="title"/>
          </p:nvPr>
        </p:nvSpPr>
        <p:spPr>
          <a:xfrm>
            <a:off x="628770" y="475755"/>
            <a:ext cx="11353802" cy="492314"/>
          </a:xfrm>
        </p:spPr>
        <p:txBody>
          <a:bodyPr/>
          <a:lstStyle>
            <a:lvl1pPr>
              <a:defRPr>
                <a:solidFill>
                  <a:schemeClr val="tx2"/>
                </a:solidFill>
              </a:defRPr>
            </a:lvl1pPr>
          </a:lstStyle>
          <a:p>
            <a:r>
              <a:rPr lang="en-US"/>
              <a:t>Click to edit Master title style</a:t>
            </a:r>
          </a:p>
        </p:txBody>
      </p:sp>
      <p:sp>
        <p:nvSpPr>
          <p:cNvPr id="2" name="Footer Placeholder 4">
            <a:extLst>
              <a:ext uri="{FF2B5EF4-FFF2-40B4-BE49-F238E27FC236}">
                <a16:creationId xmlns:a16="http://schemas.microsoft.com/office/drawing/2014/main" id="{2AB38569-8868-693C-7FBA-4C02CCE5D57C}"/>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FFFFFF">
                    <a:tint val="75000"/>
                  </a:srgbClr>
                </a:solidFill>
                <a:effectLst/>
                <a:uLnTx/>
                <a:uFillTx/>
                <a:latin typeface="Segoe UI"/>
                <a:ea typeface="+mn-ea"/>
                <a:cs typeface="+mn-cs"/>
              </a:rPr>
              <a:t>Microsoft Confidential</a:t>
            </a:r>
          </a:p>
        </p:txBody>
      </p:sp>
      <p:sp>
        <p:nvSpPr>
          <p:cNvPr id="5" name="Slide Number Placeholder 5">
            <a:extLst>
              <a:ext uri="{FF2B5EF4-FFF2-40B4-BE49-F238E27FC236}">
                <a16:creationId xmlns:a16="http://schemas.microsoft.com/office/drawing/2014/main" id="{9FAF16AC-34D5-C31B-758A-BCB7E922172E}"/>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FFFFFF">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FFFFFF">
                  <a:tint val="75000"/>
                </a:srgbClr>
              </a:solidFill>
              <a:effectLst/>
              <a:uLnTx/>
              <a:uFillTx/>
              <a:latin typeface="Segoe UI"/>
              <a:ea typeface="+mn-ea"/>
              <a:cs typeface="+mn-cs"/>
            </a:endParaRPr>
          </a:p>
        </p:txBody>
      </p:sp>
    </p:spTree>
    <p:extLst>
      <p:ext uri="{BB962C8B-B14F-4D97-AF65-F5344CB8AC3E}">
        <p14:creationId xmlns:p14="http://schemas.microsoft.com/office/powerpoint/2010/main" val="423406456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_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5"/>
            <a:ext cx="5211763" cy="14332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90" y="1435105"/>
            <a:ext cx="5219700" cy="14332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3" y="-203944"/>
            <a:ext cx="509755" cy="136832"/>
          </a:xfrm>
          <a:prstGeom prst="rect">
            <a:avLst/>
          </a:prstGeom>
          <a:noFill/>
        </p:spPr>
        <p:txBody>
          <a:bodyPr wrap="non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3" name="Footer Placeholder 4">
            <a:extLst>
              <a:ext uri="{FF2B5EF4-FFF2-40B4-BE49-F238E27FC236}">
                <a16:creationId xmlns:a16="http://schemas.microsoft.com/office/drawing/2014/main" id="{457DA02B-4C8E-5414-7FA4-88ACD09503C1}"/>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FFFFFF">
                    <a:tint val="75000"/>
                  </a:srgbClr>
                </a:solidFill>
                <a:effectLst/>
                <a:uLnTx/>
                <a:uFillTx/>
                <a:latin typeface="Segoe UI"/>
                <a:ea typeface="+mn-ea"/>
                <a:cs typeface="+mn-cs"/>
              </a:rPr>
              <a:t>Microsoft Confidential</a:t>
            </a:r>
          </a:p>
        </p:txBody>
      </p:sp>
      <p:sp>
        <p:nvSpPr>
          <p:cNvPr id="4" name="Slide Number Placeholder 5">
            <a:extLst>
              <a:ext uri="{FF2B5EF4-FFF2-40B4-BE49-F238E27FC236}">
                <a16:creationId xmlns:a16="http://schemas.microsoft.com/office/drawing/2014/main" id="{5AE5DE92-895E-F14B-92DC-3BC7B0895C73}"/>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FFFFFF">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FFFFFF">
                  <a:tint val="75000"/>
                </a:srgbClr>
              </a:solidFill>
              <a:effectLst/>
              <a:uLnTx/>
              <a:uFillTx/>
              <a:latin typeface="Segoe UI"/>
              <a:ea typeface="+mn-ea"/>
              <a:cs typeface="+mn-cs"/>
            </a:endParaRPr>
          </a:p>
        </p:txBody>
      </p:sp>
    </p:spTree>
    <p:extLst>
      <p:ext uri="{BB962C8B-B14F-4D97-AF65-F5344CB8AC3E}">
        <p14:creationId xmlns:p14="http://schemas.microsoft.com/office/powerpoint/2010/main" val="1007284778"/>
      </p:ext>
    </p:extLst>
  </p:cSld>
  <p:clrMapOvr>
    <a:masterClrMapping/>
  </p:clrMapOvr>
  <p:transition>
    <p:fade/>
  </p:transition>
  <p:extLst>
    <p:ext uri="{DCECCB84-F9BA-43D5-87BE-67443E8EF086}">
      <p15:sldGuideLst xmlns:p15="http://schemas.microsoft.com/office/powerpoint/2012/main">
        <p15:guide id="1" orient="horz" pos="144">
          <p15:clr>
            <a:srgbClr val="5ACBF0"/>
          </p15:clr>
        </p15:guide>
        <p15:guide id="2" orient="horz" pos="638">
          <p15:clr>
            <a:srgbClr val="5ACBF0"/>
          </p15:clr>
        </p15:guide>
        <p15:guide id="3" orient="horz" pos="452">
          <p15:clr>
            <a:srgbClr val="5ACBF0"/>
          </p15:clr>
        </p15:guide>
        <p15:guide id="4" pos="1446">
          <p15:clr>
            <a:srgbClr val="5ACBF0"/>
          </p15:clr>
        </p15:guide>
        <p15:guide id="5" pos="1589">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9600" y="460112"/>
            <a:ext cx="11018520" cy="492314"/>
          </a:xfrm>
        </p:spPr>
        <p:txBody>
          <a:bodyPr/>
          <a:lstStyle/>
          <a:p>
            <a:r>
              <a:rPr lang="en-US"/>
              <a:t>Click to edit Master title style</a:t>
            </a:r>
          </a:p>
        </p:txBody>
      </p:sp>
      <p:sp>
        <p:nvSpPr>
          <p:cNvPr id="4" name="Text Placeholder 3"/>
          <p:cNvSpPr>
            <a:spLocks noGrp="1"/>
          </p:cNvSpPr>
          <p:nvPr>
            <p:ph type="body" sz="quarter" idx="10"/>
          </p:nvPr>
        </p:nvSpPr>
        <p:spPr>
          <a:xfrm>
            <a:off x="584202" y="1435104"/>
            <a:ext cx="5212080" cy="1433277"/>
          </a:xfrm>
        </p:spPr>
        <p:txBody>
          <a:bodyPr wrap="square">
            <a:spAutoFit/>
          </a:bodyPr>
          <a:lstStyle>
            <a:lvl1pPr marL="0" indent="0">
              <a:spcBef>
                <a:spcPts val="1088"/>
              </a:spcBef>
              <a:buClr>
                <a:schemeClr val="tx1"/>
              </a:buClr>
              <a:buFont typeface="Wingdings" panose="05000000000000000000" pitchFamily="2" charset="2"/>
              <a:buNone/>
              <a:defRPr sz="2488" b="0">
                <a:latin typeface="Segoe UI" panose="020B0502040204020203" pitchFamily="34" charset="0"/>
                <a:cs typeface="Segoe UI" panose="020B0502040204020203" pitchFamily="34" charset="0"/>
              </a:defRPr>
            </a:lvl1pPr>
            <a:lvl2pPr marL="227147" indent="0">
              <a:buFont typeface="Wingdings" panose="05000000000000000000" pitchFamily="2" charset="2"/>
              <a:buNone/>
              <a:defRPr sz="1778" b="0"/>
            </a:lvl2pPr>
            <a:lvl3pPr marL="400681" indent="0">
              <a:buFont typeface="Wingdings" panose="05000000000000000000" pitchFamily="2" charset="2"/>
              <a:buNone/>
              <a:tabLst/>
              <a:defRPr sz="1422" b="0"/>
            </a:lvl3pPr>
            <a:lvl4pPr marL="579858" indent="0">
              <a:buFont typeface="Wingdings" panose="05000000000000000000" pitchFamily="2" charset="2"/>
              <a:buNone/>
              <a:defRPr sz="1244" b="0"/>
            </a:lvl4pPr>
            <a:lvl5pPr marL="759035" indent="0">
              <a:buFont typeface="Wingdings" panose="05000000000000000000" pitchFamily="2" charset="2"/>
              <a:buNone/>
              <a:tabLst/>
              <a:defRPr sz="1244"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3" y="1435104"/>
            <a:ext cx="5212080" cy="1433277"/>
          </a:xfrm>
        </p:spPr>
        <p:txBody>
          <a:bodyPr wrap="square">
            <a:spAutoFit/>
          </a:bodyPr>
          <a:lstStyle>
            <a:lvl1pPr marL="0" indent="0">
              <a:spcBef>
                <a:spcPts val="1088"/>
              </a:spcBef>
              <a:buClr>
                <a:schemeClr val="tx1"/>
              </a:buClr>
              <a:buFont typeface="Wingdings" panose="05000000000000000000" pitchFamily="2" charset="2"/>
              <a:buNone/>
              <a:defRPr sz="2488" b="0">
                <a:latin typeface="Segoe UI" panose="020B0502040204020203" pitchFamily="34" charset="0"/>
                <a:cs typeface="Segoe UI" panose="020B0502040204020203" pitchFamily="34" charset="0"/>
              </a:defRPr>
            </a:lvl1pPr>
            <a:lvl2pPr marL="227147" indent="0">
              <a:buFont typeface="Wingdings" panose="05000000000000000000" pitchFamily="2" charset="2"/>
              <a:buNone/>
              <a:defRPr sz="1778" b="0"/>
            </a:lvl2pPr>
            <a:lvl3pPr marL="400681" indent="0">
              <a:buFont typeface="Wingdings" panose="05000000000000000000" pitchFamily="2" charset="2"/>
              <a:buNone/>
              <a:tabLst/>
              <a:defRPr sz="1422" b="0"/>
            </a:lvl3pPr>
            <a:lvl4pPr marL="579858" indent="0">
              <a:buFont typeface="Wingdings" panose="05000000000000000000" pitchFamily="2" charset="2"/>
              <a:buNone/>
              <a:defRPr sz="1244" b="0"/>
            </a:lvl4pPr>
            <a:lvl5pPr marL="759035" indent="0">
              <a:buFont typeface="Wingdings" panose="05000000000000000000" pitchFamily="2" charset="2"/>
              <a:buNone/>
              <a:tabLst/>
              <a:defRPr sz="1244"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A41167E0-979C-3993-85E7-C4B6A07E4E5F}"/>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FFFFFF">
                    <a:tint val="75000"/>
                  </a:srgbClr>
                </a:solidFill>
                <a:effectLst/>
                <a:uLnTx/>
                <a:uFillTx/>
                <a:latin typeface="Segoe UI"/>
                <a:ea typeface="+mn-ea"/>
                <a:cs typeface="+mn-cs"/>
              </a:rPr>
              <a:t>Microsoft Confidential</a:t>
            </a:r>
          </a:p>
        </p:txBody>
      </p:sp>
      <p:sp>
        <p:nvSpPr>
          <p:cNvPr id="5" name="Slide Number Placeholder 5">
            <a:extLst>
              <a:ext uri="{FF2B5EF4-FFF2-40B4-BE49-F238E27FC236}">
                <a16:creationId xmlns:a16="http://schemas.microsoft.com/office/drawing/2014/main" id="{7A391FD7-1757-31A0-9AF8-7DA8124ACBE2}"/>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FFFFFF">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FFFFFF">
                  <a:tint val="75000"/>
                </a:srgbClr>
              </a:solidFill>
              <a:effectLst/>
              <a:uLnTx/>
              <a:uFillTx/>
              <a:latin typeface="Segoe UI"/>
              <a:ea typeface="+mn-ea"/>
              <a:cs typeface="+mn-cs"/>
            </a:endParaRPr>
          </a:p>
        </p:txBody>
      </p:sp>
    </p:spTree>
    <p:extLst>
      <p:ext uri="{BB962C8B-B14F-4D97-AF65-F5344CB8AC3E}">
        <p14:creationId xmlns:p14="http://schemas.microsoft.com/office/powerpoint/2010/main" val="1594072340"/>
      </p:ext>
    </p:extLst>
  </p:cSld>
  <p:clrMapOvr>
    <a:masterClrMapping/>
  </p:clrMapOvr>
  <p:transition>
    <p:fade/>
  </p:transition>
  <p:extLst>
    <p:ext uri="{DCECCB84-F9BA-43D5-87BE-67443E8EF086}">
      <p15:sldGuideLst xmlns:p15="http://schemas.microsoft.com/office/powerpoint/2012/main">
        <p15:guide id="1" orient="horz" pos="144">
          <p15:clr>
            <a:srgbClr val="5ACBF0"/>
          </p15:clr>
        </p15:guide>
        <p15:guide id="2" orient="horz" pos="636">
          <p15:clr>
            <a:srgbClr val="5ACBF0"/>
          </p15:clr>
        </p15:guide>
        <p15:guide id="3" orient="horz" pos="452">
          <p15:clr>
            <a:srgbClr val="5ACBF0"/>
          </p15:clr>
        </p15:guide>
        <p15:guide id="4" pos="1444">
          <p15:clr>
            <a:srgbClr val="5ACBF0"/>
          </p15:clr>
        </p15:guide>
        <p15:guide id="5" pos="1589">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_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15425" y="468849"/>
            <a:ext cx="11018520" cy="492314"/>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2" y="1436694"/>
            <a:ext cx="5219700" cy="382862"/>
          </a:xfrm>
        </p:spPr>
        <p:txBody>
          <a:bodyPr anchor="t"/>
          <a:lstStyle>
            <a:lvl1pPr marL="0" indent="0">
              <a:spcBef>
                <a:spcPts val="0"/>
              </a:spcBef>
              <a:buNone/>
              <a:defRPr sz="2488">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2" y="2084390"/>
            <a:ext cx="5219700" cy="1378647"/>
          </a:xfrm>
        </p:spPr>
        <p:txBody>
          <a:bodyPr>
            <a:spAutoFit/>
          </a:bodyPr>
          <a:lstStyle>
            <a:lvl1pPr marL="152372" indent="-152372">
              <a:defRPr lang="en-US" sz="2133" dirty="0"/>
            </a:lvl1pPr>
            <a:lvl2pPr marL="304742" indent="-152372">
              <a:defRPr lang="en-US" dirty="0"/>
            </a:lvl2pPr>
            <a:lvl3pPr marL="457114" indent="-152372">
              <a:defRPr lang="en-US" dirty="0"/>
            </a:lvl3pPr>
            <a:lvl4pPr marL="592556" indent="-135442">
              <a:defRPr lang="en-US" dirty="0"/>
            </a:lvl4pPr>
            <a:lvl5pPr marL="705423" indent="-10722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7" y="1436694"/>
            <a:ext cx="5219700" cy="382862"/>
          </a:xfrm>
        </p:spPr>
        <p:txBody>
          <a:bodyPr anchor="t"/>
          <a:lstStyle>
            <a:lvl1pPr marL="0" indent="0">
              <a:spcBef>
                <a:spcPts val="0"/>
              </a:spcBef>
              <a:buNone/>
              <a:defRPr sz="2488">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7" y="2084390"/>
            <a:ext cx="5219700" cy="1378647"/>
          </a:xfrm>
        </p:spPr>
        <p:txBody>
          <a:bodyPr>
            <a:spAutoFit/>
          </a:bodyPr>
          <a:lstStyle>
            <a:lvl1pPr marL="152372" indent="-152372">
              <a:defRPr lang="en-US" sz="2133" dirty="0"/>
            </a:lvl1pPr>
            <a:lvl2pPr marL="304742" indent="-152372">
              <a:defRPr lang="en-US" dirty="0"/>
            </a:lvl2pPr>
            <a:lvl3pPr marL="457114" indent="-152372">
              <a:defRPr lang="en-US" dirty="0"/>
            </a:lvl3pPr>
            <a:lvl4pPr marL="609486" indent="-121333">
              <a:defRPr lang="en-US" dirty="0"/>
            </a:lvl4pPr>
            <a:lvl5pPr marL="705423" indent="-10722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6BC152C0-F8C2-77A7-1880-BB8F4B2765DD}"/>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FFFFFF">
                    <a:tint val="75000"/>
                  </a:srgbClr>
                </a:solidFill>
                <a:effectLst/>
                <a:uLnTx/>
                <a:uFillTx/>
                <a:latin typeface="Segoe UI"/>
                <a:ea typeface="+mn-ea"/>
                <a:cs typeface="+mn-cs"/>
              </a:rPr>
              <a:t>Microsoft Confidential</a:t>
            </a:r>
          </a:p>
        </p:txBody>
      </p:sp>
      <p:sp>
        <p:nvSpPr>
          <p:cNvPr id="4" name="Slide Number Placeholder 5">
            <a:extLst>
              <a:ext uri="{FF2B5EF4-FFF2-40B4-BE49-F238E27FC236}">
                <a16:creationId xmlns:a16="http://schemas.microsoft.com/office/drawing/2014/main" id="{A610270E-63BD-F450-B569-688EB0389B13}"/>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FFFFFF">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FFFFFF">
                  <a:tint val="75000"/>
                </a:srgbClr>
              </a:solidFill>
              <a:effectLst/>
              <a:uLnTx/>
              <a:uFillTx/>
              <a:latin typeface="Segoe UI"/>
              <a:ea typeface="+mn-ea"/>
              <a:cs typeface="+mn-cs"/>
            </a:endParaRPr>
          </a:p>
        </p:txBody>
      </p:sp>
    </p:spTree>
    <p:extLst>
      <p:ext uri="{BB962C8B-B14F-4D97-AF65-F5344CB8AC3E}">
        <p14:creationId xmlns:p14="http://schemas.microsoft.com/office/powerpoint/2010/main" val="42155440"/>
      </p:ext>
    </p:extLst>
  </p:cSld>
  <p:clrMapOvr>
    <a:masterClrMapping/>
  </p:clrMapOvr>
  <p:transition>
    <p:fade/>
  </p:transition>
  <p:extLst>
    <p:ext uri="{DCECCB84-F9BA-43D5-87BE-67443E8EF086}">
      <p15:sldGuideLst xmlns:p15="http://schemas.microsoft.com/office/powerpoint/2012/main">
        <p15:guide id="1" orient="horz" pos="144">
          <p15:clr>
            <a:srgbClr val="5ACBF0"/>
          </p15:clr>
        </p15:guide>
        <p15:guide id="2" orient="horz" pos="656">
          <p15:clr>
            <a:srgbClr val="5ACBF0"/>
          </p15:clr>
        </p15:guide>
        <p15:guide id="4" pos="1444">
          <p15:clr>
            <a:srgbClr val="5ACBF0"/>
          </p15:clr>
        </p15:guide>
        <p15:guide id="5" pos="1589">
          <p15:clr>
            <a:srgbClr val="5ACBF0"/>
          </p15:clr>
        </p15:guide>
        <p15:guide id="7" orient="horz" pos="453">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_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613324" y="463026"/>
            <a:ext cx="5508419" cy="338234"/>
          </a:xfrm>
        </p:spPr>
        <p:txBody>
          <a:bodyPr tIns="64008"/>
          <a:lstStyle>
            <a:lvl1pPr>
              <a:defRPr sz="1778" spc="0">
                <a:latin typeface="+mj-lt"/>
                <a:cs typeface="Segoe UI" panose="020B0502040204020203" pitchFamily="34" charset="0"/>
              </a:defRPr>
            </a:lvl1pPr>
          </a:lstStyle>
          <a:p>
            <a:r>
              <a:rPr lang="en-US"/>
              <a:t>Click to edit Master title style</a:t>
            </a:r>
          </a:p>
        </p:txBody>
      </p:sp>
      <p:sp>
        <p:nvSpPr>
          <p:cNvPr id="3" name="Footer Placeholder 4">
            <a:extLst>
              <a:ext uri="{FF2B5EF4-FFF2-40B4-BE49-F238E27FC236}">
                <a16:creationId xmlns:a16="http://schemas.microsoft.com/office/drawing/2014/main" id="{53942059-97F9-3453-C8CA-A855D92BA642}"/>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FFFFFF">
                    <a:tint val="75000"/>
                  </a:srgbClr>
                </a:solidFill>
                <a:effectLst/>
                <a:uLnTx/>
                <a:uFillTx/>
                <a:latin typeface="Segoe UI"/>
                <a:ea typeface="+mn-ea"/>
                <a:cs typeface="+mn-cs"/>
              </a:rPr>
              <a:t>Microsoft Confidential</a:t>
            </a:r>
          </a:p>
        </p:txBody>
      </p:sp>
      <p:sp>
        <p:nvSpPr>
          <p:cNvPr id="4" name="Slide Number Placeholder 5">
            <a:extLst>
              <a:ext uri="{FF2B5EF4-FFF2-40B4-BE49-F238E27FC236}">
                <a16:creationId xmlns:a16="http://schemas.microsoft.com/office/drawing/2014/main" id="{CED37AF5-282A-19FE-9F61-8C0B1309AA02}"/>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FFFFFF">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FFFFFF">
                  <a:tint val="75000"/>
                </a:srgbClr>
              </a:solidFill>
              <a:effectLst/>
              <a:uLnTx/>
              <a:uFillTx/>
              <a:latin typeface="Segoe UI"/>
              <a:ea typeface="+mn-ea"/>
              <a:cs typeface="+mn-cs"/>
            </a:endParaRPr>
          </a:p>
        </p:txBody>
      </p:sp>
    </p:spTree>
    <p:extLst>
      <p:ext uri="{BB962C8B-B14F-4D97-AF65-F5344CB8AC3E}">
        <p14:creationId xmlns:p14="http://schemas.microsoft.com/office/powerpoint/2010/main" val="2687987937"/>
      </p:ext>
    </p:extLst>
  </p:cSld>
  <p:clrMapOvr>
    <a:masterClrMapping/>
  </p:clrMapOvr>
  <p:transition>
    <p:fade/>
  </p:transition>
  <p:extLst>
    <p:ext uri="{DCECCB84-F9BA-43D5-87BE-67443E8EF086}">
      <p15:sldGuideLst xmlns:p15="http://schemas.microsoft.com/office/powerpoint/2012/main">
        <p15:guide id="6" pos="308">
          <p15:clr>
            <a:srgbClr val="A4A3A4"/>
          </p15:clr>
        </p15:guide>
        <p15:guide id="7" pos="380">
          <p15:clr>
            <a:srgbClr val="A4A3A4"/>
          </p15:clr>
        </p15:guide>
        <p15:guide id="8" pos="542">
          <p15:clr>
            <a:srgbClr val="A4A3A4"/>
          </p15:clr>
        </p15:guide>
        <p15:guide id="9" pos="615">
          <p15:clr>
            <a:srgbClr val="A4A3A4"/>
          </p15:clr>
        </p15:guide>
        <p15:guide id="10" pos="777">
          <p15:clr>
            <a:srgbClr val="A4A3A4"/>
          </p15:clr>
        </p15:guide>
        <p15:guide id="11" pos="850">
          <p15:clr>
            <a:srgbClr val="A4A3A4"/>
          </p15:clr>
        </p15:guide>
        <p15:guide id="12" pos="1012">
          <p15:clr>
            <a:srgbClr val="A4A3A4"/>
          </p15:clr>
        </p15:guide>
        <p15:guide id="13" pos="1084">
          <p15:clr>
            <a:srgbClr val="A4A3A4"/>
          </p15:clr>
        </p15:guide>
        <p15:guide id="14" pos="1246">
          <p15:clr>
            <a:srgbClr val="A4A3A4"/>
          </p15:clr>
        </p15:guide>
        <p15:guide id="15" pos="1324">
          <p15:clr>
            <a:srgbClr val="A4A3A4"/>
          </p15:clr>
        </p15:guide>
        <p15:guide id="16" pos="1481">
          <p15:clr>
            <a:srgbClr val="A4A3A4"/>
          </p15:clr>
        </p15:guide>
        <p15:guide id="17" pos="1553">
          <p15:clr>
            <a:srgbClr val="A4A3A4"/>
          </p15:clr>
        </p15:guide>
        <p15:guide id="18" pos="1716">
          <p15:clr>
            <a:srgbClr val="A4A3A4"/>
          </p15:clr>
        </p15:guide>
        <p15:guide id="19" pos="1788">
          <p15:clr>
            <a:srgbClr val="A4A3A4"/>
          </p15:clr>
        </p15:guide>
        <p15:guide id="20" pos="1950">
          <p15:clr>
            <a:srgbClr val="A4A3A4"/>
          </p15:clr>
        </p15:guide>
        <p15:guide id="21" pos="2022">
          <p15:clr>
            <a:srgbClr val="A4A3A4"/>
          </p15:clr>
        </p15:guide>
        <p15:guide id="22" pos="2184">
          <p15:clr>
            <a:srgbClr val="A4A3A4"/>
          </p15:clr>
        </p15:guide>
        <p15:guide id="23" pos="2257">
          <p15:clr>
            <a:srgbClr val="A4A3A4"/>
          </p15:clr>
        </p15:guide>
        <p15:guide id="24" pos="2419">
          <p15:clr>
            <a:srgbClr val="A4A3A4"/>
          </p15:clr>
        </p15:guide>
        <p15:guide id="25" pos="2492">
          <p15:clr>
            <a:srgbClr val="A4A3A4"/>
          </p15:clr>
        </p15:guide>
        <p15:guide id="26" pos="2653">
          <p15:clr>
            <a:srgbClr val="A4A3A4"/>
          </p15:clr>
        </p15:guide>
        <p15:guide id="27" pos="2725">
          <p15:clr>
            <a:srgbClr val="A4A3A4"/>
          </p15:clr>
        </p15:guide>
        <p15:guide id="28" orient="horz" pos="453">
          <p15:clr>
            <a:srgbClr val="5ACBF0"/>
          </p15:clr>
        </p15:guide>
        <p15:guide id="29" orient="horz" pos="636">
          <p15:clr>
            <a:srgbClr val="5ACBF0"/>
          </p15:clr>
        </p15:guide>
        <p15:guide id="30" orient="horz" pos="144">
          <p15:clr>
            <a:srgbClr val="5ACBF0"/>
          </p15:clr>
        </p15:guide>
        <p15:guide id="31" pos="1517">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_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5" y="457201"/>
            <a:ext cx="11018520" cy="492314"/>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2" y="1436694"/>
            <a:ext cx="5219700" cy="382862"/>
          </a:xfrm>
        </p:spPr>
        <p:txBody>
          <a:bodyPr anchor="t"/>
          <a:lstStyle>
            <a:lvl1pPr marL="0" indent="0">
              <a:spcBef>
                <a:spcPts val="0"/>
              </a:spcBef>
              <a:buNone/>
              <a:defRPr sz="2488">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5" y="2081213"/>
            <a:ext cx="5214937" cy="1378647"/>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7" y="1436694"/>
            <a:ext cx="5219700" cy="382862"/>
          </a:xfrm>
        </p:spPr>
        <p:txBody>
          <a:bodyPr anchor="t"/>
          <a:lstStyle>
            <a:lvl1pPr marL="0" indent="0">
              <a:spcBef>
                <a:spcPts val="0"/>
              </a:spcBef>
              <a:buNone/>
              <a:defRPr sz="2488">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3" y="2081213"/>
            <a:ext cx="5214937" cy="1378647"/>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5CC47157-A63A-A353-834D-5A9D7FBEC1C7}"/>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FFFFFF">
                    <a:tint val="75000"/>
                  </a:srgbClr>
                </a:solidFill>
                <a:effectLst/>
                <a:uLnTx/>
                <a:uFillTx/>
                <a:latin typeface="Segoe UI"/>
                <a:ea typeface="+mn-ea"/>
                <a:cs typeface="+mn-cs"/>
              </a:rPr>
              <a:t>Microsoft Confidential</a:t>
            </a:r>
          </a:p>
        </p:txBody>
      </p:sp>
      <p:sp>
        <p:nvSpPr>
          <p:cNvPr id="4" name="Slide Number Placeholder 5">
            <a:extLst>
              <a:ext uri="{FF2B5EF4-FFF2-40B4-BE49-F238E27FC236}">
                <a16:creationId xmlns:a16="http://schemas.microsoft.com/office/drawing/2014/main" id="{CCC3AD7B-1274-70B0-54BE-28F1A35E059C}"/>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FFFFFF">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FFFFFF">
                  <a:tint val="75000"/>
                </a:srgbClr>
              </a:solidFill>
              <a:effectLst/>
              <a:uLnTx/>
              <a:uFillTx/>
              <a:latin typeface="Segoe UI"/>
              <a:ea typeface="+mn-ea"/>
              <a:cs typeface="+mn-cs"/>
            </a:endParaRPr>
          </a:p>
        </p:txBody>
      </p:sp>
    </p:spTree>
    <p:extLst>
      <p:ext uri="{BB962C8B-B14F-4D97-AF65-F5344CB8AC3E}">
        <p14:creationId xmlns:p14="http://schemas.microsoft.com/office/powerpoint/2010/main" val="1160626905"/>
      </p:ext>
    </p:extLst>
  </p:cSld>
  <p:clrMapOvr>
    <a:masterClrMapping/>
  </p:clrMapOvr>
  <p:transition>
    <p:fade/>
  </p:transition>
  <p:extLst>
    <p:ext uri="{DCECCB84-F9BA-43D5-87BE-67443E8EF086}">
      <p15:sldGuideLst xmlns:p15="http://schemas.microsoft.com/office/powerpoint/2012/main">
        <p15:guide id="1" orient="horz" pos="144">
          <p15:clr>
            <a:srgbClr val="5ACBF0"/>
          </p15:clr>
        </p15:guide>
        <p15:guide id="2" orient="horz" pos="656">
          <p15:clr>
            <a:srgbClr val="5ACBF0"/>
          </p15:clr>
        </p15:guide>
        <p15:guide id="4" pos="1444">
          <p15:clr>
            <a:srgbClr val="5ACBF0"/>
          </p15:clr>
        </p15:guide>
        <p15:guide id="5" pos="1589">
          <p15:clr>
            <a:srgbClr val="5ACBF0"/>
          </p15:clr>
        </p15:guide>
        <p15:guide id="7" orient="horz" pos="453">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_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5" y="457201"/>
            <a:ext cx="11018520" cy="492314"/>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01960"/>
          </a:xfrm>
        </p:spPr>
        <p:txBody>
          <a:bodyPr anchor="t"/>
          <a:lstStyle>
            <a:lvl1pPr marL="0" indent="0">
              <a:spcBef>
                <a:spcPts val="0"/>
              </a:spcBef>
              <a:buNone/>
              <a:defRPr sz="1956">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8"/>
            <a:ext cx="3264408" cy="1291187"/>
          </a:xfrm>
        </p:spPr>
        <p:txBody>
          <a:bodyPr wrap="square">
            <a:spAutoFit/>
          </a:bodyPr>
          <a:lstStyle>
            <a:lvl1pPr marL="156605" indent="-156605">
              <a:defRPr lang="en-US" sz="1778" dirty="0"/>
            </a:lvl1pPr>
            <a:lvl2pPr marL="286403" indent="-134031">
              <a:defRPr lang="en-US" sz="1600" dirty="0"/>
            </a:lvl2pPr>
            <a:lvl3pPr marL="414789" indent="-122744">
              <a:defRPr lang="en-US" dirty="0"/>
            </a:lvl3pPr>
            <a:lvl4pPr marL="529068" indent="-114279">
              <a:defRPr lang="en-US" dirty="0"/>
            </a:lvl4pPr>
            <a:lvl5pPr marL="650401" indent="-1086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8" y="1438275"/>
            <a:ext cx="3264408" cy="601960"/>
          </a:xfrm>
        </p:spPr>
        <p:txBody>
          <a:bodyPr anchor="t"/>
          <a:lstStyle>
            <a:lvl1pPr marL="0" indent="0">
              <a:spcBef>
                <a:spcPts val="0"/>
              </a:spcBef>
              <a:buNone/>
              <a:defRPr sz="1956">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8" y="2384138"/>
            <a:ext cx="3264408" cy="1291187"/>
          </a:xfrm>
        </p:spPr>
        <p:txBody>
          <a:bodyPr wrap="square">
            <a:spAutoFit/>
          </a:bodyPr>
          <a:lstStyle>
            <a:lvl1pPr marL="156605" indent="-156605">
              <a:defRPr lang="en-US" sz="1778" dirty="0"/>
            </a:lvl1pPr>
            <a:lvl2pPr marL="354123" indent="-150961">
              <a:defRPr lang="en-US" sz="1600" dirty="0"/>
            </a:lvl2pPr>
            <a:lvl3pPr marL="493796" indent="-139675">
              <a:defRPr lang="en-US" dirty="0"/>
            </a:lvl3pPr>
            <a:lvl4pPr marL="609486" indent="-121333">
              <a:defRPr lang="en-US" dirty="0"/>
            </a:lvl4pPr>
            <a:lvl5pPr marL="711067" indent="-9875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6" y="1438275"/>
            <a:ext cx="3264408" cy="601960"/>
          </a:xfrm>
        </p:spPr>
        <p:txBody>
          <a:bodyPr anchor="t"/>
          <a:lstStyle>
            <a:lvl1pPr marL="0" indent="0">
              <a:spcBef>
                <a:spcPts val="0"/>
              </a:spcBef>
              <a:buNone/>
              <a:defRPr sz="1956">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6" y="2390778"/>
            <a:ext cx="3264408" cy="1291187"/>
          </a:xfrm>
        </p:spPr>
        <p:txBody>
          <a:bodyPr wrap="square">
            <a:spAutoFit/>
          </a:bodyPr>
          <a:lstStyle>
            <a:lvl1pPr marL="156605" indent="-156605">
              <a:defRPr lang="en-US" sz="1778" dirty="0"/>
            </a:lvl1pPr>
            <a:lvl2pPr marL="354123" indent="-150961">
              <a:defRPr lang="en-US" sz="1600" dirty="0"/>
            </a:lvl2pPr>
            <a:lvl3pPr marL="493796" indent="-139675">
              <a:defRPr lang="en-US" dirty="0"/>
            </a:lvl3pPr>
            <a:lvl4pPr marL="609486" indent="-121333">
              <a:defRPr lang="en-US" dirty="0"/>
            </a:lvl4pPr>
            <a:lvl5pPr marL="711067" indent="-9875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87C3B98C-6EA9-21AA-F827-27C084E2BA63}"/>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FFFFFF">
                    <a:tint val="75000"/>
                  </a:srgbClr>
                </a:solidFill>
                <a:effectLst/>
                <a:uLnTx/>
                <a:uFillTx/>
                <a:latin typeface="Segoe UI"/>
                <a:ea typeface="+mn-ea"/>
                <a:cs typeface="+mn-cs"/>
              </a:rPr>
              <a:t>Microsoft Confidential</a:t>
            </a:r>
          </a:p>
        </p:txBody>
      </p:sp>
      <p:sp>
        <p:nvSpPr>
          <p:cNvPr id="4" name="Slide Number Placeholder 5">
            <a:extLst>
              <a:ext uri="{FF2B5EF4-FFF2-40B4-BE49-F238E27FC236}">
                <a16:creationId xmlns:a16="http://schemas.microsoft.com/office/drawing/2014/main" id="{6C011C26-621B-94E6-3DE2-93645EB5EBE2}"/>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FFFFFF">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FFFFFF">
                  <a:tint val="75000"/>
                </a:srgbClr>
              </a:solidFill>
              <a:effectLst/>
              <a:uLnTx/>
              <a:uFillTx/>
              <a:latin typeface="Segoe UI"/>
              <a:ea typeface="+mn-ea"/>
              <a:cs typeface="+mn-cs"/>
            </a:endParaRPr>
          </a:p>
        </p:txBody>
      </p:sp>
    </p:spTree>
    <p:extLst>
      <p:ext uri="{BB962C8B-B14F-4D97-AF65-F5344CB8AC3E}">
        <p14:creationId xmlns:p14="http://schemas.microsoft.com/office/powerpoint/2010/main" val="3114741904"/>
      </p:ext>
    </p:extLst>
  </p:cSld>
  <p:clrMapOvr>
    <a:masterClrMapping/>
  </p:clrMapOvr>
  <p:transition>
    <p:fade/>
  </p:transition>
  <p:extLst>
    <p:ext uri="{DCECCB84-F9BA-43D5-87BE-67443E8EF086}">
      <p15:sldGuideLst xmlns:p15="http://schemas.microsoft.com/office/powerpoint/2012/main">
        <p15:guide id="3" orient="horz" pos="753">
          <p15:clr>
            <a:srgbClr val="5ACBF0"/>
          </p15:clr>
        </p15:guide>
        <p15:guide id="4" orient="horz" pos="453">
          <p15:clr>
            <a:srgbClr val="5ACBF0"/>
          </p15:clr>
        </p15:guide>
        <p15:guide id="5" orient="horz" pos="144">
          <p15:clr>
            <a:srgbClr val="5ACBF0"/>
          </p15:clr>
        </p15:guide>
        <p15:guide id="6" pos="960">
          <p15:clr>
            <a:srgbClr val="5ACBF0"/>
          </p15:clr>
        </p15:guide>
        <p15:guide id="7" pos="1110">
          <p15:clr>
            <a:srgbClr val="5ACBF0"/>
          </p15:clr>
        </p15:guide>
        <p15:guide id="8" pos="1924">
          <p15:clr>
            <a:srgbClr val="5ACBF0"/>
          </p15:clr>
        </p15:guide>
        <p15:guide id="9" pos="2074">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_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5" y="457201"/>
            <a:ext cx="11018520" cy="492314"/>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1" y="1438275"/>
            <a:ext cx="2532063" cy="547201"/>
          </a:xfrm>
        </p:spPr>
        <p:txBody>
          <a:bodyPr anchor="t"/>
          <a:lstStyle>
            <a:lvl1pPr marL="0" indent="0">
              <a:spcBef>
                <a:spcPts val="0"/>
              </a:spcBef>
              <a:buNone/>
              <a:defRPr sz="1778">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1" y="2283118"/>
            <a:ext cx="2532063" cy="1477199"/>
          </a:xfrm>
        </p:spPr>
        <p:txBody>
          <a:bodyPr wrap="square">
            <a:spAutoFit/>
          </a:bodyPr>
          <a:lstStyle>
            <a:lvl1pPr marL="125566" indent="-125566">
              <a:defRPr lang="en-US" sz="1600" dirty="0"/>
            </a:lvl1pPr>
            <a:lvl2pPr marL="253953" indent="-111457">
              <a:defRPr lang="en-US" sz="1422" dirty="0"/>
            </a:lvl2pPr>
            <a:lvl3pPr marL="389393" indent="-118511">
              <a:defRPr lang="en-US" dirty="0"/>
            </a:lvl3pPr>
            <a:lvl4pPr marL="503673" indent="-101581">
              <a:defRPr lang="en-US" dirty="0"/>
            </a:lvl4pPr>
            <a:lvl5pPr marL="609486" indent="-9734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547201"/>
          </a:xfrm>
        </p:spPr>
        <p:txBody>
          <a:bodyPr anchor="t"/>
          <a:lstStyle>
            <a:lvl1pPr marL="0" indent="0">
              <a:spcBef>
                <a:spcPts val="0"/>
              </a:spcBef>
              <a:buNone/>
              <a:defRPr sz="1778">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6" y="2276478"/>
            <a:ext cx="2532063" cy="1477199"/>
          </a:xfrm>
        </p:spPr>
        <p:txBody>
          <a:bodyPr wrap="square">
            <a:spAutoFit/>
          </a:bodyPr>
          <a:lstStyle>
            <a:lvl1pPr marL="125566" indent="-125566">
              <a:defRPr lang="en-US" sz="1600" dirty="0"/>
            </a:lvl1pPr>
            <a:lvl2pPr marL="253953" indent="-111457">
              <a:defRPr lang="en-US" sz="1422" dirty="0"/>
            </a:lvl2pPr>
            <a:lvl3pPr marL="389393" indent="-118511">
              <a:defRPr lang="en-US" dirty="0"/>
            </a:lvl3pPr>
            <a:lvl4pPr marL="503673" indent="-101581">
              <a:defRPr lang="en-US" dirty="0"/>
            </a:lvl4pPr>
            <a:lvl5pPr marL="609486" indent="-9734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8275"/>
            <a:ext cx="2532063" cy="547201"/>
          </a:xfrm>
        </p:spPr>
        <p:txBody>
          <a:bodyPr anchor="t"/>
          <a:lstStyle>
            <a:lvl1pPr marL="0" indent="0">
              <a:spcBef>
                <a:spcPts val="0"/>
              </a:spcBef>
              <a:buNone/>
              <a:defRPr sz="1778">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8"/>
            <a:ext cx="2532063" cy="1477199"/>
          </a:xfrm>
        </p:spPr>
        <p:txBody>
          <a:bodyPr wrap="square">
            <a:spAutoFit/>
          </a:bodyPr>
          <a:lstStyle>
            <a:lvl1pPr marL="125566" indent="-125566">
              <a:defRPr lang="en-US" sz="1600" dirty="0"/>
            </a:lvl1pPr>
            <a:lvl2pPr marL="253953" indent="-111457">
              <a:defRPr lang="en-US" sz="1422" dirty="0"/>
            </a:lvl2pPr>
            <a:lvl3pPr marL="389393" indent="-118511">
              <a:defRPr lang="en-US" dirty="0"/>
            </a:lvl3pPr>
            <a:lvl4pPr marL="503673" indent="-101581">
              <a:defRPr lang="en-US" dirty="0"/>
            </a:lvl4pPr>
            <a:lvl5pPr marL="609486" indent="-9734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547201"/>
          </a:xfrm>
        </p:spPr>
        <p:txBody>
          <a:bodyPr anchor="t"/>
          <a:lstStyle>
            <a:lvl1pPr marL="0" indent="0">
              <a:spcBef>
                <a:spcPts val="0"/>
              </a:spcBef>
              <a:buNone/>
              <a:defRPr sz="1778">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5" y="2276478"/>
            <a:ext cx="2532063" cy="1477199"/>
          </a:xfrm>
        </p:spPr>
        <p:txBody>
          <a:bodyPr wrap="square">
            <a:spAutoFit/>
          </a:bodyPr>
          <a:lstStyle>
            <a:lvl1pPr marL="125566" indent="-125566">
              <a:defRPr lang="en-US" sz="1600" dirty="0"/>
            </a:lvl1pPr>
            <a:lvl2pPr marL="253953" indent="-111457">
              <a:defRPr lang="en-US" sz="1422" dirty="0"/>
            </a:lvl2pPr>
            <a:lvl3pPr marL="389393" indent="-118511">
              <a:defRPr lang="en-US" dirty="0"/>
            </a:lvl3pPr>
            <a:lvl4pPr marL="503673" indent="-101581">
              <a:defRPr lang="en-US" dirty="0"/>
            </a:lvl4pPr>
            <a:lvl5pPr marL="609486" indent="-9734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5B3E5B33-F6EA-A6CA-63F6-E09444A7CFE2}"/>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FFFFFF">
                    <a:tint val="75000"/>
                  </a:srgbClr>
                </a:solidFill>
                <a:effectLst/>
                <a:uLnTx/>
                <a:uFillTx/>
                <a:latin typeface="Segoe UI"/>
                <a:ea typeface="+mn-ea"/>
                <a:cs typeface="+mn-cs"/>
              </a:rPr>
              <a:t>Microsoft Confidential</a:t>
            </a:r>
          </a:p>
        </p:txBody>
      </p:sp>
      <p:sp>
        <p:nvSpPr>
          <p:cNvPr id="4" name="Slide Number Placeholder 5">
            <a:extLst>
              <a:ext uri="{FF2B5EF4-FFF2-40B4-BE49-F238E27FC236}">
                <a16:creationId xmlns:a16="http://schemas.microsoft.com/office/drawing/2014/main" id="{419E060B-B7FE-6095-CA24-0A192D0F73D7}"/>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FFFFFF">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FFFFFF">
                  <a:tint val="75000"/>
                </a:srgbClr>
              </a:solidFill>
              <a:effectLst/>
              <a:uLnTx/>
              <a:uFillTx/>
              <a:latin typeface="Segoe UI"/>
              <a:ea typeface="+mn-ea"/>
              <a:cs typeface="+mn-cs"/>
            </a:endParaRPr>
          </a:p>
        </p:txBody>
      </p:sp>
    </p:spTree>
    <p:extLst>
      <p:ext uri="{BB962C8B-B14F-4D97-AF65-F5344CB8AC3E}">
        <p14:creationId xmlns:p14="http://schemas.microsoft.com/office/powerpoint/2010/main" val="4281014"/>
      </p:ext>
    </p:extLst>
  </p:cSld>
  <p:clrMapOvr>
    <a:masterClrMapping/>
  </p:clrMapOvr>
  <p:transition>
    <p:fade/>
  </p:transition>
  <p:extLst>
    <p:ext uri="{DCECCB84-F9BA-43D5-87BE-67443E8EF086}">
      <p15:sldGuideLst xmlns:p15="http://schemas.microsoft.com/office/powerpoint/2012/main">
        <p15:guide id="4" orient="horz" pos="453">
          <p15:clr>
            <a:srgbClr val="5ACBF0"/>
          </p15:clr>
        </p15:guide>
        <p15:guide id="5" orient="horz" pos="144">
          <p15:clr>
            <a:srgbClr val="5ACBF0"/>
          </p15:clr>
        </p15:guide>
        <p15:guide id="6" pos="775">
          <p15:clr>
            <a:srgbClr val="5ACBF0"/>
          </p15:clr>
        </p15:guide>
        <p15:guide id="7" pos="850">
          <p15:clr>
            <a:srgbClr val="5ACBF0"/>
          </p15:clr>
        </p15:guide>
        <p15:guide id="8" pos="1480">
          <p15:clr>
            <a:srgbClr val="5ACBF0"/>
          </p15:clr>
        </p15:guide>
        <p15:guide id="9" pos="1554">
          <p15:clr>
            <a:srgbClr val="5ACBF0"/>
          </p15:clr>
        </p15:guide>
        <p15:guide id="10" pos="2184">
          <p15:clr>
            <a:srgbClr val="5ACBF0"/>
          </p15:clr>
        </p15:guide>
        <p15:guide id="11" pos="2258">
          <p15:clr>
            <a:srgbClr val="5ACBF0"/>
          </p15:clr>
        </p15:guide>
        <p15:guide id="12" orient="horz" pos="718">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_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5" y="457201"/>
            <a:ext cx="11018520" cy="492314"/>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81"/>
            <a:ext cx="1965960" cy="218842"/>
          </a:xfrm>
        </p:spPr>
        <p:txBody>
          <a:bodyPr anchor="t"/>
          <a:lstStyle>
            <a:lvl1pPr marL="0" indent="0">
              <a:spcBef>
                <a:spcPts val="0"/>
              </a:spcBef>
              <a:buNone/>
              <a:defRPr sz="1422">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9"/>
            <a:ext cx="1965960" cy="1263808"/>
          </a:xfrm>
        </p:spPr>
        <p:txBody>
          <a:bodyPr wrap="square">
            <a:spAutoFit/>
          </a:bodyPr>
          <a:lstStyle>
            <a:lvl1pPr marL="125566" indent="-125566">
              <a:defRPr lang="en-US" sz="1333" dirty="0"/>
            </a:lvl1pPr>
            <a:lvl2pPr marL="253953" indent="-111457">
              <a:defRPr lang="en-US" sz="1244" dirty="0"/>
            </a:lvl2pPr>
            <a:lvl3pPr marL="389393" indent="-118511">
              <a:defRPr lang="en-US" sz="1244" dirty="0"/>
            </a:lvl3pPr>
            <a:lvl4pPr marL="503673" indent="-101581">
              <a:defRPr lang="en-US" sz="1067" dirty="0"/>
            </a:lvl4pPr>
            <a:lvl5pPr marL="609486" indent="-97349">
              <a:defRPr lang="en-US" sz="106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8" y="1438281"/>
            <a:ext cx="1965960" cy="218842"/>
          </a:xfrm>
        </p:spPr>
        <p:txBody>
          <a:bodyPr anchor="t"/>
          <a:lstStyle>
            <a:lvl1pPr marL="0" indent="0">
              <a:spcBef>
                <a:spcPts val="0"/>
              </a:spcBef>
              <a:buNone/>
              <a:defRPr sz="1422">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8" y="2276479"/>
            <a:ext cx="1965960" cy="1263808"/>
          </a:xfrm>
        </p:spPr>
        <p:txBody>
          <a:bodyPr wrap="square">
            <a:spAutoFit/>
          </a:bodyPr>
          <a:lstStyle>
            <a:lvl1pPr marL="125566" indent="-125566">
              <a:defRPr lang="en-US" sz="1333" dirty="0"/>
            </a:lvl1pPr>
            <a:lvl2pPr marL="253953" indent="-111457">
              <a:defRPr lang="en-US" sz="1244" dirty="0"/>
            </a:lvl2pPr>
            <a:lvl3pPr marL="389393" indent="-118511">
              <a:defRPr lang="en-US" sz="1244" dirty="0"/>
            </a:lvl3pPr>
            <a:lvl4pPr marL="503673" indent="-101581">
              <a:defRPr lang="en-US" sz="1067" dirty="0"/>
            </a:lvl4pPr>
            <a:lvl5pPr marL="609486" indent="-97349">
              <a:defRPr lang="en-US" sz="106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5" y="1438281"/>
            <a:ext cx="1965960" cy="218842"/>
          </a:xfrm>
        </p:spPr>
        <p:txBody>
          <a:bodyPr anchor="t"/>
          <a:lstStyle>
            <a:lvl1pPr marL="0" indent="0">
              <a:spcBef>
                <a:spcPts val="0"/>
              </a:spcBef>
              <a:buNone/>
              <a:defRPr sz="1422">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5" y="2283119"/>
            <a:ext cx="1965960" cy="1263808"/>
          </a:xfrm>
        </p:spPr>
        <p:txBody>
          <a:bodyPr wrap="square">
            <a:spAutoFit/>
          </a:bodyPr>
          <a:lstStyle>
            <a:lvl1pPr marL="125566" indent="-125566">
              <a:defRPr lang="en-US" sz="1333" dirty="0"/>
            </a:lvl1pPr>
            <a:lvl2pPr marL="253953" indent="-111457">
              <a:defRPr lang="en-US" sz="1244" dirty="0"/>
            </a:lvl2pPr>
            <a:lvl3pPr marL="389393" indent="-118511">
              <a:defRPr lang="en-US" sz="1244" dirty="0"/>
            </a:lvl3pPr>
            <a:lvl4pPr marL="503673" indent="-101581">
              <a:defRPr lang="en-US" sz="1067" dirty="0"/>
            </a:lvl4pPr>
            <a:lvl5pPr marL="609486" indent="-97349">
              <a:defRPr lang="en-US" sz="106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2" y="1438281"/>
            <a:ext cx="1965960" cy="218842"/>
          </a:xfrm>
        </p:spPr>
        <p:txBody>
          <a:bodyPr anchor="t"/>
          <a:lstStyle>
            <a:lvl1pPr marL="0" indent="0">
              <a:spcBef>
                <a:spcPts val="0"/>
              </a:spcBef>
              <a:buNone/>
              <a:defRPr sz="1422">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2" y="2276479"/>
            <a:ext cx="1965960" cy="1263808"/>
          </a:xfrm>
        </p:spPr>
        <p:txBody>
          <a:bodyPr wrap="square">
            <a:spAutoFit/>
          </a:bodyPr>
          <a:lstStyle>
            <a:lvl1pPr marL="125566" indent="-125566">
              <a:defRPr lang="en-US" sz="1333" dirty="0"/>
            </a:lvl1pPr>
            <a:lvl2pPr marL="253953" indent="-111457">
              <a:defRPr lang="en-US" sz="1244" dirty="0"/>
            </a:lvl2pPr>
            <a:lvl3pPr marL="389393" indent="-118511">
              <a:defRPr lang="en-US" sz="1244" dirty="0"/>
            </a:lvl3pPr>
            <a:lvl4pPr marL="503673" indent="-101581">
              <a:defRPr lang="en-US" sz="1067" dirty="0"/>
            </a:lvl4pPr>
            <a:lvl5pPr marL="609486" indent="-97349">
              <a:defRPr lang="en-US" sz="106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9" y="1438281"/>
            <a:ext cx="1965960" cy="218842"/>
          </a:xfrm>
        </p:spPr>
        <p:txBody>
          <a:bodyPr anchor="t"/>
          <a:lstStyle>
            <a:lvl1pPr marL="0" indent="0">
              <a:spcBef>
                <a:spcPts val="0"/>
              </a:spcBef>
              <a:buNone/>
              <a:defRPr sz="1422">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9" y="2276479"/>
            <a:ext cx="1965960" cy="1263808"/>
          </a:xfrm>
        </p:spPr>
        <p:txBody>
          <a:bodyPr wrap="square">
            <a:spAutoFit/>
          </a:bodyPr>
          <a:lstStyle>
            <a:lvl1pPr marL="125566" indent="-125566">
              <a:defRPr lang="en-US" sz="1333" dirty="0"/>
            </a:lvl1pPr>
            <a:lvl2pPr marL="253953" indent="-111457">
              <a:defRPr lang="en-US" sz="1244" dirty="0"/>
            </a:lvl2pPr>
            <a:lvl3pPr marL="389393" indent="-118511">
              <a:defRPr lang="en-US" sz="1244" dirty="0"/>
            </a:lvl3pPr>
            <a:lvl4pPr marL="503673" indent="-101581">
              <a:defRPr lang="en-US" sz="1067" dirty="0"/>
            </a:lvl4pPr>
            <a:lvl5pPr marL="609486" indent="-97349">
              <a:defRPr lang="en-US" sz="106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1F056E4C-77D9-C276-3D5E-C7ADB421ACEC}"/>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FFFFFF">
                    <a:tint val="75000"/>
                  </a:srgbClr>
                </a:solidFill>
                <a:effectLst/>
                <a:uLnTx/>
                <a:uFillTx/>
                <a:latin typeface="Segoe UI"/>
                <a:ea typeface="+mn-ea"/>
                <a:cs typeface="+mn-cs"/>
              </a:rPr>
              <a:t>Microsoft Confidential</a:t>
            </a:r>
          </a:p>
        </p:txBody>
      </p:sp>
      <p:sp>
        <p:nvSpPr>
          <p:cNvPr id="4" name="Slide Number Placeholder 5">
            <a:extLst>
              <a:ext uri="{FF2B5EF4-FFF2-40B4-BE49-F238E27FC236}">
                <a16:creationId xmlns:a16="http://schemas.microsoft.com/office/drawing/2014/main" id="{387B5470-7BF3-9B68-49FE-5ECAB9BF80EB}"/>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FFFFFF">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FFFFFF">
                  <a:tint val="75000"/>
                </a:srgbClr>
              </a:solidFill>
              <a:effectLst/>
              <a:uLnTx/>
              <a:uFillTx/>
              <a:latin typeface="Segoe UI"/>
              <a:ea typeface="+mn-ea"/>
              <a:cs typeface="+mn-cs"/>
            </a:endParaRPr>
          </a:p>
        </p:txBody>
      </p:sp>
    </p:spTree>
    <p:extLst>
      <p:ext uri="{BB962C8B-B14F-4D97-AF65-F5344CB8AC3E}">
        <p14:creationId xmlns:p14="http://schemas.microsoft.com/office/powerpoint/2010/main" val="4062430754"/>
      </p:ext>
    </p:extLst>
  </p:cSld>
  <p:clrMapOvr>
    <a:masterClrMapping/>
  </p:clrMapOvr>
  <p:transition>
    <p:fade/>
  </p:transition>
  <p:extLst>
    <p:ext uri="{DCECCB84-F9BA-43D5-87BE-67443E8EF086}">
      <p15:sldGuideLst xmlns:p15="http://schemas.microsoft.com/office/powerpoint/2012/main">
        <p15:guide id="4" orient="horz" pos="453">
          <p15:clr>
            <a:srgbClr val="5ACBF0"/>
          </p15:clr>
        </p15:guide>
        <p15:guide id="5" orient="horz" pos="144">
          <p15:clr>
            <a:srgbClr val="5ACBF0"/>
          </p15:clr>
        </p15:guide>
        <p15:guide id="6" pos="636">
          <p15:clr>
            <a:srgbClr val="5ACBF0"/>
          </p15:clr>
        </p15:guide>
        <p15:guide id="7" pos="708">
          <p15:clr>
            <a:srgbClr val="5ACBF0"/>
          </p15:clr>
        </p15:guide>
        <p15:guide id="8" pos="1198">
          <p15:clr>
            <a:srgbClr val="5ACBF0"/>
          </p15:clr>
        </p15:guide>
        <p15:guide id="9" pos="1272">
          <p15:clr>
            <a:srgbClr val="5ACBF0"/>
          </p15:clr>
        </p15:guide>
        <p15:guide id="10" pos="1762">
          <p15:clr>
            <a:srgbClr val="5ACBF0"/>
          </p15:clr>
        </p15:guide>
        <p15:guide id="11" pos="2326">
          <p15:clr>
            <a:srgbClr val="5ACBF0"/>
          </p15:clr>
        </p15:guide>
        <p15:guide id="12" orient="horz" pos="718">
          <p15:clr>
            <a:srgbClr val="5ACBF0"/>
          </p15:clr>
        </p15:guide>
        <p15:guide id="13" pos="1835">
          <p15:clr>
            <a:srgbClr val="5ACBF0"/>
          </p15:clr>
        </p15:guide>
        <p15:guide id="14" pos="2398">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609600" y="457200"/>
            <a:ext cx="11018520" cy="492443"/>
          </a:xfrm>
        </p:spPr>
        <p:txBody>
          <a:bodyPr/>
          <a:lstStyle>
            <a:lvl1pPr>
              <a:defRPr sz="3200"/>
            </a:lvl1pPr>
          </a:lstStyle>
          <a:p>
            <a:r>
              <a:rPr lang="en-US"/>
              <a:t>Click to edit Master title style</a:t>
            </a:r>
          </a:p>
        </p:txBody>
      </p:sp>
      <p:sp>
        <p:nvSpPr>
          <p:cNvPr id="3" name="Footer Placeholder 4">
            <a:extLst>
              <a:ext uri="{FF2B5EF4-FFF2-40B4-BE49-F238E27FC236}">
                <a16:creationId xmlns:a16="http://schemas.microsoft.com/office/drawing/2014/main" id="{73F2F133-4145-97E0-D394-75E116C32F1B}"/>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r>
              <a:rPr lang="en-US">
                <a:solidFill>
                  <a:srgbClr val="FFFFFF">
                    <a:tint val="75000"/>
                  </a:srgbClr>
                </a:solidFill>
              </a:rPr>
              <a:t>Microsoft Confidential</a:t>
            </a:r>
          </a:p>
        </p:txBody>
      </p:sp>
      <p:sp>
        <p:nvSpPr>
          <p:cNvPr id="4" name="Slide Number Placeholder 5">
            <a:extLst>
              <a:ext uri="{FF2B5EF4-FFF2-40B4-BE49-F238E27FC236}">
                <a16:creationId xmlns:a16="http://schemas.microsoft.com/office/drawing/2014/main" id="{0AF4DB8E-3FE9-43F5-E483-E1E51E1A1D86}"/>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fld id="{9A67C475-CBC6-4A3E-B3C8-4036003ACAC9}"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955043869"/>
      </p:ext>
    </p:extLst>
  </p:cSld>
  <p:clrMapOvr>
    <a:masterClrMapping/>
  </p:clrMapOvr>
  <p:transition>
    <p:fade/>
  </p:transition>
  <p:extLst>
    <p:ext uri="{DCECCB84-F9BA-43D5-87BE-67443E8EF086}">
      <p15:sldGuideLst xmlns:p15="http://schemas.microsoft.com/office/powerpoint/2012/main">
        <p15:guide id="6" pos="308">
          <p15:clr>
            <a:srgbClr val="A4A3A4"/>
          </p15:clr>
        </p15:guide>
        <p15:guide id="7" pos="380">
          <p15:clr>
            <a:srgbClr val="A4A3A4"/>
          </p15:clr>
        </p15:guide>
        <p15:guide id="8" pos="542">
          <p15:clr>
            <a:srgbClr val="A4A3A4"/>
          </p15:clr>
        </p15:guide>
        <p15:guide id="9" pos="615">
          <p15:clr>
            <a:srgbClr val="A4A3A4"/>
          </p15:clr>
        </p15:guide>
        <p15:guide id="10" pos="777">
          <p15:clr>
            <a:srgbClr val="A4A3A4"/>
          </p15:clr>
        </p15:guide>
        <p15:guide id="11" pos="850">
          <p15:clr>
            <a:srgbClr val="A4A3A4"/>
          </p15:clr>
        </p15:guide>
        <p15:guide id="12" pos="1012">
          <p15:clr>
            <a:srgbClr val="A4A3A4"/>
          </p15:clr>
        </p15:guide>
        <p15:guide id="13" pos="1084">
          <p15:clr>
            <a:srgbClr val="A4A3A4"/>
          </p15:clr>
        </p15:guide>
        <p15:guide id="14" pos="1246">
          <p15:clr>
            <a:srgbClr val="A4A3A4"/>
          </p15:clr>
        </p15:guide>
        <p15:guide id="15" pos="1319">
          <p15:clr>
            <a:srgbClr val="A4A3A4"/>
          </p15:clr>
        </p15:guide>
        <p15:guide id="16" pos="1481">
          <p15:clr>
            <a:srgbClr val="A4A3A4"/>
          </p15:clr>
        </p15:guide>
        <p15:guide id="17" pos="1553">
          <p15:clr>
            <a:srgbClr val="A4A3A4"/>
          </p15:clr>
        </p15:guide>
        <p15:guide id="18" pos="1716">
          <p15:clr>
            <a:srgbClr val="A4A3A4"/>
          </p15:clr>
        </p15:guide>
        <p15:guide id="19" pos="1788">
          <p15:clr>
            <a:srgbClr val="A4A3A4"/>
          </p15:clr>
        </p15:guide>
        <p15:guide id="20" pos="1950">
          <p15:clr>
            <a:srgbClr val="A4A3A4"/>
          </p15:clr>
        </p15:guide>
        <p15:guide id="21" pos="2022">
          <p15:clr>
            <a:srgbClr val="A4A3A4"/>
          </p15:clr>
        </p15:guide>
        <p15:guide id="22" pos="2184">
          <p15:clr>
            <a:srgbClr val="A4A3A4"/>
          </p15:clr>
        </p15:guide>
        <p15:guide id="23" pos="2257">
          <p15:clr>
            <a:srgbClr val="A4A3A4"/>
          </p15:clr>
        </p15:guide>
        <p15:guide id="24" pos="2419">
          <p15:clr>
            <a:srgbClr val="A4A3A4"/>
          </p15:clr>
        </p15:guide>
        <p15:guide id="25" pos="2492">
          <p15:clr>
            <a:srgbClr val="A4A3A4"/>
          </p15:clr>
        </p15:guide>
        <p15:guide id="26" pos="2653">
          <p15:clr>
            <a:srgbClr val="A4A3A4"/>
          </p15:clr>
        </p15:guide>
        <p15:guide id="27" pos="2725">
          <p15:clr>
            <a:srgbClr val="A4A3A4"/>
          </p15:clr>
        </p15:guide>
        <p15:guide id="28" orient="horz" pos="453">
          <p15:clr>
            <a:srgbClr val="5ACBF0"/>
          </p15:clr>
        </p15:guide>
        <p15:guide id="29" orient="horz" pos="636">
          <p15:clr>
            <a:srgbClr val="5ACBF0"/>
          </p15:clr>
        </p15:guide>
        <p15:guide id="30" orient="horz" pos="144">
          <p15:clr>
            <a:srgbClr val="5ACBF0"/>
          </p15:clr>
        </p15:guide>
        <p15:guide id="31" pos="3034">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613664" y="1434374"/>
            <a:ext cx="11018520" cy="1433277"/>
          </a:xfrm>
        </p:spPr>
        <p:txBody>
          <a:bodyPr wrap="square">
            <a:spAutoFit/>
          </a:bodyPr>
          <a:lstStyle>
            <a:lvl1pPr marL="0" indent="0">
              <a:buNone/>
              <a:defRPr/>
            </a:lvl1pPr>
            <a:lvl2pPr marL="203162" indent="0">
              <a:buNone/>
              <a:defRPr/>
            </a:lvl2pPr>
            <a:lvl3pPr marL="406324" indent="0">
              <a:buNone/>
              <a:defRPr/>
            </a:lvl3pPr>
            <a:lvl4pPr marL="609486" indent="0">
              <a:buNone/>
              <a:defRPr/>
            </a:lvl4pPr>
            <a:lvl5pPr marL="81264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66DEFD03-0B0B-3C45-3FBD-9B1355672B53}"/>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r>
              <a:rPr lang="en-US">
                <a:solidFill>
                  <a:srgbClr val="FFFFFF">
                    <a:tint val="75000"/>
                  </a:srgbClr>
                </a:solidFill>
              </a:rPr>
              <a:t>Microsoft Confidential</a:t>
            </a:r>
          </a:p>
        </p:txBody>
      </p:sp>
      <p:sp>
        <p:nvSpPr>
          <p:cNvPr id="3" name="Slide Number Placeholder 5">
            <a:extLst>
              <a:ext uri="{FF2B5EF4-FFF2-40B4-BE49-F238E27FC236}">
                <a16:creationId xmlns:a16="http://schemas.microsoft.com/office/drawing/2014/main" id="{4A91DE6B-30A2-7520-96F6-20D24AFC36BC}"/>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fld id="{9A67C475-CBC6-4A3E-B3C8-4036003ACAC9}"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4184363754"/>
      </p:ext>
    </p:extLst>
  </p:cSld>
  <p:clrMapOvr>
    <a:masterClrMapping/>
  </p:clrMapOvr>
  <p:transition>
    <p:fade/>
  </p:transition>
  <p:extLst>
    <p:ext uri="{DCECCB84-F9BA-43D5-87BE-67443E8EF086}">
      <p15:sldGuideLst xmlns:p15="http://schemas.microsoft.com/office/powerpoint/2012/main">
        <p15:guide id="1" orient="horz" pos="144">
          <p15:clr>
            <a:srgbClr val="5ACBF0"/>
          </p15:clr>
        </p15:guide>
        <p15:guide id="2" orient="horz" pos="453">
          <p15:clr>
            <a:srgbClr val="5ACBF0"/>
          </p15:clr>
        </p15:guide>
        <p15:guide id="4" orient="horz" pos="636">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613664" y="1440928"/>
            <a:ext cx="11018838" cy="143327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3" y="-203944"/>
            <a:ext cx="509755" cy="136832"/>
          </a:xfrm>
          <a:prstGeom prst="rect">
            <a:avLst/>
          </a:prstGeom>
          <a:noFill/>
        </p:spPr>
        <p:txBody>
          <a:bodyPr wrap="non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3" name="Footer Placeholder 4">
            <a:extLst>
              <a:ext uri="{FF2B5EF4-FFF2-40B4-BE49-F238E27FC236}">
                <a16:creationId xmlns:a16="http://schemas.microsoft.com/office/drawing/2014/main" id="{DCC3B81D-3606-48B9-28F5-6A377A74C9F6}"/>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r>
              <a:rPr lang="en-US">
                <a:solidFill>
                  <a:srgbClr val="FFFFFF">
                    <a:tint val="75000"/>
                  </a:srgbClr>
                </a:solidFill>
              </a:rPr>
              <a:t>Microsoft Confidential</a:t>
            </a:r>
          </a:p>
        </p:txBody>
      </p:sp>
      <p:sp>
        <p:nvSpPr>
          <p:cNvPr id="5" name="Slide Number Placeholder 5">
            <a:extLst>
              <a:ext uri="{FF2B5EF4-FFF2-40B4-BE49-F238E27FC236}">
                <a16:creationId xmlns:a16="http://schemas.microsoft.com/office/drawing/2014/main" id="{E226ED35-9B6B-877C-1AD4-5DB0DBC6DABD}"/>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fld id="{9A67C475-CBC6-4A3E-B3C8-4036003ACAC9}"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616356279"/>
      </p:ext>
    </p:extLst>
  </p:cSld>
  <p:clrMapOvr>
    <a:masterClrMapping/>
  </p:clrMapOvr>
  <p:transition>
    <p:fade/>
  </p:transition>
  <p:extLst>
    <p:ext uri="{DCECCB84-F9BA-43D5-87BE-67443E8EF086}">
      <p15:sldGuideLst xmlns:p15="http://schemas.microsoft.com/office/powerpoint/2012/main">
        <p15:guide id="2" orient="horz" pos="636">
          <p15:clr>
            <a:srgbClr val="5ACBF0"/>
          </p15:clr>
        </p15:guide>
        <p15:guide id="3" orient="horz" pos="144">
          <p15:clr>
            <a:srgbClr val="5ACBF0"/>
          </p15:clr>
        </p15:guide>
        <p15:guide id="5" orient="horz" pos="452">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609601" y="1435101"/>
            <a:ext cx="11018838" cy="143327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A8E7922F-6E42-ACBC-08EF-692FDCA8041B}"/>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r>
              <a:rPr lang="en-US">
                <a:solidFill>
                  <a:srgbClr val="FFFFFF">
                    <a:tint val="75000"/>
                  </a:srgbClr>
                </a:solidFill>
              </a:rPr>
              <a:t>Microsoft Confidential</a:t>
            </a:r>
          </a:p>
        </p:txBody>
      </p:sp>
      <p:sp>
        <p:nvSpPr>
          <p:cNvPr id="5" name="Slide Number Placeholder 5">
            <a:extLst>
              <a:ext uri="{FF2B5EF4-FFF2-40B4-BE49-F238E27FC236}">
                <a16:creationId xmlns:a16="http://schemas.microsoft.com/office/drawing/2014/main" id="{1906AC33-88B4-F1D0-5306-0DBC894F666A}"/>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fld id="{9A67C475-CBC6-4A3E-B3C8-4036003ACAC9}"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201813935"/>
      </p:ext>
    </p:extLst>
  </p:cSld>
  <p:clrMapOvr>
    <a:masterClrMapping/>
  </p:clrMapOvr>
  <p:transition>
    <p:fade/>
  </p:transition>
  <p:extLst>
    <p:ext uri="{DCECCB84-F9BA-43D5-87BE-67443E8EF086}">
      <p15:sldGuideLst xmlns:p15="http://schemas.microsoft.com/office/powerpoint/2012/main"/>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1_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28772" y="1467943"/>
            <a:ext cx="11353802" cy="4889500"/>
          </a:xfrm>
        </p:spPr>
        <p:txBody>
          <a:bodyPr wrap="square">
            <a:noAutofit/>
          </a:bodyPr>
          <a:lstStyle>
            <a:lvl1pPr marL="177802" marR="0" indent="-177802" algn="l" defTabSz="812781" rtl="0" eaLnBrk="1" fontAlgn="auto" latinLnBrk="0" hangingPunct="1">
              <a:lnSpc>
                <a:spcPct val="100000"/>
              </a:lnSpc>
              <a:spcBef>
                <a:spcPct val="20000"/>
              </a:spcBef>
              <a:spcAft>
                <a:spcPts val="0"/>
              </a:spcAft>
              <a:buClrTx/>
              <a:buSzPct val="90000"/>
              <a:buFont typeface="Arial" pitchFamily="34" charset="0"/>
              <a:buChar char="•"/>
              <a:tabLst/>
              <a:defRPr lang="en-US" sz="1778" kern="1200" spc="0" baseline="0" dirty="0">
                <a:solidFill>
                  <a:schemeClr val="tx1"/>
                </a:solidFill>
                <a:latin typeface="+mn-lt"/>
                <a:ea typeface="+mn-ea"/>
                <a:cs typeface="+mn-cs"/>
              </a:defRPr>
            </a:lvl1pPr>
            <a:lvl2pPr marL="509065" marR="0" indent="-210266" algn="l" defTabSz="812781" rtl="0" eaLnBrk="1" fontAlgn="auto" latinLnBrk="0" hangingPunct="1">
              <a:lnSpc>
                <a:spcPct val="100000"/>
              </a:lnSpc>
              <a:spcBef>
                <a:spcPct val="20000"/>
              </a:spcBef>
              <a:spcAft>
                <a:spcPts val="0"/>
              </a:spcAft>
              <a:buClrTx/>
              <a:buSzPct val="90000"/>
              <a:buFont typeface="Arial" pitchFamily="34" charset="0"/>
              <a:buChar char="•"/>
              <a:tabLst/>
              <a:defRPr lang="en-US" sz="1600" kern="1200" spc="0" baseline="0" dirty="0">
                <a:solidFill>
                  <a:schemeClr val="tx1"/>
                </a:solidFill>
                <a:latin typeface="+mn-lt"/>
                <a:ea typeface="+mn-ea"/>
                <a:cs typeface="+mn-cs"/>
              </a:defRPr>
            </a:lvl2pPr>
            <a:lvl3pPr marL="697198" marR="0" indent="-199200" algn="l" defTabSz="812781" rtl="0" eaLnBrk="1" fontAlgn="auto" latinLnBrk="0" hangingPunct="1">
              <a:lnSpc>
                <a:spcPct val="100000"/>
              </a:lnSpc>
              <a:spcBef>
                <a:spcPct val="20000"/>
              </a:spcBef>
              <a:spcAft>
                <a:spcPts val="0"/>
              </a:spcAft>
              <a:buClrTx/>
              <a:buSzPct val="90000"/>
              <a:buFont typeface="Arial" pitchFamily="34" charset="0"/>
              <a:buChar char="•"/>
              <a:tabLst/>
              <a:defRPr lang="en-US" sz="1422" kern="1200" spc="0" baseline="0" dirty="0">
                <a:solidFill>
                  <a:schemeClr val="tx1"/>
                </a:solidFill>
                <a:latin typeface="+mn-lt"/>
                <a:ea typeface="+mn-ea"/>
                <a:cs typeface="+mn-cs"/>
              </a:defRPr>
            </a:lvl3pPr>
            <a:lvl4pPr marL="896398" marR="0" indent="-199200" algn="l" defTabSz="812781" rtl="0" eaLnBrk="1" fontAlgn="auto" latinLnBrk="0" hangingPunct="1">
              <a:lnSpc>
                <a:spcPct val="100000"/>
              </a:lnSpc>
              <a:spcBef>
                <a:spcPct val="20000"/>
              </a:spcBef>
              <a:spcAft>
                <a:spcPts val="0"/>
              </a:spcAft>
              <a:buClrTx/>
              <a:buSzPct val="90000"/>
              <a:buFont typeface="Arial" pitchFamily="34" charset="0"/>
              <a:buChar char="•"/>
              <a:tabLst/>
              <a:defRPr lang="en-US" sz="1244" kern="1200" spc="0" baseline="0" dirty="0">
                <a:solidFill>
                  <a:schemeClr val="tx1"/>
                </a:solidFill>
                <a:latin typeface="+mn-lt"/>
                <a:ea typeface="+mn-ea"/>
                <a:cs typeface="+mn-cs"/>
              </a:defRPr>
            </a:lvl4pPr>
            <a:lvl5pPr marL="1095597" marR="0" indent="-199200" algn="l" defTabSz="812781" rtl="0" eaLnBrk="1" fontAlgn="auto" latinLnBrk="0" hangingPunct="1">
              <a:lnSpc>
                <a:spcPct val="100000"/>
              </a:lnSpc>
              <a:spcBef>
                <a:spcPct val="20000"/>
              </a:spcBef>
              <a:spcAft>
                <a:spcPts val="0"/>
              </a:spcAft>
              <a:buClrTx/>
              <a:buSzPct val="90000"/>
              <a:buFont typeface="Arial" pitchFamily="34" charset="0"/>
              <a:buChar char="•"/>
              <a:tabLst/>
              <a:defRPr lang="en-US" sz="1067" kern="1200" spc="0" baseline="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9B3F95BC-6D79-4732-A402-F3CB3CBCE5E9}"/>
              </a:ext>
            </a:extLst>
          </p:cNvPr>
          <p:cNvSpPr>
            <a:spLocks noGrp="1"/>
          </p:cNvSpPr>
          <p:nvPr>
            <p:ph type="title"/>
          </p:nvPr>
        </p:nvSpPr>
        <p:spPr>
          <a:xfrm>
            <a:off x="628770" y="475755"/>
            <a:ext cx="11353802" cy="492314"/>
          </a:xfrm>
        </p:spPr>
        <p:txBody>
          <a:bodyPr/>
          <a:lstStyle>
            <a:lvl1pPr>
              <a:defRPr>
                <a:solidFill>
                  <a:schemeClr val="tx2"/>
                </a:solidFill>
              </a:defRPr>
            </a:lvl1pPr>
          </a:lstStyle>
          <a:p>
            <a:r>
              <a:rPr lang="en-US"/>
              <a:t>Click to edit Master title style</a:t>
            </a:r>
          </a:p>
        </p:txBody>
      </p:sp>
      <p:sp>
        <p:nvSpPr>
          <p:cNvPr id="2" name="Footer Placeholder 4">
            <a:extLst>
              <a:ext uri="{FF2B5EF4-FFF2-40B4-BE49-F238E27FC236}">
                <a16:creationId xmlns:a16="http://schemas.microsoft.com/office/drawing/2014/main" id="{2AB38569-8868-693C-7FBA-4C02CCE5D57C}"/>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r>
              <a:rPr lang="en-US">
                <a:solidFill>
                  <a:srgbClr val="FFFFFF">
                    <a:tint val="75000"/>
                  </a:srgbClr>
                </a:solidFill>
              </a:rPr>
              <a:t>Microsoft Confidential</a:t>
            </a:r>
          </a:p>
        </p:txBody>
      </p:sp>
      <p:sp>
        <p:nvSpPr>
          <p:cNvPr id="5" name="Slide Number Placeholder 5">
            <a:extLst>
              <a:ext uri="{FF2B5EF4-FFF2-40B4-BE49-F238E27FC236}">
                <a16:creationId xmlns:a16="http://schemas.microsoft.com/office/drawing/2014/main" id="{9FAF16AC-34D5-C31B-758A-BCB7E922172E}"/>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fld id="{9A67C475-CBC6-4A3E-B3C8-4036003ACAC9}"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111665791"/>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5"/>
            <a:ext cx="5211763" cy="14332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90" y="1435105"/>
            <a:ext cx="5219700" cy="14332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3" y="-203944"/>
            <a:ext cx="509755" cy="136832"/>
          </a:xfrm>
          <a:prstGeom prst="rect">
            <a:avLst/>
          </a:prstGeom>
          <a:noFill/>
        </p:spPr>
        <p:txBody>
          <a:bodyPr wrap="non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3" name="Footer Placeholder 4">
            <a:extLst>
              <a:ext uri="{FF2B5EF4-FFF2-40B4-BE49-F238E27FC236}">
                <a16:creationId xmlns:a16="http://schemas.microsoft.com/office/drawing/2014/main" id="{457DA02B-4C8E-5414-7FA4-88ACD09503C1}"/>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r>
              <a:rPr lang="en-US">
                <a:solidFill>
                  <a:srgbClr val="FFFFFF">
                    <a:tint val="75000"/>
                  </a:srgbClr>
                </a:solidFill>
              </a:rPr>
              <a:t>Microsoft Confidential</a:t>
            </a:r>
          </a:p>
        </p:txBody>
      </p:sp>
      <p:sp>
        <p:nvSpPr>
          <p:cNvPr id="4" name="Slide Number Placeholder 5">
            <a:extLst>
              <a:ext uri="{FF2B5EF4-FFF2-40B4-BE49-F238E27FC236}">
                <a16:creationId xmlns:a16="http://schemas.microsoft.com/office/drawing/2014/main" id="{5AE5DE92-895E-F14B-92DC-3BC7B0895C73}"/>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fld id="{9A67C475-CBC6-4A3E-B3C8-4036003ACAC9}"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480913589"/>
      </p:ext>
    </p:extLst>
  </p:cSld>
  <p:clrMapOvr>
    <a:masterClrMapping/>
  </p:clrMapOvr>
  <p:transition>
    <p:fade/>
  </p:transition>
  <p:extLst>
    <p:ext uri="{DCECCB84-F9BA-43D5-87BE-67443E8EF086}">
      <p15:sldGuideLst xmlns:p15="http://schemas.microsoft.com/office/powerpoint/2012/main">
        <p15:guide id="1" orient="horz" pos="144">
          <p15:clr>
            <a:srgbClr val="5ACBF0"/>
          </p15:clr>
        </p15:guide>
        <p15:guide id="2" orient="horz" pos="638">
          <p15:clr>
            <a:srgbClr val="5ACBF0"/>
          </p15:clr>
        </p15:guide>
        <p15:guide id="3" orient="horz" pos="452">
          <p15:clr>
            <a:srgbClr val="5ACBF0"/>
          </p15:clr>
        </p15:guide>
        <p15:guide id="4" pos="1446">
          <p15:clr>
            <a:srgbClr val="5ACBF0"/>
          </p15:clr>
        </p15:guide>
        <p15:guide id="5" pos="1589">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9600" y="460112"/>
            <a:ext cx="11018520" cy="492314"/>
          </a:xfrm>
        </p:spPr>
        <p:txBody>
          <a:bodyPr/>
          <a:lstStyle/>
          <a:p>
            <a:r>
              <a:rPr lang="en-US"/>
              <a:t>Click to edit Master title style</a:t>
            </a:r>
          </a:p>
        </p:txBody>
      </p:sp>
      <p:sp>
        <p:nvSpPr>
          <p:cNvPr id="4" name="Text Placeholder 3"/>
          <p:cNvSpPr>
            <a:spLocks noGrp="1"/>
          </p:cNvSpPr>
          <p:nvPr>
            <p:ph type="body" sz="quarter" idx="10"/>
          </p:nvPr>
        </p:nvSpPr>
        <p:spPr>
          <a:xfrm>
            <a:off x="584202" y="1435104"/>
            <a:ext cx="5212080" cy="1433277"/>
          </a:xfrm>
        </p:spPr>
        <p:txBody>
          <a:bodyPr wrap="square">
            <a:spAutoFit/>
          </a:bodyPr>
          <a:lstStyle>
            <a:lvl1pPr marL="0" indent="0">
              <a:spcBef>
                <a:spcPts val="1088"/>
              </a:spcBef>
              <a:buClr>
                <a:schemeClr val="tx1"/>
              </a:buClr>
              <a:buFont typeface="Wingdings" panose="05000000000000000000" pitchFamily="2" charset="2"/>
              <a:buNone/>
              <a:defRPr sz="2488" b="0">
                <a:latin typeface="Segoe UI" panose="020B0502040204020203" pitchFamily="34" charset="0"/>
                <a:cs typeface="Segoe UI" panose="020B0502040204020203" pitchFamily="34" charset="0"/>
              </a:defRPr>
            </a:lvl1pPr>
            <a:lvl2pPr marL="227147" indent="0">
              <a:buFont typeface="Wingdings" panose="05000000000000000000" pitchFamily="2" charset="2"/>
              <a:buNone/>
              <a:defRPr sz="1778" b="0"/>
            </a:lvl2pPr>
            <a:lvl3pPr marL="400681" indent="0">
              <a:buFont typeface="Wingdings" panose="05000000000000000000" pitchFamily="2" charset="2"/>
              <a:buNone/>
              <a:tabLst/>
              <a:defRPr sz="1422" b="0"/>
            </a:lvl3pPr>
            <a:lvl4pPr marL="579858" indent="0">
              <a:buFont typeface="Wingdings" panose="05000000000000000000" pitchFamily="2" charset="2"/>
              <a:buNone/>
              <a:defRPr sz="1244" b="0"/>
            </a:lvl4pPr>
            <a:lvl5pPr marL="759035" indent="0">
              <a:buFont typeface="Wingdings" panose="05000000000000000000" pitchFamily="2" charset="2"/>
              <a:buNone/>
              <a:tabLst/>
              <a:defRPr sz="1244"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3" y="1435104"/>
            <a:ext cx="5212080" cy="1433277"/>
          </a:xfrm>
        </p:spPr>
        <p:txBody>
          <a:bodyPr wrap="square">
            <a:spAutoFit/>
          </a:bodyPr>
          <a:lstStyle>
            <a:lvl1pPr marL="0" indent="0">
              <a:spcBef>
                <a:spcPts val="1088"/>
              </a:spcBef>
              <a:buClr>
                <a:schemeClr val="tx1"/>
              </a:buClr>
              <a:buFont typeface="Wingdings" panose="05000000000000000000" pitchFamily="2" charset="2"/>
              <a:buNone/>
              <a:defRPr sz="2488" b="0">
                <a:latin typeface="Segoe UI" panose="020B0502040204020203" pitchFamily="34" charset="0"/>
                <a:cs typeface="Segoe UI" panose="020B0502040204020203" pitchFamily="34" charset="0"/>
              </a:defRPr>
            </a:lvl1pPr>
            <a:lvl2pPr marL="227147" indent="0">
              <a:buFont typeface="Wingdings" panose="05000000000000000000" pitchFamily="2" charset="2"/>
              <a:buNone/>
              <a:defRPr sz="1778" b="0"/>
            </a:lvl2pPr>
            <a:lvl3pPr marL="400681" indent="0">
              <a:buFont typeface="Wingdings" panose="05000000000000000000" pitchFamily="2" charset="2"/>
              <a:buNone/>
              <a:tabLst/>
              <a:defRPr sz="1422" b="0"/>
            </a:lvl3pPr>
            <a:lvl4pPr marL="579858" indent="0">
              <a:buFont typeface="Wingdings" panose="05000000000000000000" pitchFamily="2" charset="2"/>
              <a:buNone/>
              <a:defRPr sz="1244" b="0"/>
            </a:lvl4pPr>
            <a:lvl5pPr marL="759035" indent="0">
              <a:buFont typeface="Wingdings" panose="05000000000000000000" pitchFamily="2" charset="2"/>
              <a:buNone/>
              <a:tabLst/>
              <a:defRPr sz="1244"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A41167E0-979C-3993-85E7-C4B6A07E4E5F}"/>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r>
              <a:rPr lang="en-US">
                <a:solidFill>
                  <a:srgbClr val="FFFFFF">
                    <a:tint val="75000"/>
                  </a:srgbClr>
                </a:solidFill>
              </a:rPr>
              <a:t>Microsoft Confidential</a:t>
            </a:r>
          </a:p>
        </p:txBody>
      </p:sp>
      <p:sp>
        <p:nvSpPr>
          <p:cNvPr id="5" name="Slide Number Placeholder 5">
            <a:extLst>
              <a:ext uri="{FF2B5EF4-FFF2-40B4-BE49-F238E27FC236}">
                <a16:creationId xmlns:a16="http://schemas.microsoft.com/office/drawing/2014/main" id="{7A391FD7-1757-31A0-9AF8-7DA8124ACBE2}"/>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fld id="{9A67C475-CBC6-4A3E-B3C8-4036003ACAC9}"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642852726"/>
      </p:ext>
    </p:extLst>
  </p:cSld>
  <p:clrMapOvr>
    <a:masterClrMapping/>
  </p:clrMapOvr>
  <p:transition>
    <p:fade/>
  </p:transition>
  <p:extLst>
    <p:ext uri="{DCECCB84-F9BA-43D5-87BE-67443E8EF086}">
      <p15:sldGuideLst xmlns:p15="http://schemas.microsoft.com/office/powerpoint/2012/main">
        <p15:guide id="1" orient="horz" pos="144">
          <p15:clr>
            <a:srgbClr val="5ACBF0"/>
          </p15:clr>
        </p15:guide>
        <p15:guide id="2" orient="horz" pos="636">
          <p15:clr>
            <a:srgbClr val="5ACBF0"/>
          </p15:clr>
        </p15:guide>
        <p15:guide id="3" orient="horz" pos="452">
          <p15:clr>
            <a:srgbClr val="5ACBF0"/>
          </p15:clr>
        </p15:guide>
        <p15:guide id="4" pos="1444">
          <p15:clr>
            <a:srgbClr val="5ACBF0"/>
          </p15:clr>
        </p15:guide>
        <p15:guide id="5" pos="1589">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15425" y="468849"/>
            <a:ext cx="11018520" cy="492314"/>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2" y="1436694"/>
            <a:ext cx="5219700" cy="382862"/>
          </a:xfrm>
        </p:spPr>
        <p:txBody>
          <a:bodyPr anchor="t"/>
          <a:lstStyle>
            <a:lvl1pPr marL="0" indent="0">
              <a:spcBef>
                <a:spcPts val="0"/>
              </a:spcBef>
              <a:buNone/>
              <a:defRPr sz="2488">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2" y="2084390"/>
            <a:ext cx="5219700" cy="1378647"/>
          </a:xfrm>
        </p:spPr>
        <p:txBody>
          <a:bodyPr>
            <a:spAutoFit/>
          </a:bodyPr>
          <a:lstStyle>
            <a:lvl1pPr marL="152372" indent="-152372">
              <a:defRPr lang="en-US" sz="2133" dirty="0"/>
            </a:lvl1pPr>
            <a:lvl2pPr marL="304742" indent="-152372">
              <a:defRPr lang="en-US" dirty="0"/>
            </a:lvl2pPr>
            <a:lvl3pPr marL="457114" indent="-152372">
              <a:defRPr lang="en-US" dirty="0"/>
            </a:lvl3pPr>
            <a:lvl4pPr marL="592556" indent="-135442">
              <a:defRPr lang="en-US" dirty="0"/>
            </a:lvl4pPr>
            <a:lvl5pPr marL="705423" indent="-10722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7" y="1436694"/>
            <a:ext cx="5219700" cy="382862"/>
          </a:xfrm>
        </p:spPr>
        <p:txBody>
          <a:bodyPr anchor="t"/>
          <a:lstStyle>
            <a:lvl1pPr marL="0" indent="0">
              <a:spcBef>
                <a:spcPts val="0"/>
              </a:spcBef>
              <a:buNone/>
              <a:defRPr sz="2488">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7" y="2084390"/>
            <a:ext cx="5219700" cy="1378647"/>
          </a:xfrm>
        </p:spPr>
        <p:txBody>
          <a:bodyPr>
            <a:spAutoFit/>
          </a:bodyPr>
          <a:lstStyle>
            <a:lvl1pPr marL="152372" indent="-152372">
              <a:defRPr lang="en-US" sz="2133" dirty="0"/>
            </a:lvl1pPr>
            <a:lvl2pPr marL="304742" indent="-152372">
              <a:defRPr lang="en-US" dirty="0"/>
            </a:lvl2pPr>
            <a:lvl3pPr marL="457114" indent="-152372">
              <a:defRPr lang="en-US" dirty="0"/>
            </a:lvl3pPr>
            <a:lvl4pPr marL="609486" indent="-121333">
              <a:defRPr lang="en-US" dirty="0"/>
            </a:lvl4pPr>
            <a:lvl5pPr marL="705423" indent="-10722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6BC152C0-F8C2-77A7-1880-BB8F4B2765DD}"/>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r>
              <a:rPr lang="en-US">
                <a:solidFill>
                  <a:srgbClr val="FFFFFF">
                    <a:tint val="75000"/>
                  </a:srgbClr>
                </a:solidFill>
              </a:rPr>
              <a:t>Microsoft Confidential</a:t>
            </a:r>
          </a:p>
        </p:txBody>
      </p:sp>
      <p:sp>
        <p:nvSpPr>
          <p:cNvPr id="4" name="Slide Number Placeholder 5">
            <a:extLst>
              <a:ext uri="{FF2B5EF4-FFF2-40B4-BE49-F238E27FC236}">
                <a16:creationId xmlns:a16="http://schemas.microsoft.com/office/drawing/2014/main" id="{A610270E-63BD-F450-B569-688EB0389B13}"/>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fld id="{9A67C475-CBC6-4A3E-B3C8-4036003ACAC9}"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381767572"/>
      </p:ext>
    </p:extLst>
  </p:cSld>
  <p:clrMapOvr>
    <a:masterClrMapping/>
  </p:clrMapOvr>
  <p:transition>
    <p:fade/>
  </p:transition>
  <p:extLst>
    <p:ext uri="{DCECCB84-F9BA-43D5-87BE-67443E8EF086}">
      <p15:sldGuideLst xmlns:p15="http://schemas.microsoft.com/office/powerpoint/2012/main">
        <p15:guide id="1" orient="horz" pos="144">
          <p15:clr>
            <a:srgbClr val="5ACBF0"/>
          </p15:clr>
        </p15:guide>
        <p15:guide id="2" orient="horz" pos="656">
          <p15:clr>
            <a:srgbClr val="5ACBF0"/>
          </p15:clr>
        </p15:guide>
        <p15:guide id="4" pos="1444">
          <p15:clr>
            <a:srgbClr val="5ACBF0"/>
          </p15:clr>
        </p15:guide>
        <p15:guide id="5" pos="1589">
          <p15:clr>
            <a:srgbClr val="5ACBF0"/>
          </p15:clr>
        </p15:guide>
        <p15:guide id="7" orient="horz" pos="453">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613324" y="463026"/>
            <a:ext cx="5508419" cy="338234"/>
          </a:xfrm>
        </p:spPr>
        <p:txBody>
          <a:bodyPr tIns="64008"/>
          <a:lstStyle>
            <a:lvl1pPr>
              <a:defRPr sz="1778" spc="0">
                <a:latin typeface="+mj-lt"/>
                <a:cs typeface="Segoe UI" panose="020B0502040204020203" pitchFamily="34" charset="0"/>
              </a:defRPr>
            </a:lvl1pPr>
          </a:lstStyle>
          <a:p>
            <a:r>
              <a:rPr lang="en-US"/>
              <a:t>Click to edit Master title style</a:t>
            </a:r>
          </a:p>
        </p:txBody>
      </p:sp>
      <p:sp>
        <p:nvSpPr>
          <p:cNvPr id="3" name="Footer Placeholder 4">
            <a:extLst>
              <a:ext uri="{FF2B5EF4-FFF2-40B4-BE49-F238E27FC236}">
                <a16:creationId xmlns:a16="http://schemas.microsoft.com/office/drawing/2014/main" id="{53942059-97F9-3453-C8CA-A855D92BA642}"/>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r>
              <a:rPr lang="en-US">
                <a:solidFill>
                  <a:srgbClr val="FFFFFF">
                    <a:tint val="75000"/>
                  </a:srgbClr>
                </a:solidFill>
              </a:rPr>
              <a:t>Microsoft Confidential</a:t>
            </a:r>
          </a:p>
        </p:txBody>
      </p:sp>
      <p:sp>
        <p:nvSpPr>
          <p:cNvPr id="4" name="Slide Number Placeholder 5">
            <a:extLst>
              <a:ext uri="{FF2B5EF4-FFF2-40B4-BE49-F238E27FC236}">
                <a16:creationId xmlns:a16="http://schemas.microsoft.com/office/drawing/2014/main" id="{CED37AF5-282A-19FE-9F61-8C0B1309AA02}"/>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fld id="{9A67C475-CBC6-4A3E-B3C8-4036003ACAC9}"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4128137311"/>
      </p:ext>
    </p:extLst>
  </p:cSld>
  <p:clrMapOvr>
    <a:masterClrMapping/>
  </p:clrMapOvr>
  <p:transition>
    <p:fade/>
  </p:transition>
  <p:extLst>
    <p:ext uri="{DCECCB84-F9BA-43D5-87BE-67443E8EF086}">
      <p15:sldGuideLst xmlns:p15="http://schemas.microsoft.com/office/powerpoint/2012/main">
        <p15:guide id="6" pos="308">
          <p15:clr>
            <a:srgbClr val="A4A3A4"/>
          </p15:clr>
        </p15:guide>
        <p15:guide id="7" pos="380">
          <p15:clr>
            <a:srgbClr val="A4A3A4"/>
          </p15:clr>
        </p15:guide>
        <p15:guide id="8" pos="542">
          <p15:clr>
            <a:srgbClr val="A4A3A4"/>
          </p15:clr>
        </p15:guide>
        <p15:guide id="9" pos="615">
          <p15:clr>
            <a:srgbClr val="A4A3A4"/>
          </p15:clr>
        </p15:guide>
        <p15:guide id="10" pos="777">
          <p15:clr>
            <a:srgbClr val="A4A3A4"/>
          </p15:clr>
        </p15:guide>
        <p15:guide id="11" pos="850">
          <p15:clr>
            <a:srgbClr val="A4A3A4"/>
          </p15:clr>
        </p15:guide>
        <p15:guide id="12" pos="1012">
          <p15:clr>
            <a:srgbClr val="A4A3A4"/>
          </p15:clr>
        </p15:guide>
        <p15:guide id="13" pos="1084">
          <p15:clr>
            <a:srgbClr val="A4A3A4"/>
          </p15:clr>
        </p15:guide>
        <p15:guide id="14" pos="1246">
          <p15:clr>
            <a:srgbClr val="A4A3A4"/>
          </p15:clr>
        </p15:guide>
        <p15:guide id="15" pos="1324">
          <p15:clr>
            <a:srgbClr val="A4A3A4"/>
          </p15:clr>
        </p15:guide>
        <p15:guide id="16" pos="1481">
          <p15:clr>
            <a:srgbClr val="A4A3A4"/>
          </p15:clr>
        </p15:guide>
        <p15:guide id="17" pos="1553">
          <p15:clr>
            <a:srgbClr val="A4A3A4"/>
          </p15:clr>
        </p15:guide>
        <p15:guide id="18" pos="1716">
          <p15:clr>
            <a:srgbClr val="A4A3A4"/>
          </p15:clr>
        </p15:guide>
        <p15:guide id="19" pos="1788">
          <p15:clr>
            <a:srgbClr val="A4A3A4"/>
          </p15:clr>
        </p15:guide>
        <p15:guide id="20" pos="1950">
          <p15:clr>
            <a:srgbClr val="A4A3A4"/>
          </p15:clr>
        </p15:guide>
        <p15:guide id="21" pos="2022">
          <p15:clr>
            <a:srgbClr val="A4A3A4"/>
          </p15:clr>
        </p15:guide>
        <p15:guide id="22" pos="2184">
          <p15:clr>
            <a:srgbClr val="A4A3A4"/>
          </p15:clr>
        </p15:guide>
        <p15:guide id="23" pos="2257">
          <p15:clr>
            <a:srgbClr val="A4A3A4"/>
          </p15:clr>
        </p15:guide>
        <p15:guide id="24" pos="2419">
          <p15:clr>
            <a:srgbClr val="A4A3A4"/>
          </p15:clr>
        </p15:guide>
        <p15:guide id="25" pos="2492">
          <p15:clr>
            <a:srgbClr val="A4A3A4"/>
          </p15:clr>
        </p15:guide>
        <p15:guide id="26" pos="2653">
          <p15:clr>
            <a:srgbClr val="A4A3A4"/>
          </p15:clr>
        </p15:guide>
        <p15:guide id="27" pos="2725">
          <p15:clr>
            <a:srgbClr val="A4A3A4"/>
          </p15:clr>
        </p15:guide>
        <p15:guide id="28" orient="horz" pos="453">
          <p15:clr>
            <a:srgbClr val="5ACBF0"/>
          </p15:clr>
        </p15:guide>
        <p15:guide id="29" orient="horz" pos="636">
          <p15:clr>
            <a:srgbClr val="5ACBF0"/>
          </p15:clr>
        </p15:guide>
        <p15:guide id="30" orient="horz" pos="144">
          <p15:clr>
            <a:srgbClr val="5ACBF0"/>
          </p15:clr>
        </p15:guide>
        <p15:guide id="31" pos="1517">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5" y="457201"/>
            <a:ext cx="11018520" cy="492314"/>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2" y="1436694"/>
            <a:ext cx="5219700" cy="382862"/>
          </a:xfrm>
        </p:spPr>
        <p:txBody>
          <a:bodyPr anchor="t"/>
          <a:lstStyle>
            <a:lvl1pPr marL="0" indent="0">
              <a:spcBef>
                <a:spcPts val="0"/>
              </a:spcBef>
              <a:buNone/>
              <a:defRPr sz="2488">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5" y="2081213"/>
            <a:ext cx="5214937" cy="1378647"/>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7" y="1436694"/>
            <a:ext cx="5219700" cy="382862"/>
          </a:xfrm>
        </p:spPr>
        <p:txBody>
          <a:bodyPr anchor="t"/>
          <a:lstStyle>
            <a:lvl1pPr marL="0" indent="0">
              <a:spcBef>
                <a:spcPts val="0"/>
              </a:spcBef>
              <a:buNone/>
              <a:defRPr sz="2488">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3" y="2081213"/>
            <a:ext cx="5214937" cy="1378647"/>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5CC47157-A63A-A353-834D-5A9D7FBEC1C7}"/>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r>
              <a:rPr lang="en-US">
                <a:solidFill>
                  <a:srgbClr val="FFFFFF">
                    <a:tint val="75000"/>
                  </a:srgbClr>
                </a:solidFill>
              </a:rPr>
              <a:t>Microsoft Confidential</a:t>
            </a:r>
          </a:p>
        </p:txBody>
      </p:sp>
      <p:sp>
        <p:nvSpPr>
          <p:cNvPr id="4" name="Slide Number Placeholder 5">
            <a:extLst>
              <a:ext uri="{FF2B5EF4-FFF2-40B4-BE49-F238E27FC236}">
                <a16:creationId xmlns:a16="http://schemas.microsoft.com/office/drawing/2014/main" id="{CCC3AD7B-1274-70B0-54BE-28F1A35E059C}"/>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fld id="{9A67C475-CBC6-4A3E-B3C8-4036003ACAC9}"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202621525"/>
      </p:ext>
    </p:extLst>
  </p:cSld>
  <p:clrMapOvr>
    <a:masterClrMapping/>
  </p:clrMapOvr>
  <p:transition>
    <p:fade/>
  </p:transition>
  <p:extLst>
    <p:ext uri="{DCECCB84-F9BA-43D5-87BE-67443E8EF086}">
      <p15:sldGuideLst xmlns:p15="http://schemas.microsoft.com/office/powerpoint/2012/main">
        <p15:guide id="1" orient="horz" pos="144">
          <p15:clr>
            <a:srgbClr val="5ACBF0"/>
          </p15:clr>
        </p15:guide>
        <p15:guide id="2" orient="horz" pos="656">
          <p15:clr>
            <a:srgbClr val="5ACBF0"/>
          </p15:clr>
        </p15:guide>
        <p15:guide id="4" pos="1444">
          <p15:clr>
            <a:srgbClr val="5ACBF0"/>
          </p15:clr>
        </p15:guide>
        <p15:guide id="5" pos="1589">
          <p15:clr>
            <a:srgbClr val="5ACBF0"/>
          </p15:clr>
        </p15:guide>
        <p15:guide id="7" orient="horz" pos="453">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5" y="457201"/>
            <a:ext cx="11018520" cy="492314"/>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01960"/>
          </a:xfrm>
        </p:spPr>
        <p:txBody>
          <a:bodyPr anchor="t"/>
          <a:lstStyle>
            <a:lvl1pPr marL="0" indent="0">
              <a:spcBef>
                <a:spcPts val="0"/>
              </a:spcBef>
              <a:buNone/>
              <a:defRPr sz="1956">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8"/>
            <a:ext cx="3264408" cy="1291187"/>
          </a:xfrm>
        </p:spPr>
        <p:txBody>
          <a:bodyPr wrap="square">
            <a:spAutoFit/>
          </a:bodyPr>
          <a:lstStyle>
            <a:lvl1pPr marL="156605" indent="-156605">
              <a:defRPr lang="en-US" sz="1778" dirty="0"/>
            </a:lvl1pPr>
            <a:lvl2pPr marL="286403" indent="-134031">
              <a:defRPr lang="en-US" sz="1600" dirty="0"/>
            </a:lvl2pPr>
            <a:lvl3pPr marL="414789" indent="-122744">
              <a:defRPr lang="en-US" dirty="0"/>
            </a:lvl3pPr>
            <a:lvl4pPr marL="529068" indent="-114279">
              <a:defRPr lang="en-US" dirty="0"/>
            </a:lvl4pPr>
            <a:lvl5pPr marL="650401" indent="-1086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8" y="1438275"/>
            <a:ext cx="3264408" cy="601960"/>
          </a:xfrm>
        </p:spPr>
        <p:txBody>
          <a:bodyPr anchor="t"/>
          <a:lstStyle>
            <a:lvl1pPr marL="0" indent="0">
              <a:spcBef>
                <a:spcPts val="0"/>
              </a:spcBef>
              <a:buNone/>
              <a:defRPr sz="1956">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8" y="2384138"/>
            <a:ext cx="3264408" cy="1291187"/>
          </a:xfrm>
        </p:spPr>
        <p:txBody>
          <a:bodyPr wrap="square">
            <a:spAutoFit/>
          </a:bodyPr>
          <a:lstStyle>
            <a:lvl1pPr marL="156605" indent="-156605">
              <a:defRPr lang="en-US" sz="1778" dirty="0"/>
            </a:lvl1pPr>
            <a:lvl2pPr marL="354123" indent="-150961">
              <a:defRPr lang="en-US" sz="1600" dirty="0"/>
            </a:lvl2pPr>
            <a:lvl3pPr marL="493796" indent="-139675">
              <a:defRPr lang="en-US" dirty="0"/>
            </a:lvl3pPr>
            <a:lvl4pPr marL="609486" indent="-121333">
              <a:defRPr lang="en-US" dirty="0"/>
            </a:lvl4pPr>
            <a:lvl5pPr marL="711067" indent="-9875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6" y="1438275"/>
            <a:ext cx="3264408" cy="601960"/>
          </a:xfrm>
        </p:spPr>
        <p:txBody>
          <a:bodyPr anchor="t"/>
          <a:lstStyle>
            <a:lvl1pPr marL="0" indent="0">
              <a:spcBef>
                <a:spcPts val="0"/>
              </a:spcBef>
              <a:buNone/>
              <a:defRPr sz="1956">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6" y="2390778"/>
            <a:ext cx="3264408" cy="1291187"/>
          </a:xfrm>
        </p:spPr>
        <p:txBody>
          <a:bodyPr wrap="square">
            <a:spAutoFit/>
          </a:bodyPr>
          <a:lstStyle>
            <a:lvl1pPr marL="156605" indent="-156605">
              <a:defRPr lang="en-US" sz="1778" dirty="0"/>
            </a:lvl1pPr>
            <a:lvl2pPr marL="354123" indent="-150961">
              <a:defRPr lang="en-US" sz="1600" dirty="0"/>
            </a:lvl2pPr>
            <a:lvl3pPr marL="493796" indent="-139675">
              <a:defRPr lang="en-US" dirty="0"/>
            </a:lvl3pPr>
            <a:lvl4pPr marL="609486" indent="-121333">
              <a:defRPr lang="en-US" dirty="0"/>
            </a:lvl4pPr>
            <a:lvl5pPr marL="711067" indent="-9875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87C3B98C-6EA9-21AA-F827-27C084E2BA63}"/>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r>
              <a:rPr lang="en-US">
                <a:solidFill>
                  <a:srgbClr val="FFFFFF">
                    <a:tint val="75000"/>
                  </a:srgbClr>
                </a:solidFill>
              </a:rPr>
              <a:t>Microsoft Confidential</a:t>
            </a:r>
          </a:p>
        </p:txBody>
      </p:sp>
      <p:sp>
        <p:nvSpPr>
          <p:cNvPr id="4" name="Slide Number Placeholder 5">
            <a:extLst>
              <a:ext uri="{FF2B5EF4-FFF2-40B4-BE49-F238E27FC236}">
                <a16:creationId xmlns:a16="http://schemas.microsoft.com/office/drawing/2014/main" id="{6C011C26-621B-94E6-3DE2-93645EB5EBE2}"/>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fld id="{9A67C475-CBC6-4A3E-B3C8-4036003ACAC9}"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172493096"/>
      </p:ext>
    </p:extLst>
  </p:cSld>
  <p:clrMapOvr>
    <a:masterClrMapping/>
  </p:clrMapOvr>
  <p:transition>
    <p:fade/>
  </p:transition>
  <p:extLst>
    <p:ext uri="{DCECCB84-F9BA-43D5-87BE-67443E8EF086}">
      <p15:sldGuideLst xmlns:p15="http://schemas.microsoft.com/office/powerpoint/2012/main">
        <p15:guide id="3" orient="horz" pos="753">
          <p15:clr>
            <a:srgbClr val="5ACBF0"/>
          </p15:clr>
        </p15:guide>
        <p15:guide id="4" orient="horz" pos="453">
          <p15:clr>
            <a:srgbClr val="5ACBF0"/>
          </p15:clr>
        </p15:guide>
        <p15:guide id="5" orient="horz" pos="144">
          <p15:clr>
            <a:srgbClr val="5ACBF0"/>
          </p15:clr>
        </p15:guide>
        <p15:guide id="6" pos="960">
          <p15:clr>
            <a:srgbClr val="5ACBF0"/>
          </p15:clr>
        </p15:guide>
        <p15:guide id="7" pos="1110">
          <p15:clr>
            <a:srgbClr val="5ACBF0"/>
          </p15:clr>
        </p15:guide>
        <p15:guide id="8" pos="1924">
          <p15:clr>
            <a:srgbClr val="5ACBF0"/>
          </p15:clr>
        </p15:guide>
        <p15:guide id="9" pos="2074">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5" y="457201"/>
            <a:ext cx="11018520" cy="492314"/>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1" y="1438275"/>
            <a:ext cx="2532063" cy="547201"/>
          </a:xfrm>
        </p:spPr>
        <p:txBody>
          <a:bodyPr anchor="t"/>
          <a:lstStyle>
            <a:lvl1pPr marL="0" indent="0">
              <a:spcBef>
                <a:spcPts val="0"/>
              </a:spcBef>
              <a:buNone/>
              <a:defRPr sz="1778">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1" y="2283118"/>
            <a:ext cx="2532063" cy="1477199"/>
          </a:xfrm>
        </p:spPr>
        <p:txBody>
          <a:bodyPr wrap="square">
            <a:spAutoFit/>
          </a:bodyPr>
          <a:lstStyle>
            <a:lvl1pPr marL="125566" indent="-125566">
              <a:defRPr lang="en-US" sz="1600" dirty="0"/>
            </a:lvl1pPr>
            <a:lvl2pPr marL="253953" indent="-111457">
              <a:defRPr lang="en-US" sz="1422" dirty="0"/>
            </a:lvl2pPr>
            <a:lvl3pPr marL="389393" indent="-118511">
              <a:defRPr lang="en-US" dirty="0"/>
            </a:lvl3pPr>
            <a:lvl4pPr marL="503673" indent="-101581">
              <a:defRPr lang="en-US" dirty="0"/>
            </a:lvl4pPr>
            <a:lvl5pPr marL="609486" indent="-9734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547201"/>
          </a:xfrm>
        </p:spPr>
        <p:txBody>
          <a:bodyPr anchor="t"/>
          <a:lstStyle>
            <a:lvl1pPr marL="0" indent="0">
              <a:spcBef>
                <a:spcPts val="0"/>
              </a:spcBef>
              <a:buNone/>
              <a:defRPr sz="1778">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6" y="2276478"/>
            <a:ext cx="2532063" cy="1477199"/>
          </a:xfrm>
        </p:spPr>
        <p:txBody>
          <a:bodyPr wrap="square">
            <a:spAutoFit/>
          </a:bodyPr>
          <a:lstStyle>
            <a:lvl1pPr marL="125566" indent="-125566">
              <a:defRPr lang="en-US" sz="1600" dirty="0"/>
            </a:lvl1pPr>
            <a:lvl2pPr marL="253953" indent="-111457">
              <a:defRPr lang="en-US" sz="1422" dirty="0"/>
            </a:lvl2pPr>
            <a:lvl3pPr marL="389393" indent="-118511">
              <a:defRPr lang="en-US" dirty="0"/>
            </a:lvl3pPr>
            <a:lvl4pPr marL="503673" indent="-101581">
              <a:defRPr lang="en-US" dirty="0"/>
            </a:lvl4pPr>
            <a:lvl5pPr marL="609486" indent="-9734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8275"/>
            <a:ext cx="2532063" cy="547201"/>
          </a:xfrm>
        </p:spPr>
        <p:txBody>
          <a:bodyPr anchor="t"/>
          <a:lstStyle>
            <a:lvl1pPr marL="0" indent="0">
              <a:spcBef>
                <a:spcPts val="0"/>
              </a:spcBef>
              <a:buNone/>
              <a:defRPr sz="1778">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8"/>
            <a:ext cx="2532063" cy="1477199"/>
          </a:xfrm>
        </p:spPr>
        <p:txBody>
          <a:bodyPr wrap="square">
            <a:spAutoFit/>
          </a:bodyPr>
          <a:lstStyle>
            <a:lvl1pPr marL="125566" indent="-125566">
              <a:defRPr lang="en-US" sz="1600" dirty="0"/>
            </a:lvl1pPr>
            <a:lvl2pPr marL="253953" indent="-111457">
              <a:defRPr lang="en-US" sz="1422" dirty="0"/>
            </a:lvl2pPr>
            <a:lvl3pPr marL="389393" indent="-118511">
              <a:defRPr lang="en-US" dirty="0"/>
            </a:lvl3pPr>
            <a:lvl4pPr marL="503673" indent="-101581">
              <a:defRPr lang="en-US" dirty="0"/>
            </a:lvl4pPr>
            <a:lvl5pPr marL="609486" indent="-9734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547201"/>
          </a:xfrm>
        </p:spPr>
        <p:txBody>
          <a:bodyPr anchor="t"/>
          <a:lstStyle>
            <a:lvl1pPr marL="0" indent="0">
              <a:spcBef>
                <a:spcPts val="0"/>
              </a:spcBef>
              <a:buNone/>
              <a:defRPr sz="1778">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5" y="2276478"/>
            <a:ext cx="2532063" cy="1477199"/>
          </a:xfrm>
        </p:spPr>
        <p:txBody>
          <a:bodyPr wrap="square">
            <a:spAutoFit/>
          </a:bodyPr>
          <a:lstStyle>
            <a:lvl1pPr marL="125566" indent="-125566">
              <a:defRPr lang="en-US" sz="1600" dirty="0"/>
            </a:lvl1pPr>
            <a:lvl2pPr marL="253953" indent="-111457">
              <a:defRPr lang="en-US" sz="1422" dirty="0"/>
            </a:lvl2pPr>
            <a:lvl3pPr marL="389393" indent="-118511">
              <a:defRPr lang="en-US" dirty="0"/>
            </a:lvl3pPr>
            <a:lvl4pPr marL="503673" indent="-101581">
              <a:defRPr lang="en-US" dirty="0"/>
            </a:lvl4pPr>
            <a:lvl5pPr marL="609486" indent="-9734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5B3E5B33-F6EA-A6CA-63F6-E09444A7CFE2}"/>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r>
              <a:rPr lang="en-US">
                <a:solidFill>
                  <a:srgbClr val="FFFFFF">
                    <a:tint val="75000"/>
                  </a:srgbClr>
                </a:solidFill>
              </a:rPr>
              <a:t>Microsoft Confidential</a:t>
            </a:r>
          </a:p>
        </p:txBody>
      </p:sp>
      <p:sp>
        <p:nvSpPr>
          <p:cNvPr id="4" name="Slide Number Placeholder 5">
            <a:extLst>
              <a:ext uri="{FF2B5EF4-FFF2-40B4-BE49-F238E27FC236}">
                <a16:creationId xmlns:a16="http://schemas.microsoft.com/office/drawing/2014/main" id="{419E060B-B7FE-6095-CA24-0A192D0F73D7}"/>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fld id="{9A67C475-CBC6-4A3E-B3C8-4036003ACAC9}"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768096083"/>
      </p:ext>
    </p:extLst>
  </p:cSld>
  <p:clrMapOvr>
    <a:masterClrMapping/>
  </p:clrMapOvr>
  <p:transition>
    <p:fade/>
  </p:transition>
  <p:extLst>
    <p:ext uri="{DCECCB84-F9BA-43D5-87BE-67443E8EF086}">
      <p15:sldGuideLst xmlns:p15="http://schemas.microsoft.com/office/powerpoint/2012/main">
        <p15:guide id="4" orient="horz" pos="453">
          <p15:clr>
            <a:srgbClr val="5ACBF0"/>
          </p15:clr>
        </p15:guide>
        <p15:guide id="5" orient="horz" pos="144">
          <p15:clr>
            <a:srgbClr val="5ACBF0"/>
          </p15:clr>
        </p15:guide>
        <p15:guide id="6" pos="775">
          <p15:clr>
            <a:srgbClr val="5ACBF0"/>
          </p15:clr>
        </p15:guide>
        <p15:guide id="7" pos="850">
          <p15:clr>
            <a:srgbClr val="5ACBF0"/>
          </p15:clr>
        </p15:guide>
        <p15:guide id="8" pos="1480">
          <p15:clr>
            <a:srgbClr val="5ACBF0"/>
          </p15:clr>
        </p15:guide>
        <p15:guide id="9" pos="1554">
          <p15:clr>
            <a:srgbClr val="5ACBF0"/>
          </p15:clr>
        </p15:guide>
        <p15:guide id="10" pos="2184">
          <p15:clr>
            <a:srgbClr val="5ACBF0"/>
          </p15:clr>
        </p15:guide>
        <p15:guide id="11" pos="2258">
          <p15:clr>
            <a:srgbClr val="5ACBF0"/>
          </p15:clr>
        </p15:guide>
        <p15:guide id="12" orient="horz" pos="71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5" y="457201"/>
            <a:ext cx="11018520" cy="492314"/>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81"/>
            <a:ext cx="1965960" cy="218842"/>
          </a:xfrm>
        </p:spPr>
        <p:txBody>
          <a:bodyPr anchor="t"/>
          <a:lstStyle>
            <a:lvl1pPr marL="0" indent="0">
              <a:spcBef>
                <a:spcPts val="0"/>
              </a:spcBef>
              <a:buNone/>
              <a:defRPr sz="1422">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9"/>
            <a:ext cx="1965960" cy="1263808"/>
          </a:xfrm>
        </p:spPr>
        <p:txBody>
          <a:bodyPr wrap="square">
            <a:spAutoFit/>
          </a:bodyPr>
          <a:lstStyle>
            <a:lvl1pPr marL="125566" indent="-125566">
              <a:defRPr lang="en-US" sz="1333" dirty="0"/>
            </a:lvl1pPr>
            <a:lvl2pPr marL="253953" indent="-111457">
              <a:defRPr lang="en-US" sz="1244" dirty="0"/>
            </a:lvl2pPr>
            <a:lvl3pPr marL="389393" indent="-118511">
              <a:defRPr lang="en-US" sz="1244" dirty="0"/>
            </a:lvl3pPr>
            <a:lvl4pPr marL="503673" indent="-101581">
              <a:defRPr lang="en-US" sz="1067" dirty="0"/>
            </a:lvl4pPr>
            <a:lvl5pPr marL="609486" indent="-97349">
              <a:defRPr lang="en-US" sz="106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8" y="1438281"/>
            <a:ext cx="1965960" cy="218842"/>
          </a:xfrm>
        </p:spPr>
        <p:txBody>
          <a:bodyPr anchor="t"/>
          <a:lstStyle>
            <a:lvl1pPr marL="0" indent="0">
              <a:spcBef>
                <a:spcPts val="0"/>
              </a:spcBef>
              <a:buNone/>
              <a:defRPr sz="1422">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8" y="2276479"/>
            <a:ext cx="1965960" cy="1263808"/>
          </a:xfrm>
        </p:spPr>
        <p:txBody>
          <a:bodyPr wrap="square">
            <a:spAutoFit/>
          </a:bodyPr>
          <a:lstStyle>
            <a:lvl1pPr marL="125566" indent="-125566">
              <a:defRPr lang="en-US" sz="1333" dirty="0"/>
            </a:lvl1pPr>
            <a:lvl2pPr marL="253953" indent="-111457">
              <a:defRPr lang="en-US" sz="1244" dirty="0"/>
            </a:lvl2pPr>
            <a:lvl3pPr marL="389393" indent="-118511">
              <a:defRPr lang="en-US" sz="1244" dirty="0"/>
            </a:lvl3pPr>
            <a:lvl4pPr marL="503673" indent="-101581">
              <a:defRPr lang="en-US" sz="1067" dirty="0"/>
            </a:lvl4pPr>
            <a:lvl5pPr marL="609486" indent="-97349">
              <a:defRPr lang="en-US" sz="106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5" y="1438281"/>
            <a:ext cx="1965960" cy="218842"/>
          </a:xfrm>
        </p:spPr>
        <p:txBody>
          <a:bodyPr anchor="t"/>
          <a:lstStyle>
            <a:lvl1pPr marL="0" indent="0">
              <a:spcBef>
                <a:spcPts val="0"/>
              </a:spcBef>
              <a:buNone/>
              <a:defRPr sz="1422">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5" y="2283119"/>
            <a:ext cx="1965960" cy="1263808"/>
          </a:xfrm>
        </p:spPr>
        <p:txBody>
          <a:bodyPr wrap="square">
            <a:spAutoFit/>
          </a:bodyPr>
          <a:lstStyle>
            <a:lvl1pPr marL="125566" indent="-125566">
              <a:defRPr lang="en-US" sz="1333" dirty="0"/>
            </a:lvl1pPr>
            <a:lvl2pPr marL="253953" indent="-111457">
              <a:defRPr lang="en-US" sz="1244" dirty="0"/>
            </a:lvl2pPr>
            <a:lvl3pPr marL="389393" indent="-118511">
              <a:defRPr lang="en-US" sz="1244" dirty="0"/>
            </a:lvl3pPr>
            <a:lvl4pPr marL="503673" indent="-101581">
              <a:defRPr lang="en-US" sz="1067" dirty="0"/>
            </a:lvl4pPr>
            <a:lvl5pPr marL="609486" indent="-97349">
              <a:defRPr lang="en-US" sz="106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2" y="1438281"/>
            <a:ext cx="1965960" cy="218842"/>
          </a:xfrm>
        </p:spPr>
        <p:txBody>
          <a:bodyPr anchor="t"/>
          <a:lstStyle>
            <a:lvl1pPr marL="0" indent="0">
              <a:spcBef>
                <a:spcPts val="0"/>
              </a:spcBef>
              <a:buNone/>
              <a:defRPr sz="1422">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2" y="2276479"/>
            <a:ext cx="1965960" cy="1263808"/>
          </a:xfrm>
        </p:spPr>
        <p:txBody>
          <a:bodyPr wrap="square">
            <a:spAutoFit/>
          </a:bodyPr>
          <a:lstStyle>
            <a:lvl1pPr marL="125566" indent="-125566">
              <a:defRPr lang="en-US" sz="1333" dirty="0"/>
            </a:lvl1pPr>
            <a:lvl2pPr marL="253953" indent="-111457">
              <a:defRPr lang="en-US" sz="1244" dirty="0"/>
            </a:lvl2pPr>
            <a:lvl3pPr marL="389393" indent="-118511">
              <a:defRPr lang="en-US" sz="1244" dirty="0"/>
            </a:lvl3pPr>
            <a:lvl4pPr marL="503673" indent="-101581">
              <a:defRPr lang="en-US" sz="1067" dirty="0"/>
            </a:lvl4pPr>
            <a:lvl5pPr marL="609486" indent="-97349">
              <a:defRPr lang="en-US" sz="106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9" y="1438281"/>
            <a:ext cx="1965960" cy="218842"/>
          </a:xfrm>
        </p:spPr>
        <p:txBody>
          <a:bodyPr anchor="t"/>
          <a:lstStyle>
            <a:lvl1pPr marL="0" indent="0">
              <a:spcBef>
                <a:spcPts val="0"/>
              </a:spcBef>
              <a:buNone/>
              <a:defRPr sz="1422">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9" y="2276479"/>
            <a:ext cx="1965960" cy="1263808"/>
          </a:xfrm>
        </p:spPr>
        <p:txBody>
          <a:bodyPr wrap="square">
            <a:spAutoFit/>
          </a:bodyPr>
          <a:lstStyle>
            <a:lvl1pPr marL="125566" indent="-125566">
              <a:defRPr lang="en-US" sz="1333" dirty="0"/>
            </a:lvl1pPr>
            <a:lvl2pPr marL="253953" indent="-111457">
              <a:defRPr lang="en-US" sz="1244" dirty="0"/>
            </a:lvl2pPr>
            <a:lvl3pPr marL="389393" indent="-118511">
              <a:defRPr lang="en-US" sz="1244" dirty="0"/>
            </a:lvl3pPr>
            <a:lvl4pPr marL="503673" indent="-101581">
              <a:defRPr lang="en-US" sz="1067" dirty="0"/>
            </a:lvl4pPr>
            <a:lvl5pPr marL="609486" indent="-97349">
              <a:defRPr lang="en-US" sz="106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1F056E4C-77D9-C276-3D5E-C7ADB421ACEC}"/>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r>
              <a:rPr lang="en-US">
                <a:solidFill>
                  <a:srgbClr val="FFFFFF">
                    <a:tint val="75000"/>
                  </a:srgbClr>
                </a:solidFill>
              </a:rPr>
              <a:t>Microsoft Confidential</a:t>
            </a:r>
          </a:p>
        </p:txBody>
      </p:sp>
      <p:sp>
        <p:nvSpPr>
          <p:cNvPr id="4" name="Slide Number Placeholder 5">
            <a:extLst>
              <a:ext uri="{FF2B5EF4-FFF2-40B4-BE49-F238E27FC236}">
                <a16:creationId xmlns:a16="http://schemas.microsoft.com/office/drawing/2014/main" id="{387B5470-7BF3-9B68-49FE-5ECAB9BF80EB}"/>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fld id="{9A67C475-CBC6-4A3E-B3C8-4036003ACAC9}"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365141080"/>
      </p:ext>
    </p:extLst>
  </p:cSld>
  <p:clrMapOvr>
    <a:masterClrMapping/>
  </p:clrMapOvr>
  <p:transition>
    <p:fade/>
  </p:transition>
  <p:extLst>
    <p:ext uri="{DCECCB84-F9BA-43D5-87BE-67443E8EF086}">
      <p15:sldGuideLst xmlns:p15="http://schemas.microsoft.com/office/powerpoint/2012/main">
        <p15:guide id="4" orient="horz" pos="453">
          <p15:clr>
            <a:srgbClr val="5ACBF0"/>
          </p15:clr>
        </p15:guide>
        <p15:guide id="5" orient="horz" pos="144">
          <p15:clr>
            <a:srgbClr val="5ACBF0"/>
          </p15:clr>
        </p15:guide>
        <p15:guide id="6" pos="636">
          <p15:clr>
            <a:srgbClr val="5ACBF0"/>
          </p15:clr>
        </p15:guide>
        <p15:guide id="7" pos="708">
          <p15:clr>
            <a:srgbClr val="5ACBF0"/>
          </p15:clr>
        </p15:guide>
        <p15:guide id="8" pos="1198">
          <p15:clr>
            <a:srgbClr val="5ACBF0"/>
          </p15:clr>
        </p15:guide>
        <p15:guide id="9" pos="1272">
          <p15:clr>
            <a:srgbClr val="5ACBF0"/>
          </p15:clr>
        </p15:guide>
        <p15:guide id="10" pos="1762">
          <p15:clr>
            <a:srgbClr val="5ACBF0"/>
          </p15:clr>
        </p15:guide>
        <p15:guide id="11" pos="2326">
          <p15:clr>
            <a:srgbClr val="5ACBF0"/>
          </p15:clr>
        </p15:guide>
        <p15:guide id="12" orient="horz" pos="718">
          <p15:clr>
            <a:srgbClr val="5ACBF0"/>
          </p15:clr>
        </p15:guide>
        <p15:guide id="13" pos="1835">
          <p15:clr>
            <a:srgbClr val="5ACBF0"/>
          </p15:clr>
        </p15:guide>
        <p15:guide id="14" pos="2398">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91336"/>
            <a:ext cx="9144000" cy="443070"/>
          </a:xfrm>
          <a:noFill/>
        </p:spPr>
        <p:txBody>
          <a:bodyPr lIns="0" tIns="0" rIns="0" bIns="0" anchor="b" anchorCtr="0">
            <a:spAutoFit/>
          </a:bodyPr>
          <a:lstStyle>
            <a:lvl1pPr algn="l" defTabSz="828948" rtl="0" eaLnBrk="1" latinLnBrk="0" hangingPunct="1">
              <a:lnSpc>
                <a:spcPct val="90000"/>
              </a:lnSpc>
              <a:spcBef>
                <a:spcPct val="0"/>
              </a:spcBef>
              <a:buNone/>
              <a:defRPr lang="en-US" sz="3199" b="0" kern="1200" cap="none" spc="-44"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C8461C1E-D086-7651-80CC-0D3EEFA6E63B}"/>
              </a:ext>
            </a:extLst>
          </p:cNvPr>
          <p:cNvPicPr>
            <a:picLocks noChangeAspect="1"/>
          </p:cNvPicPr>
          <p:nvPr userDrawn="1"/>
        </p:nvPicPr>
        <p:blipFill>
          <a:blip r:embed="rId2" cstate="email">
            <a:alphaModFix amt="20000"/>
            <a:extLst>
              <a:ext uri="{28A0092B-C50C-407E-A947-70E740481C1C}">
                <a14:useLocalDpi xmlns:a14="http://schemas.microsoft.com/office/drawing/2010/main"/>
              </a:ext>
            </a:extLst>
          </a:blip>
          <a:srcRect/>
          <a:stretch/>
        </p:blipFill>
        <p:spPr>
          <a:xfrm>
            <a:off x="8078681" y="2"/>
            <a:ext cx="4102718" cy="6858001"/>
          </a:xfrm>
          <a:prstGeom prst="rect">
            <a:avLst/>
          </a:prstGeom>
        </p:spPr>
      </p:pic>
    </p:spTree>
    <p:extLst>
      <p:ext uri="{BB962C8B-B14F-4D97-AF65-F5344CB8AC3E}">
        <p14:creationId xmlns:p14="http://schemas.microsoft.com/office/powerpoint/2010/main" val="254658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80">
          <p15:clr>
            <a:srgbClr val="FBAE40"/>
          </p15:clr>
        </p15:guide>
        <p15:guide id="2" pos="2423">
          <p15:clr>
            <a:srgbClr val="5ACBF0"/>
          </p15:clr>
        </p15:guide>
        <p15:guide id="3" orient="horz" pos="955">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88751"/>
            <a:ext cx="9144000" cy="443070"/>
          </a:xfrm>
          <a:noFill/>
        </p:spPr>
        <p:txBody>
          <a:bodyPr lIns="0" tIns="0" rIns="0" bIns="0" anchor="b" anchorCtr="0">
            <a:spAutoFit/>
          </a:bodyPr>
          <a:lstStyle>
            <a:lvl1pPr algn="l" defTabSz="828948" rtl="0" eaLnBrk="1" latinLnBrk="0" hangingPunct="1">
              <a:lnSpc>
                <a:spcPct val="90000"/>
              </a:lnSpc>
              <a:spcBef>
                <a:spcPct val="0"/>
              </a:spcBef>
              <a:buNone/>
              <a:defRPr lang="en-US" sz="3199" b="0" kern="1200" cap="none" spc="-44"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7" y="3977319"/>
            <a:ext cx="9144000" cy="300980"/>
          </a:xfrm>
          <a:noFill/>
        </p:spPr>
        <p:txBody>
          <a:bodyPr lIns="0" tIns="0" rIns="0" bIns="0">
            <a:spAutoFit/>
          </a:bodyPr>
          <a:lstStyle>
            <a:lvl1pPr marL="0" indent="0">
              <a:spcBef>
                <a:spcPts val="0"/>
              </a:spcBef>
              <a:spcAft>
                <a:spcPts val="0"/>
              </a:spcAft>
              <a:buFont typeface="Arial" panose="020B0604020202020204" pitchFamily="34" charset="0"/>
              <a:buNone/>
              <a:defRPr sz="1956"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42389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80">
          <p15:clr>
            <a:srgbClr val="FBAE40"/>
          </p15:clr>
        </p15:guide>
        <p15:guide id="2" pos="2423">
          <p15:clr>
            <a:srgbClr val="5ACBF0"/>
          </p15:clr>
        </p15:guide>
        <p15:guide id="3" orient="horz" pos="955">
          <p15:clr>
            <a:srgbClr val="5ACBF0"/>
          </p15:clr>
        </p15:guide>
        <p15:guide id="4" orient="horz" pos="1253">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5" y="2936688"/>
            <a:ext cx="4127692" cy="984629"/>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491912388"/>
      </p:ext>
    </p:extLst>
  </p:cSld>
  <p:clrMapOvr>
    <a:masterClrMapping/>
  </p:clrMapOvr>
  <p:transition>
    <p:fade/>
  </p:transition>
  <p:extLst>
    <p:ext uri="{DCECCB84-F9BA-43D5-87BE-67443E8EF086}">
      <p15:sldGuideLst xmlns:p15="http://schemas.microsoft.com/office/powerpoint/2012/main">
        <p15:guide id="6" pos="308">
          <p15:clr>
            <a:srgbClr val="A4A3A4"/>
          </p15:clr>
        </p15:guide>
        <p15:guide id="7" pos="380">
          <p15:clr>
            <a:srgbClr val="A4A3A4"/>
          </p15:clr>
        </p15:guide>
        <p15:guide id="8" pos="542">
          <p15:clr>
            <a:srgbClr val="A4A3A4"/>
          </p15:clr>
        </p15:guide>
        <p15:guide id="9" pos="615">
          <p15:clr>
            <a:srgbClr val="A4A3A4"/>
          </p15:clr>
        </p15:guide>
        <p15:guide id="10" pos="777">
          <p15:clr>
            <a:srgbClr val="A4A3A4"/>
          </p15:clr>
        </p15:guide>
        <p15:guide id="11" pos="850">
          <p15:clr>
            <a:srgbClr val="A4A3A4"/>
          </p15:clr>
        </p15:guide>
        <p15:guide id="12" pos="1012">
          <p15:clr>
            <a:srgbClr val="A4A3A4"/>
          </p15:clr>
        </p15:guide>
        <p15:guide id="13" pos="1084">
          <p15:clr>
            <a:srgbClr val="A4A3A4"/>
          </p15:clr>
        </p15:guide>
        <p15:guide id="14" pos="1246">
          <p15:clr>
            <a:srgbClr val="A4A3A4"/>
          </p15:clr>
        </p15:guide>
        <p15:guide id="16" pos="1481">
          <p15:clr>
            <a:srgbClr val="A4A3A4"/>
          </p15:clr>
        </p15:guide>
        <p15:guide id="17" pos="1553">
          <p15:clr>
            <a:srgbClr val="A4A3A4"/>
          </p15:clr>
        </p15:guide>
        <p15:guide id="18" pos="1716">
          <p15:clr>
            <a:srgbClr val="A4A3A4"/>
          </p15:clr>
        </p15:guide>
        <p15:guide id="19" pos="1788">
          <p15:clr>
            <a:srgbClr val="A4A3A4"/>
          </p15:clr>
        </p15:guide>
        <p15:guide id="20" pos="1950">
          <p15:clr>
            <a:srgbClr val="A4A3A4"/>
          </p15:clr>
        </p15:guide>
        <p15:guide id="21" pos="2022">
          <p15:clr>
            <a:srgbClr val="A4A3A4"/>
          </p15:clr>
        </p15:guide>
        <p15:guide id="22" pos="2184">
          <p15:clr>
            <a:srgbClr val="A4A3A4"/>
          </p15:clr>
        </p15:guide>
        <p15:guide id="23" pos="2257">
          <p15:clr>
            <a:srgbClr val="A4A3A4"/>
          </p15:clr>
        </p15:guide>
        <p15:guide id="24" pos="2419">
          <p15:clr>
            <a:srgbClr val="A4A3A4"/>
          </p15:clr>
        </p15:guide>
        <p15:guide id="25" pos="2492">
          <p15:clr>
            <a:srgbClr val="A4A3A4"/>
          </p15:clr>
        </p15:guide>
        <p15:guide id="26" pos="2653">
          <p15:clr>
            <a:srgbClr val="A4A3A4"/>
          </p15:clr>
        </p15:guide>
        <p15:guide id="27" pos="2725">
          <p15:clr>
            <a:srgbClr val="A4A3A4"/>
          </p15:clr>
        </p15:guide>
        <p15:guide id="30" orient="horz" pos="144">
          <p15:clr>
            <a:srgbClr val="5ACBF0"/>
          </p15:clr>
        </p15:guide>
        <p15:guide id="32" orient="horz" pos="1080">
          <p15:clr>
            <a:srgbClr val="5ACBF0"/>
          </p15:clr>
        </p15:guide>
        <p15:guide id="33" pos="1176">
          <p15:clr>
            <a:srgbClr val="5ACBF0"/>
          </p15:clr>
        </p15:guide>
        <p15:guide id="34" pos="1318">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081740"/>
      </p:ext>
    </p:extLst>
  </p:cSld>
  <p:clrMapOvr>
    <a:masterClrMapping/>
  </p:clrMapOvr>
  <p:transition>
    <p:fade/>
  </p:transition>
  <p:extLst>
    <p:ext uri="{DCECCB84-F9BA-43D5-87BE-67443E8EF086}">
      <p15:sldGuideLst xmlns:p15="http://schemas.microsoft.com/office/powerpoint/2012/main">
        <p15:guide id="6" pos="308">
          <p15:clr>
            <a:srgbClr val="A4A3A4"/>
          </p15:clr>
        </p15:guide>
        <p15:guide id="7" pos="380">
          <p15:clr>
            <a:srgbClr val="A4A3A4"/>
          </p15:clr>
        </p15:guide>
        <p15:guide id="8" pos="542">
          <p15:clr>
            <a:srgbClr val="A4A3A4"/>
          </p15:clr>
        </p15:guide>
        <p15:guide id="9" pos="615">
          <p15:clr>
            <a:srgbClr val="A4A3A4"/>
          </p15:clr>
        </p15:guide>
        <p15:guide id="10" pos="777">
          <p15:clr>
            <a:srgbClr val="A4A3A4"/>
          </p15:clr>
        </p15:guide>
        <p15:guide id="11" pos="850">
          <p15:clr>
            <a:srgbClr val="A4A3A4"/>
          </p15:clr>
        </p15:guide>
        <p15:guide id="12" pos="1012">
          <p15:clr>
            <a:srgbClr val="A4A3A4"/>
          </p15:clr>
        </p15:guide>
        <p15:guide id="13" pos="1084">
          <p15:clr>
            <a:srgbClr val="A4A3A4"/>
          </p15:clr>
        </p15:guide>
        <p15:guide id="14" pos="1248">
          <p15:clr>
            <a:srgbClr val="A4A3A4"/>
          </p15:clr>
        </p15:guide>
        <p15:guide id="15" pos="1323">
          <p15:clr>
            <a:srgbClr val="A4A3A4"/>
          </p15:clr>
        </p15:guide>
        <p15:guide id="16" pos="1483">
          <p15:clr>
            <a:srgbClr val="A4A3A4"/>
          </p15:clr>
        </p15:guide>
        <p15:guide id="17" pos="1553">
          <p15:clr>
            <a:srgbClr val="A4A3A4"/>
          </p15:clr>
        </p15:guide>
        <p15:guide id="18" pos="1715">
          <p15:clr>
            <a:srgbClr val="A4A3A4"/>
          </p15:clr>
        </p15:guide>
        <p15:guide id="19" pos="1789">
          <p15:clr>
            <a:srgbClr val="A4A3A4"/>
          </p15:clr>
        </p15:guide>
        <p15:guide id="20" pos="1950">
          <p15:clr>
            <a:srgbClr val="A4A3A4"/>
          </p15:clr>
        </p15:guide>
        <p15:guide id="21" pos="2022">
          <p15:clr>
            <a:srgbClr val="A4A3A4"/>
          </p15:clr>
        </p15:guide>
        <p15:guide id="22" pos="2184">
          <p15:clr>
            <a:srgbClr val="A4A3A4"/>
          </p15:clr>
        </p15:guide>
        <p15:guide id="23" pos="2257">
          <p15:clr>
            <a:srgbClr val="A4A3A4"/>
          </p15:clr>
        </p15:guide>
        <p15:guide id="24" pos="2419">
          <p15:clr>
            <a:srgbClr val="A4A3A4"/>
          </p15:clr>
        </p15:guide>
        <p15:guide id="25" pos="2492">
          <p15:clr>
            <a:srgbClr val="A4A3A4"/>
          </p15:clr>
        </p15:guide>
        <p15:guide id="26" pos="2653">
          <p15:clr>
            <a:srgbClr val="A4A3A4"/>
          </p15:clr>
        </p15:guide>
        <p15:guide id="27" pos="2725">
          <p15:clr>
            <a:srgbClr val="A4A3A4"/>
          </p15:clr>
        </p15:guide>
        <p15:guide id="28" orient="horz" pos="453">
          <p15:clr>
            <a:srgbClr val="5ACBF0"/>
          </p15:clr>
        </p15:guide>
        <p15:guide id="29" orient="horz" pos="636">
          <p15:clr>
            <a:srgbClr val="5ACBF0"/>
          </p15:clr>
        </p15:guide>
        <p15:guide id="30" orient="horz" pos="144">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5" y="457201"/>
            <a:ext cx="11018520" cy="49231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200" y="5689604"/>
            <a:ext cx="5367528" cy="246221"/>
          </a:xfrm>
        </p:spPr>
        <p:txBody>
          <a:bodyPr/>
          <a:lstStyle>
            <a:lvl1pPr marL="0" indent="0" algn="l">
              <a:spcBef>
                <a:spcPts val="0"/>
              </a:spcBef>
              <a:buNone/>
              <a:defRPr sz="16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3"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889" b="1" dirty="0">
                <a:solidFill>
                  <a:srgbClr val="000000"/>
                </a:solidFill>
              </a:defRPr>
            </a:lvl1pPr>
          </a:lstStyle>
          <a:p>
            <a:pPr marL="203162" lvl="0" indent="-203162"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1" y="5689604"/>
            <a:ext cx="5367528" cy="246221"/>
          </a:xfrm>
        </p:spPr>
        <p:txBody>
          <a:bodyPr/>
          <a:lstStyle>
            <a:lvl1pPr marL="0" indent="0" algn="l">
              <a:spcBef>
                <a:spcPts val="0"/>
              </a:spcBef>
              <a:buNone/>
              <a:defRPr sz="16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6"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889" b="1" dirty="0">
                <a:solidFill>
                  <a:srgbClr val="000000"/>
                </a:solidFill>
              </a:defRPr>
            </a:lvl1pPr>
          </a:lstStyle>
          <a:p>
            <a:pPr marL="203162" lvl="0" indent="-203162"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3" y="-203944"/>
            <a:ext cx="509755" cy="136832"/>
          </a:xfrm>
          <a:prstGeom prst="rect">
            <a:avLst/>
          </a:prstGeom>
          <a:noFill/>
        </p:spPr>
        <p:txBody>
          <a:bodyPr wrap="non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602847589"/>
      </p:ext>
    </p:extLst>
  </p:cSld>
  <p:clrMapOvr>
    <a:masterClrMapping/>
  </p:clrMapOvr>
  <p:transition>
    <p:fade/>
  </p:transition>
  <p:extLst>
    <p:ext uri="{DCECCB84-F9BA-43D5-87BE-67443E8EF086}">
      <p15:sldGuideLst xmlns:p15="http://schemas.microsoft.com/office/powerpoint/2012/main">
        <p15:guide id="3" orient="horz" pos="1792">
          <p15:clr>
            <a:srgbClr val="5ACBF0"/>
          </p15:clr>
        </p15:guide>
        <p15:guide id="4" orient="horz" pos="638">
          <p15:clr>
            <a:srgbClr val="5ACBF0"/>
          </p15:clr>
        </p15:guide>
        <p15:guide id="5" orient="horz" pos="144">
          <p15:clr>
            <a:srgbClr val="5ACBF0"/>
          </p15:clr>
        </p15:guide>
        <p15:guide id="6" pos="1481">
          <p15:clr>
            <a:srgbClr val="5ACBF0"/>
          </p15:clr>
        </p15:guide>
        <p15:guide id="7" pos="1553">
          <p15:clr>
            <a:srgbClr val="5ACBF0"/>
          </p15:clr>
        </p15:guide>
        <p15:guide id="8" orient="horz" pos="1732">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5" y="457201"/>
            <a:ext cx="11018520" cy="49231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5" y="5689605"/>
            <a:ext cx="3475037" cy="246221"/>
          </a:xfrm>
        </p:spPr>
        <p:txBody>
          <a:bodyPr/>
          <a:lstStyle>
            <a:lvl1pPr marL="0" indent="0" algn="l">
              <a:spcBef>
                <a:spcPts val="0"/>
              </a:spcBef>
              <a:buNone/>
              <a:defRPr sz="16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71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1" y="5689605"/>
            <a:ext cx="3475037" cy="246221"/>
          </a:xfrm>
        </p:spPr>
        <p:txBody>
          <a:bodyPr/>
          <a:lstStyle>
            <a:lvl1pPr marL="0" indent="0" algn="l">
              <a:spcBef>
                <a:spcPts val="0"/>
              </a:spcBef>
              <a:buNone/>
              <a:defRPr sz="16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1"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71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5"/>
            <a:ext cx="3475037" cy="246221"/>
          </a:xfrm>
        </p:spPr>
        <p:txBody>
          <a:bodyPr/>
          <a:lstStyle>
            <a:lvl1pPr marL="0" indent="0" algn="l">
              <a:spcBef>
                <a:spcPts val="0"/>
              </a:spcBef>
              <a:buNone/>
              <a:defRPr sz="16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71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3" y="-203944"/>
            <a:ext cx="509755" cy="136832"/>
          </a:xfrm>
          <a:prstGeom prst="rect">
            <a:avLst/>
          </a:prstGeom>
          <a:noFill/>
        </p:spPr>
        <p:txBody>
          <a:bodyPr wrap="non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020438691"/>
      </p:ext>
    </p:extLst>
  </p:cSld>
  <p:clrMapOvr>
    <a:masterClrMapping/>
  </p:clrMapOvr>
  <p:transition>
    <p:fade/>
  </p:transition>
  <p:extLst>
    <p:ext uri="{DCECCB84-F9BA-43D5-87BE-67443E8EF086}">
      <p15:sldGuideLst xmlns:p15="http://schemas.microsoft.com/office/powerpoint/2012/main">
        <p15:guide id="3" orient="horz" pos="1792">
          <p15:clr>
            <a:srgbClr val="5ACBF0"/>
          </p15:clr>
        </p15:guide>
        <p15:guide id="4" orient="horz" pos="638">
          <p15:clr>
            <a:srgbClr val="5ACBF0"/>
          </p15:clr>
        </p15:guide>
        <p15:guide id="5" orient="horz" pos="144">
          <p15:clr>
            <a:srgbClr val="5ACBF0"/>
          </p15:clr>
        </p15:guide>
        <p15:guide id="6" pos="1010">
          <p15:clr>
            <a:srgbClr val="5ACBF0"/>
          </p15:clr>
        </p15:guide>
        <p15:guide id="7" pos="1084">
          <p15:clr>
            <a:srgbClr val="5ACBF0"/>
          </p15:clr>
        </p15:guide>
        <p15:guide id="8" pos="1949">
          <p15:clr>
            <a:srgbClr val="5ACBF0"/>
          </p15:clr>
        </p15:guide>
        <p15:guide id="9" pos="2023">
          <p15:clr>
            <a:srgbClr val="5ACBF0"/>
          </p15:clr>
        </p15:guide>
        <p15:guide id="10" orient="horz" pos="1733">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5" y="457201"/>
            <a:ext cx="11018520" cy="49231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4" y="4753940"/>
            <a:ext cx="2532888" cy="492443"/>
          </a:xfrm>
        </p:spPr>
        <p:txBody>
          <a:bodyPr/>
          <a:lstStyle>
            <a:lvl1pPr marL="0" indent="0" algn="l">
              <a:spcBef>
                <a:spcPts val="0"/>
              </a:spcBef>
              <a:buNone/>
              <a:defRPr sz="16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3"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9" y="4753940"/>
            <a:ext cx="2532888" cy="492443"/>
          </a:xfrm>
        </p:spPr>
        <p:txBody>
          <a:bodyPr/>
          <a:lstStyle>
            <a:lvl1pPr marL="0" indent="0" algn="l">
              <a:spcBef>
                <a:spcPts val="0"/>
              </a:spcBef>
              <a:buNone/>
              <a:defRPr sz="16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9" y="2025650"/>
            <a:ext cx="2532888" cy="253288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5" y="4753940"/>
            <a:ext cx="2532888" cy="492443"/>
          </a:xfrm>
        </p:spPr>
        <p:txBody>
          <a:bodyPr/>
          <a:lstStyle>
            <a:lvl1pPr marL="0" indent="0" algn="l">
              <a:spcBef>
                <a:spcPts val="0"/>
              </a:spcBef>
              <a:buNone/>
              <a:defRPr sz="16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5" y="2025650"/>
            <a:ext cx="2532888" cy="2532888"/>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1" y="4753940"/>
            <a:ext cx="2532888" cy="492443"/>
          </a:xfrm>
        </p:spPr>
        <p:txBody>
          <a:bodyPr/>
          <a:lstStyle>
            <a:lvl1pPr marL="0" indent="0" algn="l">
              <a:spcBef>
                <a:spcPts val="0"/>
              </a:spcBef>
              <a:buNone/>
              <a:defRPr sz="16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6" y="2025650"/>
            <a:ext cx="2532888" cy="2532888"/>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3" y="-203944"/>
            <a:ext cx="509755" cy="136832"/>
          </a:xfrm>
          <a:prstGeom prst="rect">
            <a:avLst/>
          </a:prstGeom>
          <a:noFill/>
        </p:spPr>
        <p:txBody>
          <a:bodyPr wrap="non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324464544"/>
      </p:ext>
    </p:extLst>
  </p:cSld>
  <p:clrMapOvr>
    <a:masterClrMapping/>
  </p:clrMapOvr>
  <p:transition>
    <p:fade/>
  </p:transition>
  <p:extLst>
    <p:ext uri="{DCECCB84-F9BA-43D5-87BE-67443E8EF086}">
      <p15:sldGuideLst xmlns:p15="http://schemas.microsoft.com/office/powerpoint/2012/main">
        <p15:guide id="3" orient="horz" pos="1497">
          <p15:clr>
            <a:srgbClr val="5ACBF0"/>
          </p15:clr>
        </p15:guide>
        <p15:guide id="4" orient="horz" pos="638">
          <p15:clr>
            <a:srgbClr val="5ACBF0"/>
          </p15:clr>
        </p15:guide>
        <p15:guide id="5" orient="horz" pos="144">
          <p15:clr>
            <a:srgbClr val="5ACBF0"/>
          </p15:clr>
        </p15:guide>
        <p15:guide id="6" pos="775">
          <p15:clr>
            <a:srgbClr val="5ACBF0"/>
          </p15:clr>
        </p15:guide>
        <p15:guide id="7" pos="850">
          <p15:clr>
            <a:srgbClr val="5ACBF0"/>
          </p15:clr>
        </p15:guide>
        <p15:guide id="8" pos="1480">
          <p15:clr>
            <a:srgbClr val="5ACBF0"/>
          </p15:clr>
        </p15:guide>
        <p15:guide id="9" pos="1554">
          <p15:clr>
            <a:srgbClr val="5ACBF0"/>
          </p15:clr>
        </p15:guide>
        <p15:guide id="10" pos="2184">
          <p15:clr>
            <a:srgbClr val="5ACBF0"/>
          </p15:clr>
        </p15:guide>
        <p15:guide id="11" pos="2258">
          <p15:clr>
            <a:srgbClr val="5ACBF0"/>
          </p15:clr>
        </p15:guide>
        <p15:guide id="12" orient="horz" pos="1435">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5" y="897416"/>
            <a:ext cx="11018520" cy="492314"/>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5"/>
            <a:ext cx="4892040" cy="246221"/>
          </a:xfrm>
        </p:spPr>
        <p:txBody>
          <a:bodyPr/>
          <a:lstStyle>
            <a:lvl1pPr marL="0" indent="0" algn="ctr">
              <a:spcBef>
                <a:spcPts val="0"/>
              </a:spcBef>
              <a:buNone/>
              <a:defRPr sz="16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1" y="2286000"/>
            <a:ext cx="6062472" cy="280720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71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4"/>
            <a:ext cx="4892040" cy="246221"/>
          </a:xfrm>
        </p:spPr>
        <p:txBody>
          <a:bodyPr/>
          <a:lstStyle>
            <a:lvl1pPr marL="0" indent="0" algn="ctr">
              <a:spcBef>
                <a:spcPts val="0"/>
              </a:spcBef>
              <a:buNone/>
              <a:defRPr sz="16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9" y="2286000"/>
            <a:ext cx="6062472" cy="280720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71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3" y="-203944"/>
            <a:ext cx="509755" cy="136832"/>
          </a:xfrm>
          <a:prstGeom prst="rect">
            <a:avLst/>
          </a:prstGeom>
          <a:noFill/>
        </p:spPr>
        <p:txBody>
          <a:bodyPr wrap="non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002592220"/>
      </p:ext>
    </p:extLst>
  </p:cSld>
  <p:clrMapOvr>
    <a:masterClrMapping/>
  </p:clrMapOvr>
  <p:transition>
    <p:fade/>
  </p:transition>
  <p:extLst>
    <p:ext uri="{DCECCB84-F9BA-43D5-87BE-67443E8EF086}">
      <p15:sldGuideLst xmlns:p15="http://schemas.microsoft.com/office/powerpoint/2012/main">
        <p15:guide id="1" orient="horz" pos="360">
          <p15:clr>
            <a:srgbClr val="5ACBF0"/>
          </p15:clr>
        </p15:guide>
        <p15:guide id="2" orient="horz" pos="720">
          <p15:clr>
            <a:srgbClr val="5ACBF0"/>
          </p15:clr>
        </p15:guide>
        <p15:guide id="4" orient="horz" pos="1605">
          <p15:clr>
            <a:srgbClr val="5ACBF0"/>
          </p15:clr>
        </p15:guide>
        <p15:guide id="5" pos="1511">
          <p15:clr>
            <a:srgbClr val="5ACBF0"/>
          </p15:clr>
        </p15:guide>
        <p15:guide id="6" pos="1524">
          <p15:clr>
            <a:srgbClr val="5ACBF0"/>
          </p15:clr>
        </p15:guide>
        <p15:guide id="11" pos="755">
          <p15:clr>
            <a:srgbClr val="5ACBF0"/>
          </p15:clr>
        </p15:guide>
        <p15:guide id="12" pos="2279">
          <p15:clr>
            <a:srgbClr val="5ACBF0"/>
          </p15:clr>
        </p15:guide>
        <p15:guide id="13" orient="horz" pos="1680">
          <p15:clr>
            <a:srgbClr val="5ACBF0"/>
          </p15:clr>
        </p15:guide>
        <p15:guide id="14" orient="horz">
          <p15:clr>
            <a:srgbClr val="5ACBF0"/>
          </p15:clr>
        </p15:guide>
        <p15:guide id="15" pos="1363">
          <p15:clr>
            <a:srgbClr val="5ACBF0"/>
          </p15:clr>
        </p15:guide>
        <p15:guide id="16" pos="1670">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5" y="897415"/>
            <a:ext cx="11018520" cy="492314"/>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8" y="4800604"/>
            <a:ext cx="2852928" cy="246221"/>
          </a:xfrm>
        </p:spPr>
        <p:txBody>
          <a:bodyPr/>
          <a:lstStyle>
            <a:lvl1pPr marL="0" indent="0" algn="ctr">
              <a:spcBef>
                <a:spcPts val="0"/>
              </a:spcBef>
              <a:buNone/>
              <a:defRPr sz="16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7" y="4799413"/>
            <a:ext cx="2852928" cy="246221"/>
          </a:xfrm>
        </p:spPr>
        <p:txBody>
          <a:bodyPr/>
          <a:lstStyle>
            <a:lvl1pPr marL="0" indent="0" algn="ctr">
              <a:spcBef>
                <a:spcPts val="0"/>
              </a:spcBef>
              <a:buNone/>
              <a:defRPr sz="16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1" y="2286000"/>
            <a:ext cx="4023360"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3"/>
            <a:ext cx="2852928" cy="246221"/>
          </a:xfrm>
        </p:spPr>
        <p:txBody>
          <a:bodyPr/>
          <a:lstStyle>
            <a:lvl1pPr marL="0" indent="0" algn="ctr">
              <a:spcBef>
                <a:spcPts val="0"/>
              </a:spcBef>
              <a:buNone/>
              <a:defRPr sz="16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3" y="-203944"/>
            <a:ext cx="509755" cy="136832"/>
          </a:xfrm>
          <a:prstGeom prst="rect">
            <a:avLst/>
          </a:prstGeom>
          <a:noFill/>
        </p:spPr>
        <p:txBody>
          <a:bodyPr wrap="non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208738783"/>
      </p:ext>
    </p:extLst>
  </p:cSld>
  <p:clrMapOvr>
    <a:masterClrMapping/>
  </p:clrMapOvr>
  <p:transition>
    <p:fade/>
  </p:transition>
  <p:extLst>
    <p:ext uri="{DCECCB84-F9BA-43D5-87BE-67443E8EF086}">
      <p15:sldGuideLst xmlns:p15="http://schemas.microsoft.com/office/powerpoint/2012/main">
        <p15:guide id="1" orient="horz" pos="360">
          <p15:clr>
            <a:srgbClr val="5ACBF0"/>
          </p15:clr>
        </p15:guide>
        <p15:guide id="2" orient="horz" pos="720">
          <p15:clr>
            <a:srgbClr val="5ACBF0"/>
          </p15:clr>
        </p15:guide>
        <p15:guide id="3" orient="horz" pos="1440">
          <p15:clr>
            <a:srgbClr val="5ACBF0"/>
          </p15:clr>
        </p15:guide>
        <p15:guide id="4" orient="horz" pos="1512">
          <p15:clr>
            <a:srgbClr val="5ACBF0"/>
          </p15:clr>
        </p15:guide>
        <p15:guide id="5" pos="1001">
          <p15:clr>
            <a:srgbClr val="5ACBF0"/>
          </p15:clr>
        </p15:guide>
        <p15:guide id="6" pos="1016">
          <p15:clr>
            <a:srgbClr val="5ACBF0"/>
          </p15:clr>
        </p15:guide>
        <p15:guide id="8" pos="2018">
          <p15:clr>
            <a:srgbClr val="5ACBF0"/>
          </p15:clr>
        </p15:guide>
        <p15:guide id="9" pos="2032">
          <p15:clr>
            <a:srgbClr val="5ACBF0"/>
          </p15:clr>
        </p15:guide>
        <p15:guide id="11" pos="500">
          <p15:clr>
            <a:srgbClr val="5ACBF0"/>
          </p15:clr>
        </p15:guide>
        <p15:guide id="12" pos="1517">
          <p15:clr>
            <a:srgbClr val="5ACBF0"/>
          </p15:clr>
        </p15:guide>
        <p15:guide id="13" pos="2533">
          <p15:clr>
            <a:srgbClr val="5ACBF0"/>
          </p15:clr>
        </p15:guide>
        <p15:guide id="14" orient="horz" pos="537">
          <p15:clr>
            <a:srgbClr val="5ACBF0"/>
          </p15:clr>
        </p15:guide>
        <p15:guide id="15" pos="857">
          <p15:clr>
            <a:srgbClr val="5ACBF0"/>
          </p15:clr>
        </p15:guide>
        <p15:guide id="16" pos="1163">
          <p15:clr>
            <a:srgbClr val="5ACBF0"/>
          </p15:clr>
        </p15:guide>
        <p15:guide id="17" pos="1871">
          <p15:clr>
            <a:srgbClr val="5ACBF0"/>
          </p15:clr>
        </p15:guide>
        <p15:guide id="18" pos="217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5" y="897416"/>
            <a:ext cx="11018520" cy="492314"/>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3"/>
            <a:ext cx="1828800"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1" y="2286000"/>
            <a:ext cx="2999232"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12"/>
            <a:ext cx="1828800"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7" y="2286000"/>
            <a:ext cx="2999232"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2"/>
            <a:ext cx="1828800"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3" y="2286000"/>
            <a:ext cx="2999232"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12"/>
            <a:ext cx="1828800"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9" y="2286000"/>
            <a:ext cx="2999232"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3" y="-203944"/>
            <a:ext cx="509755" cy="136832"/>
          </a:xfrm>
          <a:prstGeom prst="rect">
            <a:avLst/>
          </a:prstGeom>
          <a:noFill/>
        </p:spPr>
        <p:txBody>
          <a:bodyPr wrap="non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897384585"/>
      </p:ext>
    </p:extLst>
  </p:cSld>
  <p:clrMapOvr>
    <a:masterClrMapping/>
  </p:clrMapOvr>
  <p:transition>
    <p:fade/>
  </p:transition>
  <p:extLst>
    <p:ext uri="{DCECCB84-F9BA-43D5-87BE-67443E8EF086}">
      <p15:sldGuideLst xmlns:p15="http://schemas.microsoft.com/office/powerpoint/2012/main">
        <p15:guide id="1" orient="horz" pos="360">
          <p15:clr>
            <a:srgbClr val="5ACBF0"/>
          </p15:clr>
        </p15:guide>
        <p15:guide id="2" orient="horz" pos="720">
          <p15:clr>
            <a:srgbClr val="5ACBF0"/>
          </p15:clr>
        </p15:guide>
        <p15:guide id="3" orient="horz" pos="1440">
          <p15:clr>
            <a:srgbClr val="5ACBF0"/>
          </p15:clr>
        </p15:guide>
        <p15:guide id="4" orient="horz" pos="1512">
          <p15:clr>
            <a:srgbClr val="5ACBF0"/>
          </p15:clr>
        </p15:guide>
        <p15:guide id="5" pos="747">
          <p15:clr>
            <a:srgbClr val="5ACBF0"/>
          </p15:clr>
        </p15:guide>
        <p15:guide id="6" pos="763">
          <p15:clr>
            <a:srgbClr val="5ACBF0"/>
          </p15:clr>
        </p15:guide>
        <p15:guide id="7" pos="2271">
          <p15:clr>
            <a:srgbClr val="5ACBF0"/>
          </p15:clr>
        </p15:guide>
        <p15:guide id="8" pos="1509">
          <p15:clr>
            <a:srgbClr val="5ACBF0"/>
          </p15:clr>
        </p15:guide>
        <p15:guide id="9" pos="1524">
          <p15:clr>
            <a:srgbClr val="5ACBF0"/>
          </p15:clr>
        </p15:guide>
        <p15:guide id="10" pos="2286">
          <p15:clr>
            <a:srgbClr val="5ACBF0"/>
          </p15:clr>
        </p15:guide>
        <p15:guide id="11" pos="373">
          <p15:clr>
            <a:srgbClr val="5ACBF0"/>
          </p15:clr>
        </p15:guide>
        <p15:guide id="12" pos="1136">
          <p15:clr>
            <a:srgbClr val="5ACBF0"/>
          </p15:clr>
        </p15:guide>
        <p15:guide id="13" pos="1899">
          <p15:clr>
            <a:srgbClr val="5ACBF0"/>
          </p15:clr>
        </p15:guide>
        <p15:guide id="14" pos="2660">
          <p15:clr>
            <a:srgbClr val="5ACBF0"/>
          </p15:clr>
        </p15:guide>
        <p15:guide id="15" orient="horz">
          <p15:clr>
            <a:srgbClr val="5ACBF0"/>
          </p15:clr>
        </p15:guide>
        <p15:guide id="16" pos="602">
          <p15:clr>
            <a:srgbClr val="5ACBF0"/>
          </p15:clr>
        </p15:guide>
        <p15:guide id="17" pos="908">
          <p15:clr>
            <a:srgbClr val="5ACBF0"/>
          </p15:clr>
        </p15:guide>
        <p15:guide id="18" pos="1363">
          <p15:clr>
            <a:srgbClr val="5ACBF0"/>
          </p15:clr>
        </p15:guide>
        <p15:guide id="19" pos="1670">
          <p15:clr>
            <a:srgbClr val="5ACBF0"/>
          </p15:clr>
        </p15:guide>
        <p15:guide id="20" pos="2124">
          <p15:clr>
            <a:srgbClr val="5ACBF0"/>
          </p15:clr>
        </p15:guide>
        <p15:guide id="21" pos="2431">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5" y="897416"/>
            <a:ext cx="11018520" cy="492314"/>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10" y="4800606"/>
            <a:ext cx="1801368"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15"/>
            <a:ext cx="1801368"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8" y="4799415"/>
            <a:ext cx="1801368"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10" y="2286000"/>
            <a:ext cx="2386584"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2" y="4799415"/>
            <a:ext cx="1801368"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3" y="2286000"/>
            <a:ext cx="2386584"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15"/>
            <a:ext cx="1801368"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3" y="-203944"/>
            <a:ext cx="509755" cy="136832"/>
          </a:xfrm>
          <a:prstGeom prst="rect">
            <a:avLst/>
          </a:prstGeom>
          <a:noFill/>
        </p:spPr>
        <p:txBody>
          <a:bodyPr wrap="non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841949463"/>
      </p:ext>
    </p:extLst>
  </p:cSld>
  <p:clrMapOvr>
    <a:masterClrMapping/>
  </p:clrMapOvr>
  <p:transition>
    <p:fade/>
  </p:transition>
  <p:extLst>
    <p:ext uri="{DCECCB84-F9BA-43D5-87BE-67443E8EF086}">
      <p15:sldGuideLst xmlns:p15="http://schemas.microsoft.com/office/powerpoint/2012/main">
        <p15:guide id="1" orient="horz" pos="360">
          <p15:clr>
            <a:srgbClr val="5ACBF0"/>
          </p15:clr>
        </p15:guide>
        <p15:guide id="2" orient="horz" pos="720">
          <p15:clr>
            <a:srgbClr val="5ACBF0"/>
          </p15:clr>
        </p15:guide>
        <p15:guide id="3" orient="horz" pos="1440">
          <p15:clr>
            <a:srgbClr val="5ACBF0"/>
          </p15:clr>
        </p15:guide>
        <p15:guide id="4" orient="horz" pos="1512">
          <p15:clr>
            <a:srgbClr val="5ACBF0"/>
          </p15:clr>
        </p15:guide>
        <p15:guide id="8" pos="1829">
          <p15:clr>
            <a:srgbClr val="5ACBF0"/>
          </p15:clr>
        </p15:guide>
        <p15:guide id="9" pos="1814">
          <p15:clr>
            <a:srgbClr val="5ACBF0"/>
          </p15:clr>
        </p15:guide>
        <p15:guide id="10" pos="2422">
          <p15:clr>
            <a:srgbClr val="5ACBF0"/>
          </p15:clr>
        </p15:guide>
        <p15:guide id="11" pos="523">
          <p15:clr>
            <a:srgbClr val="5ACBF0"/>
          </p15:clr>
        </p15:guide>
        <p15:guide id="12" pos="1132">
          <p15:clr>
            <a:srgbClr val="5ACBF0"/>
          </p15:clr>
        </p15:guide>
        <p15:guide id="13" pos="1902">
          <p15:clr>
            <a:srgbClr val="5ACBF0"/>
          </p15:clr>
        </p15:guide>
        <p15:guide id="14" pos="2513">
          <p15:clr>
            <a:srgbClr val="5ACBF0"/>
          </p15:clr>
        </p15:guide>
        <p15:guide id="15" orient="horz">
          <p15:clr>
            <a:srgbClr val="5ACBF0"/>
          </p15:clr>
        </p15:guide>
        <p15:guide id="16" pos="682">
          <p15:clr>
            <a:srgbClr val="5ACBF0"/>
          </p15:clr>
        </p15:guide>
        <p15:guide id="17" pos="907">
          <p15:clr>
            <a:srgbClr val="5ACBF0"/>
          </p15:clr>
        </p15:guide>
        <p15:guide id="18" pos="1292">
          <p15:clr>
            <a:srgbClr val="5ACBF0"/>
          </p15:clr>
        </p15:guide>
        <p15:guide id="19" pos="1742">
          <p15:clr>
            <a:srgbClr val="5ACBF0"/>
          </p15:clr>
        </p15:guide>
        <p15:guide id="21" pos="2441">
          <p15:clr>
            <a:srgbClr val="5ACBF0"/>
          </p15:clr>
        </p15:guide>
        <p15:guide id="22" pos="593">
          <p15:clr>
            <a:srgbClr val="5ACBF0"/>
          </p15:clr>
        </p15:guide>
        <p15:guide id="23" pos="609">
          <p15:clr>
            <a:srgbClr val="5ACBF0"/>
          </p15:clr>
        </p15:guide>
        <p15:guide id="24" pos="1204">
          <p15:clr>
            <a:srgbClr val="5ACBF0"/>
          </p15:clr>
        </p15:guide>
        <p15:guide id="25" pos="1220">
          <p15:clr>
            <a:srgbClr val="5ACBF0"/>
          </p15:clr>
        </p15:guide>
        <p15:guide id="26" pos="2351">
          <p15:clr>
            <a:srgbClr val="5ACBF0"/>
          </p15:clr>
        </p15:guide>
        <p15:guide id="27" pos="1517">
          <p15:clr>
            <a:srgbClr val="5ACBF0"/>
          </p15:clr>
        </p15:guide>
        <p15:guide id="28" pos="2127">
          <p15:clr>
            <a:srgbClr val="5ACBF0"/>
          </p15:clr>
        </p15:guide>
        <p15:guide id="29" pos="297">
          <p15:clr>
            <a:srgbClr val="5ACBF0"/>
          </p15:clr>
        </p15:guide>
        <p15:guide id="30" pos="2736">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5" y="900590"/>
            <a:ext cx="11018520" cy="492314"/>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2"/>
            <a:ext cx="2313432"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6"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6" y="4800602"/>
            <a:ext cx="2313432"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4"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4" y="4800602"/>
            <a:ext cx="2313432"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3" y="-203944"/>
            <a:ext cx="509755" cy="136832"/>
          </a:xfrm>
          <a:prstGeom prst="rect">
            <a:avLst/>
          </a:prstGeom>
          <a:noFill/>
        </p:spPr>
        <p:txBody>
          <a:bodyPr wrap="non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962373936"/>
      </p:ext>
    </p:extLst>
  </p:cSld>
  <p:clrMapOvr>
    <a:masterClrMapping/>
  </p:clrMapOvr>
  <p:transition>
    <p:fade/>
  </p:transition>
  <p:extLst>
    <p:ext uri="{DCECCB84-F9BA-43D5-87BE-67443E8EF086}">
      <p15:sldGuideLst xmlns:p15="http://schemas.microsoft.com/office/powerpoint/2012/main">
        <p15:guide id="1" orient="horz" pos="360">
          <p15:clr>
            <a:srgbClr val="5ACBF0"/>
          </p15:clr>
        </p15:guide>
        <p15:guide id="2" orient="horz" pos="1512">
          <p15:clr>
            <a:srgbClr val="5ACBF0"/>
          </p15:clr>
        </p15:guide>
        <p15:guide id="3" pos="1517">
          <p15:clr>
            <a:srgbClr val="5ACBF0"/>
          </p15:clr>
        </p15:guide>
        <p15:guide id="4" pos="507">
          <p15:clr>
            <a:srgbClr val="5ACBF0"/>
          </p15:clr>
        </p15:guide>
        <p15:guide id="5" pos="2237">
          <p15:clr>
            <a:srgbClr val="5ACBF0"/>
          </p15:clr>
        </p15:guide>
        <p15:guide id="6" pos="1083">
          <p15:clr>
            <a:srgbClr val="5ACBF0"/>
          </p15:clr>
        </p15:guide>
        <p15:guide id="7" pos="795">
          <p15:clr>
            <a:srgbClr val="5ACBF0"/>
          </p15:clr>
        </p15:guide>
        <p15:guide id="8" pos="1228">
          <p15:clr>
            <a:srgbClr val="5ACBF0"/>
          </p15:clr>
        </p15:guide>
        <p15:guide id="9" pos="1804">
          <p15:clr>
            <a:srgbClr val="5ACBF0"/>
          </p15:clr>
        </p15:guide>
        <p15:guide id="11" pos="2527">
          <p15:clr>
            <a:srgbClr val="5ACBF0"/>
          </p15:clr>
        </p15:guide>
        <p15:guide id="12" orient="horz" pos="720">
          <p15:clr>
            <a:srgbClr val="5ACBF0"/>
          </p15:clr>
        </p15:guide>
        <p15:guide id="13" pos="1950">
          <p15:clr>
            <a:srgbClr val="5ACBF0"/>
          </p15:clr>
        </p15:guide>
        <p15:guide id="14" orient="horz" pos="1447">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5" y="894635"/>
            <a:ext cx="11018520" cy="492314"/>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2"/>
            <a:ext cx="2313432"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2"/>
            <a:ext cx="2313432"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1"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1" y="4800602"/>
            <a:ext cx="2313432"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2"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33"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2" y="4800602"/>
            <a:ext cx="2313432"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3" y="-203944"/>
            <a:ext cx="509755" cy="136832"/>
          </a:xfrm>
          <a:prstGeom prst="rect">
            <a:avLst/>
          </a:prstGeom>
          <a:noFill/>
        </p:spPr>
        <p:txBody>
          <a:bodyPr wrap="non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510242181"/>
      </p:ext>
    </p:extLst>
  </p:cSld>
  <p:clrMapOvr>
    <a:masterClrMapping/>
  </p:clrMapOvr>
  <p:transition>
    <p:fade/>
  </p:transition>
  <p:extLst>
    <p:ext uri="{DCECCB84-F9BA-43D5-87BE-67443E8EF086}">
      <p15:sldGuideLst xmlns:p15="http://schemas.microsoft.com/office/powerpoint/2012/main">
        <p15:guide id="1" orient="horz" pos="360">
          <p15:clr>
            <a:srgbClr val="5ACBF0"/>
          </p15:clr>
        </p15:guide>
        <p15:guide id="2" orient="horz" pos="1512">
          <p15:clr>
            <a:srgbClr val="5ACBF0"/>
          </p15:clr>
        </p15:guide>
        <p15:guide id="3" pos="1589">
          <p15:clr>
            <a:srgbClr val="5ACBF0"/>
          </p15:clr>
        </p15:guide>
        <p15:guide id="5" pos="2312">
          <p15:clr>
            <a:srgbClr val="5ACBF0"/>
          </p15:clr>
        </p15:guide>
        <p15:guide id="7" pos="1444">
          <p15:clr>
            <a:srgbClr val="5ACBF0"/>
          </p15:clr>
        </p15:guide>
        <p15:guide id="8" pos="867">
          <p15:clr>
            <a:srgbClr val="5ACBF0"/>
          </p15:clr>
        </p15:guide>
        <p15:guide id="10" pos="1156">
          <p15:clr>
            <a:srgbClr val="5ACBF0"/>
          </p15:clr>
        </p15:guide>
        <p15:guide id="11" pos="1878">
          <p15:clr>
            <a:srgbClr val="5ACBF0"/>
          </p15:clr>
        </p15:guide>
        <p15:guide id="12" pos="2599">
          <p15:clr>
            <a:srgbClr val="5ACBF0"/>
          </p15:clr>
        </p15:guide>
        <p15:guide id="13" pos="433">
          <p15:clr>
            <a:srgbClr val="5ACBF0"/>
          </p15:clr>
        </p15:guide>
        <p15:guide id="14" orient="horz" pos="720">
          <p15:clr>
            <a:srgbClr val="5ACBF0"/>
          </p15:clr>
        </p15:guide>
        <p15:guide id="15" pos="722">
          <p15:clr>
            <a:srgbClr val="5ACBF0"/>
          </p15:clr>
        </p15:guide>
        <p15:guide id="18" pos="2165">
          <p15:clr>
            <a:srgbClr val="5ACBF0"/>
          </p15:clr>
        </p15:guide>
        <p15:guide id="19" orient="horz" pos="1449">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5" y="894635"/>
            <a:ext cx="11018520" cy="492314"/>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444"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5"/>
            <a:ext cx="1737360"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444"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5"/>
            <a:ext cx="1737360"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1"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444"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1" y="4235456"/>
            <a:ext cx="1737360"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444"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5"/>
            <a:ext cx="1737360"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444"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5"/>
            <a:ext cx="1737360" cy="492443"/>
          </a:xfrm>
        </p:spPr>
        <p:txBody>
          <a:bodyPr/>
          <a:lstStyle>
            <a:lvl1pPr marL="0" indent="0" algn="ctr">
              <a:spcBef>
                <a:spcPts val="0"/>
              </a:spcBef>
              <a:buNone/>
              <a:defRPr sz="16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3" y="-203944"/>
            <a:ext cx="509755" cy="136832"/>
          </a:xfrm>
          <a:prstGeom prst="rect">
            <a:avLst/>
          </a:prstGeom>
          <a:noFill/>
        </p:spPr>
        <p:txBody>
          <a:bodyPr wrap="non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650187535"/>
      </p:ext>
    </p:extLst>
  </p:cSld>
  <p:clrMapOvr>
    <a:masterClrMapping/>
  </p:clrMapOvr>
  <p:transition>
    <p:fade/>
  </p:transition>
  <p:extLst>
    <p:ext uri="{DCECCB84-F9BA-43D5-87BE-67443E8EF086}">
      <p15:sldGuideLst xmlns:p15="http://schemas.microsoft.com/office/powerpoint/2012/main">
        <p15:guide id="1" orient="horz" pos="360">
          <p15:clr>
            <a:srgbClr val="5ACBF0"/>
          </p15:clr>
        </p15:guide>
        <p15:guide id="2" orient="horz" pos="1332">
          <p15:clr>
            <a:srgbClr val="5ACBF0"/>
          </p15:clr>
        </p15:guide>
        <p15:guide id="3" pos="2455">
          <p15:clr>
            <a:srgbClr val="5ACBF0"/>
          </p15:clr>
        </p15:guide>
        <p15:guide id="5" pos="2310">
          <p15:clr>
            <a:srgbClr val="5ACBF0"/>
          </p15:clr>
        </p15:guide>
        <p15:guide id="7" pos="1734">
          <p15:clr>
            <a:srgbClr val="5ACBF0"/>
          </p15:clr>
        </p15:guide>
        <p15:guide id="8" pos="1300">
          <p15:clr>
            <a:srgbClr val="5ACBF0"/>
          </p15:clr>
        </p15:guide>
        <p15:guide id="10" pos="1156">
          <p15:clr>
            <a:srgbClr val="5ACBF0"/>
          </p15:clr>
        </p15:guide>
        <p15:guide id="11" pos="1877">
          <p15:clr>
            <a:srgbClr val="5ACBF0"/>
          </p15:clr>
        </p15:guide>
        <p15:guide id="13" pos="579">
          <p15:clr>
            <a:srgbClr val="5ACBF0"/>
          </p15:clr>
        </p15:guide>
        <p15:guide id="14" orient="horz" pos="720">
          <p15:clr>
            <a:srgbClr val="5ACBF0"/>
          </p15:clr>
        </p15:guide>
        <p15:guide id="15" pos="723">
          <p15:clr>
            <a:srgbClr val="5ACBF0"/>
          </p15:clr>
        </p15:guide>
        <p15:guide id="16" orient="horz" pos="1267">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8203C0-9A54-AC72-EBC5-D8711976C00A}"/>
              </a:ext>
            </a:extLst>
          </p:cNvPr>
          <p:cNvSpPr txBox="1"/>
          <p:nvPr userDrawn="1"/>
        </p:nvSpPr>
        <p:spPr>
          <a:xfrm>
            <a:off x="609602" y="666750"/>
            <a:ext cx="5486399" cy="1047594"/>
          </a:xfrm>
          <a:prstGeom prst="rect">
            <a:avLst/>
          </a:prstGeom>
          <a:noFill/>
        </p:spPr>
        <p:txBody>
          <a:bodyPr wrap="square" lIns="0" tIns="0" rIns="0" bIns="0" rtlCol="0">
            <a:spAutoFit/>
          </a:bodyPr>
          <a:lstStyle/>
          <a:p>
            <a:pPr marL="0" marR="0" lvl="0" indent="0" algn="l" defTabSz="812810" rtl="0" eaLnBrk="1" fontAlgn="auto" latinLnBrk="0" hangingPunct="1">
              <a:lnSpc>
                <a:spcPts val="4267"/>
              </a:lnSpc>
              <a:spcBef>
                <a:spcPts val="0"/>
              </a:spcBef>
              <a:spcAft>
                <a:spcPts val="0"/>
              </a:spcAft>
              <a:buClrTx/>
              <a:buSzTx/>
              <a:buFontTx/>
              <a:buNone/>
              <a:tabLst/>
              <a:defRPr/>
            </a:pPr>
            <a:r>
              <a:rPr kumimoji="0" lang="en-US" sz="2844" b="0" i="0" u="none" strike="noStrike" kern="1200" cap="none" spc="0" normalizeH="0" baseline="0" noProof="0">
                <a:ln>
                  <a:noFill/>
                </a:ln>
                <a:solidFill>
                  <a:srgbClr val="D59DFF"/>
                </a:solidFill>
                <a:effectLst/>
                <a:uLnTx/>
                <a:uFillTx/>
                <a:latin typeface="Segoe UI Semibold"/>
                <a:ea typeface="+mn-ea"/>
                <a:cs typeface="+mn-cs"/>
              </a:rPr>
              <a:t>Make every meeting </a:t>
            </a:r>
          </a:p>
          <a:p>
            <a:pPr marL="0" marR="0" lvl="0" indent="0" algn="l" defTabSz="812810" rtl="0" eaLnBrk="1" fontAlgn="auto" latinLnBrk="0" hangingPunct="1">
              <a:lnSpc>
                <a:spcPts val="4267"/>
              </a:lnSpc>
              <a:spcBef>
                <a:spcPts val="0"/>
              </a:spcBef>
              <a:spcAft>
                <a:spcPts val="0"/>
              </a:spcAft>
              <a:buClrTx/>
              <a:buSzTx/>
              <a:buFontTx/>
              <a:buNone/>
              <a:tabLst/>
              <a:defRPr/>
            </a:pPr>
            <a:r>
              <a:rPr kumimoji="0" lang="en-US" sz="2844" b="0" i="0" u="none" strike="noStrike" kern="1200" cap="none" spc="0" normalizeH="0" baseline="0" noProof="0">
                <a:ln>
                  <a:noFill/>
                </a:ln>
                <a:solidFill>
                  <a:srgbClr val="D59DFF"/>
                </a:solidFill>
                <a:effectLst/>
                <a:uLnTx/>
                <a:uFillTx/>
                <a:latin typeface="Segoe UI Semibold"/>
                <a:ea typeface="+mn-ea"/>
                <a:cs typeface="+mn-cs"/>
              </a:rPr>
              <a:t>inclusive and effective</a:t>
            </a:r>
          </a:p>
        </p:txBody>
      </p:sp>
      <p:pic>
        <p:nvPicPr>
          <p:cNvPr id="6" name="Picture 5">
            <a:extLst>
              <a:ext uri="{FF2B5EF4-FFF2-40B4-BE49-F238E27FC236}">
                <a16:creationId xmlns:a16="http://schemas.microsoft.com/office/drawing/2014/main" id="{F58D3F36-00EB-709D-B3E5-B31AF86527E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5998" y="2741400"/>
            <a:ext cx="822960" cy="822960"/>
          </a:xfrm>
          <a:prstGeom prst="rect">
            <a:avLst/>
          </a:prstGeom>
        </p:spPr>
      </p:pic>
      <p:sp>
        <p:nvSpPr>
          <p:cNvPr id="8" name="TextBox 7">
            <a:extLst>
              <a:ext uri="{FF2B5EF4-FFF2-40B4-BE49-F238E27FC236}">
                <a16:creationId xmlns:a16="http://schemas.microsoft.com/office/drawing/2014/main" id="{4D897F3E-A29F-F743-179E-6875314BDC50}"/>
              </a:ext>
            </a:extLst>
          </p:cNvPr>
          <p:cNvSpPr txBox="1"/>
          <p:nvPr userDrawn="1"/>
        </p:nvSpPr>
        <p:spPr>
          <a:xfrm>
            <a:off x="1834778" y="2303139"/>
            <a:ext cx="3807011" cy="273601"/>
          </a:xfrm>
          <a:prstGeom prst="rect">
            <a:avLst/>
          </a:prstGeom>
          <a:noFill/>
        </p:spPr>
        <p:txBody>
          <a:bodyPr wrap="squar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1778" b="0" i="0" u="none" strike="noStrike" kern="1200" cap="none" spc="0" normalizeH="0" baseline="0" noProof="0">
                <a:ln>
                  <a:noFill/>
                </a:ln>
                <a:solidFill>
                  <a:srgbClr val="D59DFF"/>
                </a:solidFill>
                <a:effectLst/>
                <a:uLnTx/>
                <a:uFillTx/>
                <a:latin typeface="Segoe UI Semibold"/>
                <a:ea typeface="+mn-ea"/>
                <a:cs typeface="+mn-cs"/>
              </a:rPr>
              <a:t>Joining from a conference room</a:t>
            </a:r>
          </a:p>
        </p:txBody>
      </p:sp>
      <p:sp>
        <p:nvSpPr>
          <p:cNvPr id="10" name="TextBox 9">
            <a:extLst>
              <a:ext uri="{FF2B5EF4-FFF2-40B4-BE49-F238E27FC236}">
                <a16:creationId xmlns:a16="http://schemas.microsoft.com/office/drawing/2014/main" id="{EB0BB5E9-FBC9-CFBB-556E-5890EA165F14}"/>
              </a:ext>
            </a:extLst>
          </p:cNvPr>
          <p:cNvSpPr txBox="1"/>
          <p:nvPr userDrawn="1"/>
        </p:nvSpPr>
        <p:spPr>
          <a:xfrm>
            <a:off x="1834777" y="4125962"/>
            <a:ext cx="4006187" cy="273601"/>
          </a:xfrm>
          <a:prstGeom prst="rect">
            <a:avLst/>
          </a:prstGeom>
          <a:noFill/>
        </p:spPr>
        <p:txBody>
          <a:bodyPr wrap="squar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1778" b="0" i="0" u="none" strike="noStrike" kern="1200" cap="none" spc="0" normalizeH="0" baseline="0" noProof="0">
                <a:ln>
                  <a:noFill/>
                </a:ln>
                <a:solidFill>
                  <a:srgbClr val="D59DFF"/>
                </a:solidFill>
                <a:effectLst/>
                <a:uLnTx/>
                <a:uFillTx/>
                <a:latin typeface="Segoe UI Semibold"/>
                <a:ea typeface="+mn-ea"/>
                <a:cs typeface="+mn-cs"/>
              </a:rPr>
              <a:t>Joining from your own workspace</a:t>
            </a:r>
          </a:p>
        </p:txBody>
      </p:sp>
      <p:sp>
        <p:nvSpPr>
          <p:cNvPr id="12" name="TextBox 11">
            <a:extLst>
              <a:ext uri="{FF2B5EF4-FFF2-40B4-BE49-F238E27FC236}">
                <a16:creationId xmlns:a16="http://schemas.microsoft.com/office/drawing/2014/main" id="{54A101AC-3550-CB99-59A7-79E70A749727}"/>
              </a:ext>
            </a:extLst>
          </p:cNvPr>
          <p:cNvSpPr txBox="1"/>
          <p:nvPr userDrawn="1"/>
        </p:nvSpPr>
        <p:spPr>
          <a:xfrm>
            <a:off x="8002496" y="2302939"/>
            <a:ext cx="3807011" cy="273601"/>
          </a:xfrm>
          <a:prstGeom prst="rect">
            <a:avLst/>
          </a:prstGeom>
          <a:noFill/>
        </p:spPr>
        <p:txBody>
          <a:bodyPr wrap="squar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1778" b="0" i="0" u="none" strike="noStrike" kern="1200" cap="none" spc="0" normalizeH="0" baseline="0" noProof="0">
                <a:ln>
                  <a:noFill/>
                </a:ln>
                <a:solidFill>
                  <a:srgbClr val="D59DFF"/>
                </a:solidFill>
                <a:effectLst/>
                <a:uLnTx/>
                <a:uFillTx/>
                <a:latin typeface="Segoe UI Semibold"/>
                <a:ea typeface="+mn-ea"/>
                <a:cs typeface="+mn-cs"/>
              </a:rPr>
              <a:t>Tips for everyone</a:t>
            </a:r>
          </a:p>
        </p:txBody>
      </p:sp>
      <p:pic>
        <p:nvPicPr>
          <p:cNvPr id="14" name="Picture 13">
            <a:extLst>
              <a:ext uri="{FF2B5EF4-FFF2-40B4-BE49-F238E27FC236}">
                <a16:creationId xmlns:a16="http://schemas.microsoft.com/office/drawing/2014/main" id="{2BD42125-59C2-ABC3-6BF0-EF6830C313B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85669" y="2741400"/>
            <a:ext cx="822960" cy="822960"/>
          </a:xfrm>
          <a:prstGeom prst="rect">
            <a:avLst/>
          </a:prstGeom>
        </p:spPr>
      </p:pic>
      <p:pic>
        <p:nvPicPr>
          <p:cNvPr id="16" name="Picture 15">
            <a:extLst>
              <a:ext uri="{FF2B5EF4-FFF2-40B4-BE49-F238E27FC236}">
                <a16:creationId xmlns:a16="http://schemas.microsoft.com/office/drawing/2014/main" id="{D5330CC2-8A49-A7AE-19B2-A20EAD5827C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785669" y="3658789"/>
            <a:ext cx="822960" cy="822960"/>
          </a:xfrm>
          <a:prstGeom prst="rect">
            <a:avLst/>
          </a:prstGeom>
        </p:spPr>
      </p:pic>
      <p:pic>
        <p:nvPicPr>
          <p:cNvPr id="18" name="Picture 17">
            <a:extLst>
              <a:ext uri="{FF2B5EF4-FFF2-40B4-BE49-F238E27FC236}">
                <a16:creationId xmlns:a16="http://schemas.microsoft.com/office/drawing/2014/main" id="{ACE0A4E9-249B-3A52-C3DA-7A684A52104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785669" y="4572854"/>
            <a:ext cx="822960" cy="822960"/>
          </a:xfrm>
          <a:prstGeom prst="rect">
            <a:avLst/>
          </a:prstGeom>
        </p:spPr>
      </p:pic>
      <p:pic>
        <p:nvPicPr>
          <p:cNvPr id="20" name="Picture 19">
            <a:extLst>
              <a:ext uri="{FF2B5EF4-FFF2-40B4-BE49-F238E27FC236}">
                <a16:creationId xmlns:a16="http://schemas.microsoft.com/office/drawing/2014/main" id="{D5E265CA-6329-276C-EDBB-525D535E01F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785669" y="5486185"/>
            <a:ext cx="822960" cy="822960"/>
          </a:xfrm>
          <a:prstGeom prst="rect">
            <a:avLst/>
          </a:prstGeom>
        </p:spPr>
      </p:pic>
      <p:pic>
        <p:nvPicPr>
          <p:cNvPr id="22" name="Picture 21">
            <a:extLst>
              <a:ext uri="{FF2B5EF4-FFF2-40B4-BE49-F238E27FC236}">
                <a16:creationId xmlns:a16="http://schemas.microsoft.com/office/drawing/2014/main" id="{A9CA38D5-5D8F-D020-156E-812CB866ACC9}"/>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05999" y="6413628"/>
            <a:ext cx="1051560" cy="225334"/>
          </a:xfrm>
          <a:prstGeom prst="rect">
            <a:avLst/>
          </a:prstGeom>
        </p:spPr>
      </p:pic>
      <p:pic>
        <p:nvPicPr>
          <p:cNvPr id="24" name="Picture 23">
            <a:extLst>
              <a:ext uri="{FF2B5EF4-FFF2-40B4-BE49-F238E27FC236}">
                <a16:creationId xmlns:a16="http://schemas.microsoft.com/office/drawing/2014/main" id="{30D57258-B697-28F5-3ACA-F17EE131B195}"/>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605998" y="4577514"/>
            <a:ext cx="822960" cy="822960"/>
          </a:xfrm>
          <a:prstGeom prst="rect">
            <a:avLst/>
          </a:prstGeom>
        </p:spPr>
      </p:pic>
      <p:sp>
        <p:nvSpPr>
          <p:cNvPr id="26" name="TextBox 25">
            <a:extLst>
              <a:ext uri="{FF2B5EF4-FFF2-40B4-BE49-F238E27FC236}">
                <a16:creationId xmlns:a16="http://schemas.microsoft.com/office/drawing/2014/main" id="{2405B04E-FB23-13A5-3CBB-7C90C8534ECB}"/>
              </a:ext>
            </a:extLst>
          </p:cNvPr>
          <p:cNvSpPr txBox="1"/>
          <p:nvPr userDrawn="1"/>
        </p:nvSpPr>
        <p:spPr>
          <a:xfrm>
            <a:off x="1838190" y="6458256"/>
            <a:ext cx="3807011" cy="164212"/>
          </a:xfrm>
          <a:prstGeom prst="rect">
            <a:avLst/>
          </a:prstGeom>
          <a:noFill/>
        </p:spPr>
        <p:txBody>
          <a:bodyPr wrap="square" lIns="0" tIns="0" rIns="0" bIns="0" rtlCol="0">
            <a:spAutoFit/>
          </a:bodyPr>
          <a:lstStyle/>
          <a:p>
            <a:pPr marL="0" marR="0" lvl="0" indent="0" algn="r" defTabSz="81281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Segoe UI"/>
                <a:ea typeface="+mn-ea"/>
                <a:cs typeface="+mn-cs"/>
              </a:rPr>
              <a:t>Get more tips at </a:t>
            </a:r>
            <a:r>
              <a:rPr kumimoji="0" lang="en-US" sz="1067" b="0" i="0" u="none" strike="noStrike" kern="1200" cap="none" spc="0" normalizeH="0" baseline="0" noProof="0">
                <a:ln>
                  <a:noFill/>
                </a:ln>
                <a:solidFill>
                  <a:srgbClr val="000000"/>
                </a:solidFill>
                <a:effectLst/>
                <a:uLnTx/>
                <a:uFillTx/>
                <a:latin typeface="Segoe UI Semibold"/>
                <a:ea typeface="+mn-ea"/>
                <a:cs typeface="+mn-cs"/>
              </a:rPr>
              <a:t>aka.ms/HybridMeetings</a:t>
            </a:r>
          </a:p>
        </p:txBody>
      </p:sp>
      <p:sp>
        <p:nvSpPr>
          <p:cNvPr id="30" name="TextBox 29">
            <a:extLst>
              <a:ext uri="{FF2B5EF4-FFF2-40B4-BE49-F238E27FC236}">
                <a16:creationId xmlns:a16="http://schemas.microsoft.com/office/drawing/2014/main" id="{2539D401-EDA3-AE23-D716-F75900364786}"/>
              </a:ext>
            </a:extLst>
          </p:cNvPr>
          <p:cNvSpPr txBox="1"/>
          <p:nvPr userDrawn="1"/>
        </p:nvSpPr>
        <p:spPr>
          <a:xfrm>
            <a:off x="1834778" y="2824616"/>
            <a:ext cx="3807011" cy="656526"/>
          </a:xfrm>
          <a:prstGeom prst="rect">
            <a:avLst/>
          </a:prstGeom>
          <a:noFill/>
        </p:spPr>
        <p:txBody>
          <a:bodyPr wrap="square" lIns="0" tIns="0" rIns="0" bIns="0" rtlCol="0" anchor="ctr" anchorCtr="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1422" b="0" i="0" u="none" strike="noStrike" kern="1200" cap="none" spc="0" normalizeH="0" baseline="0" noProof="0">
                <a:ln>
                  <a:noFill/>
                </a:ln>
                <a:solidFill>
                  <a:srgbClr val="FFFFFF"/>
                </a:solidFill>
                <a:effectLst/>
                <a:uLnTx/>
                <a:uFillTx/>
                <a:latin typeface="Segoe UI"/>
                <a:ea typeface="+mn-ea"/>
                <a:cs typeface="+mn-cs"/>
              </a:rPr>
              <a:t>Join from your own device (you can use the Teams mobile app on your phone). Select </a:t>
            </a:r>
            <a:r>
              <a:rPr kumimoji="0" lang="en-US" sz="1422" b="0" i="0" u="none" strike="noStrike" kern="1200" cap="none" spc="0" normalizeH="0" baseline="0" noProof="0">
                <a:ln>
                  <a:noFill/>
                </a:ln>
                <a:solidFill>
                  <a:srgbClr val="FFFFFF"/>
                </a:solidFill>
                <a:effectLst/>
                <a:uLnTx/>
                <a:uFillTx/>
                <a:latin typeface="Segoe UI Semibold"/>
                <a:ea typeface="+mn-ea"/>
                <a:cs typeface="+mn-cs"/>
              </a:rPr>
              <a:t>Don’t use audio </a:t>
            </a:r>
            <a:r>
              <a:rPr kumimoji="0" lang="en-US" sz="1422" b="0" i="0" u="none" strike="noStrike" kern="1200" cap="none" spc="0" normalizeH="0" baseline="0" noProof="0">
                <a:ln>
                  <a:noFill/>
                </a:ln>
                <a:solidFill>
                  <a:srgbClr val="FFFFFF"/>
                </a:solidFill>
                <a:effectLst/>
                <a:uLnTx/>
                <a:uFillTx/>
                <a:latin typeface="Segoe UI"/>
                <a:ea typeface="+mn-ea"/>
                <a:cs typeface="+mn-cs"/>
              </a:rPr>
              <a:t>when joining.</a:t>
            </a:r>
            <a:endParaRPr kumimoji="0" lang="en-US" sz="1422" b="0" i="0" u="none" strike="noStrike" kern="1200" cap="none" spc="0" normalizeH="0" baseline="0" noProof="0">
              <a:ln>
                <a:noFill/>
              </a:ln>
              <a:solidFill>
                <a:srgbClr val="FFFFFF"/>
              </a:solidFill>
              <a:effectLst/>
              <a:uLnTx/>
              <a:uFillTx/>
              <a:latin typeface="Segoe UI Semibold"/>
              <a:ea typeface="+mn-ea"/>
              <a:cs typeface="Segoe UI Semibold"/>
            </a:endParaRPr>
          </a:p>
        </p:txBody>
      </p:sp>
      <p:sp>
        <p:nvSpPr>
          <p:cNvPr id="32" name="TextBox 31">
            <a:extLst>
              <a:ext uri="{FF2B5EF4-FFF2-40B4-BE49-F238E27FC236}">
                <a16:creationId xmlns:a16="http://schemas.microsoft.com/office/drawing/2014/main" id="{601DB4A8-3070-139E-43A8-0A43782F4C90}"/>
              </a:ext>
            </a:extLst>
          </p:cNvPr>
          <p:cNvSpPr txBox="1"/>
          <p:nvPr userDrawn="1"/>
        </p:nvSpPr>
        <p:spPr>
          <a:xfrm>
            <a:off x="1834776" y="4760660"/>
            <a:ext cx="3807011" cy="437684"/>
          </a:xfrm>
          <a:prstGeom prst="rect">
            <a:avLst/>
          </a:prstGeom>
          <a:noFill/>
        </p:spPr>
        <p:txBody>
          <a:bodyPr wrap="square" lIns="0" tIns="0" rIns="0" bIns="0" rtlCol="0" anchor="ctr" anchorCtr="0">
            <a:spAutoFit/>
          </a:bodyPr>
          <a:lstStyle>
            <a:defPPr>
              <a:defRPr lang="en-US"/>
            </a:defPPr>
            <a:lvl1pPr>
              <a:defRPr sz="1200">
                <a:solidFill>
                  <a:schemeClr val="bg1"/>
                </a:solidFill>
                <a:effectLst/>
              </a:defRPr>
            </a:lvl1p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1422" b="0" i="0" u="none" strike="noStrike" kern="1200" cap="none" spc="0" normalizeH="0" baseline="0" noProof="0">
                <a:ln>
                  <a:noFill/>
                </a:ln>
                <a:solidFill>
                  <a:srgbClr val="FFFFFF"/>
                </a:solidFill>
                <a:effectLst/>
                <a:uLnTx/>
                <a:uFillTx/>
                <a:latin typeface="Segoe UI"/>
                <a:ea typeface="+mn-ea"/>
                <a:cs typeface="+mn-cs"/>
              </a:rPr>
              <a:t>Turn on video for the first few minutes or when you’re speaking (if you’re comfortable with it).</a:t>
            </a:r>
          </a:p>
        </p:txBody>
      </p:sp>
      <p:sp>
        <p:nvSpPr>
          <p:cNvPr id="34" name="TextBox 33">
            <a:extLst>
              <a:ext uri="{FF2B5EF4-FFF2-40B4-BE49-F238E27FC236}">
                <a16:creationId xmlns:a16="http://schemas.microsoft.com/office/drawing/2014/main" id="{379217A3-1CE5-732D-E0E3-A11A861AEE15}"/>
              </a:ext>
            </a:extLst>
          </p:cNvPr>
          <p:cNvSpPr txBox="1"/>
          <p:nvPr userDrawn="1"/>
        </p:nvSpPr>
        <p:spPr>
          <a:xfrm>
            <a:off x="8002495" y="3043559"/>
            <a:ext cx="3807011" cy="218842"/>
          </a:xfrm>
          <a:prstGeom prst="rect">
            <a:avLst/>
          </a:prstGeom>
          <a:noFill/>
        </p:spPr>
        <p:txBody>
          <a:bodyPr wrap="square" lIns="0" tIns="0" rIns="0" bIns="0" rtlCol="0" anchor="ctr" anchorCtr="0">
            <a:spAutoFit/>
          </a:bodyPr>
          <a:lstStyle>
            <a:defPPr>
              <a:defRPr lang="en-US"/>
            </a:defPPr>
            <a:lvl1pPr>
              <a:defRPr sz="1200">
                <a:solidFill>
                  <a:schemeClr val="bg1"/>
                </a:solidFill>
                <a:effectLst/>
              </a:defRPr>
            </a:lvl1p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1422" b="0" i="0" u="none" strike="noStrike" kern="1200" cap="none" spc="0" normalizeH="0" baseline="0" noProof="0">
                <a:ln>
                  <a:noFill/>
                </a:ln>
                <a:solidFill>
                  <a:srgbClr val="FFFFFF"/>
                </a:solidFill>
                <a:effectLst/>
                <a:uLnTx/>
                <a:uFillTx/>
                <a:latin typeface="Segoe UI"/>
                <a:ea typeface="+mn-ea"/>
                <a:cs typeface="+mn-cs"/>
              </a:rPr>
              <a:t>Make sure you’re on mute when not speaking.</a:t>
            </a:r>
          </a:p>
        </p:txBody>
      </p:sp>
      <p:sp>
        <p:nvSpPr>
          <p:cNvPr id="36" name="TextBox 35">
            <a:extLst>
              <a:ext uri="{FF2B5EF4-FFF2-40B4-BE49-F238E27FC236}">
                <a16:creationId xmlns:a16="http://schemas.microsoft.com/office/drawing/2014/main" id="{BD6F3BDB-AF4C-95F9-E118-282127A149AE}"/>
              </a:ext>
            </a:extLst>
          </p:cNvPr>
          <p:cNvSpPr txBox="1"/>
          <p:nvPr userDrawn="1"/>
        </p:nvSpPr>
        <p:spPr>
          <a:xfrm>
            <a:off x="8002494" y="3851428"/>
            <a:ext cx="3807011" cy="437684"/>
          </a:xfrm>
          <a:prstGeom prst="rect">
            <a:avLst/>
          </a:prstGeom>
          <a:noFill/>
        </p:spPr>
        <p:txBody>
          <a:bodyPr wrap="square" lIns="0" tIns="0" rIns="0" bIns="0" rtlCol="0" anchor="ctr" anchorCtr="0">
            <a:spAutoFit/>
          </a:bodyPr>
          <a:lstStyle>
            <a:defPPr>
              <a:defRPr lang="en-US"/>
            </a:defPPr>
            <a:lvl1pPr>
              <a:defRPr sz="1200">
                <a:solidFill>
                  <a:schemeClr val="bg1"/>
                </a:solidFill>
                <a:effectLst/>
              </a:defRPr>
            </a:lvl1pPr>
          </a:lstStyle>
          <a:p>
            <a:pPr marL="0" marR="0" lvl="0" indent="0" algn="l" defTabSz="812810" rtl="0" eaLnBrk="1" fontAlgn="auto" latinLnBrk="0" hangingPunct="1">
              <a:lnSpc>
                <a:spcPct val="100000"/>
              </a:lnSpc>
              <a:spcBef>
                <a:spcPts val="0"/>
              </a:spcBef>
              <a:spcAft>
                <a:spcPts val="0"/>
              </a:spcAft>
              <a:buClrTx/>
              <a:buSzTx/>
              <a:buFontTx/>
              <a:buNone/>
              <a:tabLst>
                <a:tab pos="2136449" algn="l"/>
              </a:tabLst>
              <a:defRPr/>
            </a:pPr>
            <a:r>
              <a:rPr kumimoji="0" lang="en-US" sz="1422" b="0" i="0" u="none" strike="noStrike" kern="1200" cap="none" spc="0" normalizeH="0" baseline="0" noProof="0">
                <a:ln>
                  <a:noFill/>
                </a:ln>
                <a:solidFill>
                  <a:srgbClr val="FFFFFF"/>
                </a:solidFill>
                <a:effectLst/>
                <a:uLnTx/>
                <a:uFillTx/>
                <a:latin typeface="Segoe UI"/>
                <a:ea typeface="+mn-ea"/>
                <a:cs typeface="+mn-cs"/>
              </a:rPr>
              <a:t>Use the raise-hand feature to comment or ask questions.</a:t>
            </a:r>
          </a:p>
        </p:txBody>
      </p:sp>
      <p:sp>
        <p:nvSpPr>
          <p:cNvPr id="38" name="TextBox 37">
            <a:extLst>
              <a:ext uri="{FF2B5EF4-FFF2-40B4-BE49-F238E27FC236}">
                <a16:creationId xmlns:a16="http://schemas.microsoft.com/office/drawing/2014/main" id="{5A0141D6-B9DB-9964-0717-14292FA50A06}"/>
              </a:ext>
            </a:extLst>
          </p:cNvPr>
          <p:cNvSpPr txBox="1"/>
          <p:nvPr userDrawn="1"/>
        </p:nvSpPr>
        <p:spPr>
          <a:xfrm>
            <a:off x="8002493" y="4760660"/>
            <a:ext cx="3807011" cy="437684"/>
          </a:xfrm>
          <a:prstGeom prst="rect">
            <a:avLst/>
          </a:prstGeom>
          <a:noFill/>
        </p:spPr>
        <p:txBody>
          <a:bodyPr wrap="square" lIns="0" tIns="0" rIns="0" bIns="0" rtlCol="0" anchor="ctr" anchorCtr="0">
            <a:spAutoFit/>
          </a:bodyPr>
          <a:lstStyle>
            <a:defPPr>
              <a:defRPr lang="en-US"/>
            </a:defPPr>
            <a:lvl1pPr>
              <a:defRPr sz="1200">
                <a:solidFill>
                  <a:schemeClr val="bg1"/>
                </a:solidFill>
                <a:effectLst/>
              </a:defRPr>
            </a:lvl1p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1422" b="0" i="0" u="none" strike="noStrike" kern="1200" cap="none" spc="0" normalizeH="0" baseline="0" noProof="0">
                <a:ln>
                  <a:noFill/>
                </a:ln>
                <a:solidFill>
                  <a:srgbClr val="FFFFFF"/>
                </a:solidFill>
                <a:effectLst/>
                <a:uLnTx/>
                <a:uFillTx/>
                <a:latin typeface="Segoe UI"/>
                <a:ea typeface="+mn-ea"/>
                <a:cs typeface="+mn-cs"/>
              </a:rPr>
              <a:t>Help the presenter out—use reactions to show you’re engaged. </a:t>
            </a:r>
          </a:p>
        </p:txBody>
      </p:sp>
      <p:sp>
        <p:nvSpPr>
          <p:cNvPr id="40" name="TextBox 39">
            <a:extLst>
              <a:ext uri="{FF2B5EF4-FFF2-40B4-BE49-F238E27FC236}">
                <a16:creationId xmlns:a16="http://schemas.microsoft.com/office/drawing/2014/main" id="{979F4017-1A31-C6F9-DF16-CE649DC33AED}"/>
              </a:ext>
            </a:extLst>
          </p:cNvPr>
          <p:cNvSpPr txBox="1"/>
          <p:nvPr userDrawn="1"/>
        </p:nvSpPr>
        <p:spPr>
          <a:xfrm>
            <a:off x="8002492" y="5569403"/>
            <a:ext cx="3807011" cy="656526"/>
          </a:xfrm>
          <a:prstGeom prst="rect">
            <a:avLst/>
          </a:prstGeom>
          <a:noFill/>
        </p:spPr>
        <p:txBody>
          <a:bodyPr wrap="square" lIns="0" tIns="0" rIns="0" bIns="0" rtlCol="0" anchor="ctr" anchorCtr="0">
            <a:spAutoFit/>
          </a:bodyPr>
          <a:lstStyle>
            <a:defPPr>
              <a:defRPr lang="en-US"/>
            </a:defPPr>
            <a:lvl1pPr>
              <a:defRPr sz="1200">
                <a:solidFill>
                  <a:schemeClr val="bg1"/>
                </a:solidFill>
                <a:effectLst/>
              </a:defRPr>
            </a:lvl1p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1422" b="0" i="0" u="none" strike="noStrike" kern="1200" cap="none" spc="0" normalizeH="0" baseline="0" noProof="0">
                <a:ln>
                  <a:noFill/>
                </a:ln>
                <a:solidFill>
                  <a:srgbClr val="000000"/>
                </a:solidFill>
                <a:effectLst/>
                <a:uLnTx/>
                <a:uFillTx/>
                <a:latin typeface="Segoe UI"/>
                <a:ea typeface="+mn-ea"/>
                <a:cs typeface="+mn-cs"/>
              </a:rPr>
              <a:t>Connect with other attendees in the meeting chat. (No side conversations in the room, please!)</a:t>
            </a:r>
          </a:p>
        </p:txBody>
      </p:sp>
      <p:cxnSp>
        <p:nvCxnSpPr>
          <p:cNvPr id="42" name="Straight Connector 41">
            <a:extLst>
              <a:ext uri="{FF2B5EF4-FFF2-40B4-BE49-F238E27FC236}">
                <a16:creationId xmlns:a16="http://schemas.microsoft.com/office/drawing/2014/main" id="{173B9B48-CB89-3DB9-6CEA-5AC7D0282543}"/>
              </a:ext>
            </a:extLst>
          </p:cNvPr>
          <p:cNvCxnSpPr>
            <a:cxnSpLocks/>
          </p:cNvCxnSpPr>
          <p:nvPr userDrawn="1"/>
        </p:nvCxnSpPr>
        <p:spPr>
          <a:xfrm>
            <a:off x="6091086" y="2492480"/>
            <a:ext cx="0" cy="3782961"/>
          </a:xfrm>
          <a:prstGeom prst="line">
            <a:avLst/>
          </a:prstGeom>
          <a:noFill/>
          <a:ln w="9525" cap="flat" cmpd="sng" algn="ctr">
            <a:solidFill>
              <a:srgbClr val="FFFFFF">
                <a:lumMod val="75000"/>
              </a:srgbClr>
            </a:solidFill>
            <a:prstDash val="solid"/>
            <a:headEnd type="none" w="lg" len="med"/>
            <a:tailEnd type="none" w="lg" len="med"/>
          </a:ln>
          <a:effectLst/>
        </p:spPr>
      </p:cxnSp>
    </p:spTree>
    <p:extLst>
      <p:ext uri="{BB962C8B-B14F-4D97-AF65-F5344CB8AC3E}">
        <p14:creationId xmlns:p14="http://schemas.microsoft.com/office/powerpoint/2010/main" val="19425791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_Main Title Slide Layout">
    <p:bg>
      <p:bgPr>
        <a:gradFill>
          <a:gsLst>
            <a:gs pos="0">
              <a:schemeClr val="tx1"/>
            </a:gs>
            <a:gs pos="100000">
              <a:schemeClr val="tx1">
                <a:lumMod val="95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914726-25C3-CEC4-9599-A4A722473C71}"/>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rcRect/>
          <a:stretch/>
        </p:blipFill>
        <p:spPr>
          <a:xfrm>
            <a:off x="8078681" y="2"/>
            <a:ext cx="4102718" cy="6858001"/>
          </a:xfrm>
          <a:prstGeom prst="rect">
            <a:avLst/>
          </a:prstGeom>
        </p:spPr>
      </p:pic>
      <p:sp>
        <p:nvSpPr>
          <p:cNvPr id="9" name="Title 1"/>
          <p:cNvSpPr>
            <a:spLocks noGrp="1"/>
          </p:cNvSpPr>
          <p:nvPr>
            <p:ph type="title" hasCustomPrompt="1"/>
          </p:nvPr>
        </p:nvSpPr>
        <p:spPr>
          <a:xfrm>
            <a:off x="584202" y="3041463"/>
            <a:ext cx="9144000" cy="492314"/>
          </a:xfrm>
          <a:noFill/>
        </p:spPr>
        <p:txBody>
          <a:bodyPr lIns="0" tIns="0" rIns="0" bIns="0" anchor="b" anchorCtr="0">
            <a:spAutoFit/>
          </a:bodyPr>
          <a:lstStyle>
            <a:lvl1pPr>
              <a:defRPr sz="3199" spc="-44" baseline="0">
                <a:gradFill flip="none" rotWithShape="1">
                  <a:gsLst>
                    <a:gs pos="0">
                      <a:srgbClr val="8661C5"/>
                    </a:gs>
                    <a:gs pos="80000">
                      <a:schemeClr val="accent2"/>
                    </a:gs>
                  </a:gsLst>
                  <a:lin ang="2700000" scaled="1"/>
                  <a:tileRect/>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2" y="3962400"/>
            <a:ext cx="9144000" cy="300980"/>
          </a:xfrm>
          <a:noFill/>
        </p:spPr>
        <p:txBody>
          <a:bodyPr wrap="square" lIns="0" tIns="0" rIns="0" bIns="0">
            <a:spAutoFit/>
          </a:bodyPr>
          <a:lstStyle>
            <a:lvl1pPr marL="0" indent="0">
              <a:spcBef>
                <a:spcPts val="0"/>
              </a:spcBef>
              <a:buNone/>
              <a:defRPr sz="1956" spc="0" baseline="0">
                <a:solidFill>
                  <a:schemeClr val="bg1"/>
                </a:solidFill>
                <a:latin typeface="+mj-lt"/>
                <a:cs typeface="Segoe UI" panose="020B0502040204020203" pitchFamily="34" charset="0"/>
              </a:defRPr>
            </a:lvl1pPr>
          </a:lstStyle>
          <a:p>
            <a:pPr lvl="0"/>
            <a:r>
              <a:rPr lang="en-US"/>
              <a:t>Speaker name or subtitle text</a:t>
            </a:r>
          </a:p>
        </p:txBody>
      </p:sp>
      <p:pic>
        <p:nvPicPr>
          <p:cNvPr id="6" name="Picture 5" descr="Logo&#10;&#10;Description automatically generated">
            <a:extLst>
              <a:ext uri="{FF2B5EF4-FFF2-40B4-BE49-F238E27FC236}">
                <a16:creationId xmlns:a16="http://schemas.microsoft.com/office/drawing/2014/main" id="{40837573-7F34-1754-5970-C667E9F4EF2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1454" y="419816"/>
            <a:ext cx="1685530" cy="620011"/>
          </a:xfrm>
          <a:prstGeom prst="rect">
            <a:avLst/>
          </a:prstGeom>
        </p:spPr>
      </p:pic>
    </p:spTree>
    <p:extLst>
      <p:ext uri="{BB962C8B-B14F-4D97-AF65-F5344CB8AC3E}">
        <p14:creationId xmlns:p14="http://schemas.microsoft.com/office/powerpoint/2010/main" val="334703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14">
          <p15:clr>
            <a:srgbClr val="5ACBF0"/>
          </p15:clr>
        </p15:guide>
        <p15:guide id="2" orient="horz" pos="1248">
          <p15:clr>
            <a:srgbClr val="5ACBF0"/>
          </p15:clr>
        </p15:guide>
        <p15:guide id="3" pos="2421">
          <p15:clr>
            <a:srgbClr val="5ACBF0"/>
          </p15:clr>
        </p15:guide>
        <p15:guide id="4" orient="horz" pos="1080">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_Title Only">
    <p:bg>
      <p:bgPr>
        <a:gradFill>
          <a:gsLst>
            <a:gs pos="0">
              <a:schemeClr val="tx1"/>
            </a:gs>
            <a:gs pos="100000">
              <a:schemeClr val="tx1">
                <a:lumMod val="9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609600" y="457200"/>
            <a:ext cx="11018520" cy="492443"/>
          </a:xfrm>
        </p:spPr>
        <p:txBody>
          <a:bodyPr/>
          <a:lstStyle>
            <a:lvl1pPr>
              <a:defRPr sz="3200">
                <a:solidFill>
                  <a:schemeClr val="bg1"/>
                </a:solidFill>
              </a:defRPr>
            </a:lvl1pPr>
          </a:lstStyle>
          <a:p>
            <a:r>
              <a:rPr lang="en-US"/>
              <a:t>Click to edit Master title style</a:t>
            </a:r>
          </a:p>
        </p:txBody>
      </p:sp>
      <p:sp>
        <p:nvSpPr>
          <p:cNvPr id="3" name="Footer Placeholder 4">
            <a:extLst>
              <a:ext uri="{FF2B5EF4-FFF2-40B4-BE49-F238E27FC236}">
                <a16:creationId xmlns:a16="http://schemas.microsoft.com/office/drawing/2014/main" id="{73F2F133-4145-97E0-D394-75E116C32F1B}"/>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bg1">
                    <a:lumMod val="75000"/>
                    <a:lumOff val="2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000000">
                    <a:lumMod val="75000"/>
                    <a:lumOff val="25000"/>
                  </a:srgbClr>
                </a:solidFill>
                <a:effectLst/>
                <a:uLnTx/>
                <a:uFillTx/>
                <a:latin typeface="Segoe UI"/>
                <a:ea typeface="+mn-ea"/>
                <a:cs typeface="+mn-cs"/>
              </a:rPr>
              <a:t>Microsoft Confidential</a:t>
            </a:r>
          </a:p>
        </p:txBody>
      </p:sp>
      <p:sp>
        <p:nvSpPr>
          <p:cNvPr id="4" name="Slide Number Placeholder 5">
            <a:extLst>
              <a:ext uri="{FF2B5EF4-FFF2-40B4-BE49-F238E27FC236}">
                <a16:creationId xmlns:a16="http://schemas.microsoft.com/office/drawing/2014/main" id="{0AF4DB8E-3FE9-43F5-E483-E1E51E1A1D86}"/>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bg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000000">
                    <a:lumMod val="75000"/>
                    <a:lumOff val="2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000000">
                  <a:lumMod val="75000"/>
                  <a:lumOff val="25000"/>
                </a:srgbClr>
              </a:solidFill>
              <a:effectLst/>
              <a:uLnTx/>
              <a:uFillTx/>
              <a:latin typeface="Segoe UI"/>
              <a:ea typeface="+mn-ea"/>
              <a:cs typeface="+mn-cs"/>
            </a:endParaRPr>
          </a:p>
        </p:txBody>
      </p:sp>
    </p:spTree>
    <p:extLst>
      <p:ext uri="{BB962C8B-B14F-4D97-AF65-F5344CB8AC3E}">
        <p14:creationId xmlns:p14="http://schemas.microsoft.com/office/powerpoint/2010/main" val="2979276490"/>
      </p:ext>
    </p:extLst>
  </p:cSld>
  <p:clrMapOvr>
    <a:masterClrMapping/>
  </p:clrMapOvr>
  <p:transition>
    <p:fade/>
  </p:transition>
  <p:extLst>
    <p:ext uri="{DCECCB84-F9BA-43D5-87BE-67443E8EF086}">
      <p15:sldGuideLst xmlns:p15="http://schemas.microsoft.com/office/powerpoint/2012/main">
        <p15:guide id="6" pos="308">
          <p15:clr>
            <a:srgbClr val="A4A3A4"/>
          </p15:clr>
        </p15:guide>
        <p15:guide id="7" pos="380">
          <p15:clr>
            <a:srgbClr val="A4A3A4"/>
          </p15:clr>
        </p15:guide>
        <p15:guide id="8" pos="542">
          <p15:clr>
            <a:srgbClr val="A4A3A4"/>
          </p15:clr>
        </p15:guide>
        <p15:guide id="9" pos="615">
          <p15:clr>
            <a:srgbClr val="A4A3A4"/>
          </p15:clr>
        </p15:guide>
        <p15:guide id="10" pos="777">
          <p15:clr>
            <a:srgbClr val="A4A3A4"/>
          </p15:clr>
        </p15:guide>
        <p15:guide id="11" pos="850">
          <p15:clr>
            <a:srgbClr val="A4A3A4"/>
          </p15:clr>
        </p15:guide>
        <p15:guide id="12" pos="1012">
          <p15:clr>
            <a:srgbClr val="A4A3A4"/>
          </p15:clr>
        </p15:guide>
        <p15:guide id="13" pos="1084">
          <p15:clr>
            <a:srgbClr val="A4A3A4"/>
          </p15:clr>
        </p15:guide>
        <p15:guide id="14" pos="1246">
          <p15:clr>
            <a:srgbClr val="A4A3A4"/>
          </p15:clr>
        </p15:guide>
        <p15:guide id="15" pos="1319">
          <p15:clr>
            <a:srgbClr val="A4A3A4"/>
          </p15:clr>
        </p15:guide>
        <p15:guide id="16" pos="1481">
          <p15:clr>
            <a:srgbClr val="A4A3A4"/>
          </p15:clr>
        </p15:guide>
        <p15:guide id="17" pos="1553">
          <p15:clr>
            <a:srgbClr val="A4A3A4"/>
          </p15:clr>
        </p15:guide>
        <p15:guide id="18" pos="1716">
          <p15:clr>
            <a:srgbClr val="A4A3A4"/>
          </p15:clr>
        </p15:guide>
        <p15:guide id="19" pos="1788">
          <p15:clr>
            <a:srgbClr val="A4A3A4"/>
          </p15:clr>
        </p15:guide>
        <p15:guide id="20" pos="1950">
          <p15:clr>
            <a:srgbClr val="A4A3A4"/>
          </p15:clr>
        </p15:guide>
        <p15:guide id="21" pos="2022">
          <p15:clr>
            <a:srgbClr val="A4A3A4"/>
          </p15:clr>
        </p15:guide>
        <p15:guide id="22" pos="2184">
          <p15:clr>
            <a:srgbClr val="A4A3A4"/>
          </p15:clr>
        </p15:guide>
        <p15:guide id="23" pos="2257">
          <p15:clr>
            <a:srgbClr val="A4A3A4"/>
          </p15:clr>
        </p15:guide>
        <p15:guide id="24" pos="2419">
          <p15:clr>
            <a:srgbClr val="A4A3A4"/>
          </p15:clr>
        </p15:guide>
        <p15:guide id="25" pos="2492">
          <p15:clr>
            <a:srgbClr val="A4A3A4"/>
          </p15:clr>
        </p15:guide>
        <p15:guide id="26" pos="2653">
          <p15:clr>
            <a:srgbClr val="A4A3A4"/>
          </p15:clr>
        </p15:guide>
        <p15:guide id="27" pos="2725">
          <p15:clr>
            <a:srgbClr val="A4A3A4"/>
          </p15:clr>
        </p15:guide>
        <p15:guide id="28" orient="horz" pos="453">
          <p15:clr>
            <a:srgbClr val="5ACBF0"/>
          </p15:clr>
        </p15:guide>
        <p15:guide id="29" orient="horz" pos="636">
          <p15:clr>
            <a:srgbClr val="5ACBF0"/>
          </p15:clr>
        </p15:guide>
        <p15:guide id="30" orient="horz" pos="144">
          <p15:clr>
            <a:srgbClr val="5ACBF0"/>
          </p15:clr>
        </p15:guide>
        <p15:guide id="31" pos="3034">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1_Title Only">
    <p:bg>
      <p:bgPr>
        <a:gradFill>
          <a:gsLst>
            <a:gs pos="0">
              <a:schemeClr val="tx1"/>
            </a:gs>
            <a:gs pos="100000">
              <a:schemeClr val="tx1">
                <a:lumMod val="9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609600" y="457200"/>
            <a:ext cx="11018520" cy="492443"/>
          </a:xfrm>
        </p:spPr>
        <p:txBody>
          <a:bodyPr/>
          <a:lstStyle>
            <a:lvl1pPr>
              <a:defRPr sz="3200">
                <a:solidFill>
                  <a:schemeClr val="bg1"/>
                </a:solidFill>
              </a:defRPr>
            </a:lvl1pPr>
          </a:lstStyle>
          <a:p>
            <a:r>
              <a:rPr lang="en-US"/>
              <a:t>Click to edit Master title style</a:t>
            </a:r>
          </a:p>
        </p:txBody>
      </p:sp>
      <p:sp>
        <p:nvSpPr>
          <p:cNvPr id="3" name="Footer Placeholder 4">
            <a:extLst>
              <a:ext uri="{FF2B5EF4-FFF2-40B4-BE49-F238E27FC236}">
                <a16:creationId xmlns:a16="http://schemas.microsoft.com/office/drawing/2014/main" id="{73F2F133-4145-97E0-D394-75E116C32F1B}"/>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bg1">
                    <a:lumMod val="75000"/>
                    <a:lumOff val="25000"/>
                  </a:schemeClr>
                </a:solidFill>
              </a:defRPr>
            </a:lvl1pPr>
          </a:lstStyle>
          <a:p>
            <a:r>
              <a:rPr lang="en-US"/>
              <a:t>Microsoft Confidential</a:t>
            </a:r>
          </a:p>
        </p:txBody>
      </p:sp>
      <p:sp>
        <p:nvSpPr>
          <p:cNvPr id="4" name="Slide Number Placeholder 5">
            <a:extLst>
              <a:ext uri="{FF2B5EF4-FFF2-40B4-BE49-F238E27FC236}">
                <a16:creationId xmlns:a16="http://schemas.microsoft.com/office/drawing/2014/main" id="{0AF4DB8E-3FE9-43F5-E483-E1E51E1A1D86}"/>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bg1">
                    <a:lumMod val="75000"/>
                    <a:lumOff val="25000"/>
                  </a:schemeClr>
                </a:solidFill>
              </a:defRPr>
            </a:lvl1pPr>
          </a:lstStyle>
          <a:p>
            <a:fld id="{9A67C475-CBC6-4A3E-B3C8-4036003ACAC9}" type="slidenum">
              <a:rPr lang="en-US" smtClean="0"/>
              <a:pPr/>
              <a:t>‹#›</a:t>
            </a:fld>
            <a:endParaRPr lang="en-US"/>
          </a:p>
        </p:txBody>
      </p:sp>
    </p:spTree>
    <p:extLst>
      <p:ext uri="{BB962C8B-B14F-4D97-AF65-F5344CB8AC3E}">
        <p14:creationId xmlns:p14="http://schemas.microsoft.com/office/powerpoint/2010/main" val="3810421229"/>
      </p:ext>
    </p:extLst>
  </p:cSld>
  <p:clrMapOvr>
    <a:masterClrMapping/>
  </p:clrMapOvr>
  <p:transition>
    <p:fade/>
  </p:transition>
  <p:extLst>
    <p:ext uri="{DCECCB84-F9BA-43D5-87BE-67443E8EF086}">
      <p15:sldGuideLst xmlns:p15="http://schemas.microsoft.com/office/powerpoint/2012/main">
        <p15:guide id="6" pos="308">
          <p15:clr>
            <a:srgbClr val="A4A3A4"/>
          </p15:clr>
        </p15:guide>
        <p15:guide id="7" pos="380">
          <p15:clr>
            <a:srgbClr val="A4A3A4"/>
          </p15:clr>
        </p15:guide>
        <p15:guide id="8" pos="542">
          <p15:clr>
            <a:srgbClr val="A4A3A4"/>
          </p15:clr>
        </p15:guide>
        <p15:guide id="9" pos="615">
          <p15:clr>
            <a:srgbClr val="A4A3A4"/>
          </p15:clr>
        </p15:guide>
        <p15:guide id="10" pos="777">
          <p15:clr>
            <a:srgbClr val="A4A3A4"/>
          </p15:clr>
        </p15:guide>
        <p15:guide id="11" pos="850">
          <p15:clr>
            <a:srgbClr val="A4A3A4"/>
          </p15:clr>
        </p15:guide>
        <p15:guide id="12" pos="1012">
          <p15:clr>
            <a:srgbClr val="A4A3A4"/>
          </p15:clr>
        </p15:guide>
        <p15:guide id="13" pos="1084">
          <p15:clr>
            <a:srgbClr val="A4A3A4"/>
          </p15:clr>
        </p15:guide>
        <p15:guide id="14" pos="1246">
          <p15:clr>
            <a:srgbClr val="A4A3A4"/>
          </p15:clr>
        </p15:guide>
        <p15:guide id="15" pos="1319">
          <p15:clr>
            <a:srgbClr val="A4A3A4"/>
          </p15:clr>
        </p15:guide>
        <p15:guide id="16" pos="1481">
          <p15:clr>
            <a:srgbClr val="A4A3A4"/>
          </p15:clr>
        </p15:guide>
        <p15:guide id="17" pos="1553">
          <p15:clr>
            <a:srgbClr val="A4A3A4"/>
          </p15:clr>
        </p15:guide>
        <p15:guide id="18" pos="1716">
          <p15:clr>
            <a:srgbClr val="A4A3A4"/>
          </p15:clr>
        </p15:guide>
        <p15:guide id="19" pos="1788">
          <p15:clr>
            <a:srgbClr val="A4A3A4"/>
          </p15:clr>
        </p15:guide>
        <p15:guide id="20" pos="1950">
          <p15:clr>
            <a:srgbClr val="A4A3A4"/>
          </p15:clr>
        </p15:guide>
        <p15:guide id="21" pos="2022">
          <p15:clr>
            <a:srgbClr val="A4A3A4"/>
          </p15:clr>
        </p15:guide>
        <p15:guide id="22" pos="2184">
          <p15:clr>
            <a:srgbClr val="A4A3A4"/>
          </p15:clr>
        </p15:guide>
        <p15:guide id="23" pos="2257">
          <p15:clr>
            <a:srgbClr val="A4A3A4"/>
          </p15:clr>
        </p15:guide>
        <p15:guide id="24" pos="2419">
          <p15:clr>
            <a:srgbClr val="A4A3A4"/>
          </p15:clr>
        </p15:guide>
        <p15:guide id="25" pos="2492">
          <p15:clr>
            <a:srgbClr val="A4A3A4"/>
          </p15:clr>
        </p15:guide>
        <p15:guide id="26" pos="2653">
          <p15:clr>
            <a:srgbClr val="A4A3A4"/>
          </p15:clr>
        </p15:guide>
        <p15:guide id="27" pos="2725">
          <p15:clr>
            <a:srgbClr val="A4A3A4"/>
          </p15:clr>
        </p15:guide>
        <p15:guide id="28" orient="horz" pos="453">
          <p15:clr>
            <a:srgbClr val="5ACBF0"/>
          </p15:clr>
        </p15:guide>
        <p15:guide id="29" orient="horz" pos="636">
          <p15:clr>
            <a:srgbClr val="5ACBF0"/>
          </p15:clr>
        </p15:guide>
        <p15:guide id="30" orient="horz" pos="144">
          <p15:clr>
            <a:srgbClr val="5ACBF0"/>
          </p15:clr>
        </p15:guide>
        <p15:guide id="31" pos="3034">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1_Title Only - White">
    <p:bg>
      <p:bgPr>
        <a:gradFill>
          <a:gsLst>
            <a:gs pos="0">
              <a:schemeClr val="bg1"/>
            </a:gs>
            <a:gs pos="100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3" y="457202"/>
            <a:ext cx="10365301" cy="557076"/>
          </a:xfrm>
        </p:spPr>
        <p:txBody>
          <a:bodyPr tIns="64008"/>
          <a:lstStyle>
            <a:lvl1pPr>
              <a:defRPr sz="3200" spc="0">
                <a:latin typeface="+mj-lt"/>
                <a:cs typeface="Segoe UI" panose="020B0502040204020203" pitchFamily="34" charset="0"/>
              </a:defRPr>
            </a:lvl1pPr>
          </a:lstStyle>
          <a:p>
            <a:r>
              <a:rPr lang="en-US"/>
              <a:t>Click to edit Master title style</a:t>
            </a:r>
          </a:p>
        </p:txBody>
      </p:sp>
      <p:sp>
        <p:nvSpPr>
          <p:cNvPr id="3" name="Footer Placeholder 4">
            <a:extLst>
              <a:ext uri="{FF2B5EF4-FFF2-40B4-BE49-F238E27FC236}">
                <a16:creationId xmlns:a16="http://schemas.microsoft.com/office/drawing/2014/main" id="{999D8FE1-65C6-710D-7F2D-D987F08711AB}"/>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000000">
                    <a:tint val="75000"/>
                  </a:srgbClr>
                </a:solidFill>
                <a:effectLst/>
                <a:uLnTx/>
                <a:uFillTx/>
                <a:latin typeface="Segoe UI"/>
                <a:ea typeface="+mn-ea"/>
                <a:cs typeface="+mn-cs"/>
              </a:rPr>
              <a:t>Microsoft Confidential</a:t>
            </a:r>
          </a:p>
        </p:txBody>
      </p:sp>
      <p:sp>
        <p:nvSpPr>
          <p:cNvPr id="4" name="Slide Number Placeholder 5">
            <a:extLst>
              <a:ext uri="{FF2B5EF4-FFF2-40B4-BE49-F238E27FC236}">
                <a16:creationId xmlns:a16="http://schemas.microsoft.com/office/drawing/2014/main" id="{F68F0EA0-25B5-FD54-BFE7-DA7AC3E471E4}"/>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36685577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308">
          <p15:clr>
            <a:srgbClr val="A4A3A4"/>
          </p15:clr>
        </p15:guide>
        <p15:guide id="7" pos="380">
          <p15:clr>
            <a:srgbClr val="A4A3A4"/>
          </p15:clr>
        </p15:guide>
        <p15:guide id="8" pos="542">
          <p15:clr>
            <a:srgbClr val="A4A3A4"/>
          </p15:clr>
        </p15:guide>
        <p15:guide id="9" pos="615">
          <p15:clr>
            <a:srgbClr val="A4A3A4"/>
          </p15:clr>
        </p15:guide>
        <p15:guide id="10" pos="777">
          <p15:clr>
            <a:srgbClr val="A4A3A4"/>
          </p15:clr>
        </p15:guide>
        <p15:guide id="11" pos="850">
          <p15:clr>
            <a:srgbClr val="A4A3A4"/>
          </p15:clr>
        </p15:guide>
        <p15:guide id="12" pos="1012">
          <p15:clr>
            <a:srgbClr val="A4A3A4"/>
          </p15:clr>
        </p15:guide>
        <p15:guide id="13" pos="1084">
          <p15:clr>
            <a:srgbClr val="A4A3A4"/>
          </p15:clr>
        </p15:guide>
        <p15:guide id="14" pos="1246">
          <p15:clr>
            <a:srgbClr val="A4A3A4"/>
          </p15:clr>
        </p15:guide>
        <p15:guide id="15" pos="1324">
          <p15:clr>
            <a:srgbClr val="A4A3A4"/>
          </p15:clr>
        </p15:guide>
        <p15:guide id="16" pos="1481">
          <p15:clr>
            <a:srgbClr val="A4A3A4"/>
          </p15:clr>
        </p15:guide>
        <p15:guide id="17" pos="1553">
          <p15:clr>
            <a:srgbClr val="A4A3A4"/>
          </p15:clr>
        </p15:guide>
        <p15:guide id="18" pos="1716">
          <p15:clr>
            <a:srgbClr val="A4A3A4"/>
          </p15:clr>
        </p15:guide>
        <p15:guide id="19" pos="1788">
          <p15:clr>
            <a:srgbClr val="A4A3A4"/>
          </p15:clr>
        </p15:guide>
        <p15:guide id="20" pos="1950">
          <p15:clr>
            <a:srgbClr val="A4A3A4"/>
          </p15:clr>
        </p15:guide>
        <p15:guide id="21" pos="2022">
          <p15:clr>
            <a:srgbClr val="A4A3A4"/>
          </p15:clr>
        </p15:guide>
        <p15:guide id="22" pos="2184">
          <p15:clr>
            <a:srgbClr val="A4A3A4"/>
          </p15:clr>
        </p15:guide>
        <p15:guide id="23" pos="2257">
          <p15:clr>
            <a:srgbClr val="A4A3A4"/>
          </p15:clr>
        </p15:guide>
        <p15:guide id="24" pos="2419">
          <p15:clr>
            <a:srgbClr val="A4A3A4"/>
          </p15:clr>
        </p15:guide>
        <p15:guide id="25" pos="2492">
          <p15:clr>
            <a:srgbClr val="A4A3A4"/>
          </p15:clr>
        </p15:guide>
        <p15:guide id="26" pos="2653">
          <p15:clr>
            <a:srgbClr val="A4A3A4"/>
          </p15:clr>
        </p15:guide>
        <p15:guide id="27" pos="2725">
          <p15:clr>
            <a:srgbClr val="A4A3A4"/>
          </p15:clr>
        </p15:guide>
        <p15:guide id="28" orient="horz" pos="453">
          <p15:clr>
            <a:srgbClr val="5ACBF0"/>
          </p15:clr>
        </p15:guide>
        <p15:guide id="29" orient="horz" pos="636">
          <p15:clr>
            <a:srgbClr val="5ACBF0"/>
          </p15:clr>
        </p15:guide>
        <p15:guide id="30" orient="horz" pos="144">
          <p15:clr>
            <a:srgbClr val="5ACBF0"/>
          </p15:clr>
        </p15:guide>
        <p15:guide id="31" pos="1517">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rgbClr val="EAE4DC"/>
        </a:solidFill>
        <a:effectLst/>
      </p:bgPr>
    </p:bg>
    <p:spTree>
      <p:nvGrpSpPr>
        <p:cNvPr id="1" name=""/>
        <p:cNvGrpSpPr/>
        <p:nvPr/>
      </p:nvGrpSpPr>
      <p:grpSpPr>
        <a:xfrm>
          <a:off x="0" y="0"/>
          <a:ext cx="0" cy="0"/>
          <a:chOff x="0" y="0"/>
          <a:chExt cx="0" cy="0"/>
        </a:xfrm>
      </p:grpSpPr>
      <p:pic>
        <p:nvPicPr>
          <p:cNvPr id="8" name="Light: Adapt to anything ">
            <a:extLst>
              <a:ext uri="{FF2B5EF4-FFF2-40B4-BE49-F238E27FC236}">
                <a16:creationId xmlns:a16="http://schemas.microsoft.com/office/drawing/2014/main" id="{547E7F7C-2D58-481F-8331-3FE0241E1FB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880702" y="194129"/>
            <a:ext cx="6311298" cy="6311287"/>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Picture 6" descr="Logo&#10;&#10;Description automatically generated with medium confidence">
            <a:extLst>
              <a:ext uri="{FF2B5EF4-FFF2-40B4-BE49-F238E27FC236}">
                <a16:creationId xmlns:a16="http://schemas.microsoft.com/office/drawing/2014/main" id="{17AABFA6-6857-43EF-9CDC-D483A94CE64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41873687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_Small Title Only - White">
    <p:bg>
      <p:bgPr>
        <a:gradFill>
          <a:gsLst>
            <a:gs pos="0">
              <a:schemeClr val="bg1"/>
            </a:gs>
            <a:gs pos="100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3" y="457201"/>
            <a:ext cx="5508419" cy="338234"/>
          </a:xfrm>
        </p:spPr>
        <p:txBody>
          <a:bodyPr tIns="64008"/>
          <a:lstStyle>
            <a:lvl1pPr>
              <a:defRPr sz="1778" spc="0">
                <a:latin typeface="+mj-lt"/>
                <a:cs typeface="Segoe UI" panose="020B0502040204020203" pitchFamily="34" charset="0"/>
              </a:defRPr>
            </a:lvl1pPr>
          </a:lstStyle>
          <a:p>
            <a:r>
              <a:rPr lang="en-US"/>
              <a:t>Click to edit Master title style</a:t>
            </a:r>
          </a:p>
        </p:txBody>
      </p:sp>
      <p:sp>
        <p:nvSpPr>
          <p:cNvPr id="3" name="Footer Placeholder 4">
            <a:extLst>
              <a:ext uri="{FF2B5EF4-FFF2-40B4-BE49-F238E27FC236}">
                <a16:creationId xmlns:a16="http://schemas.microsoft.com/office/drawing/2014/main" id="{999D8FE1-65C6-710D-7F2D-D987F08711AB}"/>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000000">
                    <a:tint val="75000"/>
                  </a:srgbClr>
                </a:solidFill>
                <a:effectLst/>
                <a:uLnTx/>
                <a:uFillTx/>
                <a:latin typeface="Segoe UI"/>
                <a:ea typeface="+mn-ea"/>
                <a:cs typeface="+mn-cs"/>
              </a:rPr>
              <a:t>Microsoft Confidential</a:t>
            </a:r>
          </a:p>
        </p:txBody>
      </p:sp>
      <p:sp>
        <p:nvSpPr>
          <p:cNvPr id="4" name="Slide Number Placeholder 5">
            <a:extLst>
              <a:ext uri="{FF2B5EF4-FFF2-40B4-BE49-F238E27FC236}">
                <a16:creationId xmlns:a16="http://schemas.microsoft.com/office/drawing/2014/main" id="{F68F0EA0-25B5-FD54-BFE7-DA7AC3E471E4}"/>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40660420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308">
          <p15:clr>
            <a:srgbClr val="A4A3A4"/>
          </p15:clr>
        </p15:guide>
        <p15:guide id="7" pos="380">
          <p15:clr>
            <a:srgbClr val="A4A3A4"/>
          </p15:clr>
        </p15:guide>
        <p15:guide id="8" pos="542">
          <p15:clr>
            <a:srgbClr val="A4A3A4"/>
          </p15:clr>
        </p15:guide>
        <p15:guide id="9" pos="615">
          <p15:clr>
            <a:srgbClr val="A4A3A4"/>
          </p15:clr>
        </p15:guide>
        <p15:guide id="10" pos="777">
          <p15:clr>
            <a:srgbClr val="A4A3A4"/>
          </p15:clr>
        </p15:guide>
        <p15:guide id="11" pos="850">
          <p15:clr>
            <a:srgbClr val="A4A3A4"/>
          </p15:clr>
        </p15:guide>
        <p15:guide id="12" pos="1012">
          <p15:clr>
            <a:srgbClr val="A4A3A4"/>
          </p15:clr>
        </p15:guide>
        <p15:guide id="13" pos="1084">
          <p15:clr>
            <a:srgbClr val="A4A3A4"/>
          </p15:clr>
        </p15:guide>
        <p15:guide id="14" pos="1246">
          <p15:clr>
            <a:srgbClr val="A4A3A4"/>
          </p15:clr>
        </p15:guide>
        <p15:guide id="15" pos="1324">
          <p15:clr>
            <a:srgbClr val="A4A3A4"/>
          </p15:clr>
        </p15:guide>
        <p15:guide id="16" pos="1481">
          <p15:clr>
            <a:srgbClr val="A4A3A4"/>
          </p15:clr>
        </p15:guide>
        <p15:guide id="17" pos="1553">
          <p15:clr>
            <a:srgbClr val="A4A3A4"/>
          </p15:clr>
        </p15:guide>
        <p15:guide id="18" pos="1716">
          <p15:clr>
            <a:srgbClr val="A4A3A4"/>
          </p15:clr>
        </p15:guide>
        <p15:guide id="19" pos="1788">
          <p15:clr>
            <a:srgbClr val="A4A3A4"/>
          </p15:clr>
        </p15:guide>
        <p15:guide id="20" pos="1950">
          <p15:clr>
            <a:srgbClr val="A4A3A4"/>
          </p15:clr>
        </p15:guide>
        <p15:guide id="21" pos="2022">
          <p15:clr>
            <a:srgbClr val="A4A3A4"/>
          </p15:clr>
        </p15:guide>
        <p15:guide id="22" pos="2184">
          <p15:clr>
            <a:srgbClr val="A4A3A4"/>
          </p15:clr>
        </p15:guide>
        <p15:guide id="23" pos="2257">
          <p15:clr>
            <a:srgbClr val="A4A3A4"/>
          </p15:clr>
        </p15:guide>
        <p15:guide id="24" pos="2419">
          <p15:clr>
            <a:srgbClr val="A4A3A4"/>
          </p15:clr>
        </p15:guide>
        <p15:guide id="25" pos="2492">
          <p15:clr>
            <a:srgbClr val="A4A3A4"/>
          </p15:clr>
        </p15:guide>
        <p15:guide id="26" pos="2653">
          <p15:clr>
            <a:srgbClr val="A4A3A4"/>
          </p15:clr>
        </p15:guide>
        <p15:guide id="27" pos="2725">
          <p15:clr>
            <a:srgbClr val="A4A3A4"/>
          </p15:clr>
        </p15:guide>
        <p15:guide id="28" orient="horz" pos="453">
          <p15:clr>
            <a:srgbClr val="5ACBF0"/>
          </p15:clr>
        </p15:guide>
        <p15:guide id="29" orient="horz" pos="636">
          <p15:clr>
            <a:srgbClr val="5ACBF0"/>
          </p15:clr>
        </p15:guide>
        <p15:guide id="30" orient="horz" pos="144">
          <p15:clr>
            <a:srgbClr val="5ACBF0"/>
          </p15:clr>
        </p15:guide>
        <p15:guide id="31" pos="1517">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Only - White">
    <p:bg>
      <p:bgPr>
        <a:gradFill>
          <a:gsLst>
            <a:gs pos="0">
              <a:schemeClr val="bg1"/>
            </a:gs>
            <a:gs pos="100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3" y="457202"/>
            <a:ext cx="10365301" cy="557076"/>
          </a:xfrm>
        </p:spPr>
        <p:txBody>
          <a:bodyPr tIns="64008"/>
          <a:lstStyle>
            <a:lvl1pPr>
              <a:defRPr sz="3200" spc="0">
                <a:latin typeface="+mj-lt"/>
                <a:cs typeface="Segoe UI" panose="020B0502040204020203" pitchFamily="34" charset="0"/>
              </a:defRPr>
            </a:lvl1pPr>
          </a:lstStyle>
          <a:p>
            <a:r>
              <a:rPr lang="en-US"/>
              <a:t>Click to edit Master title style</a:t>
            </a:r>
          </a:p>
        </p:txBody>
      </p:sp>
      <p:sp>
        <p:nvSpPr>
          <p:cNvPr id="3" name="Footer Placeholder 4">
            <a:extLst>
              <a:ext uri="{FF2B5EF4-FFF2-40B4-BE49-F238E27FC236}">
                <a16:creationId xmlns:a16="http://schemas.microsoft.com/office/drawing/2014/main" id="{999D8FE1-65C6-710D-7F2D-D987F08711AB}"/>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r>
              <a:rPr lang="en-US">
                <a:solidFill>
                  <a:srgbClr val="000000">
                    <a:tint val="75000"/>
                  </a:srgbClr>
                </a:solidFill>
              </a:rPr>
              <a:t>Microsoft Confidential</a:t>
            </a:r>
          </a:p>
        </p:txBody>
      </p:sp>
      <p:sp>
        <p:nvSpPr>
          <p:cNvPr id="4" name="Slide Number Placeholder 5">
            <a:extLst>
              <a:ext uri="{FF2B5EF4-FFF2-40B4-BE49-F238E27FC236}">
                <a16:creationId xmlns:a16="http://schemas.microsoft.com/office/drawing/2014/main" id="{F68F0EA0-25B5-FD54-BFE7-DA7AC3E471E4}"/>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fld id="{9A67C475-CBC6-4A3E-B3C8-4036003ACAC9}"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46908766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308">
          <p15:clr>
            <a:srgbClr val="A4A3A4"/>
          </p15:clr>
        </p15:guide>
        <p15:guide id="7" pos="380">
          <p15:clr>
            <a:srgbClr val="A4A3A4"/>
          </p15:clr>
        </p15:guide>
        <p15:guide id="8" pos="542">
          <p15:clr>
            <a:srgbClr val="A4A3A4"/>
          </p15:clr>
        </p15:guide>
        <p15:guide id="9" pos="615">
          <p15:clr>
            <a:srgbClr val="A4A3A4"/>
          </p15:clr>
        </p15:guide>
        <p15:guide id="10" pos="777">
          <p15:clr>
            <a:srgbClr val="A4A3A4"/>
          </p15:clr>
        </p15:guide>
        <p15:guide id="11" pos="850">
          <p15:clr>
            <a:srgbClr val="A4A3A4"/>
          </p15:clr>
        </p15:guide>
        <p15:guide id="12" pos="1012">
          <p15:clr>
            <a:srgbClr val="A4A3A4"/>
          </p15:clr>
        </p15:guide>
        <p15:guide id="13" pos="1084">
          <p15:clr>
            <a:srgbClr val="A4A3A4"/>
          </p15:clr>
        </p15:guide>
        <p15:guide id="14" pos="1246">
          <p15:clr>
            <a:srgbClr val="A4A3A4"/>
          </p15:clr>
        </p15:guide>
        <p15:guide id="15" pos="1324">
          <p15:clr>
            <a:srgbClr val="A4A3A4"/>
          </p15:clr>
        </p15:guide>
        <p15:guide id="16" pos="1481">
          <p15:clr>
            <a:srgbClr val="A4A3A4"/>
          </p15:clr>
        </p15:guide>
        <p15:guide id="17" pos="1553">
          <p15:clr>
            <a:srgbClr val="A4A3A4"/>
          </p15:clr>
        </p15:guide>
        <p15:guide id="18" pos="1716">
          <p15:clr>
            <a:srgbClr val="A4A3A4"/>
          </p15:clr>
        </p15:guide>
        <p15:guide id="19" pos="1788">
          <p15:clr>
            <a:srgbClr val="A4A3A4"/>
          </p15:clr>
        </p15:guide>
        <p15:guide id="20" pos="1950">
          <p15:clr>
            <a:srgbClr val="A4A3A4"/>
          </p15:clr>
        </p15:guide>
        <p15:guide id="21" pos="2022">
          <p15:clr>
            <a:srgbClr val="A4A3A4"/>
          </p15:clr>
        </p15:guide>
        <p15:guide id="22" pos="2184">
          <p15:clr>
            <a:srgbClr val="A4A3A4"/>
          </p15:clr>
        </p15:guide>
        <p15:guide id="23" pos="2257">
          <p15:clr>
            <a:srgbClr val="A4A3A4"/>
          </p15:clr>
        </p15:guide>
        <p15:guide id="24" pos="2419">
          <p15:clr>
            <a:srgbClr val="A4A3A4"/>
          </p15:clr>
        </p15:guide>
        <p15:guide id="25" pos="2492">
          <p15:clr>
            <a:srgbClr val="A4A3A4"/>
          </p15:clr>
        </p15:guide>
        <p15:guide id="26" pos="2653">
          <p15:clr>
            <a:srgbClr val="A4A3A4"/>
          </p15:clr>
        </p15:guide>
        <p15:guide id="27" pos="2725">
          <p15:clr>
            <a:srgbClr val="A4A3A4"/>
          </p15:clr>
        </p15:guide>
        <p15:guide id="28" orient="horz" pos="453">
          <p15:clr>
            <a:srgbClr val="5ACBF0"/>
          </p15:clr>
        </p15:guide>
        <p15:guide id="29" orient="horz" pos="636">
          <p15:clr>
            <a:srgbClr val="5ACBF0"/>
          </p15:clr>
        </p15:guide>
        <p15:guide id="30" orient="horz" pos="144">
          <p15:clr>
            <a:srgbClr val="5ACBF0"/>
          </p15:clr>
        </p15:guide>
        <p15:guide id="31" pos="1517">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Small Title Only - White">
    <p:bg>
      <p:bgRef idx="1001">
        <a:schemeClr val="bg1"/>
      </p:bgRef>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3" y="457201"/>
            <a:ext cx="5508419" cy="338234"/>
          </a:xfrm>
        </p:spPr>
        <p:txBody>
          <a:bodyPr tIns="64008"/>
          <a:lstStyle>
            <a:lvl1pPr>
              <a:defRPr sz="1778" spc="0">
                <a:latin typeface="+mj-lt"/>
                <a:cs typeface="Segoe UI" panose="020B0502040204020203" pitchFamily="34" charset="0"/>
              </a:defRPr>
            </a:lvl1pPr>
          </a:lstStyle>
          <a:p>
            <a:r>
              <a:rPr lang="en-US"/>
              <a:t>Click to edit Master title style</a:t>
            </a:r>
          </a:p>
        </p:txBody>
      </p:sp>
      <p:sp>
        <p:nvSpPr>
          <p:cNvPr id="3" name="Footer Placeholder 4">
            <a:extLst>
              <a:ext uri="{FF2B5EF4-FFF2-40B4-BE49-F238E27FC236}">
                <a16:creationId xmlns:a16="http://schemas.microsoft.com/office/drawing/2014/main" id="{999D8FE1-65C6-710D-7F2D-D987F08711AB}"/>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r>
              <a:rPr lang="en-US">
                <a:solidFill>
                  <a:srgbClr val="000000">
                    <a:tint val="75000"/>
                  </a:srgbClr>
                </a:solidFill>
              </a:rPr>
              <a:t>Microsoft Confidential</a:t>
            </a:r>
          </a:p>
        </p:txBody>
      </p:sp>
      <p:sp>
        <p:nvSpPr>
          <p:cNvPr id="4" name="Slide Number Placeholder 5">
            <a:extLst>
              <a:ext uri="{FF2B5EF4-FFF2-40B4-BE49-F238E27FC236}">
                <a16:creationId xmlns:a16="http://schemas.microsoft.com/office/drawing/2014/main" id="{F68F0EA0-25B5-FD54-BFE7-DA7AC3E471E4}"/>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fld id="{9A67C475-CBC6-4A3E-B3C8-4036003ACAC9}"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3710896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308">
          <p15:clr>
            <a:srgbClr val="A4A3A4"/>
          </p15:clr>
        </p15:guide>
        <p15:guide id="7" pos="380">
          <p15:clr>
            <a:srgbClr val="A4A3A4"/>
          </p15:clr>
        </p15:guide>
        <p15:guide id="8" pos="542">
          <p15:clr>
            <a:srgbClr val="A4A3A4"/>
          </p15:clr>
        </p15:guide>
        <p15:guide id="9" pos="615">
          <p15:clr>
            <a:srgbClr val="A4A3A4"/>
          </p15:clr>
        </p15:guide>
        <p15:guide id="10" pos="777">
          <p15:clr>
            <a:srgbClr val="A4A3A4"/>
          </p15:clr>
        </p15:guide>
        <p15:guide id="11" pos="850">
          <p15:clr>
            <a:srgbClr val="A4A3A4"/>
          </p15:clr>
        </p15:guide>
        <p15:guide id="12" pos="1012">
          <p15:clr>
            <a:srgbClr val="A4A3A4"/>
          </p15:clr>
        </p15:guide>
        <p15:guide id="13" pos="1084">
          <p15:clr>
            <a:srgbClr val="A4A3A4"/>
          </p15:clr>
        </p15:guide>
        <p15:guide id="14" pos="1246">
          <p15:clr>
            <a:srgbClr val="A4A3A4"/>
          </p15:clr>
        </p15:guide>
        <p15:guide id="15" pos="1324">
          <p15:clr>
            <a:srgbClr val="A4A3A4"/>
          </p15:clr>
        </p15:guide>
        <p15:guide id="16" pos="1481">
          <p15:clr>
            <a:srgbClr val="A4A3A4"/>
          </p15:clr>
        </p15:guide>
        <p15:guide id="17" pos="1553">
          <p15:clr>
            <a:srgbClr val="A4A3A4"/>
          </p15:clr>
        </p15:guide>
        <p15:guide id="18" pos="1716">
          <p15:clr>
            <a:srgbClr val="A4A3A4"/>
          </p15:clr>
        </p15:guide>
        <p15:guide id="19" pos="1788">
          <p15:clr>
            <a:srgbClr val="A4A3A4"/>
          </p15:clr>
        </p15:guide>
        <p15:guide id="20" pos="1950">
          <p15:clr>
            <a:srgbClr val="A4A3A4"/>
          </p15:clr>
        </p15:guide>
        <p15:guide id="21" pos="2022">
          <p15:clr>
            <a:srgbClr val="A4A3A4"/>
          </p15:clr>
        </p15:guide>
        <p15:guide id="22" pos="2184">
          <p15:clr>
            <a:srgbClr val="A4A3A4"/>
          </p15:clr>
        </p15:guide>
        <p15:guide id="23" pos="2257">
          <p15:clr>
            <a:srgbClr val="A4A3A4"/>
          </p15:clr>
        </p15:guide>
        <p15:guide id="24" pos="2419">
          <p15:clr>
            <a:srgbClr val="A4A3A4"/>
          </p15:clr>
        </p15:guide>
        <p15:guide id="25" pos="2492">
          <p15:clr>
            <a:srgbClr val="A4A3A4"/>
          </p15:clr>
        </p15:guide>
        <p15:guide id="26" pos="2653">
          <p15:clr>
            <a:srgbClr val="A4A3A4"/>
          </p15:clr>
        </p15:guide>
        <p15:guide id="27" pos="2725">
          <p15:clr>
            <a:srgbClr val="A4A3A4"/>
          </p15:clr>
        </p15:guide>
        <p15:guide id="28" orient="horz" pos="453">
          <p15:clr>
            <a:srgbClr val="5ACBF0"/>
          </p15:clr>
        </p15:guide>
        <p15:guide id="29" orient="horz" pos="636">
          <p15:clr>
            <a:srgbClr val="5ACBF0"/>
          </p15:clr>
        </p15:guide>
        <p15:guide id="30" orient="horz" pos="144">
          <p15:clr>
            <a:srgbClr val="5ACBF0"/>
          </p15:clr>
        </p15:guide>
        <p15:guide id="31" pos="1517">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_Section Title 2">
    <p:bg>
      <p:bgPr>
        <a:gradFill>
          <a:gsLst>
            <a:gs pos="0">
              <a:schemeClr val="tx1"/>
            </a:gs>
            <a:gs pos="100000">
              <a:schemeClr val="tx1">
                <a:lumMod val="95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91336"/>
            <a:ext cx="9144000" cy="443070"/>
          </a:xfrm>
          <a:noFill/>
        </p:spPr>
        <p:txBody>
          <a:bodyPr lIns="0" tIns="0" rIns="0" bIns="0" anchor="b" anchorCtr="0">
            <a:spAutoFit/>
          </a:bodyPr>
          <a:lstStyle>
            <a:lvl1pPr algn="l" defTabSz="828948" rtl="0" eaLnBrk="1" latinLnBrk="0" hangingPunct="1">
              <a:lnSpc>
                <a:spcPct val="90000"/>
              </a:lnSpc>
              <a:spcBef>
                <a:spcPct val="0"/>
              </a:spcBef>
              <a:buNone/>
              <a:defRPr lang="en-US" sz="3199" b="0" kern="1200" cap="none" spc="-44" baseline="0" dirty="0">
                <a:ln w="3175">
                  <a:noFill/>
                </a:ln>
                <a:gradFill flip="none" rotWithShape="1">
                  <a:gsLst>
                    <a:gs pos="0">
                      <a:srgbClr val="8661C5"/>
                    </a:gs>
                    <a:gs pos="80000">
                      <a:schemeClr val="accent2"/>
                    </a:gs>
                  </a:gsLst>
                  <a:lin ang="2700000" scaled="1"/>
                  <a:tileRect/>
                </a:gra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C8461C1E-D086-7651-80CC-0D3EEFA6E63B}"/>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rcRect/>
          <a:stretch/>
        </p:blipFill>
        <p:spPr>
          <a:xfrm>
            <a:off x="8089282" y="0"/>
            <a:ext cx="4102718" cy="6858001"/>
          </a:xfrm>
          <a:prstGeom prst="rect">
            <a:avLst/>
          </a:prstGeom>
        </p:spPr>
      </p:pic>
    </p:spTree>
    <p:extLst>
      <p:ext uri="{BB962C8B-B14F-4D97-AF65-F5344CB8AC3E}">
        <p14:creationId xmlns:p14="http://schemas.microsoft.com/office/powerpoint/2010/main" val="229083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80">
          <p15:clr>
            <a:srgbClr val="FBAE40"/>
          </p15:clr>
        </p15:guide>
        <p15:guide id="2" pos="2423">
          <p15:clr>
            <a:srgbClr val="5ACBF0"/>
          </p15:clr>
        </p15:guide>
        <p15:guide id="3" orient="horz" pos="955">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Blank 3">
    <p:bg>
      <p:bgPr>
        <a:gradFill>
          <a:gsLst>
            <a:gs pos="0">
              <a:schemeClr val="bg1"/>
            </a:gs>
            <a:gs pos="100000">
              <a:schemeClr val="bg1">
                <a:lumMod val="95000"/>
              </a:schemeClr>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79602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308">
          <p15:clr>
            <a:srgbClr val="A4A3A4"/>
          </p15:clr>
        </p15:guide>
        <p15:guide id="7" pos="380">
          <p15:clr>
            <a:srgbClr val="A4A3A4"/>
          </p15:clr>
        </p15:guide>
        <p15:guide id="8" pos="542">
          <p15:clr>
            <a:srgbClr val="A4A3A4"/>
          </p15:clr>
        </p15:guide>
        <p15:guide id="9" pos="615">
          <p15:clr>
            <a:srgbClr val="A4A3A4"/>
          </p15:clr>
        </p15:guide>
        <p15:guide id="10" pos="777">
          <p15:clr>
            <a:srgbClr val="A4A3A4"/>
          </p15:clr>
        </p15:guide>
        <p15:guide id="11" pos="850">
          <p15:clr>
            <a:srgbClr val="A4A3A4"/>
          </p15:clr>
        </p15:guide>
        <p15:guide id="12" pos="1012">
          <p15:clr>
            <a:srgbClr val="A4A3A4"/>
          </p15:clr>
        </p15:guide>
        <p15:guide id="13" pos="1084">
          <p15:clr>
            <a:srgbClr val="A4A3A4"/>
          </p15:clr>
        </p15:guide>
        <p15:guide id="14" pos="1246">
          <p15:clr>
            <a:srgbClr val="A4A3A4"/>
          </p15:clr>
        </p15:guide>
        <p15:guide id="15" pos="1319">
          <p15:clr>
            <a:srgbClr val="A4A3A4"/>
          </p15:clr>
        </p15:guide>
        <p15:guide id="16" pos="1481">
          <p15:clr>
            <a:srgbClr val="A4A3A4"/>
          </p15:clr>
        </p15:guide>
        <p15:guide id="17" pos="1553">
          <p15:clr>
            <a:srgbClr val="A4A3A4"/>
          </p15:clr>
        </p15:guide>
        <p15:guide id="18" pos="1716">
          <p15:clr>
            <a:srgbClr val="A4A3A4"/>
          </p15:clr>
        </p15:guide>
        <p15:guide id="19" pos="1788">
          <p15:clr>
            <a:srgbClr val="A4A3A4"/>
          </p15:clr>
        </p15:guide>
        <p15:guide id="20" pos="1950">
          <p15:clr>
            <a:srgbClr val="A4A3A4"/>
          </p15:clr>
        </p15:guide>
        <p15:guide id="21" pos="2022">
          <p15:clr>
            <a:srgbClr val="A4A3A4"/>
          </p15:clr>
        </p15:guide>
        <p15:guide id="22" pos="2184">
          <p15:clr>
            <a:srgbClr val="A4A3A4"/>
          </p15:clr>
        </p15:guide>
        <p15:guide id="23" pos="2257">
          <p15:clr>
            <a:srgbClr val="A4A3A4"/>
          </p15:clr>
        </p15:guide>
        <p15:guide id="24" pos="2419">
          <p15:clr>
            <a:srgbClr val="A4A3A4"/>
          </p15:clr>
        </p15:guide>
        <p15:guide id="25" pos="2492">
          <p15:clr>
            <a:srgbClr val="A4A3A4"/>
          </p15:clr>
        </p15:guide>
        <p15:guide id="26" pos="2653">
          <p15:clr>
            <a:srgbClr val="A4A3A4"/>
          </p15:clr>
        </p15:guide>
        <p15:guide id="27" pos="2725">
          <p15:clr>
            <a:srgbClr val="A4A3A4"/>
          </p15:clr>
        </p15:guide>
        <p15:guide id="28" orient="horz" pos="453">
          <p15:clr>
            <a:srgbClr val="5ACBF0"/>
          </p15:clr>
        </p15:guide>
        <p15:guide id="29" orient="horz" pos="636">
          <p15:clr>
            <a:srgbClr val="5ACBF0"/>
          </p15:clr>
        </p15:guide>
        <p15:guide id="30" orient="horz" pos="144">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124592"/>
      </p:ext>
    </p:extLst>
  </p:cSld>
  <p:clrMapOvr>
    <a:overrideClrMapping bg1="lt1" tx1="dk1" bg2="lt2" tx2="dk2" accent1="accent1" accent2="accent2" accent3="accent3" accent4="accent4" accent5="accent5" accent6="accent6" hlink="hlink" folHlink="folHlink"/>
  </p:clrMapOvr>
  <p:transition spd="slow">
    <p:push/>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Closing logo slide">
    <p:bg>
      <p:bgPr>
        <a:gradFill>
          <a:gsLst>
            <a:gs pos="0">
              <a:schemeClr val="bg2">
                <a:lumMod val="75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1" y="6173306"/>
            <a:ext cx="4482124" cy="9573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828547" rtl="0" eaLnBrk="0" fontAlgn="auto" latinLnBrk="0" hangingPunct="0">
              <a:lnSpc>
                <a:spcPct val="100000"/>
              </a:lnSpc>
              <a:spcBef>
                <a:spcPts val="0"/>
              </a:spcBef>
              <a:spcAft>
                <a:spcPts val="0"/>
              </a:spcAft>
              <a:buClrTx/>
              <a:buSzTx/>
              <a:buFontTx/>
              <a:buNone/>
              <a:tabLst/>
              <a:defRPr/>
            </a:pPr>
            <a:r>
              <a:rPr kumimoji="0" lang="en-US" sz="622"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2" y="585788"/>
            <a:ext cx="1366245" cy="292608"/>
          </a:xfrm>
          <a:prstGeom prst="rect">
            <a:avLst/>
          </a:prstGeom>
        </p:spPr>
      </p:pic>
    </p:spTree>
    <p:extLst>
      <p:ext uri="{BB962C8B-B14F-4D97-AF65-F5344CB8AC3E}">
        <p14:creationId xmlns:p14="http://schemas.microsoft.com/office/powerpoint/2010/main" val="15668715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2_Closing logo slide">
    <p:bg>
      <p:bgPr>
        <a:gradFill>
          <a:gsLst>
            <a:gs pos="0">
              <a:schemeClr val="tx1"/>
            </a:gs>
            <a:gs pos="100000">
              <a:schemeClr val="tx1">
                <a:lumMod val="85000"/>
              </a:schemeClr>
            </a:gs>
          </a:gsLst>
          <a:lin ang="5400000" scaled="1"/>
        </a:gra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1" y="6173306"/>
            <a:ext cx="4482124" cy="9573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828547" rtl="0" eaLnBrk="0" fontAlgn="auto" latinLnBrk="0" hangingPunct="0">
              <a:lnSpc>
                <a:spcPct val="100000"/>
              </a:lnSpc>
              <a:spcBef>
                <a:spcPts val="0"/>
              </a:spcBef>
              <a:spcAft>
                <a:spcPts val="0"/>
              </a:spcAft>
              <a:buClrTx/>
              <a:buSzTx/>
              <a:buFontTx/>
              <a:buNone/>
              <a:tabLst/>
              <a:defRPr/>
            </a:pPr>
            <a:r>
              <a:rPr kumimoji="0" lang="en-US" sz="622" b="0" i="0" u="none" strike="noStrike" kern="1200" cap="none" spc="0" normalizeH="0" baseline="0" noProof="0">
                <a:ln>
                  <a:noFill/>
                </a:ln>
                <a:solidFill>
                  <a:schemeClr val="bg1">
                    <a:lumMod val="85000"/>
                    <a:lumOff val="15000"/>
                  </a:schemeClr>
                </a:solidFill>
                <a:effectLst/>
                <a:uLnTx/>
                <a:uFillTx/>
                <a:latin typeface="Segoe UI"/>
                <a:ea typeface="+mn-ea"/>
                <a:cs typeface="Segoe UI" pitchFamily="34" charset="0"/>
              </a:rPr>
              <a:t>© Copyright Microsoft Corporation. All rights reserved. </a:t>
            </a:r>
          </a:p>
        </p:txBody>
      </p:sp>
      <p:pic>
        <p:nvPicPr>
          <p:cNvPr id="3" name="Picture 2" descr="Logo&#10;&#10;Description automatically generated">
            <a:extLst>
              <a:ext uri="{FF2B5EF4-FFF2-40B4-BE49-F238E27FC236}">
                <a16:creationId xmlns:a16="http://schemas.microsoft.com/office/drawing/2014/main" id="{5AB2D890-BCBF-C1EC-0B99-CA74101852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454" y="419816"/>
            <a:ext cx="1685530" cy="620011"/>
          </a:xfrm>
          <a:prstGeom prst="rect">
            <a:avLst/>
          </a:prstGeom>
        </p:spPr>
      </p:pic>
    </p:spTree>
    <p:extLst>
      <p:ext uri="{BB962C8B-B14F-4D97-AF65-F5344CB8AC3E}">
        <p14:creationId xmlns:p14="http://schemas.microsoft.com/office/powerpoint/2010/main" val="17000960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chemeClr val="bg1"/>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1" y="6173306"/>
            <a:ext cx="4482124" cy="9573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828547" rtl="0" eaLnBrk="0" fontAlgn="auto" latinLnBrk="0" hangingPunct="0">
              <a:lnSpc>
                <a:spcPct val="100000"/>
              </a:lnSpc>
              <a:spcBef>
                <a:spcPts val="0"/>
              </a:spcBef>
              <a:spcAft>
                <a:spcPts val="0"/>
              </a:spcAft>
              <a:buClrTx/>
              <a:buSzTx/>
              <a:buFontTx/>
              <a:buNone/>
              <a:tabLst/>
              <a:defRPr/>
            </a:pPr>
            <a:r>
              <a:rPr kumimoji="0" lang="en-US" sz="622"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2" y="585788"/>
            <a:ext cx="1366245" cy="292608"/>
          </a:xfrm>
          <a:prstGeom prst="rect">
            <a:avLst/>
          </a:prstGeom>
        </p:spPr>
      </p:pic>
    </p:spTree>
    <p:extLst>
      <p:ext uri="{BB962C8B-B14F-4D97-AF65-F5344CB8AC3E}">
        <p14:creationId xmlns:p14="http://schemas.microsoft.com/office/powerpoint/2010/main" val="3222508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2" y="1436691"/>
            <a:ext cx="11018838" cy="1969385"/>
          </a:xfrm>
        </p:spPr>
        <p:txBody>
          <a:bodyPr>
            <a:spAutoFit/>
          </a:bodyPr>
          <a:lstStyle>
            <a:lvl1pPr>
              <a:defRPr sz="3199">
                <a:latin typeface="+mn-lt"/>
              </a:defRPr>
            </a:lvl1pPr>
            <a:lvl2pPr>
              <a:defRPr sz="2488">
                <a:latin typeface="+mn-lt"/>
              </a:defRPr>
            </a:lvl2pPr>
            <a:lvl3pPr>
              <a:defRPr sz="2133">
                <a:latin typeface="+mn-lt"/>
              </a:defRPr>
            </a:lvl3pPr>
            <a:lvl4pPr>
              <a:defRPr sz="1778">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45"/>
            <a:ext cx="12192001" cy="588963"/>
          </a:xfrm>
          <a:prstGeom prst="rect">
            <a:avLst/>
          </a:prstGeom>
          <a:solidFill>
            <a:schemeClr val="accent1"/>
          </a:solidFill>
        </p:spPr>
        <p:txBody>
          <a:bodyPr wrap="square" lIns="155457" tIns="77729" rIns="155457" bIns="45720" anchor="b" anchorCtr="0">
            <a:noAutofit/>
          </a:bodyPr>
          <a:lstStyle>
            <a:lvl1pPr algn="r">
              <a:buFont typeface="Arial" pitchFamily="34" charset="0"/>
              <a:buNone/>
              <a:defRPr sz="3288" spc="-45"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9293609"/>
      </p:ext>
    </p:extLst>
  </p:cSld>
  <p:clrMapOvr>
    <a:masterClrMapping/>
  </p:clrMapOvr>
  <p:transition>
    <p:fade/>
  </p:transition>
  <p:extLst>
    <p:ext uri="{DCECCB84-F9BA-43D5-87BE-67443E8EF086}">
      <p15:sldGuideLst xmlns:p15="http://schemas.microsoft.com/office/powerpoint/2012/main">
        <p15:guide id="1" orient="horz" pos="452">
          <p15:clr>
            <a:srgbClr val="5ACBF0"/>
          </p15:clr>
        </p15:guide>
        <p15:guide id="2" orient="horz" pos="14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userDrawn="1">
  <p:cSld name="Blank-BAP">
    <p:bg>
      <p:bgPr>
        <a:solidFill>
          <a:schemeClr val="bg2"/>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4A5DDC46-131E-1932-E5FF-2DB33DAECB56}"/>
              </a:ext>
            </a:extLst>
          </p:cNvPr>
          <p:cNvSpPr>
            <a:spLocks noGrp="1"/>
          </p:cNvSpPr>
          <p:nvPr>
            <p:ph type="body" sz="quarter" idx="11" hasCustomPrompt="1"/>
          </p:nvPr>
        </p:nvSpPr>
        <p:spPr>
          <a:xfrm>
            <a:off x="10121900" y="-558800"/>
            <a:ext cx="2070100" cy="330200"/>
          </a:xfrm>
          <a:prstGeom prst="rect">
            <a:avLst/>
          </a:prstGeom>
          <a:solidFill>
            <a:schemeClr val="bg1">
              <a:lumMod val="95000"/>
            </a:schemeClr>
          </a:solidFill>
          <a:ln>
            <a:solidFill>
              <a:schemeClr val="bg1">
                <a:lumMod val="50000"/>
              </a:schemeClr>
            </a:solidFill>
            <a:prstDash val="sysDot"/>
          </a:ln>
        </p:spPr>
        <p:txBody>
          <a:bodyPr anchor="ctr"/>
          <a:lstStyle>
            <a:lvl1pPr marL="0" indent="0" algn="r">
              <a:buNone/>
              <a:defRPr sz="1400" b="0" i="0">
                <a:solidFill>
                  <a:schemeClr val="bg1">
                    <a:lumMod val="50000"/>
                  </a:schemeClr>
                </a:solidFill>
                <a:latin typeface="Segoe UI" panose="020B0502040204020203" pitchFamily="34" charset="0"/>
                <a:cs typeface="Segoe UI" panose="020B0502040204020203" pitchFamily="34" charset="0"/>
              </a:defRPr>
            </a:lvl1pPr>
            <a:lvl2pPr marL="457200" indent="0">
              <a:buNone/>
              <a:defRPr sz="1000" b="0" i="0">
                <a:solidFill>
                  <a:schemeClr val="bg1">
                    <a:lumMod val="50000"/>
                  </a:schemeClr>
                </a:solidFill>
                <a:latin typeface="Segoe UI" panose="020B0502040204020203" pitchFamily="34" charset="0"/>
                <a:cs typeface="Segoe UI" panose="020B0502040204020203" pitchFamily="34" charset="0"/>
              </a:defRPr>
            </a:lvl2pPr>
            <a:lvl3pPr marL="914400" indent="0">
              <a:buNone/>
              <a:defRPr sz="1000" b="0" i="0">
                <a:solidFill>
                  <a:schemeClr val="bg1">
                    <a:lumMod val="50000"/>
                  </a:schemeClr>
                </a:solidFill>
                <a:latin typeface="Segoe UI" panose="020B0502040204020203" pitchFamily="34" charset="0"/>
                <a:cs typeface="Segoe UI" panose="020B0502040204020203" pitchFamily="34" charset="0"/>
              </a:defRPr>
            </a:lvl3pPr>
            <a:lvl4pPr marL="1371600" indent="0">
              <a:buNone/>
              <a:defRPr sz="1000" b="0" i="0">
                <a:solidFill>
                  <a:schemeClr val="bg1">
                    <a:lumMod val="50000"/>
                  </a:schemeClr>
                </a:solidFill>
                <a:latin typeface="Segoe UI" panose="020B0502040204020203" pitchFamily="34" charset="0"/>
                <a:cs typeface="Segoe UI" panose="020B0502040204020203" pitchFamily="34" charset="0"/>
              </a:defRPr>
            </a:lvl4pPr>
            <a:lvl5pPr marL="1828800" indent="0">
              <a:buNone/>
              <a:defRPr sz="1000" b="0" i="0">
                <a:solidFill>
                  <a:schemeClr val="bg1">
                    <a:lumMod val="50000"/>
                  </a:schemeClr>
                </a:solidFill>
                <a:latin typeface="Segoe UI" panose="020B0502040204020203" pitchFamily="34" charset="0"/>
                <a:cs typeface="Segoe UI" panose="020B0502040204020203" pitchFamily="34" charset="0"/>
              </a:defRPr>
            </a:lvl5pPr>
          </a:lstStyle>
          <a:p>
            <a:pPr lvl="0"/>
            <a:r>
              <a:rPr lang="en-US"/>
              <a:t>#</a:t>
            </a:r>
          </a:p>
        </p:txBody>
      </p:sp>
    </p:spTree>
    <p:extLst>
      <p:ext uri="{BB962C8B-B14F-4D97-AF65-F5344CB8AC3E}">
        <p14:creationId xmlns:p14="http://schemas.microsoft.com/office/powerpoint/2010/main" val="4163003300"/>
      </p:ext>
    </p:extLst>
  </p:cSld>
  <p:clrMapOvr>
    <a:masterClrMapping/>
  </p:clrMapOvr>
  <p:extLst>
    <p:ext uri="{DCECCB84-F9BA-43D5-87BE-67443E8EF086}">
      <p15:sldGuideLst xmlns:p15="http://schemas.microsoft.com/office/powerpoint/2012/main">
        <p15:guide id="15" pos="1440">
          <p15:clr>
            <a:srgbClr val="547EBF"/>
          </p15:clr>
        </p15:guide>
        <p15:guide id="17" pos="1632">
          <p15:clr>
            <a:srgbClr val="547EBF"/>
          </p15:clr>
        </p15:guide>
        <p15:guide id="19" pos="2208">
          <p15:clr>
            <a:srgbClr val="A4A3A4"/>
          </p15:clr>
        </p15:guide>
        <p15:guide id="20" pos="2592">
          <p15:clr>
            <a:srgbClr val="547EBF"/>
          </p15:clr>
        </p15:guide>
        <p15:guide id="22" pos="3744">
          <p15:clr>
            <a:srgbClr val="547EBF"/>
          </p15:clr>
        </p15:guide>
        <p15:guide id="23" pos="3168">
          <p15:clr>
            <a:srgbClr val="A4A3A4"/>
          </p15:clr>
        </p15:guide>
        <p15:guide id="24" pos="3360">
          <p15:clr>
            <a:srgbClr val="A4A3A4"/>
          </p15:clr>
        </p15:guide>
        <p15:guide id="25" pos="3936">
          <p15:clr>
            <a:srgbClr val="547EBF"/>
          </p15:clr>
        </p15:guide>
        <p15:guide id="27" pos="4320">
          <p15:clr>
            <a:srgbClr val="A4A3A4"/>
          </p15:clr>
        </p15:guide>
        <p15:guide id="28" pos="4512">
          <p15:clr>
            <a:srgbClr val="A4A3A4"/>
          </p15:clr>
        </p15:guide>
        <p15:guide id="29" pos="4896">
          <p15:clr>
            <a:srgbClr val="547EBF"/>
          </p15:clr>
        </p15:guide>
        <p15:guide id="30" pos="5088">
          <p15:clr>
            <a:srgbClr val="547EBF"/>
          </p15:clr>
        </p15:guide>
        <p15:guide id="32" pos="5472">
          <p15:clr>
            <a:srgbClr val="A4A3A4"/>
          </p15:clr>
        </p15:guide>
        <p15:guide id="33" pos="6048">
          <p15:clr>
            <a:srgbClr val="547EBF"/>
          </p15:clr>
        </p15:guide>
        <p15:guide id="39" pos="5664">
          <p15:clr>
            <a:srgbClr val="A4A3A4"/>
          </p15:clr>
        </p15:guide>
        <p15:guide id="45" pos="1056">
          <p15:clr>
            <a:srgbClr val="A4A3A4"/>
          </p15:clr>
        </p15:guide>
        <p15:guide id="48" pos="864">
          <p15:clr>
            <a:srgbClr val="A4A3A4"/>
          </p15:clr>
        </p15:guide>
        <p15:guide id="49" pos="2016">
          <p15:clr>
            <a:srgbClr val="A4A3A4"/>
          </p15:clr>
        </p15:guide>
        <p15:guide id="50" pos="2784">
          <p15:clr>
            <a:srgbClr val="547EBF"/>
          </p15:clr>
        </p15:guide>
        <p15:guide id="51" pos="6624">
          <p15:clr>
            <a:srgbClr val="A4A3A4"/>
          </p15:clr>
        </p15:guide>
        <p15:guide id="57" pos="6240">
          <p15:clr>
            <a:srgbClr val="547EBF"/>
          </p15:clr>
        </p15:guide>
        <p15:guide id="58" pos="6816">
          <p15:clr>
            <a:srgbClr val="A4A3A4"/>
          </p15:clr>
        </p15:guide>
        <p15:guide id="59" orient="horz" pos="816">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_ 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2"/>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Picture 2">
            <a:extLst>
              <a:ext uri="{FF2B5EF4-FFF2-40B4-BE49-F238E27FC236}">
                <a16:creationId xmlns:a16="http://schemas.microsoft.com/office/drawing/2014/main" id="{2B3BAD68-9B50-3288-9D66-025FBA5A6EA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6110275" y="769925"/>
            <a:ext cx="5499113" cy="5499113"/>
          </a:xfrm>
          <a:custGeom>
            <a:avLst/>
            <a:gdLst>
              <a:gd name="connsiteX0" fmla="*/ 0 w 3362445"/>
              <a:gd name="connsiteY0" fmla="*/ 0 h 3362445"/>
              <a:gd name="connsiteX1" fmla="*/ 3362445 w 3362445"/>
              <a:gd name="connsiteY1" fmla="*/ 0 h 3362445"/>
              <a:gd name="connsiteX2" fmla="*/ 3362445 w 3362445"/>
              <a:gd name="connsiteY2" fmla="*/ 3362445 h 3362445"/>
              <a:gd name="connsiteX3" fmla="*/ 0 w 3362445"/>
              <a:gd name="connsiteY3" fmla="*/ 3362445 h 3362445"/>
            </a:gdLst>
            <a:ahLst/>
            <a:cxnLst>
              <a:cxn ang="0">
                <a:pos x="connsiteX0" y="connsiteY0"/>
              </a:cxn>
              <a:cxn ang="0">
                <a:pos x="connsiteX1" y="connsiteY1"/>
              </a:cxn>
              <a:cxn ang="0">
                <a:pos x="connsiteX2" y="connsiteY2"/>
              </a:cxn>
              <a:cxn ang="0">
                <a:pos x="connsiteX3" y="connsiteY3"/>
              </a:cxn>
            </a:cxnLst>
            <a:rect l="l" t="t" r="r" b="b"/>
            <a:pathLst>
              <a:path w="3362445" h="3362445">
                <a:moveTo>
                  <a:pt x="0" y="0"/>
                </a:moveTo>
                <a:lnTo>
                  <a:pt x="3362445" y="0"/>
                </a:lnTo>
                <a:lnTo>
                  <a:pt x="3362445" y="3362445"/>
                </a:lnTo>
                <a:lnTo>
                  <a:pt x="0" y="3362445"/>
                </a:lnTo>
                <a:close/>
              </a:path>
            </a:pathLst>
          </a:custGeom>
          <a:effectLst>
            <a:outerShdw blurRad="63500" dist="50800" dir="2700000" algn="tl" rotWithShape="0">
              <a:prstClr val="black">
                <a:alpha val="20000"/>
              </a:prstClr>
            </a:outerShdw>
          </a:effectLst>
        </p:spPr>
      </p:pic>
      <p:sp>
        <p:nvSpPr>
          <p:cNvPr id="10" name="Picture Placeholder 9">
            <a:extLst>
              <a:ext uri="{FF2B5EF4-FFF2-40B4-BE49-F238E27FC236}">
                <a16:creationId xmlns:a16="http://schemas.microsoft.com/office/drawing/2014/main" id="{77BEEE07-64AA-1E20-888A-42F2A9A704FA}"/>
              </a:ext>
            </a:extLst>
          </p:cNvPr>
          <p:cNvSpPr>
            <a:spLocks noGrp="1"/>
          </p:cNvSpPr>
          <p:nvPr>
            <p:ph type="pic" sz="quarter" idx="13"/>
          </p:nvPr>
        </p:nvSpPr>
        <p:spPr>
          <a:xfrm>
            <a:off x="5929313" y="581025"/>
            <a:ext cx="5499100" cy="5499112"/>
          </a:xfrm>
        </p:spPr>
        <p:txBody>
          <a:bodyPr/>
          <a:lstStyle/>
          <a:p>
            <a:endParaRPr lang="en-US"/>
          </a:p>
        </p:txBody>
      </p:sp>
      <p:pic>
        <p:nvPicPr>
          <p:cNvPr id="7" name="Graphic 6" descr="Microsoft Power Platform logo">
            <a:extLst>
              <a:ext uri="{FF2B5EF4-FFF2-40B4-BE49-F238E27FC236}">
                <a16:creationId xmlns:a16="http://schemas.microsoft.com/office/drawing/2014/main" id="{5E61E81A-5528-AAFD-B7BE-1AF9261ADDFC}"/>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17023" y="609721"/>
            <a:ext cx="3129846" cy="298433"/>
          </a:xfrm>
          <a:prstGeom prst="rect">
            <a:avLst/>
          </a:prstGeom>
        </p:spPr>
      </p:pic>
    </p:spTree>
    <p:extLst>
      <p:ext uri="{BB962C8B-B14F-4D97-AF65-F5344CB8AC3E}">
        <p14:creationId xmlns:p14="http://schemas.microsoft.com/office/powerpoint/2010/main" val="26844867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 Title">
    <p:bg>
      <p:bgPr>
        <a:solidFill>
          <a:srgbClr val="EAE4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Graphic: Create impact faster metaphor" descr="Image of create impact faster metaphor">
            <a:extLst>
              <a:ext uri="{FF2B5EF4-FFF2-40B4-BE49-F238E27FC236}">
                <a16:creationId xmlns:a16="http://schemas.microsoft.com/office/drawing/2014/main" id="{71E6F1EB-96BE-40C0-8FF7-9CA9D6B5675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65081" y="478972"/>
            <a:ext cx="5900060" cy="6074228"/>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C7D24C81-C6B4-4566-BEC3-F1E03E49184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27010197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EAE4DC"/>
        </a:solidFill>
        <a:effectLst/>
      </p:bgPr>
    </p:bg>
    <p:spTree>
      <p:nvGrpSpPr>
        <p:cNvPr id="1" name=""/>
        <p:cNvGrpSpPr/>
        <p:nvPr/>
      </p:nvGrpSpPr>
      <p:grpSpPr>
        <a:xfrm>
          <a:off x="0" y="0"/>
          <a:ext cx="0" cy="0"/>
          <a:chOff x="0" y="0"/>
          <a:chExt cx="0" cy="0"/>
        </a:xfrm>
      </p:grpSpPr>
      <p:pic>
        <p:nvPicPr>
          <p:cNvPr id="7" name="Light: Break through barriers">
            <a:extLst>
              <a:ext uri="{FF2B5EF4-FFF2-40B4-BE49-F238E27FC236}">
                <a16:creationId xmlns:a16="http://schemas.microsoft.com/office/drawing/2014/main" id="{168BE704-B556-45E9-BE93-C19A745DB3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638197" y="260049"/>
            <a:ext cx="6337904" cy="6337902"/>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Logo&#10;&#10;Description automatically generated with medium confidence">
            <a:extLst>
              <a:ext uri="{FF2B5EF4-FFF2-40B4-BE49-F238E27FC236}">
                <a16:creationId xmlns:a16="http://schemas.microsoft.com/office/drawing/2014/main" id="{2A9CEB69-ACA2-426E-A1A5-54DB916D618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pic>
        <p:nvPicPr>
          <p:cNvPr id="3" name="Graphic: Create impact faster metaphor" descr="Image of create impact faster metaphor">
            <a:extLst>
              <a:ext uri="{FF2B5EF4-FFF2-40B4-BE49-F238E27FC236}">
                <a16:creationId xmlns:a16="http://schemas.microsoft.com/office/drawing/2014/main" id="{7E525692-EAFC-E310-79FD-B48726319C0B}"/>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6065081" y="478972"/>
            <a:ext cx="5900060" cy="6074228"/>
          </a:xfrm>
          <a:prstGeom prst="rect">
            <a:avLst/>
          </a:prstGeom>
        </p:spPr>
      </p:pic>
    </p:spTree>
    <p:extLst>
      <p:ext uri="{BB962C8B-B14F-4D97-AF65-F5344CB8AC3E}">
        <p14:creationId xmlns:p14="http://schemas.microsoft.com/office/powerpoint/2010/main" val="542622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3">
    <p:bg>
      <p:bgPr>
        <a:solidFill>
          <a:srgbClr val="EAE4DC"/>
        </a:solidFill>
        <a:effectLst/>
      </p:bgPr>
    </p:bg>
    <p:spTree>
      <p:nvGrpSpPr>
        <p:cNvPr id="1" name=""/>
        <p:cNvGrpSpPr/>
        <p:nvPr/>
      </p:nvGrpSpPr>
      <p:grpSpPr>
        <a:xfrm>
          <a:off x="0" y="0"/>
          <a:ext cx="0" cy="0"/>
          <a:chOff x="0" y="0"/>
          <a:chExt cx="0" cy="0"/>
        </a:xfrm>
      </p:grpSpPr>
      <p:pic>
        <p:nvPicPr>
          <p:cNvPr id="8" name="Light: Adapt to anything ">
            <a:extLst>
              <a:ext uri="{FF2B5EF4-FFF2-40B4-BE49-F238E27FC236}">
                <a16:creationId xmlns:a16="http://schemas.microsoft.com/office/drawing/2014/main" id="{547E7F7C-2D58-481F-8331-3FE0241E1FB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880702" y="194129"/>
            <a:ext cx="6311298" cy="6311287"/>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Picture 6" descr="Logo&#10;&#10;Description automatically generated with medium confidence">
            <a:extLst>
              <a:ext uri="{FF2B5EF4-FFF2-40B4-BE49-F238E27FC236}">
                <a16:creationId xmlns:a16="http://schemas.microsoft.com/office/drawing/2014/main" id="{17AABFA6-6857-43EF-9CDC-D483A94CE64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494017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4">
    <p:bg>
      <p:bgPr>
        <a:solidFill>
          <a:srgbClr val="EAE4DC"/>
        </a:solidFill>
        <a:effectLst/>
      </p:bgPr>
    </p:bg>
    <p:spTree>
      <p:nvGrpSpPr>
        <p:cNvPr id="1" name=""/>
        <p:cNvGrpSpPr/>
        <p:nvPr/>
      </p:nvGrpSpPr>
      <p:grpSpPr>
        <a:xfrm>
          <a:off x="0" y="0"/>
          <a:ext cx="0" cy="0"/>
          <a:chOff x="0" y="0"/>
          <a:chExt cx="0" cy="0"/>
        </a:xfrm>
      </p:grpSpPr>
      <p:pic>
        <p:nvPicPr>
          <p:cNvPr id="6" name="Light: Innovate everywhere">
            <a:extLst>
              <a:ext uri="{FF2B5EF4-FFF2-40B4-BE49-F238E27FC236}">
                <a16:creationId xmlns:a16="http://schemas.microsoft.com/office/drawing/2014/main" id="{DC04341E-C617-413D-A754-103CAA84E5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56117" y="53298"/>
            <a:ext cx="6592960" cy="659296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Picture 6" descr="Logo&#10;&#10;Description automatically generated with medium confidence">
            <a:extLst>
              <a:ext uri="{FF2B5EF4-FFF2-40B4-BE49-F238E27FC236}">
                <a16:creationId xmlns:a16="http://schemas.microsoft.com/office/drawing/2014/main" id="{17AABFA6-6857-43EF-9CDC-D483A94CE64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9034250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_Dark Title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Graphical user interface&#10;&#10;Description automatically generated with low confidence">
            <a:extLst>
              <a:ext uri="{FF2B5EF4-FFF2-40B4-BE49-F238E27FC236}">
                <a16:creationId xmlns:a16="http://schemas.microsoft.com/office/drawing/2014/main" id="{E44A620F-90A5-4F90-A46E-589E29C354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invGray">
          <a:xfrm>
            <a:off x="584200" y="585788"/>
            <a:ext cx="2855205" cy="289320"/>
          </a:xfrm>
          <a:prstGeom prst="rect">
            <a:avLst/>
          </a:prstGeom>
        </p:spPr>
      </p:pic>
      <p:pic>
        <p:nvPicPr>
          <p:cNvPr id="3" name="Picture 2" descr="Logo&#10;&#10;Description automatically generated">
            <a:extLst>
              <a:ext uri="{FF2B5EF4-FFF2-40B4-BE49-F238E27FC236}">
                <a16:creationId xmlns:a16="http://schemas.microsoft.com/office/drawing/2014/main" id="{5D8CC200-3AA6-534A-8B38-3F7B82E00B8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07088" y="292100"/>
            <a:ext cx="6273800" cy="6273800"/>
          </a:xfrm>
          <a:prstGeom prst="rect">
            <a:avLst/>
          </a:prstGeom>
        </p:spPr>
      </p:pic>
    </p:spTree>
    <p:extLst>
      <p:ext uri="{BB962C8B-B14F-4D97-AF65-F5344CB8AC3E}">
        <p14:creationId xmlns:p14="http://schemas.microsoft.com/office/powerpoint/2010/main" val="11121031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_Dark title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8" name="Picture 7" descr="Graphical user interface&#10;&#10;Description automatically generated with low confidence">
            <a:extLst>
              <a:ext uri="{FF2B5EF4-FFF2-40B4-BE49-F238E27FC236}">
                <a16:creationId xmlns:a16="http://schemas.microsoft.com/office/drawing/2014/main" id="{5FFF0A47-7543-41B6-9868-D5B1EA73518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invGray">
          <a:xfrm>
            <a:off x="584200" y="585788"/>
            <a:ext cx="2855205" cy="289320"/>
          </a:xfrm>
          <a:prstGeom prst="rect">
            <a:avLst/>
          </a:prstGeom>
        </p:spPr>
      </p:pic>
      <p:pic>
        <p:nvPicPr>
          <p:cNvPr id="3" name="Picture 2">
            <a:extLst>
              <a:ext uri="{FF2B5EF4-FFF2-40B4-BE49-F238E27FC236}">
                <a16:creationId xmlns:a16="http://schemas.microsoft.com/office/drawing/2014/main" id="{98688AFB-CA86-0CDF-C6FA-36CD90A356D3}"/>
              </a:ext>
            </a:extLst>
          </p:cNvPr>
          <p:cNvPicPr>
            <a:picLocks noChangeAspect="1"/>
          </p:cNvPicPr>
          <p:nvPr userDrawn="1"/>
        </p:nvPicPr>
        <p:blipFill>
          <a:blip r:embed="rId3"/>
          <a:stretch>
            <a:fillRect/>
          </a:stretch>
        </p:blipFill>
        <p:spPr>
          <a:xfrm>
            <a:off x="5624511" y="292100"/>
            <a:ext cx="6273802" cy="6273802"/>
          </a:xfrm>
          <a:prstGeom prst="rect">
            <a:avLst/>
          </a:prstGeom>
        </p:spPr>
      </p:pic>
    </p:spTree>
    <p:extLst>
      <p:ext uri="{BB962C8B-B14F-4D97-AF65-F5344CB8AC3E}">
        <p14:creationId xmlns:p14="http://schemas.microsoft.com/office/powerpoint/2010/main" val="33130224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Dark title 3">
    <p:bg>
      <p:bgRef idx="1001">
        <a:schemeClr val="bg2"/>
      </p:bgRef>
    </p:bg>
    <p:spTree>
      <p:nvGrpSpPr>
        <p:cNvPr id="1" name=""/>
        <p:cNvGrpSpPr/>
        <p:nvPr/>
      </p:nvGrpSpPr>
      <p:grpSpPr>
        <a:xfrm>
          <a:off x="0" y="0"/>
          <a:ext cx="0" cy="0"/>
          <a:chOff x="0" y="0"/>
          <a:chExt cx="0" cy="0"/>
        </a:xfrm>
      </p:grpSpPr>
      <p:pic>
        <p:nvPicPr>
          <p:cNvPr id="8" name="Dark: Adapt to anything">
            <a:extLst>
              <a:ext uri="{FF2B5EF4-FFF2-40B4-BE49-F238E27FC236}">
                <a16:creationId xmlns:a16="http://schemas.microsoft.com/office/drawing/2014/main" id="{994EB93C-6F19-49E9-A6E6-6858355E51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bwMode="ltGray">
          <a:xfrm>
            <a:off x="5854695" y="152401"/>
            <a:ext cx="6347416" cy="6347406"/>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Graphical user interface&#10;&#10;Description automatically generated with low confidence">
            <a:extLst>
              <a:ext uri="{FF2B5EF4-FFF2-40B4-BE49-F238E27FC236}">
                <a16:creationId xmlns:a16="http://schemas.microsoft.com/office/drawing/2014/main" id="{80DE0B83-1A11-4323-B03A-220D262F53C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bwMode="invGray">
          <a:xfrm>
            <a:off x="584200" y="585788"/>
            <a:ext cx="2855205" cy="289320"/>
          </a:xfrm>
          <a:prstGeom prst="rect">
            <a:avLst/>
          </a:prstGeom>
        </p:spPr>
      </p:pic>
    </p:spTree>
    <p:extLst>
      <p:ext uri="{BB962C8B-B14F-4D97-AF65-F5344CB8AC3E}">
        <p14:creationId xmlns:p14="http://schemas.microsoft.com/office/powerpoint/2010/main" val="9712586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Dark titl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Graphical user interface&#10;&#10;Description automatically generated with low confidence">
            <a:extLst>
              <a:ext uri="{FF2B5EF4-FFF2-40B4-BE49-F238E27FC236}">
                <a16:creationId xmlns:a16="http://schemas.microsoft.com/office/drawing/2014/main" id="{80DE0B83-1A11-4323-B03A-220D262F53C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invGray">
          <a:xfrm>
            <a:off x="584200" y="585788"/>
            <a:ext cx="2855205" cy="289320"/>
          </a:xfrm>
          <a:prstGeom prst="rect">
            <a:avLst/>
          </a:prstGeom>
        </p:spPr>
      </p:pic>
      <p:pic>
        <p:nvPicPr>
          <p:cNvPr id="7" name="Dark:">
            <a:extLst>
              <a:ext uri="{FF2B5EF4-FFF2-40B4-BE49-F238E27FC236}">
                <a16:creationId xmlns:a16="http://schemas.microsoft.com/office/drawing/2014/main" id="{7D8593D0-D7C9-4321-A0F9-23E7597E2F4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bwMode="ltGray">
          <a:xfrm>
            <a:off x="5453615" y="50801"/>
            <a:ext cx="6597966" cy="6597956"/>
          </a:xfrm>
          <a:prstGeom prst="rect">
            <a:avLst/>
          </a:prstGeom>
        </p:spPr>
      </p:pic>
    </p:spTree>
    <p:extLst>
      <p:ext uri="{BB962C8B-B14F-4D97-AF65-F5344CB8AC3E}">
        <p14:creationId xmlns:p14="http://schemas.microsoft.com/office/powerpoint/2010/main" val="16526097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 Title square photo placeholder">
    <p:bg>
      <p:bgPr>
        <a:solidFill>
          <a:srgbClr val="EAE4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1D9633D-0250-45DF-8C52-8A5F894D7FA7}"/>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pic>
        <p:nvPicPr>
          <p:cNvPr id="6" name="Picture 5" descr="Logo&#10;&#10;Description automatically generated with medium confidence">
            <a:extLst>
              <a:ext uri="{FF2B5EF4-FFF2-40B4-BE49-F238E27FC236}">
                <a16:creationId xmlns:a16="http://schemas.microsoft.com/office/drawing/2014/main" id="{D9214802-33BD-472E-84C0-CBCD65AD4E6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6832376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itle Slide tan">
    <p:bg>
      <p:bgPr>
        <a:solidFill>
          <a:srgbClr val="EAE4DC"/>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Logo&#10;&#10;Description automatically generated with medium confidence">
            <a:extLst>
              <a:ext uri="{FF2B5EF4-FFF2-40B4-BE49-F238E27FC236}">
                <a16:creationId xmlns:a16="http://schemas.microsoft.com/office/drawing/2014/main" id="{F4838EB7-9B13-4ACB-97C0-51BAB78757B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2675439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Agenda 1">
    <p:bg>
      <p:bgPr>
        <a:solidFill>
          <a:srgbClr val="EAE4DC"/>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14E108-2258-4959-A182-798030A0C286}"/>
              </a:ext>
            </a:extLst>
          </p:cNvPr>
          <p:cNvSpPr/>
          <p:nvPr userDrawn="1"/>
        </p:nvSpPr>
        <p:spPr bwMode="auto">
          <a:xfrm>
            <a:off x="0" y="0"/>
            <a:ext cx="3556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3152001"/>
            <a:ext cx="2053337" cy="553998"/>
          </a:xfrm>
        </p:spPr>
        <p:txBody>
          <a:bodyPr/>
          <a:lstStyle>
            <a:lvl1pPr>
              <a:defRPr>
                <a:solidFill>
                  <a:schemeClr val="bg1"/>
                </a:solidFill>
              </a:defRPr>
            </a:lvl1pPr>
          </a:lstStyle>
          <a:p>
            <a:r>
              <a:rPr lang="en-US"/>
              <a:t>Agenda</a:t>
            </a:r>
          </a:p>
        </p:txBody>
      </p:sp>
      <p:sp>
        <p:nvSpPr>
          <p:cNvPr id="4" name="Text Placeholder 3"/>
          <p:cNvSpPr>
            <a:spLocks noGrp="1"/>
          </p:cNvSpPr>
          <p:nvPr>
            <p:ph type="body" sz="quarter" idx="10"/>
          </p:nvPr>
        </p:nvSpPr>
        <p:spPr>
          <a:xfrm>
            <a:off x="4165600" y="2604159"/>
            <a:ext cx="5212080" cy="1649682"/>
          </a:xfrm>
        </p:spPr>
        <p:txBody>
          <a:bodyPr wrap="square" anchor="ctr" anchorCtr="0">
            <a:spAutoFit/>
          </a:bodyPr>
          <a:lstStyle>
            <a:lvl1pPr marL="457200" indent="-457200">
              <a:spcBef>
                <a:spcPts val="1224"/>
              </a:spcBef>
              <a:buClr>
                <a:schemeClr val="tx1"/>
              </a:buClr>
              <a:buFont typeface="Arial" panose="020B0604020202020204" pitchFamily="34" charset="0"/>
              <a:buChar char="•"/>
              <a:defRPr sz="2800" b="0">
                <a:latin typeface="Segoe UI" panose="020B0502040204020203" pitchFamily="34" charset="0"/>
                <a:cs typeface="Segoe UI" panose="020B0502040204020203" pitchFamily="34" charset="0"/>
              </a:defRPr>
            </a:lvl1pPr>
            <a:lvl2pPr marL="598488" indent="-342900">
              <a:buFont typeface="Arial" panose="020B0604020202020204" pitchFamily="34" charset="0"/>
              <a:buChar char="•"/>
              <a:defRPr sz="2000" b="0"/>
            </a:lvl2pPr>
            <a:lvl3pPr marL="736600" indent="-285750">
              <a:buFont typeface="Arial" panose="020B0604020202020204" pitchFamily="34" charset="0"/>
              <a:buChar char="•"/>
              <a:tabLst/>
              <a:defRPr sz="1600" b="0"/>
            </a:lvl3pPr>
            <a:lvl4pPr marL="938212" indent="-285750">
              <a:buFont typeface="Arial" panose="020B0604020202020204" pitchFamily="34" charset="0"/>
              <a:buChar char="•"/>
              <a:defRPr sz="1400" b="0"/>
            </a:lvl4pPr>
            <a:lvl5pPr marL="1139825" indent="-285750">
              <a:buFont typeface="Arial" panose="020B0604020202020204" pitchFamily="34" charset="0"/>
              <a:buChar char="•"/>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5745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Lst>
          </p:cNvPr>
          <p:cNvSpPr/>
          <p:nvPr userDrawn="1"/>
        </p:nvSpPr>
        <p:spPr bwMode="auto">
          <a:xfrm>
            <a:off x="0" y="0"/>
            <a:ext cx="12192000" cy="1208988"/>
          </a:xfrm>
          <a:prstGeom prst="rect">
            <a:avLst/>
          </a:prstGeom>
          <a:solidFill>
            <a:srgbClr val="EAE4D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accent2"/>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840820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6943365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08462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wo Column Bullet 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564053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_Two Column Bullet 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1237262"/>
          </a:xfrm>
        </p:spPr>
        <p:txBody>
          <a:bodyPr/>
          <a:lstStyle>
            <a:lvl1pPr marL="0" indent="0">
              <a:spcBef>
                <a:spcPts val="1200"/>
              </a:spcBef>
              <a:buNone/>
              <a:defRPr sz="1800">
                <a:gradFill flip="none" rotWithShape="1">
                  <a:gsLst>
                    <a:gs pos="0">
                      <a:srgbClr val="50E6FF"/>
                    </a:gs>
                    <a:gs pos="100000">
                      <a:srgbClr val="D59DFF"/>
                    </a:gs>
                  </a:gsLst>
                  <a:lin ang="10800000" scaled="1"/>
                  <a:tileRect/>
                </a:gradFill>
                <a:latin typeface="+mj-lt"/>
              </a:defRPr>
            </a:lvl1pPr>
            <a:lvl2pPr marL="228600" indent="0">
              <a:buNone/>
              <a:defRPr sz="1600"/>
            </a:lvl2pPr>
            <a:lvl3pPr marL="457200" indent="0">
              <a:buNone/>
              <a:defRPr sz="1200"/>
            </a:lvl3pPr>
            <a:lvl4pPr marL="661988" indent="0">
              <a:buNone/>
              <a:defRPr sz="1100"/>
            </a:lvl4pPr>
            <a:lvl5pPr marL="855663"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865188" y="5594817"/>
            <a:ext cx="10744200" cy="969496"/>
          </a:xfrm>
          <a:solidFill>
            <a:schemeClr val="bg2"/>
          </a:solidFill>
        </p:spPr>
        <p:txBody>
          <a:bodyPr lIns="457200" tIns="182880" rIns="2514600" bIns="182880" anchor="b"/>
          <a:lstStyle>
            <a:lvl1pPr marL="0" indent="0">
              <a:buNone/>
              <a:defRPr sz="1800"/>
            </a:lvl1pPr>
            <a:lvl2pPr marL="0" indent="0" algn="r">
              <a:spcBef>
                <a:spcPts val="600"/>
              </a:spcBef>
              <a:buNone/>
              <a:defRPr sz="1600"/>
            </a:lvl2pPr>
            <a:lvl3pPr marL="457200" indent="0">
              <a:buNone/>
              <a:defRPr sz="1200"/>
            </a:lvl3pPr>
            <a:lvl4pPr marL="661988" indent="0">
              <a:buNone/>
              <a:defRPr sz="1100"/>
            </a:lvl4pPr>
            <a:lvl5pPr marL="855663" indent="0">
              <a:buNone/>
              <a:defRPr sz="1100"/>
            </a:lvl5p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130893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Half sl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2019300"/>
            <a:ext cx="5212080" cy="1341906"/>
          </a:xfrm>
        </p:spPr>
        <p:txBody>
          <a:bodyPr wrap="square">
            <a:spAutoFit/>
          </a:bodyPr>
          <a:lstStyle>
            <a:lvl1pPr marL="0" indent="0">
              <a:spcBef>
                <a:spcPts val="2400"/>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1800" b="0">
                <a:latin typeface="+mn-lt"/>
              </a:defRPr>
            </a:lvl2pPr>
            <a:lvl3pPr marL="450850" indent="0">
              <a:buFont typeface="Wingdings" panose="05000000000000000000" pitchFamily="2" charset="2"/>
              <a:buNone/>
              <a:tabLst/>
              <a:defRPr sz="1400" b="0">
                <a:latin typeface="+mn-lt"/>
              </a:defRPr>
            </a:lvl3pPr>
            <a:lvl4pPr marL="652462" indent="0">
              <a:buFont typeface="Wingdings" panose="05000000000000000000" pitchFamily="2" charset="2"/>
              <a:buNone/>
              <a:defRPr sz="1200" b="0">
                <a:latin typeface="+mn-lt"/>
              </a:defRPr>
            </a:lvl4pPr>
            <a:lvl5pPr marL="854075" indent="0">
              <a:buFont typeface="Wingdings" panose="05000000000000000000" pitchFamily="2" charset="2"/>
              <a:buNone/>
              <a:tabLst/>
              <a:defRPr sz="12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4861CE2D-8C0B-5841-637D-61C9F1F599F8}"/>
              </a:ext>
            </a:extLst>
          </p:cNvPr>
          <p:cNvSpPr>
            <a:spLocks noGrp="1"/>
          </p:cNvSpPr>
          <p:nvPr>
            <p:ph type="body" sz="quarter" idx="11" hasCustomPrompt="1"/>
          </p:nvPr>
        </p:nvSpPr>
        <p:spPr>
          <a:xfrm>
            <a:off x="584200" y="1011198"/>
            <a:ext cx="11018520" cy="369332"/>
          </a:xfrm>
        </p:spPr>
        <p:txBody>
          <a:bodyPr/>
          <a:lstStyle>
            <a:lvl1pPr marL="0" indent="0">
              <a:buNone/>
              <a:defRPr sz="2400" spc="-20" baseline="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Click to edit subtitle</a:t>
            </a:r>
          </a:p>
        </p:txBody>
      </p:sp>
      <p:sp>
        <p:nvSpPr>
          <p:cNvPr id="7" name="Title 6">
            <a:extLst>
              <a:ext uri="{FF2B5EF4-FFF2-40B4-BE49-F238E27FC236}">
                <a16:creationId xmlns:a16="http://schemas.microsoft.com/office/drawing/2014/main" id="{35B44433-5D0E-D3A5-5A77-87C0D0FAF6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147246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66030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userDrawn="1">
          <p15:clr>
            <a:srgbClr val="5ACBF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554553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745607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852986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810353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771604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E65613-14F1-09CD-5134-A79239DDC25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39399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833269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551747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8540774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Case study">
    <p:bg>
      <p:bgRef idx="1001">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337118"/>
            <a:ext cx="5335588" cy="3931920"/>
          </a:xfrm>
        </p:spPr>
        <p:txBody>
          <a:bodyPr/>
          <a:lstStyle>
            <a:lvl1pPr marL="0" indent="0">
              <a:spcBef>
                <a:spcPts val="1200"/>
              </a:spcBef>
              <a:buNone/>
              <a:defRPr sz="1800">
                <a:gradFill flip="none" rotWithShape="1">
                  <a:gsLst>
                    <a:gs pos="0">
                      <a:srgbClr val="D59DFF"/>
                    </a:gs>
                    <a:gs pos="99000">
                      <a:srgbClr val="50E6FF"/>
                    </a:gs>
                  </a:gsLst>
                  <a:lin ang="0" scaled="1"/>
                  <a:tileRect/>
                </a:gradFill>
                <a:latin typeface="+mj-lt"/>
              </a:defRPr>
            </a:lvl1pPr>
            <a:lvl2pPr marL="0" indent="0">
              <a:spcBef>
                <a:spcPts val="300"/>
              </a:spcBef>
              <a:buNone/>
              <a:defRPr sz="1600"/>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Sublevel</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502400" y="0"/>
            <a:ext cx="56896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A2B78294-C45D-CF09-312C-DF3CDFBAB775}"/>
              </a:ext>
            </a:extLst>
          </p:cNvPr>
          <p:cNvSpPr>
            <a:spLocks noGrp="1"/>
          </p:cNvSpPr>
          <p:nvPr>
            <p:ph type="title"/>
          </p:nvPr>
        </p:nvSpPr>
        <p:spPr>
          <a:xfrm>
            <a:off x="588263" y="457200"/>
            <a:ext cx="5335588" cy="409343"/>
          </a:xfrm>
        </p:spPr>
        <p:txBody>
          <a:bodyPr/>
          <a:lstStyle>
            <a:lvl1pPr>
              <a:lnSpc>
                <a:spcPct val="95000"/>
              </a:lnSpc>
              <a:defRPr sz="2800" spc="-30" baseline="0"/>
            </a:lvl1pPr>
          </a:lstStyle>
          <a:p>
            <a:r>
              <a:rPr lang="en-US"/>
              <a:t>Click to edit Master title style</a:t>
            </a:r>
          </a:p>
        </p:txBody>
      </p:sp>
      <p:sp>
        <p:nvSpPr>
          <p:cNvPr id="7" name="Text Placeholder 6">
            <a:extLst>
              <a:ext uri="{FF2B5EF4-FFF2-40B4-BE49-F238E27FC236}">
                <a16:creationId xmlns:a16="http://schemas.microsoft.com/office/drawing/2014/main" id="{C3CFB25F-180B-2A2D-2FAE-6C795F301831}"/>
              </a:ext>
            </a:extLst>
          </p:cNvPr>
          <p:cNvSpPr>
            <a:spLocks noGrp="1"/>
          </p:cNvSpPr>
          <p:nvPr>
            <p:ph type="body" sz="quarter" idx="12"/>
          </p:nvPr>
        </p:nvSpPr>
        <p:spPr>
          <a:xfrm>
            <a:off x="6787262" y="5724273"/>
            <a:ext cx="4822126" cy="544765"/>
          </a:xfrm>
        </p:spPr>
        <p:txBody>
          <a:bodyPr anchor="b"/>
          <a:lstStyle>
            <a:lvl1pPr marL="0" indent="0">
              <a:spcBef>
                <a:spcPts val="0"/>
              </a:spcBef>
              <a:spcAft>
                <a:spcPts val="600"/>
              </a:spcAft>
              <a:buNone/>
              <a:defRPr sz="1600"/>
            </a:lvl1pPr>
            <a:lvl2pPr marL="228600" indent="0" algn="r">
              <a:buNone/>
              <a:defRPr sz="1200">
                <a:latin typeface="+mj-lt"/>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097647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userDrawn="1">
          <p15:clr>
            <a:srgbClr val="5ACBF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_Title - Square Photo ">
    <p:bg>
      <p:bgRef idx="1001">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1435100"/>
            <a:ext cx="6261482" cy="4833938"/>
          </a:xfrm>
        </p:spPr>
        <p:txBody>
          <a:bodyPr/>
          <a:lstStyle>
            <a:lvl1pPr marL="0" indent="0">
              <a:spcBef>
                <a:spcPts val="1200"/>
              </a:spcBef>
              <a:buNone/>
              <a:defRPr sz="1800">
                <a:gradFill flip="none" rotWithShape="1">
                  <a:gsLst>
                    <a:gs pos="0">
                      <a:srgbClr val="D59DFF"/>
                    </a:gs>
                    <a:gs pos="99000">
                      <a:srgbClr val="50E6FF"/>
                    </a:gs>
                  </a:gsLst>
                  <a:lin ang="0" scaled="1"/>
                  <a:tileRect/>
                </a:gradFill>
                <a:latin typeface="+mj-lt"/>
              </a:defRPr>
            </a:lvl1pPr>
            <a:lvl2pPr marL="0" indent="0">
              <a:spcBef>
                <a:spcPts val="300"/>
              </a:spcBef>
              <a:buNone/>
              <a:defRPr sz="1600"/>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Sublevel</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7437120" y="0"/>
            <a:ext cx="475488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A2B78294-C45D-CF09-312C-DF3CDFBAB775}"/>
              </a:ext>
            </a:extLst>
          </p:cNvPr>
          <p:cNvSpPr>
            <a:spLocks noGrp="1"/>
          </p:cNvSpPr>
          <p:nvPr>
            <p:ph type="title"/>
          </p:nvPr>
        </p:nvSpPr>
        <p:spPr>
          <a:xfrm>
            <a:off x="588263" y="457200"/>
            <a:ext cx="6261482" cy="443198"/>
          </a:xfrm>
        </p:spPr>
        <p:txBody>
          <a:bodyPr/>
          <a:lstStyle>
            <a:lvl1pPr>
              <a:lnSpc>
                <a:spcPct val="90000"/>
              </a:lnSpc>
              <a:defRPr sz="3200"/>
            </a:lvl1pPr>
          </a:lstStyle>
          <a:p>
            <a:r>
              <a:rPr lang="en-US"/>
              <a:t>Click to edit Master title style</a:t>
            </a:r>
          </a:p>
        </p:txBody>
      </p:sp>
    </p:spTree>
    <p:extLst>
      <p:ext uri="{BB962C8B-B14F-4D97-AF65-F5344CB8AC3E}">
        <p14:creationId xmlns:p14="http://schemas.microsoft.com/office/powerpoint/2010/main" val="222364548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223832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1308347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8745052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2140118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0105149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5515386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0348077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7416762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466279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userDrawn="1">
          <p15:clr>
            <a:srgbClr val="5ACBF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1656760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3730646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635941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133824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7634307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044109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9326779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0964500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8441438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03677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24772569"/>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4" orient="horz" pos="3209" userDrawn="1">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userDrawn="1">
          <p15:clr>
            <a:srgbClr val="5ACBF0"/>
          </p15:clr>
        </p15:guide>
        <p15:guide id="15" pos="3451" userDrawn="1">
          <p15:clr>
            <a:srgbClr val="5ACBF0"/>
          </p15:clr>
        </p15:guide>
        <p15:guide id="16" pos="4229" userDrawn="1">
          <p15:clr>
            <a:srgbClr val="5ACBF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8009769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5471059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997471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1437107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08250376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67552727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12753058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38375" y="1033463"/>
            <a:ext cx="9371013"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2238375" y="4424994"/>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2238375" y="4831394"/>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sp>
        <p:nvSpPr>
          <p:cNvPr id="12" name="Freeform: Shape 11">
            <a:extLst>
              <a:ext uri="{FF2B5EF4-FFF2-40B4-BE49-F238E27FC236}">
                <a16:creationId xmlns:a16="http://schemas.microsoft.com/office/drawing/2014/main" id="{B7906C05-2D3A-4EE1-8C05-624CD0DA8D38}"/>
              </a:ext>
            </a:extLst>
          </p:cNvPr>
          <p:cNvSpPr>
            <a:spLocks/>
          </p:cNvSpPr>
          <p:nvPr userDrawn="1"/>
        </p:nvSpPr>
        <p:spPr bwMode="auto">
          <a:xfrm>
            <a:off x="569912" y="1047750"/>
            <a:ext cx="1270000" cy="1133475"/>
          </a:xfrm>
          <a:custGeom>
            <a:avLst/>
            <a:gdLst>
              <a:gd name="connsiteX0" fmla="*/ 730250 w 1270000"/>
              <a:gd name="connsiteY0" fmla="*/ 0 h 1133475"/>
              <a:gd name="connsiteX1" fmla="*/ 1270000 w 1270000"/>
              <a:gd name="connsiteY1" fmla="*/ 0 h 1133475"/>
              <a:gd name="connsiteX2" fmla="*/ 1270000 w 1270000"/>
              <a:gd name="connsiteY2" fmla="*/ 566949 h 1133475"/>
              <a:gd name="connsiteX3" fmla="*/ 1029312 w 1270000"/>
              <a:gd name="connsiteY3" fmla="*/ 566949 h 1133475"/>
              <a:gd name="connsiteX4" fmla="*/ 1085148 w 1270000"/>
              <a:gd name="connsiteY4" fmla="*/ 773266 h 1133475"/>
              <a:gd name="connsiteX5" fmla="*/ 1270000 w 1270000"/>
              <a:gd name="connsiteY5" fmla="*/ 865432 h 1133475"/>
              <a:gd name="connsiteX6" fmla="*/ 1270000 w 1270000"/>
              <a:gd name="connsiteY6" fmla="*/ 1133475 h 1133475"/>
              <a:gd name="connsiteX7" fmla="*/ 988281 w 1270000"/>
              <a:gd name="connsiteY7" fmla="*/ 1045537 h 1133475"/>
              <a:gd name="connsiteX8" fmla="*/ 825425 w 1270000"/>
              <a:gd name="connsiteY8" fmla="*/ 897986 h 1133475"/>
              <a:gd name="connsiteX9" fmla="*/ 749285 w 1270000"/>
              <a:gd name="connsiteY9" fmla="*/ 702239 h 1133475"/>
              <a:gd name="connsiteX10" fmla="*/ 730250 w 1270000"/>
              <a:gd name="connsiteY10" fmla="*/ 471401 h 1133475"/>
              <a:gd name="connsiteX11" fmla="*/ 0 w 1270000"/>
              <a:gd name="connsiteY11" fmla="*/ 0 h 1133475"/>
              <a:gd name="connsiteX12" fmla="*/ 538163 w 1270000"/>
              <a:gd name="connsiteY12" fmla="*/ 0 h 1133475"/>
              <a:gd name="connsiteX13" fmla="*/ 538163 w 1270000"/>
              <a:gd name="connsiteY13" fmla="*/ 566949 h 1133475"/>
              <a:gd name="connsiteX14" fmla="*/ 297283 w 1270000"/>
              <a:gd name="connsiteY14" fmla="*/ 566949 h 1133475"/>
              <a:gd name="connsiteX15" fmla="*/ 353262 w 1270000"/>
              <a:gd name="connsiteY15" fmla="*/ 773266 h 1133475"/>
              <a:gd name="connsiteX16" fmla="*/ 538163 w 1270000"/>
              <a:gd name="connsiteY16" fmla="*/ 865432 h 1133475"/>
              <a:gd name="connsiteX17" fmla="*/ 538163 w 1270000"/>
              <a:gd name="connsiteY17" fmla="*/ 1133475 h 1133475"/>
              <a:gd name="connsiteX18" fmla="*/ 256147 w 1270000"/>
              <a:gd name="connsiteY18" fmla="*/ 1045537 h 1133475"/>
              <a:gd name="connsiteX19" fmla="*/ 92875 w 1270000"/>
              <a:gd name="connsiteY19" fmla="*/ 897986 h 1133475"/>
              <a:gd name="connsiteX20" fmla="*/ 16539 w 1270000"/>
              <a:gd name="connsiteY20" fmla="*/ 702239 h 1133475"/>
              <a:gd name="connsiteX21" fmla="*/ 0 w 1270000"/>
              <a:gd name="connsiteY21" fmla="*/ 563144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70000" h="1133475">
                <a:moveTo>
                  <a:pt x="730250" y="0"/>
                </a:moveTo>
                <a:lnTo>
                  <a:pt x="1270000" y="0"/>
                </a:lnTo>
                <a:lnTo>
                  <a:pt x="1270000" y="566949"/>
                </a:lnTo>
                <a:lnTo>
                  <a:pt x="1029312" y="566949"/>
                </a:lnTo>
                <a:cubicBezTo>
                  <a:pt x="1029312" y="656156"/>
                  <a:pt x="1050039" y="721687"/>
                  <a:pt x="1085148" y="773266"/>
                </a:cubicBezTo>
                <a:cubicBezTo>
                  <a:pt x="1120258" y="824422"/>
                  <a:pt x="1182016" y="855285"/>
                  <a:pt x="1270000" y="865432"/>
                </a:cubicBezTo>
                <a:lnTo>
                  <a:pt x="1270000" y="1133475"/>
                </a:lnTo>
                <a:cubicBezTo>
                  <a:pt x="1152406" y="1114873"/>
                  <a:pt x="1058499" y="1085701"/>
                  <a:pt x="988281" y="1045537"/>
                </a:cubicBezTo>
                <a:cubicBezTo>
                  <a:pt x="918063" y="1005795"/>
                  <a:pt x="863496" y="956330"/>
                  <a:pt x="825425" y="897986"/>
                </a:cubicBezTo>
                <a:cubicBezTo>
                  <a:pt x="787355" y="839220"/>
                  <a:pt x="761975" y="774112"/>
                  <a:pt x="749285" y="702239"/>
                </a:cubicBezTo>
                <a:cubicBezTo>
                  <a:pt x="736595" y="630366"/>
                  <a:pt x="730250" y="553420"/>
                  <a:pt x="730250" y="471401"/>
                </a:cubicBezTo>
                <a:close/>
                <a:moveTo>
                  <a:pt x="0" y="0"/>
                </a:moveTo>
                <a:lnTo>
                  <a:pt x="538163" y="0"/>
                </a:lnTo>
                <a:lnTo>
                  <a:pt x="538163" y="566949"/>
                </a:lnTo>
                <a:lnTo>
                  <a:pt x="297283" y="566949"/>
                </a:lnTo>
                <a:cubicBezTo>
                  <a:pt x="297283" y="655310"/>
                  <a:pt x="317639" y="721687"/>
                  <a:pt x="353262" y="773266"/>
                </a:cubicBezTo>
                <a:cubicBezTo>
                  <a:pt x="388461" y="824422"/>
                  <a:pt x="449954" y="855285"/>
                  <a:pt x="538163" y="865432"/>
                </a:cubicBezTo>
                <a:lnTo>
                  <a:pt x="538163" y="1133475"/>
                </a:lnTo>
                <a:cubicBezTo>
                  <a:pt x="420692" y="1114873"/>
                  <a:pt x="326545" y="1085701"/>
                  <a:pt x="256147" y="1045537"/>
                </a:cubicBezTo>
                <a:cubicBezTo>
                  <a:pt x="185325" y="1005795"/>
                  <a:pt x="131042" y="956330"/>
                  <a:pt x="92875" y="897986"/>
                </a:cubicBezTo>
                <a:cubicBezTo>
                  <a:pt x="54707" y="839220"/>
                  <a:pt x="29262" y="774112"/>
                  <a:pt x="16539" y="702239"/>
                </a:cubicBezTo>
                <a:cubicBezTo>
                  <a:pt x="8482" y="657847"/>
                  <a:pt x="2969" y="611341"/>
                  <a:pt x="0" y="563144"/>
                </a:cubicBezTo>
                <a:close/>
              </a:path>
            </a:pathLst>
          </a:custGeom>
          <a:gradFill>
            <a:gsLst>
              <a:gs pos="0">
                <a:srgbClr val="50E6FF"/>
              </a:gs>
              <a:gs pos="100000">
                <a:srgbClr val="D59DFF"/>
              </a:gs>
            </a:gsLst>
            <a:lin ang="2400000" scaled="0"/>
          </a:gradFill>
          <a:ln>
            <a:noFill/>
            <a:headEnd type="none" w="med" len="med"/>
            <a:tailEnd type="none" w="med" len="med"/>
          </a:ln>
          <a:effectLst>
            <a:outerShdw blurRad="355600" dist="190500" dir="5400000" sx="101000" sy="101000" algn="ctr" rotWithShape="0">
              <a:srgbClr val="000000">
                <a:alpha val="27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6068515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Quote ocea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36787" y="1030655"/>
            <a:ext cx="9371013"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2236787" y="4422186"/>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2236787" y="4828586"/>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E48B7899-CB4D-47CD-A953-8FAD549121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49201" y="1033463"/>
            <a:ext cx="1555824" cy="1392940"/>
          </a:xfrm>
          <a:prstGeom prst="rect">
            <a:avLst/>
          </a:prstGeom>
        </p:spPr>
      </p:pic>
    </p:spTree>
    <p:extLst>
      <p:ext uri="{BB962C8B-B14F-4D97-AF65-F5344CB8AC3E}">
        <p14:creationId xmlns:p14="http://schemas.microsoft.com/office/powerpoint/2010/main" val="36604578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Quote viole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B4EC0E-1A04-488E-9DE2-3E485E0F7BD5}"/>
              </a:ext>
            </a:extLst>
          </p:cNvPr>
          <p:cNvSpPr>
            <a:spLocks noGrp="1"/>
          </p:cNvSpPr>
          <p:nvPr>
            <p:ph type="title" hasCustomPrompt="1"/>
          </p:nvPr>
        </p:nvSpPr>
        <p:spPr>
          <a:xfrm>
            <a:off x="2236787" y="1030655"/>
            <a:ext cx="9371013"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9" name="Text Placeholder 4">
            <a:extLst>
              <a:ext uri="{FF2B5EF4-FFF2-40B4-BE49-F238E27FC236}">
                <a16:creationId xmlns:a16="http://schemas.microsoft.com/office/drawing/2014/main" id="{FCC19D23-D1E4-4510-8049-F818AF4AC73B}"/>
              </a:ext>
            </a:extLst>
          </p:cNvPr>
          <p:cNvSpPr>
            <a:spLocks noGrp="1"/>
          </p:cNvSpPr>
          <p:nvPr>
            <p:ph type="body" sz="quarter" idx="12" hasCustomPrompt="1"/>
          </p:nvPr>
        </p:nvSpPr>
        <p:spPr>
          <a:xfrm>
            <a:off x="2236787" y="4422186"/>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10" name="Text Placeholder 4">
            <a:extLst>
              <a:ext uri="{FF2B5EF4-FFF2-40B4-BE49-F238E27FC236}">
                <a16:creationId xmlns:a16="http://schemas.microsoft.com/office/drawing/2014/main" id="{9C33B5F3-01CE-4749-9431-1FBF746009EB}"/>
              </a:ext>
            </a:extLst>
          </p:cNvPr>
          <p:cNvSpPr>
            <a:spLocks noGrp="1"/>
          </p:cNvSpPr>
          <p:nvPr>
            <p:ph type="body" sz="quarter" idx="13" hasCustomPrompt="1"/>
          </p:nvPr>
        </p:nvSpPr>
        <p:spPr>
          <a:xfrm>
            <a:off x="2236787" y="4828586"/>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350AB3FA-3405-4169-9479-480C4E8FE5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49201" y="1033463"/>
            <a:ext cx="1555824" cy="1392940"/>
          </a:xfrm>
          <a:prstGeom prst="rect">
            <a:avLst/>
          </a:prstGeom>
        </p:spPr>
      </p:pic>
    </p:spTree>
    <p:extLst>
      <p:ext uri="{BB962C8B-B14F-4D97-AF65-F5344CB8AC3E}">
        <p14:creationId xmlns:p14="http://schemas.microsoft.com/office/powerpoint/2010/main" val="5018975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82817732"/>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userDrawn="1">
          <p15:clr>
            <a:srgbClr val="5ACBF0"/>
          </p15:clr>
        </p15:guide>
        <p15:guide id="15" pos="2168" userDrawn="1">
          <p15:clr>
            <a:srgbClr val="5ACBF0"/>
          </p15:clr>
        </p15:guide>
        <p15:guide id="16" pos="2944" userDrawn="1">
          <p15:clr>
            <a:srgbClr val="5ACBF0"/>
          </p15:clr>
        </p15:guide>
        <p15:guide id="17" pos="4738" userDrawn="1">
          <p15:clr>
            <a:srgbClr val="5ACBF0"/>
          </p15:clr>
        </p15:guide>
        <p15:guide id="18" pos="5514" userDrawn="1">
          <p15:clr>
            <a:srgbClr val="5ACBF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Alternate quote">
    <p:bg>
      <p:bgPr>
        <a:solidFill>
          <a:srgbClr val="EAE4DC"/>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E78741-2E92-4352-847E-7E79AA3BEDE7}"/>
              </a:ext>
            </a:extLst>
          </p:cNvPr>
          <p:cNvSpPr/>
          <p:nvPr userDrawn="1"/>
        </p:nvSpPr>
        <p:spPr bwMode="auto">
          <a:xfrm>
            <a:off x="0" y="0"/>
            <a:ext cx="4064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40156270-9C86-4171-BEB2-C0F0D7A6B76A}"/>
              </a:ext>
            </a:extLst>
          </p:cNvPr>
          <p:cNvSpPr/>
          <p:nvPr userDrawn="1"/>
        </p:nvSpPr>
        <p:spPr bwMode="auto">
          <a:xfrm>
            <a:off x="1066800" y="1623526"/>
            <a:ext cx="10540999" cy="4217537"/>
          </a:xfrm>
          <a:prstGeom prst="rect">
            <a:avLst/>
          </a:prstGeom>
          <a:solidFill>
            <a:schemeClr val="bg1"/>
          </a:solidFill>
          <a:ln>
            <a:noFill/>
            <a:headEnd type="none" w="med" len="med"/>
            <a:tailEnd type="none" w="med" len="med"/>
          </a:ln>
          <a:effectLst>
            <a:outerShdw blurRad="355600" dist="190500" dir="5400000" sx="101000" sy="101000" algn="ctr" rotWithShape="0">
              <a:srgbClr val="000000">
                <a:alpha val="11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1066801" y="2191554"/>
            <a:ext cx="10058399" cy="2195395"/>
          </a:xfrm>
          <a:noFill/>
        </p:spPr>
        <p:txBody>
          <a:bodyPr wrap="square" lIns="457200" tIns="0" rIns="182880" bIns="0" anchor="b" anchorCtr="0">
            <a:normAutofit/>
          </a:bodyPr>
          <a:lstStyle>
            <a:lvl1pPr algn="l" defTabSz="932742" rtl="0" eaLnBrk="1" latinLnBrk="0" hangingPunct="1">
              <a:lnSpc>
                <a:spcPct val="90000"/>
              </a:lnSpc>
              <a:spcBef>
                <a:spcPct val="0"/>
              </a:spcBef>
              <a:buNone/>
              <a:defRPr lang="en-US" sz="28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1066801" y="4705389"/>
            <a:ext cx="10056883" cy="338554"/>
          </a:xfrm>
          <a:noFill/>
        </p:spPr>
        <p:txBody>
          <a:bodyPr wrap="square" lIns="457200" tIns="0" rIns="18288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1066801" y="5111789"/>
            <a:ext cx="10056882" cy="338554"/>
          </a:xfrm>
          <a:noFill/>
        </p:spPr>
        <p:txBody>
          <a:bodyPr wrap="square" lIns="457200" tIns="0" rIns="18288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sp>
        <p:nvSpPr>
          <p:cNvPr id="12" name="Rectangle 11">
            <a:extLst>
              <a:ext uri="{FF2B5EF4-FFF2-40B4-BE49-F238E27FC236}">
                <a16:creationId xmlns:a16="http://schemas.microsoft.com/office/drawing/2014/main" id="{B5CAA7F6-8C5E-4C0C-9380-3938313CCE9B}"/>
              </a:ext>
            </a:extLst>
          </p:cNvPr>
          <p:cNvSpPr/>
          <p:nvPr userDrawn="1"/>
        </p:nvSpPr>
        <p:spPr bwMode="auto">
          <a:xfrm>
            <a:off x="584200" y="866944"/>
            <a:ext cx="1460500" cy="1463040"/>
          </a:xfrm>
          <a:prstGeom prst="rect">
            <a:avLst/>
          </a:prstGeom>
          <a:gradFill>
            <a:gsLst>
              <a:gs pos="1000">
                <a:srgbClr val="50E6FF">
                  <a:alpha val="90000"/>
                </a:srgbClr>
              </a:gs>
              <a:gs pos="100000">
                <a:srgbClr val="D59DFF">
                  <a:alpha val="90000"/>
                </a:srgbClr>
              </a:gs>
            </a:gsLst>
            <a:lin ang="2400000" scaled="0"/>
          </a:gradFill>
          <a:ln>
            <a:noFill/>
            <a:headEnd type="none" w="med" len="med"/>
            <a:tailEnd type="none" w="med" len="med"/>
          </a:ln>
          <a:effectLst>
            <a:outerShdw blurRad="355600" dist="190500" dir="5400000" sx="101000" sy="101000" algn="ctr" rotWithShape="0">
              <a:srgbClr val="000000">
                <a:alpha val="27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14" name="Picture 13">
            <a:extLst>
              <a:ext uri="{FF2B5EF4-FFF2-40B4-BE49-F238E27FC236}">
                <a16:creationId xmlns:a16="http://schemas.microsoft.com/office/drawing/2014/main" id="{0D984DC6-2262-41BA-8742-20A3565F58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2537" y="1222206"/>
            <a:ext cx="1079086" cy="969348"/>
          </a:xfrm>
          <a:prstGeom prst="rect">
            <a:avLst/>
          </a:prstGeom>
        </p:spPr>
      </p:pic>
    </p:spTree>
    <p:extLst>
      <p:ext uri="{BB962C8B-B14F-4D97-AF65-F5344CB8AC3E}">
        <p14:creationId xmlns:p14="http://schemas.microsoft.com/office/powerpoint/2010/main" val="32681121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Demo slide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9194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Demo slide ocea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9893230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Demo slide viole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1587305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Section Title gradient 1">
    <p:bg>
      <p:bgPr>
        <a:gradFill>
          <a:gsLst>
            <a:gs pos="1000">
              <a:srgbClr val="50E6FF"/>
            </a:gs>
            <a:gs pos="99000">
              <a:schemeClr val="accent3"/>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8560786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Section Title gradient 2">
    <p:bg>
      <p:bgPr>
        <a:gradFill>
          <a:gsLst>
            <a:gs pos="1000">
              <a:srgbClr val="FF9349"/>
            </a:gs>
            <a:gs pos="99000">
              <a:srgbClr val="D83B01"/>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684959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Section Title gradient 3">
    <p:bg>
      <p:bgPr>
        <a:gradFill>
          <a:gsLst>
            <a:gs pos="99000">
              <a:srgbClr val="831490"/>
            </a:gs>
            <a:gs pos="1000">
              <a:srgbClr val="D59DFF"/>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9581332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207401"/>
            <a:ext cx="4572000" cy="443198"/>
          </a:xfrm>
          <a:noFill/>
        </p:spPr>
        <p:txBody>
          <a:bodyPr wrap="square" lIns="0" tIns="0" rIns="0" bIns="0" anchor="ctr" anchorCtr="0">
            <a:spAutoFit/>
          </a:bodyPr>
          <a:lstStyle>
            <a:lvl1pPr algn="l" defTabSz="932742" rtl="0" eaLnBrk="1" latinLnBrk="0" hangingPunct="1">
              <a:lnSpc>
                <a:spcPct val="90000"/>
              </a:lnSpc>
              <a:spcBef>
                <a:spcPct val="0"/>
              </a:spcBef>
              <a:buNone/>
              <a:defRPr lang="en-US" sz="32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81042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Section title graphic 1">
    <p:bg>
      <p:bgRef idx="1001">
        <a:schemeClr val="bg2"/>
      </p:bgRef>
    </p:bg>
    <p:spTree>
      <p:nvGrpSpPr>
        <p:cNvPr id="1" name=""/>
        <p:cNvGrpSpPr/>
        <p:nvPr/>
      </p:nvGrpSpPr>
      <p:grpSpPr>
        <a:xfrm>
          <a:off x="0" y="0"/>
          <a:ext cx="0" cy="0"/>
          <a:chOff x="0" y="0"/>
          <a:chExt cx="0" cy="0"/>
        </a:xfrm>
      </p:grpSpPr>
      <p:pic>
        <p:nvPicPr>
          <p:cNvPr id="7" name="Dark: Create impact faster">
            <a:extLst>
              <a:ext uri="{FF2B5EF4-FFF2-40B4-BE49-F238E27FC236}">
                <a16:creationId xmlns:a16="http://schemas.microsoft.com/office/drawing/2014/main" id="{53BEC10D-83A8-4649-88F8-525050193CA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3771901" y="0"/>
            <a:ext cx="8420100" cy="6858000"/>
          </a:xfrm>
          <a:prstGeom prst="rect">
            <a:avLst/>
          </a:prstGeom>
        </p:spPr>
      </p:pic>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461167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Section title graphic 2">
    <p:bg>
      <p:bgRef idx="1001">
        <a:schemeClr val="bg2"/>
      </p:bgRef>
    </p:bg>
    <p:spTree>
      <p:nvGrpSpPr>
        <p:cNvPr id="1" name=""/>
        <p:cNvGrpSpPr/>
        <p:nvPr/>
      </p:nvGrpSpPr>
      <p:grpSpPr>
        <a:xfrm>
          <a:off x="0" y="0"/>
          <a:ext cx="0" cy="0"/>
          <a:chOff x="0" y="0"/>
          <a:chExt cx="0" cy="0"/>
        </a:xfrm>
      </p:grpSpPr>
      <p:pic>
        <p:nvPicPr>
          <p:cNvPr id="4" name="Dark: Break through barriers">
            <a:extLst>
              <a:ext uri="{FF2B5EF4-FFF2-40B4-BE49-F238E27FC236}">
                <a16:creationId xmlns:a16="http://schemas.microsoft.com/office/drawing/2014/main" id="{AE01FB6F-69FB-4C55-8F77-47A913335DB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1161"/>
          <a:stretch/>
        </p:blipFill>
        <p:spPr bwMode="ltGray">
          <a:xfrm>
            <a:off x="0" y="-1"/>
            <a:ext cx="12192001" cy="6858001"/>
          </a:xfrm>
          <a:prstGeom prst="rect">
            <a:avLst/>
          </a:prstGeom>
        </p:spPr>
      </p:pic>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54539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299928"/>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userDrawn="1">
          <p15:clr>
            <a:srgbClr val="5ACBF0"/>
          </p15:clr>
        </p15:guide>
        <p15:guide id="16" pos="1524" userDrawn="1">
          <p15:clr>
            <a:srgbClr val="5ACBF0"/>
          </p15:clr>
        </p15:guide>
        <p15:guide id="17" pos="2298" userDrawn="1">
          <p15:clr>
            <a:srgbClr val="5ACBF0"/>
          </p15:clr>
        </p15:guide>
        <p15:guide id="18" pos="3450" userDrawn="1">
          <p15:clr>
            <a:srgbClr val="5ACBF0"/>
          </p15:clr>
        </p15:guide>
        <p15:guide id="19" pos="4230" userDrawn="1">
          <p15:clr>
            <a:srgbClr val="5ACBF0"/>
          </p15:clr>
        </p15:guide>
        <p15:guide id="20" pos="5380" userDrawn="1">
          <p15:clr>
            <a:srgbClr val="5ACBF0"/>
          </p15:clr>
        </p15:guide>
        <p15:guide id="21" pos="6156" userDrawn="1">
          <p15:clr>
            <a:srgbClr val="5ACBF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Section title graphic 3">
    <p:bg>
      <p:bgRef idx="1001">
        <a:schemeClr val="bg2"/>
      </p:bgRef>
    </p:bg>
    <p:spTree>
      <p:nvGrpSpPr>
        <p:cNvPr id="1" name=""/>
        <p:cNvGrpSpPr/>
        <p:nvPr/>
      </p:nvGrpSpPr>
      <p:grpSpPr>
        <a:xfrm>
          <a:off x="0" y="0"/>
          <a:ext cx="0" cy="0"/>
          <a:chOff x="0" y="0"/>
          <a:chExt cx="0" cy="0"/>
        </a:xfrm>
      </p:grpSpPr>
      <p:pic>
        <p:nvPicPr>
          <p:cNvPr id="5" name="Dark: Adapt to anything">
            <a:extLst>
              <a:ext uri="{FF2B5EF4-FFF2-40B4-BE49-F238E27FC236}">
                <a16:creationId xmlns:a16="http://schemas.microsoft.com/office/drawing/2014/main" id="{C01D04A8-6185-4D88-82A2-8E8101A916D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5334001" y="-1"/>
            <a:ext cx="6858000" cy="6858001"/>
          </a:xfrm>
          <a:prstGeom prst="rect">
            <a:avLst/>
          </a:prstGeom>
        </p:spPr>
      </p:pic>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590763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Section title graphic 4">
    <p:bg>
      <p:bgRef idx="1001">
        <a:schemeClr val="bg2"/>
      </p:bgRef>
    </p:bg>
    <p:spTree>
      <p:nvGrpSpPr>
        <p:cNvPr id="1" name=""/>
        <p:cNvGrpSpPr/>
        <p:nvPr/>
      </p:nvGrpSpPr>
      <p:grpSpPr>
        <a:xfrm>
          <a:off x="0" y="0"/>
          <a:ext cx="0" cy="0"/>
          <a:chOff x="0" y="0"/>
          <a:chExt cx="0" cy="0"/>
        </a:xfrm>
      </p:grpSpPr>
      <p:pic>
        <p:nvPicPr>
          <p:cNvPr id="4" name="Dark: Innovate everywhere">
            <a:extLst>
              <a:ext uri="{FF2B5EF4-FFF2-40B4-BE49-F238E27FC236}">
                <a16:creationId xmlns:a16="http://schemas.microsoft.com/office/drawing/2014/main" id="{4EAC99E1-B968-408B-9767-C938059B736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1657"/>
          <a:stretch/>
        </p:blipFill>
        <p:spPr bwMode="ltGray">
          <a:xfrm>
            <a:off x="0" y="-1"/>
            <a:ext cx="12192000" cy="6858001"/>
          </a:xfrm>
          <a:prstGeom prst="rect">
            <a:avLst/>
          </a:prstGeom>
        </p:spPr>
      </p:pic>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066791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1_Section title graphic 4">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207401"/>
            <a:ext cx="4572000" cy="443198"/>
          </a:xfrm>
          <a:noFill/>
        </p:spPr>
        <p:txBody>
          <a:bodyPr wrap="square" lIns="0" tIns="0" rIns="0" bIns="0" anchor="ctr" anchorCtr="0">
            <a:spAutoFit/>
          </a:bodyPr>
          <a:lstStyle>
            <a:lvl1pPr algn="l" defTabSz="932742" rtl="0" eaLnBrk="1" latinLnBrk="0" hangingPunct="1">
              <a:lnSpc>
                <a:spcPct val="90000"/>
              </a:lnSpc>
              <a:spcBef>
                <a:spcPct val="0"/>
              </a:spcBef>
              <a:buNone/>
              <a:defRPr lang="en-US" sz="32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064910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Screenshot">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0198-B250-44FD-9AC7-BA0E6E23B5C1}"/>
              </a:ext>
            </a:extLst>
          </p:cNvPr>
          <p:cNvSpPr>
            <a:spLocks noGrp="1"/>
          </p:cNvSpPr>
          <p:nvPr>
            <p:ph type="title"/>
          </p:nvPr>
        </p:nvSpPr>
        <p:spPr>
          <a:xfrm>
            <a:off x="588263" y="457200"/>
            <a:ext cx="3856737" cy="553998"/>
          </a:xfrm>
        </p:spPr>
        <p:txBody>
          <a:bodyPr/>
          <a:lstStyle/>
          <a:p>
            <a:r>
              <a:rPr lang="en-US"/>
              <a:t>Click to edit Master title style</a:t>
            </a:r>
          </a:p>
        </p:txBody>
      </p:sp>
      <p:sp>
        <p:nvSpPr>
          <p:cNvPr id="14" name="Text Placeholder 13">
            <a:extLst>
              <a:ext uri="{FF2B5EF4-FFF2-40B4-BE49-F238E27FC236}">
                <a16:creationId xmlns:a16="http://schemas.microsoft.com/office/drawing/2014/main" id="{6F25D0DC-756F-45C2-A98F-05B75941978C}"/>
              </a:ext>
            </a:extLst>
          </p:cNvPr>
          <p:cNvSpPr>
            <a:spLocks noGrp="1"/>
          </p:cNvSpPr>
          <p:nvPr>
            <p:ph type="body" sz="quarter" idx="11"/>
          </p:nvPr>
        </p:nvSpPr>
        <p:spPr>
          <a:xfrm>
            <a:off x="588263" y="2395538"/>
            <a:ext cx="3856737" cy="861774"/>
          </a:xfrm>
        </p:spPr>
        <p:txBody>
          <a:bodyPr/>
          <a:lstStyle>
            <a:lvl1pPr marL="0" indent="0">
              <a:buNone/>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A111676F-0A7B-49C1-8A96-1063E1813997}"/>
              </a:ext>
            </a:extLst>
          </p:cNvPr>
          <p:cNvSpPr>
            <a:spLocks noGrp="1"/>
          </p:cNvSpPr>
          <p:nvPr>
            <p:ph sz="quarter" idx="12" hasCustomPrompt="1"/>
          </p:nvPr>
        </p:nvSpPr>
        <p:spPr>
          <a:xfrm>
            <a:off x="5202937" y="1464400"/>
            <a:ext cx="6989063" cy="3929199"/>
          </a:xfrm>
          <a:prstGeom prst="roundRect">
            <a:avLst>
              <a:gd name="adj" fmla="val 0"/>
            </a:avLst>
          </a:prstGeom>
          <a:blipFill>
            <a:blip r:embed="rId2" cstate="email">
              <a:extLst>
                <a:ext uri="{28A0092B-C50C-407E-A947-70E740481C1C}">
                  <a14:useLocalDpi xmlns:a14="http://schemas.microsoft.com/office/drawing/2010/main"/>
                </a:ext>
              </a:extLst>
            </a:blip>
            <a:stretch>
              <a:fillRect/>
            </a:stretch>
          </a:blipFill>
          <a:ln w="381000">
            <a:solidFill>
              <a:schemeClr val="tx1"/>
            </a:solidFill>
          </a:ln>
          <a:effectLst>
            <a:outerShdw blurRad="254000" dist="292100" dir="2700000" sx="101000" sy="101000" algn="ctr" rotWithShape="0">
              <a:srgbClr val="000000">
                <a:alpha val="15000"/>
              </a:srgbClr>
            </a:outerShdw>
          </a:effectLst>
        </p:spPr>
        <p:txBody>
          <a:bodyPr tIns="2377440"/>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18963049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Mobile Screensho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0198-B250-44FD-9AC7-BA0E6E23B5C1}"/>
              </a:ext>
            </a:extLst>
          </p:cNvPr>
          <p:cNvSpPr>
            <a:spLocks noGrp="1"/>
          </p:cNvSpPr>
          <p:nvPr>
            <p:ph type="title"/>
          </p:nvPr>
        </p:nvSpPr>
        <p:spPr>
          <a:xfrm>
            <a:off x="588263" y="457200"/>
            <a:ext cx="3856737" cy="553998"/>
          </a:xfrm>
        </p:spPr>
        <p:txBody>
          <a:bodyPr/>
          <a:lstStyle/>
          <a:p>
            <a:r>
              <a:rPr lang="en-US"/>
              <a:t>Click to edit Master title style</a:t>
            </a:r>
          </a:p>
        </p:txBody>
      </p:sp>
      <p:sp>
        <p:nvSpPr>
          <p:cNvPr id="14" name="Text Placeholder 13">
            <a:extLst>
              <a:ext uri="{FF2B5EF4-FFF2-40B4-BE49-F238E27FC236}">
                <a16:creationId xmlns:a16="http://schemas.microsoft.com/office/drawing/2014/main" id="{6F25D0DC-756F-45C2-A98F-05B75941978C}"/>
              </a:ext>
            </a:extLst>
          </p:cNvPr>
          <p:cNvSpPr>
            <a:spLocks noGrp="1"/>
          </p:cNvSpPr>
          <p:nvPr>
            <p:ph type="body" sz="quarter" idx="11"/>
          </p:nvPr>
        </p:nvSpPr>
        <p:spPr>
          <a:xfrm>
            <a:off x="588263" y="2395538"/>
            <a:ext cx="3856737" cy="861774"/>
          </a:xfrm>
        </p:spPr>
        <p:txBody>
          <a:bodyPr/>
          <a:lstStyle>
            <a:lvl1pPr marL="0" indent="0">
              <a:buNone/>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A111676F-0A7B-49C1-8A96-1063E1813997}"/>
              </a:ext>
            </a:extLst>
          </p:cNvPr>
          <p:cNvSpPr>
            <a:spLocks noGrp="1"/>
          </p:cNvSpPr>
          <p:nvPr>
            <p:ph sz="quarter" idx="12" hasCustomPrompt="1"/>
          </p:nvPr>
        </p:nvSpPr>
        <p:spPr>
          <a:xfrm>
            <a:off x="7713894" y="585216"/>
            <a:ext cx="2625967" cy="5687568"/>
          </a:xfrm>
          <a:prstGeom prst="roundRect">
            <a:avLst>
              <a:gd name="adj" fmla="val 8222"/>
            </a:avLst>
          </a:prstGeom>
          <a:blipFill>
            <a:blip r:embed="rId2" cstate="email">
              <a:extLst>
                <a:ext uri="{28A0092B-C50C-407E-A947-70E740481C1C}">
                  <a14:useLocalDpi xmlns:a14="http://schemas.microsoft.com/office/drawing/2010/main"/>
                </a:ext>
              </a:extLst>
            </a:blip>
            <a:stretch>
              <a:fillRect/>
            </a:stretch>
          </a:blipFill>
          <a:ln w="241300">
            <a:solidFill>
              <a:schemeClr val="tx1"/>
            </a:solidFill>
          </a:ln>
          <a:effectLst>
            <a:outerShdw blurRad="254000" dist="292100" dir="2700000" sx="101000" sy="101000" algn="ctr" rotWithShape="0">
              <a:srgbClr val="000000">
                <a:alpha val="15000"/>
              </a:srgb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38423454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5327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54215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hank you 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
        <p:nvSpPr>
          <p:cNvPr id="3" name="Text Box 3" descr="This is a copyright notice that should be included on the final slide.">
            <a:extLst>
              <a:ext uri="{FF2B5EF4-FFF2-40B4-BE49-F238E27FC236}">
                <a16:creationId xmlns:a16="http://schemas.microsoft.com/office/drawing/2014/main" id="{6F383736-D87B-F2D1-84EB-7854E4C6028D}"/>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4" name="Picture 3" descr="Logo&#10;&#10;Description automatically generated with medium confidence">
            <a:extLst>
              <a:ext uri="{FF2B5EF4-FFF2-40B4-BE49-F238E27FC236}">
                <a16:creationId xmlns:a16="http://schemas.microsoft.com/office/drawing/2014/main" id="{CB86A1CE-46C3-129F-6CE7-889D358366F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6436028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hank you photo">
    <p:bg>
      <p:bgPr>
        <a:solidFill>
          <a:srgbClr val="EAE4D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5" y="3035808"/>
            <a:ext cx="3948683"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DC1D8EF4-A5A1-4D2B-9918-9B027853453F}"/>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177124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AE4DC"/>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descr="Logo&#10;&#10;Description automatically generated with medium confidence">
            <a:extLst>
              <a:ext uri="{FF2B5EF4-FFF2-40B4-BE49-F238E27FC236}">
                <a16:creationId xmlns:a16="http://schemas.microsoft.com/office/drawing/2014/main" id="{4E695B53-CE74-45F5-B29D-B6E72D9A8E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83136248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590399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5233556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Horizontal">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6F86FC9-D24A-4994-95C6-18AA0D0A6BFB}"/>
              </a:ext>
            </a:extLst>
          </p:cNvPr>
          <p:cNvSpPr/>
          <p:nvPr userDrawn="1"/>
        </p:nvSpPr>
        <p:spPr>
          <a:xfrm>
            <a:off x="3264630" y="1"/>
            <a:ext cx="8927370" cy="4498170"/>
          </a:xfrm>
          <a:prstGeom prst="rect">
            <a:avLst/>
          </a:prstGeom>
          <a:gradFill>
            <a:gsLst>
              <a:gs pos="0">
                <a:schemeClr val="bg1">
                  <a:alpha val="35000"/>
                </a:schemeClr>
              </a:gs>
              <a:gs pos="100000">
                <a:schemeClr val="bg2">
                  <a:alpha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TextBox 24">
            <a:extLst>
              <a:ext uri="{FF2B5EF4-FFF2-40B4-BE49-F238E27FC236}">
                <a16:creationId xmlns:a16="http://schemas.microsoft.com/office/drawing/2014/main" id="{F5F6FC98-BF54-8E4B-ADCE-416C088B5FD5}"/>
              </a:ext>
            </a:extLst>
          </p:cNvPr>
          <p:cNvSpPr txBox="1"/>
          <p:nvPr userDrawn="1"/>
        </p:nvSpPr>
        <p:spPr>
          <a:xfrm>
            <a:off x="3557683" y="4610181"/>
            <a:ext cx="1905338" cy="215444"/>
          </a:xfrm>
          <a:prstGeom prst="rect">
            <a:avLst/>
          </a:prstGeom>
          <a:noFill/>
          <a:ln>
            <a:noFill/>
          </a:ln>
        </p:spPr>
        <p:txBody>
          <a:bodyPr wrap="square" lIns="0" tIns="0" rIns="0" bIns="0" rtlCol="0" anchor="ctr" anchorCtr="0">
            <a:spAutoFit/>
          </a:bodyPr>
          <a:lstStyle/>
          <a:p>
            <a:r>
              <a:rPr lang="en-US" sz="1400">
                <a:solidFill>
                  <a:srgbClr val="50E6FF"/>
                </a:solidFill>
                <a:latin typeface="+mj-lt"/>
                <a:cs typeface="Segoe UI Light" panose="020B0502040204020203" pitchFamily="34" charset="0"/>
              </a:rPr>
              <a:t>Situation:</a:t>
            </a:r>
            <a:endParaRPr lang="en-US" sz="1400">
              <a:solidFill>
                <a:srgbClr val="50E6FF"/>
              </a:solidFill>
              <a:latin typeface="+mj-lt"/>
            </a:endParaRPr>
          </a:p>
        </p:txBody>
      </p:sp>
      <p:sp>
        <p:nvSpPr>
          <p:cNvPr id="27" name="Text Placeholder 24">
            <a:extLst>
              <a:ext uri="{FF2B5EF4-FFF2-40B4-BE49-F238E27FC236}">
                <a16:creationId xmlns:a16="http://schemas.microsoft.com/office/drawing/2014/main" id="{CEABE899-10A3-484A-9A5F-6B1D4CB09EA4}"/>
              </a:ext>
            </a:extLst>
          </p:cNvPr>
          <p:cNvSpPr>
            <a:spLocks noGrp="1"/>
          </p:cNvSpPr>
          <p:nvPr>
            <p:ph type="body" sz="quarter" idx="10"/>
          </p:nvPr>
        </p:nvSpPr>
        <p:spPr>
          <a:xfrm>
            <a:off x="3557682" y="3748488"/>
            <a:ext cx="8051705" cy="276999"/>
          </a:xfrm>
          <a:prstGeom prst="rect">
            <a:avLst/>
          </a:prstGeom>
        </p:spPr>
        <p:txBody>
          <a:bodyPr lIns="0" tIns="0" rIns="0" bIns="0" anchor="b" anchorCtr="0"/>
          <a:lstStyle>
            <a:lvl1pPr marL="0" indent="0">
              <a:lnSpc>
                <a:spcPct val="100000"/>
              </a:lnSpc>
              <a:buNone/>
              <a:defRPr sz="1800" b="0" i="0">
                <a:latin typeface="+mn-lt"/>
                <a:cs typeface="Segoe UI" panose="020B0502040204020203" pitchFamily="34" charset="0"/>
              </a:defRPr>
            </a:lvl1pPr>
          </a:lstStyle>
          <a:p>
            <a:pPr lvl="0"/>
            <a:endParaRPr lang="en-US"/>
          </a:p>
        </p:txBody>
      </p:sp>
      <p:sp>
        <p:nvSpPr>
          <p:cNvPr id="28" name="Text Placeholder 28">
            <a:extLst>
              <a:ext uri="{FF2B5EF4-FFF2-40B4-BE49-F238E27FC236}">
                <a16:creationId xmlns:a16="http://schemas.microsoft.com/office/drawing/2014/main" id="{E03D0DEC-BC71-A445-A3E5-9B83B80381D9}"/>
              </a:ext>
            </a:extLst>
          </p:cNvPr>
          <p:cNvSpPr>
            <a:spLocks noGrp="1"/>
          </p:cNvSpPr>
          <p:nvPr>
            <p:ph type="body" sz="quarter" idx="12"/>
          </p:nvPr>
        </p:nvSpPr>
        <p:spPr>
          <a:xfrm>
            <a:off x="3557683" y="4897438"/>
            <a:ext cx="2377440" cy="1371600"/>
          </a:xfrm>
          <a:prstGeom prst="rect">
            <a:avLst/>
          </a:prstGeom>
        </p:spPr>
        <p:txBody>
          <a:bodyPr lIns="0" tIns="0" rIns="0" bIns="0"/>
          <a:lstStyle>
            <a:lvl1pPr marL="0" indent="0">
              <a:lnSpc>
                <a:spcPct val="100000"/>
              </a:lnSpc>
              <a:buNone/>
              <a:defRPr sz="1200" b="0" i="0">
                <a:latin typeface="+mn-lt"/>
                <a:cs typeface="Segoe UI Semilight" panose="020B0402040204020203" pitchFamily="34" charset="0"/>
              </a:defRPr>
            </a:lvl1pPr>
          </a:lstStyle>
          <a:p>
            <a:pPr lvl="0"/>
            <a:endParaRPr lang="en-US"/>
          </a:p>
        </p:txBody>
      </p:sp>
      <p:sp>
        <p:nvSpPr>
          <p:cNvPr id="37" name="Text Placeholder 24">
            <a:extLst>
              <a:ext uri="{FF2B5EF4-FFF2-40B4-BE49-F238E27FC236}">
                <a16:creationId xmlns:a16="http://schemas.microsoft.com/office/drawing/2014/main" id="{F5AC1971-A820-D44B-949E-127EE4381960}"/>
              </a:ext>
            </a:extLst>
          </p:cNvPr>
          <p:cNvSpPr>
            <a:spLocks noGrp="1"/>
          </p:cNvSpPr>
          <p:nvPr>
            <p:ph type="body" sz="quarter" idx="11"/>
          </p:nvPr>
        </p:nvSpPr>
        <p:spPr>
          <a:xfrm>
            <a:off x="3557682" y="4158181"/>
            <a:ext cx="8051705" cy="158979"/>
          </a:xfrm>
          <a:prstGeom prst="rect">
            <a:avLst/>
          </a:prstGeom>
        </p:spPr>
        <p:txBody>
          <a:bodyPr lIns="0" tIns="0" rIns="0" bIns="0"/>
          <a:lstStyle>
            <a:lvl1pPr marL="0" indent="0">
              <a:buNone/>
              <a:defRPr sz="1000" b="0" i="0">
                <a:solidFill>
                  <a:schemeClr val="tx1"/>
                </a:solidFill>
                <a:latin typeface="+mj-lt"/>
                <a:cs typeface="Segoe UI Semilight" panose="020B0402040204020203" pitchFamily="34" charset="0"/>
              </a:defRPr>
            </a:lvl1pPr>
          </a:lstStyle>
          <a:p>
            <a:pPr lvl="0"/>
            <a:endParaRPr lang="en-US"/>
          </a:p>
        </p:txBody>
      </p:sp>
      <p:sp>
        <p:nvSpPr>
          <p:cNvPr id="42" name="TextBox 41">
            <a:extLst>
              <a:ext uri="{FF2B5EF4-FFF2-40B4-BE49-F238E27FC236}">
                <a16:creationId xmlns:a16="http://schemas.microsoft.com/office/drawing/2014/main" id="{B59E8476-D4FE-3D4F-9EC9-5DA909E29651}"/>
              </a:ext>
            </a:extLst>
          </p:cNvPr>
          <p:cNvSpPr txBox="1"/>
          <p:nvPr userDrawn="1"/>
        </p:nvSpPr>
        <p:spPr>
          <a:xfrm>
            <a:off x="6219238" y="4610181"/>
            <a:ext cx="1905338" cy="215444"/>
          </a:xfrm>
          <a:prstGeom prst="rect">
            <a:avLst/>
          </a:prstGeom>
          <a:noFill/>
          <a:ln>
            <a:noFill/>
          </a:ln>
        </p:spPr>
        <p:txBody>
          <a:bodyPr wrap="square" lIns="0" tIns="0" rIns="0" bIns="0" rtlCol="0" anchor="ctr" anchorCtr="0">
            <a:spAutoFit/>
          </a:bodyPr>
          <a:lstStyle/>
          <a:p>
            <a:r>
              <a:rPr lang="en-US" sz="1400">
                <a:solidFill>
                  <a:srgbClr val="50E6FF"/>
                </a:solidFill>
                <a:latin typeface="+mj-lt"/>
                <a:cs typeface="Segoe UI Light" panose="020B0502040204020203" pitchFamily="34" charset="0"/>
              </a:rPr>
              <a:t>Solution:</a:t>
            </a:r>
            <a:endParaRPr lang="en-US" sz="1400">
              <a:solidFill>
                <a:srgbClr val="50E6FF"/>
              </a:solidFill>
              <a:latin typeface="+mj-lt"/>
            </a:endParaRPr>
          </a:p>
        </p:txBody>
      </p:sp>
      <p:sp>
        <p:nvSpPr>
          <p:cNvPr id="43" name="Text Placeholder 28">
            <a:extLst>
              <a:ext uri="{FF2B5EF4-FFF2-40B4-BE49-F238E27FC236}">
                <a16:creationId xmlns:a16="http://schemas.microsoft.com/office/drawing/2014/main" id="{847B54F4-C98A-7F4F-8633-A67212D37E3D}"/>
              </a:ext>
            </a:extLst>
          </p:cNvPr>
          <p:cNvSpPr>
            <a:spLocks noGrp="1"/>
          </p:cNvSpPr>
          <p:nvPr>
            <p:ph type="body" sz="quarter" idx="21"/>
          </p:nvPr>
        </p:nvSpPr>
        <p:spPr>
          <a:xfrm>
            <a:off x="6219238" y="4897438"/>
            <a:ext cx="2377440" cy="1371600"/>
          </a:xfrm>
          <a:prstGeom prst="rect">
            <a:avLst/>
          </a:prstGeom>
        </p:spPr>
        <p:txBody>
          <a:bodyPr lIns="0" tIns="0" rIns="0" bIns="0"/>
          <a:lstStyle>
            <a:lvl1pPr marL="0" indent="0">
              <a:lnSpc>
                <a:spcPct val="100000"/>
              </a:lnSpc>
              <a:buNone/>
              <a:defRPr sz="1200" b="0" i="0">
                <a:latin typeface="+mn-lt"/>
                <a:cs typeface="Segoe UI Semilight" panose="020B0402040204020203" pitchFamily="34" charset="0"/>
              </a:defRPr>
            </a:lvl1pPr>
          </a:lstStyle>
          <a:p>
            <a:pPr lvl="0"/>
            <a:endParaRPr lang="en-US"/>
          </a:p>
        </p:txBody>
      </p:sp>
      <p:sp>
        <p:nvSpPr>
          <p:cNvPr id="44" name="TextBox 43">
            <a:extLst>
              <a:ext uri="{FF2B5EF4-FFF2-40B4-BE49-F238E27FC236}">
                <a16:creationId xmlns:a16="http://schemas.microsoft.com/office/drawing/2014/main" id="{B1EBCCF4-5394-C04F-AA62-05007544FC0C}"/>
              </a:ext>
            </a:extLst>
          </p:cNvPr>
          <p:cNvSpPr txBox="1"/>
          <p:nvPr userDrawn="1"/>
        </p:nvSpPr>
        <p:spPr>
          <a:xfrm>
            <a:off x="8880793" y="4610181"/>
            <a:ext cx="1905338" cy="215444"/>
          </a:xfrm>
          <a:prstGeom prst="rect">
            <a:avLst/>
          </a:prstGeom>
          <a:noFill/>
          <a:ln>
            <a:noFill/>
          </a:ln>
        </p:spPr>
        <p:txBody>
          <a:bodyPr wrap="square" lIns="0" tIns="0" rIns="0" bIns="0" rtlCol="0" anchor="ctr" anchorCtr="0">
            <a:spAutoFit/>
          </a:bodyPr>
          <a:lstStyle/>
          <a:p>
            <a:r>
              <a:rPr lang="en-US" sz="1400">
                <a:solidFill>
                  <a:srgbClr val="50E6FF"/>
                </a:solidFill>
                <a:latin typeface="+mj-lt"/>
                <a:cs typeface="Segoe UI Light" panose="020B0502040204020203" pitchFamily="34" charset="0"/>
              </a:rPr>
              <a:t>Impact:</a:t>
            </a:r>
            <a:endParaRPr lang="en-US" sz="1400">
              <a:solidFill>
                <a:srgbClr val="50E6FF"/>
              </a:solidFill>
              <a:latin typeface="+mj-lt"/>
            </a:endParaRPr>
          </a:p>
        </p:txBody>
      </p:sp>
      <p:sp>
        <p:nvSpPr>
          <p:cNvPr id="45" name="Text Placeholder 28">
            <a:extLst>
              <a:ext uri="{FF2B5EF4-FFF2-40B4-BE49-F238E27FC236}">
                <a16:creationId xmlns:a16="http://schemas.microsoft.com/office/drawing/2014/main" id="{817B977B-57E9-154C-AA12-E0B3A70688DF}"/>
              </a:ext>
            </a:extLst>
          </p:cNvPr>
          <p:cNvSpPr>
            <a:spLocks noGrp="1"/>
          </p:cNvSpPr>
          <p:nvPr>
            <p:ph type="body" sz="quarter" idx="22"/>
          </p:nvPr>
        </p:nvSpPr>
        <p:spPr>
          <a:xfrm>
            <a:off x="8880793" y="4897438"/>
            <a:ext cx="2728595" cy="1371600"/>
          </a:xfrm>
          <a:prstGeom prst="rect">
            <a:avLst/>
          </a:prstGeom>
        </p:spPr>
        <p:txBody>
          <a:bodyPr lIns="0" tIns="0" rIns="0" bIns="0"/>
          <a:lstStyle>
            <a:lvl1pPr marL="0" indent="0">
              <a:lnSpc>
                <a:spcPct val="100000"/>
              </a:lnSpc>
              <a:buNone/>
              <a:defRPr sz="1200" b="0" i="0">
                <a:latin typeface="+mn-lt"/>
                <a:cs typeface="Segoe UI Semilight" panose="020B0402040204020203" pitchFamily="34" charset="0"/>
              </a:defRPr>
            </a:lvl1pPr>
          </a:lstStyle>
          <a:p>
            <a:pPr lvl="0"/>
            <a:endParaRPr lang="en-US"/>
          </a:p>
        </p:txBody>
      </p:sp>
      <p:sp>
        <p:nvSpPr>
          <p:cNvPr id="5" name="Picture Placeholder 4">
            <a:extLst>
              <a:ext uri="{FF2B5EF4-FFF2-40B4-BE49-F238E27FC236}">
                <a16:creationId xmlns:a16="http://schemas.microsoft.com/office/drawing/2014/main" id="{3D70BBFF-3B0B-644F-878A-E178AF5B45E4}"/>
              </a:ext>
            </a:extLst>
          </p:cNvPr>
          <p:cNvSpPr>
            <a:spLocks noGrp="1" noChangeAspect="1"/>
          </p:cNvSpPr>
          <p:nvPr>
            <p:ph type="pic" sz="quarter" idx="23" hasCustomPrompt="1"/>
          </p:nvPr>
        </p:nvSpPr>
        <p:spPr>
          <a:xfrm>
            <a:off x="584200" y="774488"/>
            <a:ext cx="1828800" cy="1828800"/>
          </a:xfrm>
          <a:prstGeom prst="rect">
            <a:avLst/>
          </a:prstGeom>
        </p:spPr>
        <p:txBody>
          <a:bodyPr/>
          <a:lstStyle>
            <a:lvl1pPr marL="0" indent="0">
              <a:buNone/>
              <a:defRPr/>
            </a:lvl1pPr>
          </a:lstStyle>
          <a:p>
            <a:r>
              <a:rPr lang="en-US"/>
              <a:t>Logo</a:t>
            </a:r>
          </a:p>
        </p:txBody>
      </p:sp>
      <p:sp>
        <p:nvSpPr>
          <p:cNvPr id="24" name="Picture Placeholder 6">
            <a:extLst>
              <a:ext uri="{FF2B5EF4-FFF2-40B4-BE49-F238E27FC236}">
                <a16:creationId xmlns:a16="http://schemas.microsoft.com/office/drawing/2014/main" id="{3C57D4FA-1216-4944-BBF6-C83155F9ED20}"/>
              </a:ext>
            </a:extLst>
          </p:cNvPr>
          <p:cNvSpPr>
            <a:spLocks noGrp="1" noChangeAspect="1"/>
          </p:cNvSpPr>
          <p:nvPr>
            <p:ph type="pic" sz="quarter" idx="24" hasCustomPrompt="1"/>
          </p:nvPr>
        </p:nvSpPr>
        <p:spPr>
          <a:xfrm>
            <a:off x="3268758" y="1"/>
            <a:ext cx="8927370" cy="2836070"/>
          </a:xfrm>
          <a:prstGeom prst="rect">
            <a:avLst/>
          </a:prstGeom>
        </p:spPr>
        <p:txBody>
          <a:bodyPr/>
          <a:lstStyle>
            <a:lvl1pPr marL="0" indent="0">
              <a:buNone/>
              <a:defRPr/>
            </a:lvl1pPr>
          </a:lstStyle>
          <a:p>
            <a:r>
              <a:rPr lang="en-US"/>
              <a:t>Horizontal banner image</a:t>
            </a:r>
          </a:p>
        </p:txBody>
      </p:sp>
      <p:sp>
        <p:nvSpPr>
          <p:cNvPr id="17" name="Text Placeholder 44">
            <a:extLst>
              <a:ext uri="{FF2B5EF4-FFF2-40B4-BE49-F238E27FC236}">
                <a16:creationId xmlns:a16="http://schemas.microsoft.com/office/drawing/2014/main" id="{7EE6957E-64E7-4044-BFE8-2BF3980E5126}"/>
              </a:ext>
            </a:extLst>
          </p:cNvPr>
          <p:cNvSpPr>
            <a:spLocks noGrp="1"/>
          </p:cNvSpPr>
          <p:nvPr>
            <p:ph type="body" sz="quarter" idx="18" hasCustomPrompt="1"/>
          </p:nvPr>
        </p:nvSpPr>
        <p:spPr>
          <a:xfrm>
            <a:off x="582611" y="5732133"/>
            <a:ext cx="2013685" cy="525785"/>
          </a:xfrm>
          <a:prstGeom prst="rect">
            <a:avLst/>
          </a:prstGeom>
        </p:spPr>
        <p:txBody>
          <a:bodyPr lIns="0" tIns="0" rIns="0" bIns="0" anchor="b" anchorCtr="0"/>
          <a:lstStyle>
            <a:lvl1pPr marL="0" indent="0">
              <a:lnSpc>
                <a:spcPct val="100000"/>
              </a:lnSpc>
              <a:spcBef>
                <a:spcPts val="800"/>
              </a:spcBef>
              <a:buNone/>
              <a:defRPr sz="1050" b="1" i="0">
                <a:solidFill>
                  <a:schemeClr val="tx1"/>
                </a:solidFill>
                <a:latin typeface="Segoe UI Semibold" panose="020B0502040204020203" pitchFamily="34" charset="0"/>
                <a:cs typeface="Segoe UI Semibold" panose="020B0502040204020203" pitchFamily="34" charset="0"/>
              </a:defRPr>
            </a:lvl1pPr>
            <a:lvl2pPr marL="117475" indent="-115888">
              <a:spcBef>
                <a:spcPts val="200"/>
              </a:spcBef>
              <a:defRPr sz="1000"/>
            </a:lvl2pPr>
            <a:lvl3pPr marL="288925" indent="-168275">
              <a:defRPr sz="1000"/>
            </a:lvl3pPr>
          </a:lstStyle>
          <a:p>
            <a:pPr lvl="0"/>
            <a:r>
              <a:rPr lang="en-US"/>
              <a:t>First level</a:t>
            </a:r>
          </a:p>
          <a:p>
            <a:pPr lvl="1"/>
            <a:r>
              <a:rPr lang="en-US"/>
              <a:t>Second level</a:t>
            </a:r>
          </a:p>
          <a:p>
            <a:pPr lvl="2"/>
            <a:r>
              <a:rPr lang="en-US"/>
              <a:t>Third level</a:t>
            </a:r>
          </a:p>
        </p:txBody>
      </p:sp>
      <p:pic>
        <p:nvPicPr>
          <p:cNvPr id="3" name="Picture 2" descr="Logo&#10;&#10;Description automatically generated">
            <a:extLst>
              <a:ext uri="{FF2B5EF4-FFF2-40B4-BE49-F238E27FC236}">
                <a16:creationId xmlns:a16="http://schemas.microsoft.com/office/drawing/2014/main" id="{9E84A0D1-1A2D-488A-90B3-A093536EDAC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4616" y="118038"/>
            <a:ext cx="1166534" cy="522849"/>
          </a:xfrm>
          <a:prstGeom prst="rect">
            <a:avLst/>
          </a:prstGeom>
        </p:spPr>
      </p:pic>
    </p:spTree>
    <p:extLst>
      <p:ext uri="{BB962C8B-B14F-4D97-AF65-F5344CB8AC3E}">
        <p14:creationId xmlns:p14="http://schemas.microsoft.com/office/powerpoint/2010/main" val="39545207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1_Horizontal">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6F86FC9-D24A-4994-95C6-18AA0D0A6BFB}"/>
              </a:ext>
            </a:extLst>
          </p:cNvPr>
          <p:cNvSpPr/>
          <p:nvPr userDrawn="1"/>
        </p:nvSpPr>
        <p:spPr>
          <a:xfrm>
            <a:off x="3264630" y="1"/>
            <a:ext cx="8927370" cy="44981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TextBox 24">
            <a:extLst>
              <a:ext uri="{FF2B5EF4-FFF2-40B4-BE49-F238E27FC236}">
                <a16:creationId xmlns:a16="http://schemas.microsoft.com/office/drawing/2014/main" id="{F5F6FC98-BF54-8E4B-ADCE-416C088B5FD5}"/>
              </a:ext>
            </a:extLst>
          </p:cNvPr>
          <p:cNvSpPr txBox="1"/>
          <p:nvPr userDrawn="1"/>
        </p:nvSpPr>
        <p:spPr>
          <a:xfrm>
            <a:off x="3557683" y="4610181"/>
            <a:ext cx="1905338" cy="215444"/>
          </a:xfrm>
          <a:prstGeom prst="rect">
            <a:avLst/>
          </a:prstGeom>
          <a:noFill/>
          <a:ln>
            <a:noFill/>
          </a:ln>
        </p:spPr>
        <p:txBody>
          <a:bodyPr wrap="square" lIns="0" tIns="0" rIns="0" bIns="0" rtlCol="0" anchor="ctr" anchorCtr="0">
            <a:spAutoFit/>
          </a:bodyPr>
          <a:lstStyle/>
          <a:p>
            <a:r>
              <a:rPr lang="en-US" sz="1400">
                <a:solidFill>
                  <a:schemeClr val="tx2"/>
                </a:solidFill>
                <a:latin typeface="+mj-lt"/>
                <a:cs typeface="Segoe UI Light" panose="020B0502040204020203" pitchFamily="34" charset="0"/>
              </a:rPr>
              <a:t>Situation:</a:t>
            </a:r>
            <a:endParaRPr lang="en-US" sz="1400">
              <a:solidFill>
                <a:schemeClr val="tx2"/>
              </a:solidFill>
              <a:latin typeface="+mj-lt"/>
            </a:endParaRPr>
          </a:p>
        </p:txBody>
      </p:sp>
      <p:sp>
        <p:nvSpPr>
          <p:cNvPr id="27" name="Text Placeholder 24">
            <a:extLst>
              <a:ext uri="{FF2B5EF4-FFF2-40B4-BE49-F238E27FC236}">
                <a16:creationId xmlns:a16="http://schemas.microsoft.com/office/drawing/2014/main" id="{CEABE899-10A3-484A-9A5F-6B1D4CB09EA4}"/>
              </a:ext>
            </a:extLst>
          </p:cNvPr>
          <p:cNvSpPr>
            <a:spLocks noGrp="1"/>
          </p:cNvSpPr>
          <p:nvPr>
            <p:ph type="body" sz="quarter" idx="10"/>
          </p:nvPr>
        </p:nvSpPr>
        <p:spPr>
          <a:xfrm>
            <a:off x="3557682" y="3748488"/>
            <a:ext cx="8051705" cy="276999"/>
          </a:xfrm>
          <a:prstGeom prst="rect">
            <a:avLst/>
          </a:prstGeom>
        </p:spPr>
        <p:txBody>
          <a:bodyPr lIns="0" tIns="0" rIns="0" bIns="0" anchor="b" anchorCtr="0"/>
          <a:lstStyle>
            <a:lvl1pPr marL="0" indent="0">
              <a:lnSpc>
                <a:spcPct val="100000"/>
              </a:lnSpc>
              <a:buNone/>
              <a:defRPr sz="1800" b="0" i="0">
                <a:latin typeface="+mn-lt"/>
                <a:cs typeface="Segoe UI" panose="020B0502040204020203" pitchFamily="34" charset="0"/>
              </a:defRPr>
            </a:lvl1pPr>
          </a:lstStyle>
          <a:p>
            <a:pPr lvl="0"/>
            <a:endParaRPr lang="en-US"/>
          </a:p>
        </p:txBody>
      </p:sp>
      <p:sp>
        <p:nvSpPr>
          <p:cNvPr id="28" name="Text Placeholder 28">
            <a:extLst>
              <a:ext uri="{FF2B5EF4-FFF2-40B4-BE49-F238E27FC236}">
                <a16:creationId xmlns:a16="http://schemas.microsoft.com/office/drawing/2014/main" id="{E03D0DEC-BC71-A445-A3E5-9B83B80381D9}"/>
              </a:ext>
            </a:extLst>
          </p:cNvPr>
          <p:cNvSpPr>
            <a:spLocks noGrp="1"/>
          </p:cNvSpPr>
          <p:nvPr>
            <p:ph type="body" sz="quarter" idx="12"/>
          </p:nvPr>
        </p:nvSpPr>
        <p:spPr>
          <a:xfrm>
            <a:off x="3557683" y="4897438"/>
            <a:ext cx="2377440" cy="1371600"/>
          </a:xfrm>
          <a:prstGeom prst="rect">
            <a:avLst/>
          </a:prstGeom>
        </p:spPr>
        <p:txBody>
          <a:bodyPr lIns="0" tIns="0" rIns="0" bIns="0"/>
          <a:lstStyle>
            <a:lvl1pPr marL="0" indent="0">
              <a:lnSpc>
                <a:spcPct val="100000"/>
              </a:lnSpc>
              <a:buNone/>
              <a:defRPr sz="1200" b="0" i="0">
                <a:latin typeface="+mn-lt"/>
                <a:cs typeface="Segoe UI Semilight" panose="020B0402040204020203" pitchFamily="34" charset="0"/>
              </a:defRPr>
            </a:lvl1pPr>
          </a:lstStyle>
          <a:p>
            <a:pPr lvl="0"/>
            <a:endParaRPr lang="en-US"/>
          </a:p>
        </p:txBody>
      </p:sp>
      <p:sp>
        <p:nvSpPr>
          <p:cNvPr id="37" name="Text Placeholder 24">
            <a:extLst>
              <a:ext uri="{FF2B5EF4-FFF2-40B4-BE49-F238E27FC236}">
                <a16:creationId xmlns:a16="http://schemas.microsoft.com/office/drawing/2014/main" id="{F5AC1971-A820-D44B-949E-127EE4381960}"/>
              </a:ext>
            </a:extLst>
          </p:cNvPr>
          <p:cNvSpPr>
            <a:spLocks noGrp="1"/>
          </p:cNvSpPr>
          <p:nvPr>
            <p:ph type="body" sz="quarter" idx="11"/>
          </p:nvPr>
        </p:nvSpPr>
        <p:spPr>
          <a:xfrm>
            <a:off x="3557682" y="4158181"/>
            <a:ext cx="8051705" cy="158979"/>
          </a:xfrm>
          <a:prstGeom prst="rect">
            <a:avLst/>
          </a:prstGeom>
        </p:spPr>
        <p:txBody>
          <a:bodyPr lIns="0" tIns="0" rIns="0" bIns="0"/>
          <a:lstStyle>
            <a:lvl1pPr marL="0" indent="0">
              <a:buNone/>
              <a:defRPr sz="1000" b="0" i="0">
                <a:solidFill>
                  <a:schemeClr val="tx1"/>
                </a:solidFill>
                <a:latin typeface="+mj-lt"/>
                <a:cs typeface="Segoe UI Semilight" panose="020B0402040204020203" pitchFamily="34" charset="0"/>
              </a:defRPr>
            </a:lvl1pPr>
          </a:lstStyle>
          <a:p>
            <a:pPr lvl="0"/>
            <a:endParaRPr lang="en-US"/>
          </a:p>
        </p:txBody>
      </p:sp>
      <p:sp>
        <p:nvSpPr>
          <p:cNvPr id="42" name="TextBox 41">
            <a:extLst>
              <a:ext uri="{FF2B5EF4-FFF2-40B4-BE49-F238E27FC236}">
                <a16:creationId xmlns:a16="http://schemas.microsoft.com/office/drawing/2014/main" id="{B59E8476-D4FE-3D4F-9EC9-5DA909E29651}"/>
              </a:ext>
            </a:extLst>
          </p:cNvPr>
          <p:cNvSpPr txBox="1"/>
          <p:nvPr userDrawn="1"/>
        </p:nvSpPr>
        <p:spPr>
          <a:xfrm>
            <a:off x="6219238" y="4610181"/>
            <a:ext cx="1905338" cy="215444"/>
          </a:xfrm>
          <a:prstGeom prst="rect">
            <a:avLst/>
          </a:prstGeom>
          <a:noFill/>
          <a:ln>
            <a:noFill/>
          </a:ln>
        </p:spPr>
        <p:txBody>
          <a:bodyPr wrap="square" lIns="0" tIns="0" rIns="0" bIns="0" rtlCol="0" anchor="ctr" anchorCtr="0">
            <a:spAutoFit/>
          </a:bodyPr>
          <a:lstStyle/>
          <a:p>
            <a:r>
              <a:rPr lang="en-US" sz="1400">
                <a:solidFill>
                  <a:schemeClr val="tx2"/>
                </a:solidFill>
                <a:latin typeface="+mj-lt"/>
                <a:cs typeface="Segoe UI Light" panose="020B0502040204020203" pitchFamily="34" charset="0"/>
              </a:rPr>
              <a:t>Solution:</a:t>
            </a:r>
            <a:endParaRPr lang="en-US" sz="1400">
              <a:solidFill>
                <a:schemeClr val="tx2"/>
              </a:solidFill>
              <a:latin typeface="+mj-lt"/>
            </a:endParaRPr>
          </a:p>
        </p:txBody>
      </p:sp>
      <p:sp>
        <p:nvSpPr>
          <p:cNvPr id="43" name="Text Placeholder 28">
            <a:extLst>
              <a:ext uri="{FF2B5EF4-FFF2-40B4-BE49-F238E27FC236}">
                <a16:creationId xmlns:a16="http://schemas.microsoft.com/office/drawing/2014/main" id="{847B54F4-C98A-7F4F-8633-A67212D37E3D}"/>
              </a:ext>
            </a:extLst>
          </p:cNvPr>
          <p:cNvSpPr>
            <a:spLocks noGrp="1"/>
          </p:cNvSpPr>
          <p:nvPr>
            <p:ph type="body" sz="quarter" idx="21"/>
          </p:nvPr>
        </p:nvSpPr>
        <p:spPr>
          <a:xfrm>
            <a:off x="6219238" y="4897438"/>
            <a:ext cx="2377440" cy="1371600"/>
          </a:xfrm>
          <a:prstGeom prst="rect">
            <a:avLst/>
          </a:prstGeom>
        </p:spPr>
        <p:txBody>
          <a:bodyPr lIns="0" tIns="0" rIns="0" bIns="0"/>
          <a:lstStyle>
            <a:lvl1pPr marL="0" indent="0">
              <a:lnSpc>
                <a:spcPct val="100000"/>
              </a:lnSpc>
              <a:buNone/>
              <a:defRPr sz="1200" b="0" i="0">
                <a:latin typeface="+mn-lt"/>
                <a:cs typeface="Segoe UI Semilight" panose="020B0402040204020203" pitchFamily="34" charset="0"/>
              </a:defRPr>
            </a:lvl1pPr>
          </a:lstStyle>
          <a:p>
            <a:pPr lvl="0"/>
            <a:endParaRPr lang="en-US"/>
          </a:p>
        </p:txBody>
      </p:sp>
      <p:sp>
        <p:nvSpPr>
          <p:cNvPr id="44" name="TextBox 43">
            <a:extLst>
              <a:ext uri="{FF2B5EF4-FFF2-40B4-BE49-F238E27FC236}">
                <a16:creationId xmlns:a16="http://schemas.microsoft.com/office/drawing/2014/main" id="{B1EBCCF4-5394-C04F-AA62-05007544FC0C}"/>
              </a:ext>
            </a:extLst>
          </p:cNvPr>
          <p:cNvSpPr txBox="1"/>
          <p:nvPr userDrawn="1"/>
        </p:nvSpPr>
        <p:spPr>
          <a:xfrm>
            <a:off x="8880793" y="4610181"/>
            <a:ext cx="1905338" cy="215444"/>
          </a:xfrm>
          <a:prstGeom prst="rect">
            <a:avLst/>
          </a:prstGeom>
          <a:noFill/>
          <a:ln>
            <a:noFill/>
          </a:ln>
        </p:spPr>
        <p:txBody>
          <a:bodyPr wrap="square" lIns="0" tIns="0" rIns="0" bIns="0" rtlCol="0" anchor="ctr" anchorCtr="0">
            <a:spAutoFit/>
          </a:bodyPr>
          <a:lstStyle/>
          <a:p>
            <a:r>
              <a:rPr lang="en-US" sz="1400">
                <a:solidFill>
                  <a:schemeClr val="tx2"/>
                </a:solidFill>
                <a:latin typeface="+mj-lt"/>
                <a:cs typeface="Segoe UI Light" panose="020B0502040204020203" pitchFamily="34" charset="0"/>
              </a:rPr>
              <a:t>Impact:</a:t>
            </a:r>
            <a:endParaRPr lang="en-US" sz="1400">
              <a:solidFill>
                <a:schemeClr val="tx2"/>
              </a:solidFill>
              <a:latin typeface="+mj-lt"/>
            </a:endParaRPr>
          </a:p>
        </p:txBody>
      </p:sp>
      <p:sp>
        <p:nvSpPr>
          <p:cNvPr id="45" name="Text Placeholder 28">
            <a:extLst>
              <a:ext uri="{FF2B5EF4-FFF2-40B4-BE49-F238E27FC236}">
                <a16:creationId xmlns:a16="http://schemas.microsoft.com/office/drawing/2014/main" id="{817B977B-57E9-154C-AA12-E0B3A70688DF}"/>
              </a:ext>
            </a:extLst>
          </p:cNvPr>
          <p:cNvSpPr>
            <a:spLocks noGrp="1"/>
          </p:cNvSpPr>
          <p:nvPr>
            <p:ph type="body" sz="quarter" idx="22"/>
          </p:nvPr>
        </p:nvSpPr>
        <p:spPr>
          <a:xfrm>
            <a:off x="8880793" y="4897438"/>
            <a:ext cx="2728595" cy="1371600"/>
          </a:xfrm>
          <a:prstGeom prst="rect">
            <a:avLst/>
          </a:prstGeom>
        </p:spPr>
        <p:txBody>
          <a:bodyPr lIns="0" tIns="0" rIns="0" bIns="0"/>
          <a:lstStyle>
            <a:lvl1pPr marL="0" indent="0">
              <a:lnSpc>
                <a:spcPct val="100000"/>
              </a:lnSpc>
              <a:buNone/>
              <a:defRPr sz="1200" b="0" i="0">
                <a:latin typeface="+mn-lt"/>
                <a:cs typeface="Segoe UI Semilight" panose="020B0402040204020203" pitchFamily="34" charset="0"/>
              </a:defRPr>
            </a:lvl1pPr>
          </a:lstStyle>
          <a:p>
            <a:pPr lvl="0"/>
            <a:endParaRPr lang="en-US"/>
          </a:p>
        </p:txBody>
      </p:sp>
      <p:sp>
        <p:nvSpPr>
          <p:cNvPr id="5" name="Picture Placeholder 4">
            <a:extLst>
              <a:ext uri="{FF2B5EF4-FFF2-40B4-BE49-F238E27FC236}">
                <a16:creationId xmlns:a16="http://schemas.microsoft.com/office/drawing/2014/main" id="{3D70BBFF-3B0B-644F-878A-E178AF5B45E4}"/>
              </a:ext>
            </a:extLst>
          </p:cNvPr>
          <p:cNvSpPr>
            <a:spLocks noGrp="1" noChangeAspect="1"/>
          </p:cNvSpPr>
          <p:nvPr>
            <p:ph type="pic" sz="quarter" idx="23" hasCustomPrompt="1"/>
          </p:nvPr>
        </p:nvSpPr>
        <p:spPr>
          <a:xfrm>
            <a:off x="584200" y="774488"/>
            <a:ext cx="1828800" cy="1828800"/>
          </a:xfrm>
          <a:prstGeom prst="rect">
            <a:avLst/>
          </a:prstGeom>
        </p:spPr>
        <p:txBody>
          <a:bodyPr/>
          <a:lstStyle>
            <a:lvl1pPr marL="0" indent="0">
              <a:buNone/>
              <a:defRPr/>
            </a:lvl1pPr>
          </a:lstStyle>
          <a:p>
            <a:r>
              <a:rPr lang="en-US"/>
              <a:t>Logo</a:t>
            </a:r>
          </a:p>
        </p:txBody>
      </p:sp>
      <p:sp>
        <p:nvSpPr>
          <p:cNvPr id="24" name="Picture Placeholder 6">
            <a:extLst>
              <a:ext uri="{FF2B5EF4-FFF2-40B4-BE49-F238E27FC236}">
                <a16:creationId xmlns:a16="http://schemas.microsoft.com/office/drawing/2014/main" id="{3C57D4FA-1216-4944-BBF6-C83155F9ED20}"/>
              </a:ext>
            </a:extLst>
          </p:cNvPr>
          <p:cNvSpPr>
            <a:spLocks noGrp="1" noChangeAspect="1"/>
          </p:cNvSpPr>
          <p:nvPr>
            <p:ph type="pic" sz="quarter" idx="24" hasCustomPrompt="1"/>
          </p:nvPr>
        </p:nvSpPr>
        <p:spPr>
          <a:xfrm>
            <a:off x="3268758" y="1"/>
            <a:ext cx="8927370" cy="2836070"/>
          </a:xfrm>
          <a:prstGeom prst="rect">
            <a:avLst/>
          </a:prstGeom>
        </p:spPr>
        <p:txBody>
          <a:bodyPr/>
          <a:lstStyle>
            <a:lvl1pPr marL="0" indent="0">
              <a:buNone/>
              <a:defRPr/>
            </a:lvl1pPr>
          </a:lstStyle>
          <a:p>
            <a:r>
              <a:rPr lang="en-US"/>
              <a:t>Horizontal banner image</a:t>
            </a:r>
          </a:p>
        </p:txBody>
      </p:sp>
      <p:sp>
        <p:nvSpPr>
          <p:cNvPr id="17" name="Text Placeholder 44">
            <a:extLst>
              <a:ext uri="{FF2B5EF4-FFF2-40B4-BE49-F238E27FC236}">
                <a16:creationId xmlns:a16="http://schemas.microsoft.com/office/drawing/2014/main" id="{7EE6957E-64E7-4044-BFE8-2BF3980E5126}"/>
              </a:ext>
            </a:extLst>
          </p:cNvPr>
          <p:cNvSpPr>
            <a:spLocks noGrp="1"/>
          </p:cNvSpPr>
          <p:nvPr>
            <p:ph type="body" sz="quarter" idx="18" hasCustomPrompt="1"/>
          </p:nvPr>
        </p:nvSpPr>
        <p:spPr>
          <a:xfrm>
            <a:off x="582611" y="5732133"/>
            <a:ext cx="2013685" cy="525785"/>
          </a:xfrm>
          <a:prstGeom prst="rect">
            <a:avLst/>
          </a:prstGeom>
        </p:spPr>
        <p:txBody>
          <a:bodyPr lIns="0" tIns="0" rIns="0" bIns="0" anchor="b" anchorCtr="0"/>
          <a:lstStyle>
            <a:lvl1pPr marL="0" indent="0">
              <a:lnSpc>
                <a:spcPct val="100000"/>
              </a:lnSpc>
              <a:spcBef>
                <a:spcPts val="800"/>
              </a:spcBef>
              <a:buNone/>
              <a:defRPr sz="1050" b="1" i="0">
                <a:solidFill>
                  <a:schemeClr val="tx1"/>
                </a:solidFill>
                <a:latin typeface="Segoe UI Semibold" panose="020B0502040204020203" pitchFamily="34" charset="0"/>
                <a:cs typeface="Segoe UI Semibold" panose="020B0502040204020203" pitchFamily="34" charset="0"/>
              </a:defRPr>
            </a:lvl1pPr>
            <a:lvl2pPr marL="117475" indent="-115888">
              <a:spcBef>
                <a:spcPts val="200"/>
              </a:spcBef>
              <a:defRPr sz="1000"/>
            </a:lvl2pPr>
            <a:lvl3pPr marL="288925" indent="-168275">
              <a:defRPr sz="1000"/>
            </a:lvl3pPr>
          </a:lstStyle>
          <a:p>
            <a:pPr lvl="0"/>
            <a:r>
              <a:rPr lang="en-US"/>
              <a:t>First level</a:t>
            </a:r>
          </a:p>
          <a:p>
            <a:pPr lvl="1"/>
            <a:r>
              <a:rPr lang="en-US"/>
              <a:t>Second level</a:t>
            </a:r>
          </a:p>
          <a:p>
            <a:pPr lvl="2"/>
            <a:r>
              <a:rPr lang="en-US"/>
              <a:t>Third level</a:t>
            </a:r>
          </a:p>
        </p:txBody>
      </p:sp>
      <p:pic>
        <p:nvPicPr>
          <p:cNvPr id="2" name="Picture 1" descr="Logo&#10;&#10;Description automatically generated with medium confidence">
            <a:extLst>
              <a:ext uri="{FF2B5EF4-FFF2-40B4-BE49-F238E27FC236}">
                <a16:creationId xmlns:a16="http://schemas.microsoft.com/office/drawing/2014/main" id="{B12EFB60-F2EC-FAA0-F7B0-9091E645FEE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2043" y="292100"/>
            <a:ext cx="1444402" cy="149155"/>
          </a:xfrm>
          <a:prstGeom prst="rect">
            <a:avLst/>
          </a:prstGeom>
        </p:spPr>
      </p:pic>
    </p:spTree>
    <p:extLst>
      <p:ext uri="{BB962C8B-B14F-4D97-AF65-F5344CB8AC3E}">
        <p14:creationId xmlns:p14="http://schemas.microsoft.com/office/powerpoint/2010/main" val="241503369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Title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Graphic 5" descr="Microsoft Power Platform logo">
            <a:extLst>
              <a:ext uri="{FF2B5EF4-FFF2-40B4-BE49-F238E27FC236}">
                <a16:creationId xmlns:a16="http://schemas.microsoft.com/office/drawing/2014/main" id="{226A48B9-9D98-1261-90C8-6643F1D4E4B0}"/>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4894" y="597820"/>
            <a:ext cx="3068320" cy="292608"/>
          </a:xfrm>
          <a:prstGeom prst="rect">
            <a:avLst/>
          </a:prstGeom>
        </p:spPr>
      </p:pic>
      <p:sp>
        <p:nvSpPr>
          <p:cNvPr id="9" name="Title 1"/>
          <p:cNvSpPr>
            <a:spLocks noGrp="1"/>
          </p:cNvSpPr>
          <p:nvPr>
            <p:ph type="title" hasCustomPrompt="1"/>
          </p:nvPr>
        </p:nvSpPr>
        <p:spPr>
          <a:xfrm>
            <a:off x="584200" y="2425780"/>
            <a:ext cx="5514975"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4975"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584200" y="4294188"/>
            <a:ext cx="5511800" cy="246221"/>
          </a:xfrm>
        </p:spPr>
        <p:txBody>
          <a:bodyPr/>
          <a:lstStyle>
            <a:lvl1pPr marL="0" indent="0">
              <a:spcBef>
                <a:spcPts val="0"/>
              </a:spcBef>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Title, company, or other information</a:t>
            </a:r>
          </a:p>
        </p:txBody>
      </p:sp>
    </p:spTree>
    <p:extLst>
      <p:ext uri="{BB962C8B-B14F-4D97-AF65-F5344CB8AC3E}">
        <p14:creationId xmlns:p14="http://schemas.microsoft.com/office/powerpoint/2010/main" val="37109403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1_ 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2"/>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Logo&#10;&#10;Description automatically generated with medium confidence">
            <a:extLst>
              <a:ext uri="{FF2B5EF4-FFF2-40B4-BE49-F238E27FC236}">
                <a16:creationId xmlns:a16="http://schemas.microsoft.com/office/drawing/2014/main" id="{C7D24C81-C6B4-4566-BEC3-F1E03E49184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pic>
        <p:nvPicPr>
          <p:cNvPr id="3" name="Picture 2">
            <a:extLst>
              <a:ext uri="{FF2B5EF4-FFF2-40B4-BE49-F238E27FC236}">
                <a16:creationId xmlns:a16="http://schemas.microsoft.com/office/drawing/2014/main" id="{2B3BAD68-9B50-3288-9D66-025FBA5A6EA8}"/>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6110275" y="769925"/>
            <a:ext cx="5499113" cy="5499113"/>
          </a:xfrm>
          <a:custGeom>
            <a:avLst/>
            <a:gdLst>
              <a:gd name="connsiteX0" fmla="*/ 0 w 3362445"/>
              <a:gd name="connsiteY0" fmla="*/ 0 h 3362445"/>
              <a:gd name="connsiteX1" fmla="*/ 3362445 w 3362445"/>
              <a:gd name="connsiteY1" fmla="*/ 0 h 3362445"/>
              <a:gd name="connsiteX2" fmla="*/ 3362445 w 3362445"/>
              <a:gd name="connsiteY2" fmla="*/ 3362445 h 3362445"/>
              <a:gd name="connsiteX3" fmla="*/ 0 w 3362445"/>
              <a:gd name="connsiteY3" fmla="*/ 3362445 h 3362445"/>
            </a:gdLst>
            <a:ahLst/>
            <a:cxnLst>
              <a:cxn ang="0">
                <a:pos x="connsiteX0" y="connsiteY0"/>
              </a:cxn>
              <a:cxn ang="0">
                <a:pos x="connsiteX1" y="connsiteY1"/>
              </a:cxn>
              <a:cxn ang="0">
                <a:pos x="connsiteX2" y="connsiteY2"/>
              </a:cxn>
              <a:cxn ang="0">
                <a:pos x="connsiteX3" y="connsiteY3"/>
              </a:cxn>
            </a:cxnLst>
            <a:rect l="l" t="t" r="r" b="b"/>
            <a:pathLst>
              <a:path w="3362445" h="3362445">
                <a:moveTo>
                  <a:pt x="0" y="0"/>
                </a:moveTo>
                <a:lnTo>
                  <a:pt x="3362445" y="0"/>
                </a:lnTo>
                <a:lnTo>
                  <a:pt x="3362445" y="3362445"/>
                </a:lnTo>
                <a:lnTo>
                  <a:pt x="0" y="3362445"/>
                </a:lnTo>
                <a:close/>
              </a:path>
            </a:pathLst>
          </a:custGeom>
          <a:effectLst>
            <a:outerShdw blurRad="63500" dist="50800" dir="2700000" algn="tl" rotWithShape="0">
              <a:prstClr val="black">
                <a:alpha val="20000"/>
              </a:prstClr>
            </a:outerShdw>
          </a:effectLst>
        </p:spPr>
      </p:pic>
      <p:sp>
        <p:nvSpPr>
          <p:cNvPr id="10" name="Picture Placeholder 9">
            <a:extLst>
              <a:ext uri="{FF2B5EF4-FFF2-40B4-BE49-F238E27FC236}">
                <a16:creationId xmlns:a16="http://schemas.microsoft.com/office/drawing/2014/main" id="{77BEEE07-64AA-1E20-888A-42F2A9A704FA}"/>
              </a:ext>
            </a:extLst>
          </p:cNvPr>
          <p:cNvSpPr>
            <a:spLocks noGrp="1"/>
          </p:cNvSpPr>
          <p:nvPr>
            <p:ph type="pic" sz="quarter" idx="13"/>
          </p:nvPr>
        </p:nvSpPr>
        <p:spPr>
          <a:xfrm>
            <a:off x="5929313" y="581025"/>
            <a:ext cx="5499100" cy="5499112"/>
          </a:xfrm>
        </p:spPr>
        <p:txBody>
          <a:bodyPr/>
          <a:lstStyle/>
          <a:p>
            <a:endParaRPr lang="en-US"/>
          </a:p>
        </p:txBody>
      </p:sp>
    </p:spTree>
    <p:extLst>
      <p:ext uri="{BB962C8B-B14F-4D97-AF65-F5344CB8AC3E}">
        <p14:creationId xmlns:p14="http://schemas.microsoft.com/office/powerpoint/2010/main" val="3185459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 Title">
    <p:bg>
      <p:bgPr>
        <a:solidFill>
          <a:srgbClr val="EAE4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Graphic: Create impact faster metaphor" descr="Image of create impact faster metaphor">
            <a:extLst>
              <a:ext uri="{FF2B5EF4-FFF2-40B4-BE49-F238E27FC236}">
                <a16:creationId xmlns:a16="http://schemas.microsoft.com/office/drawing/2014/main" id="{71E6F1EB-96BE-40C0-8FF7-9CA9D6B5675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65081" y="478972"/>
            <a:ext cx="5900060" cy="6074228"/>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C7D24C81-C6B4-4566-BEC3-F1E03E49184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26139047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EAE4DC"/>
        </a:solidFill>
        <a:effectLst/>
      </p:bgPr>
    </p:bg>
    <p:spTree>
      <p:nvGrpSpPr>
        <p:cNvPr id="1" name=""/>
        <p:cNvGrpSpPr/>
        <p:nvPr/>
      </p:nvGrpSpPr>
      <p:grpSpPr>
        <a:xfrm>
          <a:off x="0" y="0"/>
          <a:ext cx="0" cy="0"/>
          <a:chOff x="0" y="0"/>
          <a:chExt cx="0" cy="0"/>
        </a:xfrm>
      </p:grpSpPr>
      <p:pic>
        <p:nvPicPr>
          <p:cNvPr id="7" name="Light: Break through barriers">
            <a:extLst>
              <a:ext uri="{FF2B5EF4-FFF2-40B4-BE49-F238E27FC236}">
                <a16:creationId xmlns:a16="http://schemas.microsoft.com/office/drawing/2014/main" id="{168BE704-B556-45E9-BE93-C19A745DB3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638197" y="260049"/>
            <a:ext cx="6337904" cy="6337902"/>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Logo&#10;&#10;Description automatically generated with medium confidence">
            <a:extLst>
              <a:ext uri="{FF2B5EF4-FFF2-40B4-BE49-F238E27FC236}">
                <a16:creationId xmlns:a16="http://schemas.microsoft.com/office/drawing/2014/main" id="{2A9CEB69-ACA2-426E-A1A5-54DB916D618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2932590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itle 3">
    <p:bg>
      <p:bgPr>
        <a:solidFill>
          <a:srgbClr val="EAE4DC"/>
        </a:solidFill>
        <a:effectLst/>
      </p:bgPr>
    </p:bg>
    <p:spTree>
      <p:nvGrpSpPr>
        <p:cNvPr id="1" name=""/>
        <p:cNvGrpSpPr/>
        <p:nvPr/>
      </p:nvGrpSpPr>
      <p:grpSpPr>
        <a:xfrm>
          <a:off x="0" y="0"/>
          <a:ext cx="0" cy="0"/>
          <a:chOff x="0" y="0"/>
          <a:chExt cx="0" cy="0"/>
        </a:xfrm>
      </p:grpSpPr>
      <p:pic>
        <p:nvPicPr>
          <p:cNvPr id="8" name="Light: Adapt to anything ">
            <a:extLst>
              <a:ext uri="{FF2B5EF4-FFF2-40B4-BE49-F238E27FC236}">
                <a16:creationId xmlns:a16="http://schemas.microsoft.com/office/drawing/2014/main" id="{547E7F7C-2D58-481F-8331-3FE0241E1FB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880702" y="194129"/>
            <a:ext cx="6311298" cy="6311287"/>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Picture 6" descr="Logo&#10;&#10;Description automatically generated with medium confidence">
            <a:extLst>
              <a:ext uri="{FF2B5EF4-FFF2-40B4-BE49-F238E27FC236}">
                <a16:creationId xmlns:a16="http://schemas.microsoft.com/office/drawing/2014/main" id="{17AABFA6-6857-43EF-9CDC-D483A94CE64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32299152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itle 4">
    <p:bg>
      <p:bgPr>
        <a:solidFill>
          <a:srgbClr val="EAE4DC"/>
        </a:solidFill>
        <a:effectLst/>
      </p:bgPr>
    </p:bg>
    <p:spTree>
      <p:nvGrpSpPr>
        <p:cNvPr id="1" name=""/>
        <p:cNvGrpSpPr/>
        <p:nvPr/>
      </p:nvGrpSpPr>
      <p:grpSpPr>
        <a:xfrm>
          <a:off x="0" y="0"/>
          <a:ext cx="0" cy="0"/>
          <a:chOff x="0" y="0"/>
          <a:chExt cx="0" cy="0"/>
        </a:xfrm>
      </p:grpSpPr>
      <p:pic>
        <p:nvPicPr>
          <p:cNvPr id="6" name="Light: Innovate everywhere">
            <a:extLst>
              <a:ext uri="{FF2B5EF4-FFF2-40B4-BE49-F238E27FC236}">
                <a16:creationId xmlns:a16="http://schemas.microsoft.com/office/drawing/2014/main" id="{DC04341E-C617-413D-A754-103CAA84E5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56117" y="53298"/>
            <a:ext cx="6592960" cy="659296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Picture 6" descr="Logo&#10;&#10;Description automatically generated with medium confidence">
            <a:extLst>
              <a:ext uri="{FF2B5EF4-FFF2-40B4-BE49-F238E27FC236}">
                <a16:creationId xmlns:a16="http://schemas.microsoft.com/office/drawing/2014/main" id="{17AABFA6-6857-43EF-9CDC-D483A94CE64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5273062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1_Dark Title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Graphical user interface&#10;&#10;Description automatically generated with low confidence">
            <a:extLst>
              <a:ext uri="{FF2B5EF4-FFF2-40B4-BE49-F238E27FC236}">
                <a16:creationId xmlns:a16="http://schemas.microsoft.com/office/drawing/2014/main" id="{E44A620F-90A5-4F90-A46E-589E29C354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invGray">
          <a:xfrm>
            <a:off x="584200" y="585788"/>
            <a:ext cx="2855205" cy="289320"/>
          </a:xfrm>
          <a:prstGeom prst="rect">
            <a:avLst/>
          </a:prstGeom>
        </p:spPr>
      </p:pic>
      <p:pic>
        <p:nvPicPr>
          <p:cNvPr id="3" name="Picture 2" descr="Logo&#10;&#10;Description automatically generated">
            <a:extLst>
              <a:ext uri="{FF2B5EF4-FFF2-40B4-BE49-F238E27FC236}">
                <a16:creationId xmlns:a16="http://schemas.microsoft.com/office/drawing/2014/main" id="{5D8CC200-3AA6-534A-8B38-3F7B82E00B8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07088" y="292100"/>
            <a:ext cx="6273800" cy="6273800"/>
          </a:xfrm>
          <a:prstGeom prst="rect">
            <a:avLst/>
          </a:prstGeom>
        </p:spPr>
      </p:pic>
    </p:spTree>
    <p:extLst>
      <p:ext uri="{BB962C8B-B14F-4D97-AF65-F5344CB8AC3E}">
        <p14:creationId xmlns:p14="http://schemas.microsoft.com/office/powerpoint/2010/main" val="20240580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rgbClr val="EAE4DC"/>
        </a:solidFill>
        <a:effectLst/>
      </p:bgPr>
    </p:bg>
    <p:spTree>
      <p:nvGrpSpPr>
        <p:cNvPr id="1" name=""/>
        <p:cNvGrpSpPr/>
        <p:nvPr/>
      </p:nvGrpSpPr>
      <p:grpSpPr>
        <a:xfrm>
          <a:off x="0" y="0"/>
          <a:ext cx="0" cy="0"/>
          <a:chOff x="0" y="0"/>
          <a:chExt cx="0" cy="0"/>
        </a:xfrm>
      </p:grpSpPr>
      <p:pic>
        <p:nvPicPr>
          <p:cNvPr id="6" name="Light: Innovate everywhere">
            <a:extLst>
              <a:ext uri="{FF2B5EF4-FFF2-40B4-BE49-F238E27FC236}">
                <a16:creationId xmlns:a16="http://schemas.microsoft.com/office/drawing/2014/main" id="{DC04341E-C617-413D-A754-103CAA84E5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56117" y="53298"/>
            <a:ext cx="6592960" cy="659296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Picture 6" descr="Logo&#10;&#10;Description automatically generated with medium confidence">
            <a:extLst>
              <a:ext uri="{FF2B5EF4-FFF2-40B4-BE49-F238E27FC236}">
                <a16:creationId xmlns:a16="http://schemas.microsoft.com/office/drawing/2014/main" id="{17AABFA6-6857-43EF-9CDC-D483A94CE64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577311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616026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userDrawn="1">
          <p15:clr>
            <a:srgbClr val="5ACBF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1_Dark title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8" name="Picture 7" descr="Graphical user interface&#10;&#10;Description automatically generated with low confidence">
            <a:extLst>
              <a:ext uri="{FF2B5EF4-FFF2-40B4-BE49-F238E27FC236}">
                <a16:creationId xmlns:a16="http://schemas.microsoft.com/office/drawing/2014/main" id="{5FFF0A47-7543-41B6-9868-D5B1EA73518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invGray">
          <a:xfrm>
            <a:off x="584200" y="585788"/>
            <a:ext cx="2855205" cy="289320"/>
          </a:xfrm>
          <a:prstGeom prst="rect">
            <a:avLst/>
          </a:prstGeom>
        </p:spPr>
      </p:pic>
      <p:pic>
        <p:nvPicPr>
          <p:cNvPr id="3" name="Picture 2">
            <a:extLst>
              <a:ext uri="{FF2B5EF4-FFF2-40B4-BE49-F238E27FC236}">
                <a16:creationId xmlns:a16="http://schemas.microsoft.com/office/drawing/2014/main" id="{98688AFB-CA86-0CDF-C6FA-36CD90A356D3}"/>
              </a:ext>
            </a:extLst>
          </p:cNvPr>
          <p:cNvPicPr>
            <a:picLocks noChangeAspect="1"/>
          </p:cNvPicPr>
          <p:nvPr userDrawn="1"/>
        </p:nvPicPr>
        <p:blipFill>
          <a:blip r:embed="rId3"/>
          <a:stretch>
            <a:fillRect/>
          </a:stretch>
        </p:blipFill>
        <p:spPr>
          <a:xfrm>
            <a:off x="5624511" y="292100"/>
            <a:ext cx="6273802" cy="6273802"/>
          </a:xfrm>
          <a:prstGeom prst="rect">
            <a:avLst/>
          </a:prstGeom>
        </p:spPr>
      </p:pic>
    </p:spTree>
    <p:extLst>
      <p:ext uri="{BB962C8B-B14F-4D97-AF65-F5344CB8AC3E}">
        <p14:creationId xmlns:p14="http://schemas.microsoft.com/office/powerpoint/2010/main" val="33195504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Dark title 3">
    <p:bg>
      <p:bgRef idx="1001">
        <a:schemeClr val="bg2"/>
      </p:bgRef>
    </p:bg>
    <p:spTree>
      <p:nvGrpSpPr>
        <p:cNvPr id="1" name=""/>
        <p:cNvGrpSpPr/>
        <p:nvPr/>
      </p:nvGrpSpPr>
      <p:grpSpPr>
        <a:xfrm>
          <a:off x="0" y="0"/>
          <a:ext cx="0" cy="0"/>
          <a:chOff x="0" y="0"/>
          <a:chExt cx="0" cy="0"/>
        </a:xfrm>
      </p:grpSpPr>
      <p:pic>
        <p:nvPicPr>
          <p:cNvPr id="8" name="Dark: Adapt to anything">
            <a:extLst>
              <a:ext uri="{FF2B5EF4-FFF2-40B4-BE49-F238E27FC236}">
                <a16:creationId xmlns:a16="http://schemas.microsoft.com/office/drawing/2014/main" id="{994EB93C-6F19-49E9-A6E6-6858355E51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bwMode="ltGray">
          <a:xfrm>
            <a:off x="5854695" y="152401"/>
            <a:ext cx="6347416" cy="6347406"/>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Graphical user interface&#10;&#10;Description automatically generated with low confidence">
            <a:extLst>
              <a:ext uri="{FF2B5EF4-FFF2-40B4-BE49-F238E27FC236}">
                <a16:creationId xmlns:a16="http://schemas.microsoft.com/office/drawing/2014/main" id="{80DE0B83-1A11-4323-B03A-220D262F53C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bwMode="invGray">
          <a:xfrm>
            <a:off x="584200" y="585788"/>
            <a:ext cx="2855205" cy="289320"/>
          </a:xfrm>
          <a:prstGeom prst="rect">
            <a:avLst/>
          </a:prstGeom>
        </p:spPr>
      </p:pic>
    </p:spTree>
    <p:extLst>
      <p:ext uri="{BB962C8B-B14F-4D97-AF65-F5344CB8AC3E}">
        <p14:creationId xmlns:p14="http://schemas.microsoft.com/office/powerpoint/2010/main" val="4259391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Dark titl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Graphical user interface&#10;&#10;Description automatically generated with low confidence">
            <a:extLst>
              <a:ext uri="{FF2B5EF4-FFF2-40B4-BE49-F238E27FC236}">
                <a16:creationId xmlns:a16="http://schemas.microsoft.com/office/drawing/2014/main" id="{80DE0B83-1A11-4323-B03A-220D262F53C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invGray">
          <a:xfrm>
            <a:off x="584200" y="585788"/>
            <a:ext cx="2855205" cy="289320"/>
          </a:xfrm>
          <a:prstGeom prst="rect">
            <a:avLst/>
          </a:prstGeom>
        </p:spPr>
      </p:pic>
      <p:pic>
        <p:nvPicPr>
          <p:cNvPr id="7" name="Dark:">
            <a:extLst>
              <a:ext uri="{FF2B5EF4-FFF2-40B4-BE49-F238E27FC236}">
                <a16:creationId xmlns:a16="http://schemas.microsoft.com/office/drawing/2014/main" id="{7D8593D0-D7C9-4321-A0F9-23E7597E2F4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bwMode="ltGray">
          <a:xfrm>
            <a:off x="5453615" y="50801"/>
            <a:ext cx="6597966" cy="6597956"/>
          </a:xfrm>
          <a:prstGeom prst="rect">
            <a:avLst/>
          </a:prstGeom>
        </p:spPr>
      </p:pic>
    </p:spTree>
    <p:extLst>
      <p:ext uri="{BB962C8B-B14F-4D97-AF65-F5344CB8AC3E}">
        <p14:creationId xmlns:p14="http://schemas.microsoft.com/office/powerpoint/2010/main" val="23506789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 Title square photo placeholder">
    <p:bg>
      <p:bgPr>
        <a:solidFill>
          <a:srgbClr val="EAE4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1D9633D-0250-45DF-8C52-8A5F894D7FA7}"/>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pic>
        <p:nvPicPr>
          <p:cNvPr id="6" name="Picture 5" descr="Logo&#10;&#10;Description automatically generated with medium confidence">
            <a:extLst>
              <a:ext uri="{FF2B5EF4-FFF2-40B4-BE49-F238E27FC236}">
                <a16:creationId xmlns:a16="http://schemas.microsoft.com/office/drawing/2014/main" id="{D9214802-33BD-472E-84C0-CBCD65AD4E6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16124812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itle Slide tan">
    <p:bg>
      <p:bgPr>
        <a:solidFill>
          <a:srgbClr val="EAE4DC"/>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Logo&#10;&#10;Description automatically generated with medium confidence">
            <a:extLst>
              <a:ext uri="{FF2B5EF4-FFF2-40B4-BE49-F238E27FC236}">
                <a16:creationId xmlns:a16="http://schemas.microsoft.com/office/drawing/2014/main" id="{F4838EB7-9B13-4ACB-97C0-51BAB78757B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19167309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Agenda 1">
    <p:bg>
      <p:bgPr>
        <a:solidFill>
          <a:srgbClr val="EAE4DC"/>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14E108-2258-4959-A182-798030A0C286}"/>
              </a:ext>
            </a:extLst>
          </p:cNvPr>
          <p:cNvSpPr/>
          <p:nvPr userDrawn="1"/>
        </p:nvSpPr>
        <p:spPr bwMode="auto">
          <a:xfrm>
            <a:off x="0" y="0"/>
            <a:ext cx="3556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3152001"/>
            <a:ext cx="2053337" cy="553998"/>
          </a:xfrm>
        </p:spPr>
        <p:txBody>
          <a:bodyPr/>
          <a:lstStyle>
            <a:lvl1pPr>
              <a:defRPr>
                <a:solidFill>
                  <a:schemeClr val="bg1"/>
                </a:solidFill>
              </a:defRPr>
            </a:lvl1pPr>
          </a:lstStyle>
          <a:p>
            <a:r>
              <a:rPr lang="en-US"/>
              <a:t>Agenda</a:t>
            </a:r>
          </a:p>
        </p:txBody>
      </p:sp>
      <p:sp>
        <p:nvSpPr>
          <p:cNvPr id="4" name="Text Placeholder 3"/>
          <p:cNvSpPr>
            <a:spLocks noGrp="1"/>
          </p:cNvSpPr>
          <p:nvPr>
            <p:ph type="body" sz="quarter" idx="10"/>
          </p:nvPr>
        </p:nvSpPr>
        <p:spPr>
          <a:xfrm>
            <a:off x="4165600" y="2604159"/>
            <a:ext cx="5212080" cy="1649682"/>
          </a:xfrm>
        </p:spPr>
        <p:txBody>
          <a:bodyPr wrap="square" anchor="ctr" anchorCtr="0">
            <a:spAutoFit/>
          </a:bodyPr>
          <a:lstStyle>
            <a:lvl1pPr marL="457200" indent="-457200">
              <a:spcBef>
                <a:spcPts val="1224"/>
              </a:spcBef>
              <a:buClr>
                <a:schemeClr val="tx1"/>
              </a:buClr>
              <a:buFont typeface="Arial" panose="020B0604020202020204" pitchFamily="34" charset="0"/>
              <a:buChar char="•"/>
              <a:defRPr sz="2800" b="0">
                <a:latin typeface="Segoe UI" panose="020B0502040204020203" pitchFamily="34" charset="0"/>
                <a:cs typeface="Segoe UI" panose="020B0502040204020203" pitchFamily="34" charset="0"/>
              </a:defRPr>
            </a:lvl1pPr>
            <a:lvl2pPr marL="598488" indent="-342900">
              <a:buFont typeface="Arial" panose="020B0604020202020204" pitchFamily="34" charset="0"/>
              <a:buChar char="•"/>
              <a:defRPr sz="2000" b="0"/>
            </a:lvl2pPr>
            <a:lvl3pPr marL="736600" indent="-285750">
              <a:buFont typeface="Arial" panose="020B0604020202020204" pitchFamily="34" charset="0"/>
              <a:buChar char="•"/>
              <a:tabLst/>
              <a:defRPr sz="1600" b="0"/>
            </a:lvl3pPr>
            <a:lvl4pPr marL="938212" indent="-285750">
              <a:buFont typeface="Arial" panose="020B0604020202020204" pitchFamily="34" charset="0"/>
              <a:buChar char="•"/>
              <a:defRPr sz="1400" b="0"/>
            </a:lvl4pPr>
            <a:lvl5pPr marL="1139825" indent="-285750">
              <a:buFont typeface="Arial" panose="020B0604020202020204" pitchFamily="34" charset="0"/>
              <a:buChar char="•"/>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46875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Lst>
          </p:cNvPr>
          <p:cNvSpPr/>
          <p:nvPr userDrawn="1"/>
        </p:nvSpPr>
        <p:spPr bwMode="auto">
          <a:xfrm>
            <a:off x="0" y="0"/>
            <a:ext cx="12192000" cy="1208988"/>
          </a:xfrm>
          <a:prstGeom prst="rect">
            <a:avLst/>
          </a:prstGeom>
          <a:solidFill>
            <a:srgbClr val="EAE4D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accent2"/>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780872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7495889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78720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Two Column Bullet 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594319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753169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userDrawn="1">
          <p15:clr>
            <a:srgbClr val="5ACBF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1_Two Column Bullet 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1237262"/>
          </a:xfrm>
        </p:spPr>
        <p:txBody>
          <a:bodyPr/>
          <a:lstStyle>
            <a:lvl1pPr marL="0" indent="0">
              <a:spcBef>
                <a:spcPts val="1200"/>
              </a:spcBef>
              <a:buNone/>
              <a:defRPr sz="1800">
                <a:gradFill flip="none" rotWithShape="1">
                  <a:gsLst>
                    <a:gs pos="0">
                      <a:srgbClr val="50E6FF"/>
                    </a:gs>
                    <a:gs pos="100000">
                      <a:srgbClr val="D59DFF"/>
                    </a:gs>
                  </a:gsLst>
                  <a:lin ang="10800000" scaled="1"/>
                  <a:tileRect/>
                </a:gradFill>
                <a:latin typeface="+mj-lt"/>
              </a:defRPr>
            </a:lvl1pPr>
            <a:lvl2pPr marL="228600" indent="0">
              <a:buNone/>
              <a:defRPr sz="1600"/>
            </a:lvl2pPr>
            <a:lvl3pPr marL="457200" indent="0">
              <a:buNone/>
              <a:defRPr sz="1200"/>
            </a:lvl3pPr>
            <a:lvl4pPr marL="661988" indent="0">
              <a:buNone/>
              <a:defRPr sz="1100"/>
            </a:lvl4pPr>
            <a:lvl5pPr marL="855663"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865188" y="5594817"/>
            <a:ext cx="10744200" cy="969496"/>
          </a:xfrm>
          <a:solidFill>
            <a:schemeClr val="bg2"/>
          </a:solidFill>
        </p:spPr>
        <p:txBody>
          <a:bodyPr lIns="457200" tIns="182880" rIns="2514600" bIns="182880" anchor="b"/>
          <a:lstStyle>
            <a:lvl1pPr marL="0" indent="0">
              <a:buNone/>
              <a:defRPr sz="1800"/>
            </a:lvl1pPr>
            <a:lvl2pPr marL="0" indent="0" algn="r">
              <a:spcBef>
                <a:spcPts val="600"/>
              </a:spcBef>
              <a:buNone/>
              <a:defRPr sz="1600"/>
            </a:lvl2pPr>
            <a:lvl3pPr marL="457200" indent="0">
              <a:buNone/>
              <a:defRPr sz="1200"/>
            </a:lvl3pPr>
            <a:lvl4pPr marL="661988" indent="0">
              <a:buNone/>
              <a:defRPr sz="1100"/>
            </a:lvl4pPr>
            <a:lvl5pPr marL="855663" indent="0">
              <a:buNone/>
              <a:defRPr sz="1100"/>
            </a:lvl5p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04951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Half sl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2019300"/>
            <a:ext cx="5212080" cy="1341906"/>
          </a:xfrm>
        </p:spPr>
        <p:txBody>
          <a:bodyPr wrap="square">
            <a:spAutoFit/>
          </a:bodyPr>
          <a:lstStyle>
            <a:lvl1pPr marL="0" indent="0">
              <a:spcBef>
                <a:spcPts val="2400"/>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1800" b="0">
                <a:latin typeface="+mn-lt"/>
              </a:defRPr>
            </a:lvl2pPr>
            <a:lvl3pPr marL="450850" indent="0">
              <a:buFont typeface="Wingdings" panose="05000000000000000000" pitchFamily="2" charset="2"/>
              <a:buNone/>
              <a:tabLst/>
              <a:defRPr sz="1400" b="0">
                <a:latin typeface="+mn-lt"/>
              </a:defRPr>
            </a:lvl3pPr>
            <a:lvl4pPr marL="652462" indent="0">
              <a:buFont typeface="Wingdings" panose="05000000000000000000" pitchFamily="2" charset="2"/>
              <a:buNone/>
              <a:defRPr sz="1200" b="0">
                <a:latin typeface="+mn-lt"/>
              </a:defRPr>
            </a:lvl4pPr>
            <a:lvl5pPr marL="854075" indent="0">
              <a:buFont typeface="Wingdings" panose="05000000000000000000" pitchFamily="2" charset="2"/>
              <a:buNone/>
              <a:tabLst/>
              <a:defRPr sz="12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4861CE2D-8C0B-5841-637D-61C9F1F599F8}"/>
              </a:ext>
            </a:extLst>
          </p:cNvPr>
          <p:cNvSpPr>
            <a:spLocks noGrp="1"/>
          </p:cNvSpPr>
          <p:nvPr>
            <p:ph type="body" sz="quarter" idx="11" hasCustomPrompt="1"/>
          </p:nvPr>
        </p:nvSpPr>
        <p:spPr>
          <a:xfrm>
            <a:off x="584200" y="1011198"/>
            <a:ext cx="11018520" cy="369332"/>
          </a:xfrm>
        </p:spPr>
        <p:txBody>
          <a:bodyPr/>
          <a:lstStyle>
            <a:lvl1pPr marL="0" indent="0">
              <a:buNone/>
              <a:defRPr sz="2400" spc="-20" baseline="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Click to edit subtitle</a:t>
            </a:r>
          </a:p>
        </p:txBody>
      </p:sp>
      <p:sp>
        <p:nvSpPr>
          <p:cNvPr id="7" name="Title 6">
            <a:extLst>
              <a:ext uri="{FF2B5EF4-FFF2-40B4-BE49-F238E27FC236}">
                <a16:creationId xmlns:a16="http://schemas.microsoft.com/office/drawing/2014/main" id="{35B44433-5D0E-D3A5-5A77-87C0D0FAF6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21577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43144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048826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46115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9767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6669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738181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E65613-14F1-09CD-5134-A79239DDC25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85051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3772339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746468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userDrawn="1">
          <p15:clr>
            <a:srgbClr val="5ACBF0"/>
          </p15:clr>
        </p15:guide>
        <p15:guide id="3" pos="6216" userDrawn="1">
          <p15:clr>
            <a:srgbClr val="5ACBF0"/>
          </p15:clr>
        </p15:guide>
        <p15:guide id="5" pos="5850" userDrawn="1">
          <p15:clr>
            <a:srgbClr val="5ACBF0"/>
          </p15:clr>
        </p15:guide>
        <p15:guide id="7" pos="4392" userDrawn="1">
          <p15:clr>
            <a:srgbClr val="5ACBF0"/>
          </p15:clr>
        </p15:guide>
        <p15:guide id="8" pos="3292" userDrawn="1">
          <p15:clr>
            <a:srgbClr val="5ACBF0"/>
          </p15:clr>
        </p15:guide>
        <p15:guide id="10" pos="2926">
          <p15:clr>
            <a:srgbClr val="5ACBF0"/>
          </p15:clr>
        </p15:guide>
        <p15:guide id="11" pos="4754" userDrawn="1">
          <p15:clr>
            <a:srgbClr val="5ACBF0"/>
          </p15:clr>
        </p15:guide>
        <p15:guide id="13" pos="1464" userDrawn="1">
          <p15:clr>
            <a:srgbClr val="5ACBF0"/>
          </p15:clr>
        </p15:guide>
        <p15:guide id="14" orient="horz" pos="1440">
          <p15:clr>
            <a:srgbClr val="5ACBF0"/>
          </p15:clr>
        </p15:guide>
        <p15:guide id="15" pos="1830" userDrawn="1">
          <p15:clr>
            <a:srgbClr val="5ACBF0"/>
          </p15:clr>
        </p15:guide>
        <p15:guide id="16" orient="horz" pos="2533" userDrawn="1">
          <p15:clr>
            <a:srgbClr val="5ACBF0"/>
          </p15:clr>
        </p15:guide>
      </p15:sldGuideLst>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6354166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8287182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Case study">
    <p:bg>
      <p:bgRef idx="1001">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337118"/>
            <a:ext cx="5335588" cy="3931920"/>
          </a:xfrm>
        </p:spPr>
        <p:txBody>
          <a:bodyPr/>
          <a:lstStyle>
            <a:lvl1pPr marL="0" indent="0">
              <a:spcBef>
                <a:spcPts val="1200"/>
              </a:spcBef>
              <a:buNone/>
              <a:defRPr sz="1800">
                <a:gradFill flip="none" rotWithShape="1">
                  <a:gsLst>
                    <a:gs pos="0">
                      <a:srgbClr val="D59DFF"/>
                    </a:gs>
                    <a:gs pos="99000">
                      <a:srgbClr val="50E6FF"/>
                    </a:gs>
                  </a:gsLst>
                  <a:lin ang="0" scaled="1"/>
                  <a:tileRect/>
                </a:gradFill>
                <a:latin typeface="+mj-lt"/>
              </a:defRPr>
            </a:lvl1pPr>
            <a:lvl2pPr marL="0" indent="0">
              <a:spcBef>
                <a:spcPts val="300"/>
              </a:spcBef>
              <a:buNone/>
              <a:defRPr sz="1600"/>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Sublevel</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502400" y="0"/>
            <a:ext cx="56896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A2B78294-C45D-CF09-312C-DF3CDFBAB775}"/>
              </a:ext>
            </a:extLst>
          </p:cNvPr>
          <p:cNvSpPr>
            <a:spLocks noGrp="1"/>
          </p:cNvSpPr>
          <p:nvPr>
            <p:ph type="title"/>
          </p:nvPr>
        </p:nvSpPr>
        <p:spPr>
          <a:xfrm>
            <a:off x="588263" y="457200"/>
            <a:ext cx="5335588" cy="409343"/>
          </a:xfrm>
        </p:spPr>
        <p:txBody>
          <a:bodyPr/>
          <a:lstStyle>
            <a:lvl1pPr>
              <a:lnSpc>
                <a:spcPct val="95000"/>
              </a:lnSpc>
              <a:defRPr sz="2800" spc="-30" baseline="0"/>
            </a:lvl1pPr>
          </a:lstStyle>
          <a:p>
            <a:r>
              <a:rPr lang="en-US"/>
              <a:t>Click to edit Master title style</a:t>
            </a:r>
          </a:p>
        </p:txBody>
      </p:sp>
      <p:sp>
        <p:nvSpPr>
          <p:cNvPr id="7" name="Text Placeholder 6">
            <a:extLst>
              <a:ext uri="{FF2B5EF4-FFF2-40B4-BE49-F238E27FC236}">
                <a16:creationId xmlns:a16="http://schemas.microsoft.com/office/drawing/2014/main" id="{C3CFB25F-180B-2A2D-2FAE-6C795F301831}"/>
              </a:ext>
            </a:extLst>
          </p:cNvPr>
          <p:cNvSpPr>
            <a:spLocks noGrp="1"/>
          </p:cNvSpPr>
          <p:nvPr>
            <p:ph type="body" sz="quarter" idx="12"/>
          </p:nvPr>
        </p:nvSpPr>
        <p:spPr>
          <a:xfrm>
            <a:off x="6787262" y="5724273"/>
            <a:ext cx="4822126" cy="544765"/>
          </a:xfrm>
        </p:spPr>
        <p:txBody>
          <a:bodyPr anchor="b"/>
          <a:lstStyle>
            <a:lvl1pPr marL="0" indent="0">
              <a:spcBef>
                <a:spcPts val="0"/>
              </a:spcBef>
              <a:spcAft>
                <a:spcPts val="600"/>
              </a:spcAft>
              <a:buNone/>
              <a:defRPr sz="1600"/>
            </a:lvl1pPr>
            <a:lvl2pPr marL="228600" indent="0" algn="r">
              <a:buNone/>
              <a:defRPr sz="1200">
                <a:latin typeface="+mj-lt"/>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267399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1_Title - Square Photo ">
    <p:bg>
      <p:bgRef idx="1001">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1435100"/>
            <a:ext cx="6261482" cy="4833938"/>
          </a:xfrm>
        </p:spPr>
        <p:txBody>
          <a:bodyPr/>
          <a:lstStyle>
            <a:lvl1pPr marL="0" indent="0">
              <a:spcBef>
                <a:spcPts val="1200"/>
              </a:spcBef>
              <a:buNone/>
              <a:defRPr sz="1800">
                <a:gradFill flip="none" rotWithShape="1">
                  <a:gsLst>
                    <a:gs pos="0">
                      <a:srgbClr val="D59DFF"/>
                    </a:gs>
                    <a:gs pos="99000">
                      <a:srgbClr val="50E6FF"/>
                    </a:gs>
                  </a:gsLst>
                  <a:lin ang="0" scaled="1"/>
                  <a:tileRect/>
                </a:gradFill>
                <a:latin typeface="+mj-lt"/>
              </a:defRPr>
            </a:lvl1pPr>
            <a:lvl2pPr marL="0" indent="0">
              <a:spcBef>
                <a:spcPts val="300"/>
              </a:spcBef>
              <a:buNone/>
              <a:defRPr sz="1600"/>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Sublevel</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7437120" y="0"/>
            <a:ext cx="475488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A2B78294-C45D-CF09-312C-DF3CDFBAB775}"/>
              </a:ext>
            </a:extLst>
          </p:cNvPr>
          <p:cNvSpPr>
            <a:spLocks noGrp="1"/>
          </p:cNvSpPr>
          <p:nvPr>
            <p:ph type="title"/>
          </p:nvPr>
        </p:nvSpPr>
        <p:spPr>
          <a:xfrm>
            <a:off x="588263" y="457200"/>
            <a:ext cx="6261482" cy="443198"/>
          </a:xfrm>
        </p:spPr>
        <p:txBody>
          <a:bodyPr/>
          <a:lstStyle>
            <a:lvl1pPr>
              <a:lnSpc>
                <a:spcPct val="90000"/>
              </a:lnSpc>
              <a:defRPr sz="3200"/>
            </a:lvl1pPr>
          </a:lstStyle>
          <a:p>
            <a:r>
              <a:rPr lang="en-US"/>
              <a:t>Click to edit Master title style</a:t>
            </a:r>
          </a:p>
        </p:txBody>
      </p:sp>
    </p:spTree>
    <p:extLst>
      <p:ext uri="{BB962C8B-B14F-4D97-AF65-F5344CB8AC3E}">
        <p14:creationId xmlns:p14="http://schemas.microsoft.com/office/powerpoint/2010/main" val="4171090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6436580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2833365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1328201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5667220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7236739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01777043"/>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69616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92704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977761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1279229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8487059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2475483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3422866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11579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69019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7260791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245678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4964009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8715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5403908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96145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6836000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65788428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2933002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78828244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5884429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3379284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28033201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0080298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38375" y="1033463"/>
            <a:ext cx="9371013"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2238375" y="4424994"/>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2238375" y="4831394"/>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sp>
        <p:nvSpPr>
          <p:cNvPr id="12" name="Freeform: Shape 11">
            <a:extLst>
              <a:ext uri="{FF2B5EF4-FFF2-40B4-BE49-F238E27FC236}">
                <a16:creationId xmlns:a16="http://schemas.microsoft.com/office/drawing/2014/main" id="{B7906C05-2D3A-4EE1-8C05-624CD0DA8D38}"/>
              </a:ext>
            </a:extLst>
          </p:cNvPr>
          <p:cNvSpPr>
            <a:spLocks/>
          </p:cNvSpPr>
          <p:nvPr userDrawn="1"/>
        </p:nvSpPr>
        <p:spPr bwMode="auto">
          <a:xfrm>
            <a:off x="569912" y="1047750"/>
            <a:ext cx="1270000" cy="1133475"/>
          </a:xfrm>
          <a:custGeom>
            <a:avLst/>
            <a:gdLst>
              <a:gd name="connsiteX0" fmla="*/ 730250 w 1270000"/>
              <a:gd name="connsiteY0" fmla="*/ 0 h 1133475"/>
              <a:gd name="connsiteX1" fmla="*/ 1270000 w 1270000"/>
              <a:gd name="connsiteY1" fmla="*/ 0 h 1133475"/>
              <a:gd name="connsiteX2" fmla="*/ 1270000 w 1270000"/>
              <a:gd name="connsiteY2" fmla="*/ 566949 h 1133475"/>
              <a:gd name="connsiteX3" fmla="*/ 1029312 w 1270000"/>
              <a:gd name="connsiteY3" fmla="*/ 566949 h 1133475"/>
              <a:gd name="connsiteX4" fmla="*/ 1085148 w 1270000"/>
              <a:gd name="connsiteY4" fmla="*/ 773266 h 1133475"/>
              <a:gd name="connsiteX5" fmla="*/ 1270000 w 1270000"/>
              <a:gd name="connsiteY5" fmla="*/ 865432 h 1133475"/>
              <a:gd name="connsiteX6" fmla="*/ 1270000 w 1270000"/>
              <a:gd name="connsiteY6" fmla="*/ 1133475 h 1133475"/>
              <a:gd name="connsiteX7" fmla="*/ 988281 w 1270000"/>
              <a:gd name="connsiteY7" fmla="*/ 1045537 h 1133475"/>
              <a:gd name="connsiteX8" fmla="*/ 825425 w 1270000"/>
              <a:gd name="connsiteY8" fmla="*/ 897986 h 1133475"/>
              <a:gd name="connsiteX9" fmla="*/ 749285 w 1270000"/>
              <a:gd name="connsiteY9" fmla="*/ 702239 h 1133475"/>
              <a:gd name="connsiteX10" fmla="*/ 730250 w 1270000"/>
              <a:gd name="connsiteY10" fmla="*/ 471401 h 1133475"/>
              <a:gd name="connsiteX11" fmla="*/ 0 w 1270000"/>
              <a:gd name="connsiteY11" fmla="*/ 0 h 1133475"/>
              <a:gd name="connsiteX12" fmla="*/ 538163 w 1270000"/>
              <a:gd name="connsiteY12" fmla="*/ 0 h 1133475"/>
              <a:gd name="connsiteX13" fmla="*/ 538163 w 1270000"/>
              <a:gd name="connsiteY13" fmla="*/ 566949 h 1133475"/>
              <a:gd name="connsiteX14" fmla="*/ 297283 w 1270000"/>
              <a:gd name="connsiteY14" fmla="*/ 566949 h 1133475"/>
              <a:gd name="connsiteX15" fmla="*/ 353262 w 1270000"/>
              <a:gd name="connsiteY15" fmla="*/ 773266 h 1133475"/>
              <a:gd name="connsiteX16" fmla="*/ 538163 w 1270000"/>
              <a:gd name="connsiteY16" fmla="*/ 865432 h 1133475"/>
              <a:gd name="connsiteX17" fmla="*/ 538163 w 1270000"/>
              <a:gd name="connsiteY17" fmla="*/ 1133475 h 1133475"/>
              <a:gd name="connsiteX18" fmla="*/ 256147 w 1270000"/>
              <a:gd name="connsiteY18" fmla="*/ 1045537 h 1133475"/>
              <a:gd name="connsiteX19" fmla="*/ 92875 w 1270000"/>
              <a:gd name="connsiteY19" fmla="*/ 897986 h 1133475"/>
              <a:gd name="connsiteX20" fmla="*/ 16539 w 1270000"/>
              <a:gd name="connsiteY20" fmla="*/ 702239 h 1133475"/>
              <a:gd name="connsiteX21" fmla="*/ 0 w 1270000"/>
              <a:gd name="connsiteY21" fmla="*/ 563144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70000" h="1133475">
                <a:moveTo>
                  <a:pt x="730250" y="0"/>
                </a:moveTo>
                <a:lnTo>
                  <a:pt x="1270000" y="0"/>
                </a:lnTo>
                <a:lnTo>
                  <a:pt x="1270000" y="566949"/>
                </a:lnTo>
                <a:lnTo>
                  <a:pt x="1029312" y="566949"/>
                </a:lnTo>
                <a:cubicBezTo>
                  <a:pt x="1029312" y="656156"/>
                  <a:pt x="1050039" y="721687"/>
                  <a:pt x="1085148" y="773266"/>
                </a:cubicBezTo>
                <a:cubicBezTo>
                  <a:pt x="1120258" y="824422"/>
                  <a:pt x="1182016" y="855285"/>
                  <a:pt x="1270000" y="865432"/>
                </a:cubicBezTo>
                <a:lnTo>
                  <a:pt x="1270000" y="1133475"/>
                </a:lnTo>
                <a:cubicBezTo>
                  <a:pt x="1152406" y="1114873"/>
                  <a:pt x="1058499" y="1085701"/>
                  <a:pt x="988281" y="1045537"/>
                </a:cubicBezTo>
                <a:cubicBezTo>
                  <a:pt x="918063" y="1005795"/>
                  <a:pt x="863496" y="956330"/>
                  <a:pt x="825425" y="897986"/>
                </a:cubicBezTo>
                <a:cubicBezTo>
                  <a:pt x="787355" y="839220"/>
                  <a:pt x="761975" y="774112"/>
                  <a:pt x="749285" y="702239"/>
                </a:cubicBezTo>
                <a:cubicBezTo>
                  <a:pt x="736595" y="630366"/>
                  <a:pt x="730250" y="553420"/>
                  <a:pt x="730250" y="471401"/>
                </a:cubicBezTo>
                <a:close/>
                <a:moveTo>
                  <a:pt x="0" y="0"/>
                </a:moveTo>
                <a:lnTo>
                  <a:pt x="538163" y="0"/>
                </a:lnTo>
                <a:lnTo>
                  <a:pt x="538163" y="566949"/>
                </a:lnTo>
                <a:lnTo>
                  <a:pt x="297283" y="566949"/>
                </a:lnTo>
                <a:cubicBezTo>
                  <a:pt x="297283" y="655310"/>
                  <a:pt x="317639" y="721687"/>
                  <a:pt x="353262" y="773266"/>
                </a:cubicBezTo>
                <a:cubicBezTo>
                  <a:pt x="388461" y="824422"/>
                  <a:pt x="449954" y="855285"/>
                  <a:pt x="538163" y="865432"/>
                </a:cubicBezTo>
                <a:lnTo>
                  <a:pt x="538163" y="1133475"/>
                </a:lnTo>
                <a:cubicBezTo>
                  <a:pt x="420692" y="1114873"/>
                  <a:pt x="326545" y="1085701"/>
                  <a:pt x="256147" y="1045537"/>
                </a:cubicBezTo>
                <a:cubicBezTo>
                  <a:pt x="185325" y="1005795"/>
                  <a:pt x="131042" y="956330"/>
                  <a:pt x="92875" y="897986"/>
                </a:cubicBezTo>
                <a:cubicBezTo>
                  <a:pt x="54707" y="839220"/>
                  <a:pt x="29262" y="774112"/>
                  <a:pt x="16539" y="702239"/>
                </a:cubicBezTo>
                <a:cubicBezTo>
                  <a:pt x="8482" y="657847"/>
                  <a:pt x="2969" y="611341"/>
                  <a:pt x="0" y="563144"/>
                </a:cubicBezTo>
                <a:close/>
              </a:path>
            </a:pathLst>
          </a:custGeom>
          <a:gradFill>
            <a:gsLst>
              <a:gs pos="0">
                <a:srgbClr val="50E6FF"/>
              </a:gs>
              <a:gs pos="100000">
                <a:srgbClr val="D59DFF"/>
              </a:gs>
            </a:gsLst>
            <a:lin ang="2400000" scaled="0"/>
          </a:gradFill>
          <a:ln>
            <a:noFill/>
            <a:headEnd type="none" w="med" len="med"/>
            <a:tailEnd type="none" w="med" len="med"/>
          </a:ln>
          <a:effectLst>
            <a:outerShdw blurRad="355600" dist="190500" dir="5400000" sx="101000" sy="101000" algn="ctr" rotWithShape="0">
              <a:srgbClr val="000000">
                <a:alpha val="27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28517950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Quote ocea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36787" y="1030655"/>
            <a:ext cx="9371013"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2236787" y="4422186"/>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2236787" y="4828586"/>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E48B7899-CB4D-47CD-A953-8FAD549121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49201" y="1033463"/>
            <a:ext cx="1555824" cy="1392940"/>
          </a:xfrm>
          <a:prstGeom prst="rect">
            <a:avLst/>
          </a:prstGeom>
        </p:spPr>
      </p:pic>
    </p:spTree>
    <p:extLst>
      <p:ext uri="{BB962C8B-B14F-4D97-AF65-F5344CB8AC3E}">
        <p14:creationId xmlns:p14="http://schemas.microsoft.com/office/powerpoint/2010/main" val="5341999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Quote viole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B4EC0E-1A04-488E-9DE2-3E485E0F7BD5}"/>
              </a:ext>
            </a:extLst>
          </p:cNvPr>
          <p:cNvSpPr>
            <a:spLocks noGrp="1"/>
          </p:cNvSpPr>
          <p:nvPr>
            <p:ph type="title" hasCustomPrompt="1"/>
          </p:nvPr>
        </p:nvSpPr>
        <p:spPr>
          <a:xfrm>
            <a:off x="2236787" y="1030655"/>
            <a:ext cx="9371013"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9" name="Text Placeholder 4">
            <a:extLst>
              <a:ext uri="{FF2B5EF4-FFF2-40B4-BE49-F238E27FC236}">
                <a16:creationId xmlns:a16="http://schemas.microsoft.com/office/drawing/2014/main" id="{FCC19D23-D1E4-4510-8049-F818AF4AC73B}"/>
              </a:ext>
            </a:extLst>
          </p:cNvPr>
          <p:cNvSpPr>
            <a:spLocks noGrp="1"/>
          </p:cNvSpPr>
          <p:nvPr>
            <p:ph type="body" sz="quarter" idx="12" hasCustomPrompt="1"/>
          </p:nvPr>
        </p:nvSpPr>
        <p:spPr>
          <a:xfrm>
            <a:off x="2236787" y="4422186"/>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10" name="Text Placeholder 4">
            <a:extLst>
              <a:ext uri="{FF2B5EF4-FFF2-40B4-BE49-F238E27FC236}">
                <a16:creationId xmlns:a16="http://schemas.microsoft.com/office/drawing/2014/main" id="{9C33B5F3-01CE-4749-9431-1FBF746009EB}"/>
              </a:ext>
            </a:extLst>
          </p:cNvPr>
          <p:cNvSpPr>
            <a:spLocks noGrp="1"/>
          </p:cNvSpPr>
          <p:nvPr>
            <p:ph type="body" sz="quarter" idx="13" hasCustomPrompt="1"/>
          </p:nvPr>
        </p:nvSpPr>
        <p:spPr>
          <a:xfrm>
            <a:off x="2236787" y="4828586"/>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350AB3FA-3405-4169-9479-480C4E8FE5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49201" y="1033463"/>
            <a:ext cx="1555824" cy="1392940"/>
          </a:xfrm>
          <a:prstGeom prst="rect">
            <a:avLst/>
          </a:prstGeom>
        </p:spPr>
      </p:pic>
    </p:spTree>
    <p:extLst>
      <p:ext uri="{BB962C8B-B14F-4D97-AF65-F5344CB8AC3E}">
        <p14:creationId xmlns:p14="http://schemas.microsoft.com/office/powerpoint/2010/main" val="38405563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Alternate quote">
    <p:bg>
      <p:bgPr>
        <a:solidFill>
          <a:srgbClr val="EAE4DC"/>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E78741-2E92-4352-847E-7E79AA3BEDE7}"/>
              </a:ext>
            </a:extLst>
          </p:cNvPr>
          <p:cNvSpPr/>
          <p:nvPr userDrawn="1"/>
        </p:nvSpPr>
        <p:spPr bwMode="auto">
          <a:xfrm>
            <a:off x="0" y="0"/>
            <a:ext cx="4064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40156270-9C86-4171-BEB2-C0F0D7A6B76A}"/>
              </a:ext>
            </a:extLst>
          </p:cNvPr>
          <p:cNvSpPr/>
          <p:nvPr userDrawn="1"/>
        </p:nvSpPr>
        <p:spPr bwMode="auto">
          <a:xfrm>
            <a:off x="1066800" y="1623526"/>
            <a:ext cx="10540999" cy="4217537"/>
          </a:xfrm>
          <a:prstGeom prst="rect">
            <a:avLst/>
          </a:prstGeom>
          <a:solidFill>
            <a:schemeClr val="bg1"/>
          </a:solidFill>
          <a:ln>
            <a:noFill/>
            <a:headEnd type="none" w="med" len="med"/>
            <a:tailEnd type="none" w="med" len="med"/>
          </a:ln>
          <a:effectLst>
            <a:outerShdw blurRad="355600" dist="190500" dir="5400000" sx="101000" sy="101000" algn="ctr" rotWithShape="0">
              <a:srgbClr val="000000">
                <a:alpha val="11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1066801" y="2191554"/>
            <a:ext cx="10058399" cy="2195395"/>
          </a:xfrm>
          <a:noFill/>
        </p:spPr>
        <p:txBody>
          <a:bodyPr wrap="square" lIns="457200" tIns="0" rIns="182880" bIns="0" anchor="b" anchorCtr="0">
            <a:normAutofit/>
          </a:bodyPr>
          <a:lstStyle>
            <a:lvl1pPr algn="l" defTabSz="932742" rtl="0" eaLnBrk="1" latinLnBrk="0" hangingPunct="1">
              <a:lnSpc>
                <a:spcPct val="90000"/>
              </a:lnSpc>
              <a:spcBef>
                <a:spcPct val="0"/>
              </a:spcBef>
              <a:buNone/>
              <a:defRPr lang="en-US" sz="28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1066801" y="4705389"/>
            <a:ext cx="10056883" cy="338554"/>
          </a:xfrm>
          <a:noFill/>
        </p:spPr>
        <p:txBody>
          <a:bodyPr wrap="square" lIns="457200" tIns="0" rIns="18288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1066801" y="5111789"/>
            <a:ext cx="10056882" cy="338554"/>
          </a:xfrm>
          <a:noFill/>
        </p:spPr>
        <p:txBody>
          <a:bodyPr wrap="square" lIns="457200" tIns="0" rIns="18288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sp>
        <p:nvSpPr>
          <p:cNvPr id="12" name="Rectangle 11">
            <a:extLst>
              <a:ext uri="{FF2B5EF4-FFF2-40B4-BE49-F238E27FC236}">
                <a16:creationId xmlns:a16="http://schemas.microsoft.com/office/drawing/2014/main" id="{B5CAA7F6-8C5E-4C0C-9380-3938313CCE9B}"/>
              </a:ext>
            </a:extLst>
          </p:cNvPr>
          <p:cNvSpPr/>
          <p:nvPr userDrawn="1"/>
        </p:nvSpPr>
        <p:spPr bwMode="auto">
          <a:xfrm>
            <a:off x="584200" y="866944"/>
            <a:ext cx="1460500" cy="1463040"/>
          </a:xfrm>
          <a:prstGeom prst="rect">
            <a:avLst/>
          </a:prstGeom>
          <a:gradFill>
            <a:gsLst>
              <a:gs pos="1000">
                <a:srgbClr val="50E6FF">
                  <a:alpha val="90000"/>
                </a:srgbClr>
              </a:gs>
              <a:gs pos="100000">
                <a:srgbClr val="D59DFF">
                  <a:alpha val="90000"/>
                </a:srgbClr>
              </a:gs>
            </a:gsLst>
            <a:lin ang="2400000" scaled="0"/>
          </a:gradFill>
          <a:ln>
            <a:noFill/>
            <a:headEnd type="none" w="med" len="med"/>
            <a:tailEnd type="none" w="med" len="med"/>
          </a:ln>
          <a:effectLst>
            <a:outerShdw blurRad="355600" dist="190500" dir="5400000" sx="101000" sy="101000" algn="ctr" rotWithShape="0">
              <a:srgbClr val="000000">
                <a:alpha val="27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14" name="Picture 13">
            <a:extLst>
              <a:ext uri="{FF2B5EF4-FFF2-40B4-BE49-F238E27FC236}">
                <a16:creationId xmlns:a16="http://schemas.microsoft.com/office/drawing/2014/main" id="{0D984DC6-2262-41BA-8742-20A3565F58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2537" y="1222206"/>
            <a:ext cx="1079086" cy="969348"/>
          </a:xfrm>
          <a:prstGeom prst="rect">
            <a:avLst/>
          </a:prstGeom>
        </p:spPr>
      </p:pic>
    </p:spTree>
    <p:extLst>
      <p:ext uri="{BB962C8B-B14F-4D97-AF65-F5344CB8AC3E}">
        <p14:creationId xmlns:p14="http://schemas.microsoft.com/office/powerpoint/2010/main" val="40528230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Demo slide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4704347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Demo slide ocea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921443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Demo slide viole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2119019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Section Title gradient 1">
    <p:bg>
      <p:bgPr>
        <a:gradFill>
          <a:gsLst>
            <a:gs pos="1000">
              <a:srgbClr val="50E6FF"/>
            </a:gs>
            <a:gs pos="99000">
              <a:schemeClr val="accent3"/>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720562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Section Title gradient 2">
    <p:bg>
      <p:bgPr>
        <a:gradFill>
          <a:gsLst>
            <a:gs pos="1000">
              <a:srgbClr val="FF9349"/>
            </a:gs>
            <a:gs pos="99000">
              <a:srgbClr val="D83B01"/>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661789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Section Title gradient 3">
    <p:bg>
      <p:bgPr>
        <a:gradFill>
          <a:gsLst>
            <a:gs pos="99000">
              <a:srgbClr val="831490"/>
            </a:gs>
            <a:gs pos="1000">
              <a:srgbClr val="D59DFF"/>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803072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2438410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207401"/>
            <a:ext cx="4572000" cy="443198"/>
          </a:xfrm>
          <a:noFill/>
        </p:spPr>
        <p:txBody>
          <a:bodyPr wrap="square" lIns="0" tIns="0" rIns="0" bIns="0" anchor="ctr" anchorCtr="0">
            <a:spAutoFit/>
          </a:bodyPr>
          <a:lstStyle>
            <a:lvl1pPr algn="l" defTabSz="932742" rtl="0" eaLnBrk="1" latinLnBrk="0" hangingPunct="1">
              <a:lnSpc>
                <a:spcPct val="90000"/>
              </a:lnSpc>
              <a:spcBef>
                <a:spcPct val="0"/>
              </a:spcBef>
              <a:buNone/>
              <a:defRPr lang="en-US" sz="32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038792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Section title graphic 1">
    <p:bg>
      <p:bgRef idx="1001">
        <a:schemeClr val="bg2"/>
      </p:bgRef>
    </p:bg>
    <p:spTree>
      <p:nvGrpSpPr>
        <p:cNvPr id="1" name=""/>
        <p:cNvGrpSpPr/>
        <p:nvPr/>
      </p:nvGrpSpPr>
      <p:grpSpPr>
        <a:xfrm>
          <a:off x="0" y="0"/>
          <a:ext cx="0" cy="0"/>
          <a:chOff x="0" y="0"/>
          <a:chExt cx="0" cy="0"/>
        </a:xfrm>
      </p:grpSpPr>
      <p:pic>
        <p:nvPicPr>
          <p:cNvPr id="7" name="Dark: Create impact faster">
            <a:extLst>
              <a:ext uri="{FF2B5EF4-FFF2-40B4-BE49-F238E27FC236}">
                <a16:creationId xmlns:a16="http://schemas.microsoft.com/office/drawing/2014/main" id="{53BEC10D-83A8-4649-88F8-525050193CA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3771901" y="0"/>
            <a:ext cx="8420100" cy="6858000"/>
          </a:xfrm>
          <a:prstGeom prst="rect">
            <a:avLst/>
          </a:prstGeom>
        </p:spPr>
      </p:pic>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810470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Section title graphic 2">
    <p:bg>
      <p:bgRef idx="1001">
        <a:schemeClr val="bg2"/>
      </p:bgRef>
    </p:bg>
    <p:spTree>
      <p:nvGrpSpPr>
        <p:cNvPr id="1" name=""/>
        <p:cNvGrpSpPr/>
        <p:nvPr/>
      </p:nvGrpSpPr>
      <p:grpSpPr>
        <a:xfrm>
          <a:off x="0" y="0"/>
          <a:ext cx="0" cy="0"/>
          <a:chOff x="0" y="0"/>
          <a:chExt cx="0" cy="0"/>
        </a:xfrm>
      </p:grpSpPr>
      <p:pic>
        <p:nvPicPr>
          <p:cNvPr id="4" name="Dark: Break through barriers">
            <a:extLst>
              <a:ext uri="{FF2B5EF4-FFF2-40B4-BE49-F238E27FC236}">
                <a16:creationId xmlns:a16="http://schemas.microsoft.com/office/drawing/2014/main" id="{AE01FB6F-69FB-4C55-8F77-47A913335DB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1161"/>
          <a:stretch/>
        </p:blipFill>
        <p:spPr bwMode="ltGray">
          <a:xfrm>
            <a:off x="0" y="-1"/>
            <a:ext cx="12192001" cy="6858001"/>
          </a:xfrm>
          <a:prstGeom prst="rect">
            <a:avLst/>
          </a:prstGeom>
        </p:spPr>
      </p:pic>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903028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Section title graphic 3">
    <p:bg>
      <p:bgRef idx="1001">
        <a:schemeClr val="bg2"/>
      </p:bgRef>
    </p:bg>
    <p:spTree>
      <p:nvGrpSpPr>
        <p:cNvPr id="1" name=""/>
        <p:cNvGrpSpPr/>
        <p:nvPr/>
      </p:nvGrpSpPr>
      <p:grpSpPr>
        <a:xfrm>
          <a:off x="0" y="0"/>
          <a:ext cx="0" cy="0"/>
          <a:chOff x="0" y="0"/>
          <a:chExt cx="0" cy="0"/>
        </a:xfrm>
      </p:grpSpPr>
      <p:pic>
        <p:nvPicPr>
          <p:cNvPr id="5" name="Dark: Adapt to anything">
            <a:extLst>
              <a:ext uri="{FF2B5EF4-FFF2-40B4-BE49-F238E27FC236}">
                <a16:creationId xmlns:a16="http://schemas.microsoft.com/office/drawing/2014/main" id="{C01D04A8-6185-4D88-82A2-8E8101A916D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5334001" y="-1"/>
            <a:ext cx="6858000" cy="6858001"/>
          </a:xfrm>
          <a:prstGeom prst="rect">
            <a:avLst/>
          </a:prstGeom>
        </p:spPr>
      </p:pic>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69062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Section title graphic 4">
    <p:bg>
      <p:bgRef idx="1001">
        <a:schemeClr val="bg2"/>
      </p:bgRef>
    </p:bg>
    <p:spTree>
      <p:nvGrpSpPr>
        <p:cNvPr id="1" name=""/>
        <p:cNvGrpSpPr/>
        <p:nvPr/>
      </p:nvGrpSpPr>
      <p:grpSpPr>
        <a:xfrm>
          <a:off x="0" y="0"/>
          <a:ext cx="0" cy="0"/>
          <a:chOff x="0" y="0"/>
          <a:chExt cx="0" cy="0"/>
        </a:xfrm>
      </p:grpSpPr>
      <p:pic>
        <p:nvPicPr>
          <p:cNvPr id="4" name="Dark: Innovate everywhere">
            <a:extLst>
              <a:ext uri="{FF2B5EF4-FFF2-40B4-BE49-F238E27FC236}">
                <a16:creationId xmlns:a16="http://schemas.microsoft.com/office/drawing/2014/main" id="{4EAC99E1-B968-408B-9767-C938059B736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1657"/>
          <a:stretch/>
        </p:blipFill>
        <p:spPr bwMode="ltGray">
          <a:xfrm>
            <a:off x="0" y="-1"/>
            <a:ext cx="12192000" cy="6858001"/>
          </a:xfrm>
          <a:prstGeom prst="rect">
            <a:avLst/>
          </a:prstGeom>
        </p:spPr>
      </p:pic>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163430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1_Section title graphic 4">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207401"/>
            <a:ext cx="4572000" cy="443198"/>
          </a:xfrm>
          <a:noFill/>
        </p:spPr>
        <p:txBody>
          <a:bodyPr wrap="square" lIns="0" tIns="0" rIns="0" bIns="0" anchor="ctr" anchorCtr="0">
            <a:spAutoFit/>
          </a:bodyPr>
          <a:lstStyle>
            <a:lvl1pPr algn="l" defTabSz="932742" rtl="0" eaLnBrk="1" latinLnBrk="0" hangingPunct="1">
              <a:lnSpc>
                <a:spcPct val="90000"/>
              </a:lnSpc>
              <a:spcBef>
                <a:spcPct val="0"/>
              </a:spcBef>
              <a:buNone/>
              <a:defRPr lang="en-US" sz="32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559303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Screenshot">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0198-B250-44FD-9AC7-BA0E6E23B5C1}"/>
              </a:ext>
            </a:extLst>
          </p:cNvPr>
          <p:cNvSpPr>
            <a:spLocks noGrp="1"/>
          </p:cNvSpPr>
          <p:nvPr>
            <p:ph type="title"/>
          </p:nvPr>
        </p:nvSpPr>
        <p:spPr>
          <a:xfrm>
            <a:off x="588263" y="457200"/>
            <a:ext cx="3856737" cy="553998"/>
          </a:xfrm>
        </p:spPr>
        <p:txBody>
          <a:bodyPr/>
          <a:lstStyle/>
          <a:p>
            <a:r>
              <a:rPr lang="en-US"/>
              <a:t>Click to edit Master title style</a:t>
            </a:r>
          </a:p>
        </p:txBody>
      </p:sp>
      <p:sp>
        <p:nvSpPr>
          <p:cNvPr id="14" name="Text Placeholder 13">
            <a:extLst>
              <a:ext uri="{FF2B5EF4-FFF2-40B4-BE49-F238E27FC236}">
                <a16:creationId xmlns:a16="http://schemas.microsoft.com/office/drawing/2014/main" id="{6F25D0DC-756F-45C2-A98F-05B75941978C}"/>
              </a:ext>
            </a:extLst>
          </p:cNvPr>
          <p:cNvSpPr>
            <a:spLocks noGrp="1"/>
          </p:cNvSpPr>
          <p:nvPr>
            <p:ph type="body" sz="quarter" idx="11"/>
          </p:nvPr>
        </p:nvSpPr>
        <p:spPr>
          <a:xfrm>
            <a:off x="588263" y="2395538"/>
            <a:ext cx="3856737" cy="861774"/>
          </a:xfrm>
        </p:spPr>
        <p:txBody>
          <a:bodyPr/>
          <a:lstStyle>
            <a:lvl1pPr marL="0" indent="0">
              <a:buNone/>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A111676F-0A7B-49C1-8A96-1063E1813997}"/>
              </a:ext>
            </a:extLst>
          </p:cNvPr>
          <p:cNvSpPr>
            <a:spLocks noGrp="1"/>
          </p:cNvSpPr>
          <p:nvPr>
            <p:ph sz="quarter" idx="12" hasCustomPrompt="1"/>
          </p:nvPr>
        </p:nvSpPr>
        <p:spPr>
          <a:xfrm>
            <a:off x="5202937" y="1464400"/>
            <a:ext cx="6989063" cy="3929199"/>
          </a:xfrm>
          <a:prstGeom prst="roundRect">
            <a:avLst>
              <a:gd name="adj" fmla="val 0"/>
            </a:avLst>
          </a:prstGeom>
          <a:blipFill>
            <a:blip r:embed="rId2" cstate="email">
              <a:extLst>
                <a:ext uri="{28A0092B-C50C-407E-A947-70E740481C1C}">
                  <a14:useLocalDpi xmlns:a14="http://schemas.microsoft.com/office/drawing/2010/main"/>
                </a:ext>
              </a:extLst>
            </a:blip>
            <a:stretch>
              <a:fillRect/>
            </a:stretch>
          </a:blipFill>
          <a:ln w="381000">
            <a:solidFill>
              <a:schemeClr val="tx1"/>
            </a:solidFill>
          </a:ln>
          <a:effectLst>
            <a:outerShdw blurRad="254000" dist="292100" dir="2700000" sx="101000" sy="101000" algn="ctr" rotWithShape="0">
              <a:srgbClr val="000000">
                <a:alpha val="15000"/>
              </a:srgbClr>
            </a:outerShdw>
          </a:effectLst>
        </p:spPr>
        <p:txBody>
          <a:bodyPr tIns="2377440"/>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35334476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Mobile Screensho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0198-B250-44FD-9AC7-BA0E6E23B5C1}"/>
              </a:ext>
            </a:extLst>
          </p:cNvPr>
          <p:cNvSpPr>
            <a:spLocks noGrp="1"/>
          </p:cNvSpPr>
          <p:nvPr>
            <p:ph type="title"/>
          </p:nvPr>
        </p:nvSpPr>
        <p:spPr>
          <a:xfrm>
            <a:off x="588263" y="457200"/>
            <a:ext cx="3856737" cy="553998"/>
          </a:xfrm>
        </p:spPr>
        <p:txBody>
          <a:bodyPr/>
          <a:lstStyle/>
          <a:p>
            <a:r>
              <a:rPr lang="en-US"/>
              <a:t>Click to edit Master title style</a:t>
            </a:r>
          </a:p>
        </p:txBody>
      </p:sp>
      <p:sp>
        <p:nvSpPr>
          <p:cNvPr id="14" name="Text Placeholder 13">
            <a:extLst>
              <a:ext uri="{FF2B5EF4-FFF2-40B4-BE49-F238E27FC236}">
                <a16:creationId xmlns:a16="http://schemas.microsoft.com/office/drawing/2014/main" id="{6F25D0DC-756F-45C2-A98F-05B75941978C}"/>
              </a:ext>
            </a:extLst>
          </p:cNvPr>
          <p:cNvSpPr>
            <a:spLocks noGrp="1"/>
          </p:cNvSpPr>
          <p:nvPr>
            <p:ph type="body" sz="quarter" idx="11"/>
          </p:nvPr>
        </p:nvSpPr>
        <p:spPr>
          <a:xfrm>
            <a:off x="588263" y="2395538"/>
            <a:ext cx="3856737" cy="861774"/>
          </a:xfrm>
        </p:spPr>
        <p:txBody>
          <a:bodyPr/>
          <a:lstStyle>
            <a:lvl1pPr marL="0" indent="0">
              <a:buNone/>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A111676F-0A7B-49C1-8A96-1063E1813997}"/>
              </a:ext>
            </a:extLst>
          </p:cNvPr>
          <p:cNvSpPr>
            <a:spLocks noGrp="1"/>
          </p:cNvSpPr>
          <p:nvPr>
            <p:ph sz="quarter" idx="12" hasCustomPrompt="1"/>
          </p:nvPr>
        </p:nvSpPr>
        <p:spPr>
          <a:xfrm>
            <a:off x="7713894" y="585216"/>
            <a:ext cx="2625967" cy="5687568"/>
          </a:xfrm>
          <a:prstGeom prst="roundRect">
            <a:avLst>
              <a:gd name="adj" fmla="val 8222"/>
            </a:avLst>
          </a:prstGeom>
          <a:blipFill>
            <a:blip r:embed="rId2" cstate="email">
              <a:extLst>
                <a:ext uri="{28A0092B-C50C-407E-A947-70E740481C1C}">
                  <a14:useLocalDpi xmlns:a14="http://schemas.microsoft.com/office/drawing/2010/main"/>
                </a:ext>
              </a:extLst>
            </a:blip>
            <a:stretch>
              <a:fillRect/>
            </a:stretch>
          </a:blipFill>
          <a:ln w="241300">
            <a:solidFill>
              <a:schemeClr val="tx1"/>
            </a:solidFill>
          </a:ln>
          <a:effectLst>
            <a:outerShdw blurRad="254000" dist="292100" dir="2700000" sx="101000" sy="101000" algn="ctr" rotWithShape="0">
              <a:srgbClr val="000000">
                <a:alpha val="15000"/>
              </a:srgb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29384742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0152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67518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785341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Thank you 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
        <p:nvSpPr>
          <p:cNvPr id="3" name="Text Box 3" descr="This is a copyright notice that should be included on the final slide.">
            <a:extLst>
              <a:ext uri="{FF2B5EF4-FFF2-40B4-BE49-F238E27FC236}">
                <a16:creationId xmlns:a16="http://schemas.microsoft.com/office/drawing/2014/main" id="{6F383736-D87B-F2D1-84EB-7854E4C6028D}"/>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4" name="Picture 3" descr="Logo&#10;&#10;Description automatically generated with medium confidence">
            <a:extLst>
              <a:ext uri="{FF2B5EF4-FFF2-40B4-BE49-F238E27FC236}">
                <a16:creationId xmlns:a16="http://schemas.microsoft.com/office/drawing/2014/main" id="{CB86A1CE-46C3-129F-6CE7-889D358366F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18718006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Thank you photo">
    <p:bg>
      <p:bgPr>
        <a:solidFill>
          <a:srgbClr val="EAE4D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5" y="3035808"/>
            <a:ext cx="3948683"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DC1D8EF4-A5A1-4D2B-9918-9B027853453F}"/>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514761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AE4DC"/>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descr="Logo&#10;&#10;Description automatically generated with medium confidence">
            <a:extLst>
              <a:ext uri="{FF2B5EF4-FFF2-40B4-BE49-F238E27FC236}">
                <a16:creationId xmlns:a16="http://schemas.microsoft.com/office/drawing/2014/main" id="{4E695B53-CE74-45F5-B29D-B6E72D9A8E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297398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08881239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Horizontal">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6F86FC9-D24A-4994-95C6-18AA0D0A6BFB}"/>
              </a:ext>
            </a:extLst>
          </p:cNvPr>
          <p:cNvSpPr/>
          <p:nvPr userDrawn="1"/>
        </p:nvSpPr>
        <p:spPr>
          <a:xfrm>
            <a:off x="3264630" y="1"/>
            <a:ext cx="8927370" cy="4498170"/>
          </a:xfrm>
          <a:prstGeom prst="rect">
            <a:avLst/>
          </a:prstGeom>
          <a:gradFill>
            <a:gsLst>
              <a:gs pos="0">
                <a:schemeClr val="bg1">
                  <a:alpha val="35000"/>
                </a:schemeClr>
              </a:gs>
              <a:gs pos="100000">
                <a:schemeClr val="bg2">
                  <a:alpha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TextBox 24">
            <a:extLst>
              <a:ext uri="{FF2B5EF4-FFF2-40B4-BE49-F238E27FC236}">
                <a16:creationId xmlns:a16="http://schemas.microsoft.com/office/drawing/2014/main" id="{F5F6FC98-BF54-8E4B-ADCE-416C088B5FD5}"/>
              </a:ext>
            </a:extLst>
          </p:cNvPr>
          <p:cNvSpPr txBox="1"/>
          <p:nvPr userDrawn="1"/>
        </p:nvSpPr>
        <p:spPr>
          <a:xfrm>
            <a:off x="3557683" y="4610181"/>
            <a:ext cx="1905338" cy="215444"/>
          </a:xfrm>
          <a:prstGeom prst="rect">
            <a:avLst/>
          </a:prstGeom>
          <a:noFill/>
          <a:ln>
            <a:noFill/>
          </a:ln>
        </p:spPr>
        <p:txBody>
          <a:bodyPr wrap="square" lIns="0" tIns="0" rIns="0" bIns="0" rtlCol="0" anchor="ctr" anchorCtr="0">
            <a:spAutoFit/>
          </a:bodyPr>
          <a:lstStyle/>
          <a:p>
            <a:r>
              <a:rPr lang="en-US" sz="1400">
                <a:solidFill>
                  <a:srgbClr val="50E6FF"/>
                </a:solidFill>
                <a:latin typeface="+mj-lt"/>
                <a:cs typeface="Segoe UI Light" panose="020B0502040204020203" pitchFamily="34" charset="0"/>
              </a:rPr>
              <a:t>Situation:</a:t>
            </a:r>
            <a:endParaRPr lang="en-US" sz="1400">
              <a:solidFill>
                <a:srgbClr val="50E6FF"/>
              </a:solidFill>
              <a:latin typeface="+mj-lt"/>
            </a:endParaRPr>
          </a:p>
        </p:txBody>
      </p:sp>
      <p:sp>
        <p:nvSpPr>
          <p:cNvPr id="27" name="Text Placeholder 24">
            <a:extLst>
              <a:ext uri="{FF2B5EF4-FFF2-40B4-BE49-F238E27FC236}">
                <a16:creationId xmlns:a16="http://schemas.microsoft.com/office/drawing/2014/main" id="{CEABE899-10A3-484A-9A5F-6B1D4CB09EA4}"/>
              </a:ext>
            </a:extLst>
          </p:cNvPr>
          <p:cNvSpPr>
            <a:spLocks noGrp="1"/>
          </p:cNvSpPr>
          <p:nvPr>
            <p:ph type="body" sz="quarter" idx="10"/>
          </p:nvPr>
        </p:nvSpPr>
        <p:spPr>
          <a:xfrm>
            <a:off x="3557682" y="3748488"/>
            <a:ext cx="8051705" cy="276999"/>
          </a:xfrm>
          <a:prstGeom prst="rect">
            <a:avLst/>
          </a:prstGeom>
        </p:spPr>
        <p:txBody>
          <a:bodyPr lIns="0" tIns="0" rIns="0" bIns="0" anchor="b" anchorCtr="0"/>
          <a:lstStyle>
            <a:lvl1pPr marL="0" indent="0">
              <a:lnSpc>
                <a:spcPct val="100000"/>
              </a:lnSpc>
              <a:buNone/>
              <a:defRPr sz="1800" b="0" i="0">
                <a:latin typeface="+mn-lt"/>
                <a:cs typeface="Segoe UI" panose="020B0502040204020203" pitchFamily="34" charset="0"/>
              </a:defRPr>
            </a:lvl1pPr>
          </a:lstStyle>
          <a:p>
            <a:pPr lvl="0"/>
            <a:endParaRPr lang="en-US"/>
          </a:p>
        </p:txBody>
      </p:sp>
      <p:sp>
        <p:nvSpPr>
          <p:cNvPr id="28" name="Text Placeholder 28">
            <a:extLst>
              <a:ext uri="{FF2B5EF4-FFF2-40B4-BE49-F238E27FC236}">
                <a16:creationId xmlns:a16="http://schemas.microsoft.com/office/drawing/2014/main" id="{E03D0DEC-BC71-A445-A3E5-9B83B80381D9}"/>
              </a:ext>
            </a:extLst>
          </p:cNvPr>
          <p:cNvSpPr>
            <a:spLocks noGrp="1"/>
          </p:cNvSpPr>
          <p:nvPr>
            <p:ph type="body" sz="quarter" idx="12"/>
          </p:nvPr>
        </p:nvSpPr>
        <p:spPr>
          <a:xfrm>
            <a:off x="3557683" y="4897438"/>
            <a:ext cx="2377440" cy="1371600"/>
          </a:xfrm>
          <a:prstGeom prst="rect">
            <a:avLst/>
          </a:prstGeom>
        </p:spPr>
        <p:txBody>
          <a:bodyPr lIns="0" tIns="0" rIns="0" bIns="0"/>
          <a:lstStyle>
            <a:lvl1pPr marL="0" indent="0">
              <a:lnSpc>
                <a:spcPct val="100000"/>
              </a:lnSpc>
              <a:buNone/>
              <a:defRPr sz="1200" b="0" i="0">
                <a:latin typeface="+mn-lt"/>
                <a:cs typeface="Segoe UI Semilight" panose="020B0402040204020203" pitchFamily="34" charset="0"/>
              </a:defRPr>
            </a:lvl1pPr>
          </a:lstStyle>
          <a:p>
            <a:pPr lvl="0"/>
            <a:endParaRPr lang="en-US"/>
          </a:p>
        </p:txBody>
      </p:sp>
      <p:sp>
        <p:nvSpPr>
          <p:cNvPr id="37" name="Text Placeholder 24">
            <a:extLst>
              <a:ext uri="{FF2B5EF4-FFF2-40B4-BE49-F238E27FC236}">
                <a16:creationId xmlns:a16="http://schemas.microsoft.com/office/drawing/2014/main" id="{F5AC1971-A820-D44B-949E-127EE4381960}"/>
              </a:ext>
            </a:extLst>
          </p:cNvPr>
          <p:cNvSpPr>
            <a:spLocks noGrp="1"/>
          </p:cNvSpPr>
          <p:nvPr>
            <p:ph type="body" sz="quarter" idx="11"/>
          </p:nvPr>
        </p:nvSpPr>
        <p:spPr>
          <a:xfrm>
            <a:off x="3557682" y="4158181"/>
            <a:ext cx="8051705" cy="158979"/>
          </a:xfrm>
          <a:prstGeom prst="rect">
            <a:avLst/>
          </a:prstGeom>
        </p:spPr>
        <p:txBody>
          <a:bodyPr lIns="0" tIns="0" rIns="0" bIns="0"/>
          <a:lstStyle>
            <a:lvl1pPr marL="0" indent="0">
              <a:buNone/>
              <a:defRPr sz="1000" b="0" i="0">
                <a:solidFill>
                  <a:schemeClr val="tx1"/>
                </a:solidFill>
                <a:latin typeface="+mj-lt"/>
                <a:cs typeface="Segoe UI Semilight" panose="020B0402040204020203" pitchFamily="34" charset="0"/>
              </a:defRPr>
            </a:lvl1pPr>
          </a:lstStyle>
          <a:p>
            <a:pPr lvl="0"/>
            <a:endParaRPr lang="en-US"/>
          </a:p>
        </p:txBody>
      </p:sp>
      <p:sp>
        <p:nvSpPr>
          <p:cNvPr id="42" name="TextBox 41">
            <a:extLst>
              <a:ext uri="{FF2B5EF4-FFF2-40B4-BE49-F238E27FC236}">
                <a16:creationId xmlns:a16="http://schemas.microsoft.com/office/drawing/2014/main" id="{B59E8476-D4FE-3D4F-9EC9-5DA909E29651}"/>
              </a:ext>
            </a:extLst>
          </p:cNvPr>
          <p:cNvSpPr txBox="1"/>
          <p:nvPr userDrawn="1"/>
        </p:nvSpPr>
        <p:spPr>
          <a:xfrm>
            <a:off x="6219238" y="4610181"/>
            <a:ext cx="1905338" cy="215444"/>
          </a:xfrm>
          <a:prstGeom prst="rect">
            <a:avLst/>
          </a:prstGeom>
          <a:noFill/>
          <a:ln>
            <a:noFill/>
          </a:ln>
        </p:spPr>
        <p:txBody>
          <a:bodyPr wrap="square" lIns="0" tIns="0" rIns="0" bIns="0" rtlCol="0" anchor="ctr" anchorCtr="0">
            <a:spAutoFit/>
          </a:bodyPr>
          <a:lstStyle/>
          <a:p>
            <a:r>
              <a:rPr lang="en-US" sz="1400">
                <a:solidFill>
                  <a:srgbClr val="50E6FF"/>
                </a:solidFill>
                <a:latin typeface="+mj-lt"/>
                <a:cs typeface="Segoe UI Light" panose="020B0502040204020203" pitchFamily="34" charset="0"/>
              </a:rPr>
              <a:t>Solution:</a:t>
            </a:r>
            <a:endParaRPr lang="en-US" sz="1400">
              <a:solidFill>
                <a:srgbClr val="50E6FF"/>
              </a:solidFill>
              <a:latin typeface="+mj-lt"/>
            </a:endParaRPr>
          </a:p>
        </p:txBody>
      </p:sp>
      <p:sp>
        <p:nvSpPr>
          <p:cNvPr id="43" name="Text Placeholder 28">
            <a:extLst>
              <a:ext uri="{FF2B5EF4-FFF2-40B4-BE49-F238E27FC236}">
                <a16:creationId xmlns:a16="http://schemas.microsoft.com/office/drawing/2014/main" id="{847B54F4-C98A-7F4F-8633-A67212D37E3D}"/>
              </a:ext>
            </a:extLst>
          </p:cNvPr>
          <p:cNvSpPr>
            <a:spLocks noGrp="1"/>
          </p:cNvSpPr>
          <p:nvPr>
            <p:ph type="body" sz="quarter" idx="21"/>
          </p:nvPr>
        </p:nvSpPr>
        <p:spPr>
          <a:xfrm>
            <a:off x="6219238" y="4897438"/>
            <a:ext cx="2377440" cy="1371600"/>
          </a:xfrm>
          <a:prstGeom prst="rect">
            <a:avLst/>
          </a:prstGeom>
        </p:spPr>
        <p:txBody>
          <a:bodyPr lIns="0" tIns="0" rIns="0" bIns="0"/>
          <a:lstStyle>
            <a:lvl1pPr marL="0" indent="0">
              <a:lnSpc>
                <a:spcPct val="100000"/>
              </a:lnSpc>
              <a:buNone/>
              <a:defRPr sz="1200" b="0" i="0">
                <a:latin typeface="+mn-lt"/>
                <a:cs typeface="Segoe UI Semilight" panose="020B0402040204020203" pitchFamily="34" charset="0"/>
              </a:defRPr>
            </a:lvl1pPr>
          </a:lstStyle>
          <a:p>
            <a:pPr lvl="0"/>
            <a:endParaRPr lang="en-US"/>
          </a:p>
        </p:txBody>
      </p:sp>
      <p:sp>
        <p:nvSpPr>
          <p:cNvPr id="44" name="TextBox 43">
            <a:extLst>
              <a:ext uri="{FF2B5EF4-FFF2-40B4-BE49-F238E27FC236}">
                <a16:creationId xmlns:a16="http://schemas.microsoft.com/office/drawing/2014/main" id="{B1EBCCF4-5394-C04F-AA62-05007544FC0C}"/>
              </a:ext>
            </a:extLst>
          </p:cNvPr>
          <p:cNvSpPr txBox="1"/>
          <p:nvPr userDrawn="1"/>
        </p:nvSpPr>
        <p:spPr>
          <a:xfrm>
            <a:off x="8880793" y="4610181"/>
            <a:ext cx="1905338" cy="215444"/>
          </a:xfrm>
          <a:prstGeom prst="rect">
            <a:avLst/>
          </a:prstGeom>
          <a:noFill/>
          <a:ln>
            <a:noFill/>
          </a:ln>
        </p:spPr>
        <p:txBody>
          <a:bodyPr wrap="square" lIns="0" tIns="0" rIns="0" bIns="0" rtlCol="0" anchor="ctr" anchorCtr="0">
            <a:spAutoFit/>
          </a:bodyPr>
          <a:lstStyle/>
          <a:p>
            <a:r>
              <a:rPr lang="en-US" sz="1400">
                <a:solidFill>
                  <a:srgbClr val="50E6FF"/>
                </a:solidFill>
                <a:latin typeface="+mj-lt"/>
                <a:cs typeface="Segoe UI Light" panose="020B0502040204020203" pitchFamily="34" charset="0"/>
              </a:rPr>
              <a:t>Impact:</a:t>
            </a:r>
            <a:endParaRPr lang="en-US" sz="1400">
              <a:solidFill>
                <a:srgbClr val="50E6FF"/>
              </a:solidFill>
              <a:latin typeface="+mj-lt"/>
            </a:endParaRPr>
          </a:p>
        </p:txBody>
      </p:sp>
      <p:sp>
        <p:nvSpPr>
          <p:cNvPr id="45" name="Text Placeholder 28">
            <a:extLst>
              <a:ext uri="{FF2B5EF4-FFF2-40B4-BE49-F238E27FC236}">
                <a16:creationId xmlns:a16="http://schemas.microsoft.com/office/drawing/2014/main" id="{817B977B-57E9-154C-AA12-E0B3A70688DF}"/>
              </a:ext>
            </a:extLst>
          </p:cNvPr>
          <p:cNvSpPr>
            <a:spLocks noGrp="1"/>
          </p:cNvSpPr>
          <p:nvPr>
            <p:ph type="body" sz="quarter" idx="22"/>
          </p:nvPr>
        </p:nvSpPr>
        <p:spPr>
          <a:xfrm>
            <a:off x="8880793" y="4897438"/>
            <a:ext cx="2728595" cy="1371600"/>
          </a:xfrm>
          <a:prstGeom prst="rect">
            <a:avLst/>
          </a:prstGeom>
        </p:spPr>
        <p:txBody>
          <a:bodyPr lIns="0" tIns="0" rIns="0" bIns="0"/>
          <a:lstStyle>
            <a:lvl1pPr marL="0" indent="0">
              <a:lnSpc>
                <a:spcPct val="100000"/>
              </a:lnSpc>
              <a:buNone/>
              <a:defRPr sz="1200" b="0" i="0">
                <a:latin typeface="+mn-lt"/>
                <a:cs typeface="Segoe UI Semilight" panose="020B0402040204020203" pitchFamily="34" charset="0"/>
              </a:defRPr>
            </a:lvl1pPr>
          </a:lstStyle>
          <a:p>
            <a:pPr lvl="0"/>
            <a:endParaRPr lang="en-US"/>
          </a:p>
        </p:txBody>
      </p:sp>
      <p:sp>
        <p:nvSpPr>
          <p:cNvPr id="5" name="Picture Placeholder 4">
            <a:extLst>
              <a:ext uri="{FF2B5EF4-FFF2-40B4-BE49-F238E27FC236}">
                <a16:creationId xmlns:a16="http://schemas.microsoft.com/office/drawing/2014/main" id="{3D70BBFF-3B0B-644F-878A-E178AF5B45E4}"/>
              </a:ext>
            </a:extLst>
          </p:cNvPr>
          <p:cNvSpPr>
            <a:spLocks noGrp="1" noChangeAspect="1"/>
          </p:cNvSpPr>
          <p:nvPr>
            <p:ph type="pic" sz="quarter" idx="23" hasCustomPrompt="1"/>
          </p:nvPr>
        </p:nvSpPr>
        <p:spPr>
          <a:xfrm>
            <a:off x="584200" y="774488"/>
            <a:ext cx="1828800" cy="1828800"/>
          </a:xfrm>
          <a:prstGeom prst="rect">
            <a:avLst/>
          </a:prstGeom>
        </p:spPr>
        <p:txBody>
          <a:bodyPr/>
          <a:lstStyle>
            <a:lvl1pPr marL="0" indent="0">
              <a:buNone/>
              <a:defRPr/>
            </a:lvl1pPr>
          </a:lstStyle>
          <a:p>
            <a:r>
              <a:rPr lang="en-US"/>
              <a:t>Logo</a:t>
            </a:r>
          </a:p>
        </p:txBody>
      </p:sp>
      <p:sp>
        <p:nvSpPr>
          <p:cNvPr id="24" name="Picture Placeholder 6">
            <a:extLst>
              <a:ext uri="{FF2B5EF4-FFF2-40B4-BE49-F238E27FC236}">
                <a16:creationId xmlns:a16="http://schemas.microsoft.com/office/drawing/2014/main" id="{3C57D4FA-1216-4944-BBF6-C83155F9ED20}"/>
              </a:ext>
            </a:extLst>
          </p:cNvPr>
          <p:cNvSpPr>
            <a:spLocks noGrp="1" noChangeAspect="1"/>
          </p:cNvSpPr>
          <p:nvPr>
            <p:ph type="pic" sz="quarter" idx="24" hasCustomPrompt="1"/>
          </p:nvPr>
        </p:nvSpPr>
        <p:spPr>
          <a:xfrm>
            <a:off x="3268758" y="1"/>
            <a:ext cx="8927370" cy="2836070"/>
          </a:xfrm>
          <a:prstGeom prst="rect">
            <a:avLst/>
          </a:prstGeom>
        </p:spPr>
        <p:txBody>
          <a:bodyPr/>
          <a:lstStyle>
            <a:lvl1pPr marL="0" indent="0">
              <a:buNone/>
              <a:defRPr/>
            </a:lvl1pPr>
          </a:lstStyle>
          <a:p>
            <a:r>
              <a:rPr lang="en-US"/>
              <a:t>Horizontal banner image</a:t>
            </a:r>
          </a:p>
        </p:txBody>
      </p:sp>
      <p:sp>
        <p:nvSpPr>
          <p:cNvPr id="17" name="Text Placeholder 44">
            <a:extLst>
              <a:ext uri="{FF2B5EF4-FFF2-40B4-BE49-F238E27FC236}">
                <a16:creationId xmlns:a16="http://schemas.microsoft.com/office/drawing/2014/main" id="{7EE6957E-64E7-4044-BFE8-2BF3980E5126}"/>
              </a:ext>
            </a:extLst>
          </p:cNvPr>
          <p:cNvSpPr>
            <a:spLocks noGrp="1"/>
          </p:cNvSpPr>
          <p:nvPr>
            <p:ph type="body" sz="quarter" idx="18" hasCustomPrompt="1"/>
          </p:nvPr>
        </p:nvSpPr>
        <p:spPr>
          <a:xfrm>
            <a:off x="582611" y="5732133"/>
            <a:ext cx="2013685" cy="525785"/>
          </a:xfrm>
          <a:prstGeom prst="rect">
            <a:avLst/>
          </a:prstGeom>
        </p:spPr>
        <p:txBody>
          <a:bodyPr lIns="0" tIns="0" rIns="0" bIns="0" anchor="b" anchorCtr="0"/>
          <a:lstStyle>
            <a:lvl1pPr marL="0" indent="0">
              <a:lnSpc>
                <a:spcPct val="100000"/>
              </a:lnSpc>
              <a:spcBef>
                <a:spcPts val="800"/>
              </a:spcBef>
              <a:buNone/>
              <a:defRPr sz="1050" b="1" i="0">
                <a:solidFill>
                  <a:schemeClr val="tx1"/>
                </a:solidFill>
                <a:latin typeface="Segoe UI Semibold" panose="020B0502040204020203" pitchFamily="34" charset="0"/>
                <a:cs typeface="Segoe UI Semibold" panose="020B0502040204020203" pitchFamily="34" charset="0"/>
              </a:defRPr>
            </a:lvl1pPr>
            <a:lvl2pPr marL="117475" indent="-115888">
              <a:spcBef>
                <a:spcPts val="200"/>
              </a:spcBef>
              <a:defRPr sz="1000"/>
            </a:lvl2pPr>
            <a:lvl3pPr marL="288925" indent="-168275">
              <a:defRPr sz="1000"/>
            </a:lvl3pPr>
          </a:lstStyle>
          <a:p>
            <a:pPr lvl="0"/>
            <a:r>
              <a:rPr lang="en-US"/>
              <a:t>First level</a:t>
            </a:r>
          </a:p>
          <a:p>
            <a:pPr lvl="1"/>
            <a:r>
              <a:rPr lang="en-US"/>
              <a:t>Second level</a:t>
            </a:r>
          </a:p>
          <a:p>
            <a:pPr lvl="2"/>
            <a:r>
              <a:rPr lang="en-US"/>
              <a:t>Third level</a:t>
            </a:r>
          </a:p>
        </p:txBody>
      </p:sp>
      <p:pic>
        <p:nvPicPr>
          <p:cNvPr id="3" name="Picture 2" descr="Logo&#10;&#10;Description automatically generated">
            <a:extLst>
              <a:ext uri="{FF2B5EF4-FFF2-40B4-BE49-F238E27FC236}">
                <a16:creationId xmlns:a16="http://schemas.microsoft.com/office/drawing/2014/main" id="{9E84A0D1-1A2D-488A-90B3-A093536EDAC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4616" y="118038"/>
            <a:ext cx="1166534" cy="522849"/>
          </a:xfrm>
          <a:prstGeom prst="rect">
            <a:avLst/>
          </a:prstGeom>
        </p:spPr>
      </p:pic>
    </p:spTree>
    <p:extLst>
      <p:ext uri="{BB962C8B-B14F-4D97-AF65-F5344CB8AC3E}">
        <p14:creationId xmlns:p14="http://schemas.microsoft.com/office/powerpoint/2010/main" val="32635461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1_Horizontal">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6F86FC9-D24A-4994-95C6-18AA0D0A6BFB}"/>
              </a:ext>
            </a:extLst>
          </p:cNvPr>
          <p:cNvSpPr/>
          <p:nvPr userDrawn="1"/>
        </p:nvSpPr>
        <p:spPr>
          <a:xfrm>
            <a:off x="3264630" y="1"/>
            <a:ext cx="8927370" cy="44981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TextBox 24">
            <a:extLst>
              <a:ext uri="{FF2B5EF4-FFF2-40B4-BE49-F238E27FC236}">
                <a16:creationId xmlns:a16="http://schemas.microsoft.com/office/drawing/2014/main" id="{F5F6FC98-BF54-8E4B-ADCE-416C088B5FD5}"/>
              </a:ext>
            </a:extLst>
          </p:cNvPr>
          <p:cNvSpPr txBox="1"/>
          <p:nvPr userDrawn="1"/>
        </p:nvSpPr>
        <p:spPr>
          <a:xfrm>
            <a:off x="3557683" y="4610181"/>
            <a:ext cx="1905338" cy="215444"/>
          </a:xfrm>
          <a:prstGeom prst="rect">
            <a:avLst/>
          </a:prstGeom>
          <a:noFill/>
          <a:ln>
            <a:noFill/>
          </a:ln>
        </p:spPr>
        <p:txBody>
          <a:bodyPr wrap="square" lIns="0" tIns="0" rIns="0" bIns="0" rtlCol="0" anchor="ctr" anchorCtr="0">
            <a:spAutoFit/>
          </a:bodyPr>
          <a:lstStyle/>
          <a:p>
            <a:r>
              <a:rPr lang="en-US" sz="1400">
                <a:solidFill>
                  <a:schemeClr val="tx2"/>
                </a:solidFill>
                <a:latin typeface="+mj-lt"/>
                <a:cs typeface="Segoe UI Light" panose="020B0502040204020203" pitchFamily="34" charset="0"/>
              </a:rPr>
              <a:t>Situation:</a:t>
            </a:r>
            <a:endParaRPr lang="en-US" sz="1400">
              <a:solidFill>
                <a:schemeClr val="tx2"/>
              </a:solidFill>
              <a:latin typeface="+mj-lt"/>
            </a:endParaRPr>
          </a:p>
        </p:txBody>
      </p:sp>
      <p:sp>
        <p:nvSpPr>
          <p:cNvPr id="27" name="Text Placeholder 24">
            <a:extLst>
              <a:ext uri="{FF2B5EF4-FFF2-40B4-BE49-F238E27FC236}">
                <a16:creationId xmlns:a16="http://schemas.microsoft.com/office/drawing/2014/main" id="{CEABE899-10A3-484A-9A5F-6B1D4CB09EA4}"/>
              </a:ext>
            </a:extLst>
          </p:cNvPr>
          <p:cNvSpPr>
            <a:spLocks noGrp="1"/>
          </p:cNvSpPr>
          <p:nvPr>
            <p:ph type="body" sz="quarter" idx="10"/>
          </p:nvPr>
        </p:nvSpPr>
        <p:spPr>
          <a:xfrm>
            <a:off x="3557682" y="3748488"/>
            <a:ext cx="8051705" cy="276999"/>
          </a:xfrm>
          <a:prstGeom prst="rect">
            <a:avLst/>
          </a:prstGeom>
        </p:spPr>
        <p:txBody>
          <a:bodyPr lIns="0" tIns="0" rIns="0" bIns="0" anchor="b" anchorCtr="0"/>
          <a:lstStyle>
            <a:lvl1pPr marL="0" indent="0">
              <a:lnSpc>
                <a:spcPct val="100000"/>
              </a:lnSpc>
              <a:buNone/>
              <a:defRPr sz="1800" b="0" i="0">
                <a:latin typeface="+mn-lt"/>
                <a:cs typeface="Segoe UI" panose="020B0502040204020203" pitchFamily="34" charset="0"/>
              </a:defRPr>
            </a:lvl1pPr>
          </a:lstStyle>
          <a:p>
            <a:pPr lvl="0"/>
            <a:endParaRPr lang="en-US"/>
          </a:p>
        </p:txBody>
      </p:sp>
      <p:sp>
        <p:nvSpPr>
          <p:cNvPr id="28" name="Text Placeholder 28">
            <a:extLst>
              <a:ext uri="{FF2B5EF4-FFF2-40B4-BE49-F238E27FC236}">
                <a16:creationId xmlns:a16="http://schemas.microsoft.com/office/drawing/2014/main" id="{E03D0DEC-BC71-A445-A3E5-9B83B80381D9}"/>
              </a:ext>
            </a:extLst>
          </p:cNvPr>
          <p:cNvSpPr>
            <a:spLocks noGrp="1"/>
          </p:cNvSpPr>
          <p:nvPr>
            <p:ph type="body" sz="quarter" idx="12"/>
          </p:nvPr>
        </p:nvSpPr>
        <p:spPr>
          <a:xfrm>
            <a:off x="3557683" y="4897438"/>
            <a:ext cx="2377440" cy="1371600"/>
          </a:xfrm>
          <a:prstGeom prst="rect">
            <a:avLst/>
          </a:prstGeom>
        </p:spPr>
        <p:txBody>
          <a:bodyPr lIns="0" tIns="0" rIns="0" bIns="0"/>
          <a:lstStyle>
            <a:lvl1pPr marL="0" indent="0">
              <a:lnSpc>
                <a:spcPct val="100000"/>
              </a:lnSpc>
              <a:buNone/>
              <a:defRPr sz="1200" b="0" i="0">
                <a:latin typeface="+mn-lt"/>
                <a:cs typeface="Segoe UI Semilight" panose="020B0402040204020203" pitchFamily="34" charset="0"/>
              </a:defRPr>
            </a:lvl1pPr>
          </a:lstStyle>
          <a:p>
            <a:pPr lvl="0"/>
            <a:endParaRPr lang="en-US"/>
          </a:p>
        </p:txBody>
      </p:sp>
      <p:sp>
        <p:nvSpPr>
          <p:cNvPr id="37" name="Text Placeholder 24">
            <a:extLst>
              <a:ext uri="{FF2B5EF4-FFF2-40B4-BE49-F238E27FC236}">
                <a16:creationId xmlns:a16="http://schemas.microsoft.com/office/drawing/2014/main" id="{F5AC1971-A820-D44B-949E-127EE4381960}"/>
              </a:ext>
            </a:extLst>
          </p:cNvPr>
          <p:cNvSpPr>
            <a:spLocks noGrp="1"/>
          </p:cNvSpPr>
          <p:nvPr>
            <p:ph type="body" sz="quarter" idx="11"/>
          </p:nvPr>
        </p:nvSpPr>
        <p:spPr>
          <a:xfrm>
            <a:off x="3557682" y="4158181"/>
            <a:ext cx="8051705" cy="158979"/>
          </a:xfrm>
          <a:prstGeom prst="rect">
            <a:avLst/>
          </a:prstGeom>
        </p:spPr>
        <p:txBody>
          <a:bodyPr lIns="0" tIns="0" rIns="0" bIns="0"/>
          <a:lstStyle>
            <a:lvl1pPr marL="0" indent="0">
              <a:buNone/>
              <a:defRPr sz="1000" b="0" i="0">
                <a:solidFill>
                  <a:schemeClr val="tx1"/>
                </a:solidFill>
                <a:latin typeface="+mj-lt"/>
                <a:cs typeface="Segoe UI Semilight" panose="020B0402040204020203" pitchFamily="34" charset="0"/>
              </a:defRPr>
            </a:lvl1pPr>
          </a:lstStyle>
          <a:p>
            <a:pPr lvl="0"/>
            <a:endParaRPr lang="en-US"/>
          </a:p>
        </p:txBody>
      </p:sp>
      <p:sp>
        <p:nvSpPr>
          <p:cNvPr id="42" name="TextBox 41">
            <a:extLst>
              <a:ext uri="{FF2B5EF4-FFF2-40B4-BE49-F238E27FC236}">
                <a16:creationId xmlns:a16="http://schemas.microsoft.com/office/drawing/2014/main" id="{B59E8476-D4FE-3D4F-9EC9-5DA909E29651}"/>
              </a:ext>
            </a:extLst>
          </p:cNvPr>
          <p:cNvSpPr txBox="1"/>
          <p:nvPr userDrawn="1"/>
        </p:nvSpPr>
        <p:spPr>
          <a:xfrm>
            <a:off x="6219238" y="4610181"/>
            <a:ext cx="1905338" cy="215444"/>
          </a:xfrm>
          <a:prstGeom prst="rect">
            <a:avLst/>
          </a:prstGeom>
          <a:noFill/>
          <a:ln>
            <a:noFill/>
          </a:ln>
        </p:spPr>
        <p:txBody>
          <a:bodyPr wrap="square" lIns="0" tIns="0" rIns="0" bIns="0" rtlCol="0" anchor="ctr" anchorCtr="0">
            <a:spAutoFit/>
          </a:bodyPr>
          <a:lstStyle/>
          <a:p>
            <a:r>
              <a:rPr lang="en-US" sz="1400">
                <a:solidFill>
                  <a:schemeClr val="tx2"/>
                </a:solidFill>
                <a:latin typeface="+mj-lt"/>
                <a:cs typeface="Segoe UI Light" panose="020B0502040204020203" pitchFamily="34" charset="0"/>
              </a:rPr>
              <a:t>Solution:</a:t>
            </a:r>
            <a:endParaRPr lang="en-US" sz="1400">
              <a:solidFill>
                <a:schemeClr val="tx2"/>
              </a:solidFill>
              <a:latin typeface="+mj-lt"/>
            </a:endParaRPr>
          </a:p>
        </p:txBody>
      </p:sp>
      <p:sp>
        <p:nvSpPr>
          <p:cNvPr id="43" name="Text Placeholder 28">
            <a:extLst>
              <a:ext uri="{FF2B5EF4-FFF2-40B4-BE49-F238E27FC236}">
                <a16:creationId xmlns:a16="http://schemas.microsoft.com/office/drawing/2014/main" id="{847B54F4-C98A-7F4F-8633-A67212D37E3D}"/>
              </a:ext>
            </a:extLst>
          </p:cNvPr>
          <p:cNvSpPr>
            <a:spLocks noGrp="1"/>
          </p:cNvSpPr>
          <p:nvPr>
            <p:ph type="body" sz="quarter" idx="21"/>
          </p:nvPr>
        </p:nvSpPr>
        <p:spPr>
          <a:xfrm>
            <a:off x="6219238" y="4897438"/>
            <a:ext cx="2377440" cy="1371600"/>
          </a:xfrm>
          <a:prstGeom prst="rect">
            <a:avLst/>
          </a:prstGeom>
        </p:spPr>
        <p:txBody>
          <a:bodyPr lIns="0" tIns="0" rIns="0" bIns="0"/>
          <a:lstStyle>
            <a:lvl1pPr marL="0" indent="0">
              <a:lnSpc>
                <a:spcPct val="100000"/>
              </a:lnSpc>
              <a:buNone/>
              <a:defRPr sz="1200" b="0" i="0">
                <a:latin typeface="+mn-lt"/>
                <a:cs typeface="Segoe UI Semilight" panose="020B0402040204020203" pitchFamily="34" charset="0"/>
              </a:defRPr>
            </a:lvl1pPr>
          </a:lstStyle>
          <a:p>
            <a:pPr lvl="0"/>
            <a:endParaRPr lang="en-US"/>
          </a:p>
        </p:txBody>
      </p:sp>
      <p:sp>
        <p:nvSpPr>
          <p:cNvPr id="44" name="TextBox 43">
            <a:extLst>
              <a:ext uri="{FF2B5EF4-FFF2-40B4-BE49-F238E27FC236}">
                <a16:creationId xmlns:a16="http://schemas.microsoft.com/office/drawing/2014/main" id="{B1EBCCF4-5394-C04F-AA62-05007544FC0C}"/>
              </a:ext>
            </a:extLst>
          </p:cNvPr>
          <p:cNvSpPr txBox="1"/>
          <p:nvPr userDrawn="1"/>
        </p:nvSpPr>
        <p:spPr>
          <a:xfrm>
            <a:off x="8880793" y="4610181"/>
            <a:ext cx="1905338" cy="215444"/>
          </a:xfrm>
          <a:prstGeom prst="rect">
            <a:avLst/>
          </a:prstGeom>
          <a:noFill/>
          <a:ln>
            <a:noFill/>
          </a:ln>
        </p:spPr>
        <p:txBody>
          <a:bodyPr wrap="square" lIns="0" tIns="0" rIns="0" bIns="0" rtlCol="0" anchor="ctr" anchorCtr="0">
            <a:spAutoFit/>
          </a:bodyPr>
          <a:lstStyle/>
          <a:p>
            <a:r>
              <a:rPr lang="en-US" sz="1400">
                <a:solidFill>
                  <a:schemeClr val="tx2"/>
                </a:solidFill>
                <a:latin typeface="+mj-lt"/>
                <a:cs typeface="Segoe UI Light" panose="020B0502040204020203" pitchFamily="34" charset="0"/>
              </a:rPr>
              <a:t>Impact:</a:t>
            </a:r>
            <a:endParaRPr lang="en-US" sz="1400">
              <a:solidFill>
                <a:schemeClr val="tx2"/>
              </a:solidFill>
              <a:latin typeface="+mj-lt"/>
            </a:endParaRPr>
          </a:p>
        </p:txBody>
      </p:sp>
      <p:sp>
        <p:nvSpPr>
          <p:cNvPr id="45" name="Text Placeholder 28">
            <a:extLst>
              <a:ext uri="{FF2B5EF4-FFF2-40B4-BE49-F238E27FC236}">
                <a16:creationId xmlns:a16="http://schemas.microsoft.com/office/drawing/2014/main" id="{817B977B-57E9-154C-AA12-E0B3A70688DF}"/>
              </a:ext>
            </a:extLst>
          </p:cNvPr>
          <p:cNvSpPr>
            <a:spLocks noGrp="1"/>
          </p:cNvSpPr>
          <p:nvPr>
            <p:ph type="body" sz="quarter" idx="22"/>
          </p:nvPr>
        </p:nvSpPr>
        <p:spPr>
          <a:xfrm>
            <a:off x="8880793" y="4897438"/>
            <a:ext cx="2728595" cy="1371600"/>
          </a:xfrm>
          <a:prstGeom prst="rect">
            <a:avLst/>
          </a:prstGeom>
        </p:spPr>
        <p:txBody>
          <a:bodyPr lIns="0" tIns="0" rIns="0" bIns="0"/>
          <a:lstStyle>
            <a:lvl1pPr marL="0" indent="0">
              <a:lnSpc>
                <a:spcPct val="100000"/>
              </a:lnSpc>
              <a:buNone/>
              <a:defRPr sz="1200" b="0" i="0">
                <a:latin typeface="+mn-lt"/>
                <a:cs typeface="Segoe UI Semilight" panose="020B0402040204020203" pitchFamily="34" charset="0"/>
              </a:defRPr>
            </a:lvl1pPr>
          </a:lstStyle>
          <a:p>
            <a:pPr lvl="0"/>
            <a:endParaRPr lang="en-US"/>
          </a:p>
        </p:txBody>
      </p:sp>
      <p:sp>
        <p:nvSpPr>
          <p:cNvPr id="5" name="Picture Placeholder 4">
            <a:extLst>
              <a:ext uri="{FF2B5EF4-FFF2-40B4-BE49-F238E27FC236}">
                <a16:creationId xmlns:a16="http://schemas.microsoft.com/office/drawing/2014/main" id="{3D70BBFF-3B0B-644F-878A-E178AF5B45E4}"/>
              </a:ext>
            </a:extLst>
          </p:cNvPr>
          <p:cNvSpPr>
            <a:spLocks noGrp="1" noChangeAspect="1"/>
          </p:cNvSpPr>
          <p:nvPr>
            <p:ph type="pic" sz="quarter" idx="23" hasCustomPrompt="1"/>
          </p:nvPr>
        </p:nvSpPr>
        <p:spPr>
          <a:xfrm>
            <a:off x="584200" y="774488"/>
            <a:ext cx="1828800" cy="1828800"/>
          </a:xfrm>
          <a:prstGeom prst="rect">
            <a:avLst/>
          </a:prstGeom>
        </p:spPr>
        <p:txBody>
          <a:bodyPr/>
          <a:lstStyle>
            <a:lvl1pPr marL="0" indent="0">
              <a:buNone/>
              <a:defRPr/>
            </a:lvl1pPr>
          </a:lstStyle>
          <a:p>
            <a:r>
              <a:rPr lang="en-US"/>
              <a:t>Logo</a:t>
            </a:r>
          </a:p>
        </p:txBody>
      </p:sp>
      <p:sp>
        <p:nvSpPr>
          <p:cNvPr id="24" name="Picture Placeholder 6">
            <a:extLst>
              <a:ext uri="{FF2B5EF4-FFF2-40B4-BE49-F238E27FC236}">
                <a16:creationId xmlns:a16="http://schemas.microsoft.com/office/drawing/2014/main" id="{3C57D4FA-1216-4944-BBF6-C83155F9ED20}"/>
              </a:ext>
            </a:extLst>
          </p:cNvPr>
          <p:cNvSpPr>
            <a:spLocks noGrp="1" noChangeAspect="1"/>
          </p:cNvSpPr>
          <p:nvPr>
            <p:ph type="pic" sz="quarter" idx="24" hasCustomPrompt="1"/>
          </p:nvPr>
        </p:nvSpPr>
        <p:spPr>
          <a:xfrm>
            <a:off x="3268758" y="1"/>
            <a:ext cx="8927370" cy="2836070"/>
          </a:xfrm>
          <a:prstGeom prst="rect">
            <a:avLst/>
          </a:prstGeom>
        </p:spPr>
        <p:txBody>
          <a:bodyPr/>
          <a:lstStyle>
            <a:lvl1pPr marL="0" indent="0">
              <a:buNone/>
              <a:defRPr/>
            </a:lvl1pPr>
          </a:lstStyle>
          <a:p>
            <a:r>
              <a:rPr lang="en-US"/>
              <a:t>Horizontal banner image</a:t>
            </a:r>
          </a:p>
        </p:txBody>
      </p:sp>
      <p:sp>
        <p:nvSpPr>
          <p:cNvPr id="17" name="Text Placeholder 44">
            <a:extLst>
              <a:ext uri="{FF2B5EF4-FFF2-40B4-BE49-F238E27FC236}">
                <a16:creationId xmlns:a16="http://schemas.microsoft.com/office/drawing/2014/main" id="{7EE6957E-64E7-4044-BFE8-2BF3980E5126}"/>
              </a:ext>
            </a:extLst>
          </p:cNvPr>
          <p:cNvSpPr>
            <a:spLocks noGrp="1"/>
          </p:cNvSpPr>
          <p:nvPr>
            <p:ph type="body" sz="quarter" idx="18" hasCustomPrompt="1"/>
          </p:nvPr>
        </p:nvSpPr>
        <p:spPr>
          <a:xfrm>
            <a:off x="582611" y="5732133"/>
            <a:ext cx="2013685" cy="525785"/>
          </a:xfrm>
          <a:prstGeom prst="rect">
            <a:avLst/>
          </a:prstGeom>
        </p:spPr>
        <p:txBody>
          <a:bodyPr lIns="0" tIns="0" rIns="0" bIns="0" anchor="b" anchorCtr="0"/>
          <a:lstStyle>
            <a:lvl1pPr marL="0" indent="0">
              <a:lnSpc>
                <a:spcPct val="100000"/>
              </a:lnSpc>
              <a:spcBef>
                <a:spcPts val="800"/>
              </a:spcBef>
              <a:buNone/>
              <a:defRPr sz="1050" b="1" i="0">
                <a:solidFill>
                  <a:schemeClr val="tx1"/>
                </a:solidFill>
                <a:latin typeface="Segoe UI Semibold" panose="020B0502040204020203" pitchFamily="34" charset="0"/>
                <a:cs typeface="Segoe UI Semibold" panose="020B0502040204020203" pitchFamily="34" charset="0"/>
              </a:defRPr>
            </a:lvl1pPr>
            <a:lvl2pPr marL="117475" indent="-115888">
              <a:spcBef>
                <a:spcPts val="200"/>
              </a:spcBef>
              <a:defRPr sz="1000"/>
            </a:lvl2pPr>
            <a:lvl3pPr marL="288925" indent="-168275">
              <a:defRPr sz="1000"/>
            </a:lvl3pPr>
          </a:lstStyle>
          <a:p>
            <a:pPr lvl="0"/>
            <a:r>
              <a:rPr lang="en-US"/>
              <a:t>First level</a:t>
            </a:r>
          </a:p>
          <a:p>
            <a:pPr lvl="1"/>
            <a:r>
              <a:rPr lang="en-US"/>
              <a:t>Second level</a:t>
            </a:r>
          </a:p>
          <a:p>
            <a:pPr lvl="2"/>
            <a:r>
              <a:rPr lang="en-US"/>
              <a:t>Third level</a:t>
            </a:r>
          </a:p>
        </p:txBody>
      </p:sp>
      <p:pic>
        <p:nvPicPr>
          <p:cNvPr id="2" name="Picture 1" descr="Logo&#10;&#10;Description automatically generated with medium confidence">
            <a:extLst>
              <a:ext uri="{FF2B5EF4-FFF2-40B4-BE49-F238E27FC236}">
                <a16:creationId xmlns:a16="http://schemas.microsoft.com/office/drawing/2014/main" id="{B12EFB60-F2EC-FAA0-F7B0-9091E645FEE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2043" y="292100"/>
            <a:ext cx="1444402" cy="149155"/>
          </a:xfrm>
          <a:prstGeom prst="rect">
            <a:avLst/>
          </a:prstGeom>
        </p:spPr>
      </p:pic>
    </p:spTree>
    <p:extLst>
      <p:ext uri="{BB962C8B-B14F-4D97-AF65-F5344CB8AC3E}">
        <p14:creationId xmlns:p14="http://schemas.microsoft.com/office/powerpoint/2010/main" val="15279681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3200" strike="noStrike">
                <a:solidFill>
                  <a:srgbClr val="000000"/>
                </a:solidFill>
              </a:defRPr>
            </a:lvl1pPr>
          </a:lstStyle>
          <a:p>
            <a:r>
              <a:rPr lang="en-US"/>
              <a:t>Title</a:t>
            </a:r>
          </a:p>
        </p:txBody>
      </p:sp>
    </p:spTree>
    <p:extLst>
      <p:ext uri="{BB962C8B-B14F-4D97-AF65-F5344CB8AC3E}">
        <p14:creationId xmlns:p14="http://schemas.microsoft.com/office/powerpoint/2010/main" val="262846383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65668527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063983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 Title 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Graphical user interface&#10;&#10;Description automatically generated with low confidence">
            <a:extLst>
              <a:ext uri="{FF2B5EF4-FFF2-40B4-BE49-F238E27FC236}">
                <a16:creationId xmlns:a16="http://schemas.microsoft.com/office/drawing/2014/main" id="{E44A620F-90A5-4F90-A46E-589E29C354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invGray">
          <a:xfrm>
            <a:off x="584200" y="585788"/>
            <a:ext cx="2855205" cy="289320"/>
          </a:xfrm>
          <a:prstGeom prst="rect">
            <a:avLst/>
          </a:prstGeom>
        </p:spPr>
      </p:pic>
      <p:pic>
        <p:nvPicPr>
          <p:cNvPr id="6" name="Dark: Create impact faster">
            <a:extLst>
              <a:ext uri="{FF2B5EF4-FFF2-40B4-BE49-F238E27FC236}">
                <a16:creationId xmlns:a16="http://schemas.microsoft.com/office/drawing/2014/main" id="{CFC91BBC-1960-4789-9C92-73EDA57735F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bwMode="ltGray">
          <a:xfrm>
            <a:off x="5852811" y="266700"/>
            <a:ext cx="6324600" cy="6324600"/>
          </a:xfrm>
          <a:prstGeom prst="rect">
            <a:avLst/>
          </a:prstGeom>
        </p:spPr>
      </p:pic>
    </p:spTree>
    <p:extLst>
      <p:ext uri="{BB962C8B-B14F-4D97-AF65-F5344CB8AC3E}">
        <p14:creationId xmlns:p14="http://schemas.microsoft.com/office/powerpoint/2010/main" val="35487621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4509513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38375" y="1033463"/>
            <a:ext cx="9371013"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2238375" y="4424994"/>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2238375" y="4831394"/>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sp>
        <p:nvSpPr>
          <p:cNvPr id="12" name="Freeform: Shape 11">
            <a:extLst>
              <a:ext uri="{FF2B5EF4-FFF2-40B4-BE49-F238E27FC236}">
                <a16:creationId xmlns:a16="http://schemas.microsoft.com/office/drawing/2014/main" id="{B7906C05-2D3A-4EE1-8C05-624CD0DA8D38}"/>
              </a:ext>
            </a:extLst>
          </p:cNvPr>
          <p:cNvSpPr>
            <a:spLocks/>
          </p:cNvSpPr>
          <p:nvPr userDrawn="1"/>
        </p:nvSpPr>
        <p:spPr bwMode="auto">
          <a:xfrm>
            <a:off x="569912" y="1047750"/>
            <a:ext cx="1270000" cy="1133475"/>
          </a:xfrm>
          <a:custGeom>
            <a:avLst/>
            <a:gdLst>
              <a:gd name="connsiteX0" fmla="*/ 730250 w 1270000"/>
              <a:gd name="connsiteY0" fmla="*/ 0 h 1133475"/>
              <a:gd name="connsiteX1" fmla="*/ 1270000 w 1270000"/>
              <a:gd name="connsiteY1" fmla="*/ 0 h 1133475"/>
              <a:gd name="connsiteX2" fmla="*/ 1270000 w 1270000"/>
              <a:gd name="connsiteY2" fmla="*/ 566949 h 1133475"/>
              <a:gd name="connsiteX3" fmla="*/ 1029312 w 1270000"/>
              <a:gd name="connsiteY3" fmla="*/ 566949 h 1133475"/>
              <a:gd name="connsiteX4" fmla="*/ 1085148 w 1270000"/>
              <a:gd name="connsiteY4" fmla="*/ 773266 h 1133475"/>
              <a:gd name="connsiteX5" fmla="*/ 1270000 w 1270000"/>
              <a:gd name="connsiteY5" fmla="*/ 865432 h 1133475"/>
              <a:gd name="connsiteX6" fmla="*/ 1270000 w 1270000"/>
              <a:gd name="connsiteY6" fmla="*/ 1133475 h 1133475"/>
              <a:gd name="connsiteX7" fmla="*/ 988281 w 1270000"/>
              <a:gd name="connsiteY7" fmla="*/ 1045537 h 1133475"/>
              <a:gd name="connsiteX8" fmla="*/ 825425 w 1270000"/>
              <a:gd name="connsiteY8" fmla="*/ 897986 h 1133475"/>
              <a:gd name="connsiteX9" fmla="*/ 749285 w 1270000"/>
              <a:gd name="connsiteY9" fmla="*/ 702239 h 1133475"/>
              <a:gd name="connsiteX10" fmla="*/ 730250 w 1270000"/>
              <a:gd name="connsiteY10" fmla="*/ 471401 h 1133475"/>
              <a:gd name="connsiteX11" fmla="*/ 0 w 1270000"/>
              <a:gd name="connsiteY11" fmla="*/ 0 h 1133475"/>
              <a:gd name="connsiteX12" fmla="*/ 538163 w 1270000"/>
              <a:gd name="connsiteY12" fmla="*/ 0 h 1133475"/>
              <a:gd name="connsiteX13" fmla="*/ 538163 w 1270000"/>
              <a:gd name="connsiteY13" fmla="*/ 566949 h 1133475"/>
              <a:gd name="connsiteX14" fmla="*/ 297283 w 1270000"/>
              <a:gd name="connsiteY14" fmla="*/ 566949 h 1133475"/>
              <a:gd name="connsiteX15" fmla="*/ 353262 w 1270000"/>
              <a:gd name="connsiteY15" fmla="*/ 773266 h 1133475"/>
              <a:gd name="connsiteX16" fmla="*/ 538163 w 1270000"/>
              <a:gd name="connsiteY16" fmla="*/ 865432 h 1133475"/>
              <a:gd name="connsiteX17" fmla="*/ 538163 w 1270000"/>
              <a:gd name="connsiteY17" fmla="*/ 1133475 h 1133475"/>
              <a:gd name="connsiteX18" fmla="*/ 256147 w 1270000"/>
              <a:gd name="connsiteY18" fmla="*/ 1045537 h 1133475"/>
              <a:gd name="connsiteX19" fmla="*/ 92875 w 1270000"/>
              <a:gd name="connsiteY19" fmla="*/ 897986 h 1133475"/>
              <a:gd name="connsiteX20" fmla="*/ 16539 w 1270000"/>
              <a:gd name="connsiteY20" fmla="*/ 702239 h 1133475"/>
              <a:gd name="connsiteX21" fmla="*/ 0 w 1270000"/>
              <a:gd name="connsiteY21" fmla="*/ 563144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70000" h="1133475">
                <a:moveTo>
                  <a:pt x="730250" y="0"/>
                </a:moveTo>
                <a:lnTo>
                  <a:pt x="1270000" y="0"/>
                </a:lnTo>
                <a:lnTo>
                  <a:pt x="1270000" y="566949"/>
                </a:lnTo>
                <a:lnTo>
                  <a:pt x="1029312" y="566949"/>
                </a:lnTo>
                <a:cubicBezTo>
                  <a:pt x="1029312" y="656156"/>
                  <a:pt x="1050039" y="721687"/>
                  <a:pt x="1085148" y="773266"/>
                </a:cubicBezTo>
                <a:cubicBezTo>
                  <a:pt x="1120258" y="824422"/>
                  <a:pt x="1182016" y="855285"/>
                  <a:pt x="1270000" y="865432"/>
                </a:cubicBezTo>
                <a:lnTo>
                  <a:pt x="1270000" y="1133475"/>
                </a:lnTo>
                <a:cubicBezTo>
                  <a:pt x="1152406" y="1114873"/>
                  <a:pt x="1058499" y="1085701"/>
                  <a:pt x="988281" y="1045537"/>
                </a:cubicBezTo>
                <a:cubicBezTo>
                  <a:pt x="918063" y="1005795"/>
                  <a:pt x="863496" y="956330"/>
                  <a:pt x="825425" y="897986"/>
                </a:cubicBezTo>
                <a:cubicBezTo>
                  <a:pt x="787355" y="839220"/>
                  <a:pt x="761975" y="774112"/>
                  <a:pt x="749285" y="702239"/>
                </a:cubicBezTo>
                <a:cubicBezTo>
                  <a:pt x="736595" y="630366"/>
                  <a:pt x="730250" y="553420"/>
                  <a:pt x="730250" y="471401"/>
                </a:cubicBezTo>
                <a:close/>
                <a:moveTo>
                  <a:pt x="0" y="0"/>
                </a:moveTo>
                <a:lnTo>
                  <a:pt x="538163" y="0"/>
                </a:lnTo>
                <a:lnTo>
                  <a:pt x="538163" y="566949"/>
                </a:lnTo>
                <a:lnTo>
                  <a:pt x="297283" y="566949"/>
                </a:lnTo>
                <a:cubicBezTo>
                  <a:pt x="297283" y="655310"/>
                  <a:pt x="317639" y="721687"/>
                  <a:pt x="353262" y="773266"/>
                </a:cubicBezTo>
                <a:cubicBezTo>
                  <a:pt x="388461" y="824422"/>
                  <a:pt x="449954" y="855285"/>
                  <a:pt x="538163" y="865432"/>
                </a:cubicBezTo>
                <a:lnTo>
                  <a:pt x="538163" y="1133475"/>
                </a:lnTo>
                <a:cubicBezTo>
                  <a:pt x="420692" y="1114873"/>
                  <a:pt x="326545" y="1085701"/>
                  <a:pt x="256147" y="1045537"/>
                </a:cubicBezTo>
                <a:cubicBezTo>
                  <a:pt x="185325" y="1005795"/>
                  <a:pt x="131042" y="956330"/>
                  <a:pt x="92875" y="897986"/>
                </a:cubicBezTo>
                <a:cubicBezTo>
                  <a:pt x="54707" y="839220"/>
                  <a:pt x="29262" y="774112"/>
                  <a:pt x="16539" y="702239"/>
                </a:cubicBezTo>
                <a:cubicBezTo>
                  <a:pt x="8482" y="657847"/>
                  <a:pt x="2969" y="611341"/>
                  <a:pt x="0" y="563144"/>
                </a:cubicBezTo>
                <a:close/>
              </a:path>
            </a:pathLst>
          </a:custGeom>
          <a:gradFill>
            <a:gsLst>
              <a:gs pos="0">
                <a:srgbClr val="50E6FF"/>
              </a:gs>
              <a:gs pos="100000">
                <a:srgbClr val="D59DFF"/>
              </a:gs>
            </a:gsLst>
            <a:lin ang="2400000" scaled="0"/>
          </a:gradFill>
          <a:ln>
            <a:noFill/>
            <a:headEnd type="none" w="med" len="med"/>
            <a:tailEnd type="none" w="med" len="med"/>
          </a:ln>
          <a:effectLst>
            <a:outerShdw blurRad="355600" dist="190500" dir="5400000" sx="101000" sy="101000" algn="ctr" rotWithShape="0">
              <a:srgbClr val="000000">
                <a:alpha val="27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39836622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ocea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36787" y="1030655"/>
            <a:ext cx="9371013"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2236787" y="4422186"/>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2236787" y="4828586"/>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E48B7899-CB4D-47CD-A953-8FAD549121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49201" y="1033463"/>
            <a:ext cx="1555824" cy="1392940"/>
          </a:xfrm>
          <a:prstGeom prst="rect">
            <a:avLst/>
          </a:prstGeom>
        </p:spPr>
      </p:pic>
    </p:spTree>
    <p:extLst>
      <p:ext uri="{BB962C8B-B14F-4D97-AF65-F5344CB8AC3E}">
        <p14:creationId xmlns:p14="http://schemas.microsoft.com/office/powerpoint/2010/main" val="38095541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viole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B4EC0E-1A04-488E-9DE2-3E485E0F7BD5}"/>
              </a:ext>
            </a:extLst>
          </p:cNvPr>
          <p:cNvSpPr>
            <a:spLocks noGrp="1"/>
          </p:cNvSpPr>
          <p:nvPr>
            <p:ph type="title" hasCustomPrompt="1"/>
          </p:nvPr>
        </p:nvSpPr>
        <p:spPr>
          <a:xfrm>
            <a:off x="2236787" y="1030655"/>
            <a:ext cx="9371013"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9" name="Text Placeholder 4">
            <a:extLst>
              <a:ext uri="{FF2B5EF4-FFF2-40B4-BE49-F238E27FC236}">
                <a16:creationId xmlns:a16="http://schemas.microsoft.com/office/drawing/2014/main" id="{FCC19D23-D1E4-4510-8049-F818AF4AC73B}"/>
              </a:ext>
            </a:extLst>
          </p:cNvPr>
          <p:cNvSpPr>
            <a:spLocks noGrp="1"/>
          </p:cNvSpPr>
          <p:nvPr>
            <p:ph type="body" sz="quarter" idx="12" hasCustomPrompt="1"/>
          </p:nvPr>
        </p:nvSpPr>
        <p:spPr>
          <a:xfrm>
            <a:off x="2236787" y="4422186"/>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10" name="Text Placeholder 4">
            <a:extLst>
              <a:ext uri="{FF2B5EF4-FFF2-40B4-BE49-F238E27FC236}">
                <a16:creationId xmlns:a16="http://schemas.microsoft.com/office/drawing/2014/main" id="{9C33B5F3-01CE-4749-9431-1FBF746009EB}"/>
              </a:ext>
            </a:extLst>
          </p:cNvPr>
          <p:cNvSpPr>
            <a:spLocks noGrp="1"/>
          </p:cNvSpPr>
          <p:nvPr>
            <p:ph type="body" sz="quarter" idx="13" hasCustomPrompt="1"/>
          </p:nvPr>
        </p:nvSpPr>
        <p:spPr>
          <a:xfrm>
            <a:off x="2236787" y="4828586"/>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350AB3FA-3405-4169-9479-480C4E8FE5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49201" y="1033463"/>
            <a:ext cx="1555824" cy="1392940"/>
          </a:xfrm>
          <a:prstGeom prst="rect">
            <a:avLst/>
          </a:prstGeom>
        </p:spPr>
      </p:pic>
    </p:spTree>
    <p:extLst>
      <p:ext uri="{BB962C8B-B14F-4D97-AF65-F5344CB8AC3E}">
        <p14:creationId xmlns:p14="http://schemas.microsoft.com/office/powerpoint/2010/main" val="15868778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lternate quote">
    <p:bg>
      <p:bgPr>
        <a:solidFill>
          <a:srgbClr val="EAE4DC"/>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E78741-2E92-4352-847E-7E79AA3BEDE7}"/>
              </a:ext>
            </a:extLst>
          </p:cNvPr>
          <p:cNvSpPr/>
          <p:nvPr userDrawn="1"/>
        </p:nvSpPr>
        <p:spPr bwMode="auto">
          <a:xfrm>
            <a:off x="0" y="0"/>
            <a:ext cx="4064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40156270-9C86-4171-BEB2-C0F0D7A6B76A}"/>
              </a:ext>
            </a:extLst>
          </p:cNvPr>
          <p:cNvSpPr/>
          <p:nvPr userDrawn="1"/>
        </p:nvSpPr>
        <p:spPr bwMode="auto">
          <a:xfrm>
            <a:off x="1066800" y="1623526"/>
            <a:ext cx="10540999" cy="4217537"/>
          </a:xfrm>
          <a:prstGeom prst="rect">
            <a:avLst/>
          </a:prstGeom>
          <a:solidFill>
            <a:schemeClr val="bg1"/>
          </a:solidFill>
          <a:ln>
            <a:noFill/>
            <a:headEnd type="none" w="med" len="med"/>
            <a:tailEnd type="none" w="med" len="med"/>
          </a:ln>
          <a:effectLst>
            <a:outerShdw blurRad="355600" dist="190500" dir="5400000" sx="101000" sy="101000" algn="ctr" rotWithShape="0">
              <a:srgbClr val="000000">
                <a:alpha val="11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1066801" y="2191554"/>
            <a:ext cx="10058399" cy="2195395"/>
          </a:xfrm>
          <a:noFill/>
        </p:spPr>
        <p:txBody>
          <a:bodyPr wrap="square" lIns="457200" tIns="0" rIns="182880" bIns="0" anchor="b" anchorCtr="0">
            <a:normAutofit/>
          </a:bodyPr>
          <a:lstStyle>
            <a:lvl1pPr algn="l" defTabSz="932742" rtl="0" eaLnBrk="1" latinLnBrk="0" hangingPunct="1">
              <a:lnSpc>
                <a:spcPct val="90000"/>
              </a:lnSpc>
              <a:spcBef>
                <a:spcPct val="0"/>
              </a:spcBef>
              <a:buNone/>
              <a:defRPr lang="en-US" sz="28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1066801" y="4705389"/>
            <a:ext cx="10056883" cy="338554"/>
          </a:xfrm>
          <a:noFill/>
        </p:spPr>
        <p:txBody>
          <a:bodyPr wrap="square" lIns="457200" tIns="0" rIns="18288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1066801" y="5111789"/>
            <a:ext cx="10056882" cy="338554"/>
          </a:xfrm>
          <a:noFill/>
        </p:spPr>
        <p:txBody>
          <a:bodyPr wrap="square" lIns="457200" tIns="0" rIns="18288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sp>
        <p:nvSpPr>
          <p:cNvPr id="12" name="Rectangle 11">
            <a:extLst>
              <a:ext uri="{FF2B5EF4-FFF2-40B4-BE49-F238E27FC236}">
                <a16:creationId xmlns:a16="http://schemas.microsoft.com/office/drawing/2014/main" id="{B5CAA7F6-8C5E-4C0C-9380-3938313CCE9B}"/>
              </a:ext>
            </a:extLst>
          </p:cNvPr>
          <p:cNvSpPr/>
          <p:nvPr userDrawn="1"/>
        </p:nvSpPr>
        <p:spPr bwMode="auto">
          <a:xfrm>
            <a:off x="584200" y="866944"/>
            <a:ext cx="1460500" cy="1463040"/>
          </a:xfrm>
          <a:prstGeom prst="rect">
            <a:avLst/>
          </a:prstGeom>
          <a:gradFill>
            <a:gsLst>
              <a:gs pos="1000">
                <a:srgbClr val="50E6FF">
                  <a:alpha val="90000"/>
                </a:srgbClr>
              </a:gs>
              <a:gs pos="100000">
                <a:srgbClr val="D59DFF">
                  <a:alpha val="90000"/>
                </a:srgbClr>
              </a:gs>
            </a:gsLst>
            <a:lin ang="2400000" scaled="0"/>
          </a:gradFill>
          <a:ln>
            <a:noFill/>
            <a:headEnd type="none" w="med" len="med"/>
            <a:tailEnd type="none" w="med" len="med"/>
          </a:ln>
          <a:effectLst>
            <a:outerShdw blurRad="355600" dist="190500" dir="5400000" sx="101000" sy="101000" algn="ctr" rotWithShape="0">
              <a:srgbClr val="000000">
                <a:alpha val="27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4" name="Picture 13">
            <a:extLst>
              <a:ext uri="{FF2B5EF4-FFF2-40B4-BE49-F238E27FC236}">
                <a16:creationId xmlns:a16="http://schemas.microsoft.com/office/drawing/2014/main" id="{0D984DC6-2262-41BA-8742-20A3565F58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2537" y="1222206"/>
            <a:ext cx="1079086" cy="969348"/>
          </a:xfrm>
          <a:prstGeom prst="rect">
            <a:avLst/>
          </a:prstGeom>
        </p:spPr>
      </p:pic>
    </p:spTree>
    <p:extLst>
      <p:ext uri="{BB962C8B-B14F-4D97-AF65-F5344CB8AC3E}">
        <p14:creationId xmlns:p14="http://schemas.microsoft.com/office/powerpoint/2010/main" val="29831915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emo slide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emo slide ocea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emo slide viole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5722500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Title gradient 1">
    <p:bg>
      <p:bgPr>
        <a:gradFill>
          <a:gsLst>
            <a:gs pos="1000">
              <a:srgbClr val="50E6FF"/>
            </a:gs>
            <a:gs pos="99000">
              <a:schemeClr val="accent3"/>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0985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gradient 2">
    <p:bg>
      <p:bgPr>
        <a:gradFill>
          <a:gsLst>
            <a:gs pos="1000">
              <a:srgbClr val="FF9349"/>
            </a:gs>
            <a:gs pos="99000">
              <a:srgbClr val="D83B01"/>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title 2">
    <p:bg>
      <p:bgRef idx="1001">
        <a:schemeClr val="bg2"/>
      </p:bgRef>
    </p:bg>
    <p:spTree>
      <p:nvGrpSpPr>
        <p:cNvPr id="1" name=""/>
        <p:cNvGrpSpPr/>
        <p:nvPr/>
      </p:nvGrpSpPr>
      <p:grpSpPr>
        <a:xfrm>
          <a:off x="0" y="0"/>
          <a:ext cx="0" cy="0"/>
          <a:chOff x="0" y="0"/>
          <a:chExt cx="0" cy="0"/>
        </a:xfrm>
      </p:grpSpPr>
      <p:pic>
        <p:nvPicPr>
          <p:cNvPr id="7" name="Dark: Break through barriers">
            <a:extLst>
              <a:ext uri="{FF2B5EF4-FFF2-40B4-BE49-F238E27FC236}">
                <a16:creationId xmlns:a16="http://schemas.microsoft.com/office/drawing/2014/main" id="{DD933C26-17AD-4009-92E5-51D531D61A8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bwMode="ltGray">
          <a:xfrm>
            <a:off x="5693594" y="292101"/>
            <a:ext cx="6271552" cy="6271542"/>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8" name="Picture 7" descr="Graphical user interface&#10;&#10;Description automatically generated with low confidence">
            <a:extLst>
              <a:ext uri="{FF2B5EF4-FFF2-40B4-BE49-F238E27FC236}">
                <a16:creationId xmlns:a16="http://schemas.microsoft.com/office/drawing/2014/main" id="{5FFF0A47-7543-41B6-9868-D5B1EA73518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bwMode="invGray">
          <a:xfrm>
            <a:off x="584200" y="585788"/>
            <a:ext cx="2855205" cy="289320"/>
          </a:xfrm>
          <a:prstGeom prst="rect">
            <a:avLst/>
          </a:prstGeom>
        </p:spPr>
      </p:pic>
    </p:spTree>
    <p:extLst>
      <p:ext uri="{BB962C8B-B14F-4D97-AF65-F5344CB8AC3E}">
        <p14:creationId xmlns:p14="http://schemas.microsoft.com/office/powerpoint/2010/main" val="38600008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 gradient 3">
    <p:bg>
      <p:bgPr>
        <a:gradFill>
          <a:gsLst>
            <a:gs pos="99000">
              <a:srgbClr val="831490"/>
            </a:gs>
            <a:gs pos="1000">
              <a:srgbClr val="D59DFF"/>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title graphic 1">
    <p:bg>
      <p:bgRef idx="1001">
        <a:schemeClr val="bg2"/>
      </p:bgRef>
    </p:bg>
    <p:spTree>
      <p:nvGrpSpPr>
        <p:cNvPr id="1" name=""/>
        <p:cNvGrpSpPr/>
        <p:nvPr/>
      </p:nvGrpSpPr>
      <p:grpSpPr>
        <a:xfrm>
          <a:off x="0" y="0"/>
          <a:ext cx="0" cy="0"/>
          <a:chOff x="0" y="0"/>
          <a:chExt cx="0" cy="0"/>
        </a:xfrm>
      </p:grpSpPr>
      <p:pic>
        <p:nvPicPr>
          <p:cNvPr id="7" name="Dark: Create impact faster">
            <a:extLst>
              <a:ext uri="{FF2B5EF4-FFF2-40B4-BE49-F238E27FC236}">
                <a16:creationId xmlns:a16="http://schemas.microsoft.com/office/drawing/2014/main" id="{53BEC10D-83A8-4649-88F8-525050193CA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3771901" y="0"/>
            <a:ext cx="8420100" cy="6858000"/>
          </a:xfrm>
          <a:prstGeom prst="rect">
            <a:avLst/>
          </a:prstGeom>
        </p:spPr>
      </p:pic>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42698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title graphic 2">
    <p:bg>
      <p:bgRef idx="1001">
        <a:schemeClr val="bg2"/>
      </p:bgRef>
    </p:bg>
    <p:spTree>
      <p:nvGrpSpPr>
        <p:cNvPr id="1" name=""/>
        <p:cNvGrpSpPr/>
        <p:nvPr/>
      </p:nvGrpSpPr>
      <p:grpSpPr>
        <a:xfrm>
          <a:off x="0" y="0"/>
          <a:ext cx="0" cy="0"/>
          <a:chOff x="0" y="0"/>
          <a:chExt cx="0" cy="0"/>
        </a:xfrm>
      </p:grpSpPr>
      <p:pic>
        <p:nvPicPr>
          <p:cNvPr id="4" name="Dark: Break through barriers">
            <a:extLst>
              <a:ext uri="{FF2B5EF4-FFF2-40B4-BE49-F238E27FC236}">
                <a16:creationId xmlns:a16="http://schemas.microsoft.com/office/drawing/2014/main" id="{AE01FB6F-69FB-4C55-8F77-47A913335DB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1161"/>
          <a:stretch/>
        </p:blipFill>
        <p:spPr bwMode="ltGray">
          <a:xfrm>
            <a:off x="0" y="-1"/>
            <a:ext cx="12192001" cy="6858001"/>
          </a:xfrm>
          <a:prstGeom prst="rect">
            <a:avLst/>
          </a:prstGeom>
        </p:spPr>
      </p:pic>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055138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title graphic 3">
    <p:bg>
      <p:bgRef idx="1001">
        <a:schemeClr val="bg2"/>
      </p:bgRef>
    </p:bg>
    <p:spTree>
      <p:nvGrpSpPr>
        <p:cNvPr id="1" name=""/>
        <p:cNvGrpSpPr/>
        <p:nvPr/>
      </p:nvGrpSpPr>
      <p:grpSpPr>
        <a:xfrm>
          <a:off x="0" y="0"/>
          <a:ext cx="0" cy="0"/>
          <a:chOff x="0" y="0"/>
          <a:chExt cx="0" cy="0"/>
        </a:xfrm>
      </p:grpSpPr>
      <p:pic>
        <p:nvPicPr>
          <p:cNvPr id="5" name="Dark: Adapt to anything">
            <a:extLst>
              <a:ext uri="{FF2B5EF4-FFF2-40B4-BE49-F238E27FC236}">
                <a16:creationId xmlns:a16="http://schemas.microsoft.com/office/drawing/2014/main" id="{C01D04A8-6185-4D88-82A2-8E8101A916D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5334001" y="-1"/>
            <a:ext cx="6858000" cy="6858001"/>
          </a:xfrm>
          <a:prstGeom prst="rect">
            <a:avLst/>
          </a:prstGeom>
        </p:spPr>
      </p:pic>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817609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title graphic 4">
    <p:bg>
      <p:bgRef idx="1001">
        <a:schemeClr val="bg2"/>
      </p:bgRef>
    </p:bg>
    <p:spTree>
      <p:nvGrpSpPr>
        <p:cNvPr id="1" name=""/>
        <p:cNvGrpSpPr/>
        <p:nvPr/>
      </p:nvGrpSpPr>
      <p:grpSpPr>
        <a:xfrm>
          <a:off x="0" y="0"/>
          <a:ext cx="0" cy="0"/>
          <a:chOff x="0" y="0"/>
          <a:chExt cx="0" cy="0"/>
        </a:xfrm>
      </p:grpSpPr>
      <p:pic>
        <p:nvPicPr>
          <p:cNvPr id="4" name="Dark: Innovate everywhere">
            <a:extLst>
              <a:ext uri="{FF2B5EF4-FFF2-40B4-BE49-F238E27FC236}">
                <a16:creationId xmlns:a16="http://schemas.microsoft.com/office/drawing/2014/main" id="{4EAC99E1-B968-408B-9767-C938059B736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1657"/>
          <a:stretch/>
        </p:blipFill>
        <p:spPr bwMode="ltGray">
          <a:xfrm>
            <a:off x="0" y="-1"/>
            <a:ext cx="12192000" cy="6858001"/>
          </a:xfrm>
          <a:prstGeom prst="rect">
            <a:avLst/>
          </a:prstGeom>
        </p:spPr>
      </p:pic>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827387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creenshot">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0198-B250-44FD-9AC7-BA0E6E23B5C1}"/>
              </a:ext>
            </a:extLst>
          </p:cNvPr>
          <p:cNvSpPr>
            <a:spLocks noGrp="1"/>
          </p:cNvSpPr>
          <p:nvPr>
            <p:ph type="title"/>
          </p:nvPr>
        </p:nvSpPr>
        <p:spPr>
          <a:xfrm>
            <a:off x="588263" y="457200"/>
            <a:ext cx="3856737" cy="553998"/>
          </a:xfrm>
        </p:spPr>
        <p:txBody>
          <a:bodyPr/>
          <a:lstStyle/>
          <a:p>
            <a:r>
              <a:rPr lang="en-US"/>
              <a:t>Click to edit Master title style</a:t>
            </a:r>
          </a:p>
        </p:txBody>
      </p:sp>
      <p:sp>
        <p:nvSpPr>
          <p:cNvPr id="14" name="Text Placeholder 13">
            <a:extLst>
              <a:ext uri="{FF2B5EF4-FFF2-40B4-BE49-F238E27FC236}">
                <a16:creationId xmlns:a16="http://schemas.microsoft.com/office/drawing/2014/main" id="{6F25D0DC-756F-45C2-A98F-05B75941978C}"/>
              </a:ext>
            </a:extLst>
          </p:cNvPr>
          <p:cNvSpPr>
            <a:spLocks noGrp="1"/>
          </p:cNvSpPr>
          <p:nvPr>
            <p:ph type="body" sz="quarter" idx="11"/>
          </p:nvPr>
        </p:nvSpPr>
        <p:spPr>
          <a:xfrm>
            <a:off x="588263" y="2395538"/>
            <a:ext cx="3856737" cy="861774"/>
          </a:xfrm>
        </p:spPr>
        <p:txBody>
          <a:bodyPr/>
          <a:lstStyle>
            <a:lvl1pPr marL="0" indent="0">
              <a:buNone/>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A111676F-0A7B-49C1-8A96-1063E1813997}"/>
              </a:ext>
            </a:extLst>
          </p:cNvPr>
          <p:cNvSpPr>
            <a:spLocks noGrp="1"/>
          </p:cNvSpPr>
          <p:nvPr>
            <p:ph sz="quarter" idx="12" hasCustomPrompt="1"/>
          </p:nvPr>
        </p:nvSpPr>
        <p:spPr>
          <a:xfrm>
            <a:off x="5202937" y="1464400"/>
            <a:ext cx="6989063" cy="3929199"/>
          </a:xfrm>
          <a:prstGeom prst="roundRect">
            <a:avLst>
              <a:gd name="adj" fmla="val 0"/>
            </a:avLst>
          </a:prstGeom>
          <a:blipFill>
            <a:blip r:embed="rId2" cstate="email">
              <a:extLst>
                <a:ext uri="{28A0092B-C50C-407E-A947-70E740481C1C}">
                  <a14:useLocalDpi xmlns:a14="http://schemas.microsoft.com/office/drawing/2010/main"/>
                </a:ext>
              </a:extLst>
            </a:blip>
            <a:stretch>
              <a:fillRect/>
            </a:stretch>
          </a:blipFill>
          <a:ln w="381000">
            <a:solidFill>
              <a:schemeClr val="tx1"/>
            </a:solidFill>
          </a:ln>
          <a:effectLst>
            <a:outerShdw blurRad="254000" dist="292100" dir="2700000" sx="101000" sy="101000" algn="ctr" rotWithShape="0">
              <a:srgbClr val="000000">
                <a:alpha val="15000"/>
              </a:srgbClr>
            </a:outerShdw>
          </a:effectLst>
        </p:spPr>
        <p:txBody>
          <a:bodyPr tIns="2377440"/>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39480249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obile Screensho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0198-B250-44FD-9AC7-BA0E6E23B5C1}"/>
              </a:ext>
            </a:extLst>
          </p:cNvPr>
          <p:cNvSpPr>
            <a:spLocks noGrp="1"/>
          </p:cNvSpPr>
          <p:nvPr>
            <p:ph type="title"/>
          </p:nvPr>
        </p:nvSpPr>
        <p:spPr>
          <a:xfrm>
            <a:off x="588263" y="457200"/>
            <a:ext cx="3856737" cy="553998"/>
          </a:xfrm>
        </p:spPr>
        <p:txBody>
          <a:bodyPr/>
          <a:lstStyle/>
          <a:p>
            <a:r>
              <a:rPr lang="en-US"/>
              <a:t>Click to edit Master title style</a:t>
            </a:r>
          </a:p>
        </p:txBody>
      </p:sp>
      <p:sp>
        <p:nvSpPr>
          <p:cNvPr id="14" name="Text Placeholder 13">
            <a:extLst>
              <a:ext uri="{FF2B5EF4-FFF2-40B4-BE49-F238E27FC236}">
                <a16:creationId xmlns:a16="http://schemas.microsoft.com/office/drawing/2014/main" id="{6F25D0DC-756F-45C2-A98F-05B75941978C}"/>
              </a:ext>
            </a:extLst>
          </p:cNvPr>
          <p:cNvSpPr>
            <a:spLocks noGrp="1"/>
          </p:cNvSpPr>
          <p:nvPr>
            <p:ph type="body" sz="quarter" idx="11"/>
          </p:nvPr>
        </p:nvSpPr>
        <p:spPr>
          <a:xfrm>
            <a:off x="588263" y="2395538"/>
            <a:ext cx="3856737" cy="861774"/>
          </a:xfrm>
        </p:spPr>
        <p:txBody>
          <a:bodyPr/>
          <a:lstStyle>
            <a:lvl1pPr marL="0" indent="0">
              <a:buNone/>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A111676F-0A7B-49C1-8A96-1063E1813997}"/>
              </a:ext>
            </a:extLst>
          </p:cNvPr>
          <p:cNvSpPr>
            <a:spLocks noGrp="1"/>
          </p:cNvSpPr>
          <p:nvPr>
            <p:ph sz="quarter" idx="12" hasCustomPrompt="1"/>
          </p:nvPr>
        </p:nvSpPr>
        <p:spPr>
          <a:xfrm>
            <a:off x="7713894" y="585216"/>
            <a:ext cx="2625967" cy="5687568"/>
          </a:xfrm>
          <a:prstGeom prst="roundRect">
            <a:avLst>
              <a:gd name="adj" fmla="val 8222"/>
            </a:avLst>
          </a:prstGeom>
          <a:blipFill>
            <a:blip r:embed="rId2" cstate="email">
              <a:extLst>
                <a:ext uri="{28A0092B-C50C-407E-A947-70E740481C1C}">
                  <a14:useLocalDpi xmlns:a14="http://schemas.microsoft.com/office/drawing/2010/main"/>
                </a:ext>
              </a:extLst>
            </a:blip>
            <a:stretch>
              <a:fillRect/>
            </a:stretch>
          </a:blipFill>
          <a:ln w="241300">
            <a:solidFill>
              <a:schemeClr val="tx1"/>
            </a:solidFill>
          </a:ln>
          <a:effectLst>
            <a:outerShdw blurRad="254000" dist="292100" dir="2700000" sx="101000" sy="101000" algn="ctr" rotWithShape="0">
              <a:srgbClr val="000000">
                <a:alpha val="15000"/>
              </a:srgb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6566892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Tree>
    <p:extLst>
      <p:ext uri="{BB962C8B-B14F-4D97-AF65-F5344CB8AC3E}">
        <p14:creationId xmlns:p14="http://schemas.microsoft.com/office/powerpoint/2010/main" val="23828141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 title 3">
    <p:bg>
      <p:bgRef idx="1001">
        <a:schemeClr val="bg2"/>
      </p:bgRef>
    </p:bg>
    <p:spTree>
      <p:nvGrpSpPr>
        <p:cNvPr id="1" name=""/>
        <p:cNvGrpSpPr/>
        <p:nvPr/>
      </p:nvGrpSpPr>
      <p:grpSpPr>
        <a:xfrm>
          <a:off x="0" y="0"/>
          <a:ext cx="0" cy="0"/>
          <a:chOff x="0" y="0"/>
          <a:chExt cx="0" cy="0"/>
        </a:xfrm>
      </p:grpSpPr>
      <p:pic>
        <p:nvPicPr>
          <p:cNvPr id="8" name="Dark: Adapt to anything">
            <a:extLst>
              <a:ext uri="{FF2B5EF4-FFF2-40B4-BE49-F238E27FC236}">
                <a16:creationId xmlns:a16="http://schemas.microsoft.com/office/drawing/2014/main" id="{994EB93C-6F19-49E9-A6E6-6858355E51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bwMode="ltGray">
          <a:xfrm>
            <a:off x="5854695" y="152401"/>
            <a:ext cx="6347416" cy="6347406"/>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Graphical user interface&#10;&#10;Description automatically generated with low confidence">
            <a:extLst>
              <a:ext uri="{FF2B5EF4-FFF2-40B4-BE49-F238E27FC236}">
                <a16:creationId xmlns:a16="http://schemas.microsoft.com/office/drawing/2014/main" id="{80DE0B83-1A11-4323-B03A-220D262F53C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bwMode="invGray">
          <a:xfrm>
            <a:off x="584200" y="585788"/>
            <a:ext cx="2855205" cy="289320"/>
          </a:xfrm>
          <a:prstGeom prst="rect">
            <a:avLst/>
          </a:prstGeom>
        </p:spPr>
      </p:pic>
    </p:spTree>
    <p:extLst>
      <p:ext uri="{BB962C8B-B14F-4D97-AF65-F5344CB8AC3E}">
        <p14:creationId xmlns:p14="http://schemas.microsoft.com/office/powerpoint/2010/main" val="36406002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ank you photo">
    <p:bg>
      <p:bgPr>
        <a:solidFill>
          <a:srgbClr val="EAE4D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5" y="3035808"/>
            <a:ext cx="3948683"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DC1D8EF4-A5A1-4D2B-9918-9B027853453F}"/>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740142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AE4DC"/>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descr="Logo&#10;&#10;Description automatically generated with medium confidence">
            <a:extLst>
              <a:ext uri="{FF2B5EF4-FFF2-40B4-BE49-F238E27FC236}">
                <a16:creationId xmlns:a16="http://schemas.microsoft.com/office/drawing/2014/main" id="{4E695B53-CE74-45F5-B29D-B6E72D9A8E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9250691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chemeClr val="tx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bg1"/>
                </a:solidFill>
                <a:cs typeface="Segoe UI" pitchFamily="34" charset="0"/>
              </a:rPr>
              <a:t>© Copyright Microsoft Corporation. All rights reserved. </a:t>
            </a:r>
          </a:p>
        </p:txBody>
      </p:sp>
      <p:pic>
        <p:nvPicPr>
          <p:cNvPr id="4" name="Picture 3" descr="Graphical user interface&#10;&#10;Description automatically generated with low confidence">
            <a:extLst>
              <a:ext uri="{FF2B5EF4-FFF2-40B4-BE49-F238E27FC236}">
                <a16:creationId xmlns:a16="http://schemas.microsoft.com/office/drawing/2014/main" id="{97BB261F-548A-2709-B858-17B1CDAE0C1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invGray">
          <a:xfrm>
            <a:off x="584200" y="585788"/>
            <a:ext cx="2855205" cy="289320"/>
          </a:xfrm>
          <a:prstGeom prst="rect">
            <a:avLst/>
          </a:prstGeom>
        </p:spPr>
      </p:pic>
    </p:spTree>
    <p:extLst>
      <p:ext uri="{BB962C8B-B14F-4D97-AF65-F5344CB8AC3E}">
        <p14:creationId xmlns:p14="http://schemas.microsoft.com/office/powerpoint/2010/main" val="31613816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Half sl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2019300"/>
            <a:ext cx="5212080" cy="1341906"/>
          </a:xfrm>
        </p:spPr>
        <p:txBody>
          <a:bodyPr wrap="square">
            <a:spAutoFit/>
          </a:bodyPr>
          <a:lstStyle>
            <a:lvl1pPr marL="0" indent="0">
              <a:spcBef>
                <a:spcPts val="2400"/>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1800" b="0">
                <a:latin typeface="+mn-lt"/>
              </a:defRPr>
            </a:lvl2pPr>
            <a:lvl3pPr marL="450850" indent="0">
              <a:buFont typeface="Wingdings" panose="05000000000000000000" pitchFamily="2" charset="2"/>
              <a:buNone/>
              <a:tabLst/>
              <a:defRPr sz="1400" b="0">
                <a:latin typeface="+mn-lt"/>
              </a:defRPr>
            </a:lvl3pPr>
            <a:lvl4pPr marL="652462" indent="0">
              <a:buFont typeface="Wingdings" panose="05000000000000000000" pitchFamily="2" charset="2"/>
              <a:buNone/>
              <a:defRPr sz="1200" b="0">
                <a:latin typeface="+mn-lt"/>
              </a:defRPr>
            </a:lvl4pPr>
            <a:lvl5pPr marL="854075" indent="0">
              <a:buFont typeface="Wingdings" panose="05000000000000000000" pitchFamily="2" charset="2"/>
              <a:buNone/>
              <a:tabLst/>
              <a:defRPr sz="12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4861CE2D-8C0B-5841-637D-61C9F1F599F8}"/>
              </a:ext>
            </a:extLst>
          </p:cNvPr>
          <p:cNvSpPr>
            <a:spLocks noGrp="1"/>
          </p:cNvSpPr>
          <p:nvPr>
            <p:ph type="body" sz="quarter" idx="11" hasCustomPrompt="1"/>
          </p:nvPr>
        </p:nvSpPr>
        <p:spPr>
          <a:xfrm>
            <a:off x="584200" y="1011198"/>
            <a:ext cx="11018520" cy="369332"/>
          </a:xfrm>
        </p:spPr>
        <p:txBody>
          <a:bodyPr/>
          <a:lstStyle>
            <a:lvl1pPr marL="0" indent="0">
              <a:buNone/>
              <a:defRPr sz="2400" spc="-20" baseline="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Click to edit subtitle</a:t>
            </a:r>
          </a:p>
        </p:txBody>
      </p:sp>
      <p:sp>
        <p:nvSpPr>
          <p:cNvPr id="7" name="Title 6">
            <a:extLst>
              <a:ext uri="{FF2B5EF4-FFF2-40B4-BE49-F238E27FC236}">
                <a16:creationId xmlns:a16="http://schemas.microsoft.com/office/drawing/2014/main" id="{35B44433-5D0E-D3A5-5A77-87C0D0FAF6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67575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Horizontal">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AB207AD-DEAE-154A-A901-6FD356CDE8A4}"/>
              </a:ext>
            </a:extLst>
          </p:cNvPr>
          <p:cNvSpPr/>
          <p:nvPr userDrawn="1"/>
        </p:nvSpPr>
        <p:spPr>
          <a:xfrm>
            <a:off x="2961411" y="3291776"/>
            <a:ext cx="9230589" cy="1414956"/>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CC7BF76F-4846-4D42-BB24-41761B40107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6270" y="6299345"/>
            <a:ext cx="1554480" cy="333103"/>
          </a:xfrm>
          <a:prstGeom prst="rect">
            <a:avLst/>
          </a:prstGeom>
        </p:spPr>
      </p:pic>
      <p:sp>
        <p:nvSpPr>
          <p:cNvPr id="25" name="TextBox 24">
            <a:extLst>
              <a:ext uri="{FF2B5EF4-FFF2-40B4-BE49-F238E27FC236}">
                <a16:creationId xmlns:a16="http://schemas.microsoft.com/office/drawing/2014/main" id="{F5F6FC98-BF54-8E4B-ADCE-416C088B5FD5}"/>
              </a:ext>
            </a:extLst>
          </p:cNvPr>
          <p:cNvSpPr txBox="1"/>
          <p:nvPr userDrawn="1"/>
        </p:nvSpPr>
        <p:spPr>
          <a:xfrm>
            <a:off x="3268758" y="4875180"/>
            <a:ext cx="1905338" cy="215444"/>
          </a:xfrm>
          <a:prstGeom prst="rect">
            <a:avLst/>
          </a:prstGeom>
          <a:noFill/>
          <a:ln>
            <a:noFill/>
          </a:ln>
        </p:spPr>
        <p:txBody>
          <a:bodyPr wrap="square" lIns="0" tIns="0" rIns="0" bIns="0" rtlCol="0" anchor="ctr" anchorCtr="0">
            <a:spAutoFit/>
          </a:bodyPr>
          <a:lstStyle/>
          <a:p>
            <a:r>
              <a:rPr lang="en-US" sz="1400">
                <a:solidFill>
                  <a:schemeClr val="bg1">
                    <a:lumMod val="50000"/>
                  </a:schemeClr>
                </a:solidFill>
                <a:latin typeface="Segoe UI Light" panose="020B0502040204020203" pitchFamily="34" charset="0"/>
                <a:cs typeface="Segoe UI Light" panose="020B0502040204020203" pitchFamily="34" charset="0"/>
              </a:rPr>
              <a:t>Situation:</a:t>
            </a:r>
            <a:endParaRPr lang="en-US" sz="1400">
              <a:solidFill>
                <a:schemeClr val="bg1">
                  <a:lumMod val="50000"/>
                </a:schemeClr>
              </a:solidFill>
            </a:endParaRPr>
          </a:p>
        </p:txBody>
      </p:sp>
      <p:sp>
        <p:nvSpPr>
          <p:cNvPr id="27" name="Text Placeholder 24">
            <a:extLst>
              <a:ext uri="{FF2B5EF4-FFF2-40B4-BE49-F238E27FC236}">
                <a16:creationId xmlns:a16="http://schemas.microsoft.com/office/drawing/2014/main" id="{CEABE899-10A3-484A-9A5F-6B1D4CB09EA4}"/>
              </a:ext>
            </a:extLst>
          </p:cNvPr>
          <p:cNvSpPr>
            <a:spLocks noGrp="1"/>
          </p:cNvSpPr>
          <p:nvPr>
            <p:ph type="body" sz="quarter" idx="10"/>
          </p:nvPr>
        </p:nvSpPr>
        <p:spPr>
          <a:xfrm>
            <a:off x="3268758" y="3460224"/>
            <a:ext cx="8643841" cy="830262"/>
          </a:xfrm>
          <a:prstGeom prst="rect">
            <a:avLst/>
          </a:prstGeom>
        </p:spPr>
        <p:txBody>
          <a:bodyPr lIns="0" tIns="0" rIns="0" bIns="0" anchor="b" anchorCtr="0"/>
          <a:lstStyle>
            <a:lvl1pPr marL="0" indent="0">
              <a:lnSpc>
                <a:spcPct val="100000"/>
              </a:lnSpc>
              <a:buNone/>
              <a:defRPr sz="1800" b="0" i="0">
                <a:latin typeface="Segoe UI" panose="020B0502040204020203" pitchFamily="34" charset="0"/>
                <a:cs typeface="Segoe UI" panose="020B0502040204020203" pitchFamily="34" charset="0"/>
              </a:defRPr>
            </a:lvl1pPr>
          </a:lstStyle>
          <a:p>
            <a:pPr lvl="0"/>
            <a:endParaRPr lang="en-US"/>
          </a:p>
        </p:txBody>
      </p:sp>
      <p:sp>
        <p:nvSpPr>
          <p:cNvPr id="28" name="Text Placeholder 28">
            <a:extLst>
              <a:ext uri="{FF2B5EF4-FFF2-40B4-BE49-F238E27FC236}">
                <a16:creationId xmlns:a16="http://schemas.microsoft.com/office/drawing/2014/main" id="{E03D0DEC-BC71-A445-A3E5-9B83B80381D9}"/>
              </a:ext>
            </a:extLst>
          </p:cNvPr>
          <p:cNvSpPr>
            <a:spLocks noGrp="1"/>
          </p:cNvSpPr>
          <p:nvPr>
            <p:ph type="body" sz="quarter" idx="12"/>
          </p:nvPr>
        </p:nvSpPr>
        <p:spPr>
          <a:xfrm>
            <a:off x="3268758" y="5162439"/>
            <a:ext cx="2560320" cy="1470009"/>
          </a:xfrm>
          <a:prstGeom prst="rect">
            <a:avLst/>
          </a:prstGeom>
        </p:spPr>
        <p:txBody>
          <a:bodyPr lIns="0" tIns="0" rIns="0" bIns="0"/>
          <a:lstStyle>
            <a:lvl1pPr marL="0" indent="0">
              <a:lnSpc>
                <a:spcPct val="100000"/>
              </a:lnSpc>
              <a:buNone/>
              <a:defRPr sz="1300" b="0" i="0">
                <a:latin typeface="Segoe UI Semilight" panose="020B0402040204020203" pitchFamily="34" charset="0"/>
                <a:cs typeface="Segoe UI Semilight" panose="020B0402040204020203" pitchFamily="34" charset="0"/>
              </a:defRPr>
            </a:lvl1pPr>
          </a:lstStyle>
          <a:p>
            <a:pPr lvl="0"/>
            <a:endParaRPr lang="en-US"/>
          </a:p>
        </p:txBody>
      </p:sp>
      <p:sp>
        <p:nvSpPr>
          <p:cNvPr id="37" name="Text Placeholder 24">
            <a:extLst>
              <a:ext uri="{FF2B5EF4-FFF2-40B4-BE49-F238E27FC236}">
                <a16:creationId xmlns:a16="http://schemas.microsoft.com/office/drawing/2014/main" id="{F5AC1971-A820-D44B-949E-127EE4381960}"/>
              </a:ext>
            </a:extLst>
          </p:cNvPr>
          <p:cNvSpPr>
            <a:spLocks noGrp="1"/>
          </p:cNvSpPr>
          <p:nvPr>
            <p:ph type="body" sz="quarter" idx="11"/>
          </p:nvPr>
        </p:nvSpPr>
        <p:spPr>
          <a:xfrm>
            <a:off x="3268757" y="4423180"/>
            <a:ext cx="8643841" cy="158979"/>
          </a:xfrm>
          <a:prstGeom prst="rect">
            <a:avLst/>
          </a:prstGeom>
        </p:spPr>
        <p:txBody>
          <a:bodyPr lIns="0" tIns="0" rIns="0" bIns="0"/>
          <a:lstStyle>
            <a:lvl1pPr marL="0" indent="0">
              <a:buNone/>
              <a:defRPr sz="1000" b="0" i="0">
                <a:solidFill>
                  <a:schemeClr val="bg1">
                    <a:lumMod val="50000"/>
                  </a:schemeClr>
                </a:solidFill>
                <a:latin typeface="Segoe UI Semilight" panose="020B0402040204020203" pitchFamily="34" charset="0"/>
                <a:cs typeface="Segoe UI Semilight" panose="020B0402040204020203" pitchFamily="34" charset="0"/>
              </a:defRPr>
            </a:lvl1pPr>
          </a:lstStyle>
          <a:p>
            <a:pPr lvl="0"/>
            <a:endParaRPr lang="en-US"/>
          </a:p>
        </p:txBody>
      </p:sp>
      <p:sp>
        <p:nvSpPr>
          <p:cNvPr id="42" name="TextBox 41">
            <a:extLst>
              <a:ext uri="{FF2B5EF4-FFF2-40B4-BE49-F238E27FC236}">
                <a16:creationId xmlns:a16="http://schemas.microsoft.com/office/drawing/2014/main" id="{B59E8476-D4FE-3D4F-9EC9-5DA909E29651}"/>
              </a:ext>
            </a:extLst>
          </p:cNvPr>
          <p:cNvSpPr txBox="1"/>
          <p:nvPr userDrawn="1"/>
        </p:nvSpPr>
        <p:spPr>
          <a:xfrm>
            <a:off x="6127814" y="4875180"/>
            <a:ext cx="1905338" cy="215444"/>
          </a:xfrm>
          <a:prstGeom prst="rect">
            <a:avLst/>
          </a:prstGeom>
          <a:noFill/>
          <a:ln>
            <a:noFill/>
          </a:ln>
        </p:spPr>
        <p:txBody>
          <a:bodyPr wrap="square" lIns="0" tIns="0" rIns="0" bIns="0" rtlCol="0" anchor="ctr" anchorCtr="0">
            <a:spAutoFit/>
          </a:bodyPr>
          <a:lstStyle/>
          <a:p>
            <a:r>
              <a:rPr lang="en-US" sz="1400">
                <a:solidFill>
                  <a:schemeClr val="bg1">
                    <a:lumMod val="50000"/>
                  </a:schemeClr>
                </a:solidFill>
                <a:latin typeface="Segoe UI Light" panose="020B0502040204020203" pitchFamily="34" charset="0"/>
                <a:cs typeface="Segoe UI Light" panose="020B0502040204020203" pitchFamily="34" charset="0"/>
              </a:rPr>
              <a:t>Solution:</a:t>
            </a:r>
            <a:endParaRPr lang="en-US" sz="1400">
              <a:solidFill>
                <a:schemeClr val="bg1">
                  <a:lumMod val="50000"/>
                </a:schemeClr>
              </a:solidFill>
            </a:endParaRPr>
          </a:p>
        </p:txBody>
      </p:sp>
      <p:sp>
        <p:nvSpPr>
          <p:cNvPr id="43" name="Text Placeholder 28">
            <a:extLst>
              <a:ext uri="{FF2B5EF4-FFF2-40B4-BE49-F238E27FC236}">
                <a16:creationId xmlns:a16="http://schemas.microsoft.com/office/drawing/2014/main" id="{847B54F4-C98A-7F4F-8633-A67212D37E3D}"/>
              </a:ext>
            </a:extLst>
          </p:cNvPr>
          <p:cNvSpPr>
            <a:spLocks noGrp="1"/>
          </p:cNvSpPr>
          <p:nvPr>
            <p:ph type="body" sz="quarter" idx="21"/>
          </p:nvPr>
        </p:nvSpPr>
        <p:spPr>
          <a:xfrm>
            <a:off x="6127814" y="5162439"/>
            <a:ext cx="2286000" cy="1470009"/>
          </a:xfrm>
          <a:prstGeom prst="rect">
            <a:avLst/>
          </a:prstGeom>
        </p:spPr>
        <p:txBody>
          <a:bodyPr lIns="0" tIns="0" rIns="0" bIns="0"/>
          <a:lstStyle>
            <a:lvl1pPr marL="0" indent="0">
              <a:lnSpc>
                <a:spcPct val="100000"/>
              </a:lnSpc>
              <a:buNone/>
              <a:defRPr sz="1300" b="0" i="0">
                <a:latin typeface="Segoe UI Semilight" panose="020B0402040204020203" pitchFamily="34" charset="0"/>
                <a:cs typeface="Segoe UI Semilight" panose="020B0402040204020203" pitchFamily="34" charset="0"/>
              </a:defRPr>
            </a:lvl1pPr>
          </a:lstStyle>
          <a:p>
            <a:pPr lvl="0"/>
            <a:endParaRPr lang="en-US"/>
          </a:p>
        </p:txBody>
      </p:sp>
      <p:sp>
        <p:nvSpPr>
          <p:cNvPr id="44" name="TextBox 43">
            <a:extLst>
              <a:ext uri="{FF2B5EF4-FFF2-40B4-BE49-F238E27FC236}">
                <a16:creationId xmlns:a16="http://schemas.microsoft.com/office/drawing/2014/main" id="{B1EBCCF4-5394-C04F-AA62-05007544FC0C}"/>
              </a:ext>
            </a:extLst>
          </p:cNvPr>
          <p:cNvSpPr txBox="1"/>
          <p:nvPr userDrawn="1"/>
        </p:nvSpPr>
        <p:spPr>
          <a:xfrm>
            <a:off x="8728648" y="4875180"/>
            <a:ext cx="1905338" cy="215444"/>
          </a:xfrm>
          <a:prstGeom prst="rect">
            <a:avLst/>
          </a:prstGeom>
          <a:noFill/>
          <a:ln>
            <a:noFill/>
          </a:ln>
        </p:spPr>
        <p:txBody>
          <a:bodyPr wrap="square" lIns="0" tIns="0" rIns="0" bIns="0" rtlCol="0" anchor="ctr" anchorCtr="0">
            <a:spAutoFit/>
          </a:bodyPr>
          <a:lstStyle/>
          <a:p>
            <a:r>
              <a:rPr lang="en-US" sz="1400">
                <a:solidFill>
                  <a:schemeClr val="bg1">
                    <a:lumMod val="50000"/>
                  </a:schemeClr>
                </a:solidFill>
                <a:latin typeface="Segoe UI Light" panose="020B0502040204020203" pitchFamily="34" charset="0"/>
                <a:cs typeface="Segoe UI Light" panose="020B0502040204020203" pitchFamily="34" charset="0"/>
              </a:rPr>
              <a:t>Impact:</a:t>
            </a:r>
            <a:endParaRPr lang="en-US" sz="1400">
              <a:solidFill>
                <a:schemeClr val="bg1">
                  <a:lumMod val="50000"/>
                </a:schemeClr>
              </a:solidFill>
            </a:endParaRPr>
          </a:p>
        </p:txBody>
      </p:sp>
      <p:sp>
        <p:nvSpPr>
          <p:cNvPr id="45" name="Text Placeholder 28">
            <a:extLst>
              <a:ext uri="{FF2B5EF4-FFF2-40B4-BE49-F238E27FC236}">
                <a16:creationId xmlns:a16="http://schemas.microsoft.com/office/drawing/2014/main" id="{817B977B-57E9-154C-AA12-E0B3A70688DF}"/>
              </a:ext>
            </a:extLst>
          </p:cNvPr>
          <p:cNvSpPr>
            <a:spLocks noGrp="1"/>
          </p:cNvSpPr>
          <p:nvPr>
            <p:ph type="body" sz="quarter" idx="22"/>
          </p:nvPr>
        </p:nvSpPr>
        <p:spPr>
          <a:xfrm>
            <a:off x="8728648" y="5162439"/>
            <a:ext cx="3017520" cy="1470009"/>
          </a:xfrm>
          <a:prstGeom prst="rect">
            <a:avLst/>
          </a:prstGeom>
        </p:spPr>
        <p:txBody>
          <a:bodyPr lIns="0" tIns="0" rIns="0" bIns="0"/>
          <a:lstStyle>
            <a:lvl1pPr marL="0" indent="0">
              <a:lnSpc>
                <a:spcPct val="100000"/>
              </a:lnSpc>
              <a:buNone/>
              <a:defRPr sz="1300" b="0" i="0">
                <a:latin typeface="Segoe UI Semilight" panose="020B0402040204020203" pitchFamily="34" charset="0"/>
                <a:cs typeface="Segoe UI Semilight" panose="020B0402040204020203" pitchFamily="34" charset="0"/>
              </a:defRPr>
            </a:lvl1pPr>
          </a:lstStyle>
          <a:p>
            <a:pPr lvl="0"/>
            <a:endParaRPr lang="en-US"/>
          </a:p>
        </p:txBody>
      </p:sp>
      <p:sp>
        <p:nvSpPr>
          <p:cNvPr id="5" name="Picture Placeholder 4">
            <a:extLst>
              <a:ext uri="{FF2B5EF4-FFF2-40B4-BE49-F238E27FC236}">
                <a16:creationId xmlns:a16="http://schemas.microsoft.com/office/drawing/2014/main" id="{3D70BBFF-3B0B-644F-878A-E178AF5B45E4}"/>
              </a:ext>
            </a:extLst>
          </p:cNvPr>
          <p:cNvSpPr>
            <a:spLocks noGrp="1" noChangeAspect="1"/>
          </p:cNvSpPr>
          <p:nvPr>
            <p:ph type="pic" sz="quarter" idx="23" hasCustomPrompt="1"/>
          </p:nvPr>
        </p:nvSpPr>
        <p:spPr>
          <a:xfrm>
            <a:off x="401737" y="436245"/>
            <a:ext cx="2103120" cy="2103120"/>
          </a:xfrm>
          <a:prstGeom prst="rect">
            <a:avLst/>
          </a:prstGeom>
        </p:spPr>
        <p:txBody>
          <a:bodyPr/>
          <a:lstStyle>
            <a:lvl1pPr marL="0" indent="0">
              <a:buNone/>
              <a:defRPr/>
            </a:lvl1pPr>
          </a:lstStyle>
          <a:p>
            <a:r>
              <a:rPr lang="en-US"/>
              <a:t>Logo</a:t>
            </a:r>
          </a:p>
        </p:txBody>
      </p:sp>
      <p:sp>
        <p:nvSpPr>
          <p:cNvPr id="24" name="Picture Placeholder 6">
            <a:extLst>
              <a:ext uri="{FF2B5EF4-FFF2-40B4-BE49-F238E27FC236}">
                <a16:creationId xmlns:a16="http://schemas.microsoft.com/office/drawing/2014/main" id="{3C57D4FA-1216-4944-BBF6-C83155F9ED20}"/>
              </a:ext>
            </a:extLst>
          </p:cNvPr>
          <p:cNvSpPr>
            <a:spLocks noGrp="1" noChangeAspect="1"/>
          </p:cNvSpPr>
          <p:nvPr>
            <p:ph type="pic" sz="quarter" idx="24" hasCustomPrompt="1"/>
          </p:nvPr>
        </p:nvSpPr>
        <p:spPr>
          <a:xfrm>
            <a:off x="2960688" y="0"/>
            <a:ext cx="9235440" cy="3292475"/>
          </a:xfrm>
          <a:prstGeom prst="rect">
            <a:avLst/>
          </a:prstGeom>
        </p:spPr>
        <p:txBody>
          <a:bodyPr/>
          <a:lstStyle>
            <a:lvl1pPr marL="0" indent="0">
              <a:buNone/>
              <a:defRPr/>
            </a:lvl1pPr>
          </a:lstStyle>
          <a:p>
            <a:r>
              <a:rPr lang="en-US"/>
              <a:t>Horizontal banner image</a:t>
            </a:r>
          </a:p>
        </p:txBody>
      </p:sp>
      <p:sp>
        <p:nvSpPr>
          <p:cNvPr id="17" name="Text Placeholder 44">
            <a:extLst>
              <a:ext uri="{FF2B5EF4-FFF2-40B4-BE49-F238E27FC236}">
                <a16:creationId xmlns:a16="http://schemas.microsoft.com/office/drawing/2014/main" id="{7EE6957E-64E7-4044-BFE8-2BF3980E5126}"/>
              </a:ext>
            </a:extLst>
          </p:cNvPr>
          <p:cNvSpPr>
            <a:spLocks noGrp="1"/>
          </p:cNvSpPr>
          <p:nvPr>
            <p:ph type="body" sz="quarter" idx="18"/>
          </p:nvPr>
        </p:nvSpPr>
        <p:spPr>
          <a:xfrm>
            <a:off x="310297" y="3596575"/>
            <a:ext cx="2286000" cy="2397826"/>
          </a:xfrm>
          <a:prstGeom prst="rect">
            <a:avLst/>
          </a:prstGeom>
        </p:spPr>
        <p:txBody>
          <a:bodyPr lIns="0" tIns="0" rIns="0" bIns="0" anchor="b" anchorCtr="0"/>
          <a:lstStyle>
            <a:lvl1pPr marL="0" indent="0">
              <a:lnSpc>
                <a:spcPct val="100000"/>
              </a:lnSpc>
              <a:buNone/>
              <a:defRPr sz="1000" b="1" i="0">
                <a:solidFill>
                  <a:schemeClr val="bg1">
                    <a:lumMod val="50000"/>
                  </a:schemeClr>
                </a:solidFill>
                <a:latin typeface="Segoe UI Semibold" panose="020B0502040204020203" pitchFamily="34" charset="0"/>
                <a:cs typeface="Segoe UI Semibold" panose="020B0502040204020203" pitchFamily="34" charset="0"/>
              </a:defRPr>
            </a:lvl1pPr>
          </a:lstStyle>
          <a:p>
            <a:pPr lvl="0"/>
            <a:endParaRPr lang="en-US"/>
          </a:p>
        </p:txBody>
      </p:sp>
    </p:spTree>
    <p:extLst>
      <p:ext uri="{BB962C8B-B14F-4D97-AF65-F5344CB8AC3E}">
        <p14:creationId xmlns:p14="http://schemas.microsoft.com/office/powerpoint/2010/main" val="10488445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1996067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88897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6D036D35-5EFE-4F9A-9DEA-C56B81F64EC4}"/>
              </a:ext>
            </a:extLst>
          </p:cNvPr>
          <p:cNvSpPr>
            <a:spLocks noGrp="1"/>
          </p:cNvSpPr>
          <p:nvPr>
            <p:ph type="body" sz="quarter" idx="10" hasCustomPrompt="1"/>
          </p:nvPr>
        </p:nvSpPr>
        <p:spPr>
          <a:xfrm>
            <a:off x="10490200" y="-423204"/>
            <a:ext cx="1701800" cy="307777"/>
          </a:xfrm>
        </p:spPr>
        <p:txBody>
          <a:bodyPr anchor="b" anchorCtr="0"/>
          <a:lstStyle>
            <a:lvl1pPr algn="r">
              <a:buNone/>
              <a:defRPr sz="2000">
                <a:gradFill>
                  <a:gsLst>
                    <a:gs pos="85263">
                      <a:srgbClr val="D83B01"/>
                    </a:gs>
                    <a:gs pos="58000">
                      <a:srgbClr val="D83B01"/>
                    </a:gs>
                  </a:gsLst>
                  <a:lin ang="18600000" scaled="0"/>
                </a:gradFill>
                <a:latin typeface="+mj-lt"/>
              </a:defRPr>
            </a:lvl1pPr>
          </a:lstStyle>
          <a:p>
            <a:pPr lvl="0"/>
            <a:r>
              <a:rPr lang="en-US"/>
              <a:t>XX-XXX</a:t>
            </a:r>
          </a:p>
        </p:txBody>
      </p:sp>
    </p:spTree>
    <p:extLst>
      <p:ext uri="{BB962C8B-B14F-4D97-AF65-F5344CB8AC3E}">
        <p14:creationId xmlns:p14="http://schemas.microsoft.com/office/powerpoint/2010/main" val="1741314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14945738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 titl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Graphical user interface&#10;&#10;Description automatically generated with low confidence">
            <a:extLst>
              <a:ext uri="{FF2B5EF4-FFF2-40B4-BE49-F238E27FC236}">
                <a16:creationId xmlns:a16="http://schemas.microsoft.com/office/drawing/2014/main" id="{80DE0B83-1A11-4323-B03A-220D262F53C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invGray">
          <a:xfrm>
            <a:off x="584200" y="585788"/>
            <a:ext cx="2855205" cy="289320"/>
          </a:xfrm>
          <a:prstGeom prst="rect">
            <a:avLst/>
          </a:prstGeom>
        </p:spPr>
      </p:pic>
      <p:pic>
        <p:nvPicPr>
          <p:cNvPr id="7" name="Dark:">
            <a:extLst>
              <a:ext uri="{FF2B5EF4-FFF2-40B4-BE49-F238E27FC236}">
                <a16:creationId xmlns:a16="http://schemas.microsoft.com/office/drawing/2014/main" id="{7D8593D0-D7C9-4321-A0F9-23E7597E2F4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bwMode="ltGray">
          <a:xfrm>
            <a:off x="5453615" y="50801"/>
            <a:ext cx="6597966" cy="6597956"/>
          </a:xfrm>
          <a:prstGeom prst="rect">
            <a:avLst/>
          </a:prstGeom>
        </p:spPr>
      </p:pic>
    </p:spTree>
    <p:extLst>
      <p:ext uri="{BB962C8B-B14F-4D97-AF65-F5344CB8AC3E}">
        <p14:creationId xmlns:p14="http://schemas.microsoft.com/office/powerpoint/2010/main" val="3769843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4056617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Title &amp; Non-bulleted text">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13328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7860942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15828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86E62-3AE4-4F4F-9E87-031785807C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D8261B-E1C1-8FC0-CBC3-C0250DFDDF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D52BDD-58A6-B139-FCBA-FD76032CFEBA}"/>
              </a:ext>
            </a:extLst>
          </p:cNvPr>
          <p:cNvSpPr>
            <a:spLocks noGrp="1"/>
          </p:cNvSpPr>
          <p:nvPr>
            <p:ph type="dt" sz="half" idx="10"/>
          </p:nvPr>
        </p:nvSpPr>
        <p:spPr/>
        <p:txBody>
          <a:bodyPr/>
          <a:lstStyle/>
          <a:p>
            <a:fld id="{EE5A7004-4ED5-45EE-8582-C703A41E0002}" type="datetimeFigureOut">
              <a:rPr lang="en-US" smtClean="0"/>
              <a:t>3/7/2024</a:t>
            </a:fld>
            <a:endParaRPr lang="en-US"/>
          </a:p>
        </p:txBody>
      </p:sp>
      <p:sp>
        <p:nvSpPr>
          <p:cNvPr id="5" name="Footer Placeholder 4">
            <a:extLst>
              <a:ext uri="{FF2B5EF4-FFF2-40B4-BE49-F238E27FC236}">
                <a16:creationId xmlns:a16="http://schemas.microsoft.com/office/drawing/2014/main" id="{9B355045-B4C7-3896-3685-E312FCD062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C62B2-B4D3-BADE-FC34-AFCC7370BC35}"/>
              </a:ext>
            </a:extLst>
          </p:cNvPr>
          <p:cNvSpPr>
            <a:spLocks noGrp="1"/>
          </p:cNvSpPr>
          <p:nvPr>
            <p:ph type="sldNum" sz="quarter" idx="12"/>
          </p:nvPr>
        </p:nvSpPr>
        <p:spPr/>
        <p:txBody>
          <a:bodyPr/>
          <a:lstStyle/>
          <a:p>
            <a:fld id="{31E4C50B-6122-463D-9ADC-14A9867ACD04}" type="slidenum">
              <a:rPr lang="en-US" smtClean="0"/>
              <a:t>‹#›</a:t>
            </a:fld>
            <a:endParaRPr lang="en-US"/>
          </a:p>
        </p:txBody>
      </p:sp>
    </p:spTree>
    <p:extLst>
      <p:ext uri="{BB962C8B-B14F-4D97-AF65-F5344CB8AC3E}">
        <p14:creationId xmlns:p14="http://schemas.microsoft.com/office/powerpoint/2010/main" val="33454417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7609328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809227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3401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 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2"/>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Logo&#10;&#10;Description automatically generated with medium confidence">
            <a:extLst>
              <a:ext uri="{FF2B5EF4-FFF2-40B4-BE49-F238E27FC236}">
                <a16:creationId xmlns:a16="http://schemas.microsoft.com/office/drawing/2014/main" id="{C7D24C81-C6B4-4566-BEC3-F1E03E49184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pic>
        <p:nvPicPr>
          <p:cNvPr id="3" name="Picture 2">
            <a:extLst>
              <a:ext uri="{FF2B5EF4-FFF2-40B4-BE49-F238E27FC236}">
                <a16:creationId xmlns:a16="http://schemas.microsoft.com/office/drawing/2014/main" id="{2B3BAD68-9B50-3288-9D66-025FBA5A6EA8}"/>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6110275" y="769925"/>
            <a:ext cx="5499113" cy="5499113"/>
          </a:xfrm>
          <a:custGeom>
            <a:avLst/>
            <a:gdLst>
              <a:gd name="connsiteX0" fmla="*/ 0 w 3362445"/>
              <a:gd name="connsiteY0" fmla="*/ 0 h 3362445"/>
              <a:gd name="connsiteX1" fmla="*/ 3362445 w 3362445"/>
              <a:gd name="connsiteY1" fmla="*/ 0 h 3362445"/>
              <a:gd name="connsiteX2" fmla="*/ 3362445 w 3362445"/>
              <a:gd name="connsiteY2" fmla="*/ 3362445 h 3362445"/>
              <a:gd name="connsiteX3" fmla="*/ 0 w 3362445"/>
              <a:gd name="connsiteY3" fmla="*/ 3362445 h 3362445"/>
            </a:gdLst>
            <a:ahLst/>
            <a:cxnLst>
              <a:cxn ang="0">
                <a:pos x="connsiteX0" y="connsiteY0"/>
              </a:cxn>
              <a:cxn ang="0">
                <a:pos x="connsiteX1" y="connsiteY1"/>
              </a:cxn>
              <a:cxn ang="0">
                <a:pos x="connsiteX2" y="connsiteY2"/>
              </a:cxn>
              <a:cxn ang="0">
                <a:pos x="connsiteX3" y="connsiteY3"/>
              </a:cxn>
            </a:cxnLst>
            <a:rect l="l" t="t" r="r" b="b"/>
            <a:pathLst>
              <a:path w="3362445" h="3362445">
                <a:moveTo>
                  <a:pt x="0" y="0"/>
                </a:moveTo>
                <a:lnTo>
                  <a:pt x="3362445" y="0"/>
                </a:lnTo>
                <a:lnTo>
                  <a:pt x="3362445" y="3362445"/>
                </a:lnTo>
                <a:lnTo>
                  <a:pt x="0" y="3362445"/>
                </a:lnTo>
                <a:close/>
              </a:path>
            </a:pathLst>
          </a:custGeom>
          <a:effectLst>
            <a:outerShdw blurRad="63500" dist="50800" dir="2700000" algn="tl" rotWithShape="0">
              <a:prstClr val="black">
                <a:alpha val="20000"/>
              </a:prstClr>
            </a:outerShdw>
          </a:effectLst>
        </p:spPr>
      </p:pic>
      <p:sp>
        <p:nvSpPr>
          <p:cNvPr id="10" name="Picture Placeholder 9">
            <a:extLst>
              <a:ext uri="{FF2B5EF4-FFF2-40B4-BE49-F238E27FC236}">
                <a16:creationId xmlns:a16="http://schemas.microsoft.com/office/drawing/2014/main" id="{77BEEE07-64AA-1E20-888A-42F2A9A704FA}"/>
              </a:ext>
            </a:extLst>
          </p:cNvPr>
          <p:cNvSpPr>
            <a:spLocks noGrp="1"/>
          </p:cNvSpPr>
          <p:nvPr>
            <p:ph type="pic" sz="quarter" idx="13"/>
          </p:nvPr>
        </p:nvSpPr>
        <p:spPr>
          <a:xfrm>
            <a:off x="5929313" y="581025"/>
            <a:ext cx="5499100" cy="5499112"/>
          </a:xfrm>
        </p:spPr>
        <p:txBody>
          <a:bodyPr/>
          <a:lstStyle/>
          <a:p>
            <a:endParaRPr lang="en-US"/>
          </a:p>
        </p:txBody>
      </p:sp>
    </p:spTree>
    <p:extLst>
      <p:ext uri="{BB962C8B-B14F-4D97-AF65-F5344CB8AC3E}">
        <p14:creationId xmlns:p14="http://schemas.microsoft.com/office/powerpoint/2010/main" val="39876239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578872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 Title square photo placeholder">
    <p:bg>
      <p:bgPr>
        <a:solidFill>
          <a:srgbClr val="EAE4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1D9633D-0250-45DF-8C52-8A5F894D7FA7}"/>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pic>
        <p:nvPicPr>
          <p:cNvPr id="6" name="Picture 5" descr="Logo&#10;&#10;Description automatically generated with medium confidence">
            <a:extLst>
              <a:ext uri="{FF2B5EF4-FFF2-40B4-BE49-F238E27FC236}">
                <a16:creationId xmlns:a16="http://schemas.microsoft.com/office/drawing/2014/main" id="{D9214802-33BD-472E-84C0-CBCD65AD4E6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35392026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Horizontal">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6F86FC9-D24A-4994-95C6-18AA0D0A6BFB}"/>
              </a:ext>
            </a:extLst>
          </p:cNvPr>
          <p:cNvSpPr/>
          <p:nvPr userDrawn="1"/>
        </p:nvSpPr>
        <p:spPr>
          <a:xfrm>
            <a:off x="3264630" y="1"/>
            <a:ext cx="8927370" cy="44981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TextBox 24">
            <a:extLst>
              <a:ext uri="{FF2B5EF4-FFF2-40B4-BE49-F238E27FC236}">
                <a16:creationId xmlns:a16="http://schemas.microsoft.com/office/drawing/2014/main" id="{F5F6FC98-BF54-8E4B-ADCE-416C088B5FD5}"/>
              </a:ext>
            </a:extLst>
          </p:cNvPr>
          <p:cNvSpPr txBox="1"/>
          <p:nvPr userDrawn="1"/>
        </p:nvSpPr>
        <p:spPr>
          <a:xfrm>
            <a:off x="3557683" y="4610181"/>
            <a:ext cx="1905338" cy="215444"/>
          </a:xfrm>
          <a:prstGeom prst="rect">
            <a:avLst/>
          </a:prstGeom>
          <a:noFill/>
          <a:ln>
            <a:noFill/>
          </a:ln>
        </p:spPr>
        <p:txBody>
          <a:bodyPr wrap="square" lIns="0" tIns="0" rIns="0" bIns="0" rtlCol="0" anchor="ctr" anchorCtr="0">
            <a:spAutoFit/>
          </a:bodyPr>
          <a:lstStyle/>
          <a:p>
            <a:r>
              <a:rPr lang="en-US" sz="1400">
                <a:solidFill>
                  <a:schemeClr val="tx2"/>
                </a:solidFill>
                <a:latin typeface="+mj-lt"/>
                <a:cs typeface="Segoe UI Light" panose="020B0502040204020203" pitchFamily="34" charset="0"/>
              </a:rPr>
              <a:t>Situation:</a:t>
            </a:r>
            <a:endParaRPr lang="en-US" sz="1400">
              <a:solidFill>
                <a:schemeClr val="tx2"/>
              </a:solidFill>
              <a:latin typeface="+mj-lt"/>
            </a:endParaRPr>
          </a:p>
        </p:txBody>
      </p:sp>
      <p:sp>
        <p:nvSpPr>
          <p:cNvPr id="27" name="Text Placeholder 24">
            <a:extLst>
              <a:ext uri="{FF2B5EF4-FFF2-40B4-BE49-F238E27FC236}">
                <a16:creationId xmlns:a16="http://schemas.microsoft.com/office/drawing/2014/main" id="{CEABE899-10A3-484A-9A5F-6B1D4CB09EA4}"/>
              </a:ext>
            </a:extLst>
          </p:cNvPr>
          <p:cNvSpPr>
            <a:spLocks noGrp="1"/>
          </p:cNvSpPr>
          <p:nvPr>
            <p:ph type="body" sz="quarter" idx="10"/>
          </p:nvPr>
        </p:nvSpPr>
        <p:spPr>
          <a:xfrm>
            <a:off x="3557682" y="3748488"/>
            <a:ext cx="8051705" cy="276999"/>
          </a:xfrm>
          <a:prstGeom prst="rect">
            <a:avLst/>
          </a:prstGeom>
        </p:spPr>
        <p:txBody>
          <a:bodyPr lIns="0" tIns="0" rIns="0" bIns="0" anchor="b" anchorCtr="0"/>
          <a:lstStyle>
            <a:lvl1pPr marL="0" indent="0">
              <a:lnSpc>
                <a:spcPct val="100000"/>
              </a:lnSpc>
              <a:buNone/>
              <a:defRPr sz="1800" b="0" i="0">
                <a:latin typeface="+mn-lt"/>
                <a:cs typeface="Segoe UI" panose="020B0502040204020203" pitchFamily="34" charset="0"/>
              </a:defRPr>
            </a:lvl1pPr>
          </a:lstStyle>
          <a:p>
            <a:pPr lvl="0"/>
            <a:endParaRPr lang="en-US"/>
          </a:p>
        </p:txBody>
      </p:sp>
      <p:sp>
        <p:nvSpPr>
          <p:cNvPr id="28" name="Text Placeholder 28">
            <a:extLst>
              <a:ext uri="{FF2B5EF4-FFF2-40B4-BE49-F238E27FC236}">
                <a16:creationId xmlns:a16="http://schemas.microsoft.com/office/drawing/2014/main" id="{E03D0DEC-BC71-A445-A3E5-9B83B80381D9}"/>
              </a:ext>
            </a:extLst>
          </p:cNvPr>
          <p:cNvSpPr>
            <a:spLocks noGrp="1"/>
          </p:cNvSpPr>
          <p:nvPr>
            <p:ph type="body" sz="quarter" idx="12"/>
          </p:nvPr>
        </p:nvSpPr>
        <p:spPr>
          <a:xfrm>
            <a:off x="3557683" y="4897438"/>
            <a:ext cx="2377440" cy="1371600"/>
          </a:xfrm>
          <a:prstGeom prst="rect">
            <a:avLst/>
          </a:prstGeom>
        </p:spPr>
        <p:txBody>
          <a:bodyPr lIns="0" tIns="0" rIns="0" bIns="0"/>
          <a:lstStyle>
            <a:lvl1pPr marL="0" indent="0">
              <a:lnSpc>
                <a:spcPct val="100000"/>
              </a:lnSpc>
              <a:buNone/>
              <a:defRPr sz="1200" b="0" i="0">
                <a:latin typeface="+mn-lt"/>
                <a:cs typeface="Segoe UI Semilight" panose="020B0402040204020203" pitchFamily="34" charset="0"/>
              </a:defRPr>
            </a:lvl1pPr>
          </a:lstStyle>
          <a:p>
            <a:pPr lvl="0"/>
            <a:endParaRPr lang="en-US"/>
          </a:p>
        </p:txBody>
      </p:sp>
      <p:sp>
        <p:nvSpPr>
          <p:cNvPr id="37" name="Text Placeholder 24">
            <a:extLst>
              <a:ext uri="{FF2B5EF4-FFF2-40B4-BE49-F238E27FC236}">
                <a16:creationId xmlns:a16="http://schemas.microsoft.com/office/drawing/2014/main" id="{F5AC1971-A820-D44B-949E-127EE4381960}"/>
              </a:ext>
            </a:extLst>
          </p:cNvPr>
          <p:cNvSpPr>
            <a:spLocks noGrp="1"/>
          </p:cNvSpPr>
          <p:nvPr>
            <p:ph type="body" sz="quarter" idx="11"/>
          </p:nvPr>
        </p:nvSpPr>
        <p:spPr>
          <a:xfrm>
            <a:off x="3557682" y="4158181"/>
            <a:ext cx="8051705" cy="158979"/>
          </a:xfrm>
          <a:prstGeom prst="rect">
            <a:avLst/>
          </a:prstGeom>
        </p:spPr>
        <p:txBody>
          <a:bodyPr lIns="0" tIns="0" rIns="0" bIns="0"/>
          <a:lstStyle>
            <a:lvl1pPr marL="0" indent="0">
              <a:buNone/>
              <a:defRPr sz="1000" b="0" i="0">
                <a:solidFill>
                  <a:schemeClr val="tx1"/>
                </a:solidFill>
                <a:latin typeface="+mj-lt"/>
                <a:cs typeface="Segoe UI Semilight" panose="020B0402040204020203" pitchFamily="34" charset="0"/>
              </a:defRPr>
            </a:lvl1pPr>
          </a:lstStyle>
          <a:p>
            <a:pPr lvl="0"/>
            <a:endParaRPr lang="en-US"/>
          </a:p>
        </p:txBody>
      </p:sp>
      <p:sp>
        <p:nvSpPr>
          <p:cNvPr id="42" name="TextBox 41">
            <a:extLst>
              <a:ext uri="{FF2B5EF4-FFF2-40B4-BE49-F238E27FC236}">
                <a16:creationId xmlns:a16="http://schemas.microsoft.com/office/drawing/2014/main" id="{B59E8476-D4FE-3D4F-9EC9-5DA909E29651}"/>
              </a:ext>
            </a:extLst>
          </p:cNvPr>
          <p:cNvSpPr txBox="1"/>
          <p:nvPr userDrawn="1"/>
        </p:nvSpPr>
        <p:spPr>
          <a:xfrm>
            <a:off x="6219238" y="4610181"/>
            <a:ext cx="1905338" cy="215444"/>
          </a:xfrm>
          <a:prstGeom prst="rect">
            <a:avLst/>
          </a:prstGeom>
          <a:noFill/>
          <a:ln>
            <a:noFill/>
          </a:ln>
        </p:spPr>
        <p:txBody>
          <a:bodyPr wrap="square" lIns="0" tIns="0" rIns="0" bIns="0" rtlCol="0" anchor="ctr" anchorCtr="0">
            <a:spAutoFit/>
          </a:bodyPr>
          <a:lstStyle/>
          <a:p>
            <a:r>
              <a:rPr lang="en-US" sz="1400">
                <a:solidFill>
                  <a:schemeClr val="tx2"/>
                </a:solidFill>
                <a:latin typeface="+mj-lt"/>
                <a:cs typeface="Segoe UI Light" panose="020B0502040204020203" pitchFamily="34" charset="0"/>
              </a:rPr>
              <a:t>Solution:</a:t>
            </a:r>
            <a:endParaRPr lang="en-US" sz="1400">
              <a:solidFill>
                <a:schemeClr val="tx2"/>
              </a:solidFill>
              <a:latin typeface="+mj-lt"/>
            </a:endParaRPr>
          </a:p>
        </p:txBody>
      </p:sp>
      <p:sp>
        <p:nvSpPr>
          <p:cNvPr id="43" name="Text Placeholder 28">
            <a:extLst>
              <a:ext uri="{FF2B5EF4-FFF2-40B4-BE49-F238E27FC236}">
                <a16:creationId xmlns:a16="http://schemas.microsoft.com/office/drawing/2014/main" id="{847B54F4-C98A-7F4F-8633-A67212D37E3D}"/>
              </a:ext>
            </a:extLst>
          </p:cNvPr>
          <p:cNvSpPr>
            <a:spLocks noGrp="1"/>
          </p:cNvSpPr>
          <p:nvPr>
            <p:ph type="body" sz="quarter" idx="21"/>
          </p:nvPr>
        </p:nvSpPr>
        <p:spPr>
          <a:xfrm>
            <a:off x="6219238" y="4897438"/>
            <a:ext cx="2377440" cy="1371600"/>
          </a:xfrm>
          <a:prstGeom prst="rect">
            <a:avLst/>
          </a:prstGeom>
        </p:spPr>
        <p:txBody>
          <a:bodyPr lIns="0" tIns="0" rIns="0" bIns="0"/>
          <a:lstStyle>
            <a:lvl1pPr marL="0" indent="0">
              <a:lnSpc>
                <a:spcPct val="100000"/>
              </a:lnSpc>
              <a:buNone/>
              <a:defRPr sz="1200" b="0" i="0">
                <a:latin typeface="+mn-lt"/>
                <a:cs typeface="Segoe UI Semilight" panose="020B0402040204020203" pitchFamily="34" charset="0"/>
              </a:defRPr>
            </a:lvl1pPr>
          </a:lstStyle>
          <a:p>
            <a:pPr lvl="0"/>
            <a:endParaRPr lang="en-US"/>
          </a:p>
        </p:txBody>
      </p:sp>
      <p:sp>
        <p:nvSpPr>
          <p:cNvPr id="44" name="TextBox 43">
            <a:extLst>
              <a:ext uri="{FF2B5EF4-FFF2-40B4-BE49-F238E27FC236}">
                <a16:creationId xmlns:a16="http://schemas.microsoft.com/office/drawing/2014/main" id="{B1EBCCF4-5394-C04F-AA62-05007544FC0C}"/>
              </a:ext>
            </a:extLst>
          </p:cNvPr>
          <p:cNvSpPr txBox="1"/>
          <p:nvPr userDrawn="1"/>
        </p:nvSpPr>
        <p:spPr>
          <a:xfrm>
            <a:off x="8880793" y="4610181"/>
            <a:ext cx="1905338" cy="215444"/>
          </a:xfrm>
          <a:prstGeom prst="rect">
            <a:avLst/>
          </a:prstGeom>
          <a:noFill/>
          <a:ln>
            <a:noFill/>
          </a:ln>
        </p:spPr>
        <p:txBody>
          <a:bodyPr wrap="square" lIns="0" tIns="0" rIns="0" bIns="0" rtlCol="0" anchor="ctr" anchorCtr="0">
            <a:spAutoFit/>
          </a:bodyPr>
          <a:lstStyle/>
          <a:p>
            <a:r>
              <a:rPr lang="en-US" sz="1400">
                <a:solidFill>
                  <a:schemeClr val="tx2"/>
                </a:solidFill>
                <a:latin typeface="+mj-lt"/>
                <a:cs typeface="Segoe UI Light" panose="020B0502040204020203" pitchFamily="34" charset="0"/>
              </a:rPr>
              <a:t>Impact:</a:t>
            </a:r>
            <a:endParaRPr lang="en-US" sz="1400">
              <a:solidFill>
                <a:schemeClr val="tx2"/>
              </a:solidFill>
              <a:latin typeface="+mj-lt"/>
            </a:endParaRPr>
          </a:p>
        </p:txBody>
      </p:sp>
      <p:sp>
        <p:nvSpPr>
          <p:cNvPr id="45" name="Text Placeholder 28">
            <a:extLst>
              <a:ext uri="{FF2B5EF4-FFF2-40B4-BE49-F238E27FC236}">
                <a16:creationId xmlns:a16="http://schemas.microsoft.com/office/drawing/2014/main" id="{817B977B-57E9-154C-AA12-E0B3A70688DF}"/>
              </a:ext>
            </a:extLst>
          </p:cNvPr>
          <p:cNvSpPr>
            <a:spLocks noGrp="1"/>
          </p:cNvSpPr>
          <p:nvPr>
            <p:ph type="body" sz="quarter" idx="22"/>
          </p:nvPr>
        </p:nvSpPr>
        <p:spPr>
          <a:xfrm>
            <a:off x="8880793" y="4897438"/>
            <a:ext cx="2728595" cy="1371600"/>
          </a:xfrm>
          <a:prstGeom prst="rect">
            <a:avLst/>
          </a:prstGeom>
        </p:spPr>
        <p:txBody>
          <a:bodyPr lIns="0" tIns="0" rIns="0" bIns="0"/>
          <a:lstStyle>
            <a:lvl1pPr marL="0" indent="0">
              <a:lnSpc>
                <a:spcPct val="100000"/>
              </a:lnSpc>
              <a:buNone/>
              <a:defRPr sz="1200" b="0" i="0">
                <a:latin typeface="+mn-lt"/>
                <a:cs typeface="Segoe UI Semilight" panose="020B0402040204020203" pitchFamily="34" charset="0"/>
              </a:defRPr>
            </a:lvl1pPr>
          </a:lstStyle>
          <a:p>
            <a:pPr lvl="0"/>
            <a:endParaRPr lang="en-US"/>
          </a:p>
        </p:txBody>
      </p:sp>
      <p:sp>
        <p:nvSpPr>
          <p:cNvPr id="5" name="Picture Placeholder 4">
            <a:extLst>
              <a:ext uri="{FF2B5EF4-FFF2-40B4-BE49-F238E27FC236}">
                <a16:creationId xmlns:a16="http://schemas.microsoft.com/office/drawing/2014/main" id="{3D70BBFF-3B0B-644F-878A-E178AF5B45E4}"/>
              </a:ext>
            </a:extLst>
          </p:cNvPr>
          <p:cNvSpPr>
            <a:spLocks noGrp="1" noChangeAspect="1"/>
          </p:cNvSpPr>
          <p:nvPr>
            <p:ph type="pic" sz="quarter" idx="23" hasCustomPrompt="1"/>
          </p:nvPr>
        </p:nvSpPr>
        <p:spPr>
          <a:xfrm>
            <a:off x="584200" y="774488"/>
            <a:ext cx="1828800" cy="1828800"/>
          </a:xfrm>
          <a:prstGeom prst="rect">
            <a:avLst/>
          </a:prstGeom>
        </p:spPr>
        <p:txBody>
          <a:bodyPr/>
          <a:lstStyle>
            <a:lvl1pPr marL="0" indent="0">
              <a:buNone/>
              <a:defRPr/>
            </a:lvl1pPr>
          </a:lstStyle>
          <a:p>
            <a:r>
              <a:rPr lang="en-US"/>
              <a:t>Logo</a:t>
            </a:r>
          </a:p>
        </p:txBody>
      </p:sp>
      <p:sp>
        <p:nvSpPr>
          <p:cNvPr id="24" name="Picture Placeholder 6">
            <a:extLst>
              <a:ext uri="{FF2B5EF4-FFF2-40B4-BE49-F238E27FC236}">
                <a16:creationId xmlns:a16="http://schemas.microsoft.com/office/drawing/2014/main" id="{3C57D4FA-1216-4944-BBF6-C83155F9ED20}"/>
              </a:ext>
            </a:extLst>
          </p:cNvPr>
          <p:cNvSpPr>
            <a:spLocks noGrp="1" noChangeAspect="1"/>
          </p:cNvSpPr>
          <p:nvPr>
            <p:ph type="pic" sz="quarter" idx="24" hasCustomPrompt="1"/>
          </p:nvPr>
        </p:nvSpPr>
        <p:spPr>
          <a:xfrm>
            <a:off x="3268758" y="1"/>
            <a:ext cx="8927370" cy="2836070"/>
          </a:xfrm>
          <a:prstGeom prst="rect">
            <a:avLst/>
          </a:prstGeom>
        </p:spPr>
        <p:txBody>
          <a:bodyPr/>
          <a:lstStyle>
            <a:lvl1pPr marL="0" indent="0">
              <a:buNone/>
              <a:defRPr/>
            </a:lvl1pPr>
          </a:lstStyle>
          <a:p>
            <a:r>
              <a:rPr lang="en-US"/>
              <a:t>Horizontal banner image</a:t>
            </a:r>
          </a:p>
        </p:txBody>
      </p:sp>
      <p:sp>
        <p:nvSpPr>
          <p:cNvPr id="17" name="Text Placeholder 44">
            <a:extLst>
              <a:ext uri="{FF2B5EF4-FFF2-40B4-BE49-F238E27FC236}">
                <a16:creationId xmlns:a16="http://schemas.microsoft.com/office/drawing/2014/main" id="{7EE6957E-64E7-4044-BFE8-2BF3980E5126}"/>
              </a:ext>
            </a:extLst>
          </p:cNvPr>
          <p:cNvSpPr>
            <a:spLocks noGrp="1"/>
          </p:cNvSpPr>
          <p:nvPr>
            <p:ph type="body" sz="quarter" idx="18" hasCustomPrompt="1"/>
          </p:nvPr>
        </p:nvSpPr>
        <p:spPr>
          <a:xfrm>
            <a:off x="582611" y="5732133"/>
            <a:ext cx="2013685" cy="525785"/>
          </a:xfrm>
          <a:prstGeom prst="rect">
            <a:avLst/>
          </a:prstGeom>
        </p:spPr>
        <p:txBody>
          <a:bodyPr lIns="0" tIns="0" rIns="0" bIns="0" anchor="b" anchorCtr="0"/>
          <a:lstStyle>
            <a:lvl1pPr marL="0" indent="0">
              <a:lnSpc>
                <a:spcPct val="100000"/>
              </a:lnSpc>
              <a:spcBef>
                <a:spcPts val="800"/>
              </a:spcBef>
              <a:buNone/>
              <a:defRPr sz="1050" b="1" i="0">
                <a:solidFill>
                  <a:schemeClr val="tx1"/>
                </a:solidFill>
                <a:latin typeface="Segoe UI Semibold" panose="020B0502040204020203" pitchFamily="34" charset="0"/>
                <a:cs typeface="Segoe UI Semibold" panose="020B0502040204020203" pitchFamily="34" charset="0"/>
              </a:defRPr>
            </a:lvl1pPr>
            <a:lvl2pPr marL="117475" indent="-115888">
              <a:spcBef>
                <a:spcPts val="200"/>
              </a:spcBef>
              <a:defRPr sz="1000"/>
            </a:lvl2pPr>
            <a:lvl3pPr marL="288925" indent="-168275">
              <a:defRPr sz="1000"/>
            </a:lvl3pPr>
          </a:lstStyle>
          <a:p>
            <a:pPr lvl="0"/>
            <a:r>
              <a:rPr lang="en-US"/>
              <a:t>First level</a:t>
            </a:r>
          </a:p>
          <a:p>
            <a:pPr lvl="1"/>
            <a:r>
              <a:rPr lang="en-US"/>
              <a:t>Second level</a:t>
            </a:r>
          </a:p>
          <a:p>
            <a:pPr lvl="2"/>
            <a:r>
              <a:rPr lang="en-US"/>
              <a:t>Third level</a:t>
            </a:r>
          </a:p>
        </p:txBody>
      </p:sp>
      <p:pic>
        <p:nvPicPr>
          <p:cNvPr id="2" name="Picture 1" descr="Logo&#10;&#10;Description automatically generated with medium confidence">
            <a:extLst>
              <a:ext uri="{FF2B5EF4-FFF2-40B4-BE49-F238E27FC236}">
                <a16:creationId xmlns:a16="http://schemas.microsoft.com/office/drawing/2014/main" id="{B12EFB60-F2EC-FAA0-F7B0-9091E645FEE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2043" y="292100"/>
            <a:ext cx="1444402" cy="149155"/>
          </a:xfrm>
          <a:prstGeom prst="rect">
            <a:avLst/>
          </a:prstGeom>
        </p:spPr>
      </p:pic>
    </p:spTree>
    <p:extLst>
      <p:ext uri="{BB962C8B-B14F-4D97-AF65-F5344CB8AC3E}">
        <p14:creationId xmlns:p14="http://schemas.microsoft.com/office/powerpoint/2010/main" val="29948357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298460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hank you 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
        <p:nvSpPr>
          <p:cNvPr id="3" name="Text Box 3" descr="This is a copyright notice that should be included on the final slide.">
            <a:extLst>
              <a:ext uri="{FF2B5EF4-FFF2-40B4-BE49-F238E27FC236}">
                <a16:creationId xmlns:a16="http://schemas.microsoft.com/office/drawing/2014/main" id="{6F383736-D87B-F2D1-84EB-7854E4C6028D}"/>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4" name="Picture 3" descr="Logo&#10;&#10;Description automatically generated with medium confidence">
            <a:extLst>
              <a:ext uri="{FF2B5EF4-FFF2-40B4-BE49-F238E27FC236}">
                <a16:creationId xmlns:a16="http://schemas.microsoft.com/office/drawing/2014/main" id="{CB86A1CE-46C3-129F-6CE7-889D358366F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29007506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83604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Half sl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2019300"/>
            <a:ext cx="5212080" cy="1341906"/>
          </a:xfrm>
        </p:spPr>
        <p:txBody>
          <a:bodyPr wrap="square">
            <a:spAutoFit/>
          </a:bodyPr>
          <a:lstStyle>
            <a:lvl1pPr marL="0" indent="0">
              <a:spcBef>
                <a:spcPts val="1800"/>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1800" b="0">
                <a:latin typeface="+mn-lt"/>
              </a:defRPr>
            </a:lvl2pPr>
            <a:lvl3pPr marL="450850" indent="0">
              <a:buFont typeface="Wingdings" panose="05000000000000000000" pitchFamily="2" charset="2"/>
              <a:buNone/>
              <a:tabLst/>
              <a:defRPr sz="1400" b="0">
                <a:latin typeface="+mn-lt"/>
              </a:defRPr>
            </a:lvl3pPr>
            <a:lvl4pPr marL="652462" indent="0">
              <a:buFont typeface="Wingdings" panose="05000000000000000000" pitchFamily="2" charset="2"/>
              <a:buNone/>
              <a:defRPr sz="1200" b="0">
                <a:latin typeface="+mn-lt"/>
              </a:defRPr>
            </a:lvl4pPr>
            <a:lvl5pPr marL="854075" indent="0">
              <a:buFont typeface="Wingdings" panose="05000000000000000000" pitchFamily="2" charset="2"/>
              <a:buNone/>
              <a:tabLst/>
              <a:defRPr sz="12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5">
            <a:extLst>
              <a:ext uri="{FF2B5EF4-FFF2-40B4-BE49-F238E27FC236}">
                <a16:creationId xmlns:a16="http://schemas.microsoft.com/office/drawing/2014/main" id="{615C54B3-8933-7221-A699-2F67C5253331}"/>
              </a:ext>
            </a:extLst>
          </p:cNvPr>
          <p:cNvSpPr>
            <a:spLocks noGrp="1"/>
          </p:cNvSpPr>
          <p:nvPr>
            <p:ph type="body" sz="quarter" idx="11" hasCustomPrompt="1"/>
          </p:nvPr>
        </p:nvSpPr>
        <p:spPr>
          <a:xfrm>
            <a:off x="584200" y="1011198"/>
            <a:ext cx="11018520" cy="369332"/>
          </a:xfrm>
        </p:spPr>
        <p:txBody>
          <a:bodyPr/>
          <a:lstStyle>
            <a:lvl1pPr marL="0" indent="0">
              <a:buNone/>
              <a:defRPr sz="2400" spc="-20" baseline="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Click to edit subtitle</a:t>
            </a:r>
          </a:p>
        </p:txBody>
      </p:sp>
      <p:sp>
        <p:nvSpPr>
          <p:cNvPr id="5" name="Title 4">
            <a:extLst>
              <a:ext uri="{FF2B5EF4-FFF2-40B4-BE49-F238E27FC236}">
                <a16:creationId xmlns:a16="http://schemas.microsoft.com/office/drawing/2014/main" id="{A371EBCB-EE3A-D658-963F-5448AD7AAFB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682557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ain Title Slide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914726-25C3-CEC4-9599-A4A722473C71}"/>
              </a:ext>
            </a:extLst>
          </p:cNvPr>
          <p:cNvPicPr>
            <a:picLocks noChangeAspect="1"/>
          </p:cNvPicPr>
          <p:nvPr userDrawn="1"/>
        </p:nvPicPr>
        <p:blipFill>
          <a:blip r:embed="rId2" cstate="email">
            <a:alphaModFix amt="20000"/>
            <a:extLst>
              <a:ext uri="{28A0092B-C50C-407E-A947-70E740481C1C}">
                <a14:useLocalDpi xmlns:a14="http://schemas.microsoft.com/office/drawing/2010/main"/>
              </a:ext>
            </a:extLst>
          </a:blip>
          <a:srcRect/>
          <a:stretch/>
        </p:blipFill>
        <p:spPr>
          <a:xfrm>
            <a:off x="8078681" y="2"/>
            <a:ext cx="4102718" cy="6858001"/>
          </a:xfrm>
          <a:prstGeom prst="rect">
            <a:avLst/>
          </a:prstGeom>
        </p:spPr>
      </p:pic>
      <p:sp>
        <p:nvSpPr>
          <p:cNvPr id="9" name="Title 1"/>
          <p:cNvSpPr>
            <a:spLocks noGrp="1"/>
          </p:cNvSpPr>
          <p:nvPr>
            <p:ph type="title" hasCustomPrompt="1"/>
          </p:nvPr>
        </p:nvSpPr>
        <p:spPr>
          <a:xfrm>
            <a:off x="584202" y="3041463"/>
            <a:ext cx="9144000" cy="492314"/>
          </a:xfrm>
          <a:noFill/>
        </p:spPr>
        <p:txBody>
          <a:bodyPr lIns="0" tIns="0" rIns="0" bIns="0" anchor="b" anchorCtr="0">
            <a:spAutoFit/>
          </a:bodyPr>
          <a:lstStyle>
            <a:lvl1pPr>
              <a:defRPr sz="3199" spc="-44" baseline="0">
                <a:solidFill>
                  <a:schemeClr val="tx1"/>
                </a:solidFill>
                <a:latin typeface="+mj-lt"/>
                <a:cs typeface="Segoe UI" panose="020B0502040204020203" pitchFamily="34" charset="0"/>
              </a:defRPr>
            </a:lvl1pPr>
          </a:lstStyle>
          <a:p>
            <a:r>
              <a:rPr lang="en-US"/>
              <a:t>Event name or presentation title </a:t>
            </a:r>
          </a:p>
        </p:txBody>
      </p:sp>
      <p:pic>
        <p:nvPicPr>
          <p:cNvPr id="2" name="MS logo white - EMF" descr="Microsoft logo white text version">
            <a:extLst>
              <a:ext uri="{FF2B5EF4-FFF2-40B4-BE49-F238E27FC236}">
                <a16:creationId xmlns:a16="http://schemas.microsoft.com/office/drawing/2014/main" id="{962D3685-4435-423E-AC9A-86C3F6305A3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2" y="585788"/>
            <a:ext cx="1366245" cy="292608"/>
          </a:xfrm>
          <a:prstGeom prst="rect">
            <a:avLst/>
          </a:prstGeom>
        </p:spPr>
      </p:pic>
      <p:sp>
        <p:nvSpPr>
          <p:cNvPr id="5" name="Text Placeholder 4"/>
          <p:cNvSpPr>
            <a:spLocks noGrp="1"/>
          </p:cNvSpPr>
          <p:nvPr>
            <p:ph type="body" sz="quarter" idx="12" hasCustomPrompt="1"/>
          </p:nvPr>
        </p:nvSpPr>
        <p:spPr>
          <a:xfrm>
            <a:off x="584202" y="3962400"/>
            <a:ext cx="9144000" cy="300980"/>
          </a:xfrm>
          <a:noFill/>
        </p:spPr>
        <p:txBody>
          <a:bodyPr wrap="square" lIns="0" tIns="0" rIns="0" bIns="0">
            <a:spAutoFit/>
          </a:bodyPr>
          <a:lstStyle>
            <a:lvl1pPr marL="0" indent="0">
              <a:spcBef>
                <a:spcPts val="0"/>
              </a:spcBef>
              <a:buNone/>
              <a:defRPr sz="1956"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13321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14">
          <p15:clr>
            <a:srgbClr val="5ACBF0"/>
          </p15:clr>
        </p15:guide>
        <p15:guide id="2" orient="horz" pos="1248">
          <p15:clr>
            <a:srgbClr val="5ACBF0"/>
          </p15:clr>
        </p15:guide>
        <p15:guide id="3" pos="2421">
          <p15:clr>
            <a:srgbClr val="5ACBF0"/>
          </p15:clr>
        </p15:guide>
        <p15:guide id="4" orient="horz" pos="108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609600" y="457200"/>
            <a:ext cx="11018520" cy="492443"/>
          </a:xfrm>
        </p:spPr>
        <p:txBody>
          <a:bodyPr/>
          <a:lstStyle>
            <a:lvl1pPr>
              <a:defRPr sz="3200"/>
            </a:lvl1pPr>
          </a:lstStyle>
          <a:p>
            <a:r>
              <a:rPr lang="en-US"/>
              <a:t>Click to edit Master title style</a:t>
            </a:r>
          </a:p>
        </p:txBody>
      </p:sp>
      <p:sp>
        <p:nvSpPr>
          <p:cNvPr id="3" name="Footer Placeholder 4">
            <a:extLst>
              <a:ext uri="{FF2B5EF4-FFF2-40B4-BE49-F238E27FC236}">
                <a16:creationId xmlns:a16="http://schemas.microsoft.com/office/drawing/2014/main" id="{73F2F133-4145-97E0-D394-75E116C32F1B}"/>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dirty="0">
                <a:ln>
                  <a:noFill/>
                </a:ln>
                <a:solidFill>
                  <a:srgbClr val="FFFFFF">
                    <a:tint val="75000"/>
                  </a:srgbClr>
                </a:solidFill>
                <a:effectLst/>
                <a:uLnTx/>
                <a:uFillTx/>
                <a:latin typeface="Segoe UI"/>
                <a:ea typeface="+mn-ea"/>
                <a:cs typeface="+mn-cs"/>
              </a:rPr>
              <a:t> </a:t>
            </a:r>
          </a:p>
        </p:txBody>
      </p:sp>
      <p:sp>
        <p:nvSpPr>
          <p:cNvPr id="4" name="Slide Number Placeholder 5">
            <a:extLst>
              <a:ext uri="{FF2B5EF4-FFF2-40B4-BE49-F238E27FC236}">
                <a16:creationId xmlns:a16="http://schemas.microsoft.com/office/drawing/2014/main" id="{0AF4DB8E-3FE9-43F5-E483-E1E51E1A1D86}"/>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FFFFFF">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FFFFFF">
                  <a:tint val="75000"/>
                </a:srgbClr>
              </a:solidFill>
              <a:effectLst/>
              <a:uLnTx/>
              <a:uFillTx/>
              <a:latin typeface="Segoe UI"/>
              <a:ea typeface="+mn-ea"/>
              <a:cs typeface="+mn-cs"/>
            </a:endParaRPr>
          </a:p>
        </p:txBody>
      </p:sp>
    </p:spTree>
    <p:extLst>
      <p:ext uri="{BB962C8B-B14F-4D97-AF65-F5344CB8AC3E}">
        <p14:creationId xmlns:p14="http://schemas.microsoft.com/office/powerpoint/2010/main" val="625881661"/>
      </p:ext>
    </p:extLst>
  </p:cSld>
  <p:clrMapOvr>
    <a:masterClrMapping/>
  </p:clrMapOvr>
  <p:transition>
    <p:fade/>
  </p:transition>
  <p:extLst>
    <p:ext uri="{DCECCB84-F9BA-43D5-87BE-67443E8EF086}">
      <p15:sldGuideLst xmlns:p15="http://schemas.microsoft.com/office/powerpoint/2012/main">
        <p15:guide id="6" pos="308">
          <p15:clr>
            <a:srgbClr val="A4A3A4"/>
          </p15:clr>
        </p15:guide>
        <p15:guide id="7" pos="380">
          <p15:clr>
            <a:srgbClr val="A4A3A4"/>
          </p15:clr>
        </p15:guide>
        <p15:guide id="8" pos="542">
          <p15:clr>
            <a:srgbClr val="A4A3A4"/>
          </p15:clr>
        </p15:guide>
        <p15:guide id="9" pos="615">
          <p15:clr>
            <a:srgbClr val="A4A3A4"/>
          </p15:clr>
        </p15:guide>
        <p15:guide id="10" pos="777">
          <p15:clr>
            <a:srgbClr val="A4A3A4"/>
          </p15:clr>
        </p15:guide>
        <p15:guide id="11" pos="850">
          <p15:clr>
            <a:srgbClr val="A4A3A4"/>
          </p15:clr>
        </p15:guide>
        <p15:guide id="12" pos="1012">
          <p15:clr>
            <a:srgbClr val="A4A3A4"/>
          </p15:clr>
        </p15:guide>
        <p15:guide id="13" pos="1084">
          <p15:clr>
            <a:srgbClr val="A4A3A4"/>
          </p15:clr>
        </p15:guide>
        <p15:guide id="14" pos="1246">
          <p15:clr>
            <a:srgbClr val="A4A3A4"/>
          </p15:clr>
        </p15:guide>
        <p15:guide id="15" pos="1319">
          <p15:clr>
            <a:srgbClr val="A4A3A4"/>
          </p15:clr>
        </p15:guide>
        <p15:guide id="16" pos="1481">
          <p15:clr>
            <a:srgbClr val="A4A3A4"/>
          </p15:clr>
        </p15:guide>
        <p15:guide id="17" pos="1553">
          <p15:clr>
            <a:srgbClr val="A4A3A4"/>
          </p15:clr>
        </p15:guide>
        <p15:guide id="18" pos="1716">
          <p15:clr>
            <a:srgbClr val="A4A3A4"/>
          </p15:clr>
        </p15:guide>
        <p15:guide id="19" pos="1788">
          <p15:clr>
            <a:srgbClr val="A4A3A4"/>
          </p15:clr>
        </p15:guide>
        <p15:guide id="20" pos="1950">
          <p15:clr>
            <a:srgbClr val="A4A3A4"/>
          </p15:clr>
        </p15:guide>
        <p15:guide id="21" pos="2022">
          <p15:clr>
            <a:srgbClr val="A4A3A4"/>
          </p15:clr>
        </p15:guide>
        <p15:guide id="22" pos="2184">
          <p15:clr>
            <a:srgbClr val="A4A3A4"/>
          </p15:clr>
        </p15:guide>
        <p15:guide id="23" pos="2257">
          <p15:clr>
            <a:srgbClr val="A4A3A4"/>
          </p15:clr>
        </p15:guide>
        <p15:guide id="24" pos="2419">
          <p15:clr>
            <a:srgbClr val="A4A3A4"/>
          </p15:clr>
        </p15:guide>
        <p15:guide id="25" pos="2492">
          <p15:clr>
            <a:srgbClr val="A4A3A4"/>
          </p15:clr>
        </p15:guide>
        <p15:guide id="26" pos="2653">
          <p15:clr>
            <a:srgbClr val="A4A3A4"/>
          </p15:clr>
        </p15:guide>
        <p15:guide id="27" pos="2725">
          <p15:clr>
            <a:srgbClr val="A4A3A4"/>
          </p15:clr>
        </p15:guide>
        <p15:guide id="28" orient="horz" pos="453">
          <p15:clr>
            <a:srgbClr val="5ACBF0"/>
          </p15:clr>
        </p15:guide>
        <p15:guide id="29" orient="horz" pos="636">
          <p15:clr>
            <a:srgbClr val="5ACBF0"/>
          </p15:clr>
        </p15:guide>
        <p15:guide id="30" orient="horz" pos="144">
          <p15:clr>
            <a:srgbClr val="5ACBF0"/>
          </p15:clr>
        </p15:guide>
        <p15:guide id="31" pos="3034">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613664" y="1434374"/>
            <a:ext cx="11018520" cy="1433277"/>
          </a:xfrm>
        </p:spPr>
        <p:txBody>
          <a:bodyPr wrap="square">
            <a:spAutoFit/>
          </a:bodyPr>
          <a:lstStyle>
            <a:lvl1pPr marL="0" indent="0">
              <a:buNone/>
              <a:defRPr/>
            </a:lvl1pPr>
            <a:lvl2pPr marL="203162" indent="0">
              <a:buNone/>
              <a:defRPr/>
            </a:lvl2pPr>
            <a:lvl3pPr marL="406324" indent="0">
              <a:buNone/>
              <a:defRPr/>
            </a:lvl3pPr>
            <a:lvl4pPr marL="609486" indent="0">
              <a:buNone/>
              <a:defRPr/>
            </a:lvl4pPr>
            <a:lvl5pPr marL="81264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66DEFD03-0B0B-3C45-3FBD-9B1355672B53}"/>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dirty="0">
                <a:ln>
                  <a:noFill/>
                </a:ln>
                <a:solidFill>
                  <a:srgbClr val="FFFFFF">
                    <a:tint val="75000"/>
                  </a:srgbClr>
                </a:solidFill>
                <a:effectLst/>
                <a:uLnTx/>
                <a:uFillTx/>
                <a:latin typeface="Segoe UI"/>
                <a:ea typeface="+mn-ea"/>
                <a:cs typeface="+mn-cs"/>
              </a:rPr>
              <a:t> </a:t>
            </a:r>
          </a:p>
        </p:txBody>
      </p:sp>
      <p:sp>
        <p:nvSpPr>
          <p:cNvPr id="3" name="Slide Number Placeholder 5">
            <a:extLst>
              <a:ext uri="{FF2B5EF4-FFF2-40B4-BE49-F238E27FC236}">
                <a16:creationId xmlns:a16="http://schemas.microsoft.com/office/drawing/2014/main" id="{4A91DE6B-30A2-7520-96F6-20D24AFC36BC}"/>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FFFFFF">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FFFFFF">
                  <a:tint val="75000"/>
                </a:srgbClr>
              </a:solidFill>
              <a:effectLst/>
              <a:uLnTx/>
              <a:uFillTx/>
              <a:latin typeface="Segoe UI"/>
              <a:ea typeface="+mn-ea"/>
              <a:cs typeface="+mn-cs"/>
            </a:endParaRPr>
          </a:p>
        </p:txBody>
      </p:sp>
    </p:spTree>
    <p:extLst>
      <p:ext uri="{BB962C8B-B14F-4D97-AF65-F5344CB8AC3E}">
        <p14:creationId xmlns:p14="http://schemas.microsoft.com/office/powerpoint/2010/main" val="3910852552"/>
      </p:ext>
    </p:extLst>
  </p:cSld>
  <p:clrMapOvr>
    <a:masterClrMapping/>
  </p:clrMapOvr>
  <p:transition>
    <p:fade/>
  </p:transition>
  <p:extLst>
    <p:ext uri="{DCECCB84-F9BA-43D5-87BE-67443E8EF086}">
      <p15:sldGuideLst xmlns:p15="http://schemas.microsoft.com/office/powerpoint/2012/main">
        <p15:guide id="1" orient="horz" pos="144">
          <p15:clr>
            <a:srgbClr val="5ACBF0"/>
          </p15:clr>
        </p15:guide>
        <p15:guide id="2" orient="horz" pos="453">
          <p15:clr>
            <a:srgbClr val="5ACBF0"/>
          </p15:clr>
        </p15:guide>
        <p15:guide id="4" orient="horz" pos="636">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613664" y="1440928"/>
            <a:ext cx="11018838" cy="143327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3" y="-203944"/>
            <a:ext cx="509755" cy="136832"/>
          </a:xfrm>
          <a:prstGeom prst="rect">
            <a:avLst/>
          </a:prstGeom>
          <a:noFill/>
        </p:spPr>
        <p:txBody>
          <a:bodyPr wrap="none" lIns="0" tIns="0" rIns="0" bIns="0" rtlCol="0">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3" name="Footer Placeholder 4">
            <a:extLst>
              <a:ext uri="{FF2B5EF4-FFF2-40B4-BE49-F238E27FC236}">
                <a16:creationId xmlns:a16="http://schemas.microsoft.com/office/drawing/2014/main" id="{DCC3B81D-3606-48B9-28F5-6A377A74C9F6}"/>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dirty="0">
                <a:ln>
                  <a:noFill/>
                </a:ln>
                <a:solidFill>
                  <a:srgbClr val="FFFFFF">
                    <a:tint val="75000"/>
                  </a:srgbClr>
                </a:solidFill>
                <a:effectLst/>
                <a:uLnTx/>
                <a:uFillTx/>
                <a:latin typeface="Segoe UI"/>
                <a:ea typeface="+mn-ea"/>
                <a:cs typeface="+mn-cs"/>
              </a:rPr>
              <a:t> </a:t>
            </a:r>
          </a:p>
        </p:txBody>
      </p:sp>
      <p:sp>
        <p:nvSpPr>
          <p:cNvPr id="5" name="Slide Number Placeholder 5">
            <a:extLst>
              <a:ext uri="{FF2B5EF4-FFF2-40B4-BE49-F238E27FC236}">
                <a16:creationId xmlns:a16="http://schemas.microsoft.com/office/drawing/2014/main" id="{E226ED35-9B6B-877C-1AD4-5DB0DBC6DABD}"/>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FFFFFF">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FFFFFF">
                  <a:tint val="75000"/>
                </a:srgbClr>
              </a:solidFill>
              <a:effectLst/>
              <a:uLnTx/>
              <a:uFillTx/>
              <a:latin typeface="Segoe UI"/>
              <a:ea typeface="+mn-ea"/>
              <a:cs typeface="+mn-cs"/>
            </a:endParaRPr>
          </a:p>
        </p:txBody>
      </p:sp>
    </p:spTree>
    <p:extLst>
      <p:ext uri="{BB962C8B-B14F-4D97-AF65-F5344CB8AC3E}">
        <p14:creationId xmlns:p14="http://schemas.microsoft.com/office/powerpoint/2010/main" val="1525055243"/>
      </p:ext>
    </p:extLst>
  </p:cSld>
  <p:clrMapOvr>
    <a:masterClrMapping/>
  </p:clrMapOvr>
  <p:transition>
    <p:fade/>
  </p:transition>
  <p:extLst>
    <p:ext uri="{DCECCB84-F9BA-43D5-87BE-67443E8EF086}">
      <p15:sldGuideLst xmlns:p15="http://schemas.microsoft.com/office/powerpoint/2012/main">
        <p15:guide id="2" orient="horz" pos="636">
          <p15:clr>
            <a:srgbClr val="5ACBF0"/>
          </p15:clr>
        </p15:guide>
        <p15:guide id="3" orient="horz" pos="144">
          <p15:clr>
            <a:srgbClr val="5ACBF0"/>
          </p15:clr>
        </p15:guide>
        <p15:guide id="5" orient="horz" pos="452">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609601" y="1435101"/>
            <a:ext cx="11018838" cy="143327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A8E7922F-6E42-ACBC-08EF-692FDCA8041B}"/>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lvl1pPr algn="ctr">
              <a:defRPr sz="889">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9" b="0" i="0" u="none" strike="noStrike" kern="1200" cap="none" spc="0" normalizeH="0" baseline="0" noProof="0" dirty="0">
                <a:ln>
                  <a:noFill/>
                </a:ln>
                <a:solidFill>
                  <a:srgbClr val="FFFFFF">
                    <a:tint val="75000"/>
                  </a:srgbClr>
                </a:solidFill>
                <a:effectLst/>
                <a:uLnTx/>
                <a:uFillTx/>
                <a:latin typeface="Segoe UI"/>
                <a:ea typeface="+mn-ea"/>
                <a:cs typeface="+mn-cs"/>
              </a:rPr>
              <a:t> </a:t>
            </a:r>
          </a:p>
        </p:txBody>
      </p:sp>
      <p:sp>
        <p:nvSpPr>
          <p:cNvPr id="5" name="Slide Number Placeholder 5">
            <a:extLst>
              <a:ext uri="{FF2B5EF4-FFF2-40B4-BE49-F238E27FC236}">
                <a16:creationId xmlns:a16="http://schemas.microsoft.com/office/drawing/2014/main" id="{1906AC33-88B4-F1D0-5306-0DBC894F666A}"/>
              </a:ext>
            </a:extLst>
          </p:cNvPr>
          <p:cNvSpPr>
            <a:spLocks noGrp="1"/>
          </p:cNvSpPr>
          <p:nvPr>
            <p:ph type="sldNum" sz="quarter" idx="4"/>
          </p:nvPr>
        </p:nvSpPr>
        <p:spPr>
          <a:xfrm>
            <a:off x="9257086" y="6513558"/>
            <a:ext cx="2743200" cy="207919"/>
          </a:xfrm>
          <a:prstGeom prst="rect">
            <a:avLst/>
          </a:prstGeom>
        </p:spPr>
        <p:txBody>
          <a:bodyPr vert="horz" lIns="91440" tIns="45720" rIns="91440" bIns="45720" rtlCol="0" anchor="ctr"/>
          <a:lstStyle>
            <a:lvl1pPr algn="r">
              <a:defRPr sz="889">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FFFFFF">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9" b="0" i="0" u="none" strike="noStrike" kern="1200" cap="none" spc="0" normalizeH="0" baseline="0" noProof="0">
              <a:ln>
                <a:noFill/>
              </a:ln>
              <a:solidFill>
                <a:srgbClr val="FFFFFF">
                  <a:tint val="75000"/>
                </a:srgbClr>
              </a:solidFill>
              <a:effectLst/>
              <a:uLnTx/>
              <a:uFillTx/>
              <a:latin typeface="Segoe UI"/>
              <a:ea typeface="+mn-ea"/>
              <a:cs typeface="+mn-cs"/>
            </a:endParaRPr>
          </a:p>
        </p:txBody>
      </p:sp>
    </p:spTree>
    <p:extLst>
      <p:ext uri="{BB962C8B-B14F-4D97-AF65-F5344CB8AC3E}">
        <p14:creationId xmlns:p14="http://schemas.microsoft.com/office/powerpoint/2010/main" val="2830517880"/>
      </p:ext>
    </p:extLst>
  </p:cSld>
  <p:clrMapOvr>
    <a:masterClrMapping/>
  </p:clrMapOvr>
  <p:transition>
    <p:fade/>
  </p:transition>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image" Target="../media/image1.emf"/><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image" Target="../media/image1.emf"/><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theme" Target="../theme/theme2.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39" Type="http://schemas.openxmlformats.org/officeDocument/2006/relationships/slideLayout" Target="../slideLayouts/slideLayout133.xml"/><Relationship Id="rId21" Type="http://schemas.openxmlformats.org/officeDocument/2006/relationships/slideLayout" Target="../slideLayouts/slideLayout115.xml"/><Relationship Id="rId34" Type="http://schemas.openxmlformats.org/officeDocument/2006/relationships/slideLayout" Target="../slideLayouts/slideLayout128.xml"/><Relationship Id="rId42" Type="http://schemas.openxmlformats.org/officeDocument/2006/relationships/slideLayout" Target="../slideLayouts/slideLayout136.xml"/><Relationship Id="rId47" Type="http://schemas.openxmlformats.org/officeDocument/2006/relationships/slideLayout" Target="../slideLayouts/slideLayout141.xml"/><Relationship Id="rId50" Type="http://schemas.openxmlformats.org/officeDocument/2006/relationships/slideLayout" Target="../slideLayouts/slideLayout144.xml"/><Relationship Id="rId55" Type="http://schemas.openxmlformats.org/officeDocument/2006/relationships/slideLayout" Target="../slideLayouts/slideLayout149.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9" Type="http://schemas.openxmlformats.org/officeDocument/2006/relationships/slideLayout" Target="../slideLayouts/slideLayout123.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slideLayout" Target="../slideLayouts/slideLayout126.xml"/><Relationship Id="rId37" Type="http://schemas.openxmlformats.org/officeDocument/2006/relationships/slideLayout" Target="../slideLayouts/slideLayout131.xml"/><Relationship Id="rId40" Type="http://schemas.openxmlformats.org/officeDocument/2006/relationships/slideLayout" Target="../slideLayouts/slideLayout134.xml"/><Relationship Id="rId45" Type="http://schemas.openxmlformats.org/officeDocument/2006/relationships/slideLayout" Target="../slideLayouts/slideLayout139.xml"/><Relationship Id="rId53" Type="http://schemas.openxmlformats.org/officeDocument/2006/relationships/slideLayout" Target="../slideLayouts/slideLayout147.xml"/><Relationship Id="rId58" Type="http://schemas.openxmlformats.org/officeDocument/2006/relationships/theme" Target="../theme/theme3.xml"/><Relationship Id="rId5" Type="http://schemas.openxmlformats.org/officeDocument/2006/relationships/slideLayout" Target="../slideLayouts/slideLayout99.xml"/><Relationship Id="rId19" Type="http://schemas.openxmlformats.org/officeDocument/2006/relationships/slideLayout" Target="../slideLayouts/slideLayout113.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 Id="rId35" Type="http://schemas.openxmlformats.org/officeDocument/2006/relationships/slideLayout" Target="../slideLayouts/slideLayout129.xml"/><Relationship Id="rId43" Type="http://schemas.openxmlformats.org/officeDocument/2006/relationships/slideLayout" Target="../slideLayouts/slideLayout137.xml"/><Relationship Id="rId48" Type="http://schemas.openxmlformats.org/officeDocument/2006/relationships/slideLayout" Target="../slideLayouts/slideLayout142.xml"/><Relationship Id="rId56" Type="http://schemas.openxmlformats.org/officeDocument/2006/relationships/slideLayout" Target="../slideLayouts/slideLayout150.xml"/><Relationship Id="rId8" Type="http://schemas.openxmlformats.org/officeDocument/2006/relationships/slideLayout" Target="../slideLayouts/slideLayout102.xml"/><Relationship Id="rId51" Type="http://schemas.openxmlformats.org/officeDocument/2006/relationships/slideLayout" Target="../slideLayouts/slideLayout145.xml"/><Relationship Id="rId3" Type="http://schemas.openxmlformats.org/officeDocument/2006/relationships/slideLayout" Target="../slideLayouts/slideLayout97.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slideLayout" Target="../slideLayouts/slideLayout127.xml"/><Relationship Id="rId38" Type="http://schemas.openxmlformats.org/officeDocument/2006/relationships/slideLayout" Target="../slideLayouts/slideLayout132.xml"/><Relationship Id="rId46" Type="http://schemas.openxmlformats.org/officeDocument/2006/relationships/slideLayout" Target="../slideLayouts/slideLayout140.xml"/><Relationship Id="rId59" Type="http://schemas.openxmlformats.org/officeDocument/2006/relationships/image" Target="../media/image1.emf"/><Relationship Id="rId20" Type="http://schemas.openxmlformats.org/officeDocument/2006/relationships/slideLayout" Target="../slideLayouts/slideLayout114.xml"/><Relationship Id="rId41" Type="http://schemas.openxmlformats.org/officeDocument/2006/relationships/slideLayout" Target="../slideLayouts/slideLayout135.xml"/><Relationship Id="rId54" Type="http://schemas.openxmlformats.org/officeDocument/2006/relationships/slideLayout" Target="../slideLayouts/slideLayout148.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36" Type="http://schemas.openxmlformats.org/officeDocument/2006/relationships/slideLayout" Target="../slideLayouts/slideLayout130.xml"/><Relationship Id="rId49" Type="http://schemas.openxmlformats.org/officeDocument/2006/relationships/slideLayout" Target="../slideLayouts/slideLayout143.xml"/><Relationship Id="rId57" Type="http://schemas.openxmlformats.org/officeDocument/2006/relationships/slideLayout" Target="../slideLayouts/slideLayout151.xml"/><Relationship Id="rId10" Type="http://schemas.openxmlformats.org/officeDocument/2006/relationships/slideLayout" Target="../slideLayouts/slideLayout104.xml"/><Relationship Id="rId31" Type="http://schemas.openxmlformats.org/officeDocument/2006/relationships/slideLayout" Target="../slideLayouts/slideLayout125.xml"/><Relationship Id="rId44" Type="http://schemas.openxmlformats.org/officeDocument/2006/relationships/slideLayout" Target="../slideLayouts/slideLayout138.xml"/><Relationship Id="rId52" Type="http://schemas.openxmlformats.org/officeDocument/2006/relationships/slideLayout" Target="../slideLayouts/slideLayout146.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77.xml"/><Relationship Id="rId21" Type="http://schemas.openxmlformats.org/officeDocument/2006/relationships/slideLayout" Target="../slideLayouts/slideLayout172.xml"/><Relationship Id="rId42" Type="http://schemas.openxmlformats.org/officeDocument/2006/relationships/slideLayout" Target="../slideLayouts/slideLayout193.xml"/><Relationship Id="rId47" Type="http://schemas.openxmlformats.org/officeDocument/2006/relationships/slideLayout" Target="../slideLayouts/slideLayout198.xml"/><Relationship Id="rId63" Type="http://schemas.openxmlformats.org/officeDocument/2006/relationships/slideLayout" Target="../slideLayouts/slideLayout214.xml"/><Relationship Id="rId68" Type="http://schemas.openxmlformats.org/officeDocument/2006/relationships/slideLayout" Target="../slideLayouts/slideLayout219.xml"/><Relationship Id="rId84" Type="http://schemas.openxmlformats.org/officeDocument/2006/relationships/image" Target="../media/image1.emf"/><Relationship Id="rId16" Type="http://schemas.openxmlformats.org/officeDocument/2006/relationships/slideLayout" Target="../slideLayouts/slideLayout167.xml"/><Relationship Id="rId11" Type="http://schemas.openxmlformats.org/officeDocument/2006/relationships/slideLayout" Target="../slideLayouts/slideLayout162.xml"/><Relationship Id="rId32" Type="http://schemas.openxmlformats.org/officeDocument/2006/relationships/slideLayout" Target="../slideLayouts/slideLayout183.xml"/><Relationship Id="rId37" Type="http://schemas.openxmlformats.org/officeDocument/2006/relationships/slideLayout" Target="../slideLayouts/slideLayout188.xml"/><Relationship Id="rId53" Type="http://schemas.openxmlformats.org/officeDocument/2006/relationships/slideLayout" Target="../slideLayouts/slideLayout204.xml"/><Relationship Id="rId58" Type="http://schemas.openxmlformats.org/officeDocument/2006/relationships/slideLayout" Target="../slideLayouts/slideLayout209.xml"/><Relationship Id="rId74" Type="http://schemas.openxmlformats.org/officeDocument/2006/relationships/slideLayout" Target="../slideLayouts/slideLayout225.xml"/><Relationship Id="rId79" Type="http://schemas.openxmlformats.org/officeDocument/2006/relationships/slideLayout" Target="../slideLayouts/slideLayout230.xml"/><Relationship Id="rId5" Type="http://schemas.openxmlformats.org/officeDocument/2006/relationships/slideLayout" Target="../slideLayouts/slideLayout156.xml"/><Relationship Id="rId61" Type="http://schemas.openxmlformats.org/officeDocument/2006/relationships/slideLayout" Target="../slideLayouts/slideLayout212.xml"/><Relationship Id="rId82" Type="http://schemas.openxmlformats.org/officeDocument/2006/relationships/slideLayout" Target="../slideLayouts/slideLayout233.xml"/><Relationship Id="rId19" Type="http://schemas.openxmlformats.org/officeDocument/2006/relationships/slideLayout" Target="../slideLayouts/slideLayout170.xml"/><Relationship Id="rId14" Type="http://schemas.openxmlformats.org/officeDocument/2006/relationships/slideLayout" Target="../slideLayouts/slideLayout165.xml"/><Relationship Id="rId22" Type="http://schemas.openxmlformats.org/officeDocument/2006/relationships/slideLayout" Target="../slideLayouts/slideLayout173.xml"/><Relationship Id="rId27" Type="http://schemas.openxmlformats.org/officeDocument/2006/relationships/slideLayout" Target="../slideLayouts/slideLayout178.xml"/><Relationship Id="rId30" Type="http://schemas.openxmlformats.org/officeDocument/2006/relationships/slideLayout" Target="../slideLayouts/slideLayout181.xml"/><Relationship Id="rId35" Type="http://schemas.openxmlformats.org/officeDocument/2006/relationships/slideLayout" Target="../slideLayouts/slideLayout186.xml"/><Relationship Id="rId43" Type="http://schemas.openxmlformats.org/officeDocument/2006/relationships/slideLayout" Target="../slideLayouts/slideLayout194.xml"/><Relationship Id="rId48" Type="http://schemas.openxmlformats.org/officeDocument/2006/relationships/slideLayout" Target="../slideLayouts/slideLayout199.xml"/><Relationship Id="rId56" Type="http://schemas.openxmlformats.org/officeDocument/2006/relationships/slideLayout" Target="../slideLayouts/slideLayout207.xml"/><Relationship Id="rId64" Type="http://schemas.openxmlformats.org/officeDocument/2006/relationships/slideLayout" Target="../slideLayouts/slideLayout215.xml"/><Relationship Id="rId69" Type="http://schemas.openxmlformats.org/officeDocument/2006/relationships/slideLayout" Target="../slideLayouts/slideLayout220.xml"/><Relationship Id="rId77" Type="http://schemas.openxmlformats.org/officeDocument/2006/relationships/slideLayout" Target="../slideLayouts/slideLayout228.xml"/><Relationship Id="rId8" Type="http://schemas.openxmlformats.org/officeDocument/2006/relationships/slideLayout" Target="../slideLayouts/slideLayout159.xml"/><Relationship Id="rId51" Type="http://schemas.openxmlformats.org/officeDocument/2006/relationships/slideLayout" Target="../slideLayouts/slideLayout202.xml"/><Relationship Id="rId72" Type="http://schemas.openxmlformats.org/officeDocument/2006/relationships/slideLayout" Target="../slideLayouts/slideLayout223.xml"/><Relationship Id="rId80" Type="http://schemas.openxmlformats.org/officeDocument/2006/relationships/slideLayout" Target="../slideLayouts/slideLayout231.xml"/><Relationship Id="rId3" Type="http://schemas.openxmlformats.org/officeDocument/2006/relationships/slideLayout" Target="../slideLayouts/slideLayout154.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5" Type="http://schemas.openxmlformats.org/officeDocument/2006/relationships/slideLayout" Target="../slideLayouts/slideLayout176.xml"/><Relationship Id="rId33" Type="http://schemas.openxmlformats.org/officeDocument/2006/relationships/slideLayout" Target="../slideLayouts/slideLayout184.xml"/><Relationship Id="rId38" Type="http://schemas.openxmlformats.org/officeDocument/2006/relationships/slideLayout" Target="../slideLayouts/slideLayout189.xml"/><Relationship Id="rId46" Type="http://schemas.openxmlformats.org/officeDocument/2006/relationships/slideLayout" Target="../slideLayouts/slideLayout197.xml"/><Relationship Id="rId59" Type="http://schemas.openxmlformats.org/officeDocument/2006/relationships/slideLayout" Target="../slideLayouts/slideLayout210.xml"/><Relationship Id="rId67" Type="http://schemas.openxmlformats.org/officeDocument/2006/relationships/slideLayout" Target="../slideLayouts/slideLayout218.xml"/><Relationship Id="rId20" Type="http://schemas.openxmlformats.org/officeDocument/2006/relationships/slideLayout" Target="../slideLayouts/slideLayout171.xml"/><Relationship Id="rId41" Type="http://schemas.openxmlformats.org/officeDocument/2006/relationships/slideLayout" Target="../slideLayouts/slideLayout192.xml"/><Relationship Id="rId54" Type="http://schemas.openxmlformats.org/officeDocument/2006/relationships/slideLayout" Target="../slideLayouts/slideLayout205.xml"/><Relationship Id="rId62" Type="http://schemas.openxmlformats.org/officeDocument/2006/relationships/slideLayout" Target="../slideLayouts/slideLayout213.xml"/><Relationship Id="rId70" Type="http://schemas.openxmlformats.org/officeDocument/2006/relationships/slideLayout" Target="../slideLayouts/slideLayout221.xml"/><Relationship Id="rId75" Type="http://schemas.openxmlformats.org/officeDocument/2006/relationships/slideLayout" Target="../slideLayouts/slideLayout226.xml"/><Relationship Id="rId83" Type="http://schemas.openxmlformats.org/officeDocument/2006/relationships/theme" Target="../theme/theme4.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5" Type="http://schemas.openxmlformats.org/officeDocument/2006/relationships/slideLayout" Target="../slideLayouts/slideLayout166.xml"/><Relationship Id="rId23" Type="http://schemas.openxmlformats.org/officeDocument/2006/relationships/slideLayout" Target="../slideLayouts/slideLayout174.xml"/><Relationship Id="rId28" Type="http://schemas.openxmlformats.org/officeDocument/2006/relationships/slideLayout" Target="../slideLayouts/slideLayout179.xml"/><Relationship Id="rId36" Type="http://schemas.openxmlformats.org/officeDocument/2006/relationships/slideLayout" Target="../slideLayouts/slideLayout187.xml"/><Relationship Id="rId49" Type="http://schemas.openxmlformats.org/officeDocument/2006/relationships/slideLayout" Target="../slideLayouts/slideLayout200.xml"/><Relationship Id="rId57" Type="http://schemas.openxmlformats.org/officeDocument/2006/relationships/slideLayout" Target="../slideLayouts/slideLayout208.xml"/><Relationship Id="rId10" Type="http://schemas.openxmlformats.org/officeDocument/2006/relationships/slideLayout" Target="../slideLayouts/slideLayout161.xml"/><Relationship Id="rId31" Type="http://schemas.openxmlformats.org/officeDocument/2006/relationships/slideLayout" Target="../slideLayouts/slideLayout182.xml"/><Relationship Id="rId44" Type="http://schemas.openxmlformats.org/officeDocument/2006/relationships/slideLayout" Target="../slideLayouts/slideLayout195.xml"/><Relationship Id="rId52" Type="http://schemas.openxmlformats.org/officeDocument/2006/relationships/slideLayout" Target="../slideLayouts/slideLayout203.xml"/><Relationship Id="rId60" Type="http://schemas.openxmlformats.org/officeDocument/2006/relationships/slideLayout" Target="../slideLayouts/slideLayout211.xml"/><Relationship Id="rId65" Type="http://schemas.openxmlformats.org/officeDocument/2006/relationships/slideLayout" Target="../slideLayouts/slideLayout216.xml"/><Relationship Id="rId73" Type="http://schemas.openxmlformats.org/officeDocument/2006/relationships/slideLayout" Target="../slideLayouts/slideLayout224.xml"/><Relationship Id="rId78" Type="http://schemas.openxmlformats.org/officeDocument/2006/relationships/slideLayout" Target="../slideLayouts/slideLayout229.xml"/><Relationship Id="rId81" Type="http://schemas.openxmlformats.org/officeDocument/2006/relationships/slideLayout" Target="../slideLayouts/slideLayout232.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39" Type="http://schemas.openxmlformats.org/officeDocument/2006/relationships/slideLayout" Target="../slideLayouts/slideLayout190.xml"/><Relationship Id="rId34" Type="http://schemas.openxmlformats.org/officeDocument/2006/relationships/slideLayout" Target="../slideLayouts/slideLayout185.xml"/><Relationship Id="rId50" Type="http://schemas.openxmlformats.org/officeDocument/2006/relationships/slideLayout" Target="../slideLayouts/slideLayout201.xml"/><Relationship Id="rId55" Type="http://schemas.openxmlformats.org/officeDocument/2006/relationships/slideLayout" Target="../slideLayouts/slideLayout206.xml"/><Relationship Id="rId76" Type="http://schemas.openxmlformats.org/officeDocument/2006/relationships/slideLayout" Target="../slideLayouts/slideLayout227.xml"/><Relationship Id="rId7" Type="http://schemas.openxmlformats.org/officeDocument/2006/relationships/slideLayout" Target="../slideLayouts/slideLayout158.xml"/><Relationship Id="rId71" Type="http://schemas.openxmlformats.org/officeDocument/2006/relationships/slideLayout" Target="../slideLayouts/slideLayout222.xml"/><Relationship Id="rId2" Type="http://schemas.openxmlformats.org/officeDocument/2006/relationships/slideLayout" Target="../slideLayouts/slideLayout153.xml"/><Relationship Id="rId29" Type="http://schemas.openxmlformats.org/officeDocument/2006/relationships/slideLayout" Target="../slideLayouts/slideLayout180.xml"/><Relationship Id="rId24" Type="http://schemas.openxmlformats.org/officeDocument/2006/relationships/slideLayout" Target="../slideLayouts/slideLayout175.xml"/><Relationship Id="rId40" Type="http://schemas.openxmlformats.org/officeDocument/2006/relationships/slideLayout" Target="../slideLayouts/slideLayout191.xml"/><Relationship Id="rId45" Type="http://schemas.openxmlformats.org/officeDocument/2006/relationships/slideLayout" Target="../slideLayouts/slideLayout196.xml"/><Relationship Id="rId66" Type="http://schemas.openxmlformats.org/officeDocument/2006/relationships/slideLayout" Target="../slideLayouts/slideLayout2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slideLayout" Target="../slideLayouts/slideLayout246.xml"/><Relationship Id="rId18" Type="http://schemas.openxmlformats.org/officeDocument/2006/relationships/slideLayout" Target="../slideLayouts/slideLayout251.xml"/><Relationship Id="rId3" Type="http://schemas.openxmlformats.org/officeDocument/2006/relationships/slideLayout" Target="../slideLayouts/slideLayout236.xml"/><Relationship Id="rId21" Type="http://schemas.openxmlformats.org/officeDocument/2006/relationships/theme" Target="../theme/theme5.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17" Type="http://schemas.openxmlformats.org/officeDocument/2006/relationships/slideLayout" Target="../slideLayouts/slideLayout250.xml"/><Relationship Id="rId2" Type="http://schemas.openxmlformats.org/officeDocument/2006/relationships/slideLayout" Target="../slideLayouts/slideLayout235.xml"/><Relationship Id="rId16" Type="http://schemas.openxmlformats.org/officeDocument/2006/relationships/slideLayout" Target="../slideLayouts/slideLayout249.xml"/><Relationship Id="rId20" Type="http://schemas.openxmlformats.org/officeDocument/2006/relationships/slideLayout" Target="../slideLayouts/slideLayout253.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5" Type="http://schemas.openxmlformats.org/officeDocument/2006/relationships/slideLayout" Target="../slideLayouts/slideLayout248.xml"/><Relationship Id="rId10" Type="http://schemas.openxmlformats.org/officeDocument/2006/relationships/slideLayout" Target="../slideLayouts/slideLayout243.xml"/><Relationship Id="rId19" Type="http://schemas.openxmlformats.org/officeDocument/2006/relationships/slideLayout" Target="../slideLayouts/slideLayout252.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slideLayout" Target="../slideLayouts/slideLayout247.xml"/><Relationship Id="rId22"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66.xml"/><Relationship Id="rId18" Type="http://schemas.openxmlformats.org/officeDocument/2006/relationships/slideLayout" Target="../slideLayouts/slideLayout271.xml"/><Relationship Id="rId26" Type="http://schemas.openxmlformats.org/officeDocument/2006/relationships/slideLayout" Target="../slideLayouts/slideLayout279.xml"/><Relationship Id="rId39" Type="http://schemas.openxmlformats.org/officeDocument/2006/relationships/slideLayout" Target="../slideLayouts/slideLayout292.xml"/><Relationship Id="rId21" Type="http://schemas.openxmlformats.org/officeDocument/2006/relationships/slideLayout" Target="../slideLayouts/slideLayout274.xml"/><Relationship Id="rId34" Type="http://schemas.openxmlformats.org/officeDocument/2006/relationships/slideLayout" Target="../slideLayouts/slideLayout287.xml"/><Relationship Id="rId42" Type="http://schemas.openxmlformats.org/officeDocument/2006/relationships/slideLayout" Target="../slideLayouts/slideLayout295.xml"/><Relationship Id="rId47" Type="http://schemas.openxmlformats.org/officeDocument/2006/relationships/slideLayout" Target="../slideLayouts/slideLayout300.xml"/><Relationship Id="rId50" Type="http://schemas.openxmlformats.org/officeDocument/2006/relationships/slideLayout" Target="../slideLayouts/slideLayout303.xml"/><Relationship Id="rId55" Type="http://schemas.openxmlformats.org/officeDocument/2006/relationships/slideLayout" Target="../slideLayouts/slideLayout308.xml"/><Relationship Id="rId7" Type="http://schemas.openxmlformats.org/officeDocument/2006/relationships/slideLayout" Target="../slideLayouts/slideLayout260.xml"/><Relationship Id="rId2" Type="http://schemas.openxmlformats.org/officeDocument/2006/relationships/slideLayout" Target="../slideLayouts/slideLayout255.xml"/><Relationship Id="rId16" Type="http://schemas.openxmlformats.org/officeDocument/2006/relationships/slideLayout" Target="../slideLayouts/slideLayout269.xml"/><Relationship Id="rId29" Type="http://schemas.openxmlformats.org/officeDocument/2006/relationships/slideLayout" Target="../slideLayouts/slideLayout282.xml"/><Relationship Id="rId11" Type="http://schemas.openxmlformats.org/officeDocument/2006/relationships/slideLayout" Target="../slideLayouts/slideLayout264.xml"/><Relationship Id="rId24" Type="http://schemas.openxmlformats.org/officeDocument/2006/relationships/slideLayout" Target="../slideLayouts/slideLayout277.xml"/><Relationship Id="rId32" Type="http://schemas.openxmlformats.org/officeDocument/2006/relationships/slideLayout" Target="../slideLayouts/slideLayout285.xml"/><Relationship Id="rId37" Type="http://schemas.openxmlformats.org/officeDocument/2006/relationships/slideLayout" Target="../slideLayouts/slideLayout290.xml"/><Relationship Id="rId40" Type="http://schemas.openxmlformats.org/officeDocument/2006/relationships/slideLayout" Target="../slideLayouts/slideLayout293.xml"/><Relationship Id="rId45" Type="http://schemas.openxmlformats.org/officeDocument/2006/relationships/slideLayout" Target="../slideLayouts/slideLayout298.xml"/><Relationship Id="rId53" Type="http://schemas.openxmlformats.org/officeDocument/2006/relationships/slideLayout" Target="../slideLayouts/slideLayout306.xml"/><Relationship Id="rId58" Type="http://schemas.openxmlformats.org/officeDocument/2006/relationships/theme" Target="../theme/theme6.xml"/><Relationship Id="rId5" Type="http://schemas.openxmlformats.org/officeDocument/2006/relationships/slideLayout" Target="../slideLayouts/slideLayout258.xml"/><Relationship Id="rId19" Type="http://schemas.openxmlformats.org/officeDocument/2006/relationships/slideLayout" Target="../slideLayouts/slideLayout272.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slideLayout" Target="../slideLayouts/slideLayout267.xml"/><Relationship Id="rId22" Type="http://schemas.openxmlformats.org/officeDocument/2006/relationships/slideLayout" Target="../slideLayouts/slideLayout275.xml"/><Relationship Id="rId27" Type="http://schemas.openxmlformats.org/officeDocument/2006/relationships/slideLayout" Target="../slideLayouts/slideLayout280.xml"/><Relationship Id="rId30" Type="http://schemas.openxmlformats.org/officeDocument/2006/relationships/slideLayout" Target="../slideLayouts/slideLayout283.xml"/><Relationship Id="rId35" Type="http://schemas.openxmlformats.org/officeDocument/2006/relationships/slideLayout" Target="../slideLayouts/slideLayout288.xml"/><Relationship Id="rId43" Type="http://schemas.openxmlformats.org/officeDocument/2006/relationships/slideLayout" Target="../slideLayouts/slideLayout296.xml"/><Relationship Id="rId48" Type="http://schemas.openxmlformats.org/officeDocument/2006/relationships/slideLayout" Target="../slideLayouts/slideLayout301.xml"/><Relationship Id="rId56" Type="http://schemas.openxmlformats.org/officeDocument/2006/relationships/slideLayout" Target="../slideLayouts/slideLayout309.xml"/><Relationship Id="rId8" Type="http://schemas.openxmlformats.org/officeDocument/2006/relationships/slideLayout" Target="../slideLayouts/slideLayout261.xml"/><Relationship Id="rId51" Type="http://schemas.openxmlformats.org/officeDocument/2006/relationships/slideLayout" Target="../slideLayouts/slideLayout304.xml"/><Relationship Id="rId3" Type="http://schemas.openxmlformats.org/officeDocument/2006/relationships/slideLayout" Target="../slideLayouts/slideLayout256.xml"/><Relationship Id="rId12" Type="http://schemas.openxmlformats.org/officeDocument/2006/relationships/slideLayout" Target="../slideLayouts/slideLayout265.xml"/><Relationship Id="rId17" Type="http://schemas.openxmlformats.org/officeDocument/2006/relationships/slideLayout" Target="../slideLayouts/slideLayout270.xml"/><Relationship Id="rId25" Type="http://schemas.openxmlformats.org/officeDocument/2006/relationships/slideLayout" Target="../slideLayouts/slideLayout278.xml"/><Relationship Id="rId33" Type="http://schemas.openxmlformats.org/officeDocument/2006/relationships/slideLayout" Target="../slideLayouts/slideLayout286.xml"/><Relationship Id="rId38" Type="http://schemas.openxmlformats.org/officeDocument/2006/relationships/slideLayout" Target="../slideLayouts/slideLayout291.xml"/><Relationship Id="rId46" Type="http://schemas.openxmlformats.org/officeDocument/2006/relationships/slideLayout" Target="../slideLayouts/slideLayout299.xml"/><Relationship Id="rId59" Type="http://schemas.openxmlformats.org/officeDocument/2006/relationships/image" Target="../media/image1.emf"/><Relationship Id="rId20" Type="http://schemas.openxmlformats.org/officeDocument/2006/relationships/slideLayout" Target="../slideLayouts/slideLayout273.xml"/><Relationship Id="rId41" Type="http://schemas.openxmlformats.org/officeDocument/2006/relationships/slideLayout" Target="../slideLayouts/slideLayout294.xml"/><Relationship Id="rId54" Type="http://schemas.openxmlformats.org/officeDocument/2006/relationships/slideLayout" Target="../slideLayouts/slideLayout307.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5" Type="http://schemas.openxmlformats.org/officeDocument/2006/relationships/slideLayout" Target="../slideLayouts/slideLayout268.xml"/><Relationship Id="rId23" Type="http://schemas.openxmlformats.org/officeDocument/2006/relationships/slideLayout" Target="../slideLayouts/slideLayout276.xml"/><Relationship Id="rId28" Type="http://schemas.openxmlformats.org/officeDocument/2006/relationships/slideLayout" Target="../slideLayouts/slideLayout281.xml"/><Relationship Id="rId36" Type="http://schemas.openxmlformats.org/officeDocument/2006/relationships/slideLayout" Target="../slideLayouts/slideLayout289.xml"/><Relationship Id="rId49" Type="http://schemas.openxmlformats.org/officeDocument/2006/relationships/slideLayout" Target="../slideLayouts/slideLayout302.xml"/><Relationship Id="rId57" Type="http://schemas.openxmlformats.org/officeDocument/2006/relationships/slideLayout" Target="../slideLayouts/slideLayout310.xml"/><Relationship Id="rId10" Type="http://schemas.openxmlformats.org/officeDocument/2006/relationships/slideLayout" Target="../slideLayouts/slideLayout263.xml"/><Relationship Id="rId31" Type="http://schemas.openxmlformats.org/officeDocument/2006/relationships/slideLayout" Target="../slideLayouts/slideLayout284.xml"/><Relationship Id="rId44" Type="http://schemas.openxmlformats.org/officeDocument/2006/relationships/slideLayout" Target="../slideLayouts/slideLayout297.xml"/><Relationship Id="rId52" Type="http://schemas.openxmlformats.org/officeDocument/2006/relationships/slideLayout" Target="../slideLayouts/slideLayout305.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336.xml"/><Relationship Id="rId21" Type="http://schemas.openxmlformats.org/officeDocument/2006/relationships/slideLayout" Target="../slideLayouts/slideLayout331.xml"/><Relationship Id="rId42" Type="http://schemas.openxmlformats.org/officeDocument/2006/relationships/slideLayout" Target="../slideLayouts/slideLayout352.xml"/><Relationship Id="rId47" Type="http://schemas.openxmlformats.org/officeDocument/2006/relationships/slideLayout" Target="../slideLayouts/slideLayout357.xml"/><Relationship Id="rId63" Type="http://schemas.openxmlformats.org/officeDocument/2006/relationships/slideLayout" Target="../slideLayouts/slideLayout373.xml"/><Relationship Id="rId68" Type="http://schemas.openxmlformats.org/officeDocument/2006/relationships/slideLayout" Target="../slideLayouts/slideLayout378.xml"/><Relationship Id="rId84" Type="http://schemas.openxmlformats.org/officeDocument/2006/relationships/theme" Target="../theme/theme7.xml"/><Relationship Id="rId16" Type="http://schemas.openxmlformats.org/officeDocument/2006/relationships/slideLayout" Target="../slideLayouts/slideLayout326.xml"/><Relationship Id="rId11" Type="http://schemas.openxmlformats.org/officeDocument/2006/relationships/slideLayout" Target="../slideLayouts/slideLayout321.xml"/><Relationship Id="rId32" Type="http://schemas.openxmlformats.org/officeDocument/2006/relationships/slideLayout" Target="../slideLayouts/slideLayout342.xml"/><Relationship Id="rId37" Type="http://schemas.openxmlformats.org/officeDocument/2006/relationships/slideLayout" Target="../slideLayouts/slideLayout347.xml"/><Relationship Id="rId53" Type="http://schemas.openxmlformats.org/officeDocument/2006/relationships/slideLayout" Target="../slideLayouts/slideLayout363.xml"/><Relationship Id="rId58" Type="http://schemas.openxmlformats.org/officeDocument/2006/relationships/slideLayout" Target="../slideLayouts/slideLayout368.xml"/><Relationship Id="rId74" Type="http://schemas.openxmlformats.org/officeDocument/2006/relationships/slideLayout" Target="../slideLayouts/slideLayout384.xml"/><Relationship Id="rId79" Type="http://schemas.openxmlformats.org/officeDocument/2006/relationships/slideLayout" Target="../slideLayouts/slideLayout389.xml"/><Relationship Id="rId5" Type="http://schemas.openxmlformats.org/officeDocument/2006/relationships/slideLayout" Target="../slideLayouts/slideLayout315.xml"/><Relationship Id="rId19" Type="http://schemas.openxmlformats.org/officeDocument/2006/relationships/slideLayout" Target="../slideLayouts/slideLayout329.xml"/><Relationship Id="rId14" Type="http://schemas.openxmlformats.org/officeDocument/2006/relationships/slideLayout" Target="../slideLayouts/slideLayout324.xml"/><Relationship Id="rId22" Type="http://schemas.openxmlformats.org/officeDocument/2006/relationships/slideLayout" Target="../slideLayouts/slideLayout332.xml"/><Relationship Id="rId27" Type="http://schemas.openxmlformats.org/officeDocument/2006/relationships/slideLayout" Target="../slideLayouts/slideLayout337.xml"/><Relationship Id="rId30" Type="http://schemas.openxmlformats.org/officeDocument/2006/relationships/slideLayout" Target="../slideLayouts/slideLayout340.xml"/><Relationship Id="rId35" Type="http://schemas.openxmlformats.org/officeDocument/2006/relationships/slideLayout" Target="../slideLayouts/slideLayout345.xml"/><Relationship Id="rId43" Type="http://schemas.openxmlformats.org/officeDocument/2006/relationships/slideLayout" Target="../slideLayouts/slideLayout353.xml"/><Relationship Id="rId48" Type="http://schemas.openxmlformats.org/officeDocument/2006/relationships/slideLayout" Target="../slideLayouts/slideLayout358.xml"/><Relationship Id="rId56" Type="http://schemas.openxmlformats.org/officeDocument/2006/relationships/slideLayout" Target="../slideLayouts/slideLayout366.xml"/><Relationship Id="rId64" Type="http://schemas.openxmlformats.org/officeDocument/2006/relationships/slideLayout" Target="../slideLayouts/slideLayout374.xml"/><Relationship Id="rId69" Type="http://schemas.openxmlformats.org/officeDocument/2006/relationships/slideLayout" Target="../slideLayouts/slideLayout379.xml"/><Relationship Id="rId77" Type="http://schemas.openxmlformats.org/officeDocument/2006/relationships/slideLayout" Target="../slideLayouts/slideLayout387.xml"/><Relationship Id="rId8" Type="http://schemas.openxmlformats.org/officeDocument/2006/relationships/slideLayout" Target="../slideLayouts/slideLayout318.xml"/><Relationship Id="rId51" Type="http://schemas.openxmlformats.org/officeDocument/2006/relationships/slideLayout" Target="../slideLayouts/slideLayout361.xml"/><Relationship Id="rId72" Type="http://schemas.openxmlformats.org/officeDocument/2006/relationships/slideLayout" Target="../slideLayouts/slideLayout382.xml"/><Relationship Id="rId80" Type="http://schemas.openxmlformats.org/officeDocument/2006/relationships/slideLayout" Target="../slideLayouts/slideLayout390.xml"/><Relationship Id="rId85" Type="http://schemas.openxmlformats.org/officeDocument/2006/relationships/image" Target="../media/image1.emf"/><Relationship Id="rId3" Type="http://schemas.openxmlformats.org/officeDocument/2006/relationships/slideLayout" Target="../slideLayouts/slideLayout313.xml"/><Relationship Id="rId12" Type="http://schemas.openxmlformats.org/officeDocument/2006/relationships/slideLayout" Target="../slideLayouts/slideLayout322.xml"/><Relationship Id="rId17" Type="http://schemas.openxmlformats.org/officeDocument/2006/relationships/slideLayout" Target="../slideLayouts/slideLayout327.xml"/><Relationship Id="rId25" Type="http://schemas.openxmlformats.org/officeDocument/2006/relationships/slideLayout" Target="../slideLayouts/slideLayout335.xml"/><Relationship Id="rId33" Type="http://schemas.openxmlformats.org/officeDocument/2006/relationships/slideLayout" Target="../slideLayouts/slideLayout343.xml"/><Relationship Id="rId38" Type="http://schemas.openxmlformats.org/officeDocument/2006/relationships/slideLayout" Target="../slideLayouts/slideLayout348.xml"/><Relationship Id="rId46" Type="http://schemas.openxmlformats.org/officeDocument/2006/relationships/slideLayout" Target="../slideLayouts/slideLayout356.xml"/><Relationship Id="rId59" Type="http://schemas.openxmlformats.org/officeDocument/2006/relationships/slideLayout" Target="../slideLayouts/slideLayout369.xml"/><Relationship Id="rId67" Type="http://schemas.openxmlformats.org/officeDocument/2006/relationships/slideLayout" Target="../slideLayouts/slideLayout377.xml"/><Relationship Id="rId20" Type="http://schemas.openxmlformats.org/officeDocument/2006/relationships/slideLayout" Target="../slideLayouts/slideLayout330.xml"/><Relationship Id="rId41" Type="http://schemas.openxmlformats.org/officeDocument/2006/relationships/slideLayout" Target="../slideLayouts/slideLayout351.xml"/><Relationship Id="rId54" Type="http://schemas.openxmlformats.org/officeDocument/2006/relationships/slideLayout" Target="../slideLayouts/slideLayout364.xml"/><Relationship Id="rId62" Type="http://schemas.openxmlformats.org/officeDocument/2006/relationships/slideLayout" Target="../slideLayouts/slideLayout372.xml"/><Relationship Id="rId70" Type="http://schemas.openxmlformats.org/officeDocument/2006/relationships/slideLayout" Target="../slideLayouts/slideLayout380.xml"/><Relationship Id="rId75" Type="http://schemas.openxmlformats.org/officeDocument/2006/relationships/slideLayout" Target="../slideLayouts/slideLayout385.xml"/><Relationship Id="rId83" Type="http://schemas.openxmlformats.org/officeDocument/2006/relationships/slideLayout" Target="../slideLayouts/slideLayout393.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5" Type="http://schemas.openxmlformats.org/officeDocument/2006/relationships/slideLayout" Target="../slideLayouts/slideLayout325.xml"/><Relationship Id="rId23" Type="http://schemas.openxmlformats.org/officeDocument/2006/relationships/slideLayout" Target="../slideLayouts/slideLayout333.xml"/><Relationship Id="rId28" Type="http://schemas.openxmlformats.org/officeDocument/2006/relationships/slideLayout" Target="../slideLayouts/slideLayout338.xml"/><Relationship Id="rId36" Type="http://schemas.openxmlformats.org/officeDocument/2006/relationships/slideLayout" Target="../slideLayouts/slideLayout346.xml"/><Relationship Id="rId49" Type="http://schemas.openxmlformats.org/officeDocument/2006/relationships/slideLayout" Target="../slideLayouts/slideLayout359.xml"/><Relationship Id="rId57" Type="http://schemas.openxmlformats.org/officeDocument/2006/relationships/slideLayout" Target="../slideLayouts/slideLayout367.xml"/><Relationship Id="rId10" Type="http://schemas.openxmlformats.org/officeDocument/2006/relationships/slideLayout" Target="../slideLayouts/slideLayout320.xml"/><Relationship Id="rId31" Type="http://schemas.openxmlformats.org/officeDocument/2006/relationships/slideLayout" Target="../slideLayouts/slideLayout341.xml"/><Relationship Id="rId44" Type="http://schemas.openxmlformats.org/officeDocument/2006/relationships/slideLayout" Target="../slideLayouts/slideLayout354.xml"/><Relationship Id="rId52" Type="http://schemas.openxmlformats.org/officeDocument/2006/relationships/slideLayout" Target="../slideLayouts/slideLayout362.xml"/><Relationship Id="rId60" Type="http://schemas.openxmlformats.org/officeDocument/2006/relationships/slideLayout" Target="../slideLayouts/slideLayout370.xml"/><Relationship Id="rId65" Type="http://schemas.openxmlformats.org/officeDocument/2006/relationships/slideLayout" Target="../slideLayouts/slideLayout375.xml"/><Relationship Id="rId73" Type="http://schemas.openxmlformats.org/officeDocument/2006/relationships/slideLayout" Target="../slideLayouts/slideLayout383.xml"/><Relationship Id="rId78" Type="http://schemas.openxmlformats.org/officeDocument/2006/relationships/slideLayout" Target="../slideLayouts/slideLayout388.xml"/><Relationship Id="rId81" Type="http://schemas.openxmlformats.org/officeDocument/2006/relationships/slideLayout" Target="../slideLayouts/slideLayout391.xml"/><Relationship Id="rId4" Type="http://schemas.openxmlformats.org/officeDocument/2006/relationships/slideLayout" Target="../slideLayouts/slideLayout314.xml"/><Relationship Id="rId9" Type="http://schemas.openxmlformats.org/officeDocument/2006/relationships/slideLayout" Target="../slideLayouts/slideLayout319.xml"/><Relationship Id="rId13" Type="http://schemas.openxmlformats.org/officeDocument/2006/relationships/slideLayout" Target="../slideLayouts/slideLayout323.xml"/><Relationship Id="rId18" Type="http://schemas.openxmlformats.org/officeDocument/2006/relationships/slideLayout" Target="../slideLayouts/slideLayout328.xml"/><Relationship Id="rId39" Type="http://schemas.openxmlformats.org/officeDocument/2006/relationships/slideLayout" Target="../slideLayouts/slideLayout349.xml"/><Relationship Id="rId34" Type="http://schemas.openxmlformats.org/officeDocument/2006/relationships/slideLayout" Target="../slideLayouts/slideLayout344.xml"/><Relationship Id="rId50" Type="http://schemas.openxmlformats.org/officeDocument/2006/relationships/slideLayout" Target="../slideLayouts/slideLayout360.xml"/><Relationship Id="rId55" Type="http://schemas.openxmlformats.org/officeDocument/2006/relationships/slideLayout" Target="../slideLayouts/slideLayout365.xml"/><Relationship Id="rId76" Type="http://schemas.openxmlformats.org/officeDocument/2006/relationships/slideLayout" Target="../slideLayouts/slideLayout386.xml"/><Relationship Id="rId7" Type="http://schemas.openxmlformats.org/officeDocument/2006/relationships/slideLayout" Target="../slideLayouts/slideLayout317.xml"/><Relationship Id="rId71" Type="http://schemas.openxmlformats.org/officeDocument/2006/relationships/slideLayout" Target="../slideLayouts/slideLayout381.xml"/><Relationship Id="rId2" Type="http://schemas.openxmlformats.org/officeDocument/2006/relationships/slideLayout" Target="../slideLayouts/slideLayout312.xml"/><Relationship Id="rId29" Type="http://schemas.openxmlformats.org/officeDocument/2006/relationships/slideLayout" Target="../slideLayouts/slideLayout339.xml"/><Relationship Id="rId24" Type="http://schemas.openxmlformats.org/officeDocument/2006/relationships/slideLayout" Target="../slideLayouts/slideLayout334.xml"/><Relationship Id="rId40" Type="http://schemas.openxmlformats.org/officeDocument/2006/relationships/slideLayout" Target="../slideLayouts/slideLayout350.xml"/><Relationship Id="rId45" Type="http://schemas.openxmlformats.org/officeDocument/2006/relationships/slideLayout" Target="../slideLayouts/slideLayout355.xml"/><Relationship Id="rId66" Type="http://schemas.openxmlformats.org/officeDocument/2006/relationships/slideLayout" Target="../slideLayouts/slideLayout376.xml"/><Relationship Id="rId61" Type="http://schemas.openxmlformats.org/officeDocument/2006/relationships/slideLayout" Target="../slideLayouts/slideLayout371.xml"/><Relationship Id="rId82" Type="http://schemas.openxmlformats.org/officeDocument/2006/relationships/slideLayout" Target="../slideLayouts/slideLayout392.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419.xml"/><Relationship Id="rId21" Type="http://schemas.openxmlformats.org/officeDocument/2006/relationships/slideLayout" Target="../slideLayouts/slideLayout414.xml"/><Relationship Id="rId42" Type="http://schemas.openxmlformats.org/officeDocument/2006/relationships/slideLayout" Target="../slideLayouts/slideLayout435.xml"/><Relationship Id="rId47" Type="http://schemas.openxmlformats.org/officeDocument/2006/relationships/slideLayout" Target="../slideLayouts/slideLayout440.xml"/><Relationship Id="rId63" Type="http://schemas.openxmlformats.org/officeDocument/2006/relationships/slideLayout" Target="../slideLayouts/slideLayout456.xml"/><Relationship Id="rId68" Type="http://schemas.openxmlformats.org/officeDocument/2006/relationships/slideLayout" Target="../slideLayouts/slideLayout461.xml"/><Relationship Id="rId84" Type="http://schemas.openxmlformats.org/officeDocument/2006/relationships/theme" Target="../theme/theme8.xml"/><Relationship Id="rId16" Type="http://schemas.openxmlformats.org/officeDocument/2006/relationships/slideLayout" Target="../slideLayouts/slideLayout409.xml"/><Relationship Id="rId11" Type="http://schemas.openxmlformats.org/officeDocument/2006/relationships/slideLayout" Target="../slideLayouts/slideLayout404.xml"/><Relationship Id="rId32" Type="http://schemas.openxmlformats.org/officeDocument/2006/relationships/slideLayout" Target="../slideLayouts/slideLayout425.xml"/><Relationship Id="rId37" Type="http://schemas.openxmlformats.org/officeDocument/2006/relationships/slideLayout" Target="../slideLayouts/slideLayout430.xml"/><Relationship Id="rId53" Type="http://schemas.openxmlformats.org/officeDocument/2006/relationships/slideLayout" Target="../slideLayouts/slideLayout446.xml"/><Relationship Id="rId58" Type="http://schemas.openxmlformats.org/officeDocument/2006/relationships/slideLayout" Target="../slideLayouts/slideLayout451.xml"/><Relationship Id="rId74" Type="http://schemas.openxmlformats.org/officeDocument/2006/relationships/slideLayout" Target="../slideLayouts/slideLayout467.xml"/><Relationship Id="rId79" Type="http://schemas.openxmlformats.org/officeDocument/2006/relationships/slideLayout" Target="../slideLayouts/slideLayout472.xml"/><Relationship Id="rId5" Type="http://schemas.openxmlformats.org/officeDocument/2006/relationships/slideLayout" Target="../slideLayouts/slideLayout398.xml"/><Relationship Id="rId19" Type="http://schemas.openxmlformats.org/officeDocument/2006/relationships/slideLayout" Target="../slideLayouts/slideLayout412.xml"/><Relationship Id="rId14" Type="http://schemas.openxmlformats.org/officeDocument/2006/relationships/slideLayout" Target="../slideLayouts/slideLayout407.xml"/><Relationship Id="rId22" Type="http://schemas.openxmlformats.org/officeDocument/2006/relationships/slideLayout" Target="../slideLayouts/slideLayout415.xml"/><Relationship Id="rId27" Type="http://schemas.openxmlformats.org/officeDocument/2006/relationships/slideLayout" Target="../slideLayouts/slideLayout420.xml"/><Relationship Id="rId30" Type="http://schemas.openxmlformats.org/officeDocument/2006/relationships/slideLayout" Target="../slideLayouts/slideLayout423.xml"/><Relationship Id="rId35" Type="http://schemas.openxmlformats.org/officeDocument/2006/relationships/slideLayout" Target="../slideLayouts/slideLayout428.xml"/><Relationship Id="rId43" Type="http://schemas.openxmlformats.org/officeDocument/2006/relationships/slideLayout" Target="../slideLayouts/slideLayout436.xml"/><Relationship Id="rId48" Type="http://schemas.openxmlformats.org/officeDocument/2006/relationships/slideLayout" Target="../slideLayouts/slideLayout441.xml"/><Relationship Id="rId56" Type="http://schemas.openxmlformats.org/officeDocument/2006/relationships/slideLayout" Target="../slideLayouts/slideLayout449.xml"/><Relationship Id="rId64" Type="http://schemas.openxmlformats.org/officeDocument/2006/relationships/slideLayout" Target="../slideLayouts/slideLayout457.xml"/><Relationship Id="rId69" Type="http://schemas.openxmlformats.org/officeDocument/2006/relationships/slideLayout" Target="../slideLayouts/slideLayout462.xml"/><Relationship Id="rId77" Type="http://schemas.openxmlformats.org/officeDocument/2006/relationships/slideLayout" Target="../slideLayouts/slideLayout470.xml"/><Relationship Id="rId8" Type="http://schemas.openxmlformats.org/officeDocument/2006/relationships/slideLayout" Target="../slideLayouts/slideLayout401.xml"/><Relationship Id="rId51" Type="http://schemas.openxmlformats.org/officeDocument/2006/relationships/slideLayout" Target="../slideLayouts/slideLayout444.xml"/><Relationship Id="rId72" Type="http://schemas.openxmlformats.org/officeDocument/2006/relationships/slideLayout" Target="../slideLayouts/slideLayout465.xml"/><Relationship Id="rId80" Type="http://schemas.openxmlformats.org/officeDocument/2006/relationships/slideLayout" Target="../slideLayouts/slideLayout473.xml"/><Relationship Id="rId85" Type="http://schemas.openxmlformats.org/officeDocument/2006/relationships/image" Target="../media/image1.emf"/><Relationship Id="rId3" Type="http://schemas.openxmlformats.org/officeDocument/2006/relationships/slideLayout" Target="../slideLayouts/slideLayout396.xml"/><Relationship Id="rId12" Type="http://schemas.openxmlformats.org/officeDocument/2006/relationships/slideLayout" Target="../slideLayouts/slideLayout405.xml"/><Relationship Id="rId17" Type="http://schemas.openxmlformats.org/officeDocument/2006/relationships/slideLayout" Target="../slideLayouts/slideLayout410.xml"/><Relationship Id="rId25" Type="http://schemas.openxmlformats.org/officeDocument/2006/relationships/slideLayout" Target="../slideLayouts/slideLayout418.xml"/><Relationship Id="rId33" Type="http://schemas.openxmlformats.org/officeDocument/2006/relationships/slideLayout" Target="../slideLayouts/slideLayout426.xml"/><Relationship Id="rId38" Type="http://schemas.openxmlformats.org/officeDocument/2006/relationships/slideLayout" Target="../slideLayouts/slideLayout431.xml"/><Relationship Id="rId46" Type="http://schemas.openxmlformats.org/officeDocument/2006/relationships/slideLayout" Target="../slideLayouts/slideLayout439.xml"/><Relationship Id="rId59" Type="http://schemas.openxmlformats.org/officeDocument/2006/relationships/slideLayout" Target="../slideLayouts/slideLayout452.xml"/><Relationship Id="rId67" Type="http://schemas.openxmlformats.org/officeDocument/2006/relationships/slideLayout" Target="../slideLayouts/slideLayout460.xml"/><Relationship Id="rId20" Type="http://schemas.openxmlformats.org/officeDocument/2006/relationships/slideLayout" Target="../slideLayouts/slideLayout413.xml"/><Relationship Id="rId41" Type="http://schemas.openxmlformats.org/officeDocument/2006/relationships/slideLayout" Target="../slideLayouts/slideLayout434.xml"/><Relationship Id="rId54" Type="http://schemas.openxmlformats.org/officeDocument/2006/relationships/slideLayout" Target="../slideLayouts/slideLayout447.xml"/><Relationship Id="rId62" Type="http://schemas.openxmlformats.org/officeDocument/2006/relationships/slideLayout" Target="../slideLayouts/slideLayout455.xml"/><Relationship Id="rId70" Type="http://schemas.openxmlformats.org/officeDocument/2006/relationships/slideLayout" Target="../slideLayouts/slideLayout463.xml"/><Relationship Id="rId75" Type="http://schemas.openxmlformats.org/officeDocument/2006/relationships/slideLayout" Target="../slideLayouts/slideLayout468.xml"/><Relationship Id="rId83" Type="http://schemas.openxmlformats.org/officeDocument/2006/relationships/slideLayout" Target="../slideLayouts/slideLayout476.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5" Type="http://schemas.openxmlformats.org/officeDocument/2006/relationships/slideLayout" Target="../slideLayouts/slideLayout408.xml"/><Relationship Id="rId23" Type="http://schemas.openxmlformats.org/officeDocument/2006/relationships/slideLayout" Target="../slideLayouts/slideLayout416.xml"/><Relationship Id="rId28" Type="http://schemas.openxmlformats.org/officeDocument/2006/relationships/slideLayout" Target="../slideLayouts/slideLayout421.xml"/><Relationship Id="rId36" Type="http://schemas.openxmlformats.org/officeDocument/2006/relationships/slideLayout" Target="../slideLayouts/slideLayout429.xml"/><Relationship Id="rId49" Type="http://schemas.openxmlformats.org/officeDocument/2006/relationships/slideLayout" Target="../slideLayouts/slideLayout442.xml"/><Relationship Id="rId57" Type="http://schemas.openxmlformats.org/officeDocument/2006/relationships/slideLayout" Target="../slideLayouts/slideLayout450.xml"/><Relationship Id="rId10" Type="http://schemas.openxmlformats.org/officeDocument/2006/relationships/slideLayout" Target="../slideLayouts/slideLayout403.xml"/><Relationship Id="rId31" Type="http://schemas.openxmlformats.org/officeDocument/2006/relationships/slideLayout" Target="../slideLayouts/slideLayout424.xml"/><Relationship Id="rId44" Type="http://schemas.openxmlformats.org/officeDocument/2006/relationships/slideLayout" Target="../slideLayouts/slideLayout437.xml"/><Relationship Id="rId52" Type="http://schemas.openxmlformats.org/officeDocument/2006/relationships/slideLayout" Target="../slideLayouts/slideLayout445.xml"/><Relationship Id="rId60" Type="http://schemas.openxmlformats.org/officeDocument/2006/relationships/slideLayout" Target="../slideLayouts/slideLayout453.xml"/><Relationship Id="rId65" Type="http://schemas.openxmlformats.org/officeDocument/2006/relationships/slideLayout" Target="../slideLayouts/slideLayout458.xml"/><Relationship Id="rId73" Type="http://schemas.openxmlformats.org/officeDocument/2006/relationships/slideLayout" Target="../slideLayouts/slideLayout466.xml"/><Relationship Id="rId78" Type="http://schemas.openxmlformats.org/officeDocument/2006/relationships/slideLayout" Target="../slideLayouts/slideLayout471.xml"/><Relationship Id="rId81" Type="http://schemas.openxmlformats.org/officeDocument/2006/relationships/slideLayout" Target="../slideLayouts/slideLayout474.xml"/><Relationship Id="rId4" Type="http://schemas.openxmlformats.org/officeDocument/2006/relationships/slideLayout" Target="../slideLayouts/slideLayout397.xml"/><Relationship Id="rId9" Type="http://schemas.openxmlformats.org/officeDocument/2006/relationships/slideLayout" Target="../slideLayouts/slideLayout402.xml"/><Relationship Id="rId13" Type="http://schemas.openxmlformats.org/officeDocument/2006/relationships/slideLayout" Target="../slideLayouts/slideLayout406.xml"/><Relationship Id="rId18" Type="http://schemas.openxmlformats.org/officeDocument/2006/relationships/slideLayout" Target="../slideLayouts/slideLayout411.xml"/><Relationship Id="rId39" Type="http://schemas.openxmlformats.org/officeDocument/2006/relationships/slideLayout" Target="../slideLayouts/slideLayout432.xml"/><Relationship Id="rId34" Type="http://schemas.openxmlformats.org/officeDocument/2006/relationships/slideLayout" Target="../slideLayouts/slideLayout427.xml"/><Relationship Id="rId50" Type="http://schemas.openxmlformats.org/officeDocument/2006/relationships/slideLayout" Target="../slideLayouts/slideLayout443.xml"/><Relationship Id="rId55" Type="http://schemas.openxmlformats.org/officeDocument/2006/relationships/slideLayout" Target="../slideLayouts/slideLayout448.xml"/><Relationship Id="rId76" Type="http://schemas.openxmlformats.org/officeDocument/2006/relationships/slideLayout" Target="../slideLayouts/slideLayout469.xml"/><Relationship Id="rId7" Type="http://schemas.openxmlformats.org/officeDocument/2006/relationships/slideLayout" Target="../slideLayouts/slideLayout400.xml"/><Relationship Id="rId71" Type="http://schemas.openxmlformats.org/officeDocument/2006/relationships/slideLayout" Target="../slideLayouts/slideLayout464.xml"/><Relationship Id="rId2" Type="http://schemas.openxmlformats.org/officeDocument/2006/relationships/slideLayout" Target="../slideLayouts/slideLayout395.xml"/><Relationship Id="rId29" Type="http://schemas.openxmlformats.org/officeDocument/2006/relationships/slideLayout" Target="../slideLayouts/slideLayout422.xml"/><Relationship Id="rId24" Type="http://schemas.openxmlformats.org/officeDocument/2006/relationships/slideLayout" Target="../slideLayouts/slideLayout417.xml"/><Relationship Id="rId40" Type="http://schemas.openxmlformats.org/officeDocument/2006/relationships/slideLayout" Target="../slideLayouts/slideLayout433.xml"/><Relationship Id="rId45" Type="http://schemas.openxmlformats.org/officeDocument/2006/relationships/slideLayout" Target="../slideLayouts/slideLayout438.xml"/><Relationship Id="rId66" Type="http://schemas.openxmlformats.org/officeDocument/2006/relationships/slideLayout" Target="../slideLayouts/slideLayout459.xml"/><Relationship Id="rId61" Type="http://schemas.openxmlformats.org/officeDocument/2006/relationships/slideLayout" Target="../slideLayouts/slideLayout454.xml"/><Relationship Id="rId82" Type="http://schemas.openxmlformats.org/officeDocument/2006/relationships/slideLayout" Target="../slideLayouts/slideLayout4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77" cstate="email">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5189" r:id="rId1"/>
    <p:sldLayoutId id="2147483707" r:id="rId2"/>
    <p:sldLayoutId id="2147483708" r:id="rId3"/>
    <p:sldLayoutId id="2147483709" r:id="rId4"/>
    <p:sldLayoutId id="2147485218" r:id="rId5"/>
    <p:sldLayoutId id="2147485219" r:id="rId6"/>
    <p:sldLayoutId id="2147485220" r:id="rId7"/>
    <p:sldLayoutId id="2147485228" r:id="rId8"/>
    <p:sldLayoutId id="2147485190" r:id="rId9"/>
    <p:sldLayoutId id="2147484610" r:id="rId10"/>
    <p:sldLayoutId id="2147485203" r:id="rId11"/>
    <p:sldLayoutId id="2147485202" r:id="rId12"/>
    <p:sldLayoutId id="2147484710" r:id="rId13"/>
    <p:sldLayoutId id="2147484240" r:id="rId14"/>
    <p:sldLayoutId id="2147484910" r:id="rId15"/>
    <p:sldLayoutId id="2147484911" r:id="rId16"/>
    <p:sldLayoutId id="2147485050" r:id="rId17"/>
    <p:sldLayoutId id="2147485165" r:id="rId18"/>
    <p:sldLayoutId id="2147484941" r:id="rId19"/>
    <p:sldLayoutId id="2147484942" r:id="rId20"/>
    <p:sldLayoutId id="2147485162" r:id="rId21"/>
    <p:sldLayoutId id="2147484639" r:id="rId22"/>
    <p:sldLayoutId id="2147484943" r:id="rId23"/>
    <p:sldLayoutId id="2147484603" r:id="rId24"/>
    <p:sldLayoutId id="2147484833" r:id="rId25"/>
    <p:sldLayoutId id="2147484834" r:id="rId26"/>
    <p:sldLayoutId id="2147484835" r:id="rId27"/>
    <p:sldLayoutId id="2147484922" r:id="rId28"/>
    <p:sldLayoutId id="2147484923" r:id="rId29"/>
    <p:sldLayoutId id="2147484924" r:id="rId30"/>
    <p:sldLayoutId id="2147484839" r:id="rId31"/>
    <p:sldLayoutId id="2147484840" r:id="rId32"/>
    <p:sldLayoutId id="2147484841" r:id="rId33"/>
    <p:sldLayoutId id="2147484842" r:id="rId34"/>
    <p:sldLayoutId id="2147484843" r:id="rId35"/>
    <p:sldLayoutId id="2147484938" r:id="rId36"/>
    <p:sldLayoutId id="2147484939" r:id="rId37"/>
    <p:sldLayoutId id="2147484940" r:id="rId38"/>
    <p:sldLayoutId id="2147485161" r:id="rId39"/>
    <p:sldLayoutId id="2147485152" r:id="rId40"/>
    <p:sldLayoutId id="2147485153" r:id="rId41"/>
    <p:sldLayoutId id="2147485154" r:id="rId42"/>
    <p:sldLayoutId id="2147484944" r:id="rId43"/>
    <p:sldLayoutId id="2147484945" r:id="rId44"/>
    <p:sldLayoutId id="2147485137" r:id="rId45"/>
    <p:sldLayoutId id="2147485138" r:id="rId46"/>
    <p:sldLayoutId id="2147485139" r:id="rId47"/>
    <p:sldLayoutId id="2147485140" r:id="rId48"/>
    <p:sldLayoutId id="2147485141" r:id="rId49"/>
    <p:sldLayoutId id="2147485142" r:id="rId50"/>
    <p:sldLayoutId id="2147485212" r:id="rId51"/>
    <p:sldLayoutId id="2147485213" r:id="rId52"/>
    <p:sldLayoutId id="2147485214" r:id="rId53"/>
    <p:sldLayoutId id="2147485224" r:id="rId54"/>
    <p:sldLayoutId id="2147484249" r:id="rId55"/>
    <p:sldLayoutId id="2147484640" r:id="rId56"/>
    <p:sldLayoutId id="2147485198" r:id="rId57"/>
    <p:sldLayoutId id="2147485199" r:id="rId58"/>
    <p:sldLayoutId id="2147484583" r:id="rId59"/>
    <p:sldLayoutId id="2147484584" r:id="rId60"/>
    <p:sldLayoutId id="2147485206" r:id="rId61"/>
    <p:sldLayoutId id="2147485222" r:id="rId62"/>
    <p:sldLayoutId id="2147485223" r:id="rId63"/>
    <p:sldLayoutId id="2147485226" r:id="rId64"/>
    <p:sldLayoutId id="2147485225" r:id="rId65"/>
    <p:sldLayoutId id="2147485229" r:id="rId66"/>
    <p:sldLayoutId id="2147484671" r:id="rId67"/>
    <p:sldLayoutId id="2147484673" r:id="rId68"/>
    <p:sldLayoutId id="2147485204" r:id="rId69"/>
    <p:sldLayoutId id="2147485205" r:id="rId70"/>
    <p:sldLayoutId id="2147484299" r:id="rId71"/>
    <p:sldLayoutId id="2147485230" r:id="rId72"/>
    <p:sldLayoutId id="2147484263" r:id="rId73"/>
    <p:sldLayoutId id="2147485891" r:id="rId74"/>
    <p:sldLayoutId id="2147485975" r:id="rId7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1" cstate="email">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a:t>
            </a:fld>
            <a:endParaRPr lang="en-US"/>
          </a:p>
        </p:txBody>
      </p:sp>
    </p:spTree>
    <p:extLst>
      <p:ext uri="{BB962C8B-B14F-4D97-AF65-F5344CB8AC3E}">
        <p14:creationId xmlns:p14="http://schemas.microsoft.com/office/powerpoint/2010/main" val="2405000144"/>
      </p:ext>
    </p:extLst>
  </p:cSld>
  <p:clrMap bg1="lt1" tx1="dk1" bg2="lt2" tx2="dk2" accent1="accent1" accent2="accent2" accent3="accent3" accent4="accent4" accent5="accent5" accent6="accent6" hlink="hlink" folHlink="folHlink"/>
  <p:sldLayoutIdLst>
    <p:sldLayoutId id="2147485978" r:id="rId1"/>
    <p:sldLayoutId id="2147485979" r:id="rId2"/>
    <p:sldLayoutId id="2147485980" r:id="rId3"/>
    <p:sldLayoutId id="2147485981" r:id="rId4"/>
    <p:sldLayoutId id="2147485982" r:id="rId5"/>
    <p:sldLayoutId id="2147485983" r:id="rId6"/>
    <p:sldLayoutId id="2147485984" r:id="rId7"/>
    <p:sldLayoutId id="2147485985" r:id="rId8"/>
    <p:sldLayoutId id="2147485986" r:id="rId9"/>
    <p:sldLayoutId id="2147485987" r:id="rId10"/>
    <p:sldLayoutId id="2147485988" r:id="rId11"/>
    <p:sldLayoutId id="2147485989" r:id="rId12"/>
    <p:sldLayoutId id="2147485990" r:id="rId13"/>
    <p:sldLayoutId id="2147485991" r:id="rId14"/>
    <p:sldLayoutId id="2147485992" r:id="rId15"/>
    <p:sldLayoutId id="2147485993" r:id="rId16"/>
    <p:sldLayoutId id="2147485994" r:id="rId17"/>
    <p:sldLayoutId id="2147485995" r:id="rId18"/>
    <p:sldLayoutId id="2147485996" r:id="rId19"/>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2">
                <a:lumMod val="75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13663" y="457201"/>
            <a:ext cx="10968737" cy="492314"/>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609601" y="1435508"/>
            <a:ext cx="10994134" cy="1433277"/>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1"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2517" tIns="130014" rIns="162517" bIns="130014" numCol="1" spcCol="0" rtlCol="0" fromWordArt="0" anchor="t" anchorCtr="0" forceAA="0" compatLnSpc="1">
            <a:prstTxWarp prst="textNoShape">
              <a:avLst/>
            </a:prstTxWarp>
            <a:noAutofit/>
          </a:bodyPr>
          <a:lstStyle/>
          <a:p>
            <a:pPr marL="0" marR="0" lvl="0" indent="0" algn="ctr" defTabSz="828709" rtl="0" eaLnBrk="1" fontAlgn="base" latinLnBrk="0" hangingPunct="1">
              <a:lnSpc>
                <a:spcPct val="90000"/>
              </a:lnSpc>
              <a:spcBef>
                <a:spcPct val="0"/>
              </a:spcBef>
              <a:spcAft>
                <a:spcPct val="0"/>
              </a:spcAft>
              <a:buClrTx/>
              <a:buSzTx/>
              <a:buFontTx/>
              <a:buNone/>
              <a:tabLst/>
              <a:defRPr/>
            </a:pPr>
            <a:endParaRPr kumimoji="0" lang="en-US" sz="213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2517" tIns="130014" rIns="162517" bIns="130014" numCol="1" spcCol="0" rtlCol="0" fromWordArt="0" anchor="t" anchorCtr="0" forceAA="0" compatLnSpc="1">
            <a:prstTxWarp prst="textNoShape">
              <a:avLst/>
            </a:prstTxWarp>
            <a:noAutofit/>
          </a:bodyPr>
          <a:lstStyle/>
          <a:p>
            <a:pPr marL="0" marR="0" lvl="0" indent="0" algn="ctr" defTabSz="828709" rtl="0" eaLnBrk="1" fontAlgn="base" latinLnBrk="0" hangingPunct="1">
              <a:lnSpc>
                <a:spcPct val="90000"/>
              </a:lnSpc>
              <a:spcBef>
                <a:spcPct val="0"/>
              </a:spcBef>
              <a:spcAft>
                <a:spcPct val="0"/>
              </a:spcAft>
              <a:buClrTx/>
              <a:buSzTx/>
              <a:buFontTx/>
              <a:buNone/>
              <a:tabLst/>
              <a:defRPr/>
            </a:pPr>
            <a:endParaRPr kumimoji="0" lang="en-US" sz="213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9" cstate="email">
            <a:extLst>
              <a:ext uri="{28A0092B-C50C-407E-A947-70E740481C1C}">
                <a14:useLocalDpi xmlns:a14="http://schemas.microsoft.com/office/drawing/2010/main"/>
              </a:ext>
            </a:extLst>
          </a:blip>
          <a:srcRect l="762"/>
          <a:stretch/>
        </p:blipFill>
        <p:spPr>
          <a:xfrm rot="5400000">
            <a:off x="9509760" y="2843775"/>
            <a:ext cx="6858000" cy="1170455"/>
          </a:xfrm>
          <a:prstGeom prst="rect">
            <a:avLst/>
          </a:prstGeom>
        </p:spPr>
      </p:pic>
    </p:spTree>
    <p:extLst>
      <p:ext uri="{BB962C8B-B14F-4D97-AF65-F5344CB8AC3E}">
        <p14:creationId xmlns:p14="http://schemas.microsoft.com/office/powerpoint/2010/main" val="766133235"/>
      </p:ext>
    </p:extLst>
  </p:cSld>
  <p:clrMap bg1="dk1" tx1="lt1" bg2="dk2" tx2="lt2" accent1="accent1" accent2="accent2" accent3="accent3" accent4="accent4" accent5="accent5" accent6="accent6" hlink="hlink" folHlink="folHlink"/>
  <p:sldLayoutIdLst>
    <p:sldLayoutId id="2147485998" r:id="rId1"/>
    <p:sldLayoutId id="2147485999" r:id="rId2"/>
    <p:sldLayoutId id="2147486000" r:id="rId3"/>
    <p:sldLayoutId id="2147486001" r:id="rId4"/>
    <p:sldLayoutId id="2147486002" r:id="rId5"/>
    <p:sldLayoutId id="2147486003" r:id="rId6"/>
    <p:sldLayoutId id="2147486004" r:id="rId7"/>
    <p:sldLayoutId id="2147486005" r:id="rId8"/>
    <p:sldLayoutId id="2147486006" r:id="rId9"/>
    <p:sldLayoutId id="2147486007" r:id="rId10"/>
    <p:sldLayoutId id="2147486008" r:id="rId11"/>
    <p:sldLayoutId id="2147486009" r:id="rId12"/>
    <p:sldLayoutId id="2147486010" r:id="rId13"/>
    <p:sldLayoutId id="2147486011" r:id="rId14"/>
    <p:sldLayoutId id="2147486012" r:id="rId15"/>
    <p:sldLayoutId id="2147486013" r:id="rId16"/>
    <p:sldLayoutId id="2147486014" r:id="rId17"/>
    <p:sldLayoutId id="2147486015" r:id="rId18"/>
    <p:sldLayoutId id="2147486016" r:id="rId19"/>
    <p:sldLayoutId id="2147486017" r:id="rId20"/>
    <p:sldLayoutId id="2147486018" r:id="rId21"/>
    <p:sldLayoutId id="2147486019" r:id="rId22"/>
    <p:sldLayoutId id="2147486020" r:id="rId23"/>
    <p:sldLayoutId id="2147486021" r:id="rId24"/>
    <p:sldLayoutId id="2147486022" r:id="rId25"/>
    <p:sldLayoutId id="2147486023" r:id="rId26"/>
    <p:sldLayoutId id="2147486024" r:id="rId27"/>
    <p:sldLayoutId id="2147486025" r:id="rId28"/>
    <p:sldLayoutId id="2147486026" r:id="rId29"/>
    <p:sldLayoutId id="2147486027" r:id="rId30"/>
    <p:sldLayoutId id="2147486028" r:id="rId31"/>
    <p:sldLayoutId id="2147486029" r:id="rId32"/>
    <p:sldLayoutId id="2147486030" r:id="rId33"/>
    <p:sldLayoutId id="2147486031" r:id="rId34"/>
    <p:sldLayoutId id="2147486032" r:id="rId35"/>
    <p:sldLayoutId id="2147486033" r:id="rId36"/>
    <p:sldLayoutId id="2147486034" r:id="rId37"/>
    <p:sldLayoutId id="2147486035" r:id="rId38"/>
    <p:sldLayoutId id="2147486036" r:id="rId39"/>
    <p:sldLayoutId id="2147486037" r:id="rId40"/>
    <p:sldLayoutId id="2147486038" r:id="rId41"/>
    <p:sldLayoutId id="2147486039" r:id="rId42"/>
    <p:sldLayoutId id="2147486040" r:id="rId43"/>
    <p:sldLayoutId id="2147486041" r:id="rId44"/>
    <p:sldLayoutId id="2147486042" r:id="rId45"/>
    <p:sldLayoutId id="2147486043" r:id="rId46"/>
    <p:sldLayoutId id="2147486044" r:id="rId47"/>
    <p:sldLayoutId id="2147486045" r:id="rId48"/>
    <p:sldLayoutId id="2147486046" r:id="rId49"/>
    <p:sldLayoutId id="2147486047" r:id="rId50"/>
    <p:sldLayoutId id="2147486048" r:id="rId51"/>
    <p:sldLayoutId id="2147486049" r:id="rId52"/>
    <p:sldLayoutId id="2147486050" r:id="rId53"/>
    <p:sldLayoutId id="2147486051" r:id="rId54"/>
    <p:sldLayoutId id="2147486052" r:id="rId55"/>
    <p:sldLayoutId id="2147486053" r:id="rId56"/>
    <p:sldLayoutId id="2147486054" r:id="rId57"/>
  </p:sldLayoutIdLst>
  <p:transition>
    <p:fade/>
  </p:transition>
  <p:hf hdr="0" dt="0"/>
  <p:txStyles>
    <p:titleStyle>
      <a:lvl1pPr algn="l" defTabSz="828948" rtl="0" eaLnBrk="1" latinLnBrk="0" hangingPunct="1">
        <a:lnSpc>
          <a:spcPct val="100000"/>
        </a:lnSpc>
        <a:spcBef>
          <a:spcPct val="0"/>
        </a:spcBef>
        <a:buNone/>
        <a:defRPr lang="en-US" sz="3199" b="0" kern="1200" cap="none" spc="-44" baseline="0" dirty="0" smtClean="0">
          <a:ln w="3175">
            <a:noFill/>
          </a:ln>
          <a:solidFill>
            <a:schemeClr val="tx1"/>
          </a:solidFill>
          <a:effectLst/>
          <a:latin typeface="+mj-lt"/>
          <a:ea typeface="+mn-ea"/>
          <a:cs typeface="Segoe UI" pitchFamily="34" charset="0"/>
        </a:defRPr>
      </a:lvl1pPr>
    </p:titleStyle>
    <p:bodyStyle>
      <a:lvl1pPr marL="203162" marR="0" indent="-203162" algn="l" defTabSz="828948"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488" kern="1200" spc="0" baseline="0">
          <a:solidFill>
            <a:schemeClr val="tx1"/>
          </a:solidFill>
          <a:latin typeface="+mn-lt"/>
          <a:ea typeface="+mn-ea"/>
          <a:cs typeface="Segoe UI" panose="020B0502040204020203" pitchFamily="34" charset="0"/>
        </a:defRPr>
      </a:lvl1pPr>
      <a:lvl2pPr marL="406324" marR="0" indent="-203162" algn="l" defTabSz="828948"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78" kern="1200" spc="0" baseline="0">
          <a:solidFill>
            <a:schemeClr val="tx1"/>
          </a:solidFill>
          <a:latin typeface="+mn-lt"/>
          <a:ea typeface="+mn-ea"/>
          <a:cs typeface="+mn-cs"/>
        </a:defRPr>
      </a:lvl2pPr>
      <a:lvl3pPr marL="584091" marR="0" indent="-177767" algn="l" defTabSz="828948"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2" kern="1200" spc="0" baseline="0">
          <a:solidFill>
            <a:schemeClr val="tx1"/>
          </a:solidFill>
          <a:latin typeface="+mn-lt"/>
          <a:ea typeface="+mn-ea"/>
          <a:cs typeface="+mn-cs"/>
        </a:defRPr>
      </a:lvl3pPr>
      <a:lvl4pPr marL="749160" marR="0" indent="-160837" algn="l" defTabSz="828948"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44" kern="1200" spc="0" baseline="0">
          <a:solidFill>
            <a:schemeClr val="tx1"/>
          </a:solidFill>
          <a:latin typeface="+mn-lt"/>
          <a:ea typeface="+mn-ea"/>
          <a:cs typeface="+mn-cs"/>
        </a:defRPr>
      </a:lvl4pPr>
      <a:lvl5pPr marL="909996" marR="0" indent="-149549" algn="l" defTabSz="828948"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44" kern="1200" spc="0" baseline="0">
          <a:solidFill>
            <a:schemeClr val="tx1"/>
          </a:solidFill>
          <a:latin typeface="+mn-lt"/>
          <a:ea typeface="+mn-ea"/>
          <a:cs typeface="+mn-cs"/>
        </a:defRPr>
      </a:lvl5pPr>
      <a:lvl6pPr marL="2279608" indent="-207237" algn="l" defTabSz="828948" rtl="0" eaLnBrk="1" latinLnBrk="0" hangingPunct="1">
        <a:spcBef>
          <a:spcPct val="20000"/>
        </a:spcBef>
        <a:buFont typeface="Arial" pitchFamily="34" charset="0"/>
        <a:buChar char="•"/>
        <a:defRPr sz="1778" kern="1200">
          <a:solidFill>
            <a:schemeClr val="tx1"/>
          </a:solidFill>
          <a:latin typeface="+mn-lt"/>
          <a:ea typeface="+mn-ea"/>
          <a:cs typeface="+mn-cs"/>
        </a:defRPr>
      </a:lvl6pPr>
      <a:lvl7pPr marL="2694083" indent="-207237" algn="l" defTabSz="828948" rtl="0" eaLnBrk="1" latinLnBrk="0" hangingPunct="1">
        <a:spcBef>
          <a:spcPct val="20000"/>
        </a:spcBef>
        <a:buFont typeface="Arial" pitchFamily="34" charset="0"/>
        <a:buChar char="•"/>
        <a:defRPr sz="1778" kern="1200">
          <a:solidFill>
            <a:schemeClr val="tx1"/>
          </a:solidFill>
          <a:latin typeface="+mn-lt"/>
          <a:ea typeface="+mn-ea"/>
          <a:cs typeface="+mn-cs"/>
        </a:defRPr>
      </a:lvl7pPr>
      <a:lvl8pPr marL="3108557" indent="-207237" algn="l" defTabSz="828948" rtl="0" eaLnBrk="1" latinLnBrk="0" hangingPunct="1">
        <a:spcBef>
          <a:spcPct val="20000"/>
        </a:spcBef>
        <a:buFont typeface="Arial" pitchFamily="34" charset="0"/>
        <a:buChar char="•"/>
        <a:defRPr sz="1778" kern="1200">
          <a:solidFill>
            <a:schemeClr val="tx1"/>
          </a:solidFill>
          <a:latin typeface="+mn-lt"/>
          <a:ea typeface="+mn-ea"/>
          <a:cs typeface="+mn-cs"/>
        </a:defRPr>
      </a:lvl8pPr>
      <a:lvl9pPr marL="3523032" indent="-207237" algn="l" defTabSz="828948" rtl="0" eaLnBrk="1" latinLnBrk="0" hangingPunct="1">
        <a:spcBef>
          <a:spcPct val="20000"/>
        </a:spcBef>
        <a:buFont typeface="Arial" pitchFamily="34" charset="0"/>
        <a:buChar char="•"/>
        <a:defRPr sz="1778" kern="1200">
          <a:solidFill>
            <a:schemeClr val="tx1"/>
          </a:solidFill>
          <a:latin typeface="+mn-lt"/>
          <a:ea typeface="+mn-ea"/>
          <a:cs typeface="+mn-cs"/>
        </a:defRPr>
      </a:lvl9pPr>
    </p:bodyStyle>
    <p:otherStyle>
      <a:defPPr>
        <a:defRPr lang="en-US"/>
      </a:defPPr>
      <a:lvl1pPr marL="0" algn="l" defTabSz="828948" rtl="0" eaLnBrk="1" latinLnBrk="0" hangingPunct="1">
        <a:defRPr sz="1600" kern="1200">
          <a:solidFill>
            <a:schemeClr val="tx1"/>
          </a:solidFill>
          <a:latin typeface="+mn-lt"/>
          <a:ea typeface="+mn-ea"/>
          <a:cs typeface="+mn-cs"/>
        </a:defRPr>
      </a:lvl1pPr>
      <a:lvl2pPr marL="414475" algn="l" defTabSz="828948" rtl="0" eaLnBrk="1" latinLnBrk="0" hangingPunct="1">
        <a:defRPr sz="1600" kern="1200">
          <a:solidFill>
            <a:schemeClr val="tx1"/>
          </a:solidFill>
          <a:latin typeface="+mn-lt"/>
          <a:ea typeface="+mn-ea"/>
          <a:cs typeface="+mn-cs"/>
        </a:defRPr>
      </a:lvl2pPr>
      <a:lvl3pPr marL="828948" algn="l" defTabSz="828948" rtl="0" eaLnBrk="1" latinLnBrk="0" hangingPunct="1">
        <a:defRPr sz="1600" kern="1200">
          <a:solidFill>
            <a:schemeClr val="tx1"/>
          </a:solidFill>
          <a:latin typeface="+mn-lt"/>
          <a:ea typeface="+mn-ea"/>
          <a:cs typeface="+mn-cs"/>
        </a:defRPr>
      </a:lvl3pPr>
      <a:lvl4pPr marL="1243423" algn="l" defTabSz="828948" rtl="0" eaLnBrk="1" latinLnBrk="0" hangingPunct="1">
        <a:defRPr sz="1600" kern="1200">
          <a:solidFill>
            <a:schemeClr val="tx1"/>
          </a:solidFill>
          <a:latin typeface="+mn-lt"/>
          <a:ea typeface="+mn-ea"/>
          <a:cs typeface="+mn-cs"/>
        </a:defRPr>
      </a:lvl4pPr>
      <a:lvl5pPr marL="1657897" algn="l" defTabSz="828948" rtl="0" eaLnBrk="1" latinLnBrk="0" hangingPunct="1">
        <a:defRPr sz="1600" kern="1200">
          <a:solidFill>
            <a:schemeClr val="tx1"/>
          </a:solidFill>
          <a:latin typeface="+mn-lt"/>
          <a:ea typeface="+mn-ea"/>
          <a:cs typeface="+mn-cs"/>
        </a:defRPr>
      </a:lvl5pPr>
      <a:lvl6pPr marL="2072373" algn="l" defTabSz="828948" rtl="0" eaLnBrk="1" latinLnBrk="0" hangingPunct="1">
        <a:defRPr sz="1600" kern="1200">
          <a:solidFill>
            <a:schemeClr val="tx1"/>
          </a:solidFill>
          <a:latin typeface="+mn-lt"/>
          <a:ea typeface="+mn-ea"/>
          <a:cs typeface="+mn-cs"/>
        </a:defRPr>
      </a:lvl6pPr>
      <a:lvl7pPr marL="2486845" algn="l" defTabSz="828948" rtl="0" eaLnBrk="1" latinLnBrk="0" hangingPunct="1">
        <a:defRPr sz="1600" kern="1200">
          <a:solidFill>
            <a:schemeClr val="tx1"/>
          </a:solidFill>
          <a:latin typeface="+mn-lt"/>
          <a:ea typeface="+mn-ea"/>
          <a:cs typeface="+mn-cs"/>
        </a:defRPr>
      </a:lvl7pPr>
      <a:lvl8pPr marL="2901320" algn="l" defTabSz="828948" rtl="0" eaLnBrk="1" latinLnBrk="0" hangingPunct="1">
        <a:defRPr sz="1600" kern="1200">
          <a:solidFill>
            <a:schemeClr val="tx1"/>
          </a:solidFill>
          <a:latin typeface="+mn-lt"/>
          <a:ea typeface="+mn-ea"/>
          <a:cs typeface="+mn-cs"/>
        </a:defRPr>
      </a:lvl8pPr>
      <a:lvl9pPr marL="3315795" algn="l" defTabSz="828948"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192">
          <p15:clr>
            <a:srgbClr val="C35EA4"/>
          </p15:clr>
        </p15:guide>
        <p15:guide id="25" orient="horz" pos="144">
          <p15:clr>
            <a:srgbClr val="C35EA4"/>
          </p15:clr>
        </p15:guide>
        <p15:guide id="26" orient="horz" pos="2160">
          <p15:clr>
            <a:srgbClr val="C35EA4"/>
          </p15:clr>
        </p15:guide>
        <p15:guide id="29" orient="horz" pos="2064">
          <p15:clr>
            <a:srgbClr val="C35EA4"/>
          </p15:clr>
        </p15:guide>
        <p15:guide id="32" orient="horz" pos="2256">
          <p15:clr>
            <a:srgbClr val="C35EA4"/>
          </p15:clr>
        </p15:guide>
        <p15:guide id="33" orient="horz" pos="288">
          <p15:clr>
            <a:srgbClr val="C35EA4"/>
          </p15:clr>
        </p15:guide>
        <p15:guide id="34" pos="384">
          <p15:clr>
            <a:srgbClr val="C35EA4"/>
          </p15:clr>
        </p15:guide>
        <p15:guide id="35" pos="7296">
          <p15:clr>
            <a:srgbClr val="C35EA4"/>
          </p15:clr>
        </p15:guide>
        <p15:guide id="36" orient="horz" pos="4032">
          <p15:clr>
            <a:srgbClr val="C35EA4"/>
          </p15:clr>
        </p15:guide>
        <p15:guide id="37" pos="3840">
          <p15:clr>
            <a:srgbClr val="C35EA4"/>
          </p15:clr>
        </p15:guide>
        <p15:guide id="38" pos="3936">
          <p15:clr>
            <a:srgbClr val="C35EA4"/>
          </p15:clr>
        </p15:guide>
        <p15:guide id="39" pos="3744">
          <p15:clr>
            <a:srgbClr val="C35EA4"/>
          </p15:clr>
        </p15:guide>
        <p15:guide id="40" pos="7488">
          <p15:clr>
            <a:srgbClr val="C35EA4"/>
          </p15:clr>
        </p15:guide>
        <p15:guide id="41" orient="horz" pos="4176">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84" cstate="email">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058889059"/>
      </p:ext>
    </p:extLst>
  </p:cSld>
  <p:clrMap bg1="lt1" tx1="dk1" bg2="lt2" tx2="dk2" accent1="accent1" accent2="accent2" accent3="accent3" accent4="accent4" accent5="accent5" accent6="accent6" hlink="hlink" folHlink="folHlink"/>
  <p:sldLayoutIdLst>
    <p:sldLayoutId id="2147486056" r:id="rId1"/>
    <p:sldLayoutId id="2147486057" r:id="rId2"/>
    <p:sldLayoutId id="2147486058" r:id="rId3"/>
    <p:sldLayoutId id="2147486059" r:id="rId4"/>
    <p:sldLayoutId id="2147486060" r:id="rId5"/>
    <p:sldLayoutId id="2147486061" r:id="rId6"/>
    <p:sldLayoutId id="2147486062" r:id="rId7"/>
    <p:sldLayoutId id="2147486063" r:id="rId8"/>
    <p:sldLayoutId id="2147486064" r:id="rId9"/>
    <p:sldLayoutId id="2147486065" r:id="rId10"/>
    <p:sldLayoutId id="2147486066" r:id="rId11"/>
    <p:sldLayoutId id="2147486067" r:id="rId12"/>
    <p:sldLayoutId id="2147486068" r:id="rId13"/>
    <p:sldLayoutId id="2147486069" r:id="rId14"/>
    <p:sldLayoutId id="2147486070" r:id="rId15"/>
    <p:sldLayoutId id="2147486071" r:id="rId16"/>
    <p:sldLayoutId id="2147486072" r:id="rId17"/>
    <p:sldLayoutId id="2147486073" r:id="rId18"/>
    <p:sldLayoutId id="2147486074" r:id="rId19"/>
    <p:sldLayoutId id="2147486075" r:id="rId20"/>
    <p:sldLayoutId id="2147486076" r:id="rId21"/>
    <p:sldLayoutId id="2147486077" r:id="rId22"/>
    <p:sldLayoutId id="2147486078" r:id="rId23"/>
    <p:sldLayoutId id="2147486079" r:id="rId24"/>
    <p:sldLayoutId id="2147486080" r:id="rId25"/>
    <p:sldLayoutId id="2147486081" r:id="rId26"/>
    <p:sldLayoutId id="2147486082" r:id="rId27"/>
    <p:sldLayoutId id="2147486083" r:id="rId28"/>
    <p:sldLayoutId id="2147486084" r:id="rId29"/>
    <p:sldLayoutId id="2147486085" r:id="rId30"/>
    <p:sldLayoutId id="2147486086" r:id="rId31"/>
    <p:sldLayoutId id="2147486087" r:id="rId32"/>
    <p:sldLayoutId id="2147486088" r:id="rId33"/>
    <p:sldLayoutId id="2147486089" r:id="rId34"/>
    <p:sldLayoutId id="2147486090" r:id="rId35"/>
    <p:sldLayoutId id="2147486091" r:id="rId36"/>
    <p:sldLayoutId id="2147486092" r:id="rId37"/>
    <p:sldLayoutId id="2147486093" r:id="rId38"/>
    <p:sldLayoutId id="2147486094" r:id="rId39"/>
    <p:sldLayoutId id="2147486095" r:id="rId40"/>
    <p:sldLayoutId id="2147486096" r:id="rId41"/>
    <p:sldLayoutId id="2147486097" r:id="rId42"/>
    <p:sldLayoutId id="2147486098" r:id="rId43"/>
    <p:sldLayoutId id="2147486099" r:id="rId44"/>
    <p:sldLayoutId id="2147486100" r:id="rId45"/>
    <p:sldLayoutId id="2147486101" r:id="rId46"/>
    <p:sldLayoutId id="2147486102" r:id="rId47"/>
    <p:sldLayoutId id="2147486103" r:id="rId48"/>
    <p:sldLayoutId id="2147486104" r:id="rId49"/>
    <p:sldLayoutId id="2147486105" r:id="rId50"/>
    <p:sldLayoutId id="2147486106" r:id="rId51"/>
    <p:sldLayoutId id="2147486107" r:id="rId52"/>
    <p:sldLayoutId id="2147486108" r:id="rId53"/>
    <p:sldLayoutId id="2147486109" r:id="rId54"/>
    <p:sldLayoutId id="2147486110" r:id="rId55"/>
    <p:sldLayoutId id="2147486111" r:id="rId56"/>
    <p:sldLayoutId id="2147486112" r:id="rId57"/>
    <p:sldLayoutId id="2147486113" r:id="rId58"/>
    <p:sldLayoutId id="2147486114" r:id="rId59"/>
    <p:sldLayoutId id="2147486115" r:id="rId60"/>
    <p:sldLayoutId id="2147486116" r:id="rId61"/>
    <p:sldLayoutId id="2147486117" r:id="rId62"/>
    <p:sldLayoutId id="2147486118" r:id="rId63"/>
    <p:sldLayoutId id="2147486119" r:id="rId64"/>
    <p:sldLayoutId id="2147486120" r:id="rId65"/>
    <p:sldLayoutId id="2147486121" r:id="rId66"/>
    <p:sldLayoutId id="2147486122" r:id="rId67"/>
    <p:sldLayoutId id="2147486123" r:id="rId68"/>
    <p:sldLayoutId id="2147486124" r:id="rId69"/>
    <p:sldLayoutId id="2147486125" r:id="rId70"/>
    <p:sldLayoutId id="2147486126" r:id="rId71"/>
    <p:sldLayoutId id="2147486127" r:id="rId72"/>
    <p:sldLayoutId id="2147486128" r:id="rId73"/>
    <p:sldLayoutId id="2147486129" r:id="rId74"/>
    <p:sldLayoutId id="2147486130" r:id="rId75"/>
    <p:sldLayoutId id="2147486131" r:id="rId76"/>
    <p:sldLayoutId id="2147486132" r:id="rId77"/>
    <p:sldLayoutId id="2147486133" r:id="rId78"/>
    <p:sldLayoutId id="2147486134" r:id="rId79"/>
    <p:sldLayoutId id="2147486135" r:id="rId80"/>
    <p:sldLayoutId id="2147486136" r:id="rId81"/>
    <p:sldLayoutId id="2147486137" r:id="rId8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2" cstate="email">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a:t>
            </a:fld>
            <a:endParaRPr lang="en-US"/>
          </a:p>
        </p:txBody>
      </p:sp>
    </p:spTree>
    <p:extLst>
      <p:ext uri="{BB962C8B-B14F-4D97-AF65-F5344CB8AC3E}">
        <p14:creationId xmlns:p14="http://schemas.microsoft.com/office/powerpoint/2010/main" val="3469903413"/>
      </p:ext>
    </p:extLst>
  </p:cSld>
  <p:clrMap bg1="lt1" tx1="dk1" bg2="lt2" tx2="dk2" accent1="accent1" accent2="accent2" accent3="accent3" accent4="accent4" accent5="accent5" accent6="accent6" hlink="hlink" folHlink="folHlink"/>
  <p:sldLayoutIdLst>
    <p:sldLayoutId id="2147486139" r:id="rId1"/>
    <p:sldLayoutId id="2147486140" r:id="rId2"/>
    <p:sldLayoutId id="2147486141" r:id="rId3"/>
    <p:sldLayoutId id="2147486142" r:id="rId4"/>
    <p:sldLayoutId id="2147486143" r:id="rId5"/>
    <p:sldLayoutId id="2147486144" r:id="rId6"/>
    <p:sldLayoutId id="2147486145" r:id="rId7"/>
    <p:sldLayoutId id="2147486146" r:id="rId8"/>
    <p:sldLayoutId id="2147486147" r:id="rId9"/>
    <p:sldLayoutId id="2147486148" r:id="rId10"/>
    <p:sldLayoutId id="2147486149" r:id="rId11"/>
    <p:sldLayoutId id="2147486150" r:id="rId12"/>
    <p:sldLayoutId id="2147486151" r:id="rId13"/>
    <p:sldLayoutId id="2147486152" r:id="rId14"/>
    <p:sldLayoutId id="2147486153" r:id="rId15"/>
    <p:sldLayoutId id="2147486154" r:id="rId16"/>
    <p:sldLayoutId id="2147486155" r:id="rId17"/>
    <p:sldLayoutId id="2147486156" r:id="rId18"/>
    <p:sldLayoutId id="2147486157" r:id="rId19"/>
    <p:sldLayoutId id="2147486158" r:id="rId20"/>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2">
                <a:lumMod val="75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13663" y="457201"/>
            <a:ext cx="10968737" cy="492314"/>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609601" y="1435508"/>
            <a:ext cx="10994134" cy="1433277"/>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1"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2517" tIns="130014" rIns="162517" bIns="130014" numCol="1" spcCol="0" rtlCol="0" fromWordArt="0" anchor="t" anchorCtr="0" forceAA="0" compatLnSpc="1">
            <a:prstTxWarp prst="textNoShape">
              <a:avLst/>
            </a:prstTxWarp>
            <a:noAutofit/>
          </a:bodyPr>
          <a:lstStyle/>
          <a:p>
            <a:pPr marL="0" marR="0" lvl="0" indent="0" algn="ctr" defTabSz="828709" rtl="0" eaLnBrk="1" fontAlgn="base" latinLnBrk="0" hangingPunct="1">
              <a:lnSpc>
                <a:spcPct val="90000"/>
              </a:lnSpc>
              <a:spcBef>
                <a:spcPct val="0"/>
              </a:spcBef>
              <a:spcAft>
                <a:spcPct val="0"/>
              </a:spcAft>
              <a:buClrTx/>
              <a:buSzTx/>
              <a:buFontTx/>
              <a:buNone/>
              <a:tabLst/>
              <a:defRPr/>
            </a:pPr>
            <a:endParaRPr kumimoji="0" lang="en-US" sz="213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2517" tIns="130014" rIns="162517" bIns="130014" numCol="1" spcCol="0" rtlCol="0" fromWordArt="0" anchor="t" anchorCtr="0" forceAA="0" compatLnSpc="1">
            <a:prstTxWarp prst="textNoShape">
              <a:avLst/>
            </a:prstTxWarp>
            <a:noAutofit/>
          </a:bodyPr>
          <a:lstStyle/>
          <a:p>
            <a:pPr marL="0" marR="0" lvl="0" indent="0" algn="ctr" defTabSz="828709" rtl="0" eaLnBrk="1" fontAlgn="base" latinLnBrk="0" hangingPunct="1">
              <a:lnSpc>
                <a:spcPct val="90000"/>
              </a:lnSpc>
              <a:spcBef>
                <a:spcPct val="0"/>
              </a:spcBef>
              <a:spcAft>
                <a:spcPct val="0"/>
              </a:spcAft>
              <a:buClrTx/>
              <a:buSzTx/>
              <a:buFontTx/>
              <a:buNone/>
              <a:tabLst/>
              <a:defRPr/>
            </a:pPr>
            <a:endParaRPr kumimoji="0" lang="en-US" sz="213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9" cstate="email">
            <a:extLst>
              <a:ext uri="{28A0092B-C50C-407E-A947-70E740481C1C}">
                <a14:useLocalDpi xmlns:a14="http://schemas.microsoft.com/office/drawing/2010/main"/>
              </a:ext>
            </a:extLst>
          </a:blip>
          <a:srcRect l="762"/>
          <a:stretch/>
        </p:blipFill>
        <p:spPr>
          <a:xfrm rot="5400000">
            <a:off x="9509760" y="2843775"/>
            <a:ext cx="6858000" cy="1170455"/>
          </a:xfrm>
          <a:prstGeom prst="rect">
            <a:avLst/>
          </a:prstGeom>
        </p:spPr>
      </p:pic>
    </p:spTree>
    <p:extLst>
      <p:ext uri="{BB962C8B-B14F-4D97-AF65-F5344CB8AC3E}">
        <p14:creationId xmlns:p14="http://schemas.microsoft.com/office/powerpoint/2010/main" val="3756229876"/>
      </p:ext>
    </p:extLst>
  </p:cSld>
  <p:clrMap bg1="dk1" tx1="lt1" bg2="dk2" tx2="lt2" accent1="accent1" accent2="accent2" accent3="accent3" accent4="accent4" accent5="accent5" accent6="accent6" hlink="hlink" folHlink="folHlink"/>
  <p:sldLayoutIdLst>
    <p:sldLayoutId id="2147486160" r:id="rId1"/>
    <p:sldLayoutId id="2147486161" r:id="rId2"/>
    <p:sldLayoutId id="2147486162" r:id="rId3"/>
    <p:sldLayoutId id="2147486163" r:id="rId4"/>
    <p:sldLayoutId id="2147486164" r:id="rId5"/>
    <p:sldLayoutId id="2147486165" r:id="rId6"/>
    <p:sldLayoutId id="2147486166" r:id="rId7"/>
    <p:sldLayoutId id="2147486167" r:id="rId8"/>
    <p:sldLayoutId id="2147486168" r:id="rId9"/>
    <p:sldLayoutId id="2147486169" r:id="rId10"/>
    <p:sldLayoutId id="2147486170" r:id="rId11"/>
    <p:sldLayoutId id="2147486171" r:id="rId12"/>
    <p:sldLayoutId id="2147486172" r:id="rId13"/>
    <p:sldLayoutId id="2147486173" r:id="rId14"/>
    <p:sldLayoutId id="2147486174" r:id="rId15"/>
    <p:sldLayoutId id="2147486175" r:id="rId16"/>
    <p:sldLayoutId id="2147486176" r:id="rId17"/>
    <p:sldLayoutId id="2147486177" r:id="rId18"/>
    <p:sldLayoutId id="2147486178" r:id="rId19"/>
    <p:sldLayoutId id="2147486179" r:id="rId20"/>
    <p:sldLayoutId id="2147486180" r:id="rId21"/>
    <p:sldLayoutId id="2147486181" r:id="rId22"/>
    <p:sldLayoutId id="2147486182" r:id="rId23"/>
    <p:sldLayoutId id="2147486183" r:id="rId24"/>
    <p:sldLayoutId id="2147486184" r:id="rId25"/>
    <p:sldLayoutId id="2147486185" r:id="rId26"/>
    <p:sldLayoutId id="2147486186" r:id="rId27"/>
    <p:sldLayoutId id="2147486187" r:id="rId28"/>
    <p:sldLayoutId id="2147486188" r:id="rId29"/>
    <p:sldLayoutId id="2147486189" r:id="rId30"/>
    <p:sldLayoutId id="2147486190" r:id="rId31"/>
    <p:sldLayoutId id="2147486191" r:id="rId32"/>
    <p:sldLayoutId id="2147486192" r:id="rId33"/>
    <p:sldLayoutId id="2147486193" r:id="rId34"/>
    <p:sldLayoutId id="2147486194" r:id="rId35"/>
    <p:sldLayoutId id="2147486195" r:id="rId36"/>
    <p:sldLayoutId id="2147486196" r:id="rId37"/>
    <p:sldLayoutId id="2147486197" r:id="rId38"/>
    <p:sldLayoutId id="2147486198" r:id="rId39"/>
    <p:sldLayoutId id="2147486199" r:id="rId40"/>
    <p:sldLayoutId id="2147486200" r:id="rId41"/>
    <p:sldLayoutId id="2147486201" r:id="rId42"/>
    <p:sldLayoutId id="2147486202" r:id="rId43"/>
    <p:sldLayoutId id="2147486203" r:id="rId44"/>
    <p:sldLayoutId id="2147486204" r:id="rId45"/>
    <p:sldLayoutId id="2147486205" r:id="rId46"/>
    <p:sldLayoutId id="2147486206" r:id="rId47"/>
    <p:sldLayoutId id="2147486207" r:id="rId48"/>
    <p:sldLayoutId id="2147486208" r:id="rId49"/>
    <p:sldLayoutId id="2147486209" r:id="rId50"/>
    <p:sldLayoutId id="2147486210" r:id="rId51"/>
    <p:sldLayoutId id="2147486211" r:id="rId52"/>
    <p:sldLayoutId id="2147486212" r:id="rId53"/>
    <p:sldLayoutId id="2147486213" r:id="rId54"/>
    <p:sldLayoutId id="2147486214" r:id="rId55"/>
    <p:sldLayoutId id="2147486215" r:id="rId56"/>
    <p:sldLayoutId id="2147486216" r:id="rId57"/>
  </p:sldLayoutIdLst>
  <p:transition>
    <p:fade/>
  </p:transition>
  <p:hf hdr="0" dt="0"/>
  <p:txStyles>
    <p:titleStyle>
      <a:lvl1pPr algn="l" defTabSz="828948" rtl="0" eaLnBrk="1" latinLnBrk="0" hangingPunct="1">
        <a:lnSpc>
          <a:spcPct val="100000"/>
        </a:lnSpc>
        <a:spcBef>
          <a:spcPct val="0"/>
        </a:spcBef>
        <a:buNone/>
        <a:defRPr lang="en-US" sz="3199" b="0" kern="1200" cap="none" spc="-44" baseline="0" dirty="0" smtClean="0">
          <a:ln w="3175">
            <a:noFill/>
          </a:ln>
          <a:solidFill>
            <a:schemeClr val="tx1"/>
          </a:solidFill>
          <a:effectLst/>
          <a:latin typeface="+mj-lt"/>
          <a:ea typeface="+mn-ea"/>
          <a:cs typeface="Segoe UI" pitchFamily="34" charset="0"/>
        </a:defRPr>
      </a:lvl1pPr>
    </p:titleStyle>
    <p:bodyStyle>
      <a:lvl1pPr marL="203162" marR="0" indent="-203162" algn="l" defTabSz="828948"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488" kern="1200" spc="0" baseline="0">
          <a:solidFill>
            <a:schemeClr val="tx1"/>
          </a:solidFill>
          <a:latin typeface="+mn-lt"/>
          <a:ea typeface="+mn-ea"/>
          <a:cs typeface="Segoe UI" panose="020B0502040204020203" pitchFamily="34" charset="0"/>
        </a:defRPr>
      </a:lvl1pPr>
      <a:lvl2pPr marL="406324" marR="0" indent="-203162" algn="l" defTabSz="828948"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78" kern="1200" spc="0" baseline="0">
          <a:solidFill>
            <a:schemeClr val="tx1"/>
          </a:solidFill>
          <a:latin typeface="+mn-lt"/>
          <a:ea typeface="+mn-ea"/>
          <a:cs typeface="+mn-cs"/>
        </a:defRPr>
      </a:lvl2pPr>
      <a:lvl3pPr marL="584091" marR="0" indent="-177767" algn="l" defTabSz="828948"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2" kern="1200" spc="0" baseline="0">
          <a:solidFill>
            <a:schemeClr val="tx1"/>
          </a:solidFill>
          <a:latin typeface="+mn-lt"/>
          <a:ea typeface="+mn-ea"/>
          <a:cs typeface="+mn-cs"/>
        </a:defRPr>
      </a:lvl3pPr>
      <a:lvl4pPr marL="749160" marR="0" indent="-160837" algn="l" defTabSz="828948"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44" kern="1200" spc="0" baseline="0">
          <a:solidFill>
            <a:schemeClr val="tx1"/>
          </a:solidFill>
          <a:latin typeface="+mn-lt"/>
          <a:ea typeface="+mn-ea"/>
          <a:cs typeface="+mn-cs"/>
        </a:defRPr>
      </a:lvl4pPr>
      <a:lvl5pPr marL="909996" marR="0" indent="-149549" algn="l" defTabSz="828948"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44" kern="1200" spc="0" baseline="0">
          <a:solidFill>
            <a:schemeClr val="tx1"/>
          </a:solidFill>
          <a:latin typeface="+mn-lt"/>
          <a:ea typeface="+mn-ea"/>
          <a:cs typeface="+mn-cs"/>
        </a:defRPr>
      </a:lvl5pPr>
      <a:lvl6pPr marL="2279608" indent="-207237" algn="l" defTabSz="828948" rtl="0" eaLnBrk="1" latinLnBrk="0" hangingPunct="1">
        <a:spcBef>
          <a:spcPct val="20000"/>
        </a:spcBef>
        <a:buFont typeface="Arial" pitchFamily="34" charset="0"/>
        <a:buChar char="•"/>
        <a:defRPr sz="1778" kern="1200">
          <a:solidFill>
            <a:schemeClr val="tx1"/>
          </a:solidFill>
          <a:latin typeface="+mn-lt"/>
          <a:ea typeface="+mn-ea"/>
          <a:cs typeface="+mn-cs"/>
        </a:defRPr>
      </a:lvl6pPr>
      <a:lvl7pPr marL="2694083" indent="-207237" algn="l" defTabSz="828948" rtl="0" eaLnBrk="1" latinLnBrk="0" hangingPunct="1">
        <a:spcBef>
          <a:spcPct val="20000"/>
        </a:spcBef>
        <a:buFont typeface="Arial" pitchFamily="34" charset="0"/>
        <a:buChar char="•"/>
        <a:defRPr sz="1778" kern="1200">
          <a:solidFill>
            <a:schemeClr val="tx1"/>
          </a:solidFill>
          <a:latin typeface="+mn-lt"/>
          <a:ea typeface="+mn-ea"/>
          <a:cs typeface="+mn-cs"/>
        </a:defRPr>
      </a:lvl7pPr>
      <a:lvl8pPr marL="3108557" indent="-207237" algn="l" defTabSz="828948" rtl="0" eaLnBrk="1" latinLnBrk="0" hangingPunct="1">
        <a:spcBef>
          <a:spcPct val="20000"/>
        </a:spcBef>
        <a:buFont typeface="Arial" pitchFamily="34" charset="0"/>
        <a:buChar char="•"/>
        <a:defRPr sz="1778" kern="1200">
          <a:solidFill>
            <a:schemeClr val="tx1"/>
          </a:solidFill>
          <a:latin typeface="+mn-lt"/>
          <a:ea typeface="+mn-ea"/>
          <a:cs typeface="+mn-cs"/>
        </a:defRPr>
      </a:lvl8pPr>
      <a:lvl9pPr marL="3523032" indent="-207237" algn="l" defTabSz="828948" rtl="0" eaLnBrk="1" latinLnBrk="0" hangingPunct="1">
        <a:spcBef>
          <a:spcPct val="20000"/>
        </a:spcBef>
        <a:buFont typeface="Arial" pitchFamily="34" charset="0"/>
        <a:buChar char="•"/>
        <a:defRPr sz="1778" kern="1200">
          <a:solidFill>
            <a:schemeClr val="tx1"/>
          </a:solidFill>
          <a:latin typeface="+mn-lt"/>
          <a:ea typeface="+mn-ea"/>
          <a:cs typeface="+mn-cs"/>
        </a:defRPr>
      </a:lvl9pPr>
    </p:bodyStyle>
    <p:otherStyle>
      <a:defPPr>
        <a:defRPr lang="en-US"/>
      </a:defPPr>
      <a:lvl1pPr marL="0" algn="l" defTabSz="828948" rtl="0" eaLnBrk="1" latinLnBrk="0" hangingPunct="1">
        <a:defRPr sz="1600" kern="1200">
          <a:solidFill>
            <a:schemeClr val="tx1"/>
          </a:solidFill>
          <a:latin typeface="+mn-lt"/>
          <a:ea typeface="+mn-ea"/>
          <a:cs typeface="+mn-cs"/>
        </a:defRPr>
      </a:lvl1pPr>
      <a:lvl2pPr marL="414475" algn="l" defTabSz="828948" rtl="0" eaLnBrk="1" latinLnBrk="0" hangingPunct="1">
        <a:defRPr sz="1600" kern="1200">
          <a:solidFill>
            <a:schemeClr val="tx1"/>
          </a:solidFill>
          <a:latin typeface="+mn-lt"/>
          <a:ea typeface="+mn-ea"/>
          <a:cs typeface="+mn-cs"/>
        </a:defRPr>
      </a:lvl2pPr>
      <a:lvl3pPr marL="828948" algn="l" defTabSz="828948" rtl="0" eaLnBrk="1" latinLnBrk="0" hangingPunct="1">
        <a:defRPr sz="1600" kern="1200">
          <a:solidFill>
            <a:schemeClr val="tx1"/>
          </a:solidFill>
          <a:latin typeface="+mn-lt"/>
          <a:ea typeface="+mn-ea"/>
          <a:cs typeface="+mn-cs"/>
        </a:defRPr>
      </a:lvl3pPr>
      <a:lvl4pPr marL="1243423" algn="l" defTabSz="828948" rtl="0" eaLnBrk="1" latinLnBrk="0" hangingPunct="1">
        <a:defRPr sz="1600" kern="1200">
          <a:solidFill>
            <a:schemeClr val="tx1"/>
          </a:solidFill>
          <a:latin typeface="+mn-lt"/>
          <a:ea typeface="+mn-ea"/>
          <a:cs typeface="+mn-cs"/>
        </a:defRPr>
      </a:lvl4pPr>
      <a:lvl5pPr marL="1657897" algn="l" defTabSz="828948" rtl="0" eaLnBrk="1" latinLnBrk="0" hangingPunct="1">
        <a:defRPr sz="1600" kern="1200">
          <a:solidFill>
            <a:schemeClr val="tx1"/>
          </a:solidFill>
          <a:latin typeface="+mn-lt"/>
          <a:ea typeface="+mn-ea"/>
          <a:cs typeface="+mn-cs"/>
        </a:defRPr>
      </a:lvl5pPr>
      <a:lvl6pPr marL="2072373" algn="l" defTabSz="828948" rtl="0" eaLnBrk="1" latinLnBrk="0" hangingPunct="1">
        <a:defRPr sz="1600" kern="1200">
          <a:solidFill>
            <a:schemeClr val="tx1"/>
          </a:solidFill>
          <a:latin typeface="+mn-lt"/>
          <a:ea typeface="+mn-ea"/>
          <a:cs typeface="+mn-cs"/>
        </a:defRPr>
      </a:lvl6pPr>
      <a:lvl7pPr marL="2486845" algn="l" defTabSz="828948" rtl="0" eaLnBrk="1" latinLnBrk="0" hangingPunct="1">
        <a:defRPr sz="1600" kern="1200">
          <a:solidFill>
            <a:schemeClr val="tx1"/>
          </a:solidFill>
          <a:latin typeface="+mn-lt"/>
          <a:ea typeface="+mn-ea"/>
          <a:cs typeface="+mn-cs"/>
        </a:defRPr>
      </a:lvl7pPr>
      <a:lvl8pPr marL="2901320" algn="l" defTabSz="828948" rtl="0" eaLnBrk="1" latinLnBrk="0" hangingPunct="1">
        <a:defRPr sz="1600" kern="1200">
          <a:solidFill>
            <a:schemeClr val="tx1"/>
          </a:solidFill>
          <a:latin typeface="+mn-lt"/>
          <a:ea typeface="+mn-ea"/>
          <a:cs typeface="+mn-cs"/>
        </a:defRPr>
      </a:lvl8pPr>
      <a:lvl9pPr marL="3315795" algn="l" defTabSz="828948"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192">
          <p15:clr>
            <a:srgbClr val="C35EA4"/>
          </p15:clr>
        </p15:guide>
        <p15:guide id="25" orient="horz" pos="144">
          <p15:clr>
            <a:srgbClr val="C35EA4"/>
          </p15:clr>
        </p15:guide>
        <p15:guide id="26" orient="horz" pos="2160">
          <p15:clr>
            <a:srgbClr val="C35EA4"/>
          </p15:clr>
        </p15:guide>
        <p15:guide id="29" orient="horz" pos="2064">
          <p15:clr>
            <a:srgbClr val="C35EA4"/>
          </p15:clr>
        </p15:guide>
        <p15:guide id="32" orient="horz" pos="2256">
          <p15:clr>
            <a:srgbClr val="C35EA4"/>
          </p15:clr>
        </p15:guide>
        <p15:guide id="33" orient="horz" pos="288">
          <p15:clr>
            <a:srgbClr val="C35EA4"/>
          </p15:clr>
        </p15:guide>
        <p15:guide id="34" pos="384">
          <p15:clr>
            <a:srgbClr val="C35EA4"/>
          </p15:clr>
        </p15:guide>
        <p15:guide id="35" pos="7296">
          <p15:clr>
            <a:srgbClr val="C35EA4"/>
          </p15:clr>
        </p15:guide>
        <p15:guide id="36" orient="horz" pos="4032">
          <p15:clr>
            <a:srgbClr val="C35EA4"/>
          </p15:clr>
        </p15:guide>
        <p15:guide id="37" pos="3840">
          <p15:clr>
            <a:srgbClr val="C35EA4"/>
          </p15:clr>
        </p15:guide>
        <p15:guide id="38" pos="3936">
          <p15:clr>
            <a:srgbClr val="C35EA4"/>
          </p15:clr>
        </p15:guide>
        <p15:guide id="39" pos="3744">
          <p15:clr>
            <a:srgbClr val="C35EA4"/>
          </p15:clr>
        </p15:guide>
        <p15:guide id="40" pos="7488">
          <p15:clr>
            <a:srgbClr val="C35EA4"/>
          </p15:clr>
        </p15:guide>
        <p15:guide id="41" orient="horz" pos="4176">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85" cstate="email">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887275876"/>
      </p:ext>
    </p:extLst>
  </p:cSld>
  <p:clrMap bg1="lt1" tx1="dk1" bg2="lt2" tx2="dk2" accent1="accent1" accent2="accent2" accent3="accent3" accent4="accent4" accent5="accent5" accent6="accent6" hlink="hlink" folHlink="folHlink"/>
  <p:sldLayoutIdLst>
    <p:sldLayoutId id="2147486218" r:id="rId1"/>
    <p:sldLayoutId id="2147486219" r:id="rId2"/>
    <p:sldLayoutId id="2147486220" r:id="rId3"/>
    <p:sldLayoutId id="2147486221" r:id="rId4"/>
    <p:sldLayoutId id="2147486222" r:id="rId5"/>
    <p:sldLayoutId id="2147486223" r:id="rId6"/>
    <p:sldLayoutId id="2147486224" r:id="rId7"/>
    <p:sldLayoutId id="2147486225" r:id="rId8"/>
    <p:sldLayoutId id="2147486226" r:id="rId9"/>
    <p:sldLayoutId id="2147486227" r:id="rId10"/>
    <p:sldLayoutId id="2147486228" r:id="rId11"/>
    <p:sldLayoutId id="2147486229" r:id="rId12"/>
    <p:sldLayoutId id="2147486230" r:id="rId13"/>
    <p:sldLayoutId id="2147486231" r:id="rId14"/>
    <p:sldLayoutId id="2147486232" r:id="rId15"/>
    <p:sldLayoutId id="2147486233" r:id="rId16"/>
    <p:sldLayoutId id="2147486234" r:id="rId17"/>
    <p:sldLayoutId id="2147486235" r:id="rId18"/>
    <p:sldLayoutId id="2147486236" r:id="rId19"/>
    <p:sldLayoutId id="2147486237" r:id="rId20"/>
    <p:sldLayoutId id="2147486238" r:id="rId21"/>
    <p:sldLayoutId id="2147486239" r:id="rId22"/>
    <p:sldLayoutId id="2147486240" r:id="rId23"/>
    <p:sldLayoutId id="2147486241" r:id="rId24"/>
    <p:sldLayoutId id="2147486242" r:id="rId25"/>
    <p:sldLayoutId id="2147486243" r:id="rId26"/>
    <p:sldLayoutId id="2147486244" r:id="rId27"/>
    <p:sldLayoutId id="2147486245" r:id="rId28"/>
    <p:sldLayoutId id="2147486246" r:id="rId29"/>
    <p:sldLayoutId id="2147486247" r:id="rId30"/>
    <p:sldLayoutId id="2147486248" r:id="rId31"/>
    <p:sldLayoutId id="2147486249" r:id="rId32"/>
    <p:sldLayoutId id="2147486250" r:id="rId33"/>
    <p:sldLayoutId id="2147486251" r:id="rId34"/>
    <p:sldLayoutId id="2147486252" r:id="rId35"/>
    <p:sldLayoutId id="2147486253" r:id="rId36"/>
    <p:sldLayoutId id="2147486254" r:id="rId37"/>
    <p:sldLayoutId id="2147486255" r:id="rId38"/>
    <p:sldLayoutId id="2147486256" r:id="rId39"/>
    <p:sldLayoutId id="2147486257" r:id="rId40"/>
    <p:sldLayoutId id="2147486258" r:id="rId41"/>
    <p:sldLayoutId id="2147486259" r:id="rId42"/>
    <p:sldLayoutId id="2147486260" r:id="rId43"/>
    <p:sldLayoutId id="2147486261" r:id="rId44"/>
    <p:sldLayoutId id="2147486262" r:id="rId45"/>
    <p:sldLayoutId id="2147486263" r:id="rId46"/>
    <p:sldLayoutId id="2147486264" r:id="rId47"/>
    <p:sldLayoutId id="2147486265" r:id="rId48"/>
    <p:sldLayoutId id="2147486266" r:id="rId49"/>
    <p:sldLayoutId id="2147486267" r:id="rId50"/>
    <p:sldLayoutId id="2147486268" r:id="rId51"/>
    <p:sldLayoutId id="2147486269" r:id="rId52"/>
    <p:sldLayoutId id="2147486270" r:id="rId53"/>
    <p:sldLayoutId id="2147486271" r:id="rId54"/>
    <p:sldLayoutId id="2147486272" r:id="rId55"/>
    <p:sldLayoutId id="2147486273" r:id="rId56"/>
    <p:sldLayoutId id="2147486274" r:id="rId57"/>
    <p:sldLayoutId id="2147486275" r:id="rId58"/>
    <p:sldLayoutId id="2147486276" r:id="rId59"/>
    <p:sldLayoutId id="2147486277" r:id="rId60"/>
    <p:sldLayoutId id="2147486278" r:id="rId61"/>
    <p:sldLayoutId id="2147486279" r:id="rId62"/>
    <p:sldLayoutId id="2147486280" r:id="rId63"/>
    <p:sldLayoutId id="2147486281" r:id="rId64"/>
    <p:sldLayoutId id="2147486282" r:id="rId65"/>
    <p:sldLayoutId id="2147486283" r:id="rId66"/>
    <p:sldLayoutId id="2147486284" r:id="rId67"/>
    <p:sldLayoutId id="2147486285" r:id="rId68"/>
    <p:sldLayoutId id="2147486286" r:id="rId69"/>
    <p:sldLayoutId id="2147486287" r:id="rId70"/>
    <p:sldLayoutId id="2147486288" r:id="rId71"/>
    <p:sldLayoutId id="2147486289" r:id="rId72"/>
    <p:sldLayoutId id="2147486290" r:id="rId73"/>
    <p:sldLayoutId id="2147486291" r:id="rId74"/>
    <p:sldLayoutId id="2147486292" r:id="rId75"/>
    <p:sldLayoutId id="2147486293" r:id="rId76"/>
    <p:sldLayoutId id="2147486294" r:id="rId77"/>
    <p:sldLayoutId id="2147486295" r:id="rId78"/>
    <p:sldLayoutId id="2147486296" r:id="rId79"/>
    <p:sldLayoutId id="2147486297" r:id="rId80"/>
    <p:sldLayoutId id="2147486298" r:id="rId81"/>
    <p:sldLayoutId id="2147486299" r:id="rId82"/>
    <p:sldLayoutId id="2147486300" r:id="rId8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85" cstate="email">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4200408072"/>
      </p:ext>
    </p:extLst>
  </p:cSld>
  <p:clrMap bg1="lt1" tx1="dk1" bg2="lt2" tx2="dk2" accent1="accent1" accent2="accent2" accent3="accent3" accent4="accent4" accent5="accent5" accent6="accent6" hlink="hlink" folHlink="folHlink"/>
  <p:sldLayoutIdLst>
    <p:sldLayoutId id="2147486302" r:id="rId1"/>
    <p:sldLayoutId id="2147486303" r:id="rId2"/>
    <p:sldLayoutId id="2147486304" r:id="rId3"/>
    <p:sldLayoutId id="2147486305" r:id="rId4"/>
    <p:sldLayoutId id="2147486306" r:id="rId5"/>
    <p:sldLayoutId id="2147486307" r:id="rId6"/>
    <p:sldLayoutId id="2147486308" r:id="rId7"/>
    <p:sldLayoutId id="2147486309" r:id="rId8"/>
    <p:sldLayoutId id="2147486310" r:id="rId9"/>
    <p:sldLayoutId id="2147486311" r:id="rId10"/>
    <p:sldLayoutId id="2147486312" r:id="rId11"/>
    <p:sldLayoutId id="2147486313" r:id="rId12"/>
    <p:sldLayoutId id="2147486314" r:id="rId13"/>
    <p:sldLayoutId id="2147486315" r:id="rId14"/>
    <p:sldLayoutId id="2147486316" r:id="rId15"/>
    <p:sldLayoutId id="2147486317" r:id="rId16"/>
    <p:sldLayoutId id="2147486318" r:id="rId17"/>
    <p:sldLayoutId id="2147486319" r:id="rId18"/>
    <p:sldLayoutId id="2147486320" r:id="rId19"/>
    <p:sldLayoutId id="2147486321" r:id="rId20"/>
    <p:sldLayoutId id="2147486322" r:id="rId21"/>
    <p:sldLayoutId id="2147486323" r:id="rId22"/>
    <p:sldLayoutId id="2147486324" r:id="rId23"/>
    <p:sldLayoutId id="2147486325" r:id="rId24"/>
    <p:sldLayoutId id="2147486326" r:id="rId25"/>
    <p:sldLayoutId id="2147486327" r:id="rId26"/>
    <p:sldLayoutId id="2147486328" r:id="rId27"/>
    <p:sldLayoutId id="2147486329" r:id="rId28"/>
    <p:sldLayoutId id="2147486330" r:id="rId29"/>
    <p:sldLayoutId id="2147486331" r:id="rId30"/>
    <p:sldLayoutId id="2147486332" r:id="rId31"/>
    <p:sldLayoutId id="2147486333" r:id="rId32"/>
    <p:sldLayoutId id="2147486334" r:id="rId33"/>
    <p:sldLayoutId id="2147486335" r:id="rId34"/>
    <p:sldLayoutId id="2147486336" r:id="rId35"/>
    <p:sldLayoutId id="2147486337" r:id="rId36"/>
    <p:sldLayoutId id="2147486338" r:id="rId37"/>
    <p:sldLayoutId id="2147486339" r:id="rId38"/>
    <p:sldLayoutId id="2147486340" r:id="rId39"/>
    <p:sldLayoutId id="2147486341" r:id="rId40"/>
    <p:sldLayoutId id="2147486342" r:id="rId41"/>
    <p:sldLayoutId id="2147486343" r:id="rId42"/>
    <p:sldLayoutId id="2147486344" r:id="rId43"/>
    <p:sldLayoutId id="2147486345" r:id="rId44"/>
    <p:sldLayoutId id="2147486346" r:id="rId45"/>
    <p:sldLayoutId id="2147486347" r:id="rId46"/>
    <p:sldLayoutId id="2147486348" r:id="rId47"/>
    <p:sldLayoutId id="2147486349" r:id="rId48"/>
    <p:sldLayoutId id="2147486350" r:id="rId49"/>
    <p:sldLayoutId id="2147486351" r:id="rId50"/>
    <p:sldLayoutId id="2147486352" r:id="rId51"/>
    <p:sldLayoutId id="2147486353" r:id="rId52"/>
    <p:sldLayoutId id="2147486354" r:id="rId53"/>
    <p:sldLayoutId id="2147486355" r:id="rId54"/>
    <p:sldLayoutId id="2147486356" r:id="rId55"/>
    <p:sldLayoutId id="2147486357" r:id="rId56"/>
    <p:sldLayoutId id="2147486358" r:id="rId57"/>
    <p:sldLayoutId id="2147486359" r:id="rId58"/>
    <p:sldLayoutId id="2147486360" r:id="rId59"/>
    <p:sldLayoutId id="2147486361" r:id="rId60"/>
    <p:sldLayoutId id="2147486362" r:id="rId61"/>
    <p:sldLayoutId id="2147486363" r:id="rId62"/>
    <p:sldLayoutId id="2147486364" r:id="rId63"/>
    <p:sldLayoutId id="2147486365" r:id="rId64"/>
    <p:sldLayoutId id="2147486366" r:id="rId65"/>
    <p:sldLayoutId id="2147486367" r:id="rId66"/>
    <p:sldLayoutId id="2147486368" r:id="rId67"/>
    <p:sldLayoutId id="2147486369" r:id="rId68"/>
    <p:sldLayoutId id="2147486370" r:id="rId69"/>
    <p:sldLayoutId id="2147486371" r:id="rId70"/>
    <p:sldLayoutId id="2147486372" r:id="rId71"/>
    <p:sldLayoutId id="2147486373" r:id="rId72"/>
    <p:sldLayoutId id="2147486374" r:id="rId73"/>
    <p:sldLayoutId id="2147486375" r:id="rId74"/>
    <p:sldLayoutId id="2147486376" r:id="rId75"/>
    <p:sldLayoutId id="2147486377" r:id="rId76"/>
    <p:sldLayoutId id="2147486378" r:id="rId77"/>
    <p:sldLayoutId id="2147486379" r:id="rId78"/>
    <p:sldLayoutId id="2147486380" r:id="rId79"/>
    <p:sldLayoutId id="2147486381" r:id="rId80"/>
    <p:sldLayoutId id="2147486382" r:id="rId81"/>
    <p:sldLayoutId id="2147486383" r:id="rId82"/>
    <p:sldLayoutId id="2147486384" r:id="rId8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taniashepard@microsoft.com" TargetMode="External"/><Relationship Id="rId2" Type="http://schemas.openxmlformats.org/officeDocument/2006/relationships/notesSlide" Target="../notesSlides/notesSlide1.xml"/><Relationship Id="rId1" Type="http://schemas.openxmlformats.org/officeDocument/2006/relationships/slideLayout" Target="../slideLayouts/slideLayout81.xml"/></Relationships>
</file>

<file path=ppt/slides/_rels/slide10.xml.rels><?xml version="1.0" encoding="UTF-8" standalone="yes"?>
<Relationships xmlns="http://schemas.openxmlformats.org/package/2006/relationships"><Relationship Id="rId13" Type="http://schemas.openxmlformats.org/officeDocument/2006/relationships/image" Target="../media/image109.svg"/><Relationship Id="rId18" Type="http://schemas.openxmlformats.org/officeDocument/2006/relationships/image" Target="../media/image114.png"/><Relationship Id="rId26" Type="http://schemas.openxmlformats.org/officeDocument/2006/relationships/image" Target="../media/image122.svg"/><Relationship Id="rId3" Type="http://schemas.openxmlformats.org/officeDocument/2006/relationships/image" Target="../media/image99.png"/><Relationship Id="rId21" Type="http://schemas.openxmlformats.org/officeDocument/2006/relationships/image" Target="../media/image117.png"/><Relationship Id="rId34" Type="http://schemas.openxmlformats.org/officeDocument/2006/relationships/image" Target="../media/image130.png"/><Relationship Id="rId7" Type="http://schemas.openxmlformats.org/officeDocument/2006/relationships/image" Target="../media/image103.svg"/><Relationship Id="rId12" Type="http://schemas.openxmlformats.org/officeDocument/2006/relationships/image" Target="../media/image108.png"/><Relationship Id="rId17" Type="http://schemas.openxmlformats.org/officeDocument/2006/relationships/image" Target="../media/image113.svg"/><Relationship Id="rId25" Type="http://schemas.openxmlformats.org/officeDocument/2006/relationships/image" Target="../media/image121.png"/><Relationship Id="rId33" Type="http://schemas.openxmlformats.org/officeDocument/2006/relationships/image" Target="../media/image129.png"/><Relationship Id="rId2" Type="http://schemas.openxmlformats.org/officeDocument/2006/relationships/notesSlide" Target="../notesSlides/notesSlide9.xml"/><Relationship Id="rId16" Type="http://schemas.openxmlformats.org/officeDocument/2006/relationships/image" Target="../media/image112.png"/><Relationship Id="rId20" Type="http://schemas.openxmlformats.org/officeDocument/2006/relationships/image" Target="../media/image116.svg"/><Relationship Id="rId29" Type="http://schemas.openxmlformats.org/officeDocument/2006/relationships/image" Target="../media/image125.png"/><Relationship Id="rId1" Type="http://schemas.openxmlformats.org/officeDocument/2006/relationships/slideLayout" Target="../slideLayouts/slideLayout22.xml"/><Relationship Id="rId6" Type="http://schemas.openxmlformats.org/officeDocument/2006/relationships/image" Target="../media/image102.png"/><Relationship Id="rId11" Type="http://schemas.openxmlformats.org/officeDocument/2006/relationships/image" Target="../media/image107.svg"/><Relationship Id="rId24" Type="http://schemas.openxmlformats.org/officeDocument/2006/relationships/image" Target="../media/image120.svg"/><Relationship Id="rId32" Type="http://schemas.openxmlformats.org/officeDocument/2006/relationships/image" Target="../media/image128.svg"/><Relationship Id="rId5" Type="http://schemas.openxmlformats.org/officeDocument/2006/relationships/image" Target="../media/image101.png"/><Relationship Id="rId15" Type="http://schemas.openxmlformats.org/officeDocument/2006/relationships/image" Target="../media/image111.svg"/><Relationship Id="rId23" Type="http://schemas.openxmlformats.org/officeDocument/2006/relationships/image" Target="../media/image119.png"/><Relationship Id="rId28" Type="http://schemas.openxmlformats.org/officeDocument/2006/relationships/image" Target="../media/image124.svg"/><Relationship Id="rId10" Type="http://schemas.openxmlformats.org/officeDocument/2006/relationships/image" Target="../media/image106.png"/><Relationship Id="rId19" Type="http://schemas.openxmlformats.org/officeDocument/2006/relationships/image" Target="../media/image115.png"/><Relationship Id="rId31" Type="http://schemas.openxmlformats.org/officeDocument/2006/relationships/image" Target="../media/image127.png"/><Relationship Id="rId4" Type="http://schemas.openxmlformats.org/officeDocument/2006/relationships/image" Target="../media/image100.svg"/><Relationship Id="rId9" Type="http://schemas.openxmlformats.org/officeDocument/2006/relationships/image" Target="../media/image105.png"/><Relationship Id="rId14" Type="http://schemas.openxmlformats.org/officeDocument/2006/relationships/image" Target="../media/image110.png"/><Relationship Id="rId22" Type="http://schemas.openxmlformats.org/officeDocument/2006/relationships/image" Target="../media/image118.png"/><Relationship Id="rId27" Type="http://schemas.openxmlformats.org/officeDocument/2006/relationships/image" Target="../media/image123.png"/><Relationship Id="rId30" Type="http://schemas.openxmlformats.org/officeDocument/2006/relationships/image" Target="../media/image126.svg"/><Relationship Id="rId35" Type="http://schemas.microsoft.com/office/2007/relationships/hdphoto" Target="../media/hdphoto1.wdp"/><Relationship Id="rId8" Type="http://schemas.openxmlformats.org/officeDocument/2006/relationships/image" Target="../media/image104.png"/></Relationships>
</file>

<file path=ppt/slides/_rels/slide11.xml.rels><?xml version="1.0" encoding="UTF-8" standalone="yes"?>
<Relationships xmlns="http://schemas.openxmlformats.org/package/2006/relationships"><Relationship Id="rId8" Type="http://schemas.openxmlformats.org/officeDocument/2006/relationships/image" Target="../media/image136.svg"/><Relationship Id="rId13" Type="http://schemas.openxmlformats.org/officeDocument/2006/relationships/image" Target="../media/image141.png"/><Relationship Id="rId18" Type="http://schemas.openxmlformats.org/officeDocument/2006/relationships/image" Target="../media/image146.png"/><Relationship Id="rId26" Type="http://schemas.openxmlformats.org/officeDocument/2006/relationships/image" Target="../media/image154.png"/><Relationship Id="rId3" Type="http://schemas.openxmlformats.org/officeDocument/2006/relationships/image" Target="../media/image131.png"/><Relationship Id="rId21" Type="http://schemas.openxmlformats.org/officeDocument/2006/relationships/image" Target="../media/image149.svg"/><Relationship Id="rId7" Type="http://schemas.openxmlformats.org/officeDocument/2006/relationships/image" Target="../media/image135.png"/><Relationship Id="rId12" Type="http://schemas.openxmlformats.org/officeDocument/2006/relationships/image" Target="../media/image140.png"/><Relationship Id="rId17" Type="http://schemas.openxmlformats.org/officeDocument/2006/relationships/image" Target="../media/image145.png"/><Relationship Id="rId25" Type="http://schemas.openxmlformats.org/officeDocument/2006/relationships/image" Target="../media/image153.svg"/><Relationship Id="rId2" Type="http://schemas.openxmlformats.org/officeDocument/2006/relationships/notesSlide" Target="../notesSlides/notesSlide10.xml"/><Relationship Id="rId16" Type="http://schemas.openxmlformats.org/officeDocument/2006/relationships/image" Target="../media/image144.png"/><Relationship Id="rId20" Type="http://schemas.openxmlformats.org/officeDocument/2006/relationships/image" Target="../media/image148.png"/><Relationship Id="rId29" Type="http://schemas.openxmlformats.org/officeDocument/2006/relationships/image" Target="../media/image157.svg"/><Relationship Id="rId1" Type="http://schemas.openxmlformats.org/officeDocument/2006/relationships/slideLayout" Target="../slideLayouts/slideLayout22.xml"/><Relationship Id="rId6" Type="http://schemas.openxmlformats.org/officeDocument/2006/relationships/image" Target="../media/image134.svg"/><Relationship Id="rId11" Type="http://schemas.openxmlformats.org/officeDocument/2006/relationships/image" Target="../media/image139.png"/><Relationship Id="rId24" Type="http://schemas.openxmlformats.org/officeDocument/2006/relationships/image" Target="../media/image152.png"/><Relationship Id="rId5" Type="http://schemas.openxmlformats.org/officeDocument/2006/relationships/image" Target="../media/image133.png"/><Relationship Id="rId15" Type="http://schemas.openxmlformats.org/officeDocument/2006/relationships/image" Target="../media/image143.png"/><Relationship Id="rId23" Type="http://schemas.openxmlformats.org/officeDocument/2006/relationships/image" Target="../media/image151.svg"/><Relationship Id="rId28" Type="http://schemas.openxmlformats.org/officeDocument/2006/relationships/image" Target="../media/image156.png"/><Relationship Id="rId10" Type="http://schemas.openxmlformats.org/officeDocument/2006/relationships/image" Target="../media/image138.png"/><Relationship Id="rId19" Type="http://schemas.openxmlformats.org/officeDocument/2006/relationships/image" Target="../media/image147.svg"/><Relationship Id="rId31" Type="http://schemas.openxmlformats.org/officeDocument/2006/relationships/image" Target="../media/image159.svg"/><Relationship Id="rId4" Type="http://schemas.openxmlformats.org/officeDocument/2006/relationships/image" Target="../media/image132.svg"/><Relationship Id="rId9" Type="http://schemas.openxmlformats.org/officeDocument/2006/relationships/image" Target="../media/image137.png"/><Relationship Id="rId14" Type="http://schemas.openxmlformats.org/officeDocument/2006/relationships/image" Target="../media/image142.png"/><Relationship Id="rId22" Type="http://schemas.openxmlformats.org/officeDocument/2006/relationships/image" Target="../media/image150.png"/><Relationship Id="rId27" Type="http://schemas.openxmlformats.org/officeDocument/2006/relationships/image" Target="../media/image155.svg"/><Relationship Id="rId30" Type="http://schemas.openxmlformats.org/officeDocument/2006/relationships/image" Target="../media/image15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8" Type="http://schemas.openxmlformats.org/officeDocument/2006/relationships/hyperlink" Target="https://dynamics.microsoft.com/en-us/business-central/resources/" TargetMode="External"/><Relationship Id="rId3" Type="http://schemas.openxmlformats.org/officeDocument/2006/relationships/hyperlink" Target="https://nam06.safelinks.protection.outlook.com/?url=https%3A%2F%2Fcustomers.microsoft.com%2Fen-us%2Fstory%2F1430430804085249647-call2recycle-nonprofit-dynamics365&amp;data=05%7C01%7Cevelyngil%40microsoft.com%7C4b2b7135d0a44ad2371208dab6008914%7C72f988bf86f141af91ab2d7cd011db47%7C1%7C0%7C638022410661964884%7CUnknown%7CTWFpbGZsb3d8eyJWIjoiMC4wLjAwMDAiLCJQIjoiV2luMzIiLCJBTiI6Ik1haWwiLCJXVCI6Mn0%3D%7C3000%7C%7C%7C&amp;sdata=R86j3h5JMaq8o7mpf29EkEzTXULAPZvjOM4TejO9sJ4%3D&amp;reserved=0" TargetMode="External"/><Relationship Id="rId7" Type="http://schemas.openxmlformats.org/officeDocument/2006/relationships/hyperlink" Target="https://dynamicspartners.transform.microsoft.com/migration" TargetMode="External"/><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hyperlink" Target="https://dynamicspartners.transform.microsoft.com/smb" TargetMode="External"/><Relationship Id="rId5" Type="http://schemas.openxmlformats.org/officeDocument/2006/relationships/hyperlink" Target="https://nam06.safelinks.protection.outlook.com/?url=https%3A%2F%2Fcustomers.microsoft.com%2Fen-us%2Fstory%2F829940-payzone-prostrategy-dynamics365&amp;data=05%7C01%7Cevelyngil%40microsoft.com%7C4b2b7135d0a44ad2371208dab6008914%7C72f988bf86f141af91ab2d7cd011db47%7C1%7C0%7C638022410662121123%7CUnknown%7CTWFpbGZsb3d8eyJWIjoiMC4wLjAwMDAiLCJQIjoiV2luMzIiLCJBTiI6Ik1haWwiLCJXVCI6Mn0%3D%7C3000%7C%7C%7C&amp;sdata=2FJYu9x4FtaKaV5JJYKOTYUaisF1EQt4hAnyw2RtxfM%3D&amp;reserved=0" TargetMode="External"/><Relationship Id="rId4" Type="http://schemas.openxmlformats.org/officeDocument/2006/relationships/hyperlink" Target="https://nam06.safelinks.protection.outlook.com/?url=https%3A%2F%2Fcustomers.microsoft.com%2Fen-us%2Fstory%2F1475225337158809678-currax-publicservices&amp;data=05%7C01%7Cevelyngil%40microsoft.com%7C4b2b7135d0a44ad2371208dab6008914%7C72f988bf86f141af91ab2d7cd011db47%7C1%7C0%7C638022410661964884%7CUnknown%7CTWFpbGZsb3d8eyJWIjoiMC4wLjAwMDAiLCJQIjoiV2luMzIiLCJBTiI6Ik1haWwiLCJXVCI6Mn0%3D%7C3000%7C%7C%7C&amp;sdata=e3tA30B9pKaq0EpGmLE5r7sM7hNN8jIQ33KYN4twEAo%3D&amp;reserved=0"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65.svg"/><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163.svg"/><Relationship Id="rId5" Type="http://schemas.openxmlformats.org/officeDocument/2006/relationships/image" Target="../media/image162.png"/><Relationship Id="rId4" Type="http://schemas.openxmlformats.org/officeDocument/2006/relationships/image" Target="../media/image161.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hyperlink" Target="https://aka.ms/BConboarding" TargetMode="External"/><Relationship Id="rId2" Type="http://schemas.openxmlformats.org/officeDocument/2006/relationships/notesSlide" Target="../notesSlides/notesSlide17.xml"/><Relationship Id="rId1" Type="http://schemas.openxmlformats.org/officeDocument/2006/relationships/slideLayout" Target="../slideLayouts/slideLayout22.xml"/><Relationship Id="rId5" Type="http://schemas.openxmlformats.org/officeDocument/2006/relationships/image" Target="../media/image169.svg"/><Relationship Id="rId4" Type="http://schemas.openxmlformats.org/officeDocument/2006/relationships/image" Target="../media/image168.png"/></Relationships>
</file>

<file path=ppt/slides/_rels/slide1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6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9.xml"/></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173.sv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hyperlink" Target="https://www.microsoft.com/en-us/videoplayer/embed/RWZdAr"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179.sv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177.svg"/><Relationship Id="rId5" Type="http://schemas.openxmlformats.org/officeDocument/2006/relationships/image" Target="../media/image176.png"/><Relationship Id="rId4" Type="http://schemas.openxmlformats.org/officeDocument/2006/relationships/image" Target="../media/image175.svg"/></Relationships>
</file>

<file path=ppt/slides/_rels/slide24.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23.xml"/><Relationship Id="rId1" Type="http://schemas.openxmlformats.org/officeDocument/2006/relationships/slideLayout" Target="../slideLayouts/slideLayout22.xml"/><Relationship Id="rId6" Type="http://schemas.openxmlformats.org/officeDocument/2006/relationships/image" Target="../media/image183.png"/><Relationship Id="rId5" Type="http://schemas.openxmlformats.org/officeDocument/2006/relationships/image" Target="../media/image182.png"/><Relationship Id="rId10" Type="http://schemas.openxmlformats.org/officeDocument/2006/relationships/image" Target="../media/image185.png"/><Relationship Id="rId4" Type="http://schemas.openxmlformats.org/officeDocument/2006/relationships/image" Target="../media/image181.png"/><Relationship Id="rId9" Type="http://schemas.openxmlformats.org/officeDocument/2006/relationships/image" Target="../media/image128.svg"/></Relationships>
</file>

<file path=ppt/slides/_rels/slide2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4.xml"/><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5.xml"/><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6.xml"/><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7.xml"/><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6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30.xml"/><Relationship Id="rId1" Type="http://schemas.openxmlformats.org/officeDocument/2006/relationships/slideLayout" Target="../slideLayouts/slideLayout74.xml"/></Relationships>
</file>

<file path=ppt/slides/_rels/slide3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31.xml"/><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32.xml"/><Relationship Id="rId1" Type="http://schemas.openxmlformats.org/officeDocument/2006/relationships/slideLayout" Target="../slideLayouts/slideLayout74.xml"/></Relationships>
</file>

<file path=ppt/slides/_rels/slide3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33.xml"/><Relationship Id="rId1" Type="http://schemas.openxmlformats.org/officeDocument/2006/relationships/slideLayout" Target="../slideLayouts/slideLayout74.xml"/></Relationships>
</file>

<file path=ppt/slides/_rels/slide35.xml.rels><?xml version="1.0" encoding="UTF-8" standalone="yes"?>
<Relationships xmlns="http://schemas.openxmlformats.org/package/2006/relationships"><Relationship Id="rId3" Type="http://schemas.openxmlformats.org/officeDocument/2006/relationships/hyperlink" Target="https://aka.ms/BCcountries" TargetMode="External"/><Relationship Id="rId2" Type="http://schemas.openxmlformats.org/officeDocument/2006/relationships/notesSlide" Target="../notesSlides/notesSlide34.xml"/><Relationship Id="rId1" Type="http://schemas.openxmlformats.org/officeDocument/2006/relationships/slideLayout" Target="../slideLayouts/slideLayout74.xml"/><Relationship Id="rId5" Type="http://schemas.microsoft.com/office/2007/relationships/hdphoto" Target="../media/hdphoto2.wdp"/><Relationship Id="rId4" Type="http://schemas.openxmlformats.org/officeDocument/2006/relationships/image" Target="../media/image195.png"/></Relationships>
</file>

<file path=ppt/slides/_rels/slide36.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6.xml"/><Relationship Id="rId1" Type="http://schemas.openxmlformats.org/officeDocument/2006/relationships/slideLayout" Target="../slideLayouts/slideLayout22.xml"/><Relationship Id="rId5" Type="http://schemas.openxmlformats.org/officeDocument/2006/relationships/hyperlink" Target="https://download.microsoft.com/download/f/8/b/f8b3d4db-d2b6-4357-bfc4-a1fdafd8b993/TEI_of_Microsoft_Business%20Central_FINAL.pdf%20&#8203;" TargetMode="External"/><Relationship Id="rId4" Type="http://schemas.openxmlformats.org/officeDocument/2006/relationships/hyperlink" Target="https://dynamics.microsoft.com/en-us/business-central/resources/"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chart" Target="../charts/chart3.xml"/><Relationship Id="rId4" Type="http://schemas.openxmlformats.org/officeDocument/2006/relationships/chart" Target="../charts/char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38.xml"/><Relationship Id="rId1" Type="http://schemas.openxmlformats.org/officeDocument/2006/relationships/slideLayout" Target="../slideLayouts/slideLayout22.xml"/><Relationship Id="rId6" Type="http://schemas.openxmlformats.org/officeDocument/2006/relationships/hyperlink" Target="https://go.microsoft.com/fwlink/?LinkId=2143349&amp;clcid=0x409" TargetMode="External"/><Relationship Id="rId5" Type="http://schemas.openxmlformats.org/officeDocument/2006/relationships/hyperlink" Target="https://dynamics.microsoft.com/en-us/guidedtour/dynamics/Business-Central/1/1/" TargetMode="External"/><Relationship Id="rId4" Type="http://schemas.openxmlformats.org/officeDocument/2006/relationships/hyperlink" Target="https://info.microsoft.com/ww-landing-savvy-smb-leaders-erp-buyers-guide.html?lcid=en-u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39.xml"/><Relationship Id="rId1" Type="http://schemas.openxmlformats.org/officeDocument/2006/relationships/slideLayout" Target="../slideLayouts/slideLayout7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hyperlink" Target="https://www.microsoft.com/en-us/videoplayer/embed/RW11Mi9" TargetMode="External"/><Relationship Id="rId1" Type="http://schemas.openxmlformats.org/officeDocument/2006/relationships/slideLayout" Target="../slideLayouts/slideLayout175.xml"/><Relationship Id="rId5" Type="http://schemas.openxmlformats.org/officeDocument/2006/relationships/image" Target="../media/image173.svg"/><Relationship Id="rId4" Type="http://schemas.openxmlformats.org/officeDocument/2006/relationships/image" Target="../media/image172.png"/></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22.xml"/><Relationship Id="rId5" Type="http://schemas.openxmlformats.org/officeDocument/2006/relationships/image" Target="../media/image89.png"/><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41.xml"/><Relationship Id="rId1" Type="http://schemas.openxmlformats.org/officeDocument/2006/relationships/slideLayout" Target="../slideLayouts/slideLayout75.xml"/><Relationship Id="rId5" Type="http://schemas.openxmlformats.org/officeDocument/2006/relationships/image" Target="../media/image203.jpeg"/><Relationship Id="rId4" Type="http://schemas.openxmlformats.org/officeDocument/2006/relationships/hyperlink" Target="https://customers.microsoft.com/en-us/story/1421822995521523423-design-offices-professional-services-dynamics-365"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42.xml"/><Relationship Id="rId1" Type="http://schemas.openxmlformats.org/officeDocument/2006/relationships/slideLayout" Target="../slideLayouts/slideLayout75.xml"/><Relationship Id="rId6" Type="http://schemas.openxmlformats.org/officeDocument/2006/relationships/image" Target="../media/image206.png"/><Relationship Id="rId5" Type="http://schemas.openxmlformats.org/officeDocument/2006/relationships/image" Target="../media/image205.jpeg"/><Relationship Id="rId4" Type="http://schemas.openxmlformats.org/officeDocument/2006/relationships/hyperlink" Target="https://customers.microsoft.com/en-us/story/1430430804085249647-call2recycle-nonprofit-dynamics365"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43.xml"/><Relationship Id="rId1" Type="http://schemas.openxmlformats.org/officeDocument/2006/relationships/slideLayout" Target="../slideLayouts/slideLayout75.xml"/><Relationship Id="rId5" Type="http://schemas.openxmlformats.org/officeDocument/2006/relationships/image" Target="../media/image208.png"/><Relationship Id="rId4" Type="http://schemas.openxmlformats.org/officeDocument/2006/relationships/hyperlink" Target="https://customers.microsoft.com/en-us/story/1475225337158809678-currax-publicservice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50.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117.png"/><Relationship Id="rId7" Type="http://schemas.openxmlformats.org/officeDocument/2006/relationships/image" Target="../media/image213.jpeg"/><Relationship Id="rId12" Type="http://schemas.openxmlformats.org/officeDocument/2006/relationships/image" Target="../media/image218.png"/><Relationship Id="rId2" Type="http://schemas.openxmlformats.org/officeDocument/2006/relationships/notesSlide" Target="../notesSlides/notesSlide46.xml"/><Relationship Id="rId1" Type="http://schemas.openxmlformats.org/officeDocument/2006/relationships/slideLayout" Target="../slideLayouts/slideLayout297.xml"/><Relationship Id="rId6" Type="http://schemas.openxmlformats.org/officeDocument/2006/relationships/image" Target="../media/image212.png"/><Relationship Id="rId11" Type="http://schemas.openxmlformats.org/officeDocument/2006/relationships/image" Target="../media/image217.png"/><Relationship Id="rId5" Type="http://schemas.openxmlformats.org/officeDocument/2006/relationships/image" Target="../media/image211.svg"/><Relationship Id="rId10" Type="http://schemas.openxmlformats.org/officeDocument/2006/relationships/image" Target="../media/image216.svg"/><Relationship Id="rId4" Type="http://schemas.openxmlformats.org/officeDocument/2006/relationships/image" Target="../media/image210.png"/><Relationship Id="rId9" Type="http://schemas.openxmlformats.org/officeDocument/2006/relationships/image" Target="../media/image215.png"/></Relationships>
</file>

<file path=ppt/slides/_rels/slide51.xml.rels><?xml version="1.0" encoding="UTF-8" standalone="yes"?>
<Relationships xmlns="http://schemas.openxmlformats.org/package/2006/relationships"><Relationship Id="rId3" Type="http://schemas.openxmlformats.org/officeDocument/2006/relationships/image" Target="../media/image219.jpeg"/><Relationship Id="rId7" Type="http://schemas.openxmlformats.org/officeDocument/2006/relationships/image" Target="../media/image223.png"/><Relationship Id="rId2" Type="http://schemas.openxmlformats.org/officeDocument/2006/relationships/notesSlide" Target="../notesSlides/notesSlide47.xml"/><Relationship Id="rId1" Type="http://schemas.openxmlformats.org/officeDocument/2006/relationships/slideLayout" Target="../slideLayouts/slideLayout22.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52.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8" Type="http://schemas.openxmlformats.org/officeDocument/2006/relationships/image" Target="../media/image230.jpeg"/><Relationship Id="rId13" Type="http://schemas.openxmlformats.org/officeDocument/2006/relationships/image" Target="../media/image216.svg"/><Relationship Id="rId3" Type="http://schemas.openxmlformats.org/officeDocument/2006/relationships/image" Target="../media/image225.jpeg"/><Relationship Id="rId7" Type="http://schemas.openxmlformats.org/officeDocument/2006/relationships/image" Target="../media/image229.jpeg"/><Relationship Id="rId12" Type="http://schemas.openxmlformats.org/officeDocument/2006/relationships/image" Target="../media/image215.png"/><Relationship Id="rId2" Type="http://schemas.openxmlformats.org/officeDocument/2006/relationships/notesSlide" Target="../notesSlides/notesSlide48.xml"/><Relationship Id="rId1" Type="http://schemas.openxmlformats.org/officeDocument/2006/relationships/slideLayout" Target="../slideLayouts/slideLayout243.xml"/><Relationship Id="rId6" Type="http://schemas.openxmlformats.org/officeDocument/2006/relationships/image" Target="../media/image228.jpeg"/><Relationship Id="rId11" Type="http://schemas.openxmlformats.org/officeDocument/2006/relationships/image" Target="../media/image233.png"/><Relationship Id="rId5" Type="http://schemas.openxmlformats.org/officeDocument/2006/relationships/image" Target="../media/image227.jpeg"/><Relationship Id="rId10" Type="http://schemas.openxmlformats.org/officeDocument/2006/relationships/image" Target="../media/image232.jpeg"/><Relationship Id="rId4" Type="http://schemas.openxmlformats.org/officeDocument/2006/relationships/image" Target="../media/image226.jpeg"/><Relationship Id="rId9" Type="http://schemas.openxmlformats.org/officeDocument/2006/relationships/image" Target="../media/image231.jpeg"/></Relationships>
</file>

<file path=ppt/slides/_rels/slide54.xml.rels><?xml version="1.0" encoding="UTF-8" standalone="yes"?>
<Relationships xmlns="http://schemas.openxmlformats.org/package/2006/relationships"><Relationship Id="rId3" Type="http://schemas.openxmlformats.org/officeDocument/2006/relationships/hyperlink" Target="http://aka.ms/BCreleaseplan" TargetMode="External"/><Relationship Id="rId2" Type="http://schemas.openxmlformats.org/officeDocument/2006/relationships/notesSlide" Target="../notesSlides/notesSlide49.xml"/><Relationship Id="rId1" Type="http://schemas.openxmlformats.org/officeDocument/2006/relationships/slideLayout" Target="../slideLayouts/slideLayout26.xml"/><Relationship Id="rId4" Type="http://schemas.openxmlformats.org/officeDocument/2006/relationships/image" Target="../media/image234.jpeg"/></Relationships>
</file>

<file path=ppt/slides/_rels/slide55.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51.xml"/><Relationship Id="rId7" Type="http://schemas.openxmlformats.org/officeDocument/2006/relationships/image" Target="../media/image240.jpeg"/><Relationship Id="rId2" Type="http://schemas.openxmlformats.org/officeDocument/2006/relationships/slideLayout" Target="../slideLayouts/slideLayout22.xml"/><Relationship Id="rId1" Type="http://schemas.openxmlformats.org/officeDocument/2006/relationships/tags" Target="../tags/tag1.xml"/><Relationship Id="rId6" Type="http://schemas.openxmlformats.org/officeDocument/2006/relationships/image" Target="../media/image239.jpeg"/><Relationship Id="rId5" Type="http://schemas.openxmlformats.org/officeDocument/2006/relationships/image" Target="../media/image238.jpeg"/><Relationship Id="rId4" Type="http://schemas.openxmlformats.org/officeDocument/2006/relationships/image" Target="../media/image237.jpeg"/><Relationship Id="rId9" Type="http://schemas.openxmlformats.org/officeDocument/2006/relationships/image" Target="../media/image241.emf"/></Relationships>
</file>

<file path=ppt/slides/_rels/slide59.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52.xml"/><Relationship Id="rId1" Type="http://schemas.openxmlformats.org/officeDocument/2006/relationships/slideLayout" Target="../slideLayouts/slideLayout22.xml"/><Relationship Id="rId6" Type="http://schemas.openxmlformats.org/officeDocument/2006/relationships/image" Target="../media/image245.jpeg"/><Relationship Id="rId5" Type="http://schemas.openxmlformats.org/officeDocument/2006/relationships/image" Target="../media/image244.jpeg"/><Relationship Id="rId4" Type="http://schemas.openxmlformats.org/officeDocument/2006/relationships/image" Target="../media/image243.jpeg"/></Relationships>
</file>

<file path=ppt/slides/_rels/slide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89.png"/><Relationship Id="rId4" Type="http://schemas.openxmlformats.org/officeDocument/2006/relationships/image" Target="../media/image88.png"/></Relationships>
</file>

<file path=ppt/slides/_rels/slide6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3.xml"/><Relationship Id="rId1" Type="http://schemas.openxmlformats.org/officeDocument/2006/relationships/slideLayout" Target="../slideLayouts/slideLayout22.xml"/><Relationship Id="rId4" Type="http://schemas.openxmlformats.org/officeDocument/2006/relationships/chart" Target="../charts/chart6.xml"/></Relationships>
</file>

<file path=ppt/slides/_rels/slide6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4.xml"/><Relationship Id="rId1" Type="http://schemas.openxmlformats.org/officeDocument/2006/relationships/slideLayout" Target="../slideLayouts/slideLayout22.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2.xml"/><Relationship Id="rId1" Type="http://schemas.openxmlformats.org/officeDocument/2006/relationships/tags" Target="../tags/tag2.xml"/><Relationship Id="rId4" Type="http://schemas.openxmlformats.org/officeDocument/2006/relationships/image" Target="../media/image246.jpeg"/></Relationships>
</file>

<file path=ppt/slides/_rels/slide6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6.xml"/><Relationship Id="rId1" Type="http://schemas.openxmlformats.org/officeDocument/2006/relationships/slideLayout" Target="../slideLayouts/slideLayout22.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64.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57.xml"/><Relationship Id="rId1" Type="http://schemas.openxmlformats.org/officeDocument/2006/relationships/slideLayout" Target="../slideLayouts/slideLayout22.xml"/><Relationship Id="rId6" Type="http://schemas.openxmlformats.org/officeDocument/2006/relationships/image" Target="../media/image250.jpeg"/><Relationship Id="rId5" Type="http://schemas.openxmlformats.org/officeDocument/2006/relationships/image" Target="../media/image249.jpeg"/><Relationship Id="rId4" Type="http://schemas.openxmlformats.org/officeDocument/2006/relationships/image" Target="../media/image248.jpeg"/></Relationships>
</file>

<file path=ppt/slides/_rels/slide65.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58.xml"/><Relationship Id="rId1" Type="http://schemas.openxmlformats.org/officeDocument/2006/relationships/slideLayout" Target="../slideLayouts/slideLayout22.xml"/><Relationship Id="rId6" Type="http://schemas.openxmlformats.org/officeDocument/2006/relationships/image" Target="../media/image254.jpeg"/><Relationship Id="rId5" Type="http://schemas.openxmlformats.org/officeDocument/2006/relationships/image" Target="../media/image253.png"/><Relationship Id="rId4" Type="http://schemas.openxmlformats.org/officeDocument/2006/relationships/image" Target="../media/image252.png"/></Relationships>
</file>

<file path=ppt/slides/_rels/slide66.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59.xml"/><Relationship Id="rId1" Type="http://schemas.openxmlformats.org/officeDocument/2006/relationships/slideLayout" Target="../slideLayouts/slideLayout22.xml"/><Relationship Id="rId4" Type="http://schemas.openxmlformats.org/officeDocument/2006/relationships/image" Target="../media/image256.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2.xml"/><Relationship Id="rId1" Type="http://schemas.openxmlformats.org/officeDocument/2006/relationships/tags" Target="../tags/tag3.xml"/><Relationship Id="rId6" Type="http://schemas.openxmlformats.org/officeDocument/2006/relationships/hyperlink" Target="https://hbr.org/webinar/2020/05/how-to-lead-a-data-driven-digital-transformation" TargetMode="External"/><Relationship Id="rId5" Type="http://schemas.openxmlformats.org/officeDocument/2006/relationships/image" Target="../media/image241.emf"/><Relationship Id="rId4" Type="http://schemas.openxmlformats.org/officeDocument/2006/relationships/oleObject" Target="../embeddings/oleObject2.bin"/></Relationships>
</file>

<file path=ppt/slides/_rels/slide68.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61.xml"/><Relationship Id="rId7" Type="http://schemas.openxmlformats.org/officeDocument/2006/relationships/image" Target="../media/image260.jpeg"/><Relationship Id="rId2" Type="http://schemas.openxmlformats.org/officeDocument/2006/relationships/slideLayout" Target="../slideLayouts/slideLayout22.xml"/><Relationship Id="rId1" Type="http://schemas.openxmlformats.org/officeDocument/2006/relationships/tags" Target="../tags/tag4.xml"/><Relationship Id="rId6" Type="http://schemas.openxmlformats.org/officeDocument/2006/relationships/image" Target="../media/image259.jpeg"/><Relationship Id="rId5" Type="http://schemas.openxmlformats.org/officeDocument/2006/relationships/image" Target="../media/image258.jpeg"/><Relationship Id="rId4" Type="http://schemas.openxmlformats.org/officeDocument/2006/relationships/image" Target="../media/image257.jpeg"/><Relationship Id="rId9" Type="http://schemas.openxmlformats.org/officeDocument/2006/relationships/image" Target="../media/image241.emf"/></Relationships>
</file>

<file path=ppt/slides/_rels/slide69.xml.rels><?xml version="1.0" encoding="UTF-8" standalone="yes"?>
<Relationships xmlns="http://schemas.openxmlformats.org/package/2006/relationships"><Relationship Id="rId8" Type="http://schemas.openxmlformats.org/officeDocument/2006/relationships/image" Target="../media/image265.jpeg"/><Relationship Id="rId3" Type="http://schemas.openxmlformats.org/officeDocument/2006/relationships/notesSlide" Target="../notesSlides/notesSlide62.xml"/><Relationship Id="rId7" Type="http://schemas.openxmlformats.org/officeDocument/2006/relationships/image" Target="../media/image264.jpeg"/><Relationship Id="rId2" Type="http://schemas.openxmlformats.org/officeDocument/2006/relationships/slideLayout" Target="../slideLayouts/slideLayout22.xml"/><Relationship Id="rId1" Type="http://schemas.openxmlformats.org/officeDocument/2006/relationships/tags" Target="../tags/tag5.xml"/><Relationship Id="rId6" Type="http://schemas.openxmlformats.org/officeDocument/2006/relationships/image" Target="../media/image263.jpeg"/><Relationship Id="rId5" Type="http://schemas.openxmlformats.org/officeDocument/2006/relationships/image" Target="../media/image262.jpeg"/><Relationship Id="rId10" Type="http://schemas.openxmlformats.org/officeDocument/2006/relationships/image" Target="../media/image241.emf"/><Relationship Id="rId4" Type="http://schemas.openxmlformats.org/officeDocument/2006/relationships/image" Target="../media/image261.jpeg"/><Relationship Id="rId9"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91.png"/></Relationships>
</file>

<file path=ppt/slides/_rels/slide7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63.xml"/><Relationship Id="rId1" Type="http://schemas.openxmlformats.org/officeDocument/2006/relationships/slideLayout" Target="../slideLayouts/slideLayout22.xml"/><Relationship Id="rId5" Type="http://schemas.openxmlformats.org/officeDocument/2006/relationships/chart" Target="../charts/chart17.xml"/><Relationship Id="rId4" Type="http://schemas.openxmlformats.org/officeDocument/2006/relationships/chart" Target="../charts/chart16.xml"/></Relationships>
</file>

<file path=ppt/slides/_rels/slide8.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sv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slides/_rels/slide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98.sv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81EF-049F-2308-9F4B-A2B9A4C849EC}"/>
              </a:ext>
            </a:extLst>
          </p:cNvPr>
          <p:cNvSpPr>
            <a:spLocks noGrp="1"/>
          </p:cNvSpPr>
          <p:nvPr>
            <p:ph type="title"/>
          </p:nvPr>
        </p:nvSpPr>
        <p:spPr>
          <a:xfrm>
            <a:off x="572517" y="249947"/>
            <a:ext cx="11018520" cy="584775"/>
          </a:xfrm>
        </p:spPr>
        <p:txBody>
          <a:bodyPr/>
          <a:lstStyle/>
          <a:p>
            <a:r>
              <a:rPr lang="en-US" sz="2400" dirty="0">
                <a:solidFill>
                  <a:schemeClr val="bg1"/>
                </a:solidFill>
                <a:cs typeface="Segoe UI"/>
              </a:rPr>
              <a:t>Microsoft Dynamics 365 Business Central Pitch Deck</a:t>
            </a:r>
            <a:br>
              <a:rPr lang="en-US" sz="2400" dirty="0"/>
            </a:br>
            <a:r>
              <a:rPr lang="en-US" sz="1400" dirty="0">
                <a:solidFill>
                  <a:schemeClr val="bg1"/>
                </a:solidFill>
                <a:latin typeface="+mn-lt"/>
                <a:cs typeface="Segoe UI"/>
              </a:rPr>
              <a:t>Presentation Guidance</a:t>
            </a:r>
            <a:endParaRPr lang="en-US" sz="2400" dirty="0">
              <a:solidFill>
                <a:schemeClr val="bg1"/>
              </a:solidFill>
              <a:latin typeface="+mn-lt"/>
            </a:endParaRPr>
          </a:p>
        </p:txBody>
      </p:sp>
      <p:sp>
        <p:nvSpPr>
          <p:cNvPr id="6" name="Text Placeholder 3">
            <a:extLst>
              <a:ext uri="{FF2B5EF4-FFF2-40B4-BE49-F238E27FC236}">
                <a16:creationId xmlns:a16="http://schemas.microsoft.com/office/drawing/2014/main" id="{9A813BAC-434F-D377-FF63-56D938439EBF}"/>
              </a:ext>
            </a:extLst>
          </p:cNvPr>
          <p:cNvSpPr txBox="1">
            <a:spLocks/>
          </p:cNvSpPr>
          <p:nvPr/>
        </p:nvSpPr>
        <p:spPr>
          <a:xfrm>
            <a:off x="8052391" y="702341"/>
            <a:ext cx="3816680" cy="246221"/>
          </a:xfrm>
          <a:prstGeom prst="rect">
            <a:avLst/>
          </a:prstGeom>
          <a:solidFill>
            <a:schemeClr val="bg1"/>
          </a:solidFill>
        </p:spPr>
        <p:txBody>
          <a:bodyPr vert="horz" wrap="square" lIns="91440" tIns="0" rIns="91440" bIns="0" rtlCol="0" anchor="ctr">
            <a:spAutoFit/>
          </a:bodyPr>
          <a:lstStyle>
            <a:defPPr>
              <a:defRPr lang="en-US"/>
            </a:defPPr>
            <a:lvl1pPr marL="0" algn="l" defTabSz="914400" rtl="0" eaLnBrk="1" latinLnBrk="0" hangingPunct="1">
              <a:defRPr sz="800" kern="1200">
                <a:solidFill>
                  <a:srgbClr val="626161"/>
                </a:solidFill>
                <a:latin typeface="Verdana" pitchFamily="34" charset="0"/>
                <a:ea typeface="Verdana" pitchFamily="34" charset="0"/>
                <a:cs typeface="Verdan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Segoe UI Semibold" panose="020B0702040204020203" pitchFamily="34" charset="0"/>
                <a:ea typeface="Segoe UI" pitchFamily="34" charset="0"/>
                <a:cs typeface="Segoe UI Semibold" panose="020B0702040204020203" pitchFamily="34" charset="0"/>
              </a:rPr>
              <a:t>PARTNER &amp; SELLER GUIDANCE ONLY</a:t>
            </a:r>
          </a:p>
        </p:txBody>
      </p:sp>
      <p:graphicFrame>
        <p:nvGraphicFramePr>
          <p:cNvPr id="5" name="Table 4">
            <a:extLst>
              <a:ext uri="{FF2B5EF4-FFF2-40B4-BE49-F238E27FC236}">
                <a16:creationId xmlns:a16="http://schemas.microsoft.com/office/drawing/2014/main" id="{B5030864-71AD-5835-9A2A-7321A85CC9B5}"/>
              </a:ext>
            </a:extLst>
          </p:cNvPr>
          <p:cNvGraphicFramePr>
            <a:graphicFrameLocks noGrp="1"/>
          </p:cNvGraphicFramePr>
          <p:nvPr>
            <p:extLst>
              <p:ext uri="{D42A27DB-BD31-4B8C-83A1-F6EECF244321}">
                <p14:modId xmlns:p14="http://schemas.microsoft.com/office/powerpoint/2010/main" val="3723436730"/>
              </p:ext>
            </p:extLst>
          </p:nvPr>
        </p:nvGraphicFramePr>
        <p:xfrm>
          <a:off x="572517" y="945113"/>
          <a:ext cx="11289465" cy="5602371"/>
        </p:xfrm>
        <a:graphic>
          <a:graphicData uri="http://schemas.openxmlformats.org/drawingml/2006/table">
            <a:tbl>
              <a:tblPr firstRow="1" bandRow="1"/>
              <a:tblGrid>
                <a:gridCol w="1188356">
                  <a:extLst>
                    <a:ext uri="{9D8B030D-6E8A-4147-A177-3AD203B41FA5}">
                      <a16:colId xmlns:a16="http://schemas.microsoft.com/office/drawing/2014/main" val="2358886734"/>
                    </a:ext>
                  </a:extLst>
                </a:gridCol>
                <a:gridCol w="10101109">
                  <a:extLst>
                    <a:ext uri="{9D8B030D-6E8A-4147-A177-3AD203B41FA5}">
                      <a16:colId xmlns:a16="http://schemas.microsoft.com/office/drawing/2014/main" val="284332350"/>
                    </a:ext>
                  </a:extLst>
                </a:gridCol>
              </a:tblGrid>
              <a:tr h="444775">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algn="r" defTabSz="699463" rtl="0" eaLnBrk="1" latinLnBrk="0" hangingPunct="1"/>
                      <a:r>
                        <a:rPr lang="en-US" sz="1200" b="0" i="0" kern="1200">
                          <a:solidFill>
                            <a:schemeClr val="bg1"/>
                          </a:solidFill>
                          <a:latin typeface="+mj-lt"/>
                          <a:ea typeface="+mn-ea"/>
                          <a:cs typeface="Segoe UI"/>
                        </a:rPr>
                        <a:t>Disclosure</a:t>
                      </a:r>
                    </a:p>
                  </a:txBody>
                  <a:tcPr marL="93260" marR="93260" marT="46630" marB="4663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algn="l" defTabSz="699463" rtl="0" eaLnBrk="1" latinLnBrk="0" hangingPunct="1">
                        <a:lnSpc>
                          <a:spcPct val="108000"/>
                        </a:lnSpc>
                        <a:spcAft>
                          <a:spcPts val="300"/>
                        </a:spcAft>
                      </a:pPr>
                      <a:r>
                        <a:rPr lang="en-US" sz="1200" kern="1200" dirty="0">
                          <a:solidFill>
                            <a:schemeClr val="bg1"/>
                          </a:solidFill>
                          <a:latin typeface="+mn-lt"/>
                          <a:ea typeface="+mn-ea"/>
                          <a:cs typeface="+mn-cs"/>
                        </a:rPr>
                        <a:t>Customer ready</a:t>
                      </a:r>
                    </a:p>
                  </a:txBody>
                  <a:tcPr marL="93260" marR="93260" marT="46630" marB="4663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0200886"/>
                  </a:ext>
                </a:extLst>
              </a:tr>
              <a:tr h="1167417">
                <a:tc>
                  <a:txBody>
                    <a:bodyPr/>
                    <a:lstStyle/>
                    <a:p>
                      <a:pPr marL="0" marR="0" algn="r">
                        <a:lnSpc>
                          <a:spcPct val="107000"/>
                        </a:lnSpc>
                        <a:spcBef>
                          <a:spcPts val="0"/>
                        </a:spcBef>
                        <a:spcAft>
                          <a:spcPts val="0"/>
                        </a:spcAft>
                      </a:pPr>
                      <a:r>
                        <a:rPr lang="en-US" sz="1200" dirty="0">
                          <a:solidFill>
                            <a:schemeClr val="bg1"/>
                          </a:solidFill>
                          <a:effectLst/>
                          <a:latin typeface="+mj-lt"/>
                          <a:ea typeface="Calibri" panose="020F0502020204030204" pitchFamily="34" charset="0"/>
                          <a:cs typeface="Arial" panose="020B0604020202020204" pitchFamily="34" charset="0"/>
                        </a:rPr>
                        <a:t>Objective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32742"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chemeClr val="bg1"/>
                          </a:solidFill>
                          <a:effectLst/>
                          <a:uLnTx/>
                          <a:uFillTx/>
                          <a:latin typeface="+mn-lt"/>
                          <a:ea typeface="Calibri" panose="020F0502020204030204" pitchFamily="34" charset="0"/>
                          <a:cs typeface="Arial" panose="020B0604020202020204" pitchFamily="34" charset="0"/>
                        </a:rPr>
                        <a:t>Provide an overview of Microsoft Dynamics 365 Business Central</a:t>
                      </a:r>
                    </a:p>
                    <a:p>
                      <a:pPr marL="228600" marR="0" lvl="0" indent="-228600" algn="l" defTabSz="932742"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chemeClr val="bg1"/>
                          </a:solidFill>
                          <a:effectLst/>
                          <a:uLnTx/>
                          <a:uFillTx/>
                          <a:latin typeface="+mn-lt"/>
                          <a:ea typeface="Calibri" panose="020F0502020204030204" pitchFamily="34" charset="0"/>
                          <a:cs typeface="Arial" panose="020B0604020202020204" pitchFamily="34" charset="0"/>
                        </a:rPr>
                        <a:t>Explore customer priorities and pain points</a:t>
                      </a:r>
                    </a:p>
                    <a:p>
                      <a:pPr marL="228600" marR="0" lvl="0" indent="-228600" algn="l" defTabSz="932742"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chemeClr val="bg1"/>
                          </a:solidFill>
                          <a:effectLst/>
                          <a:uLnTx/>
                          <a:uFillTx/>
                          <a:latin typeface="+mn-lt"/>
                          <a:ea typeface="Calibri" panose="020F0502020204030204" pitchFamily="34" charset="0"/>
                          <a:cs typeface="Arial" panose="020B0604020202020204" pitchFamily="34" charset="0"/>
                        </a:rPr>
                        <a:t>Advance to the next stage of the sales cycle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3456780"/>
                  </a:ext>
                </a:extLst>
              </a:tr>
              <a:tr h="729785">
                <a:tc>
                  <a:txBody>
                    <a:bodyPr/>
                    <a:lstStyle/>
                    <a:p>
                      <a:pPr marL="0" marR="0" algn="r">
                        <a:lnSpc>
                          <a:spcPct val="107000"/>
                        </a:lnSpc>
                        <a:spcBef>
                          <a:spcPts val="0"/>
                        </a:spcBef>
                        <a:spcAft>
                          <a:spcPts val="0"/>
                        </a:spcAft>
                      </a:pPr>
                      <a:r>
                        <a:rPr lang="en-US" sz="1200">
                          <a:solidFill>
                            <a:schemeClr val="bg1"/>
                          </a:solidFill>
                          <a:effectLst/>
                          <a:latin typeface="+mj-lt"/>
                          <a:ea typeface="Calibri" panose="020F0502020204030204" pitchFamily="34" charset="0"/>
                          <a:cs typeface="Arial" panose="020B0604020202020204" pitchFamily="34" charset="0"/>
                        </a:rPr>
                        <a:t>Audience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chemeClr val="bg1"/>
                        </a:solidFill>
                        <a:effectLst/>
                        <a:latin typeface="+mn-lt"/>
                        <a:ea typeface="Calibri" panose="020F0502020204030204" pitchFamily="34" charset="0"/>
                        <a:cs typeface="Arial" panose="020B0604020202020204" pitchFamily="34" charset="0"/>
                      </a:endParaRPr>
                    </a:p>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bg1"/>
                          </a:solidFill>
                          <a:cs typeface="Segoe UI"/>
                        </a:rPr>
                        <a:t>Owners, Business Decision Makers (BDMs), and Department Leads (Finance, Operations, and IT) of s</a:t>
                      </a:r>
                      <a:r>
                        <a:rPr lang="en-US" sz="1200" dirty="0">
                          <a:solidFill>
                            <a:schemeClr val="bg1"/>
                          </a:solidFill>
                        </a:rPr>
                        <a:t>mall and medium-sized businesses (SMBs), typically with 25-300 employees</a:t>
                      </a:r>
                      <a:endParaRPr lang="en-US" sz="1200" b="1" dirty="0">
                        <a:solidFill>
                          <a:schemeClr val="bg1"/>
                        </a:solidFill>
                      </a:endParaRPr>
                    </a:p>
                    <a:p>
                      <a:pPr marL="0" marR="0" indent="0">
                        <a:lnSpc>
                          <a:spcPct val="100000"/>
                        </a:lnSpc>
                        <a:spcBef>
                          <a:spcPts val="0"/>
                        </a:spcBef>
                        <a:spcAft>
                          <a:spcPts val="0"/>
                        </a:spcAft>
                        <a:buFont typeface="Arial" panose="020B0604020202020204" pitchFamily="34" charset="0"/>
                        <a:buNone/>
                      </a:pPr>
                      <a:endParaRPr lang="en-US" sz="120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8946270"/>
                  </a:ext>
                </a:extLst>
              </a:tr>
              <a:tr h="364631">
                <a:tc>
                  <a:txBody>
                    <a:bodyPr/>
                    <a:lstStyle/>
                    <a:p>
                      <a:pPr marL="0" marR="0" algn="r">
                        <a:lnSpc>
                          <a:spcPct val="107000"/>
                        </a:lnSpc>
                        <a:spcBef>
                          <a:spcPts val="0"/>
                        </a:spcBef>
                        <a:spcAft>
                          <a:spcPts val="0"/>
                        </a:spcAft>
                      </a:pPr>
                      <a:r>
                        <a:rPr lang="en-US" sz="1200" dirty="0">
                          <a:solidFill>
                            <a:schemeClr val="bg1"/>
                          </a:solidFill>
                          <a:effectLst/>
                          <a:latin typeface="+mj-lt"/>
                          <a:ea typeface="Calibri" panose="020F0502020204030204" pitchFamily="34" charset="0"/>
                          <a:cs typeface="Arial" panose="020B0604020202020204" pitchFamily="34" charset="0"/>
                        </a:rPr>
                        <a:t>Content Level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600"/>
                        </a:spcAft>
                        <a:buClrTx/>
                        <a:buSzTx/>
                        <a:buFont typeface="+mj-lt"/>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mn-cs"/>
                        </a:rPr>
                        <a:t>L100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1030942"/>
                  </a:ext>
                </a:extLst>
              </a:tr>
              <a:tr h="339634">
                <a:tc>
                  <a:txBody>
                    <a:bodyPr/>
                    <a:lstStyle/>
                    <a:p>
                      <a:pPr marL="0" marR="0" algn="r">
                        <a:lnSpc>
                          <a:spcPct val="107000"/>
                        </a:lnSpc>
                        <a:spcBef>
                          <a:spcPts val="0"/>
                        </a:spcBef>
                        <a:spcAft>
                          <a:spcPts val="0"/>
                        </a:spcAft>
                      </a:pPr>
                      <a:r>
                        <a:rPr lang="en-US" sz="1200" dirty="0">
                          <a:solidFill>
                            <a:schemeClr val="bg1"/>
                          </a:solidFill>
                          <a:effectLst/>
                          <a:latin typeface="+mj-lt"/>
                          <a:ea typeface="Calibri" panose="020F0502020204030204" pitchFamily="34" charset="0"/>
                          <a:cs typeface="Arial" panose="020B0604020202020204" pitchFamily="34" charset="0"/>
                        </a:rPr>
                        <a:t>Length</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600"/>
                        </a:spcAft>
                        <a:buClrTx/>
                        <a:buSzTx/>
                        <a:buFont typeface="+mj-lt"/>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mn-cs"/>
                        </a:rPr>
                        <a:t>30-60 minutes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2122097"/>
                  </a:ext>
                </a:extLst>
              </a:tr>
              <a:tr h="1829930">
                <a:tc>
                  <a:txBody>
                    <a:bodyPr/>
                    <a:lstStyle/>
                    <a:p>
                      <a:pPr marL="0" marR="0" lvl="0" indent="0" algn="r" defTabSz="932742" rtl="0" eaLnBrk="1" fontAlgn="auto" latinLnBrk="0" hangingPunct="1">
                        <a:lnSpc>
                          <a:spcPct val="107000"/>
                        </a:lnSpc>
                        <a:spcBef>
                          <a:spcPts val="0"/>
                        </a:spcBef>
                        <a:spcAft>
                          <a:spcPts val="0"/>
                        </a:spcAft>
                        <a:buClrTx/>
                        <a:buSzTx/>
                        <a:buFontTx/>
                        <a:buNone/>
                        <a:tabLst/>
                        <a:defRPr/>
                      </a:pPr>
                      <a:r>
                        <a:rPr lang="en-US" sz="1200">
                          <a:solidFill>
                            <a:schemeClr val="bg1"/>
                          </a:solidFill>
                          <a:effectLst/>
                          <a:latin typeface="+mj-lt"/>
                          <a:ea typeface="Calibri" panose="020F0502020204030204" pitchFamily="34" charset="0"/>
                          <a:cs typeface="Arial" panose="020B0604020202020204" pitchFamily="34" charset="0"/>
                        </a:rPr>
                        <a:t>Instructions</a:t>
                      </a:r>
                    </a:p>
                    <a:p>
                      <a:pPr marL="0" marR="0" algn="r">
                        <a:lnSpc>
                          <a:spcPct val="107000"/>
                        </a:lnSpc>
                        <a:spcBef>
                          <a:spcPts val="0"/>
                        </a:spcBef>
                        <a:spcAft>
                          <a:spcPts val="0"/>
                        </a:spcAft>
                      </a:pPr>
                      <a:endParaRPr lang="en-US" sz="1200">
                        <a:solidFill>
                          <a:schemeClr val="bg1"/>
                        </a:solidFill>
                        <a:effectLst/>
                        <a:latin typeface="+mj-lt"/>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indent="-285750">
                        <a:lnSpc>
                          <a:spcPct val="100000"/>
                        </a:lnSpc>
                        <a:spcBef>
                          <a:spcPts val="0"/>
                        </a:spcBef>
                        <a:spcAft>
                          <a:spcPts val="0"/>
                        </a:spcAft>
                        <a:buFont typeface="Arial" panose="020B0604020202020204" pitchFamily="34" charset="0"/>
                        <a:buChar char="•"/>
                      </a:pPr>
                      <a:endParaRPr kumimoji="0" lang="en-US" sz="1100" b="0" i="0" u="none" strike="noStrike" kern="1200" cap="none" spc="0" normalizeH="0" baseline="0" noProof="0" dirty="0">
                        <a:ln>
                          <a:noFill/>
                        </a:ln>
                        <a:solidFill>
                          <a:schemeClr val="bg1"/>
                        </a:solidFill>
                        <a:effectLst/>
                        <a:uLnTx/>
                        <a:uFillTx/>
                        <a:latin typeface="+mn-lt"/>
                        <a:ea typeface="Calibri" panose="020F0502020204030204" pitchFamily="34" charset="0"/>
                        <a:cs typeface="Arial" panose="020B0604020202020204" pitchFamily="34" charset="0"/>
                      </a:endParaRPr>
                    </a:p>
                    <a:p>
                      <a:pPr marL="228600" marR="0" lvl="0" indent="-228600" algn="l" defTabSz="932742" rtl="0" eaLnBrk="1" fontAlgn="auto" latinLnBrk="0" hangingPunct="1">
                        <a:lnSpc>
                          <a:spcPct val="100000"/>
                        </a:lnSpc>
                        <a:spcBef>
                          <a:spcPts val="0"/>
                        </a:spcBef>
                        <a:spcAft>
                          <a:spcPts val="600"/>
                        </a:spcAft>
                        <a:buClrTx/>
                        <a:buSzTx/>
                        <a:buFont typeface="+mj-lt"/>
                        <a:buAutoNum type="arabicPeriod"/>
                        <a:tabLst/>
                        <a:defRPr/>
                      </a:pPr>
                      <a:r>
                        <a:rPr kumimoji="0" lang="en-US" sz="1200" b="0" i="0" u="none" strike="noStrike" kern="1200" cap="none" spc="0" normalizeH="0" baseline="0" noProof="0" dirty="0">
                          <a:ln>
                            <a:noFill/>
                          </a:ln>
                          <a:solidFill>
                            <a:srgbClr val="FFFFFF"/>
                          </a:solidFill>
                          <a:effectLst/>
                          <a:uLnTx/>
                          <a:uFillTx/>
                          <a:latin typeface="+mn-lt"/>
                          <a:ea typeface="+mn-ea"/>
                          <a:cs typeface="+mn-cs"/>
                        </a:rPr>
                        <a:t>IMPORTANT: When presenting, ensure you are in the PowerPoint application on your desktop. Do not present from Teams or PowerPoint Online app in your browser, as the animations and formatting may not render as intended.</a:t>
                      </a:r>
                    </a:p>
                    <a:p>
                      <a:pPr marL="228600" marR="0" lvl="0" indent="-228600" algn="l" defTabSz="932742" rtl="0" eaLnBrk="1" fontAlgn="auto" latinLnBrk="0" hangingPunct="1">
                        <a:lnSpc>
                          <a:spcPct val="100000"/>
                        </a:lnSpc>
                        <a:spcBef>
                          <a:spcPts val="0"/>
                        </a:spcBef>
                        <a:spcAft>
                          <a:spcPts val="600"/>
                        </a:spcAft>
                        <a:buClrTx/>
                        <a:buSzTx/>
                        <a:buFont typeface="+mj-lt"/>
                        <a:buAutoNum type="arabicPeriod"/>
                        <a:tabLst/>
                        <a:defRPr/>
                      </a:pPr>
                      <a:r>
                        <a:rPr lang="en-US" sz="1200" b="0" i="0" dirty="0">
                          <a:solidFill>
                            <a:srgbClr val="FFFFFF"/>
                          </a:solidFill>
                          <a:effectLst/>
                          <a:latin typeface="Segoe UI" panose="020B0502040204020203" pitchFamily="34" charset="0"/>
                        </a:rPr>
                        <a:t>A talk track has been provided which provides the overall narrative to share with customers. </a:t>
                      </a:r>
                    </a:p>
                    <a:p>
                      <a:pPr marL="228600" marR="0" lvl="0" indent="-228600" algn="l" defTabSz="932742" rtl="0" eaLnBrk="1" fontAlgn="auto" latinLnBrk="0" hangingPunct="1">
                        <a:lnSpc>
                          <a:spcPct val="100000"/>
                        </a:lnSpc>
                        <a:spcBef>
                          <a:spcPts val="0"/>
                        </a:spcBef>
                        <a:spcAft>
                          <a:spcPts val="600"/>
                        </a:spcAft>
                        <a:buClrTx/>
                        <a:buSzTx/>
                        <a:buFont typeface="+mj-lt"/>
                        <a:buAutoNum type="arabicPeriod"/>
                        <a:tabLst/>
                        <a:defRPr/>
                      </a:pPr>
                      <a:r>
                        <a:rPr kumimoji="0" lang="en-US" sz="1200" b="0" i="0" u="none" strike="noStrike" kern="1200" cap="none" spc="0" normalizeH="0" baseline="0" noProof="0" dirty="0">
                          <a:ln>
                            <a:noFill/>
                          </a:ln>
                          <a:solidFill>
                            <a:srgbClr val="FFFFFF"/>
                          </a:solidFill>
                          <a:effectLst/>
                          <a:uLnTx/>
                          <a:uFillTx/>
                          <a:latin typeface="+mn-lt"/>
                          <a:ea typeface="+mn-ea"/>
                          <a:cs typeface="+mn-cs"/>
                        </a:rPr>
                        <a:t>Slides should be adaptive to the specific audience situation – feel free to reorder slides, hide slides, etc. that you feel fit with your customer. Augment content with local or vertical specific customer stories.</a:t>
                      </a:r>
                    </a:p>
                    <a:p>
                      <a:pPr marL="228600" marR="0" lvl="0" indent="-228600" algn="l" defTabSz="932742" rtl="0" eaLnBrk="1" fontAlgn="auto" latinLnBrk="0" hangingPunct="1">
                        <a:lnSpc>
                          <a:spcPct val="100000"/>
                        </a:lnSpc>
                        <a:spcBef>
                          <a:spcPts val="0"/>
                        </a:spcBef>
                        <a:spcAft>
                          <a:spcPts val="600"/>
                        </a:spcAft>
                        <a:buClrTx/>
                        <a:buSzTx/>
                        <a:buFont typeface="+mj-lt"/>
                        <a:buAutoNum type="arabicPeriod"/>
                        <a:tabLst/>
                        <a:defRPr/>
                      </a:pPr>
                      <a:r>
                        <a:rPr kumimoji="0" lang="en-US" sz="1200" b="0" i="0" u="none" strike="noStrike" kern="1200" cap="none" spc="0" normalizeH="0" baseline="0" noProof="0" dirty="0">
                          <a:ln>
                            <a:noFill/>
                          </a:ln>
                          <a:solidFill>
                            <a:srgbClr val="FFFFFF"/>
                          </a:solidFill>
                          <a:effectLst/>
                          <a:uLnTx/>
                          <a:uFillTx/>
                          <a:latin typeface="+mn-lt"/>
                          <a:ea typeface="+mn-ea"/>
                          <a:cs typeface="+mn-cs"/>
                        </a:rPr>
                        <a:t>IMPORTANT: If you share these slides with a customer or partner, please share as PDF to reduce the file size and ensure the notes are not visible/accessible.</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2316939"/>
                  </a:ext>
                </a:extLst>
              </a:tr>
              <a:tr h="362232">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algn="r" defTabSz="699463" rtl="0" eaLnBrk="1" latinLnBrk="0" hangingPunct="1"/>
                      <a:r>
                        <a:rPr lang="en-US" sz="1200" b="0" i="0" kern="1200">
                          <a:solidFill>
                            <a:schemeClr val="bg1"/>
                          </a:solidFill>
                          <a:latin typeface="+mj-lt"/>
                          <a:ea typeface="+mn-ea"/>
                          <a:cs typeface="Segoe UI"/>
                        </a:rPr>
                        <a:t>Deck owner</a:t>
                      </a:r>
                    </a:p>
                  </a:txBody>
                  <a:tcPr marL="91414" marR="91414" marT="45707" marB="4570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l" defTabSz="699463" rtl="0" eaLnBrk="1" fontAlgn="auto" latinLnBrk="0" hangingPunct="1">
                        <a:lnSpc>
                          <a:spcPct val="108000"/>
                        </a:lnSpc>
                        <a:spcBef>
                          <a:spcPts val="0"/>
                        </a:spcBef>
                        <a:spcAft>
                          <a:spcPts val="300"/>
                        </a:spcAft>
                        <a:buClrTx/>
                        <a:buSzTx/>
                        <a:buFontTx/>
                        <a:buNone/>
                        <a:tabLst/>
                        <a:defRPr/>
                      </a:pPr>
                      <a:r>
                        <a:rPr lang="en-US" sz="1100" dirty="0">
                          <a:solidFill>
                            <a:schemeClr val="accent3"/>
                          </a:solidFill>
                          <a:latin typeface="+mn-lt"/>
                          <a:ea typeface="ＭＳ Ｐゴシック"/>
                          <a:cs typeface="Segoe UI"/>
                          <a:hlinkClick r:id="rId3">
                            <a:extLst>
                              <a:ext uri="{A12FA001-AC4F-418D-AE19-62706E023703}">
                                <ahyp:hlinkClr xmlns:ahyp="http://schemas.microsoft.com/office/drawing/2018/hyperlinkcolor" val="tx"/>
                              </a:ext>
                            </a:extLst>
                          </a:hlinkClick>
                        </a:rPr>
                        <a:t>Tania Shepard </a:t>
                      </a:r>
                      <a:endParaRPr lang="en-US" sz="1100" dirty="0">
                        <a:solidFill>
                          <a:schemeClr val="accent3"/>
                        </a:solidFill>
                        <a:latin typeface="+mn-lt"/>
                        <a:ea typeface="ＭＳ Ｐゴシック" pitchFamily="84" charset="-128"/>
                        <a:cs typeface="Segoe UI" pitchFamily="34" charset="0"/>
                      </a:endParaRPr>
                    </a:p>
                  </a:txBody>
                  <a:tcPr marL="93260" marR="93260" marT="46630" marB="4663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4398573"/>
                  </a:ext>
                </a:extLst>
              </a:tr>
              <a:tr h="362232">
                <a:tc>
                  <a:txBody>
                    <a:bodyPr/>
                    <a:lstStyle/>
                    <a:p>
                      <a:pPr marL="0" algn="r" defTabSz="699463" rtl="0" eaLnBrk="1" latinLnBrk="0" hangingPunct="1"/>
                      <a:r>
                        <a:rPr lang="en-US" sz="1200" b="0" i="0" kern="1200" dirty="0">
                          <a:solidFill>
                            <a:schemeClr val="bg1"/>
                          </a:solidFill>
                          <a:latin typeface="+mj-lt"/>
                          <a:ea typeface="+mn-ea"/>
                          <a:cs typeface="Segoe UI"/>
                        </a:rPr>
                        <a:t>Version</a:t>
                      </a:r>
                    </a:p>
                  </a:txBody>
                  <a:tcPr marL="91414" marR="91414" marT="45707" marB="4570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99463" rtl="0" eaLnBrk="1" fontAlgn="auto" latinLnBrk="0" hangingPunct="1">
                        <a:lnSpc>
                          <a:spcPct val="108000"/>
                        </a:lnSpc>
                        <a:spcBef>
                          <a:spcPts val="0"/>
                        </a:spcBef>
                        <a:spcAft>
                          <a:spcPts val="30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mn-lt"/>
                          <a:ea typeface="Calibri" panose="020F0502020204030204" pitchFamily="34" charset="0"/>
                          <a:cs typeface="Arial" panose="020B0604020202020204" pitchFamily="34" charset="0"/>
                        </a:rPr>
                        <a:t>June 2023</a:t>
                      </a:r>
                      <a:endParaRPr lang="en-US" sz="1100" dirty="0">
                        <a:solidFill>
                          <a:schemeClr val="accent3"/>
                        </a:solidFill>
                        <a:latin typeface="+mn-lt"/>
                        <a:ea typeface="ＭＳ Ｐゴシック" pitchFamily="84" charset="-128"/>
                        <a:cs typeface="Segoe UI" pitchFamily="34" charset="0"/>
                      </a:endParaRPr>
                    </a:p>
                  </a:txBody>
                  <a:tcPr marL="93260" marR="93260" marT="46630" marB="4663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6931063"/>
                  </a:ext>
                </a:extLst>
              </a:tr>
            </a:tbl>
          </a:graphicData>
        </a:graphic>
      </p:graphicFrame>
    </p:spTree>
    <p:extLst>
      <p:ext uri="{BB962C8B-B14F-4D97-AF65-F5344CB8AC3E}">
        <p14:creationId xmlns:p14="http://schemas.microsoft.com/office/powerpoint/2010/main" val="22467847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itle 1">
            <a:extLst>
              <a:ext uri="{FF2B5EF4-FFF2-40B4-BE49-F238E27FC236}">
                <a16:creationId xmlns:a16="http://schemas.microsoft.com/office/drawing/2014/main" id="{B02CE771-17C5-4F0D-B048-8DD59A2BFAE6}"/>
              </a:ext>
            </a:extLst>
          </p:cNvPr>
          <p:cNvSpPr txBox="1">
            <a:spLocks noGrp="1"/>
          </p:cNvSpPr>
          <p:nvPr>
            <p:ph type="title"/>
          </p:nvPr>
        </p:nvSpPr>
        <p:spPr>
          <a:xfrm>
            <a:off x="588262" y="457200"/>
            <a:ext cx="6206238" cy="276998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kumimoji="0" lang="en-US" b="0" i="0" u="none" strike="noStrike" kern="1200" cap="none" normalizeH="0" noProof="0">
                <a:ln w="3175">
                  <a:noFill/>
                </a:ln>
                <a:effectLst/>
                <a:uLnTx/>
                <a:uFillTx/>
                <a:ea typeface="+mj-lt"/>
                <a:cs typeface="Segoe UI Semibold"/>
              </a:rPr>
              <a:t>Dynamics 365 Business </a:t>
            </a:r>
            <a:br>
              <a:rPr kumimoji="0" lang="en-US" b="0" i="0" u="none" strike="noStrike" kern="1200" cap="none" normalizeH="0" noProof="0">
                <a:ln w="3175">
                  <a:noFill/>
                </a:ln>
                <a:effectLst/>
                <a:uLnTx/>
                <a:uFillTx/>
                <a:ea typeface="+mj-lt"/>
                <a:cs typeface="Segoe UI Semibold"/>
              </a:rPr>
            </a:br>
            <a:r>
              <a:rPr kumimoji="0" lang="en-US" b="0" i="0" u="none" strike="noStrike" kern="1200" cap="none" normalizeH="0" noProof="0">
                <a:ln w="3175">
                  <a:noFill/>
                </a:ln>
                <a:effectLst/>
                <a:uLnTx/>
                <a:uFillTx/>
                <a:ea typeface="+mj-lt"/>
                <a:cs typeface="Segoe UI Semibold"/>
              </a:rPr>
              <a:t>Central outcompetes with </a:t>
            </a:r>
            <a:br>
              <a:rPr kumimoji="0" lang="en-US" b="0" i="0" u="none" strike="noStrike" kern="1200" cap="none" normalizeH="0" noProof="0">
                <a:ln w="3175">
                  <a:noFill/>
                </a:ln>
                <a:effectLst/>
                <a:uLnTx/>
                <a:uFillTx/>
                <a:ea typeface="+mj-lt"/>
                <a:cs typeface="Segoe UI Semibold"/>
              </a:rPr>
            </a:br>
            <a:r>
              <a:rPr kumimoji="0" lang="en-US" b="0" i="0" u="none" strike="noStrike" kern="1200" cap="none" normalizeH="0" noProof="0">
                <a:ln w="3175">
                  <a:noFill/>
                </a:ln>
                <a:effectLst/>
                <a:uLnTx/>
                <a:uFillTx/>
                <a:ea typeface="+mj-lt"/>
                <a:cs typeface="Segoe UI Semibold"/>
              </a:rPr>
              <a:t>the only </a:t>
            </a:r>
            <a:r>
              <a:rPr kumimoji="0" lang="en-US" b="1" i="0" u="none" strike="noStrike" kern="1200" cap="none" normalizeH="0" noProof="0">
                <a:ln>
                  <a:noFill/>
                </a:ln>
                <a:solidFill>
                  <a:schemeClr val="accent1"/>
                </a:solidFill>
                <a:effectLst/>
                <a:uLnTx/>
                <a:uFillTx/>
                <a:ea typeface="Segoe UI Black"/>
              </a:rPr>
              <a:t>fully integrated stack</a:t>
            </a:r>
            <a:r>
              <a:rPr kumimoji="0" lang="en-US" b="0" i="0" u="none" strike="noStrike" kern="1200" cap="none" normalizeH="0" noProof="0">
                <a:ln w="3175">
                  <a:noFill/>
                </a:ln>
                <a:solidFill>
                  <a:schemeClr val="accent1"/>
                </a:solidFill>
                <a:effectLst/>
                <a:uLnTx/>
                <a:uFillTx/>
                <a:ea typeface="+mj-lt"/>
                <a:cs typeface="Segoe UI Semibold"/>
              </a:rPr>
              <a:t>, </a:t>
            </a:r>
            <a:r>
              <a:rPr kumimoji="0" lang="en-US" b="0" i="0" u="none" strike="noStrike" kern="1200" cap="none" normalizeH="0" noProof="0">
                <a:ln w="3175">
                  <a:noFill/>
                </a:ln>
                <a:effectLst/>
                <a:uLnTx/>
                <a:uFillTx/>
                <a:ea typeface="+mj-lt"/>
                <a:cs typeface="Segoe UI Semibold"/>
              </a:rPr>
              <a:t>on the world’s </a:t>
            </a:r>
            <a:r>
              <a:rPr kumimoji="0" lang="en-US" b="1" i="0" u="none" strike="noStrike" kern="1200" cap="none" normalizeH="0" noProof="0">
                <a:ln>
                  <a:noFill/>
                </a:ln>
                <a:solidFill>
                  <a:schemeClr val="accent1"/>
                </a:solidFill>
                <a:effectLst/>
                <a:uLnTx/>
                <a:uFillTx/>
                <a:ea typeface="Segoe UI Black"/>
              </a:rPr>
              <a:t>most trusted and comprehensive cloud</a:t>
            </a:r>
          </a:p>
        </p:txBody>
      </p:sp>
      <p:sp>
        <p:nvSpPr>
          <p:cNvPr id="41" name="Trapezoid 40">
            <a:extLst>
              <a:ext uri="{FF2B5EF4-FFF2-40B4-BE49-F238E27FC236}">
                <a16:creationId xmlns:a16="http://schemas.microsoft.com/office/drawing/2014/main" id="{59814395-3C0B-4710-B72D-8F24B2E89C1B}"/>
              </a:ext>
              <a:ext uri="{C183D7F6-B498-43B3-948B-1728B52AA6E4}">
                <adec:decorative xmlns:adec="http://schemas.microsoft.com/office/drawing/2017/decorative" val="1"/>
              </a:ext>
            </a:extLst>
          </p:cNvPr>
          <p:cNvSpPr/>
          <p:nvPr/>
        </p:nvSpPr>
        <p:spPr bwMode="auto">
          <a:xfrm>
            <a:off x="6305089" y="5115666"/>
            <a:ext cx="5527248" cy="1080911"/>
          </a:xfrm>
          <a:prstGeom prst="trapezoid">
            <a:avLst>
              <a:gd name="adj" fmla="val 50495"/>
            </a:avLst>
          </a:prstGeom>
          <a:solidFill>
            <a:schemeClr val="accent1"/>
          </a:solidFill>
          <a:ln w="41275" cap="rnd">
            <a:noFill/>
          </a:ln>
          <a:effectLst>
            <a:outerShdw blurRad="50800" dist="50800" dir="5400000" algn="t" rotWithShape="0">
              <a:prstClr val="black">
                <a:alpha val="30000"/>
              </a:prstClr>
            </a:outerShdw>
          </a:effectLst>
        </p:spPr>
        <p:txBody>
          <a:bodyPr wrap="square" lIns="144000" tIns="180000" rIns="144000" bIns="0" rtlCol="0" anchor="t" anchorCtr="0">
            <a:noAutofit/>
          </a:bodyPr>
          <a:lstStyle/>
          <a:p>
            <a:pPr algn="ctr" defTabSz="1828204" fontAlgn="base">
              <a:spcAft>
                <a:spcPts val="600"/>
              </a:spcAft>
              <a:buSzPct val="90000"/>
            </a:pPr>
            <a:endParaRPr lang="en-US" sz="1400" kern="0" err="1">
              <a:solidFill>
                <a:sysClr val="windowText" lastClr="000000"/>
              </a:solidFill>
              <a:latin typeface="Segoe UI Semibold"/>
              <a:cs typeface="Segoe UI" panose="020B0502040204020203" pitchFamily="34" charset="0"/>
            </a:endParaRPr>
          </a:p>
        </p:txBody>
      </p:sp>
      <p:sp>
        <p:nvSpPr>
          <p:cNvPr id="42" name="Transform">
            <a:extLst>
              <a:ext uri="{FF2B5EF4-FFF2-40B4-BE49-F238E27FC236}">
                <a16:creationId xmlns:a16="http://schemas.microsoft.com/office/drawing/2014/main" id="{3FC771E1-11BB-4C5F-843A-07C4C70E9DAB}"/>
              </a:ext>
              <a:ext uri="{C183D7F6-B498-43B3-948B-1728B52AA6E4}">
                <adec:decorative xmlns:adec="http://schemas.microsoft.com/office/drawing/2017/decorative" val="1"/>
              </a:ext>
            </a:extLst>
          </p:cNvPr>
          <p:cNvSpPr txBox="1">
            <a:spLocks/>
          </p:cNvSpPr>
          <p:nvPr/>
        </p:nvSpPr>
        <p:spPr>
          <a:xfrm>
            <a:off x="6902110" y="5705249"/>
            <a:ext cx="4333206" cy="270843"/>
          </a:xfrm>
          <a:prstGeom prst="rect">
            <a:avLst/>
          </a:prstGeom>
          <a:noFill/>
          <a:ln w="25400" cap="rnd">
            <a:noFill/>
          </a:ln>
        </p:spPr>
        <p:txBody>
          <a:bodyPr wrap="square" lIns="0" tIns="27432" rIns="0" bIns="27432" rtlCol="0" anchor="ctr" anchorCtr="0">
            <a:spAutoFit/>
          </a:bodyPr>
          <a:lstStyle>
            <a:defPPr>
              <a:defRPr lang="en-US"/>
            </a:defPPr>
            <a:lvl1pPr algn="ctr" defTabSz="914102" fontAlgn="base">
              <a:lnSpc>
                <a:spcPct val="90000"/>
              </a:lnSpc>
              <a:spcBef>
                <a:spcPts val="1200"/>
              </a:spcBef>
              <a:spcAft>
                <a:spcPct val="0"/>
              </a:spcAft>
              <a:buSzPct val="90000"/>
              <a:defRPr sz="1400" kern="0">
                <a:gradFill>
                  <a:gsLst>
                    <a:gs pos="57895">
                      <a:schemeClr val="tx1"/>
                    </a:gs>
                    <a:gs pos="36000">
                      <a:schemeClr val="tx1"/>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100000"/>
              </a:lnSpc>
              <a:spcBef>
                <a:spcPts val="1200"/>
              </a:spcBef>
              <a:spcAft>
                <a:spcPct val="0"/>
              </a:spcAft>
              <a:buClrTx/>
              <a:buSzPct val="90000"/>
              <a:buFontTx/>
              <a:buNone/>
              <a:tabLst/>
              <a:defRPr/>
            </a:pPr>
            <a:r>
              <a:rPr kumimoji="0" lang="en-US" sz="1400" b="0" i="0" u="none" strike="noStrike" kern="0" cap="none" spc="0" normalizeH="0" baseline="0" noProof="0">
                <a:ln>
                  <a:noFill/>
                </a:ln>
                <a:solidFill>
                  <a:schemeClr val="bg1"/>
                </a:solidFill>
                <a:effectLst/>
                <a:uLnTx/>
                <a:uFillTx/>
                <a:latin typeface="+mj-lt"/>
                <a:ea typeface="+mn-ea"/>
                <a:cs typeface="Segoe UI" panose="020B0502040204020203" pitchFamily="34" charset="0"/>
              </a:rPr>
              <a:t>Identity, security, management, and compliance</a:t>
            </a:r>
          </a:p>
        </p:txBody>
      </p:sp>
      <p:sp>
        <p:nvSpPr>
          <p:cNvPr id="43" name="!!4">
            <a:extLst>
              <a:ext uri="{FF2B5EF4-FFF2-40B4-BE49-F238E27FC236}">
                <a16:creationId xmlns:a16="http://schemas.microsoft.com/office/drawing/2014/main" id="{F8F28826-2313-4E59-9BFC-52B4EB98D03F}"/>
              </a:ext>
              <a:ext uri="{C183D7F6-B498-43B3-948B-1728B52AA6E4}">
                <adec:decorative xmlns:adec="http://schemas.microsoft.com/office/drawing/2017/decorative" val="1"/>
              </a:ext>
            </a:extLst>
          </p:cNvPr>
          <p:cNvSpPr txBox="1">
            <a:spLocks/>
          </p:cNvSpPr>
          <p:nvPr/>
        </p:nvSpPr>
        <p:spPr>
          <a:xfrm>
            <a:off x="9083718" y="3477267"/>
            <a:ext cx="2048206" cy="1005840"/>
          </a:xfrm>
          <a:prstGeom prst="rect">
            <a:avLst/>
          </a:prstGeom>
          <a:solidFill>
            <a:srgbClr val="243A5E"/>
          </a:solidFill>
          <a:ln w="25400" cap="rnd">
            <a:noFill/>
          </a:ln>
          <a:effectLst/>
        </p:spPr>
        <p:txBody>
          <a:bodyPr wrap="square" lIns="274320" tIns="0" rIns="274320" bIns="0" rtlCol="0" anchor="ctr" anchorCtr="0">
            <a:noAutofit/>
          </a:bodyPr>
          <a:lstStyle>
            <a:defPPr>
              <a:defRPr lang="en-US"/>
            </a:defPPr>
            <a:lvl1pPr marR="0" lvl="0" indent="0" algn="ctr" defTabSz="914102" fontAlgn="base">
              <a:lnSpc>
                <a:spcPct val="100000"/>
              </a:lnSpc>
              <a:spcBef>
                <a:spcPts val="2239"/>
              </a:spcBef>
              <a:spcAft>
                <a:spcPct val="0"/>
              </a:spcAft>
              <a:buClrTx/>
              <a:buSzPct val="90000"/>
              <a:buFontTx/>
              <a:buNone/>
              <a:tabLst/>
              <a:defRPr kumimoji="0" sz="1400" b="0" i="0" u="none" strike="noStrike" kern="0" cap="none" spc="0" normalizeH="0" baseline="0">
                <a:ln>
                  <a:noFill/>
                </a:ln>
                <a:gradFill>
                  <a:gsLst>
                    <a:gs pos="51579">
                      <a:srgbClr val="FFFFFF"/>
                    </a:gs>
                    <a:gs pos="82000">
                      <a:srgbClr val="FFFFFF"/>
                    </a:gs>
                  </a:gsLst>
                  <a:lin ang="18900000" scaled="0"/>
                </a:gradFill>
                <a:effectLst/>
                <a:uLnTx/>
                <a:uFillTx/>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p>
        </p:txBody>
      </p:sp>
      <p:sp>
        <p:nvSpPr>
          <p:cNvPr id="44" name="Transform">
            <a:extLst>
              <a:ext uri="{FF2B5EF4-FFF2-40B4-BE49-F238E27FC236}">
                <a16:creationId xmlns:a16="http://schemas.microsoft.com/office/drawing/2014/main" id="{D518C1A5-DF8D-4E7F-ACC6-5DBDF9F1A042}"/>
              </a:ext>
              <a:ext uri="{C183D7F6-B498-43B3-948B-1728B52AA6E4}">
                <adec:decorative xmlns:adec="http://schemas.microsoft.com/office/drawing/2017/decorative" val="1"/>
              </a:ext>
            </a:extLst>
          </p:cNvPr>
          <p:cNvSpPr txBox="1">
            <a:spLocks/>
          </p:cNvSpPr>
          <p:nvPr/>
        </p:nvSpPr>
        <p:spPr>
          <a:xfrm>
            <a:off x="9498886" y="3551906"/>
            <a:ext cx="1261563" cy="215444"/>
          </a:xfrm>
          <a:prstGeom prst="rect">
            <a:avLst/>
          </a:prstGeom>
          <a:noFill/>
          <a:ln w="25400" cap="rnd">
            <a:noFill/>
          </a:ln>
          <a:effectLst/>
        </p:spPr>
        <p:txBody>
          <a:bodyPr wrap="none" lIns="0" tIns="0" rIns="0" bIns="0" rtlCol="0" anchor="ctr" anchorCtr="0">
            <a:spAutoFit/>
          </a:bodyPr>
          <a:lstStyle>
            <a:defPPr>
              <a:defRPr lang="en-US"/>
            </a:defPPr>
            <a:lvl1pPr defTabSz="914102" fontAlgn="base">
              <a:lnSpc>
                <a:spcPct val="90000"/>
              </a:lnSpc>
              <a:spcBef>
                <a:spcPts val="2239"/>
              </a:spcBef>
              <a:spcAft>
                <a:spcPct val="0"/>
              </a:spcAft>
              <a:buSzPct val="90000"/>
              <a:defRPr sz="1600" kern="0">
                <a:gradFill>
                  <a:gsLst>
                    <a:gs pos="97895">
                      <a:schemeClr val="tx1"/>
                    </a:gs>
                    <a:gs pos="82000">
                      <a:schemeClr val="tx1"/>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gn="ctr">
              <a:lnSpc>
                <a:spcPct val="100000"/>
              </a:lnSpc>
              <a:spcBef>
                <a:spcPts val="0"/>
              </a:spcBef>
              <a:defRPr/>
            </a:pPr>
            <a:r>
              <a:rPr lang="en-US" sz="1400">
                <a:solidFill>
                  <a:schemeClr val="bg1"/>
                </a:solidFill>
                <a:latin typeface="+mj-lt"/>
              </a:rPr>
              <a:t>Power Platform</a:t>
            </a:r>
          </a:p>
        </p:txBody>
      </p:sp>
      <p:pic>
        <p:nvPicPr>
          <p:cNvPr id="45" name="!!Automate">
            <a:extLst>
              <a:ext uri="{FF2B5EF4-FFF2-40B4-BE49-F238E27FC236}">
                <a16:creationId xmlns:a16="http://schemas.microsoft.com/office/drawing/2014/main" id="{72CA88C8-8B36-42B3-BDDE-F259076266A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40888" y="3995300"/>
            <a:ext cx="295501" cy="296012"/>
          </a:xfrm>
          <a:prstGeom prst="rect">
            <a:avLst/>
          </a:prstGeom>
        </p:spPr>
      </p:pic>
      <p:pic>
        <p:nvPicPr>
          <p:cNvPr id="46" name="!!BI">
            <a:extLst>
              <a:ext uri="{FF2B5EF4-FFF2-40B4-BE49-F238E27FC236}">
                <a16:creationId xmlns:a16="http://schemas.microsoft.com/office/drawing/2014/main" id="{9F3E8B80-472F-4EFE-BC9C-47F1EFD9864E}"/>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97986" y="3999102"/>
            <a:ext cx="272306" cy="272304"/>
          </a:xfrm>
          <a:prstGeom prst="rect">
            <a:avLst/>
          </a:prstGeom>
        </p:spPr>
      </p:pic>
      <p:pic>
        <p:nvPicPr>
          <p:cNvPr id="47" name="!!Apps">
            <a:extLst>
              <a:ext uri="{FF2B5EF4-FFF2-40B4-BE49-F238E27FC236}">
                <a16:creationId xmlns:a16="http://schemas.microsoft.com/office/drawing/2014/main" id="{A757CCD9-9F23-45A3-93F1-26668EC9FD42}"/>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592405" y="3984991"/>
            <a:ext cx="296010" cy="296518"/>
          </a:xfrm>
          <a:prstGeom prst="rect">
            <a:avLst/>
          </a:prstGeom>
        </p:spPr>
      </p:pic>
      <p:pic>
        <p:nvPicPr>
          <p:cNvPr id="48" name="!!Agent">
            <a:extLst>
              <a:ext uri="{FF2B5EF4-FFF2-40B4-BE49-F238E27FC236}">
                <a16:creationId xmlns:a16="http://schemas.microsoft.com/office/drawing/2014/main" id="{DB1E9D1B-DFA2-4FB3-A171-6EC3B895DD31}"/>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509651" y="4008808"/>
            <a:ext cx="272998" cy="272998"/>
          </a:xfrm>
          <a:prstGeom prst="rect">
            <a:avLst/>
          </a:prstGeom>
        </p:spPr>
      </p:pic>
      <p:grpSp>
        <p:nvGrpSpPr>
          <p:cNvPr id="49" name="Group 48">
            <a:extLst>
              <a:ext uri="{FF2B5EF4-FFF2-40B4-BE49-F238E27FC236}">
                <a16:creationId xmlns:a16="http://schemas.microsoft.com/office/drawing/2014/main" id="{D91C274D-DB25-4015-B625-0EB02364E423}"/>
              </a:ext>
              <a:ext uri="{C183D7F6-B498-43B3-948B-1728B52AA6E4}">
                <adec:decorative xmlns:adec="http://schemas.microsoft.com/office/drawing/2017/decorative" val="1"/>
              </a:ext>
            </a:extLst>
          </p:cNvPr>
          <p:cNvGrpSpPr/>
          <p:nvPr/>
        </p:nvGrpSpPr>
        <p:grpSpPr>
          <a:xfrm>
            <a:off x="7005502" y="3477267"/>
            <a:ext cx="2048011" cy="1005840"/>
            <a:chOff x="6153649" y="2884720"/>
            <a:chExt cx="2048011" cy="1005840"/>
          </a:xfrm>
        </p:grpSpPr>
        <p:sp>
          <p:nvSpPr>
            <p:cNvPr id="50" name="!!3">
              <a:extLst>
                <a:ext uri="{FF2B5EF4-FFF2-40B4-BE49-F238E27FC236}">
                  <a16:creationId xmlns:a16="http://schemas.microsoft.com/office/drawing/2014/main" id="{1302CB0B-D7BC-487A-BD61-B5AB4C2DBC96}"/>
                </a:ext>
              </a:extLst>
            </p:cNvPr>
            <p:cNvSpPr txBox="1">
              <a:spLocks/>
            </p:cNvSpPr>
            <p:nvPr/>
          </p:nvSpPr>
          <p:spPr>
            <a:xfrm>
              <a:off x="6153649" y="2884720"/>
              <a:ext cx="2048011" cy="1005840"/>
            </a:xfrm>
            <a:prstGeom prst="rect">
              <a:avLst/>
            </a:prstGeom>
            <a:solidFill>
              <a:srgbClr val="243A5E"/>
            </a:solidFill>
            <a:ln w="25400" cap="rnd">
              <a:noFill/>
            </a:ln>
            <a:effectLst/>
          </p:spPr>
          <p:txBody>
            <a:bodyPr wrap="square" lIns="274320" tIns="0" rIns="274320" bIns="0" rtlCol="0" anchor="ctr" anchorCtr="0">
              <a:noAutofit/>
            </a:bodyPr>
            <a:lstStyle>
              <a:defPPr>
                <a:defRPr lang="en-US"/>
              </a:defPPr>
              <a:lvl1pPr marR="0" lvl="0" indent="0" algn="ctr" defTabSz="914102" fontAlgn="base">
                <a:lnSpc>
                  <a:spcPct val="100000"/>
                </a:lnSpc>
                <a:spcBef>
                  <a:spcPts val="2239"/>
                </a:spcBef>
                <a:spcAft>
                  <a:spcPct val="0"/>
                </a:spcAft>
                <a:buClrTx/>
                <a:buSzPct val="90000"/>
                <a:buFontTx/>
                <a:buNone/>
                <a:tabLst/>
                <a:defRPr kumimoji="0" sz="1400" b="0" i="0" u="none" strike="noStrike" kern="0" cap="none" spc="0" normalizeH="0" baseline="0">
                  <a:ln>
                    <a:noFill/>
                  </a:ln>
                  <a:gradFill>
                    <a:gsLst>
                      <a:gs pos="51579">
                        <a:srgbClr val="FFFFFF"/>
                      </a:gs>
                      <a:gs pos="82000">
                        <a:srgbClr val="FFFFFF"/>
                      </a:gs>
                    </a:gsLst>
                    <a:lin ang="18900000" scaled="0"/>
                  </a:gradFill>
                  <a:effectLst/>
                  <a:uLnTx/>
                  <a:uFillTx/>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p>
          </p:txBody>
        </p:sp>
        <p:sp>
          <p:nvSpPr>
            <p:cNvPr id="51" name="Transform">
              <a:extLst>
                <a:ext uri="{FF2B5EF4-FFF2-40B4-BE49-F238E27FC236}">
                  <a16:creationId xmlns:a16="http://schemas.microsoft.com/office/drawing/2014/main" id="{039DBD4E-A154-44EA-A9C1-FB6F9EB5C2B7}"/>
                </a:ext>
              </a:extLst>
            </p:cNvPr>
            <p:cNvSpPr txBox="1">
              <a:spLocks/>
            </p:cNvSpPr>
            <p:nvPr/>
          </p:nvSpPr>
          <p:spPr>
            <a:xfrm>
              <a:off x="6487913" y="2972971"/>
              <a:ext cx="1372171" cy="215444"/>
            </a:xfrm>
            <a:prstGeom prst="rect">
              <a:avLst/>
            </a:prstGeom>
            <a:noFill/>
            <a:ln w="25400" cap="rnd">
              <a:noFill/>
            </a:ln>
            <a:effectLst/>
          </p:spPr>
          <p:txBody>
            <a:bodyPr wrap="none" lIns="0" tIns="0" rIns="0" bIns="0" rtlCol="0" anchor="ctr" anchorCtr="0">
              <a:spAutoFit/>
            </a:bodyPr>
            <a:lstStyle>
              <a:defPPr>
                <a:defRPr lang="en-US"/>
              </a:defPPr>
              <a:lvl1pPr defTabSz="914102" fontAlgn="base">
                <a:lnSpc>
                  <a:spcPct val="90000"/>
                </a:lnSpc>
                <a:spcBef>
                  <a:spcPts val="2239"/>
                </a:spcBef>
                <a:spcAft>
                  <a:spcPct val="0"/>
                </a:spcAft>
                <a:buSzPct val="90000"/>
                <a:defRPr sz="1600" kern="0">
                  <a:gradFill>
                    <a:gsLst>
                      <a:gs pos="97895">
                        <a:schemeClr val="tx1"/>
                      </a:gs>
                      <a:gs pos="82000">
                        <a:schemeClr val="tx1"/>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gn="ctr">
                <a:lnSpc>
                  <a:spcPct val="100000"/>
                </a:lnSpc>
                <a:spcBef>
                  <a:spcPts val="0"/>
                </a:spcBef>
                <a:defRPr/>
              </a:pPr>
              <a:r>
                <a:rPr lang="en-US" sz="1400">
                  <a:solidFill>
                    <a:schemeClr val="bg1"/>
                  </a:solidFill>
                  <a:latin typeface="+mj-lt"/>
                </a:rPr>
                <a:t>Developer Tools </a:t>
              </a:r>
            </a:p>
          </p:txBody>
        </p:sp>
        <p:pic>
          <p:nvPicPr>
            <p:cNvPr id="53" name="Picture 4" descr="See the source image">
              <a:extLst>
                <a:ext uri="{FF2B5EF4-FFF2-40B4-BE49-F238E27FC236}">
                  <a16:creationId xmlns:a16="http://schemas.microsoft.com/office/drawing/2014/main" id="{E2F48B8F-AC7A-4763-BC60-EA0791D79B9D}"/>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300348" y="3427447"/>
              <a:ext cx="289704" cy="2897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492D0BC4-BC90-4757-850C-0CE31D9B747F}"/>
              </a:ext>
              <a:ext uri="{C183D7F6-B498-43B3-948B-1728B52AA6E4}">
                <adec:decorative xmlns:adec="http://schemas.microsoft.com/office/drawing/2017/decorative" val="1"/>
              </a:ext>
            </a:extLst>
          </p:cNvPr>
          <p:cNvGrpSpPr/>
          <p:nvPr/>
        </p:nvGrpSpPr>
        <p:grpSpPr>
          <a:xfrm>
            <a:off x="7005502" y="4512009"/>
            <a:ext cx="4126422" cy="1089329"/>
            <a:chOff x="6153649" y="3988594"/>
            <a:chExt cx="4126422" cy="1089329"/>
          </a:xfrm>
        </p:grpSpPr>
        <p:sp>
          <p:nvSpPr>
            <p:cNvPr id="55" name="!!5">
              <a:extLst>
                <a:ext uri="{FF2B5EF4-FFF2-40B4-BE49-F238E27FC236}">
                  <a16:creationId xmlns:a16="http://schemas.microsoft.com/office/drawing/2014/main" id="{19341018-3A4F-4F82-8ECB-2B1697EB1755}"/>
                </a:ext>
              </a:extLst>
            </p:cNvPr>
            <p:cNvSpPr/>
            <p:nvPr/>
          </p:nvSpPr>
          <p:spPr bwMode="auto">
            <a:xfrm>
              <a:off x="6153649" y="3988594"/>
              <a:ext cx="4126422" cy="1089329"/>
            </a:xfrm>
            <a:prstGeom prst="rect">
              <a:avLst/>
            </a:prstGeom>
            <a:solidFill>
              <a:srgbClr val="243A5E"/>
            </a:solidFill>
            <a:ln w="25400" cap="rnd">
              <a:noFill/>
            </a:ln>
            <a:effectLst/>
          </p:spPr>
          <p:txBody>
            <a:bodyPr wrap="square" lIns="274320" tIns="0" rIns="274320" bIns="0" rtlCol="0" anchor="ctr" anchorCtr="0">
              <a:noAutofit/>
            </a:bodyPr>
            <a:lstStyle/>
            <a:p>
              <a:pPr marL="0" marR="0" lvl="0" indent="0" algn="ctr" defTabSz="914102" rtl="0" eaLnBrk="1" fontAlgn="base" latinLnBrk="0" hangingPunct="1">
                <a:lnSpc>
                  <a:spcPct val="100000"/>
                </a:lnSpc>
                <a:spcBef>
                  <a:spcPts val="2239"/>
                </a:spcBef>
                <a:spcAft>
                  <a:spcPct val="0"/>
                </a:spcAft>
                <a:buClrTx/>
                <a:buSzPct val="90000"/>
                <a:buFontTx/>
                <a:buNone/>
                <a:tabLst/>
                <a:defRPr/>
              </a:pPr>
              <a:endParaRPr kumimoji="0" lang="en-US" sz="1400" b="0" i="0" u="none" strike="noStrike" kern="0" cap="none" spc="0" normalizeH="0" baseline="0" noProof="0">
                <a:ln>
                  <a:noFill/>
                </a:ln>
                <a:gradFill>
                  <a:gsLst>
                    <a:gs pos="51579">
                      <a:srgbClr val="FFFFFF"/>
                    </a:gs>
                    <a:gs pos="82000">
                      <a:srgbClr val="FFFFFF"/>
                    </a:gs>
                  </a:gsLst>
                  <a:lin ang="18900000" scaled="0"/>
                </a:gradFill>
                <a:effectLst/>
                <a:uLnTx/>
                <a:uFillTx/>
                <a:latin typeface="Segoe UI Semibold"/>
                <a:ea typeface="+mn-ea"/>
                <a:cs typeface="Segoe UI" panose="020B0502040204020203" pitchFamily="34" charset="0"/>
              </a:endParaRPr>
            </a:p>
          </p:txBody>
        </p:sp>
        <p:sp>
          <p:nvSpPr>
            <p:cNvPr id="56" name="Rectangle 55">
              <a:extLst>
                <a:ext uri="{FF2B5EF4-FFF2-40B4-BE49-F238E27FC236}">
                  <a16:creationId xmlns:a16="http://schemas.microsoft.com/office/drawing/2014/main" id="{39EB4CC8-60F0-46EB-B558-AE5D2A217BC4}"/>
                </a:ext>
              </a:extLst>
            </p:cNvPr>
            <p:cNvSpPr/>
            <p:nvPr/>
          </p:nvSpPr>
          <p:spPr bwMode="auto">
            <a:xfrm>
              <a:off x="7566039" y="4101369"/>
              <a:ext cx="1301638" cy="215444"/>
            </a:xfrm>
            <a:prstGeom prst="rect">
              <a:avLst/>
            </a:prstGeom>
            <a:noFill/>
            <a:ln w="25400" cap="rnd">
              <a:noFill/>
            </a:ln>
            <a:effectLst/>
          </p:spPr>
          <p:txBody>
            <a:bodyPr wrap="none" lIns="0" tIns="0" rIns="0" bIns="0" rtlCol="0" anchor="ctr" anchorCtr="0">
              <a:spAutoFit/>
            </a:bodyPr>
            <a:lstStyle/>
            <a:p>
              <a:pPr algn="ctr" defTabSz="914102" fontAlgn="base">
                <a:spcAft>
                  <a:spcPct val="0"/>
                </a:spcAft>
                <a:buSzPct val="90000"/>
                <a:defRPr/>
              </a:pPr>
              <a:r>
                <a:rPr lang="en-US" sz="1400" kern="0">
                  <a:solidFill>
                    <a:schemeClr val="bg1"/>
                  </a:solidFill>
                  <a:latin typeface="+mj-lt"/>
                  <a:cs typeface="Segoe UI" panose="020B0502040204020203" pitchFamily="34" charset="0"/>
                </a:rPr>
                <a:t>Microsoft Azure</a:t>
              </a:r>
            </a:p>
          </p:txBody>
        </p:sp>
        <p:grpSp>
          <p:nvGrpSpPr>
            <p:cNvPr id="57" name="Group 56">
              <a:extLst>
                <a:ext uri="{FF2B5EF4-FFF2-40B4-BE49-F238E27FC236}">
                  <a16:creationId xmlns:a16="http://schemas.microsoft.com/office/drawing/2014/main" id="{2856EA96-FEE9-475D-B02B-AFE11158E695}"/>
                </a:ext>
              </a:extLst>
            </p:cNvPr>
            <p:cNvGrpSpPr/>
            <p:nvPr/>
          </p:nvGrpSpPr>
          <p:grpSpPr>
            <a:xfrm>
              <a:off x="6630438" y="4491603"/>
              <a:ext cx="3074328" cy="345552"/>
              <a:chOff x="6426632" y="4538317"/>
              <a:chExt cx="3481939" cy="391368"/>
            </a:xfrm>
          </p:grpSpPr>
          <p:pic>
            <p:nvPicPr>
              <p:cNvPr id="58" name="Graphic 57">
                <a:extLst>
                  <a:ext uri="{FF2B5EF4-FFF2-40B4-BE49-F238E27FC236}">
                    <a16:creationId xmlns:a16="http://schemas.microsoft.com/office/drawing/2014/main" id="{FD46B7AC-8240-4617-BBD2-3FFE86B6D878}"/>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426632" y="4538317"/>
                <a:ext cx="391368" cy="391368"/>
              </a:xfrm>
              <a:prstGeom prst="rect">
                <a:avLst/>
              </a:prstGeom>
            </p:spPr>
          </p:pic>
          <p:pic>
            <p:nvPicPr>
              <p:cNvPr id="59" name="Graphic 58">
                <a:extLst>
                  <a:ext uri="{FF2B5EF4-FFF2-40B4-BE49-F238E27FC236}">
                    <a16:creationId xmlns:a16="http://schemas.microsoft.com/office/drawing/2014/main" id="{A3C9718F-BD2B-42FF-9C40-BBBB47CD46DD}"/>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077776" y="4547847"/>
                <a:ext cx="357320" cy="372308"/>
              </a:xfrm>
              <a:prstGeom prst="rect">
                <a:avLst/>
              </a:prstGeom>
              <a:effectLst/>
            </p:spPr>
          </p:pic>
          <p:pic>
            <p:nvPicPr>
              <p:cNvPr id="60" name="Graphic 59">
                <a:extLst>
                  <a:ext uri="{FF2B5EF4-FFF2-40B4-BE49-F238E27FC236}">
                    <a16:creationId xmlns:a16="http://schemas.microsoft.com/office/drawing/2014/main" id="{A03A044C-FCFB-457C-A4DF-C30314420E7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694872" y="4554505"/>
                <a:ext cx="358990" cy="358990"/>
              </a:xfrm>
              <a:prstGeom prst="rect">
                <a:avLst/>
              </a:prstGeom>
            </p:spPr>
          </p:pic>
          <p:pic>
            <p:nvPicPr>
              <p:cNvPr id="61" name="Graphic 60">
                <a:extLst>
                  <a:ext uri="{FF2B5EF4-FFF2-40B4-BE49-F238E27FC236}">
                    <a16:creationId xmlns:a16="http://schemas.microsoft.com/office/drawing/2014/main" id="{27F92586-0977-46B5-B76B-9055342A810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43784" y="4547032"/>
                <a:ext cx="373938" cy="373936"/>
              </a:xfrm>
              <a:prstGeom prst="rect">
                <a:avLst/>
              </a:prstGeom>
            </p:spPr>
          </p:pic>
          <p:pic>
            <p:nvPicPr>
              <p:cNvPr id="62" name="Picture 61" descr="A picture containing clock, drawing&#10;&#10;Description automatically generated">
                <a:extLst>
                  <a:ext uri="{FF2B5EF4-FFF2-40B4-BE49-F238E27FC236}">
                    <a16:creationId xmlns:a16="http://schemas.microsoft.com/office/drawing/2014/main" id="{699A9EAB-DF86-4CF7-8DF0-AFACB74E3CCA}"/>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8313638" y="4596185"/>
                <a:ext cx="370370" cy="275632"/>
              </a:xfrm>
              <a:prstGeom prst="rect">
                <a:avLst/>
              </a:prstGeom>
            </p:spPr>
          </p:pic>
          <p:pic>
            <p:nvPicPr>
              <p:cNvPr id="63" name="Graphic 62">
                <a:extLst>
                  <a:ext uri="{FF2B5EF4-FFF2-40B4-BE49-F238E27FC236}">
                    <a16:creationId xmlns:a16="http://schemas.microsoft.com/office/drawing/2014/main" id="{B82DADF6-998E-4E02-8898-2DDEC35E7500}"/>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9577497" y="4568463"/>
                <a:ext cx="331074" cy="331074"/>
              </a:xfrm>
              <a:prstGeom prst="rect">
                <a:avLst/>
              </a:prstGeom>
            </p:spPr>
          </p:pic>
        </p:grpSp>
      </p:grpSp>
      <p:grpSp>
        <p:nvGrpSpPr>
          <p:cNvPr id="64" name="Group 63">
            <a:extLst>
              <a:ext uri="{FF2B5EF4-FFF2-40B4-BE49-F238E27FC236}">
                <a16:creationId xmlns:a16="http://schemas.microsoft.com/office/drawing/2014/main" id="{F79B3033-C3ED-452D-8727-5835B91DEE34}"/>
              </a:ext>
              <a:ext uri="{C183D7F6-B498-43B3-948B-1728B52AA6E4}">
                <adec:decorative xmlns:adec="http://schemas.microsoft.com/office/drawing/2017/decorative" val="1"/>
              </a:ext>
            </a:extLst>
          </p:cNvPr>
          <p:cNvGrpSpPr/>
          <p:nvPr/>
        </p:nvGrpSpPr>
        <p:grpSpPr>
          <a:xfrm>
            <a:off x="7005502" y="1286831"/>
            <a:ext cx="4126422" cy="1080000"/>
            <a:chOff x="6776902" y="994397"/>
            <a:chExt cx="4126422" cy="1080000"/>
          </a:xfrm>
        </p:grpSpPr>
        <p:sp>
          <p:nvSpPr>
            <p:cNvPr id="65" name="!!industry">
              <a:extLst>
                <a:ext uri="{FF2B5EF4-FFF2-40B4-BE49-F238E27FC236}">
                  <a16:creationId xmlns:a16="http://schemas.microsoft.com/office/drawing/2014/main" id="{FE8065ED-E23B-46B8-99DA-558EF91A3224}"/>
                </a:ext>
              </a:extLst>
            </p:cNvPr>
            <p:cNvSpPr txBox="1">
              <a:spLocks/>
            </p:cNvSpPr>
            <p:nvPr/>
          </p:nvSpPr>
          <p:spPr>
            <a:xfrm>
              <a:off x="6776902" y="994397"/>
              <a:ext cx="4126422" cy="1080000"/>
            </a:xfrm>
            <a:prstGeom prst="rect">
              <a:avLst/>
            </a:prstGeom>
            <a:solidFill>
              <a:srgbClr val="243A5E"/>
            </a:solidFill>
            <a:ln w="25400" cap="rnd">
              <a:noFill/>
            </a:ln>
            <a:effectLst/>
          </p:spPr>
          <p:txBody>
            <a:bodyPr wrap="square" lIns="274320" tIns="0" rIns="274320" bIns="0" rtlCol="0" anchor="ctr" anchorCtr="0">
              <a:noAutofit/>
            </a:bodyPr>
            <a:lstStyle>
              <a:defPPr>
                <a:defRPr lang="en-US"/>
              </a:defPPr>
              <a:lvl1pPr marR="0" lvl="0" indent="0" algn="ctr" defTabSz="914102" fontAlgn="base">
                <a:lnSpc>
                  <a:spcPct val="100000"/>
                </a:lnSpc>
                <a:spcBef>
                  <a:spcPts val="2239"/>
                </a:spcBef>
                <a:spcAft>
                  <a:spcPct val="0"/>
                </a:spcAft>
                <a:buClrTx/>
                <a:buSzPct val="90000"/>
                <a:buFontTx/>
                <a:buNone/>
                <a:tabLst/>
                <a:defRPr kumimoji="0" sz="1400" b="0" i="0" u="none" strike="noStrike" kern="0" cap="none" spc="0" normalizeH="0" baseline="0">
                  <a:ln>
                    <a:noFill/>
                  </a:ln>
                  <a:gradFill>
                    <a:gsLst>
                      <a:gs pos="51579">
                        <a:srgbClr val="FFFFFF"/>
                      </a:gs>
                      <a:gs pos="82000">
                        <a:srgbClr val="FFFFFF"/>
                      </a:gs>
                    </a:gsLst>
                    <a:lin ang="18900000" scaled="0"/>
                  </a:gradFill>
                  <a:effectLst/>
                  <a:uLnTx/>
                  <a:uFillTx/>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p>
          </p:txBody>
        </p:sp>
        <p:sp>
          <p:nvSpPr>
            <p:cNvPr id="66" name="!!industry">
              <a:extLst>
                <a:ext uri="{FF2B5EF4-FFF2-40B4-BE49-F238E27FC236}">
                  <a16:creationId xmlns:a16="http://schemas.microsoft.com/office/drawing/2014/main" id="{B156A92A-C7FC-413B-AABD-30E64968F0B0}"/>
                </a:ext>
              </a:extLst>
            </p:cNvPr>
            <p:cNvSpPr txBox="1">
              <a:spLocks/>
            </p:cNvSpPr>
            <p:nvPr/>
          </p:nvSpPr>
          <p:spPr>
            <a:xfrm>
              <a:off x="7128095" y="1113344"/>
              <a:ext cx="3337452" cy="215444"/>
            </a:xfrm>
            <a:prstGeom prst="rect">
              <a:avLst/>
            </a:prstGeom>
            <a:noFill/>
            <a:ln w="12700" cap="rnd">
              <a:noFill/>
            </a:ln>
            <a:effectLst/>
          </p:spPr>
          <p:txBody>
            <a:bodyPr wrap="none" lIns="0" tIns="0" rIns="0" bIns="0" rtlCol="0" anchor="t" anchorCtr="0">
              <a:spAutoFit/>
            </a:bodyPr>
            <a:lstStyle>
              <a:defPPr>
                <a:defRPr lang="en-US"/>
              </a:defPPr>
              <a:lvl1pPr marR="0" lvl="0" indent="0" algn="ctr" defTabSz="914102" fontAlgn="base">
                <a:lnSpc>
                  <a:spcPct val="90000"/>
                </a:lnSpc>
                <a:spcBef>
                  <a:spcPts val="2239"/>
                </a:spcBef>
                <a:spcAft>
                  <a:spcPct val="0"/>
                </a:spcAft>
                <a:buClrTx/>
                <a:buSzPct val="90000"/>
                <a:buFontTx/>
                <a:buNone/>
                <a:tabLst/>
                <a:defRPr kumimoji="0" sz="1400" b="0" i="0" u="none" strike="noStrike" kern="0" cap="none" spc="0" normalizeH="0" baseline="0">
                  <a:ln>
                    <a:noFill/>
                  </a:ln>
                  <a:gradFill>
                    <a:gsLst>
                      <a:gs pos="51579">
                        <a:srgbClr val="FFFFFF"/>
                      </a:gs>
                      <a:gs pos="82000">
                        <a:srgbClr val="FFFFFF"/>
                      </a:gs>
                    </a:gsLst>
                    <a:lin ang="18900000" scaled="0"/>
                  </a:gradFill>
                  <a:effectLst/>
                  <a:uLnTx/>
                  <a:uFillTx/>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R="0" lvl="0" indent="0">
                <a:lnSpc>
                  <a:spcPct val="100000"/>
                </a:lnSpc>
                <a:spcBef>
                  <a:spcPts val="0"/>
                </a:spcBef>
                <a:buClrTx/>
                <a:buFontTx/>
                <a:buNone/>
                <a:tabLst/>
                <a:defRPr/>
              </a:pPr>
              <a:r>
                <a:rPr lang="en-US">
                  <a:solidFill>
                    <a:schemeClr val="bg1"/>
                  </a:solidFill>
                  <a:latin typeface="+mj-lt"/>
                </a:rPr>
                <a:t>Microsoft Dynamics 365 Business Central</a:t>
              </a:r>
            </a:p>
          </p:txBody>
        </p:sp>
      </p:grpSp>
      <p:grpSp>
        <p:nvGrpSpPr>
          <p:cNvPr id="68" name="Group 67">
            <a:extLst>
              <a:ext uri="{FF2B5EF4-FFF2-40B4-BE49-F238E27FC236}">
                <a16:creationId xmlns:a16="http://schemas.microsoft.com/office/drawing/2014/main" id="{47512A11-6219-42D1-992F-1679B21C3169}"/>
              </a:ext>
              <a:ext uri="{C183D7F6-B498-43B3-948B-1728B52AA6E4}">
                <adec:decorative xmlns:adec="http://schemas.microsoft.com/office/drawing/2017/decorative" val="1"/>
              </a:ext>
            </a:extLst>
          </p:cNvPr>
          <p:cNvGrpSpPr/>
          <p:nvPr/>
        </p:nvGrpSpPr>
        <p:grpSpPr>
          <a:xfrm>
            <a:off x="7005502" y="2395733"/>
            <a:ext cx="4126422" cy="1052632"/>
            <a:chOff x="6776902" y="2098610"/>
            <a:chExt cx="4126422" cy="1052632"/>
          </a:xfrm>
        </p:grpSpPr>
        <p:sp>
          <p:nvSpPr>
            <p:cNvPr id="69" name="!!1">
              <a:extLst>
                <a:ext uri="{FF2B5EF4-FFF2-40B4-BE49-F238E27FC236}">
                  <a16:creationId xmlns:a16="http://schemas.microsoft.com/office/drawing/2014/main" id="{3A2F7207-28DE-4B68-809A-840CDA0AD574}"/>
                </a:ext>
              </a:extLst>
            </p:cNvPr>
            <p:cNvSpPr txBox="1">
              <a:spLocks/>
            </p:cNvSpPr>
            <p:nvPr/>
          </p:nvSpPr>
          <p:spPr>
            <a:xfrm>
              <a:off x="6776902" y="2098610"/>
              <a:ext cx="4126422" cy="1052632"/>
            </a:xfrm>
            <a:prstGeom prst="rect">
              <a:avLst/>
            </a:prstGeom>
            <a:solidFill>
              <a:srgbClr val="243A5E"/>
            </a:solidFill>
            <a:ln w="25400" cap="rnd">
              <a:noFill/>
            </a:ln>
            <a:effectLst/>
          </p:spPr>
          <p:txBody>
            <a:bodyPr wrap="square" lIns="274320" tIns="0" rIns="274320" bIns="0" rtlCol="0" anchor="ctr" anchorCtr="0">
              <a:noAutofit/>
            </a:bodyPr>
            <a:lstStyle>
              <a:defPPr>
                <a:defRPr lang="en-US"/>
              </a:defPPr>
              <a:lvl1pPr marR="0" lvl="0" indent="0" algn="ctr" defTabSz="914102" fontAlgn="base">
                <a:lnSpc>
                  <a:spcPct val="100000"/>
                </a:lnSpc>
                <a:spcBef>
                  <a:spcPts val="2239"/>
                </a:spcBef>
                <a:spcAft>
                  <a:spcPct val="0"/>
                </a:spcAft>
                <a:buClrTx/>
                <a:buSzPct val="90000"/>
                <a:buFontTx/>
                <a:buNone/>
                <a:tabLst/>
                <a:defRPr kumimoji="0" sz="1400" b="0" i="0" u="none" strike="noStrike" kern="0" cap="none" spc="0" normalizeH="0" baseline="0">
                  <a:ln>
                    <a:noFill/>
                  </a:ln>
                  <a:gradFill>
                    <a:gsLst>
                      <a:gs pos="51579">
                        <a:srgbClr val="FFFFFF"/>
                      </a:gs>
                      <a:gs pos="82000">
                        <a:srgbClr val="FFFFFF"/>
                      </a:gs>
                    </a:gsLst>
                    <a:lin ang="18900000" scaled="0"/>
                  </a:gradFill>
                  <a:effectLst/>
                  <a:uLnTx/>
                  <a:uFillTx/>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p>
          </p:txBody>
        </p:sp>
        <p:sp>
          <p:nvSpPr>
            <p:cNvPr id="70" name="Transform">
              <a:extLst>
                <a:ext uri="{FF2B5EF4-FFF2-40B4-BE49-F238E27FC236}">
                  <a16:creationId xmlns:a16="http://schemas.microsoft.com/office/drawing/2014/main" id="{55398860-F2B0-4A79-BA04-58C5B9B2E4AC}"/>
                </a:ext>
              </a:extLst>
            </p:cNvPr>
            <p:cNvSpPr txBox="1">
              <a:spLocks/>
            </p:cNvSpPr>
            <p:nvPr/>
          </p:nvSpPr>
          <p:spPr>
            <a:xfrm>
              <a:off x="8274253" y="2217660"/>
              <a:ext cx="1131720" cy="215444"/>
            </a:xfrm>
            <a:prstGeom prst="rect">
              <a:avLst/>
            </a:prstGeom>
            <a:noFill/>
            <a:ln w="25400" cap="rnd">
              <a:noFill/>
            </a:ln>
            <a:effectLst/>
          </p:spPr>
          <p:txBody>
            <a:bodyPr wrap="none" lIns="0" tIns="0" rIns="0" bIns="0" rtlCol="0" anchor="ctr" anchorCtr="0">
              <a:spAutoFit/>
            </a:bodyPr>
            <a:lstStyle>
              <a:defPPr>
                <a:defRPr lang="en-US"/>
              </a:defPPr>
              <a:lvl1pPr algn="ctr" defTabSz="914102" fontAlgn="base">
                <a:lnSpc>
                  <a:spcPct val="90000"/>
                </a:lnSpc>
                <a:spcBef>
                  <a:spcPts val="2239"/>
                </a:spcBef>
                <a:spcAft>
                  <a:spcPct val="0"/>
                </a:spcAft>
                <a:buSzPct val="90000"/>
                <a:defRPr sz="1600" kern="0">
                  <a:gradFill>
                    <a:gsLst>
                      <a:gs pos="97895">
                        <a:schemeClr val="tx1"/>
                      </a:gs>
                      <a:gs pos="82000">
                        <a:schemeClr val="tx1"/>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nSpc>
                  <a:spcPct val="100000"/>
                </a:lnSpc>
                <a:spcBef>
                  <a:spcPts val="0"/>
                </a:spcBef>
                <a:defRPr/>
              </a:pPr>
              <a:r>
                <a:rPr lang="en-US" sz="1400">
                  <a:solidFill>
                    <a:schemeClr val="bg1"/>
                  </a:solidFill>
                  <a:latin typeface="+mj-lt"/>
                </a:rPr>
                <a:t>Microsoft 365</a:t>
              </a:r>
            </a:p>
          </p:txBody>
        </p:sp>
        <p:grpSp>
          <p:nvGrpSpPr>
            <p:cNvPr id="71" name="Group 70">
              <a:extLst>
                <a:ext uri="{FF2B5EF4-FFF2-40B4-BE49-F238E27FC236}">
                  <a16:creationId xmlns:a16="http://schemas.microsoft.com/office/drawing/2014/main" id="{DA6BA231-E0DC-43D0-A1FF-3E3EC11EE691}"/>
                </a:ext>
              </a:extLst>
            </p:cNvPr>
            <p:cNvGrpSpPr/>
            <p:nvPr/>
          </p:nvGrpSpPr>
          <p:grpSpPr>
            <a:xfrm>
              <a:off x="7225910" y="2394229"/>
              <a:ext cx="3228407" cy="650875"/>
              <a:chOff x="7846873" y="9129175"/>
              <a:chExt cx="3228407" cy="650875"/>
            </a:xfrm>
          </p:grpSpPr>
          <p:pic>
            <p:nvPicPr>
              <p:cNvPr id="73" name="Picture 72" descr="A picture containing object, clock&#10;&#10;Description automatically generated">
                <a:extLst>
                  <a:ext uri="{FF2B5EF4-FFF2-40B4-BE49-F238E27FC236}">
                    <a16:creationId xmlns:a16="http://schemas.microsoft.com/office/drawing/2014/main" id="{B690FFE8-FAC3-4DC2-9C1F-EBCAB65E8782}"/>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7846873" y="9300000"/>
                <a:ext cx="335674" cy="335672"/>
              </a:xfrm>
              <a:prstGeom prst="rect">
                <a:avLst/>
              </a:prstGeom>
            </p:spPr>
          </p:pic>
          <p:pic>
            <p:nvPicPr>
              <p:cNvPr id="74" name="Picture 2" descr="Icon&#10;&#10;Description automatically generated">
                <a:extLst>
                  <a:ext uri="{FF2B5EF4-FFF2-40B4-BE49-F238E27FC236}">
                    <a16:creationId xmlns:a16="http://schemas.microsoft.com/office/drawing/2014/main" id="{CCF188DD-2950-4406-A71F-56F6B7651C59}"/>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8311425" y="9290540"/>
                <a:ext cx="338328" cy="338328"/>
              </a:xfrm>
              <a:prstGeom prst="rect">
                <a:avLst/>
              </a:prstGeom>
              <a:noFill/>
            </p:spPr>
          </p:pic>
          <p:pic>
            <p:nvPicPr>
              <p:cNvPr id="75" name="Graphic 74">
                <a:extLst>
                  <a:ext uri="{FF2B5EF4-FFF2-40B4-BE49-F238E27FC236}">
                    <a16:creationId xmlns:a16="http://schemas.microsoft.com/office/drawing/2014/main" id="{74F94FA4-61F7-48FC-8ADD-581BCAD8AC4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465680" y="9129175"/>
                <a:ext cx="609600" cy="609600"/>
              </a:xfrm>
              <a:prstGeom prst="rect">
                <a:avLst/>
              </a:prstGeom>
            </p:spPr>
          </p:pic>
          <p:pic>
            <p:nvPicPr>
              <p:cNvPr id="76" name="Graphic 75">
                <a:extLst>
                  <a:ext uri="{FF2B5EF4-FFF2-40B4-BE49-F238E27FC236}">
                    <a16:creationId xmlns:a16="http://schemas.microsoft.com/office/drawing/2014/main" id="{8FB60C08-5261-427C-867C-81B18FF02BE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040173" y="9148532"/>
                <a:ext cx="609600" cy="609600"/>
              </a:xfrm>
              <a:prstGeom prst="rect">
                <a:avLst/>
              </a:prstGeom>
            </p:spPr>
          </p:pic>
          <p:pic>
            <p:nvPicPr>
              <p:cNvPr id="77" name="Graphic 76">
                <a:extLst>
                  <a:ext uri="{FF2B5EF4-FFF2-40B4-BE49-F238E27FC236}">
                    <a16:creationId xmlns:a16="http://schemas.microsoft.com/office/drawing/2014/main" id="{6AF9E07C-ED6C-4406-9E0F-002FF75ECF6E}"/>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588645" y="9155622"/>
                <a:ext cx="609600" cy="609600"/>
              </a:xfrm>
              <a:prstGeom prst="rect">
                <a:avLst/>
              </a:prstGeom>
            </p:spPr>
          </p:pic>
          <p:pic>
            <p:nvPicPr>
              <p:cNvPr id="78" name="Graphic 77">
                <a:extLst>
                  <a:ext uri="{FF2B5EF4-FFF2-40B4-BE49-F238E27FC236}">
                    <a16:creationId xmlns:a16="http://schemas.microsoft.com/office/drawing/2014/main" id="{3B5DD048-DB7A-4586-9597-F69BD9FAC3C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9146891" y="9163036"/>
                <a:ext cx="609600" cy="609600"/>
              </a:xfrm>
              <a:prstGeom prst="rect">
                <a:avLst/>
              </a:prstGeom>
            </p:spPr>
          </p:pic>
          <p:pic>
            <p:nvPicPr>
              <p:cNvPr id="79" name="Graphic 78">
                <a:extLst>
                  <a:ext uri="{FF2B5EF4-FFF2-40B4-BE49-F238E27FC236}">
                    <a16:creationId xmlns:a16="http://schemas.microsoft.com/office/drawing/2014/main" id="{C2BB0AF0-2E01-4203-BA21-66A0D8C2E122}"/>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8614522" y="9170450"/>
                <a:ext cx="609600" cy="609600"/>
              </a:xfrm>
              <a:prstGeom prst="rect">
                <a:avLst/>
              </a:prstGeom>
            </p:spPr>
          </p:pic>
        </p:grpSp>
      </p:grpSp>
      <p:pic>
        <p:nvPicPr>
          <p:cNvPr id="4" name="Picture 3">
            <a:extLst>
              <a:ext uri="{FF2B5EF4-FFF2-40B4-BE49-F238E27FC236}">
                <a16:creationId xmlns:a16="http://schemas.microsoft.com/office/drawing/2014/main" id="{24AB0AD6-7B21-4500-B8FE-62792AFB2450}"/>
              </a:ext>
              <a:ext uri="{C183D7F6-B498-43B3-948B-1728B52AA6E4}">
                <adec:decorative xmlns:adec="http://schemas.microsoft.com/office/drawing/2017/decorative" val="1"/>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8826071" y="1721184"/>
            <a:ext cx="485283" cy="485283"/>
          </a:xfrm>
          <a:prstGeom prst="rect">
            <a:avLst/>
          </a:prstGeom>
        </p:spPr>
      </p:pic>
      <p:pic>
        <p:nvPicPr>
          <p:cNvPr id="1026" name="Picture 2">
            <a:extLst>
              <a:ext uri="{FF2B5EF4-FFF2-40B4-BE49-F238E27FC236}">
                <a16:creationId xmlns:a16="http://schemas.microsoft.com/office/drawing/2014/main" id="{4EA49A0F-E88C-44E4-950E-B4A7755602B8}"/>
              </a:ext>
              <a:ext uri="{C183D7F6-B498-43B3-948B-1728B52AA6E4}">
                <adec:decorative xmlns:adec="http://schemas.microsoft.com/office/drawing/2017/decorative" val="1"/>
              </a:ext>
            </a:extLst>
          </p:cNvPr>
          <p:cNvPicPr>
            <a:picLocks noChangeAspect="1" noChangeArrowheads="1"/>
          </p:cNvPicPr>
          <p:nvPr/>
        </p:nvPicPr>
        <p:blipFill rotWithShape="1">
          <a:blip r:embed="rId34" cstate="email">
            <a:lum bright="70000" contrast="-70000"/>
            <a:extLst>
              <a:ext uri="{BEBA8EAE-BF5A-486C-A8C5-ECC9F3942E4B}">
                <a14:imgProps xmlns:a14="http://schemas.microsoft.com/office/drawing/2010/main">
                  <a14:imgLayer r:embed="rId35">
                    <a14:imgEffect>
                      <a14:artisticPhotocopy/>
                    </a14:imgEffect>
                  </a14:imgLayer>
                </a14:imgProps>
              </a:ext>
              <a:ext uri="{28A0092B-C50C-407E-A947-70E740481C1C}">
                <a14:useLocalDpi xmlns:a14="http://schemas.microsoft.com/office/drawing/2010/main"/>
              </a:ext>
            </a:extLst>
          </a:blip>
          <a:srcRect/>
          <a:stretch/>
        </p:blipFill>
        <p:spPr bwMode="auto">
          <a:xfrm>
            <a:off x="7653338" y="3978607"/>
            <a:ext cx="382121" cy="381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2B9FBD-5A29-98CB-771C-F829CDF4BEDA}"/>
              </a:ext>
            </a:extLst>
          </p:cNvPr>
          <p:cNvSpPr txBox="1">
            <a:spLocks/>
          </p:cNvSpPr>
          <p:nvPr/>
        </p:nvSpPr>
        <p:spPr>
          <a:xfrm>
            <a:off x="806115" y="3602900"/>
            <a:ext cx="5221705" cy="1569660"/>
          </a:xfrm>
          <a:prstGeom prst="rect">
            <a:avLst/>
          </a:prstGeom>
          <a:noFill/>
        </p:spPr>
        <p:txBody>
          <a:bodyPr wrap="square" lIns="0" tIns="0" rIns="0" bIns="0" rtlCol="0">
            <a:spAutoFit/>
          </a:bodyPr>
          <a:lstStyle/>
          <a:p>
            <a:pPr marL="228600" marR="0" lvl="0" indent="-228600" algn="l" defTabSz="91436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ea typeface="+mn-ea"/>
                <a:cs typeface="Segoe UI"/>
              </a:rPr>
              <a:t>Works seamlessly with the Microsoft applications you already use and know – Outlook, Teams, Excel and Power Platform</a:t>
            </a:r>
          </a:p>
          <a:p>
            <a:pPr marL="228600" marR="0" lvl="0" indent="-228600" algn="l" defTabSz="91436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ea typeface="+mn-ea"/>
                <a:cs typeface="Segoe UI"/>
              </a:rPr>
              <a:t>AI infused throughout the solution brings you continuous insights to speed decision making</a:t>
            </a:r>
          </a:p>
          <a:p>
            <a:pPr marL="228600" marR="0" lvl="0" indent="-228600" algn="l" defTabSz="91436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ea typeface="+mn-ea"/>
                <a:cs typeface="Segoe UI"/>
              </a:rPr>
              <a:t>A single system that works across international locations</a:t>
            </a:r>
          </a:p>
          <a:p>
            <a:pPr marL="228600" marR="0" lvl="0" indent="-228600" algn="l" defTabSz="91436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ea typeface="+mn-ea"/>
                <a:cs typeface="Segoe UI"/>
              </a:rPr>
              <a:t>Scalable and extensible to grow and adapt with your growing business</a:t>
            </a:r>
          </a:p>
        </p:txBody>
      </p:sp>
      <p:sp>
        <p:nvSpPr>
          <p:cNvPr id="52" name="Rectangle 51">
            <a:extLst>
              <a:ext uri="{FF2B5EF4-FFF2-40B4-BE49-F238E27FC236}">
                <a16:creationId xmlns:a16="http://schemas.microsoft.com/office/drawing/2014/main" id="{EF41DFDF-C35C-3C0D-E390-CB36C304F561}"/>
              </a:ext>
              <a:ext uri="{C183D7F6-B498-43B3-948B-1728B52AA6E4}">
                <adec:decorative xmlns:adec="http://schemas.microsoft.com/office/drawing/2017/decorative" val="1"/>
              </a:ext>
            </a:extLst>
          </p:cNvPr>
          <p:cNvSpPr>
            <a:spLocks/>
          </p:cNvSpPr>
          <p:nvPr/>
        </p:nvSpPr>
        <p:spPr bwMode="auto">
          <a:xfrm>
            <a:off x="7005502" y="1286831"/>
            <a:ext cx="4126422" cy="4314507"/>
          </a:xfrm>
          <a:prstGeom prst="rect">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1400" err="1">
              <a:solidFill>
                <a:srgbClr val="000000"/>
              </a:solidFill>
              <a:latin typeface="Segoe UI Semibold" panose="020B0702040204020203" pitchFamily="34" charset="0"/>
              <a:ea typeface="Segoe UI" pitchFamily="34" charset="0"/>
              <a:cs typeface="Segoe UI" pitchFamily="34" charset="0"/>
            </a:endParaRPr>
          </a:p>
        </p:txBody>
      </p:sp>
    </p:spTree>
    <p:extLst>
      <p:ext uri="{BB962C8B-B14F-4D97-AF65-F5344CB8AC3E}">
        <p14:creationId xmlns:p14="http://schemas.microsoft.com/office/powerpoint/2010/main" val="30994632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42" presetClass="path" presetSubtype="0" decel="100000" fill="hold" grpId="1" nodeType="withEffect">
                                  <p:stCondLst>
                                    <p:cond delay="0"/>
                                  </p:stCondLst>
                                  <p:childTnLst>
                                    <p:animMotion origin="layout" path="M 1.11022E-16 -3.7037E-7 L 1.11022E-16 0.03472 " pathEditMode="relative" rAng="0" ptsTypes="AA">
                                      <p:cBhvr>
                                        <p:cTn id="9" dur="750" spd="-100000" fill="hold"/>
                                        <p:tgtEl>
                                          <p:spTgt spid="42"/>
                                        </p:tgtEl>
                                        <p:attrNameLst>
                                          <p:attrName>ppt_x</p:attrName>
                                          <p:attrName>ppt_y</p:attrName>
                                        </p:attrNameLst>
                                      </p:cBhvr>
                                      <p:rCtr x="0" y="1736"/>
                                    </p:animMotion>
                                  </p:childTnLst>
                                </p:cTn>
                              </p:par>
                              <p:par>
                                <p:cTn id="10" presetID="10"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par>
                                <p:cTn id="13" presetID="42" presetClass="path" presetSubtype="0" decel="100000" fill="hold" grpId="1" nodeType="withEffect">
                                  <p:stCondLst>
                                    <p:cond delay="0"/>
                                  </p:stCondLst>
                                  <p:childTnLst>
                                    <p:animMotion origin="layout" path="M 1.11022E-16 2.96296E-6 L 1.11022E-16 0.03472 " pathEditMode="relative" rAng="0" ptsTypes="AA">
                                      <p:cBhvr>
                                        <p:cTn id="14" dur="750" spd="-100000" fill="hold"/>
                                        <p:tgtEl>
                                          <p:spTgt spid="41"/>
                                        </p:tgtEl>
                                        <p:attrNameLst>
                                          <p:attrName>ppt_x</p:attrName>
                                          <p:attrName>ppt_y</p:attrName>
                                        </p:attrNameLst>
                                      </p:cBhvr>
                                      <p:rCtr x="0" y="1736"/>
                                    </p:animMotion>
                                  </p:childTnLst>
                                </p:cTn>
                              </p:par>
                              <p:par>
                                <p:cTn id="15" presetID="10" presetClass="entr" presetSubtype="0" fill="hold" nodeType="withEffect">
                                  <p:stCondLst>
                                    <p:cond delay="10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42" presetClass="path" presetSubtype="0" decel="100000" fill="hold" nodeType="withEffect">
                                  <p:stCondLst>
                                    <p:cond delay="100"/>
                                  </p:stCondLst>
                                  <p:childTnLst>
                                    <p:animMotion origin="layout" path="M 1.11022E-16 1.48148E-6 L 1.11022E-16 -0.02963 " pathEditMode="relative" rAng="0" ptsTypes="AA">
                                      <p:cBhvr>
                                        <p:cTn id="19" dur="750" spd="-100000" fill="hold"/>
                                        <p:tgtEl>
                                          <p:spTgt spid="54"/>
                                        </p:tgtEl>
                                        <p:attrNameLst>
                                          <p:attrName>ppt_x</p:attrName>
                                          <p:attrName>ppt_y</p:attrName>
                                        </p:attrNameLst>
                                      </p:cBhvr>
                                      <p:rCtr x="0" y="-1481"/>
                                    </p:animMotion>
                                  </p:childTnLst>
                                </p:cTn>
                              </p:par>
                              <p:par>
                                <p:cTn id="20" presetID="10" presetClass="entr" presetSubtype="0" fill="hold" nodeType="withEffect">
                                  <p:stCondLst>
                                    <p:cond delay="20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par>
                                <p:cTn id="23" presetID="42" presetClass="path" presetSubtype="0" decel="100000" fill="hold" nodeType="withEffect">
                                  <p:stCondLst>
                                    <p:cond delay="200"/>
                                  </p:stCondLst>
                                  <p:childTnLst>
                                    <p:animMotion origin="layout" path="M -3.75E-6 -4.07407E-6 L -3.75E-6 -0.02963 " pathEditMode="relative" rAng="0" ptsTypes="AA">
                                      <p:cBhvr>
                                        <p:cTn id="24" dur="750" spd="-100000" fill="hold"/>
                                        <p:tgtEl>
                                          <p:spTgt spid="49"/>
                                        </p:tgtEl>
                                        <p:attrNameLst>
                                          <p:attrName>ppt_x</p:attrName>
                                          <p:attrName>ppt_y</p:attrName>
                                        </p:attrNameLst>
                                      </p:cBhvr>
                                      <p:rCtr x="0" y="-1481"/>
                                    </p:animMotion>
                                  </p:childTnLst>
                                </p:cTn>
                              </p:par>
                              <p:par>
                                <p:cTn id="25" presetID="10" presetClass="entr" presetSubtype="0" fill="hold" nodeType="withEffect">
                                  <p:stCondLst>
                                    <p:cond delay="20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par>
                                <p:cTn id="28" presetID="42" presetClass="path" presetSubtype="0" decel="100000" fill="hold" nodeType="withEffect">
                                  <p:stCondLst>
                                    <p:cond delay="200"/>
                                  </p:stCondLst>
                                  <p:childTnLst>
                                    <p:animMotion origin="layout" path="M 6.25E-7 -3.7037E-7 L 6.25E-7 -0.02963 " pathEditMode="relative" rAng="0" ptsTypes="AA">
                                      <p:cBhvr>
                                        <p:cTn id="29" dur="750" spd="-100000" fill="hold"/>
                                        <p:tgtEl>
                                          <p:spTgt spid="1026"/>
                                        </p:tgtEl>
                                        <p:attrNameLst>
                                          <p:attrName>ppt_x</p:attrName>
                                          <p:attrName>ppt_y</p:attrName>
                                        </p:attrNameLst>
                                      </p:cBhvr>
                                      <p:rCtr x="0" y="-1481"/>
                                    </p:animMotion>
                                  </p:childTnLst>
                                </p:cTn>
                              </p:par>
                              <p:par>
                                <p:cTn id="30" presetID="10" presetClass="entr" presetSubtype="0" fill="hold" grpId="0" nodeType="withEffect">
                                  <p:stCondLst>
                                    <p:cond delay="20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par>
                                <p:cTn id="33" presetID="42" presetClass="path" presetSubtype="0" decel="100000" fill="hold" grpId="1" nodeType="withEffect">
                                  <p:stCondLst>
                                    <p:cond delay="200"/>
                                  </p:stCondLst>
                                  <p:childTnLst>
                                    <p:animMotion origin="layout" path="M 3.54167E-6 -4.07407E-6 L 3.54167E-6 -0.02963 " pathEditMode="relative" rAng="0" ptsTypes="AA">
                                      <p:cBhvr>
                                        <p:cTn id="34" dur="750" spd="-100000" fill="hold"/>
                                        <p:tgtEl>
                                          <p:spTgt spid="43"/>
                                        </p:tgtEl>
                                        <p:attrNameLst>
                                          <p:attrName>ppt_x</p:attrName>
                                          <p:attrName>ppt_y</p:attrName>
                                        </p:attrNameLst>
                                      </p:cBhvr>
                                      <p:rCtr x="0" y="-1481"/>
                                    </p:animMotion>
                                  </p:childTnLst>
                                </p:cTn>
                              </p:par>
                              <p:par>
                                <p:cTn id="35" presetID="10" presetClass="entr" presetSubtype="0" fill="hold" nodeType="withEffect">
                                  <p:stCondLst>
                                    <p:cond delay="20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par>
                                <p:cTn id="38" presetID="42" presetClass="path" presetSubtype="0" decel="100000" fill="hold" nodeType="withEffect">
                                  <p:stCondLst>
                                    <p:cond delay="200"/>
                                  </p:stCondLst>
                                  <p:childTnLst>
                                    <p:animMotion origin="layout" path="M 1.875E-6 3.7037E-6 L 1.875E-6 -0.02963 " pathEditMode="relative" rAng="0" ptsTypes="AA">
                                      <p:cBhvr>
                                        <p:cTn id="39" dur="750" spd="-100000" fill="hold"/>
                                        <p:tgtEl>
                                          <p:spTgt spid="47"/>
                                        </p:tgtEl>
                                        <p:attrNameLst>
                                          <p:attrName>ppt_x</p:attrName>
                                          <p:attrName>ppt_y</p:attrName>
                                        </p:attrNameLst>
                                      </p:cBhvr>
                                      <p:rCtr x="0" y="-1481"/>
                                    </p:animMotion>
                                  </p:childTnLst>
                                </p:cTn>
                              </p:par>
                              <p:par>
                                <p:cTn id="40" presetID="10" presetClass="entr" presetSubtype="0" fill="hold" nodeType="withEffect">
                                  <p:stCondLst>
                                    <p:cond delay="20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par>
                                <p:cTn id="43" presetID="42" presetClass="path" presetSubtype="0" decel="100000" fill="hold" nodeType="withEffect">
                                  <p:stCondLst>
                                    <p:cond delay="200"/>
                                  </p:stCondLst>
                                  <p:childTnLst>
                                    <p:animMotion origin="layout" path="M 2.91667E-6 3.33333E-6 L 2.91667E-6 -0.02963 " pathEditMode="relative" rAng="0" ptsTypes="AA">
                                      <p:cBhvr>
                                        <p:cTn id="44" dur="750" spd="-100000" fill="hold"/>
                                        <p:tgtEl>
                                          <p:spTgt spid="45"/>
                                        </p:tgtEl>
                                        <p:attrNameLst>
                                          <p:attrName>ppt_x</p:attrName>
                                          <p:attrName>ppt_y</p:attrName>
                                        </p:attrNameLst>
                                      </p:cBhvr>
                                      <p:rCtr x="0" y="-1481"/>
                                    </p:animMotion>
                                  </p:childTnLst>
                                </p:cTn>
                              </p:par>
                              <p:par>
                                <p:cTn id="45" presetID="10" presetClass="entr" presetSubtype="0" fill="hold" nodeType="withEffect">
                                  <p:stCondLst>
                                    <p:cond delay="20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par>
                                <p:cTn id="48" presetID="42" presetClass="path" presetSubtype="0" decel="100000" fill="hold" nodeType="withEffect">
                                  <p:stCondLst>
                                    <p:cond delay="200"/>
                                  </p:stCondLst>
                                  <p:childTnLst>
                                    <p:animMotion origin="layout" path="M 5E-6 7.40741E-7 L 5E-6 -0.02963 " pathEditMode="relative" rAng="0" ptsTypes="AA">
                                      <p:cBhvr>
                                        <p:cTn id="49" dur="750" spd="-100000" fill="hold"/>
                                        <p:tgtEl>
                                          <p:spTgt spid="46"/>
                                        </p:tgtEl>
                                        <p:attrNameLst>
                                          <p:attrName>ppt_x</p:attrName>
                                          <p:attrName>ppt_y</p:attrName>
                                        </p:attrNameLst>
                                      </p:cBhvr>
                                      <p:rCtr x="0" y="-1481"/>
                                    </p:animMotion>
                                  </p:childTnLst>
                                </p:cTn>
                              </p:par>
                              <p:par>
                                <p:cTn id="50" presetID="10" presetClass="entr" presetSubtype="0" fill="hold" nodeType="withEffect">
                                  <p:stCondLst>
                                    <p:cond delay="20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42" presetClass="path" presetSubtype="0" decel="100000" fill="hold" nodeType="withEffect">
                                  <p:stCondLst>
                                    <p:cond delay="200"/>
                                  </p:stCondLst>
                                  <p:childTnLst>
                                    <p:animMotion origin="layout" path="M 2.91667E-6 1.85185E-6 L 2.91667E-6 -0.02963 " pathEditMode="relative" rAng="0" ptsTypes="AA">
                                      <p:cBhvr>
                                        <p:cTn id="54" dur="750" spd="-100000" fill="hold"/>
                                        <p:tgtEl>
                                          <p:spTgt spid="48"/>
                                        </p:tgtEl>
                                        <p:attrNameLst>
                                          <p:attrName>ppt_x</p:attrName>
                                          <p:attrName>ppt_y</p:attrName>
                                        </p:attrNameLst>
                                      </p:cBhvr>
                                      <p:rCtr x="0" y="-1481"/>
                                    </p:animMotion>
                                  </p:childTnLst>
                                </p:cTn>
                              </p:par>
                              <p:par>
                                <p:cTn id="55" presetID="10" presetClass="entr" presetSubtype="0" fill="hold" grpId="0" nodeType="withEffect">
                                  <p:stCondLst>
                                    <p:cond delay="20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childTnLst>
                                </p:cTn>
                              </p:par>
                              <p:par>
                                <p:cTn id="58" presetID="42" presetClass="path" presetSubtype="0" decel="100000" fill="hold" grpId="1" nodeType="withEffect">
                                  <p:stCondLst>
                                    <p:cond delay="200"/>
                                  </p:stCondLst>
                                  <p:childTnLst>
                                    <p:animMotion origin="layout" path="M 6.25E-7 -4.81481E-6 L 6.25E-7 -0.02962 " pathEditMode="relative" rAng="0" ptsTypes="AA">
                                      <p:cBhvr>
                                        <p:cTn id="59" dur="750" spd="-100000" fill="hold"/>
                                        <p:tgtEl>
                                          <p:spTgt spid="44"/>
                                        </p:tgtEl>
                                        <p:attrNameLst>
                                          <p:attrName>ppt_x</p:attrName>
                                          <p:attrName>ppt_y</p:attrName>
                                        </p:attrNameLst>
                                      </p:cBhvr>
                                      <p:rCtr x="0" y="-1481"/>
                                    </p:animMotion>
                                  </p:childTnLst>
                                </p:cTn>
                              </p:par>
                              <p:par>
                                <p:cTn id="60" presetID="10" presetClass="entr" presetSubtype="0" fill="hold" nodeType="withEffect">
                                  <p:stCondLst>
                                    <p:cond delay="300"/>
                                  </p:stCondLst>
                                  <p:childTnLst>
                                    <p:set>
                                      <p:cBhvr>
                                        <p:cTn id="61" dur="1" fill="hold">
                                          <p:stCondLst>
                                            <p:cond delay="0"/>
                                          </p:stCondLst>
                                        </p:cTn>
                                        <p:tgtEl>
                                          <p:spTgt spid="68"/>
                                        </p:tgtEl>
                                        <p:attrNameLst>
                                          <p:attrName>style.visibility</p:attrName>
                                        </p:attrNameLst>
                                      </p:cBhvr>
                                      <p:to>
                                        <p:strVal val="visible"/>
                                      </p:to>
                                    </p:set>
                                    <p:animEffect transition="in" filter="fade">
                                      <p:cBhvr>
                                        <p:cTn id="62" dur="500"/>
                                        <p:tgtEl>
                                          <p:spTgt spid="68"/>
                                        </p:tgtEl>
                                      </p:cBhvr>
                                    </p:animEffect>
                                  </p:childTnLst>
                                </p:cTn>
                              </p:par>
                              <p:par>
                                <p:cTn id="63" presetID="42" presetClass="path" presetSubtype="0" decel="100000" fill="hold" nodeType="withEffect">
                                  <p:stCondLst>
                                    <p:cond delay="300"/>
                                  </p:stCondLst>
                                  <p:childTnLst>
                                    <p:animMotion origin="layout" path="M 1.11022E-16 4.07407E-6 L 1.11022E-16 -0.02963 " pathEditMode="relative" rAng="0" ptsTypes="AA">
                                      <p:cBhvr>
                                        <p:cTn id="64" dur="750" spd="-100000" fill="hold"/>
                                        <p:tgtEl>
                                          <p:spTgt spid="68"/>
                                        </p:tgtEl>
                                        <p:attrNameLst>
                                          <p:attrName>ppt_x</p:attrName>
                                          <p:attrName>ppt_y</p:attrName>
                                        </p:attrNameLst>
                                      </p:cBhvr>
                                      <p:rCtr x="0" y="-1481"/>
                                    </p:animMotion>
                                  </p:childTnLst>
                                </p:cTn>
                              </p:par>
                              <p:par>
                                <p:cTn id="65" presetID="10" presetClass="entr" presetSubtype="0" fill="hold" nodeType="withEffect">
                                  <p:stCondLst>
                                    <p:cond delay="400"/>
                                  </p:stCondLst>
                                  <p:childTnLst>
                                    <p:set>
                                      <p:cBhvr>
                                        <p:cTn id="66" dur="1" fill="hold">
                                          <p:stCondLst>
                                            <p:cond delay="0"/>
                                          </p:stCondLst>
                                        </p:cTn>
                                        <p:tgtEl>
                                          <p:spTgt spid="64"/>
                                        </p:tgtEl>
                                        <p:attrNameLst>
                                          <p:attrName>style.visibility</p:attrName>
                                        </p:attrNameLst>
                                      </p:cBhvr>
                                      <p:to>
                                        <p:strVal val="visible"/>
                                      </p:to>
                                    </p:set>
                                    <p:animEffect transition="in" filter="fade">
                                      <p:cBhvr>
                                        <p:cTn id="67" dur="500"/>
                                        <p:tgtEl>
                                          <p:spTgt spid="64"/>
                                        </p:tgtEl>
                                      </p:cBhvr>
                                    </p:animEffect>
                                  </p:childTnLst>
                                </p:cTn>
                              </p:par>
                              <p:par>
                                <p:cTn id="68" presetID="42" presetClass="path" presetSubtype="0" decel="100000" fill="hold" nodeType="withEffect">
                                  <p:stCondLst>
                                    <p:cond delay="400"/>
                                  </p:stCondLst>
                                  <p:childTnLst>
                                    <p:animMotion origin="layout" path="M 1.11022E-16 4.81481E-6 L 1.11022E-16 -0.02963 " pathEditMode="relative" rAng="0" ptsTypes="AA">
                                      <p:cBhvr>
                                        <p:cTn id="69" dur="750" spd="-100000" fill="hold"/>
                                        <p:tgtEl>
                                          <p:spTgt spid="64"/>
                                        </p:tgtEl>
                                        <p:attrNameLst>
                                          <p:attrName>ppt_x</p:attrName>
                                          <p:attrName>ppt_y</p:attrName>
                                        </p:attrNameLst>
                                      </p:cBhvr>
                                      <p:rCtr x="0" y="-1481"/>
                                    </p:animMotion>
                                  </p:childTnLst>
                                </p:cTn>
                              </p:par>
                              <p:par>
                                <p:cTn id="70" presetID="10" presetClass="entr" presetSubtype="0" fill="hold" nodeType="withEffect">
                                  <p:stCondLst>
                                    <p:cond delay="40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500"/>
                                        <p:tgtEl>
                                          <p:spTgt spid="4"/>
                                        </p:tgtEl>
                                      </p:cBhvr>
                                    </p:animEffect>
                                  </p:childTnLst>
                                </p:cTn>
                              </p:par>
                              <p:par>
                                <p:cTn id="73" presetID="42" presetClass="path" presetSubtype="0" decel="100000" fill="hold" nodeType="withEffect">
                                  <p:stCondLst>
                                    <p:cond delay="400"/>
                                  </p:stCondLst>
                                  <p:childTnLst>
                                    <p:animMotion origin="layout" path="M 1.11022E-16 -2.59259E-6 L 1.11022E-16 -0.02963 " pathEditMode="relative" rAng="0" ptsTypes="AA">
                                      <p:cBhvr>
                                        <p:cTn id="74" dur="750" spd="-100000" fill="hold"/>
                                        <p:tgtEl>
                                          <p:spTgt spid="4"/>
                                        </p:tgtEl>
                                        <p:attrNameLst>
                                          <p:attrName>ppt_x</p:attrName>
                                          <p:attrName>ppt_y</p:attrName>
                                        </p:attrNameLst>
                                      </p:cBhvr>
                                      <p:rCtr x="0" y="-1481"/>
                                    </p:animMotion>
                                  </p:childTnLst>
                                </p:cTn>
                              </p:par>
                              <p:par>
                                <p:cTn id="75" presetID="10" presetClass="entr" presetSubtype="0" fill="hold" grpId="0" nodeType="withEffect">
                                  <p:stCondLst>
                                    <p:cond delay="400"/>
                                  </p:stCondLst>
                                  <p:childTnLst>
                                    <p:set>
                                      <p:cBhvr>
                                        <p:cTn id="76" dur="1" fill="hold">
                                          <p:stCondLst>
                                            <p:cond delay="0"/>
                                          </p:stCondLst>
                                        </p:cTn>
                                        <p:tgtEl>
                                          <p:spTgt spid="52"/>
                                        </p:tgtEl>
                                        <p:attrNameLst>
                                          <p:attrName>style.visibility</p:attrName>
                                        </p:attrNameLst>
                                      </p:cBhvr>
                                      <p:to>
                                        <p:strVal val="visible"/>
                                      </p:to>
                                    </p:set>
                                    <p:animEffect transition="in" filter="fade">
                                      <p:cBhvr>
                                        <p:cTn id="77" dur="11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p:bldP spid="42" grpId="1"/>
      <p:bldP spid="43" grpId="0" animBg="1"/>
      <p:bldP spid="43" grpId="1" animBg="1"/>
      <p:bldP spid="44" grpId="0"/>
      <p:bldP spid="44" grpId="1"/>
      <p:bldP spid="5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 Straight Connector 24">
            <a:extLst>
              <a:ext uri="{FF2B5EF4-FFF2-40B4-BE49-F238E27FC236}">
                <a16:creationId xmlns:a16="http://schemas.microsoft.com/office/drawing/2014/main" id="{92C94EAD-7B58-8561-5603-64DADCEED88F}"/>
              </a:ext>
            </a:extLst>
          </p:cNvPr>
          <p:cNvCxnSpPr>
            <a:cxnSpLocks/>
          </p:cNvCxnSpPr>
          <p:nvPr/>
        </p:nvCxnSpPr>
        <p:spPr>
          <a:xfrm>
            <a:off x="6525586" y="2587257"/>
            <a:ext cx="3374883" cy="0"/>
          </a:xfrm>
          <a:prstGeom prst="line">
            <a:avLst/>
          </a:prstGeom>
          <a:noFill/>
          <a:ln w="12700" cap="flat" cmpd="sng" algn="ctr">
            <a:solidFill>
              <a:srgbClr val="505050"/>
            </a:solidFill>
            <a:prstDash val="solid"/>
            <a:headEnd type="none" w="lg" len="med"/>
            <a:tailEnd type="none" w="lg" len="med"/>
          </a:ln>
          <a:effectLst/>
        </p:spPr>
      </p:cxnSp>
      <p:cxnSp>
        <p:nvCxnSpPr>
          <p:cNvPr id="13" name="!! Straight Connector 29">
            <a:extLst>
              <a:ext uri="{FF2B5EF4-FFF2-40B4-BE49-F238E27FC236}">
                <a16:creationId xmlns:a16="http://schemas.microsoft.com/office/drawing/2014/main" id="{C1F98C0A-D2F1-D499-239E-E1D82DDA282C}"/>
              </a:ext>
            </a:extLst>
          </p:cNvPr>
          <p:cNvCxnSpPr>
            <a:cxnSpLocks/>
          </p:cNvCxnSpPr>
          <p:nvPr/>
        </p:nvCxnSpPr>
        <p:spPr>
          <a:xfrm>
            <a:off x="6525586" y="3844392"/>
            <a:ext cx="3374883" cy="0"/>
          </a:xfrm>
          <a:prstGeom prst="line">
            <a:avLst/>
          </a:prstGeom>
          <a:noFill/>
          <a:ln w="12700" cap="flat" cmpd="sng" algn="ctr">
            <a:solidFill>
              <a:srgbClr val="505050"/>
            </a:solidFill>
            <a:prstDash val="solid"/>
            <a:headEnd type="none" w="lg" len="med"/>
            <a:tailEnd type="none" w="lg" len="med"/>
          </a:ln>
          <a:effectLst/>
        </p:spPr>
      </p:cxnSp>
      <p:sp>
        <p:nvSpPr>
          <p:cNvPr id="16" name="Text Placeholder 3">
            <a:extLst>
              <a:ext uri="{FF2B5EF4-FFF2-40B4-BE49-F238E27FC236}">
                <a16:creationId xmlns:a16="http://schemas.microsoft.com/office/drawing/2014/main" id="{897A2739-183A-52F3-3D63-F6B8913C7047}"/>
              </a:ext>
            </a:extLst>
          </p:cNvPr>
          <p:cNvSpPr txBox="1">
            <a:spLocks/>
          </p:cNvSpPr>
          <p:nvPr/>
        </p:nvSpPr>
        <p:spPr>
          <a:xfrm>
            <a:off x="7337281" y="1791290"/>
            <a:ext cx="3372766" cy="424732"/>
          </a:xfrm>
          <a:prstGeom prst="rect">
            <a:avLst/>
          </a:prstGeom>
        </p:spPr>
        <p:txBody>
          <a:bodyPr vert="horz" wrap="square" lIns="91440" tIns="45720" rIns="91440" bIns="4572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spc="0">
                <a:solidFill>
                  <a:schemeClr val="tx1"/>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effectLst/>
                <a:uLnTx/>
                <a:uFillTx/>
                <a:latin typeface="Segoe UI Semibold"/>
                <a:ea typeface="+mn-ea"/>
                <a:cs typeface="Segoe UI Semibold" panose="020B0502040204020203" pitchFamily="34" charset="0"/>
              </a:rPr>
              <a:t>Performance and Scale</a:t>
            </a:r>
          </a:p>
        </p:txBody>
      </p:sp>
      <p:pic>
        <p:nvPicPr>
          <p:cNvPr id="22" name="Picture 21" descr="Database outline">
            <a:extLst>
              <a:ext uri="{FF2B5EF4-FFF2-40B4-BE49-F238E27FC236}">
                <a16:creationId xmlns:a16="http://schemas.microsoft.com/office/drawing/2014/main" id="{5588C043-0742-2309-FBAA-F6337A5FA20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436229" y="1592141"/>
            <a:ext cx="823031" cy="823031"/>
          </a:xfrm>
          <a:prstGeom prst="rect">
            <a:avLst/>
          </a:prstGeom>
        </p:spPr>
      </p:pic>
      <p:sp>
        <p:nvSpPr>
          <p:cNvPr id="15" name="Text Placeholder 3">
            <a:extLst>
              <a:ext uri="{FF2B5EF4-FFF2-40B4-BE49-F238E27FC236}">
                <a16:creationId xmlns:a16="http://schemas.microsoft.com/office/drawing/2014/main" id="{6C92E6E2-6350-38E7-15B1-AD756A670D0B}"/>
              </a:ext>
            </a:extLst>
          </p:cNvPr>
          <p:cNvSpPr txBox="1">
            <a:spLocks/>
          </p:cNvSpPr>
          <p:nvPr/>
        </p:nvSpPr>
        <p:spPr>
          <a:xfrm>
            <a:off x="7337281" y="3009014"/>
            <a:ext cx="3017520" cy="424732"/>
          </a:xfrm>
          <a:prstGeom prst="rect">
            <a:avLst/>
          </a:prstGeom>
        </p:spPr>
        <p:txBody>
          <a:bodyPr vert="horz" wrap="square" lIns="91440" tIns="45720" rIns="91440" bIns="45720" rtlCol="0" anchor="ctr" anchorCtr="0">
            <a:spAutoFit/>
          </a:bodyPr>
          <a:lstStyle>
            <a:defPPr>
              <a:defRPr lang="en-US"/>
            </a:defPPr>
            <a:lvl1pPr indent="0" defTabSz="914400">
              <a:lnSpc>
                <a:spcPct val="90000"/>
              </a:lnSpc>
              <a:spcBef>
                <a:spcPts val="1000"/>
              </a:spcBef>
              <a:buFont typeface="Arial" panose="020B0604020202020204" pitchFamily="34" charset="0"/>
              <a:buNone/>
              <a:defRPr sz="1800" b="0" i="0" spc="0">
                <a:solidFill>
                  <a:srgbClr val="737373"/>
                </a:solidFill>
                <a:cs typeface="Segoe UI Semibold" panose="020B0502040204020203" pitchFamily="34" charset="0"/>
              </a:defRPr>
            </a:lvl1pPr>
            <a:lvl2pPr marL="457200" indent="0" defTabSz="914400">
              <a:lnSpc>
                <a:spcPct val="90000"/>
              </a:lnSpc>
              <a:spcBef>
                <a:spcPts val="500"/>
              </a:spcBef>
              <a:buFont typeface="Arial" panose="020B0604020202020204" pitchFamily="34" charset="0"/>
              <a:buNone/>
              <a:defRPr sz="2400">
                <a:latin typeface="Segoe UI" panose="020B0502040204020203" pitchFamily="34" charset="0"/>
                <a:cs typeface="Segoe UI" panose="020B0502040204020203" pitchFamily="34" charset="0"/>
              </a:defRPr>
            </a:lvl2pPr>
            <a:lvl3pPr marL="914400" indent="0" defTabSz="914400">
              <a:lnSpc>
                <a:spcPct val="90000"/>
              </a:lnSpc>
              <a:spcBef>
                <a:spcPts val="500"/>
              </a:spcBef>
              <a:buFont typeface="Arial" panose="020B0604020202020204" pitchFamily="34" charset="0"/>
              <a:buNone/>
              <a:defRPr sz="2000">
                <a:latin typeface="Segoe UI" panose="020B0502040204020203" pitchFamily="34" charset="0"/>
                <a:cs typeface="Segoe UI" panose="020B0502040204020203" pitchFamily="34" charset="0"/>
              </a:defRPr>
            </a:lvl3pPr>
            <a:lvl4pPr marL="1371600" indent="0" defTabSz="914400">
              <a:lnSpc>
                <a:spcPct val="90000"/>
              </a:lnSpc>
              <a:spcBef>
                <a:spcPts val="500"/>
              </a:spcBef>
              <a:buFont typeface="Arial" panose="020B0604020202020204" pitchFamily="34" charset="0"/>
              <a:buNone/>
              <a:defRPr sz="1800">
                <a:latin typeface="Segoe UI" panose="020B0502040204020203" pitchFamily="34" charset="0"/>
                <a:cs typeface="Segoe UI" panose="020B0502040204020203" pitchFamily="34" charset="0"/>
              </a:defRPr>
            </a:lvl4pPr>
            <a:lvl5pPr marL="1828800" indent="0" defTabSz="914400">
              <a:lnSpc>
                <a:spcPct val="90000"/>
              </a:lnSpc>
              <a:spcBef>
                <a:spcPts val="500"/>
              </a:spcBef>
              <a:buFont typeface="Arial" panose="020B0604020202020204" pitchFamily="34" charset="0"/>
              <a:buNone/>
              <a:defRPr sz="1800">
                <a:latin typeface="Segoe UI" panose="020B0502040204020203" pitchFamily="34" charset="0"/>
                <a:cs typeface="Segoe UI" panose="020B0502040204020203" pitchFamily="34" charset="0"/>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tx1"/>
                </a:solidFill>
                <a:effectLst/>
                <a:uLnTx/>
                <a:uFillTx/>
                <a:latin typeface="Segoe UI Semibold"/>
                <a:ea typeface="+mn-ea"/>
                <a:cs typeface="Segoe UI Semibold" panose="020B0502040204020203" pitchFamily="34" charset="0"/>
              </a:rPr>
              <a:t>Security</a:t>
            </a:r>
          </a:p>
        </p:txBody>
      </p:sp>
      <p:pic>
        <p:nvPicPr>
          <p:cNvPr id="23" name="Picture 22" descr="Lock with solid fill">
            <a:extLst>
              <a:ext uri="{FF2B5EF4-FFF2-40B4-BE49-F238E27FC236}">
                <a16:creationId xmlns:a16="http://schemas.microsoft.com/office/drawing/2014/main" id="{8ABF5CE4-DF40-DD4E-E64E-CA78D38EF360}"/>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481984" y="2855620"/>
            <a:ext cx="731520" cy="731520"/>
          </a:xfrm>
          <a:prstGeom prst="rect">
            <a:avLst/>
          </a:prstGeom>
        </p:spPr>
      </p:pic>
      <p:sp>
        <p:nvSpPr>
          <p:cNvPr id="14" name="Text Placeholder 3">
            <a:extLst>
              <a:ext uri="{FF2B5EF4-FFF2-40B4-BE49-F238E27FC236}">
                <a16:creationId xmlns:a16="http://schemas.microsoft.com/office/drawing/2014/main" id="{30F33E60-D269-A4A8-8DEA-FC4E122F8571}"/>
              </a:ext>
            </a:extLst>
          </p:cNvPr>
          <p:cNvSpPr txBox="1">
            <a:spLocks/>
          </p:cNvSpPr>
          <p:nvPr/>
        </p:nvSpPr>
        <p:spPr>
          <a:xfrm>
            <a:off x="7337281" y="4107107"/>
            <a:ext cx="3385072" cy="757130"/>
          </a:xfrm>
          <a:prstGeom prst="rect">
            <a:avLst/>
          </a:prstGeom>
        </p:spPr>
        <p:txBody>
          <a:bodyPr vert="horz" wrap="square" lIns="91440" tIns="45720" rIns="91440" bIns="45720" rtlCol="0" anchor="ctr" anchorCtr="0">
            <a:spAutoFit/>
          </a:bodyPr>
          <a:lstStyle>
            <a:defPPr>
              <a:defRPr lang="en-US"/>
            </a:defPPr>
            <a:lvl1pPr indent="0" defTabSz="914400">
              <a:lnSpc>
                <a:spcPct val="90000"/>
              </a:lnSpc>
              <a:spcBef>
                <a:spcPts val="1000"/>
              </a:spcBef>
              <a:buFont typeface="Arial" panose="020B0604020202020204" pitchFamily="34" charset="0"/>
              <a:buNone/>
              <a:defRPr sz="1800" b="0" i="0" spc="0">
                <a:solidFill>
                  <a:srgbClr val="737373"/>
                </a:solidFill>
                <a:cs typeface="Segoe UI Semibold" panose="020B0502040204020203" pitchFamily="34" charset="0"/>
              </a:defRPr>
            </a:lvl1pPr>
            <a:lvl2pPr marL="457200" indent="0" defTabSz="914400">
              <a:lnSpc>
                <a:spcPct val="90000"/>
              </a:lnSpc>
              <a:spcBef>
                <a:spcPts val="500"/>
              </a:spcBef>
              <a:buFont typeface="Arial" panose="020B0604020202020204" pitchFamily="34" charset="0"/>
              <a:buNone/>
              <a:defRPr sz="2400">
                <a:latin typeface="Segoe UI" panose="020B0502040204020203" pitchFamily="34" charset="0"/>
                <a:cs typeface="Segoe UI" panose="020B0502040204020203" pitchFamily="34" charset="0"/>
              </a:defRPr>
            </a:lvl2pPr>
            <a:lvl3pPr marL="914400" indent="0" defTabSz="914400">
              <a:lnSpc>
                <a:spcPct val="90000"/>
              </a:lnSpc>
              <a:spcBef>
                <a:spcPts val="500"/>
              </a:spcBef>
              <a:buFont typeface="Arial" panose="020B0604020202020204" pitchFamily="34" charset="0"/>
              <a:buNone/>
              <a:defRPr sz="2000">
                <a:latin typeface="Segoe UI" panose="020B0502040204020203" pitchFamily="34" charset="0"/>
                <a:cs typeface="Segoe UI" panose="020B0502040204020203" pitchFamily="34" charset="0"/>
              </a:defRPr>
            </a:lvl3pPr>
            <a:lvl4pPr marL="1371600" indent="0" defTabSz="914400">
              <a:lnSpc>
                <a:spcPct val="90000"/>
              </a:lnSpc>
              <a:spcBef>
                <a:spcPts val="500"/>
              </a:spcBef>
              <a:buFont typeface="Arial" panose="020B0604020202020204" pitchFamily="34" charset="0"/>
              <a:buNone/>
              <a:defRPr sz="1800">
                <a:latin typeface="Segoe UI" panose="020B0502040204020203" pitchFamily="34" charset="0"/>
                <a:cs typeface="Segoe UI" panose="020B0502040204020203" pitchFamily="34" charset="0"/>
              </a:defRPr>
            </a:lvl4pPr>
            <a:lvl5pPr marL="1828800" indent="0" defTabSz="914400">
              <a:lnSpc>
                <a:spcPct val="90000"/>
              </a:lnSpc>
              <a:spcBef>
                <a:spcPts val="500"/>
              </a:spcBef>
              <a:buFont typeface="Arial" panose="020B0604020202020204" pitchFamily="34" charset="0"/>
              <a:buNone/>
              <a:defRPr sz="1800">
                <a:latin typeface="Segoe UI" panose="020B0502040204020203" pitchFamily="34" charset="0"/>
                <a:cs typeface="Segoe UI" panose="020B0502040204020203" pitchFamily="34" charset="0"/>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tx1"/>
                </a:solidFill>
                <a:effectLst/>
                <a:uLnTx/>
                <a:uFillTx/>
                <a:latin typeface="Segoe UI Semibold"/>
                <a:ea typeface="+mn-ea"/>
                <a:cs typeface="Segoe UI Semibold" panose="020B0502040204020203" pitchFamily="34" charset="0"/>
              </a:rPr>
              <a:t>Business Continuity and Disaster Recovery</a:t>
            </a:r>
          </a:p>
        </p:txBody>
      </p:sp>
      <p:pic>
        <p:nvPicPr>
          <p:cNvPr id="24" name="Picture 61" descr="Spilt/Cracked Glass Of Milk with solid fill">
            <a:extLst>
              <a:ext uri="{FF2B5EF4-FFF2-40B4-BE49-F238E27FC236}">
                <a16:creationId xmlns:a16="http://schemas.microsoft.com/office/drawing/2014/main" id="{4EAC5F8A-01A2-2C02-9513-0C84035CF691}"/>
              </a:ext>
            </a:extLst>
          </p:cNvPr>
          <p:cNvPicPr>
            <a:picLocks noChangeAspect="1" noChangeArrowheads="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bwMode="auto">
          <a:xfrm>
            <a:off x="6540124" y="4178052"/>
            <a:ext cx="615240" cy="615240"/>
          </a:xfrm>
          <a:prstGeom prst="rect">
            <a:avLst/>
          </a:prstGeom>
          <a:noFill/>
        </p:spPr>
      </p:pic>
      <p:sp>
        <p:nvSpPr>
          <p:cNvPr id="4" name="Title 1">
            <a:extLst>
              <a:ext uri="{FF2B5EF4-FFF2-40B4-BE49-F238E27FC236}">
                <a16:creationId xmlns:a16="http://schemas.microsoft.com/office/drawing/2014/main" id="{719E798B-B514-40D4-BD0D-3285FF588CC8}"/>
              </a:ext>
            </a:extLst>
          </p:cNvPr>
          <p:cNvSpPr txBox="1">
            <a:spLocks/>
          </p:cNvSpPr>
          <p:nvPr/>
        </p:nvSpPr>
        <p:spPr>
          <a:xfrm>
            <a:off x="588263" y="457200"/>
            <a:ext cx="11018520" cy="1046440"/>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w="3175">
                  <a:noFill/>
                </a:ln>
                <a:effectLst/>
                <a:uLnTx/>
                <a:uFillTx/>
                <a:latin typeface="Segoe UI Semibold"/>
                <a:ea typeface="+mn-ea"/>
                <a:cs typeface="Segoe UI" pitchFamily="34" charset="0"/>
              </a:rPr>
              <a:t>Business Central Differentiation: reliability, performance, and scale</a:t>
            </a:r>
            <a:br>
              <a:rPr kumimoji="0" lang="en-US" sz="2800" b="0" i="0" u="none" strike="noStrike" kern="1200" cap="none" spc="0" normalizeH="0" baseline="0" noProof="0">
                <a:ln w="3175">
                  <a:noFill/>
                </a:ln>
                <a:effectLst/>
                <a:uLnTx/>
                <a:uFillTx/>
                <a:latin typeface="Segoe UI Semibold"/>
                <a:ea typeface="+mn-ea"/>
                <a:cs typeface="Segoe UI" pitchFamily="34" charset="0"/>
              </a:rPr>
            </a:br>
            <a:r>
              <a:rPr kumimoji="0" lang="en-US" sz="2000" b="0" i="0" u="none" strike="noStrike" kern="1200" cap="none" spc="0" normalizeH="0" baseline="0" noProof="0">
                <a:ln w="3175">
                  <a:noFill/>
                </a:ln>
                <a:solidFill>
                  <a:schemeClr val="accent1"/>
                </a:solidFill>
                <a:effectLst/>
                <a:uLnTx/>
                <a:uFillTx/>
                <a:latin typeface="Segoe UI Semibold"/>
                <a:ea typeface="+mn-ea"/>
                <a:cs typeface="Segoe UI" pitchFamily="34" charset="0"/>
              </a:rPr>
              <a:t>The best cloud platform for ERP</a:t>
            </a:r>
            <a:br>
              <a:rPr kumimoji="0" lang="en-US" sz="2000" b="0" i="0" u="none" strike="noStrike" kern="1200" cap="none" spc="0" normalizeH="0" baseline="0" noProof="0">
                <a:ln w="3175">
                  <a:noFill/>
                </a:ln>
                <a:gradFill>
                  <a:gsLst>
                    <a:gs pos="0">
                      <a:srgbClr val="8B8AFF"/>
                    </a:gs>
                    <a:gs pos="100000">
                      <a:srgbClr val="F1535C"/>
                    </a:gs>
                  </a:gsLst>
                  <a:lin ang="2700000" scaled="1"/>
                </a:gradFill>
                <a:effectLst/>
                <a:uLnTx/>
                <a:uFillTx/>
                <a:latin typeface="Segoe UI Semibold"/>
                <a:ea typeface="+mn-ea"/>
                <a:cs typeface="Segoe UI" pitchFamily="34" charset="0"/>
              </a:rPr>
            </a:br>
            <a:endParaRPr kumimoji="0" lang="en-US" sz="2000" b="0" i="0" u="none" strike="noStrike" kern="1200" cap="none" spc="0" normalizeH="0" baseline="0" noProof="0">
              <a:ln w="3175">
                <a:noFill/>
              </a:ln>
              <a:gradFill>
                <a:gsLst>
                  <a:gs pos="0">
                    <a:srgbClr val="8B8AFF"/>
                  </a:gs>
                  <a:gs pos="100000">
                    <a:srgbClr val="F1535C"/>
                  </a:gs>
                </a:gsLst>
                <a:lin ang="2700000" scaled="1"/>
              </a:gradFill>
              <a:effectLst/>
              <a:uLnTx/>
              <a:uFillTx/>
              <a:latin typeface="Segoe UI Semibold"/>
              <a:ea typeface="+mn-ea"/>
              <a:cs typeface="Segoe UI" pitchFamily="34" charset="0"/>
            </a:endParaRPr>
          </a:p>
        </p:txBody>
      </p:sp>
      <p:grpSp>
        <p:nvGrpSpPr>
          <p:cNvPr id="21" name="Group 20">
            <a:extLst>
              <a:ext uri="{FF2B5EF4-FFF2-40B4-BE49-F238E27FC236}">
                <a16:creationId xmlns:a16="http://schemas.microsoft.com/office/drawing/2014/main" id="{DD7DC250-C092-45C6-E5B5-16FB0BF987A1}"/>
              </a:ext>
            </a:extLst>
          </p:cNvPr>
          <p:cNvGrpSpPr/>
          <p:nvPr/>
        </p:nvGrpSpPr>
        <p:grpSpPr>
          <a:xfrm>
            <a:off x="1127747" y="2003408"/>
            <a:ext cx="3618738" cy="3512179"/>
            <a:chOff x="1962017" y="2342516"/>
            <a:chExt cx="2784467" cy="2702474"/>
          </a:xfrm>
        </p:grpSpPr>
        <p:pic>
          <p:nvPicPr>
            <p:cNvPr id="5" name="Picture 2" descr="See the source image">
              <a:extLst>
                <a:ext uri="{FF2B5EF4-FFF2-40B4-BE49-F238E27FC236}">
                  <a16:creationId xmlns:a16="http://schemas.microsoft.com/office/drawing/2014/main" id="{98F9CF94-0163-5EF0-AF44-56C96C13929F}"/>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566391" y="2870215"/>
              <a:ext cx="1579009" cy="15790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con&#10;&#10;Description automatically generated">
              <a:extLst>
                <a:ext uri="{FF2B5EF4-FFF2-40B4-BE49-F238E27FC236}">
                  <a16:creationId xmlns:a16="http://schemas.microsoft.com/office/drawing/2014/main" id="{A23E23E0-E1EC-BA66-2E01-22451F6BC5D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372973" y="3415856"/>
              <a:ext cx="373511" cy="380024"/>
            </a:xfrm>
            <a:prstGeom prst="rect">
              <a:avLst/>
            </a:prstGeom>
          </p:spPr>
        </p:pic>
        <p:pic>
          <p:nvPicPr>
            <p:cNvPr id="7" name="Picture 3" descr="Icon&#10;&#10;Description automatically generated">
              <a:extLst>
                <a:ext uri="{FF2B5EF4-FFF2-40B4-BE49-F238E27FC236}">
                  <a16:creationId xmlns:a16="http://schemas.microsoft.com/office/drawing/2014/main" id="{22A28B44-C191-EA9D-8E5D-99B2766C4D3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57590" y="2465366"/>
              <a:ext cx="377256" cy="383769"/>
            </a:xfrm>
            <a:prstGeom prst="rect">
              <a:avLst/>
            </a:prstGeom>
          </p:spPr>
        </p:pic>
        <p:pic>
          <p:nvPicPr>
            <p:cNvPr id="11" name="Picture 6" descr="Icon&#10;&#10;Description automatically generated">
              <a:extLst>
                <a:ext uri="{FF2B5EF4-FFF2-40B4-BE49-F238E27FC236}">
                  <a16:creationId xmlns:a16="http://schemas.microsoft.com/office/drawing/2014/main" id="{C7EB491F-CF4F-A2E3-E7FA-3FC878D0948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179160" y="2929819"/>
              <a:ext cx="364312" cy="357799"/>
            </a:xfrm>
            <a:prstGeom prst="rect">
              <a:avLst/>
            </a:prstGeom>
          </p:spPr>
        </p:pic>
        <p:pic>
          <p:nvPicPr>
            <p:cNvPr id="17" name="Picture 8" descr="Icon&#10;&#10;Description automatically generated">
              <a:extLst>
                <a:ext uri="{FF2B5EF4-FFF2-40B4-BE49-F238E27FC236}">
                  <a16:creationId xmlns:a16="http://schemas.microsoft.com/office/drawing/2014/main" id="{967EEF67-90B9-54D4-0F62-4D1E7E4729B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183942" y="2342516"/>
              <a:ext cx="390363" cy="377337"/>
            </a:xfrm>
            <a:prstGeom prst="rect">
              <a:avLst/>
            </a:prstGeom>
          </p:spPr>
        </p:pic>
        <p:pic>
          <p:nvPicPr>
            <p:cNvPr id="18" name="Picture 9">
              <a:extLst>
                <a:ext uri="{FF2B5EF4-FFF2-40B4-BE49-F238E27FC236}">
                  <a16:creationId xmlns:a16="http://schemas.microsoft.com/office/drawing/2014/main" id="{1C242F82-88A6-E01B-BA4C-FAB4F6EAD89F}"/>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332570" y="3945728"/>
              <a:ext cx="396388" cy="373837"/>
            </a:xfrm>
            <a:prstGeom prst="rect">
              <a:avLst/>
            </a:prstGeom>
          </p:spPr>
        </p:pic>
        <p:pic>
          <p:nvPicPr>
            <p:cNvPr id="19" name="Picture 35" descr="Icon&#10;&#10;Description automatically generated">
              <a:extLst>
                <a:ext uri="{FF2B5EF4-FFF2-40B4-BE49-F238E27FC236}">
                  <a16:creationId xmlns:a16="http://schemas.microsoft.com/office/drawing/2014/main" id="{EBC9B888-DEB1-80B3-46F2-16A7BC3EE4C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153813" y="2979782"/>
              <a:ext cx="403226" cy="406239"/>
            </a:xfrm>
            <a:prstGeom prst="rect">
              <a:avLst/>
            </a:prstGeom>
          </p:spPr>
        </p:pic>
        <p:pic>
          <p:nvPicPr>
            <p:cNvPr id="20" name="Picture 36" descr="A picture containing text, electronics&#10;&#10;Description automatically generated">
              <a:extLst>
                <a:ext uri="{FF2B5EF4-FFF2-40B4-BE49-F238E27FC236}">
                  <a16:creationId xmlns:a16="http://schemas.microsoft.com/office/drawing/2014/main" id="{E3189762-261F-F1AD-331A-01340C4B76BA}"/>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962017" y="3468609"/>
              <a:ext cx="340296" cy="327271"/>
            </a:xfrm>
            <a:prstGeom prst="rect">
              <a:avLst/>
            </a:prstGeom>
          </p:spPr>
        </p:pic>
        <p:pic>
          <p:nvPicPr>
            <p:cNvPr id="25" name="Picture 39" descr="Icon&#10;&#10;Description automatically generated">
              <a:extLst>
                <a:ext uri="{FF2B5EF4-FFF2-40B4-BE49-F238E27FC236}">
                  <a16:creationId xmlns:a16="http://schemas.microsoft.com/office/drawing/2014/main" id="{C07EAD72-33D0-0FFB-D6D8-8C630A50603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791273" y="2415172"/>
              <a:ext cx="396794" cy="390281"/>
            </a:xfrm>
            <a:prstGeom prst="rect">
              <a:avLst/>
            </a:prstGeom>
          </p:spPr>
        </p:pic>
        <p:pic>
          <p:nvPicPr>
            <p:cNvPr id="26" name="Graphic 25">
              <a:extLst>
                <a:ext uri="{FF2B5EF4-FFF2-40B4-BE49-F238E27FC236}">
                  <a16:creationId xmlns:a16="http://schemas.microsoft.com/office/drawing/2014/main" id="{801D8A44-1361-DB6F-0902-F14637F527D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985424" y="3985907"/>
              <a:ext cx="293481" cy="293481"/>
            </a:xfrm>
            <a:prstGeom prst="rect">
              <a:avLst/>
            </a:prstGeom>
          </p:spPr>
        </p:pic>
        <p:pic>
          <p:nvPicPr>
            <p:cNvPr id="27" name="Graphic 26">
              <a:extLst>
                <a:ext uri="{FF2B5EF4-FFF2-40B4-BE49-F238E27FC236}">
                  <a16:creationId xmlns:a16="http://schemas.microsoft.com/office/drawing/2014/main" id="{1EDC4C70-A870-72EE-F7D3-DC166C9DD90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175579" y="4440485"/>
              <a:ext cx="313983" cy="313983"/>
            </a:xfrm>
            <a:prstGeom prst="rect">
              <a:avLst/>
            </a:prstGeom>
          </p:spPr>
        </p:pic>
        <p:pic>
          <p:nvPicPr>
            <p:cNvPr id="28" name="Graphic 27">
              <a:extLst>
                <a:ext uri="{FF2B5EF4-FFF2-40B4-BE49-F238E27FC236}">
                  <a16:creationId xmlns:a16="http://schemas.microsoft.com/office/drawing/2014/main" id="{D7CAC1CF-7CA2-3764-9204-B99EF42AABAF}"/>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672558" y="4667214"/>
              <a:ext cx="313983" cy="313983"/>
            </a:xfrm>
            <a:prstGeom prst="rect">
              <a:avLst/>
            </a:prstGeom>
          </p:spPr>
        </p:pic>
        <p:pic>
          <p:nvPicPr>
            <p:cNvPr id="29" name="Graphic 28">
              <a:extLst>
                <a:ext uri="{FF2B5EF4-FFF2-40B4-BE49-F238E27FC236}">
                  <a16:creationId xmlns:a16="http://schemas.microsoft.com/office/drawing/2014/main" id="{0E022AEE-F88A-A91A-1BE0-8756092AB91E}"/>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191209" y="4757353"/>
              <a:ext cx="287637" cy="287637"/>
            </a:xfrm>
            <a:prstGeom prst="rect">
              <a:avLst/>
            </a:prstGeom>
          </p:spPr>
        </p:pic>
        <p:pic>
          <p:nvPicPr>
            <p:cNvPr id="30" name="Graphic 29">
              <a:extLst>
                <a:ext uri="{FF2B5EF4-FFF2-40B4-BE49-F238E27FC236}">
                  <a16:creationId xmlns:a16="http://schemas.microsoft.com/office/drawing/2014/main" id="{7961A57A-DBA9-B33E-B012-29B3C18151E4}"/>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652820" y="4693560"/>
              <a:ext cx="287637" cy="287637"/>
            </a:xfrm>
            <a:prstGeom prst="rect">
              <a:avLst/>
            </a:prstGeom>
          </p:spPr>
        </p:pic>
        <p:pic>
          <p:nvPicPr>
            <p:cNvPr id="31" name="Graphic 30">
              <a:extLst>
                <a:ext uri="{FF2B5EF4-FFF2-40B4-BE49-F238E27FC236}">
                  <a16:creationId xmlns:a16="http://schemas.microsoft.com/office/drawing/2014/main" id="{816280E2-A0DA-8EB6-EDE7-FE86B551E8C3}"/>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2164352" y="4466831"/>
              <a:ext cx="287637" cy="287637"/>
            </a:xfrm>
            <a:prstGeom prst="rect">
              <a:avLst/>
            </a:prstGeom>
          </p:spPr>
        </p:pic>
      </p:grpSp>
      <p:cxnSp>
        <p:nvCxnSpPr>
          <p:cNvPr id="32" name="!! Straight Connector 29">
            <a:extLst>
              <a:ext uri="{FF2B5EF4-FFF2-40B4-BE49-F238E27FC236}">
                <a16:creationId xmlns:a16="http://schemas.microsoft.com/office/drawing/2014/main" id="{C90D7B49-ECC9-F88E-2B0A-F15BC00FC4CD}"/>
              </a:ext>
            </a:extLst>
          </p:cNvPr>
          <p:cNvCxnSpPr>
            <a:cxnSpLocks/>
          </p:cNvCxnSpPr>
          <p:nvPr/>
        </p:nvCxnSpPr>
        <p:spPr>
          <a:xfrm>
            <a:off x="6532861" y="5155183"/>
            <a:ext cx="3374883" cy="0"/>
          </a:xfrm>
          <a:prstGeom prst="line">
            <a:avLst/>
          </a:prstGeom>
          <a:noFill/>
          <a:ln w="12700" cap="flat" cmpd="sng" algn="ctr">
            <a:solidFill>
              <a:srgbClr val="505050"/>
            </a:solidFill>
            <a:prstDash val="solid"/>
            <a:headEnd type="none" w="lg" len="med"/>
            <a:tailEnd type="none" w="lg" len="med"/>
          </a:ln>
          <a:effectLst/>
        </p:spPr>
      </p:cxnSp>
      <p:sp>
        <p:nvSpPr>
          <p:cNvPr id="34" name="Text Placeholder 3">
            <a:extLst>
              <a:ext uri="{FF2B5EF4-FFF2-40B4-BE49-F238E27FC236}">
                <a16:creationId xmlns:a16="http://schemas.microsoft.com/office/drawing/2014/main" id="{5A8B9C65-6D3E-CCFA-896B-96908B91B696}"/>
              </a:ext>
            </a:extLst>
          </p:cNvPr>
          <p:cNvSpPr txBox="1">
            <a:spLocks/>
          </p:cNvSpPr>
          <p:nvPr/>
        </p:nvSpPr>
        <p:spPr>
          <a:xfrm>
            <a:off x="7337281" y="5580816"/>
            <a:ext cx="3017520" cy="424732"/>
          </a:xfrm>
          <a:prstGeom prst="rect">
            <a:avLst/>
          </a:prstGeom>
        </p:spPr>
        <p:txBody>
          <a:bodyPr vert="horz" wrap="square" lIns="91440" tIns="45720" rIns="91440" bIns="45720" rtlCol="0" anchor="ctr" anchorCtr="0">
            <a:spAutoFit/>
          </a:bodyPr>
          <a:lstStyle>
            <a:defPPr>
              <a:defRPr lang="en-US"/>
            </a:defPPr>
            <a:lvl1pPr indent="0" defTabSz="914400">
              <a:lnSpc>
                <a:spcPct val="90000"/>
              </a:lnSpc>
              <a:spcBef>
                <a:spcPts val="1000"/>
              </a:spcBef>
              <a:buFont typeface="Arial" panose="020B0604020202020204" pitchFamily="34" charset="0"/>
              <a:buNone/>
              <a:defRPr sz="1800" b="0" i="0" spc="0">
                <a:solidFill>
                  <a:srgbClr val="737373"/>
                </a:solidFill>
                <a:cs typeface="Segoe UI Semibold" panose="020B0502040204020203" pitchFamily="34" charset="0"/>
              </a:defRPr>
            </a:lvl1pPr>
            <a:lvl2pPr marL="457200" indent="0" defTabSz="914400">
              <a:lnSpc>
                <a:spcPct val="90000"/>
              </a:lnSpc>
              <a:spcBef>
                <a:spcPts val="500"/>
              </a:spcBef>
              <a:buFont typeface="Arial" panose="020B0604020202020204" pitchFamily="34" charset="0"/>
              <a:buNone/>
              <a:defRPr sz="2400">
                <a:latin typeface="Segoe UI" panose="020B0502040204020203" pitchFamily="34" charset="0"/>
                <a:cs typeface="Segoe UI" panose="020B0502040204020203" pitchFamily="34" charset="0"/>
              </a:defRPr>
            </a:lvl2pPr>
            <a:lvl3pPr marL="914400" indent="0" defTabSz="914400">
              <a:lnSpc>
                <a:spcPct val="90000"/>
              </a:lnSpc>
              <a:spcBef>
                <a:spcPts val="500"/>
              </a:spcBef>
              <a:buFont typeface="Arial" panose="020B0604020202020204" pitchFamily="34" charset="0"/>
              <a:buNone/>
              <a:defRPr sz="2000">
                <a:latin typeface="Segoe UI" panose="020B0502040204020203" pitchFamily="34" charset="0"/>
                <a:cs typeface="Segoe UI" panose="020B0502040204020203" pitchFamily="34" charset="0"/>
              </a:defRPr>
            </a:lvl3pPr>
            <a:lvl4pPr marL="1371600" indent="0" defTabSz="914400">
              <a:lnSpc>
                <a:spcPct val="90000"/>
              </a:lnSpc>
              <a:spcBef>
                <a:spcPts val="500"/>
              </a:spcBef>
              <a:buFont typeface="Arial" panose="020B0604020202020204" pitchFamily="34" charset="0"/>
              <a:buNone/>
              <a:defRPr sz="1800">
                <a:latin typeface="Segoe UI" panose="020B0502040204020203" pitchFamily="34" charset="0"/>
                <a:cs typeface="Segoe UI" panose="020B0502040204020203" pitchFamily="34" charset="0"/>
              </a:defRPr>
            </a:lvl4pPr>
            <a:lvl5pPr marL="1828800" indent="0" defTabSz="914400">
              <a:lnSpc>
                <a:spcPct val="90000"/>
              </a:lnSpc>
              <a:spcBef>
                <a:spcPts val="500"/>
              </a:spcBef>
              <a:buFont typeface="Arial" panose="020B0604020202020204" pitchFamily="34" charset="0"/>
              <a:buNone/>
              <a:defRPr sz="1800">
                <a:latin typeface="Segoe UI" panose="020B0502040204020203" pitchFamily="34" charset="0"/>
                <a:cs typeface="Segoe UI" panose="020B0502040204020203" pitchFamily="34" charset="0"/>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tx1"/>
                </a:solidFill>
                <a:effectLst/>
                <a:uLnTx/>
                <a:uFillTx/>
                <a:latin typeface="Segoe UI Semibold"/>
                <a:ea typeface="+mn-ea"/>
                <a:cs typeface="Segoe UI Semibold" panose="020B0502040204020203" pitchFamily="34" charset="0"/>
              </a:rPr>
              <a:t>Compliance</a:t>
            </a:r>
          </a:p>
        </p:txBody>
      </p:sp>
      <p:pic>
        <p:nvPicPr>
          <p:cNvPr id="35" name="Picture 34" descr="Judge male outline">
            <a:extLst>
              <a:ext uri="{FF2B5EF4-FFF2-40B4-BE49-F238E27FC236}">
                <a16:creationId xmlns:a16="http://schemas.microsoft.com/office/drawing/2014/main" id="{2FC8134C-B87D-E319-F30C-808C366FEB20}"/>
              </a:ext>
            </a:extLst>
          </p:cNvPr>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6481984" y="5427422"/>
            <a:ext cx="731520" cy="731520"/>
          </a:xfrm>
          <a:prstGeom prst="rect">
            <a:avLst/>
          </a:prstGeom>
        </p:spPr>
      </p:pic>
    </p:spTree>
    <p:extLst>
      <p:ext uri="{BB962C8B-B14F-4D97-AF65-F5344CB8AC3E}">
        <p14:creationId xmlns:p14="http://schemas.microsoft.com/office/powerpoint/2010/main" val="695035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20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par>
                                <p:cTn id="8" presetID="16" presetClass="entr" presetSubtype="37" fill="hold" nodeType="withEffect">
                                  <p:stCondLst>
                                    <p:cond delay="400"/>
                                  </p:stCondLst>
                                  <p:childTnLst>
                                    <p:set>
                                      <p:cBhvr>
                                        <p:cTn id="9" dur="1" fill="hold">
                                          <p:stCondLst>
                                            <p:cond delay="0"/>
                                          </p:stCondLst>
                                        </p:cTn>
                                        <p:tgtEl>
                                          <p:spTgt spid="13"/>
                                        </p:tgtEl>
                                        <p:attrNameLst>
                                          <p:attrName>style.visibility</p:attrName>
                                        </p:attrNameLst>
                                      </p:cBhvr>
                                      <p:to>
                                        <p:strVal val="visible"/>
                                      </p:to>
                                    </p:set>
                                    <p:animEffect transition="in" filter="barn(outVertical)">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42" presetClass="path" presetSubtype="0" decel="100000" fill="hold" grpId="1" nodeType="withEffect">
                                  <p:stCondLst>
                                    <p:cond delay="0"/>
                                  </p:stCondLst>
                                  <p:childTnLst>
                                    <p:animMotion origin="layout" path="M 1.45833E-6 -3.7037E-6 L 1.45833E-6 0.04352 " pathEditMode="relative" rAng="0" ptsTypes="AA">
                                      <p:cBhvr>
                                        <p:cTn id="15" dur="600" spd="-100000" fill="hold"/>
                                        <p:tgtEl>
                                          <p:spTgt spid="4"/>
                                        </p:tgtEl>
                                        <p:attrNameLst>
                                          <p:attrName>ppt_x</p:attrName>
                                          <p:attrName>ppt_y</p:attrName>
                                        </p:attrNameLst>
                                      </p:cBhvr>
                                      <p:rCtr x="0" y="2176"/>
                                    </p:animMotion>
                                  </p:childTnLst>
                                </p:cTn>
                              </p:par>
                              <p:par>
                                <p:cTn id="16" presetID="16" presetClass="entr" presetSubtype="37" fill="hold" nodeType="withEffect">
                                  <p:stCondLst>
                                    <p:cond delay="400"/>
                                  </p:stCondLst>
                                  <p:childTnLst>
                                    <p:set>
                                      <p:cBhvr>
                                        <p:cTn id="17" dur="1" fill="hold">
                                          <p:stCondLst>
                                            <p:cond delay="0"/>
                                          </p:stCondLst>
                                        </p:cTn>
                                        <p:tgtEl>
                                          <p:spTgt spid="32"/>
                                        </p:tgtEl>
                                        <p:attrNameLst>
                                          <p:attrName>style.visibility</p:attrName>
                                        </p:attrNameLst>
                                      </p:cBhvr>
                                      <p:to>
                                        <p:strVal val="visible"/>
                                      </p:to>
                                    </p:set>
                                    <p:animEffect transition="in" filter="barn(out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itle 1">
            <a:extLst>
              <a:ext uri="{FF2B5EF4-FFF2-40B4-BE49-F238E27FC236}">
                <a16:creationId xmlns:a16="http://schemas.microsoft.com/office/drawing/2014/main" id="{B02CE771-17C5-4F0D-B048-8DD59A2BFAE6}"/>
              </a:ext>
            </a:extLst>
          </p:cNvPr>
          <p:cNvSpPr txBox="1">
            <a:spLocks noGrp="1"/>
          </p:cNvSpPr>
          <p:nvPr>
            <p:ph type="title"/>
          </p:nvPr>
        </p:nvSpPr>
        <p:spPr>
          <a:xfrm>
            <a:off x="588263" y="457200"/>
            <a:ext cx="11018520" cy="1107996"/>
          </a:xfr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noProof="0"/>
              <a:t>Application Security </a:t>
            </a:r>
            <a:br>
              <a:rPr lang="en-US" noProof="0"/>
            </a:br>
            <a:r>
              <a:rPr lang="en-US" noProof="0"/>
              <a:t>in Business Central</a:t>
            </a:r>
          </a:p>
        </p:txBody>
      </p:sp>
      <p:sp>
        <p:nvSpPr>
          <p:cNvPr id="2" name="TextBox 1">
            <a:extLst>
              <a:ext uri="{FF2B5EF4-FFF2-40B4-BE49-F238E27FC236}">
                <a16:creationId xmlns:a16="http://schemas.microsoft.com/office/drawing/2014/main" id="{D12B9FBD-5A29-98CB-771C-F829CDF4BEDA}"/>
              </a:ext>
            </a:extLst>
          </p:cNvPr>
          <p:cNvSpPr txBox="1">
            <a:spLocks/>
          </p:cNvSpPr>
          <p:nvPr/>
        </p:nvSpPr>
        <p:spPr>
          <a:xfrm>
            <a:off x="1334814" y="2239133"/>
            <a:ext cx="3266358" cy="3077766"/>
          </a:xfrm>
          <a:prstGeom prst="rect">
            <a:avLst/>
          </a:prstGeom>
          <a:noFill/>
          <a:ln w="31750">
            <a:noFill/>
          </a:ln>
        </p:spPr>
        <p:txBody>
          <a:bodyPr wrap="square" lIns="0" tIns="0" rIns="0" bIns="0" rtlCol="0" anchor="ctr">
            <a:spAutoFit/>
          </a:bodyPr>
          <a:lstStyle/>
          <a:p>
            <a:pPr marR="0" lvl="0" algn="l" defTabSz="914367" rtl="0" eaLnBrk="1" fontAlgn="auto" latinLnBrk="0" hangingPunct="1">
              <a:lnSpc>
                <a:spcPct val="100000"/>
              </a:lnSpc>
              <a:spcBef>
                <a:spcPts val="1800"/>
              </a:spcBef>
              <a:spcAft>
                <a:spcPts val="1800"/>
              </a:spcAft>
              <a:buClrTx/>
              <a:buSzTx/>
              <a:tabLst/>
              <a:defRPr/>
            </a:pPr>
            <a:r>
              <a:rPr kumimoji="0" lang="en-US" sz="1600" i="0" u="none" strike="noStrike" kern="1200" cap="none" spc="0" normalizeH="0" baseline="0" noProof="0">
                <a:ln>
                  <a:noFill/>
                </a:ln>
                <a:effectLst/>
                <a:uLnTx/>
                <a:uFillTx/>
                <a:ea typeface="Times New Roman" panose="02020603050405020304" pitchFamily="18" charset="0"/>
                <a:cs typeface="+mn-cs"/>
              </a:rPr>
              <a:t>Authentication</a:t>
            </a:r>
          </a:p>
          <a:p>
            <a:pPr marR="0" lvl="0" algn="l" defTabSz="914367" rtl="0" eaLnBrk="1" fontAlgn="auto" latinLnBrk="0" hangingPunct="1">
              <a:lnSpc>
                <a:spcPct val="100000"/>
              </a:lnSpc>
              <a:spcBef>
                <a:spcPts val="1800"/>
              </a:spcBef>
              <a:spcAft>
                <a:spcPts val="1800"/>
              </a:spcAft>
              <a:buClrTx/>
              <a:buSzTx/>
              <a:tabLst/>
              <a:defRPr/>
            </a:pPr>
            <a:r>
              <a:rPr kumimoji="0" lang="en-US" sz="1600" i="0" u="none" strike="noStrike" kern="1200" cap="none" spc="0" normalizeH="0" baseline="0" noProof="0">
                <a:ln>
                  <a:noFill/>
                </a:ln>
                <a:effectLst/>
                <a:uLnTx/>
                <a:uFillTx/>
                <a:ea typeface="Times New Roman" panose="02020603050405020304" pitchFamily="18" charset="0"/>
                <a:cs typeface="Times New Roman" panose="02020603050405020304" pitchFamily="18" charset="0"/>
              </a:rPr>
              <a:t>Authorization</a:t>
            </a:r>
          </a:p>
          <a:p>
            <a:pPr marR="0" lvl="0" algn="l" defTabSz="914367" rtl="0" eaLnBrk="1" fontAlgn="auto" latinLnBrk="0" hangingPunct="1">
              <a:lnSpc>
                <a:spcPct val="100000"/>
              </a:lnSpc>
              <a:spcBef>
                <a:spcPts val="1800"/>
              </a:spcBef>
              <a:spcAft>
                <a:spcPts val="1800"/>
              </a:spcAft>
              <a:buClrTx/>
              <a:buSzTx/>
              <a:tabLst/>
              <a:defRPr/>
            </a:pPr>
            <a:r>
              <a:rPr kumimoji="0" lang="en-US" sz="1600" i="0" u="none" strike="noStrike" kern="1200" cap="none" spc="0" normalizeH="0" baseline="0" noProof="0">
                <a:ln>
                  <a:noFill/>
                </a:ln>
                <a:effectLst/>
                <a:uLnTx/>
                <a:uFillTx/>
                <a:ea typeface="Times New Roman" panose="02020603050405020304" pitchFamily="18" charset="0"/>
                <a:cs typeface="+mn-cs"/>
              </a:rPr>
              <a:t>Auditing</a:t>
            </a:r>
          </a:p>
          <a:p>
            <a:pPr marR="0" lvl="0" algn="l" defTabSz="914367" rtl="0" eaLnBrk="1" fontAlgn="auto" latinLnBrk="0" hangingPunct="1">
              <a:lnSpc>
                <a:spcPct val="100000"/>
              </a:lnSpc>
              <a:spcBef>
                <a:spcPts val="1800"/>
              </a:spcBef>
              <a:spcAft>
                <a:spcPts val="1800"/>
              </a:spcAft>
              <a:buClrTx/>
              <a:buSzTx/>
              <a:tabLst/>
              <a:defRPr/>
            </a:pPr>
            <a:r>
              <a:rPr kumimoji="0" lang="en-US" sz="1600" i="0" u="none" strike="noStrike" kern="1200" cap="none" spc="0" normalizeH="0" baseline="0" noProof="0">
                <a:ln>
                  <a:noFill/>
                </a:ln>
                <a:effectLst/>
                <a:uLnTx/>
                <a:uFillTx/>
                <a:ea typeface="Times New Roman" panose="02020603050405020304" pitchFamily="18" charset="0"/>
                <a:cs typeface="+mn-cs"/>
              </a:rPr>
              <a:t>Data Encryption</a:t>
            </a:r>
          </a:p>
          <a:p>
            <a:pPr marR="0" lvl="0" algn="l" defTabSz="914367" rtl="0" eaLnBrk="1" fontAlgn="auto" latinLnBrk="0" hangingPunct="1">
              <a:lnSpc>
                <a:spcPct val="100000"/>
              </a:lnSpc>
              <a:spcBef>
                <a:spcPts val="1800"/>
              </a:spcBef>
              <a:spcAft>
                <a:spcPts val="1800"/>
              </a:spcAft>
              <a:buClrTx/>
              <a:buSzTx/>
              <a:tabLst/>
              <a:defRPr/>
            </a:pPr>
            <a:r>
              <a:rPr kumimoji="0" lang="en-US" sz="1600" i="0" u="none" strike="noStrike" kern="1200" cap="none" spc="0" normalizeH="0" baseline="0" noProof="0">
                <a:ln>
                  <a:noFill/>
                </a:ln>
                <a:effectLst/>
                <a:uLnTx/>
                <a:uFillTx/>
                <a:ea typeface="Times New Roman" panose="02020603050405020304" pitchFamily="18" charset="0"/>
                <a:cs typeface="+mn-cs"/>
              </a:rPr>
              <a:t>Security Development Lifecycle</a:t>
            </a:r>
          </a:p>
        </p:txBody>
      </p:sp>
      <p:sp>
        <p:nvSpPr>
          <p:cNvPr id="35" name="Rectangle 34">
            <a:extLst>
              <a:ext uri="{FF2B5EF4-FFF2-40B4-BE49-F238E27FC236}">
                <a16:creationId xmlns:a16="http://schemas.microsoft.com/office/drawing/2014/main" id="{468FE2F4-13DD-467D-EF67-C54DE004406A}"/>
              </a:ext>
              <a:ext uri="{C183D7F6-B498-43B3-948B-1728B52AA6E4}">
                <adec:decorative xmlns:adec="http://schemas.microsoft.com/office/drawing/2017/decorative" val="0"/>
              </a:ext>
            </a:extLst>
          </p:cNvPr>
          <p:cNvSpPr>
            <a:spLocks/>
          </p:cNvSpPr>
          <p:nvPr/>
        </p:nvSpPr>
        <p:spPr bwMode="auto">
          <a:xfrm>
            <a:off x="5448300" y="1286995"/>
            <a:ext cx="5684518" cy="953212"/>
          </a:xfrm>
          <a:prstGeom prst="rect">
            <a:avLst/>
          </a:prstGeom>
          <a:ln w="3492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r>
              <a:rPr lang="en-IN" sz="1400">
                <a:solidFill>
                  <a:schemeClr val="accent1"/>
                </a:solidFill>
                <a:latin typeface="+mj-lt"/>
              </a:rPr>
              <a:t>Authentication</a:t>
            </a:r>
          </a:p>
        </p:txBody>
      </p:sp>
      <p:sp>
        <p:nvSpPr>
          <p:cNvPr id="56" name="TextBox 55">
            <a:extLst>
              <a:ext uri="{FF2B5EF4-FFF2-40B4-BE49-F238E27FC236}">
                <a16:creationId xmlns:a16="http://schemas.microsoft.com/office/drawing/2014/main" id="{5AC1FE6D-3831-B759-4EA4-6A9C9F3F4B48}"/>
              </a:ext>
            </a:extLst>
          </p:cNvPr>
          <p:cNvSpPr txBox="1">
            <a:spLocks/>
          </p:cNvSpPr>
          <p:nvPr/>
        </p:nvSpPr>
        <p:spPr>
          <a:xfrm>
            <a:off x="7208521" y="1760220"/>
            <a:ext cx="2164078" cy="261610"/>
          </a:xfrm>
          <a:prstGeom prst="rect">
            <a:avLst/>
          </a:prstGeom>
          <a:noFill/>
          <a:ln w="25400">
            <a:solidFill>
              <a:srgbClr val="D59DFF"/>
            </a:solidFill>
          </a:ln>
        </p:spPr>
        <p:txBody>
          <a:bodyPr wrap="square" lIns="91440" tIns="45720" rIns="91440" bIns="45720" rtlCol="0">
            <a:spAutoFit/>
          </a:bodyPr>
          <a:lstStyle/>
          <a:p>
            <a:pPr algn="ctr"/>
            <a:r>
              <a:rPr lang="en-IN" sz="1100">
                <a:solidFill>
                  <a:srgbClr val="8663C6"/>
                </a:solidFill>
                <a:latin typeface="+mj-lt"/>
              </a:rPr>
              <a:t>Users</a:t>
            </a:r>
          </a:p>
        </p:txBody>
      </p:sp>
      <p:sp>
        <p:nvSpPr>
          <p:cNvPr id="49" name="Rectangle 48">
            <a:extLst>
              <a:ext uri="{FF2B5EF4-FFF2-40B4-BE49-F238E27FC236}">
                <a16:creationId xmlns:a16="http://schemas.microsoft.com/office/drawing/2014/main" id="{68CA0D9C-3DA4-EDCC-4A6D-F76ADEC6E7C8}"/>
              </a:ext>
              <a:ext uri="{C183D7F6-B498-43B3-948B-1728B52AA6E4}">
                <adec:decorative xmlns:adec="http://schemas.microsoft.com/office/drawing/2017/decorative" val="0"/>
              </a:ext>
            </a:extLst>
          </p:cNvPr>
          <p:cNvSpPr>
            <a:spLocks/>
          </p:cNvSpPr>
          <p:nvPr/>
        </p:nvSpPr>
        <p:spPr bwMode="auto">
          <a:xfrm>
            <a:off x="5448300" y="2477331"/>
            <a:ext cx="5684518" cy="2601370"/>
          </a:xfrm>
          <a:prstGeom prst="rect">
            <a:avLst/>
          </a:prstGeom>
          <a:ln w="3492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r>
              <a:rPr lang="en-IN" sz="1400">
                <a:solidFill>
                  <a:schemeClr val="accent1"/>
                </a:solidFill>
                <a:latin typeface="+mj-lt"/>
              </a:rPr>
              <a:t>Authorization</a:t>
            </a:r>
          </a:p>
        </p:txBody>
      </p:sp>
      <p:sp>
        <p:nvSpPr>
          <p:cNvPr id="57" name="TextBox 56">
            <a:extLst>
              <a:ext uri="{FF2B5EF4-FFF2-40B4-BE49-F238E27FC236}">
                <a16:creationId xmlns:a16="http://schemas.microsoft.com/office/drawing/2014/main" id="{0B6E643A-A96E-3DDE-604E-D8F3AAFADDB6}"/>
              </a:ext>
            </a:extLst>
          </p:cNvPr>
          <p:cNvSpPr txBox="1">
            <a:spLocks/>
          </p:cNvSpPr>
          <p:nvPr/>
        </p:nvSpPr>
        <p:spPr>
          <a:xfrm>
            <a:off x="7208521" y="2688590"/>
            <a:ext cx="2164078" cy="261610"/>
          </a:xfrm>
          <a:prstGeom prst="rect">
            <a:avLst/>
          </a:prstGeom>
          <a:solidFill>
            <a:schemeClr val="tx2"/>
          </a:solidFill>
          <a:ln w="6350">
            <a:noFill/>
          </a:ln>
        </p:spPr>
        <p:txBody>
          <a:bodyPr wrap="square" lIns="91440" tIns="45720" rIns="91440" bIns="45720" rtlCol="0">
            <a:spAutoFit/>
          </a:bodyPr>
          <a:lstStyle/>
          <a:p>
            <a:pPr algn="ctr"/>
            <a:r>
              <a:rPr lang="en-IN" sz="1100">
                <a:solidFill>
                  <a:schemeClr val="bg1"/>
                </a:solidFill>
                <a:latin typeface="+mj-lt"/>
              </a:rPr>
              <a:t>License</a:t>
            </a:r>
          </a:p>
        </p:txBody>
      </p:sp>
      <p:sp>
        <p:nvSpPr>
          <p:cNvPr id="54" name="Rectangle 53">
            <a:extLst>
              <a:ext uri="{FF2B5EF4-FFF2-40B4-BE49-F238E27FC236}">
                <a16:creationId xmlns:a16="http://schemas.microsoft.com/office/drawing/2014/main" id="{0072C5C6-2F45-51EB-C4B3-5F94F96DD08A}"/>
              </a:ext>
            </a:extLst>
          </p:cNvPr>
          <p:cNvSpPr>
            <a:spLocks/>
          </p:cNvSpPr>
          <p:nvPr/>
        </p:nvSpPr>
        <p:spPr bwMode="auto">
          <a:xfrm>
            <a:off x="5556250" y="3055172"/>
            <a:ext cx="5468618" cy="192322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r>
              <a:rPr lang="en-IN" sz="1400">
                <a:solidFill>
                  <a:schemeClr val="bg1"/>
                </a:solidFill>
                <a:latin typeface="+mj-lt"/>
              </a:rPr>
              <a:t>Permissions</a:t>
            </a:r>
          </a:p>
        </p:txBody>
      </p:sp>
      <p:cxnSp>
        <p:nvCxnSpPr>
          <p:cNvPr id="66" name="Straight Connector 65">
            <a:extLst>
              <a:ext uri="{FF2B5EF4-FFF2-40B4-BE49-F238E27FC236}">
                <a16:creationId xmlns:a16="http://schemas.microsoft.com/office/drawing/2014/main" id="{AB298E6B-320E-6849-B102-E1E89B7A93D6}"/>
              </a:ext>
              <a:ext uri="{C183D7F6-B498-43B3-948B-1728B52AA6E4}">
                <adec:decorative xmlns:adec="http://schemas.microsoft.com/office/drawing/2017/decorative" val="1"/>
              </a:ext>
            </a:extLst>
          </p:cNvPr>
          <p:cNvCxnSpPr>
            <a:cxnSpLocks/>
            <a:stCxn id="57" idx="2"/>
          </p:cNvCxnSpPr>
          <p:nvPr/>
        </p:nvCxnSpPr>
        <p:spPr>
          <a:xfrm flipH="1">
            <a:off x="8290559" y="2950200"/>
            <a:ext cx="1" cy="2365626"/>
          </a:xfrm>
          <a:prstGeom prst="line">
            <a:avLst/>
          </a:prstGeom>
          <a:ln w="25400">
            <a:solidFill>
              <a:srgbClr val="D59D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D667B7C6-2988-9C85-6FB0-BA65694A2566}"/>
              </a:ext>
              <a:ext uri="{C183D7F6-B498-43B3-948B-1728B52AA6E4}">
                <adec:decorative xmlns:adec="http://schemas.microsoft.com/office/drawing/2017/decorative" val="1"/>
              </a:ext>
            </a:extLst>
          </p:cNvPr>
          <p:cNvSpPr>
            <a:spLocks/>
          </p:cNvSpPr>
          <p:nvPr/>
        </p:nvSpPr>
        <p:spPr bwMode="auto">
          <a:xfrm>
            <a:off x="5448300" y="5315826"/>
            <a:ext cx="5684518" cy="953212"/>
          </a:xfrm>
          <a:prstGeom prst="rect">
            <a:avLst/>
          </a:prstGeom>
          <a:ln w="3492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1400" err="1">
              <a:solidFill>
                <a:srgbClr val="000000"/>
              </a:solidFill>
              <a:latin typeface="Segoe UI Semibold" panose="020B0702040204020203" pitchFamily="34" charset="0"/>
              <a:ea typeface="Segoe UI" pitchFamily="34" charset="0"/>
              <a:cs typeface="Segoe UI" pitchFamily="34" charset="0"/>
            </a:endParaRPr>
          </a:p>
        </p:txBody>
      </p:sp>
      <p:sp>
        <p:nvSpPr>
          <p:cNvPr id="58" name="TextBox 57">
            <a:extLst>
              <a:ext uri="{FF2B5EF4-FFF2-40B4-BE49-F238E27FC236}">
                <a16:creationId xmlns:a16="http://schemas.microsoft.com/office/drawing/2014/main" id="{6B32DBDE-3B8C-07C6-5F6E-50A0862CFE53}"/>
              </a:ext>
            </a:extLst>
          </p:cNvPr>
          <p:cNvSpPr txBox="1">
            <a:spLocks/>
          </p:cNvSpPr>
          <p:nvPr/>
        </p:nvSpPr>
        <p:spPr>
          <a:xfrm>
            <a:off x="7208521" y="3171185"/>
            <a:ext cx="2164078" cy="261610"/>
          </a:xfrm>
          <a:prstGeom prst="rect">
            <a:avLst/>
          </a:prstGeom>
          <a:solidFill>
            <a:schemeClr val="tx2"/>
          </a:solidFill>
          <a:ln w="6350">
            <a:noFill/>
          </a:ln>
        </p:spPr>
        <p:txBody>
          <a:bodyPr wrap="square" lIns="91440" tIns="45720" rIns="91440" bIns="45720" rtlCol="0">
            <a:spAutoFit/>
          </a:bodyPr>
          <a:lstStyle>
            <a:defPPr>
              <a:defRPr lang="en-US"/>
            </a:defPPr>
            <a:lvl1pPr algn="ctr">
              <a:defRPr sz="1100">
                <a:solidFill>
                  <a:schemeClr val="bg1"/>
                </a:solidFill>
              </a:defRPr>
            </a:lvl1pPr>
          </a:lstStyle>
          <a:p>
            <a:r>
              <a:rPr lang="en-IN">
                <a:latin typeface="+mj-lt"/>
              </a:rPr>
              <a:t>Database</a:t>
            </a:r>
          </a:p>
        </p:txBody>
      </p:sp>
      <p:sp>
        <p:nvSpPr>
          <p:cNvPr id="59" name="TextBox 58">
            <a:extLst>
              <a:ext uri="{FF2B5EF4-FFF2-40B4-BE49-F238E27FC236}">
                <a16:creationId xmlns:a16="http://schemas.microsoft.com/office/drawing/2014/main" id="{E56C44CA-90FA-718E-A52B-7C2F80363656}"/>
              </a:ext>
            </a:extLst>
          </p:cNvPr>
          <p:cNvSpPr txBox="1">
            <a:spLocks/>
          </p:cNvSpPr>
          <p:nvPr/>
        </p:nvSpPr>
        <p:spPr>
          <a:xfrm>
            <a:off x="7208521" y="3653780"/>
            <a:ext cx="2164078" cy="261610"/>
          </a:xfrm>
          <a:prstGeom prst="rect">
            <a:avLst/>
          </a:prstGeom>
          <a:solidFill>
            <a:schemeClr val="tx2"/>
          </a:solidFill>
          <a:ln w="6350">
            <a:noFill/>
          </a:ln>
        </p:spPr>
        <p:txBody>
          <a:bodyPr wrap="square" lIns="91440" tIns="45720" rIns="91440" bIns="45720" rtlCol="0">
            <a:spAutoFit/>
          </a:bodyPr>
          <a:lstStyle>
            <a:defPPr>
              <a:defRPr lang="en-US"/>
            </a:defPPr>
            <a:lvl1pPr algn="ctr">
              <a:defRPr sz="1100">
                <a:solidFill>
                  <a:schemeClr val="bg1"/>
                </a:solidFill>
              </a:defRPr>
            </a:lvl1pPr>
          </a:lstStyle>
          <a:p>
            <a:r>
              <a:rPr lang="en-IN">
                <a:latin typeface="+mj-lt"/>
              </a:rPr>
              <a:t>Company</a:t>
            </a:r>
          </a:p>
        </p:txBody>
      </p:sp>
      <p:sp>
        <p:nvSpPr>
          <p:cNvPr id="60" name="TextBox 59">
            <a:extLst>
              <a:ext uri="{FF2B5EF4-FFF2-40B4-BE49-F238E27FC236}">
                <a16:creationId xmlns:a16="http://schemas.microsoft.com/office/drawing/2014/main" id="{A3C93DF6-57FD-7693-0622-EC740455F765}"/>
              </a:ext>
            </a:extLst>
          </p:cNvPr>
          <p:cNvSpPr txBox="1">
            <a:spLocks/>
          </p:cNvSpPr>
          <p:nvPr/>
        </p:nvSpPr>
        <p:spPr>
          <a:xfrm>
            <a:off x="7208521" y="4136375"/>
            <a:ext cx="2164078" cy="261610"/>
          </a:xfrm>
          <a:prstGeom prst="rect">
            <a:avLst/>
          </a:prstGeom>
          <a:solidFill>
            <a:schemeClr val="tx2"/>
          </a:solidFill>
          <a:ln w="6350">
            <a:noFill/>
          </a:ln>
        </p:spPr>
        <p:txBody>
          <a:bodyPr wrap="square" lIns="91440" tIns="45720" rIns="91440" bIns="45720" rtlCol="0">
            <a:spAutoFit/>
          </a:bodyPr>
          <a:lstStyle>
            <a:defPPr>
              <a:defRPr lang="en-US"/>
            </a:defPPr>
            <a:lvl1pPr algn="ctr">
              <a:defRPr sz="1100">
                <a:solidFill>
                  <a:schemeClr val="bg1"/>
                </a:solidFill>
              </a:defRPr>
            </a:lvl1pPr>
          </a:lstStyle>
          <a:p>
            <a:r>
              <a:rPr lang="en-IN">
                <a:latin typeface="+mj-lt"/>
              </a:rPr>
              <a:t>Object</a:t>
            </a:r>
          </a:p>
        </p:txBody>
      </p:sp>
      <p:sp>
        <p:nvSpPr>
          <p:cNvPr id="61" name="TextBox 60">
            <a:extLst>
              <a:ext uri="{FF2B5EF4-FFF2-40B4-BE49-F238E27FC236}">
                <a16:creationId xmlns:a16="http://schemas.microsoft.com/office/drawing/2014/main" id="{511DC044-8C85-7959-AC18-E0FC73241881}"/>
              </a:ext>
            </a:extLst>
          </p:cNvPr>
          <p:cNvSpPr txBox="1"/>
          <p:nvPr/>
        </p:nvSpPr>
        <p:spPr>
          <a:xfrm>
            <a:off x="7208521" y="4618968"/>
            <a:ext cx="2164078" cy="261610"/>
          </a:xfrm>
          <a:prstGeom prst="rect">
            <a:avLst/>
          </a:prstGeom>
          <a:solidFill>
            <a:schemeClr val="tx2"/>
          </a:solidFill>
          <a:ln w="6350">
            <a:noFill/>
          </a:ln>
        </p:spPr>
        <p:txBody>
          <a:bodyPr wrap="square" lIns="91440" tIns="45720" rIns="91440" bIns="45720" rtlCol="0">
            <a:spAutoFit/>
          </a:bodyPr>
          <a:lstStyle>
            <a:defPPr>
              <a:defRPr lang="en-US"/>
            </a:defPPr>
            <a:lvl1pPr algn="ctr">
              <a:defRPr sz="1100">
                <a:solidFill>
                  <a:schemeClr val="bg1"/>
                </a:solidFill>
              </a:defRPr>
            </a:lvl1pPr>
          </a:lstStyle>
          <a:p>
            <a:r>
              <a:rPr lang="en-IN">
                <a:latin typeface="+mj-lt"/>
              </a:rPr>
              <a:t>Record</a:t>
            </a:r>
          </a:p>
        </p:txBody>
      </p:sp>
      <p:sp>
        <p:nvSpPr>
          <p:cNvPr id="62" name="TextBox 61">
            <a:extLst>
              <a:ext uri="{FF2B5EF4-FFF2-40B4-BE49-F238E27FC236}">
                <a16:creationId xmlns:a16="http://schemas.microsoft.com/office/drawing/2014/main" id="{142160AD-BD29-813C-EC48-64D90A492456}"/>
              </a:ext>
            </a:extLst>
          </p:cNvPr>
          <p:cNvSpPr txBox="1">
            <a:spLocks/>
          </p:cNvSpPr>
          <p:nvPr/>
        </p:nvSpPr>
        <p:spPr>
          <a:xfrm>
            <a:off x="7818120" y="5769705"/>
            <a:ext cx="944880" cy="169277"/>
          </a:xfrm>
          <a:prstGeom prst="rect">
            <a:avLst/>
          </a:prstGeom>
          <a:noFill/>
          <a:ln w="6350">
            <a:noFill/>
          </a:ln>
        </p:spPr>
        <p:txBody>
          <a:bodyPr wrap="square" lIns="0" tIns="0" rIns="0" bIns="0" rtlCol="0">
            <a:spAutoFit/>
          </a:bodyPr>
          <a:lstStyle/>
          <a:p>
            <a:pPr algn="ctr"/>
            <a:r>
              <a:rPr lang="en-IN" sz="1100">
                <a:latin typeface="+mj-lt"/>
              </a:rPr>
              <a:t>SQL database</a:t>
            </a:r>
          </a:p>
        </p:txBody>
      </p:sp>
      <p:sp>
        <p:nvSpPr>
          <p:cNvPr id="65" name="Flowchart: Magnetic Disk 64">
            <a:extLst>
              <a:ext uri="{FF2B5EF4-FFF2-40B4-BE49-F238E27FC236}">
                <a16:creationId xmlns:a16="http://schemas.microsoft.com/office/drawing/2014/main" id="{B87F13E5-3403-53B0-5A28-FD3644EFD2DC}"/>
              </a:ext>
              <a:ext uri="{C183D7F6-B498-43B3-948B-1728B52AA6E4}">
                <adec:decorative xmlns:adec="http://schemas.microsoft.com/office/drawing/2017/decorative" val="1"/>
              </a:ext>
            </a:extLst>
          </p:cNvPr>
          <p:cNvSpPr/>
          <p:nvPr/>
        </p:nvSpPr>
        <p:spPr bwMode="auto">
          <a:xfrm>
            <a:off x="7641905" y="5573868"/>
            <a:ext cx="1297308" cy="437129"/>
          </a:xfrm>
          <a:prstGeom prst="flowChartMagneticDisk">
            <a:avLst/>
          </a:prstGeom>
          <a:noFill/>
          <a:ln w="6350">
            <a:solidFill>
              <a:srgbClr val="D59D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8663C6"/>
              </a:solidFill>
              <a:ea typeface="Segoe UI" pitchFamily="34" charset="0"/>
              <a:cs typeface="Segoe UI" pitchFamily="34" charset="0"/>
            </a:endParaRPr>
          </a:p>
        </p:txBody>
      </p:sp>
      <p:sp>
        <p:nvSpPr>
          <p:cNvPr id="68" name="Oval 67">
            <a:extLst>
              <a:ext uri="{FF2B5EF4-FFF2-40B4-BE49-F238E27FC236}">
                <a16:creationId xmlns:a16="http://schemas.microsoft.com/office/drawing/2014/main" id="{F0EB9EFE-38F8-4835-BCF4-345BDBBE328E}"/>
              </a:ext>
              <a:ext uri="{C183D7F6-B498-43B3-948B-1728B52AA6E4}">
                <adec:decorative xmlns:adec="http://schemas.microsoft.com/office/drawing/2017/decorative" val="1"/>
              </a:ext>
            </a:extLst>
          </p:cNvPr>
          <p:cNvSpPr>
            <a:spLocks/>
          </p:cNvSpPr>
          <p:nvPr/>
        </p:nvSpPr>
        <p:spPr bwMode="auto">
          <a:xfrm>
            <a:off x="588263" y="2149091"/>
            <a:ext cx="492126" cy="492126"/>
          </a:xfrm>
          <a:prstGeom prst="ellipse">
            <a:avLst/>
          </a:prstGeom>
          <a:solidFill>
            <a:schemeClr val="accent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endParaRPr lang="en-IN" sz="1400" err="1">
              <a:solidFill>
                <a:srgbClr val="000000"/>
              </a:solidFill>
              <a:latin typeface="Segoe UI Semibold" panose="020B0702040204020203" pitchFamily="34" charset="0"/>
              <a:cs typeface="Segoe UI" pitchFamily="34" charset="0"/>
            </a:endParaRPr>
          </a:p>
        </p:txBody>
      </p:sp>
      <p:sp>
        <p:nvSpPr>
          <p:cNvPr id="69" name="Oval 68">
            <a:extLst>
              <a:ext uri="{FF2B5EF4-FFF2-40B4-BE49-F238E27FC236}">
                <a16:creationId xmlns:a16="http://schemas.microsoft.com/office/drawing/2014/main" id="{4DE6E357-3AEA-196A-683A-90749900B9AE}"/>
              </a:ext>
              <a:ext uri="{C183D7F6-B498-43B3-948B-1728B52AA6E4}">
                <adec:decorative xmlns:adec="http://schemas.microsoft.com/office/drawing/2017/decorative" val="1"/>
              </a:ext>
            </a:extLst>
          </p:cNvPr>
          <p:cNvSpPr>
            <a:spLocks/>
          </p:cNvSpPr>
          <p:nvPr/>
        </p:nvSpPr>
        <p:spPr bwMode="auto">
          <a:xfrm>
            <a:off x="588263" y="2845401"/>
            <a:ext cx="492126" cy="492126"/>
          </a:xfrm>
          <a:prstGeom prst="ellipse">
            <a:avLst/>
          </a:prstGeom>
          <a:solidFill>
            <a:schemeClr val="accent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endParaRPr lang="en-IN" sz="1400" err="1">
              <a:solidFill>
                <a:srgbClr val="000000"/>
              </a:solidFill>
              <a:latin typeface="Segoe UI Semibold" panose="020B0702040204020203" pitchFamily="34" charset="0"/>
              <a:cs typeface="Segoe UI" pitchFamily="34" charset="0"/>
            </a:endParaRPr>
          </a:p>
        </p:txBody>
      </p:sp>
      <p:sp>
        <p:nvSpPr>
          <p:cNvPr id="70" name="Oval 69">
            <a:extLst>
              <a:ext uri="{FF2B5EF4-FFF2-40B4-BE49-F238E27FC236}">
                <a16:creationId xmlns:a16="http://schemas.microsoft.com/office/drawing/2014/main" id="{FF5711AB-2A27-8711-E9FF-7745F739BFC9}"/>
              </a:ext>
              <a:ext uri="{C183D7F6-B498-43B3-948B-1728B52AA6E4}">
                <adec:decorative xmlns:adec="http://schemas.microsoft.com/office/drawing/2017/decorative" val="1"/>
              </a:ext>
            </a:extLst>
          </p:cNvPr>
          <p:cNvSpPr>
            <a:spLocks/>
          </p:cNvSpPr>
          <p:nvPr/>
        </p:nvSpPr>
        <p:spPr bwMode="auto">
          <a:xfrm>
            <a:off x="588263" y="4934333"/>
            <a:ext cx="492126" cy="492126"/>
          </a:xfrm>
          <a:prstGeom prst="ellipse">
            <a:avLst/>
          </a:prstGeom>
          <a:solidFill>
            <a:schemeClr val="accent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endParaRPr lang="en-IN" sz="1400" err="1">
              <a:solidFill>
                <a:srgbClr val="000000"/>
              </a:solidFill>
              <a:latin typeface="Segoe UI Semibold" panose="020B0702040204020203" pitchFamily="34" charset="0"/>
              <a:cs typeface="Segoe UI" pitchFamily="34" charset="0"/>
            </a:endParaRPr>
          </a:p>
        </p:txBody>
      </p:sp>
      <p:sp>
        <p:nvSpPr>
          <p:cNvPr id="71" name="Oval 70">
            <a:extLst>
              <a:ext uri="{FF2B5EF4-FFF2-40B4-BE49-F238E27FC236}">
                <a16:creationId xmlns:a16="http://schemas.microsoft.com/office/drawing/2014/main" id="{5DFEE08D-1372-4A2B-9B14-4BEBD5ACAFEA}"/>
              </a:ext>
              <a:ext uri="{C183D7F6-B498-43B3-948B-1728B52AA6E4}">
                <adec:decorative xmlns:adec="http://schemas.microsoft.com/office/drawing/2017/decorative" val="1"/>
              </a:ext>
            </a:extLst>
          </p:cNvPr>
          <p:cNvSpPr>
            <a:spLocks/>
          </p:cNvSpPr>
          <p:nvPr/>
        </p:nvSpPr>
        <p:spPr bwMode="auto">
          <a:xfrm>
            <a:off x="588263" y="4238021"/>
            <a:ext cx="492126" cy="492126"/>
          </a:xfrm>
          <a:prstGeom prst="ellipse">
            <a:avLst/>
          </a:prstGeom>
          <a:solidFill>
            <a:schemeClr val="accent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endParaRPr lang="en-IN" sz="1400" err="1">
              <a:solidFill>
                <a:srgbClr val="000000"/>
              </a:solidFill>
              <a:latin typeface="Segoe UI Semibold" panose="020B0702040204020203" pitchFamily="34" charset="0"/>
              <a:cs typeface="Segoe UI" pitchFamily="34" charset="0"/>
            </a:endParaRPr>
          </a:p>
        </p:txBody>
      </p:sp>
      <p:sp>
        <p:nvSpPr>
          <p:cNvPr id="73" name="Oval 72">
            <a:extLst>
              <a:ext uri="{FF2B5EF4-FFF2-40B4-BE49-F238E27FC236}">
                <a16:creationId xmlns:a16="http://schemas.microsoft.com/office/drawing/2014/main" id="{EBFD5595-8D45-A7BC-176E-C2019B3888FD}"/>
              </a:ext>
              <a:ext uri="{C183D7F6-B498-43B3-948B-1728B52AA6E4}">
                <adec:decorative xmlns:adec="http://schemas.microsoft.com/office/drawing/2017/decorative" val="1"/>
              </a:ext>
            </a:extLst>
          </p:cNvPr>
          <p:cNvSpPr>
            <a:spLocks/>
          </p:cNvSpPr>
          <p:nvPr/>
        </p:nvSpPr>
        <p:spPr bwMode="auto">
          <a:xfrm>
            <a:off x="588263" y="3541711"/>
            <a:ext cx="492126" cy="492126"/>
          </a:xfrm>
          <a:prstGeom prst="ellipse">
            <a:avLst/>
          </a:prstGeom>
          <a:solidFill>
            <a:schemeClr val="accent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endParaRPr lang="en-IN" sz="1400" err="1">
              <a:solidFill>
                <a:srgbClr val="000000"/>
              </a:solidFill>
              <a:latin typeface="Segoe UI Semibold" panose="020B0702040204020203" pitchFamily="34" charset="0"/>
              <a:cs typeface="Segoe UI" pitchFamily="34" charset="0"/>
            </a:endParaRPr>
          </a:p>
        </p:txBody>
      </p:sp>
      <p:sp>
        <p:nvSpPr>
          <p:cNvPr id="74" name="check 3">
            <a:extLst>
              <a:ext uri="{FF2B5EF4-FFF2-40B4-BE49-F238E27FC236}">
                <a16:creationId xmlns:a16="http://schemas.microsoft.com/office/drawing/2014/main" id="{D38569C7-B792-1C2A-FF6B-4809F3EE6DCB}"/>
              </a:ext>
              <a:ext uri="{C183D7F6-B498-43B3-948B-1728B52AA6E4}">
                <adec:decorative xmlns:adec="http://schemas.microsoft.com/office/drawing/2017/decorative" val="1"/>
              </a:ext>
            </a:extLst>
          </p:cNvPr>
          <p:cNvSpPr>
            <a:spLocks noChangeAspect="1" noEditPoints="1"/>
          </p:cNvSpPr>
          <p:nvPr/>
        </p:nvSpPr>
        <p:spPr bwMode="auto">
          <a:xfrm>
            <a:off x="692339" y="2253991"/>
            <a:ext cx="283974" cy="282326"/>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CRMArticles_EFF5">
            <a:extLst>
              <a:ext uri="{FF2B5EF4-FFF2-40B4-BE49-F238E27FC236}">
                <a16:creationId xmlns:a16="http://schemas.microsoft.com/office/drawing/2014/main" id="{24EC7072-A1B5-CC35-F289-5393C27FD88F}"/>
              </a:ext>
              <a:ext uri="{C183D7F6-B498-43B3-948B-1728B52AA6E4}">
                <adec:decorative xmlns:adec="http://schemas.microsoft.com/office/drawing/2017/decorative" val="1"/>
              </a:ext>
            </a:extLst>
          </p:cNvPr>
          <p:cNvSpPr>
            <a:spLocks noChangeAspect="1" noEditPoints="1"/>
          </p:cNvSpPr>
          <p:nvPr/>
        </p:nvSpPr>
        <p:spPr bwMode="auto">
          <a:xfrm>
            <a:off x="732821" y="2974292"/>
            <a:ext cx="203010" cy="234344"/>
          </a:xfrm>
          <a:custGeom>
            <a:avLst/>
            <a:gdLst>
              <a:gd name="T0" fmla="*/ 551 w 3583"/>
              <a:gd name="T1" fmla="*/ 3585 h 4136"/>
              <a:gd name="T2" fmla="*/ 0 w 3583"/>
              <a:gd name="T3" fmla="*/ 3585 h 4136"/>
              <a:gd name="T4" fmla="*/ 0 w 3583"/>
              <a:gd name="T5" fmla="*/ 0 h 4136"/>
              <a:gd name="T6" fmla="*/ 3033 w 3583"/>
              <a:gd name="T7" fmla="*/ 0 h 4136"/>
              <a:gd name="T8" fmla="*/ 3033 w 3583"/>
              <a:gd name="T9" fmla="*/ 1103 h 4136"/>
              <a:gd name="T10" fmla="*/ 2480 w 3583"/>
              <a:gd name="T11" fmla="*/ 551 h 4136"/>
              <a:gd name="T12" fmla="*/ 2480 w 3583"/>
              <a:gd name="T13" fmla="*/ 1654 h 4136"/>
              <a:gd name="T14" fmla="*/ 3583 w 3583"/>
              <a:gd name="T15" fmla="*/ 1654 h 4136"/>
              <a:gd name="T16" fmla="*/ 3583 w 3583"/>
              <a:gd name="T17" fmla="*/ 1654 h 4136"/>
              <a:gd name="T18" fmla="*/ 2480 w 3583"/>
              <a:gd name="T19" fmla="*/ 551 h 4136"/>
              <a:gd name="T20" fmla="*/ 551 w 3583"/>
              <a:gd name="T21" fmla="*/ 551 h 4136"/>
              <a:gd name="T22" fmla="*/ 551 w 3583"/>
              <a:gd name="T23" fmla="*/ 4136 h 4136"/>
              <a:gd name="T24" fmla="*/ 3583 w 3583"/>
              <a:gd name="T25" fmla="*/ 4136 h 4136"/>
              <a:gd name="T26" fmla="*/ 3583 w 3583"/>
              <a:gd name="T27" fmla="*/ 1654 h 4136"/>
              <a:gd name="T28" fmla="*/ 965 w 3583"/>
              <a:gd name="T29" fmla="*/ 2757 h 4136"/>
              <a:gd name="T30" fmla="*/ 2894 w 3583"/>
              <a:gd name="T31" fmla="*/ 2757 h 4136"/>
              <a:gd name="T32" fmla="*/ 965 w 3583"/>
              <a:gd name="T33" fmla="*/ 2206 h 4136"/>
              <a:gd name="T34" fmla="*/ 2894 w 3583"/>
              <a:gd name="T35" fmla="*/ 2206 h 4136"/>
              <a:gd name="T36" fmla="*/ 965 w 3583"/>
              <a:gd name="T37" fmla="*/ 1654 h 4136"/>
              <a:gd name="T38" fmla="*/ 2068 w 3583"/>
              <a:gd name="T39" fmla="*/ 1654 h 4136"/>
              <a:gd name="T40" fmla="*/ 965 w 3583"/>
              <a:gd name="T41" fmla="*/ 1103 h 4136"/>
              <a:gd name="T42" fmla="*/ 2068 w 3583"/>
              <a:gd name="T43" fmla="*/ 1103 h 4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83" h="4136">
                <a:moveTo>
                  <a:pt x="551" y="3585"/>
                </a:moveTo>
                <a:lnTo>
                  <a:pt x="0" y="3585"/>
                </a:lnTo>
                <a:lnTo>
                  <a:pt x="0" y="0"/>
                </a:lnTo>
                <a:lnTo>
                  <a:pt x="3033" y="0"/>
                </a:lnTo>
                <a:lnTo>
                  <a:pt x="3033" y="1103"/>
                </a:lnTo>
                <a:moveTo>
                  <a:pt x="2480" y="551"/>
                </a:moveTo>
                <a:lnTo>
                  <a:pt x="2480" y="1654"/>
                </a:lnTo>
                <a:lnTo>
                  <a:pt x="3583" y="1654"/>
                </a:lnTo>
                <a:moveTo>
                  <a:pt x="3583" y="1654"/>
                </a:moveTo>
                <a:lnTo>
                  <a:pt x="2480" y="551"/>
                </a:lnTo>
                <a:lnTo>
                  <a:pt x="551" y="551"/>
                </a:lnTo>
                <a:lnTo>
                  <a:pt x="551" y="4136"/>
                </a:lnTo>
                <a:lnTo>
                  <a:pt x="3583" y="4136"/>
                </a:lnTo>
                <a:lnTo>
                  <a:pt x="3583" y="1654"/>
                </a:lnTo>
                <a:moveTo>
                  <a:pt x="965" y="2757"/>
                </a:moveTo>
                <a:lnTo>
                  <a:pt x="2894" y="2757"/>
                </a:lnTo>
                <a:moveTo>
                  <a:pt x="965" y="2206"/>
                </a:moveTo>
                <a:lnTo>
                  <a:pt x="2894" y="2206"/>
                </a:lnTo>
                <a:moveTo>
                  <a:pt x="965" y="1654"/>
                </a:moveTo>
                <a:lnTo>
                  <a:pt x="2068" y="1654"/>
                </a:lnTo>
                <a:moveTo>
                  <a:pt x="965" y="1103"/>
                </a:moveTo>
                <a:lnTo>
                  <a:pt x="2068" y="1103"/>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calculator">
            <a:extLst>
              <a:ext uri="{FF2B5EF4-FFF2-40B4-BE49-F238E27FC236}">
                <a16:creationId xmlns:a16="http://schemas.microsoft.com/office/drawing/2014/main" id="{E8530049-1A9E-381D-7323-7D1AA94653BD}"/>
              </a:ext>
              <a:ext uri="{C183D7F6-B498-43B3-948B-1728B52AA6E4}">
                <adec:decorative xmlns:adec="http://schemas.microsoft.com/office/drawing/2017/decorative" val="1"/>
              </a:ext>
            </a:extLst>
          </p:cNvPr>
          <p:cNvSpPr>
            <a:spLocks noChangeAspect="1" noEditPoints="1"/>
          </p:cNvSpPr>
          <p:nvPr/>
        </p:nvSpPr>
        <p:spPr bwMode="auto">
          <a:xfrm>
            <a:off x="742345" y="3652574"/>
            <a:ext cx="183962" cy="270400"/>
          </a:xfrm>
          <a:custGeom>
            <a:avLst/>
            <a:gdLst>
              <a:gd name="T0" fmla="*/ 166 w 166"/>
              <a:gd name="T1" fmla="*/ 244 h 244"/>
              <a:gd name="T2" fmla="*/ 0 w 166"/>
              <a:gd name="T3" fmla="*/ 244 h 244"/>
              <a:gd name="T4" fmla="*/ 0 w 166"/>
              <a:gd name="T5" fmla="*/ 0 h 244"/>
              <a:gd name="T6" fmla="*/ 166 w 166"/>
              <a:gd name="T7" fmla="*/ 0 h 244"/>
              <a:gd name="T8" fmla="*/ 166 w 166"/>
              <a:gd name="T9" fmla="*/ 244 h 244"/>
              <a:gd name="T10" fmla="*/ 132 w 166"/>
              <a:gd name="T11" fmla="*/ 31 h 244"/>
              <a:gd name="T12" fmla="*/ 33 w 166"/>
              <a:gd name="T13" fmla="*/ 31 h 244"/>
              <a:gd name="T14" fmla="*/ 33 w 166"/>
              <a:gd name="T15" fmla="*/ 67 h 244"/>
              <a:gd name="T16" fmla="*/ 132 w 166"/>
              <a:gd name="T17" fmla="*/ 67 h 244"/>
              <a:gd name="T18" fmla="*/ 132 w 166"/>
              <a:gd name="T19" fmla="*/ 31 h 244"/>
              <a:gd name="T20" fmla="*/ 29 w 166"/>
              <a:gd name="T21" fmla="*/ 119 h 244"/>
              <a:gd name="T22" fmla="*/ 37 w 166"/>
              <a:gd name="T23" fmla="*/ 119 h 244"/>
              <a:gd name="T24" fmla="*/ 37 w 166"/>
              <a:gd name="T25" fmla="*/ 111 h 244"/>
              <a:gd name="T26" fmla="*/ 29 w 166"/>
              <a:gd name="T27" fmla="*/ 111 h 244"/>
              <a:gd name="T28" fmla="*/ 29 w 166"/>
              <a:gd name="T29" fmla="*/ 119 h 244"/>
              <a:gd name="T30" fmla="*/ 29 w 166"/>
              <a:gd name="T31" fmla="*/ 167 h 244"/>
              <a:gd name="T32" fmla="*/ 37 w 166"/>
              <a:gd name="T33" fmla="*/ 167 h 244"/>
              <a:gd name="T34" fmla="*/ 37 w 166"/>
              <a:gd name="T35" fmla="*/ 160 h 244"/>
              <a:gd name="T36" fmla="*/ 29 w 166"/>
              <a:gd name="T37" fmla="*/ 160 h 244"/>
              <a:gd name="T38" fmla="*/ 29 w 166"/>
              <a:gd name="T39" fmla="*/ 167 h 244"/>
              <a:gd name="T40" fmla="*/ 29 w 166"/>
              <a:gd name="T41" fmla="*/ 216 h 244"/>
              <a:gd name="T42" fmla="*/ 37 w 166"/>
              <a:gd name="T43" fmla="*/ 216 h 244"/>
              <a:gd name="T44" fmla="*/ 37 w 166"/>
              <a:gd name="T45" fmla="*/ 209 h 244"/>
              <a:gd name="T46" fmla="*/ 29 w 166"/>
              <a:gd name="T47" fmla="*/ 209 h 244"/>
              <a:gd name="T48" fmla="*/ 29 w 166"/>
              <a:gd name="T49" fmla="*/ 216 h 244"/>
              <a:gd name="T50" fmla="*/ 79 w 166"/>
              <a:gd name="T51" fmla="*/ 119 h 244"/>
              <a:gd name="T52" fmla="*/ 86 w 166"/>
              <a:gd name="T53" fmla="*/ 119 h 244"/>
              <a:gd name="T54" fmla="*/ 86 w 166"/>
              <a:gd name="T55" fmla="*/ 111 h 244"/>
              <a:gd name="T56" fmla="*/ 79 w 166"/>
              <a:gd name="T57" fmla="*/ 111 h 244"/>
              <a:gd name="T58" fmla="*/ 79 w 166"/>
              <a:gd name="T59" fmla="*/ 119 h 244"/>
              <a:gd name="T60" fmla="*/ 79 w 166"/>
              <a:gd name="T61" fmla="*/ 167 h 244"/>
              <a:gd name="T62" fmla="*/ 86 w 166"/>
              <a:gd name="T63" fmla="*/ 167 h 244"/>
              <a:gd name="T64" fmla="*/ 86 w 166"/>
              <a:gd name="T65" fmla="*/ 160 h 244"/>
              <a:gd name="T66" fmla="*/ 79 w 166"/>
              <a:gd name="T67" fmla="*/ 160 h 244"/>
              <a:gd name="T68" fmla="*/ 79 w 166"/>
              <a:gd name="T69" fmla="*/ 167 h 244"/>
              <a:gd name="T70" fmla="*/ 79 w 166"/>
              <a:gd name="T71" fmla="*/ 216 h 244"/>
              <a:gd name="T72" fmla="*/ 86 w 166"/>
              <a:gd name="T73" fmla="*/ 216 h 244"/>
              <a:gd name="T74" fmla="*/ 86 w 166"/>
              <a:gd name="T75" fmla="*/ 209 h 244"/>
              <a:gd name="T76" fmla="*/ 79 w 166"/>
              <a:gd name="T77" fmla="*/ 209 h 244"/>
              <a:gd name="T78" fmla="*/ 79 w 166"/>
              <a:gd name="T79" fmla="*/ 216 h 244"/>
              <a:gd name="T80" fmla="*/ 129 w 166"/>
              <a:gd name="T81" fmla="*/ 119 h 244"/>
              <a:gd name="T82" fmla="*/ 136 w 166"/>
              <a:gd name="T83" fmla="*/ 119 h 244"/>
              <a:gd name="T84" fmla="*/ 136 w 166"/>
              <a:gd name="T85" fmla="*/ 111 h 244"/>
              <a:gd name="T86" fmla="*/ 129 w 166"/>
              <a:gd name="T87" fmla="*/ 111 h 244"/>
              <a:gd name="T88" fmla="*/ 129 w 166"/>
              <a:gd name="T89" fmla="*/ 119 h 244"/>
              <a:gd name="T90" fmla="*/ 129 w 166"/>
              <a:gd name="T91" fmla="*/ 167 h 244"/>
              <a:gd name="T92" fmla="*/ 136 w 166"/>
              <a:gd name="T93" fmla="*/ 167 h 244"/>
              <a:gd name="T94" fmla="*/ 136 w 166"/>
              <a:gd name="T95" fmla="*/ 160 h 244"/>
              <a:gd name="T96" fmla="*/ 129 w 166"/>
              <a:gd name="T97" fmla="*/ 160 h 244"/>
              <a:gd name="T98" fmla="*/ 129 w 166"/>
              <a:gd name="T99" fmla="*/ 167 h 244"/>
              <a:gd name="T100" fmla="*/ 129 w 166"/>
              <a:gd name="T101" fmla="*/ 216 h 244"/>
              <a:gd name="T102" fmla="*/ 136 w 166"/>
              <a:gd name="T103" fmla="*/ 216 h 244"/>
              <a:gd name="T104" fmla="*/ 136 w 166"/>
              <a:gd name="T105" fmla="*/ 209 h 244"/>
              <a:gd name="T106" fmla="*/ 129 w 166"/>
              <a:gd name="T107" fmla="*/ 209 h 244"/>
              <a:gd name="T108" fmla="*/ 129 w 166"/>
              <a:gd name="T109" fmla="*/ 216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6" h="244">
                <a:moveTo>
                  <a:pt x="166" y="244"/>
                </a:moveTo>
                <a:lnTo>
                  <a:pt x="0" y="244"/>
                </a:lnTo>
                <a:lnTo>
                  <a:pt x="0" y="0"/>
                </a:lnTo>
                <a:lnTo>
                  <a:pt x="166" y="0"/>
                </a:lnTo>
                <a:lnTo>
                  <a:pt x="166" y="244"/>
                </a:lnTo>
                <a:close/>
                <a:moveTo>
                  <a:pt x="132" y="31"/>
                </a:moveTo>
                <a:lnTo>
                  <a:pt x="33" y="31"/>
                </a:lnTo>
                <a:lnTo>
                  <a:pt x="33" y="67"/>
                </a:lnTo>
                <a:lnTo>
                  <a:pt x="132" y="67"/>
                </a:lnTo>
                <a:lnTo>
                  <a:pt x="132" y="31"/>
                </a:lnTo>
                <a:close/>
                <a:moveTo>
                  <a:pt x="29" y="119"/>
                </a:moveTo>
                <a:lnTo>
                  <a:pt x="37" y="119"/>
                </a:lnTo>
                <a:lnTo>
                  <a:pt x="37" y="111"/>
                </a:lnTo>
                <a:lnTo>
                  <a:pt x="29" y="111"/>
                </a:lnTo>
                <a:lnTo>
                  <a:pt x="29" y="119"/>
                </a:lnTo>
                <a:close/>
                <a:moveTo>
                  <a:pt x="29" y="167"/>
                </a:moveTo>
                <a:lnTo>
                  <a:pt x="37" y="167"/>
                </a:lnTo>
                <a:lnTo>
                  <a:pt x="37" y="160"/>
                </a:lnTo>
                <a:lnTo>
                  <a:pt x="29" y="160"/>
                </a:lnTo>
                <a:lnTo>
                  <a:pt x="29" y="167"/>
                </a:lnTo>
                <a:close/>
                <a:moveTo>
                  <a:pt x="29" y="216"/>
                </a:moveTo>
                <a:lnTo>
                  <a:pt x="37" y="216"/>
                </a:lnTo>
                <a:lnTo>
                  <a:pt x="37" y="209"/>
                </a:lnTo>
                <a:lnTo>
                  <a:pt x="29" y="209"/>
                </a:lnTo>
                <a:lnTo>
                  <a:pt x="29" y="216"/>
                </a:lnTo>
                <a:close/>
                <a:moveTo>
                  <a:pt x="79" y="119"/>
                </a:moveTo>
                <a:lnTo>
                  <a:pt x="86" y="119"/>
                </a:lnTo>
                <a:lnTo>
                  <a:pt x="86" y="111"/>
                </a:lnTo>
                <a:lnTo>
                  <a:pt x="79" y="111"/>
                </a:lnTo>
                <a:lnTo>
                  <a:pt x="79" y="119"/>
                </a:lnTo>
                <a:close/>
                <a:moveTo>
                  <a:pt x="79" y="167"/>
                </a:moveTo>
                <a:lnTo>
                  <a:pt x="86" y="167"/>
                </a:lnTo>
                <a:lnTo>
                  <a:pt x="86" y="160"/>
                </a:lnTo>
                <a:lnTo>
                  <a:pt x="79" y="160"/>
                </a:lnTo>
                <a:lnTo>
                  <a:pt x="79" y="167"/>
                </a:lnTo>
                <a:close/>
                <a:moveTo>
                  <a:pt x="79" y="216"/>
                </a:moveTo>
                <a:lnTo>
                  <a:pt x="86" y="216"/>
                </a:lnTo>
                <a:lnTo>
                  <a:pt x="86" y="209"/>
                </a:lnTo>
                <a:lnTo>
                  <a:pt x="79" y="209"/>
                </a:lnTo>
                <a:lnTo>
                  <a:pt x="79" y="216"/>
                </a:lnTo>
                <a:close/>
                <a:moveTo>
                  <a:pt x="129" y="119"/>
                </a:moveTo>
                <a:lnTo>
                  <a:pt x="136" y="119"/>
                </a:lnTo>
                <a:lnTo>
                  <a:pt x="136" y="111"/>
                </a:lnTo>
                <a:lnTo>
                  <a:pt x="129" y="111"/>
                </a:lnTo>
                <a:lnTo>
                  <a:pt x="129" y="119"/>
                </a:lnTo>
                <a:close/>
                <a:moveTo>
                  <a:pt x="129" y="167"/>
                </a:moveTo>
                <a:lnTo>
                  <a:pt x="136" y="167"/>
                </a:lnTo>
                <a:lnTo>
                  <a:pt x="136" y="160"/>
                </a:lnTo>
                <a:lnTo>
                  <a:pt x="129" y="160"/>
                </a:lnTo>
                <a:lnTo>
                  <a:pt x="129" y="167"/>
                </a:lnTo>
                <a:close/>
                <a:moveTo>
                  <a:pt x="129" y="216"/>
                </a:moveTo>
                <a:lnTo>
                  <a:pt x="136" y="216"/>
                </a:lnTo>
                <a:lnTo>
                  <a:pt x="136" y="209"/>
                </a:lnTo>
                <a:lnTo>
                  <a:pt x="129" y="209"/>
                </a:lnTo>
                <a:lnTo>
                  <a:pt x="129" y="216"/>
                </a:lnTo>
                <a:close/>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server_2">
            <a:extLst>
              <a:ext uri="{FF2B5EF4-FFF2-40B4-BE49-F238E27FC236}">
                <a16:creationId xmlns:a16="http://schemas.microsoft.com/office/drawing/2014/main" id="{EBE19D87-95D2-075A-6CAA-238C5F1C45A6}"/>
              </a:ext>
              <a:ext uri="{C183D7F6-B498-43B3-948B-1728B52AA6E4}">
                <adec:decorative xmlns:adec="http://schemas.microsoft.com/office/drawing/2017/decorative" val="1"/>
              </a:ext>
            </a:extLst>
          </p:cNvPr>
          <p:cNvSpPr>
            <a:spLocks noChangeAspect="1" noEditPoints="1"/>
          </p:cNvSpPr>
          <p:nvPr/>
        </p:nvSpPr>
        <p:spPr bwMode="auto">
          <a:xfrm>
            <a:off x="730570" y="4355306"/>
            <a:ext cx="207512" cy="257556"/>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Lock">
            <a:extLst>
              <a:ext uri="{FF2B5EF4-FFF2-40B4-BE49-F238E27FC236}">
                <a16:creationId xmlns:a16="http://schemas.microsoft.com/office/drawing/2014/main" id="{8F5006C8-DDF1-1DDC-8B0A-C248DC88EF94}"/>
              </a:ext>
              <a:ext uri="{C183D7F6-B498-43B3-948B-1728B52AA6E4}">
                <adec:decorative xmlns:adec="http://schemas.microsoft.com/office/drawing/2017/decorative" val="1"/>
              </a:ext>
            </a:extLst>
          </p:cNvPr>
          <p:cNvSpPr>
            <a:spLocks noChangeAspect="1" noEditPoints="1"/>
          </p:cNvSpPr>
          <p:nvPr/>
        </p:nvSpPr>
        <p:spPr bwMode="auto">
          <a:xfrm>
            <a:off x="731259" y="5036344"/>
            <a:ext cx="206136" cy="288104"/>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5" name="Straight Connector 4">
            <a:extLst>
              <a:ext uri="{FF2B5EF4-FFF2-40B4-BE49-F238E27FC236}">
                <a16:creationId xmlns:a16="http://schemas.microsoft.com/office/drawing/2014/main" id="{0A85DA2F-488D-BFD2-7082-1A734238194B}"/>
              </a:ext>
              <a:ext uri="{C183D7F6-B498-43B3-948B-1728B52AA6E4}">
                <adec:decorative xmlns:adec="http://schemas.microsoft.com/office/drawing/2017/decorative" val="1"/>
              </a:ext>
            </a:extLst>
          </p:cNvPr>
          <p:cNvCxnSpPr>
            <a:stCxn id="57" idx="0"/>
            <a:endCxn id="56" idx="2"/>
          </p:cNvCxnSpPr>
          <p:nvPr/>
        </p:nvCxnSpPr>
        <p:spPr>
          <a:xfrm flipV="1">
            <a:off x="8290560" y="2021830"/>
            <a:ext cx="0" cy="666760"/>
          </a:xfrm>
          <a:prstGeom prst="line">
            <a:avLst/>
          </a:prstGeom>
          <a:ln w="25400">
            <a:solidFill>
              <a:srgbClr val="D59D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36484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6792112-80D7-F3D0-617B-5574EDFDE6F7}"/>
              </a:ext>
            </a:extLst>
          </p:cNvPr>
          <p:cNvSpPr/>
          <p:nvPr/>
        </p:nvSpPr>
        <p:spPr bwMode="auto">
          <a:xfrm>
            <a:off x="-6927" y="3429000"/>
            <a:ext cx="12192000" cy="3429000"/>
          </a:xfrm>
          <a:prstGeom prst="rect">
            <a:avLst/>
          </a:prstGeom>
          <a:solidFill>
            <a:schemeClr val="bg1">
              <a:alpha val="3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6" name="Title 5">
            <a:extLst>
              <a:ext uri="{FF2B5EF4-FFF2-40B4-BE49-F238E27FC236}">
                <a16:creationId xmlns:a16="http://schemas.microsoft.com/office/drawing/2014/main" id="{3FA40046-935A-CF46-35CB-4C3531BB5C5E}"/>
              </a:ext>
            </a:extLst>
          </p:cNvPr>
          <p:cNvSpPr>
            <a:spLocks noGrp="1"/>
          </p:cNvSpPr>
          <p:nvPr>
            <p:ph type="title"/>
          </p:nvPr>
        </p:nvSpPr>
        <p:spPr/>
        <p:txBody>
          <a:bodyPr/>
          <a:lstStyle/>
          <a:p>
            <a:r>
              <a:rPr lang="en-US" dirty="0"/>
              <a:t>Do more with less: Business Central</a:t>
            </a:r>
          </a:p>
        </p:txBody>
      </p:sp>
      <p:cxnSp>
        <p:nvCxnSpPr>
          <p:cNvPr id="18" name="Straight Connector 17">
            <a:extLst>
              <a:ext uri="{FF2B5EF4-FFF2-40B4-BE49-F238E27FC236}">
                <a16:creationId xmlns:a16="http://schemas.microsoft.com/office/drawing/2014/main" id="{1447AC4E-6739-62EE-849C-857A272DFC73}"/>
              </a:ext>
            </a:extLst>
          </p:cNvPr>
          <p:cNvCxnSpPr>
            <a:cxnSpLocks/>
            <a:endCxn id="51" idx="1"/>
          </p:cNvCxnSpPr>
          <p:nvPr/>
        </p:nvCxnSpPr>
        <p:spPr>
          <a:xfrm>
            <a:off x="0" y="3985260"/>
            <a:ext cx="5120640" cy="0"/>
          </a:xfrm>
          <a:prstGeom prst="line">
            <a:avLst/>
          </a:prstGeom>
          <a:ln w="12700">
            <a:gradFill flip="none" rotWithShape="1">
              <a:gsLst>
                <a:gs pos="100000">
                  <a:srgbClr val="6F8BEA"/>
                </a:gs>
                <a:gs pos="0">
                  <a:srgbClr val="D59DFF"/>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9E451318-428D-9897-5468-F08A3DCC17B4}"/>
              </a:ext>
            </a:extLst>
          </p:cNvPr>
          <p:cNvSpPr/>
          <p:nvPr/>
        </p:nvSpPr>
        <p:spPr bwMode="auto">
          <a:xfrm>
            <a:off x="1836140" y="1383636"/>
            <a:ext cx="1907086" cy="1907084"/>
          </a:xfrm>
          <a:prstGeom prst="ellipse">
            <a:avLst/>
          </a:prstGeom>
          <a:noFill/>
          <a:ln w="6350" cap="rnd">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4400" b="0" i="0" u="none" strike="noStrike" kern="1200" cap="none" spc="0" normalizeH="0" baseline="0" noProof="0" dirty="0">
              <a:ln>
                <a:noFill/>
              </a:ln>
              <a:solidFill>
                <a:schemeClr val="tx1"/>
              </a:solidFill>
              <a:effectLst/>
              <a:uLnTx/>
              <a:uFillTx/>
              <a:latin typeface="Segoe UI Semibold"/>
              <a:ea typeface="Segoe UI" pitchFamily="34" charset="0"/>
              <a:cs typeface="Segoe UI"/>
            </a:endParaRPr>
          </a:p>
        </p:txBody>
      </p:sp>
      <p:sp>
        <p:nvSpPr>
          <p:cNvPr id="5" name="Oval 4">
            <a:extLst>
              <a:ext uri="{FF2B5EF4-FFF2-40B4-BE49-F238E27FC236}">
                <a16:creationId xmlns:a16="http://schemas.microsoft.com/office/drawing/2014/main" id="{48ED1860-8823-B4F0-B5FE-BF60D447FB1E}"/>
              </a:ext>
            </a:extLst>
          </p:cNvPr>
          <p:cNvSpPr/>
          <p:nvPr/>
        </p:nvSpPr>
        <p:spPr bwMode="auto">
          <a:xfrm>
            <a:off x="1562962" y="1335932"/>
            <a:ext cx="2120518" cy="2130016"/>
          </a:xfrm>
          <a:prstGeom prst="ellipse">
            <a:avLst/>
          </a:prstGeom>
          <a:solidFill>
            <a:schemeClr val="accent1">
              <a:lumMod val="50000"/>
            </a:schemeClr>
          </a:solidFill>
          <a:ln w="762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Segoe UI Semibold"/>
                <a:ea typeface="Segoe UI" pitchFamily="34" charset="0"/>
                <a:cs typeface="Segoe UI"/>
              </a:rPr>
              <a:t>ROI</a:t>
            </a:r>
          </a:p>
          <a:p>
            <a:pPr algn="ctr" defTabSz="932472" fontAlgn="base">
              <a:spcBef>
                <a:spcPct val="0"/>
              </a:spcBef>
              <a:spcAft>
                <a:spcPts val="600"/>
              </a:spcAft>
              <a:defRPr/>
            </a:pPr>
            <a:r>
              <a:rPr kumimoji="0" lang="en-US" sz="4000" b="0" i="0" u="none" strike="noStrike" kern="1200" cap="none" spc="0" normalizeH="0" baseline="0" noProof="0" dirty="0">
                <a:ln>
                  <a:noFill/>
                </a:ln>
                <a:solidFill>
                  <a:schemeClr val="bg1"/>
                </a:solidFill>
                <a:effectLst/>
                <a:uLnTx/>
                <a:uFillTx/>
                <a:latin typeface="Segoe UI Semibold"/>
                <a:ea typeface="Segoe UI" pitchFamily="34" charset="0"/>
                <a:cs typeface="Segoe UI"/>
              </a:rPr>
              <a:t>162%</a:t>
            </a:r>
          </a:p>
          <a:p>
            <a:pPr algn="ctr" defTabSz="932472" fontAlgn="base">
              <a:spcBef>
                <a:spcPct val="0"/>
              </a:spcBef>
              <a:spcAft>
                <a:spcPct val="0"/>
              </a:spcAft>
              <a:defRPr/>
            </a:pPr>
            <a:r>
              <a:rPr kumimoji="0" lang="en-US" sz="1200" b="0" i="0" u="none" strike="noStrike" kern="1200" cap="none" spc="0" normalizeH="0" baseline="0" noProof="0" dirty="0">
                <a:ln>
                  <a:noFill/>
                </a:ln>
                <a:solidFill>
                  <a:schemeClr val="bg1"/>
                </a:solidFill>
                <a:effectLst/>
                <a:uLnTx/>
                <a:uFillTx/>
                <a:latin typeface="Segoe UI"/>
                <a:ea typeface="Segoe UI" panose="020B0502040204020203" pitchFamily="34" charset="0"/>
                <a:cs typeface="Segoe UI"/>
              </a:rPr>
              <a:t>With Dynamics 365 Business Central over three years¹</a:t>
            </a:r>
            <a:endParaRPr kumimoji="0" lang="en-IN" sz="1200" b="0" i="0" u="none" strike="noStrike" kern="1200" cap="none" spc="0" normalizeH="0" baseline="0" noProof="0" dirty="0">
              <a:ln>
                <a:noFill/>
              </a:ln>
              <a:solidFill>
                <a:schemeClr val="bg1"/>
              </a:solidFill>
              <a:effectLst/>
              <a:uLnTx/>
              <a:uFillTx/>
              <a:latin typeface="Segoe UI"/>
              <a:ea typeface="Segoe UI" panose="020B0502040204020203" pitchFamily="34" charset="0"/>
              <a:cs typeface="Segoe UI"/>
            </a:endParaRPr>
          </a:p>
          <a:p>
            <a:pPr algn="ctr" defTabSz="932472" fontAlgn="base">
              <a:spcBef>
                <a:spcPct val="0"/>
              </a:spcBef>
              <a:spcAft>
                <a:spcPct val="0"/>
              </a:spcAft>
              <a:defRPr/>
            </a:pPr>
            <a:endParaRPr kumimoji="0" lang="en-IN" sz="2000" b="0" i="0" u="none" strike="noStrike" kern="1200" cap="none" spc="0" normalizeH="0" baseline="0" noProof="0" dirty="0">
              <a:ln>
                <a:noFill/>
              </a:ln>
              <a:solidFill>
                <a:schemeClr val="bg1"/>
              </a:solidFill>
              <a:effectLst/>
              <a:uLnTx/>
              <a:uFillTx/>
              <a:latin typeface="Segoe UI Semibold"/>
              <a:ea typeface="Segoe UI" pitchFamily="34" charset="0"/>
              <a:cs typeface="Segoe UI"/>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dirty="0">
              <a:ln>
                <a:noFill/>
              </a:ln>
              <a:solidFill>
                <a:schemeClr val="bg1"/>
              </a:solidFill>
              <a:effectLst/>
              <a:uLnTx/>
              <a:uFillTx/>
              <a:latin typeface="Segoe UI Semibold"/>
              <a:ea typeface="Segoe UI" pitchFamily="34" charset="0"/>
              <a:cs typeface="Segoe UI"/>
            </a:endParaRPr>
          </a:p>
        </p:txBody>
      </p:sp>
      <p:sp>
        <p:nvSpPr>
          <p:cNvPr id="30" name="Oval 29">
            <a:extLst>
              <a:ext uri="{FF2B5EF4-FFF2-40B4-BE49-F238E27FC236}">
                <a16:creationId xmlns:a16="http://schemas.microsoft.com/office/drawing/2014/main" id="{CD832E5B-74FC-ADE8-1DA2-4B613DD1395B}"/>
              </a:ext>
            </a:extLst>
          </p:cNvPr>
          <p:cNvSpPr/>
          <p:nvPr/>
        </p:nvSpPr>
        <p:spPr bwMode="auto">
          <a:xfrm>
            <a:off x="5035741" y="1335932"/>
            <a:ext cx="2120518" cy="2130016"/>
          </a:xfrm>
          <a:prstGeom prst="ellipse">
            <a:avLst/>
          </a:prstGeom>
          <a:solidFill>
            <a:schemeClr val="accent2">
              <a:lumMod val="50000"/>
            </a:schemeClr>
          </a:solidFill>
          <a:ln w="76200">
            <a:solidFill>
              <a:srgbClr val="BF4DC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Segoe UI Semibold"/>
                <a:ea typeface="Segoe UI" pitchFamily="34" charset="0"/>
                <a:cs typeface="Segoe UI"/>
              </a:rPr>
              <a:t>Savings</a:t>
            </a:r>
          </a:p>
          <a:p>
            <a:pPr algn="ctr" defTabSz="932472" fontAlgn="base">
              <a:spcBef>
                <a:spcPct val="0"/>
              </a:spcBef>
              <a:spcAft>
                <a:spcPts val="600"/>
              </a:spcAft>
              <a:defRPr/>
            </a:pPr>
            <a:r>
              <a:rPr kumimoji="0" lang="en-US" sz="4000" b="0" i="0" u="none" strike="noStrike" kern="1200" cap="none" spc="0" normalizeH="0" baseline="0" noProof="0" dirty="0">
                <a:ln>
                  <a:noFill/>
                </a:ln>
                <a:solidFill>
                  <a:schemeClr val="bg1"/>
                </a:solidFill>
                <a:effectLst/>
                <a:uLnTx/>
                <a:uFillTx/>
                <a:latin typeface="Segoe UI Semibold"/>
                <a:ea typeface="Segoe UI" pitchFamily="34" charset="0"/>
                <a:cs typeface="Segoe UI"/>
              </a:rPr>
              <a:t>$44k</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effectLst/>
                <a:uLnTx/>
                <a:uFillTx/>
                <a:latin typeface="Segoe UI"/>
                <a:ea typeface="+mn-ea"/>
                <a:cs typeface="+mn-cs"/>
              </a:rPr>
              <a:t>Third-party reporting spend reduction¹</a:t>
            </a:r>
            <a:endParaRPr kumimoji="0" lang="en-IN" sz="2000" b="0" i="0" u="none" strike="noStrike" kern="1200" cap="none" spc="0" normalizeH="0" baseline="0" noProof="0" dirty="0">
              <a:ln>
                <a:noFill/>
              </a:ln>
              <a:solidFill>
                <a:schemeClr val="bg1"/>
              </a:solidFill>
              <a:effectLst/>
              <a:uLnTx/>
              <a:uFillTx/>
              <a:latin typeface="Segoe UI Semibold"/>
              <a:ea typeface="Segoe UI" pitchFamily="34" charset="0"/>
              <a:cs typeface="Segoe UI"/>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dirty="0">
              <a:ln>
                <a:noFill/>
              </a:ln>
              <a:solidFill>
                <a:schemeClr val="bg1"/>
              </a:solidFill>
              <a:effectLst/>
              <a:uLnTx/>
              <a:uFillTx/>
              <a:latin typeface="Segoe UI Semibold"/>
              <a:ea typeface="Segoe UI" pitchFamily="34" charset="0"/>
              <a:cs typeface="Segoe UI"/>
            </a:endParaRPr>
          </a:p>
        </p:txBody>
      </p:sp>
      <p:sp>
        <p:nvSpPr>
          <p:cNvPr id="31" name="Oval 30">
            <a:extLst>
              <a:ext uri="{FF2B5EF4-FFF2-40B4-BE49-F238E27FC236}">
                <a16:creationId xmlns:a16="http://schemas.microsoft.com/office/drawing/2014/main" id="{9D3D31F2-06E6-5DDB-E651-9612C4F66319}"/>
              </a:ext>
            </a:extLst>
          </p:cNvPr>
          <p:cNvSpPr/>
          <p:nvPr/>
        </p:nvSpPr>
        <p:spPr bwMode="auto">
          <a:xfrm>
            <a:off x="8508519" y="1335932"/>
            <a:ext cx="2120518" cy="2130016"/>
          </a:xfrm>
          <a:prstGeom prst="ellipse">
            <a:avLst/>
          </a:prstGeom>
          <a:solidFill>
            <a:schemeClr val="accent3">
              <a:lumMod val="50000"/>
            </a:schemeClr>
          </a:solidFill>
          <a:ln w="762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Segoe UI Semibold"/>
                <a:ea typeface="Segoe UI" pitchFamily="34" charset="0"/>
                <a:cs typeface="Segoe UI"/>
              </a:rPr>
              <a:t>Productivity</a:t>
            </a:r>
          </a:p>
          <a:p>
            <a:pPr algn="ctr" defTabSz="932472" fontAlgn="base">
              <a:spcBef>
                <a:spcPct val="0"/>
              </a:spcBef>
              <a:spcAft>
                <a:spcPts val="600"/>
              </a:spcAft>
              <a:defRPr/>
            </a:pPr>
            <a:r>
              <a:rPr kumimoji="0" lang="en-US" sz="4000" b="0" i="0" u="none" strike="noStrike" kern="1200" cap="none" spc="0" normalizeH="0" baseline="0" noProof="0" dirty="0">
                <a:ln>
                  <a:noFill/>
                </a:ln>
                <a:solidFill>
                  <a:schemeClr val="bg1"/>
                </a:solidFill>
                <a:effectLst/>
                <a:uLnTx/>
                <a:uFillTx/>
                <a:latin typeface="Segoe UI Semibold"/>
                <a:ea typeface="Segoe UI" pitchFamily="34" charset="0"/>
                <a:cs typeface="Segoe UI"/>
              </a:rPr>
              <a:t>10%</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effectLst/>
                <a:uLnTx/>
                <a:uFillTx/>
                <a:latin typeface="Segoe UI"/>
                <a:ea typeface="Segoe UI" panose="020B0502040204020203" pitchFamily="34" charset="0"/>
                <a:cs typeface="Segoe UI"/>
              </a:rPr>
              <a:t>Reduction in finance and operations </a:t>
            </a:r>
            <a:br>
              <a:rPr kumimoji="0" lang="en-US" sz="1200" b="0" i="0" u="none" strike="noStrike" kern="1200" cap="none" spc="0" normalizeH="0" baseline="0" noProof="0" dirty="0">
                <a:ln>
                  <a:noFill/>
                </a:ln>
                <a:effectLst/>
                <a:uLnTx/>
                <a:uFillTx/>
                <a:latin typeface="Segoe UI"/>
                <a:ea typeface="Segoe UI" panose="020B0502040204020203" pitchFamily="34" charset="0"/>
                <a:cs typeface="Segoe UI"/>
              </a:rPr>
            </a:br>
            <a:r>
              <a:rPr kumimoji="0" lang="en-US" sz="1200" b="0" i="0" u="none" strike="noStrike" kern="1200" cap="none" spc="0" normalizeH="0" baseline="0" noProof="0" dirty="0">
                <a:ln>
                  <a:noFill/>
                </a:ln>
                <a:effectLst/>
                <a:uLnTx/>
                <a:uFillTx/>
                <a:latin typeface="Segoe UI"/>
                <a:ea typeface="Segoe UI" panose="020B0502040204020203" pitchFamily="34" charset="0"/>
                <a:cs typeface="Segoe UI"/>
              </a:rPr>
              <a:t>hiring needs¹</a:t>
            </a:r>
            <a:endParaRPr kumimoji="0" lang="en-IN" sz="1200" b="0" i="0" u="none" strike="noStrike" kern="1200" cap="none" spc="0" normalizeH="0" baseline="0" noProof="0" dirty="0">
              <a:ln>
                <a:noFill/>
              </a:ln>
              <a:effectLst/>
              <a:uLnTx/>
              <a:uFillTx/>
              <a:latin typeface="Segoe UI"/>
              <a:ea typeface="Segoe UI" panose="020B0502040204020203" pitchFamily="34" charset="0"/>
              <a:cs typeface="Segoe UI" panose="020B0502040204020203" pitchFamily="34" charset="0"/>
            </a:endParaRPr>
          </a:p>
          <a:p>
            <a:pPr algn="ctr" defTabSz="932472" fontAlgn="base">
              <a:spcBef>
                <a:spcPct val="0"/>
              </a:spcBef>
              <a:spcAft>
                <a:spcPct val="0"/>
              </a:spcAft>
              <a:defRPr/>
            </a:pPr>
            <a:endParaRPr kumimoji="0" lang="en-IN" sz="2000" b="0" i="0" u="none" strike="noStrike" kern="1200" cap="none" spc="0" normalizeH="0" baseline="0" noProof="0" dirty="0">
              <a:ln>
                <a:noFill/>
              </a:ln>
              <a:solidFill>
                <a:schemeClr val="bg1"/>
              </a:solidFill>
              <a:effectLst/>
              <a:uLnTx/>
              <a:uFillTx/>
              <a:latin typeface="Segoe UI Semibold"/>
              <a:ea typeface="Segoe UI" pitchFamily="34" charset="0"/>
              <a:cs typeface="Segoe UI"/>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dirty="0">
              <a:ln>
                <a:noFill/>
              </a:ln>
              <a:solidFill>
                <a:schemeClr val="bg1"/>
              </a:solidFill>
              <a:effectLst/>
              <a:uLnTx/>
              <a:uFillTx/>
              <a:latin typeface="Segoe UI Semibold"/>
              <a:ea typeface="Segoe UI" pitchFamily="34" charset="0"/>
              <a:cs typeface="Segoe UI"/>
            </a:endParaRPr>
          </a:p>
        </p:txBody>
      </p:sp>
      <p:sp>
        <p:nvSpPr>
          <p:cNvPr id="43" name="TextBox 42">
            <a:extLst>
              <a:ext uri="{FF2B5EF4-FFF2-40B4-BE49-F238E27FC236}">
                <a16:creationId xmlns:a16="http://schemas.microsoft.com/office/drawing/2014/main" id="{865D959E-B379-C18E-66A3-3A8B11155038}"/>
              </a:ext>
            </a:extLst>
          </p:cNvPr>
          <p:cNvSpPr txBox="1"/>
          <p:nvPr/>
        </p:nvSpPr>
        <p:spPr>
          <a:xfrm>
            <a:off x="1435184" y="4410314"/>
            <a:ext cx="2567940" cy="923330"/>
          </a:xfrm>
          <a:prstGeom prst="rect">
            <a:avLst/>
          </a:prstGeom>
          <a:solidFill>
            <a:srgbClr val="F2F2F2"/>
          </a:solidFill>
        </p:spPr>
        <p:txBody>
          <a:bodyPr wrap="square" lIns="182880" tIns="91440" rIns="182880" bIns="9144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78D4"/>
                </a:solidFill>
                <a:effectLst/>
                <a:uLnTx/>
                <a:uFillTx/>
                <a:hlinkClick r:id="rId3">
                  <a:extLst>
                    <a:ext uri="{A12FA001-AC4F-418D-AE19-62706E023703}">
                      <ahyp:hlinkClr xmlns:ahyp="http://schemas.microsoft.com/office/drawing/2018/hyperlinkcolor" val="tx"/>
                    </a:ext>
                  </a:extLst>
                </a:hlinkClick>
              </a:rPr>
              <a:t>Call2Recycle</a:t>
            </a:r>
            <a:r>
              <a:rPr kumimoji="0" lang="en-US" sz="1600" b="0" i="0" u="none" strike="noStrike" kern="0" cap="none" spc="0" normalizeH="0" baseline="0" noProof="0" dirty="0">
                <a:ln>
                  <a:noFill/>
                </a:ln>
                <a:solidFill>
                  <a:srgbClr val="FFFFFF"/>
                </a:solidFill>
                <a:effectLst/>
                <a:uLnTx/>
                <a:uFillTx/>
              </a:rPr>
              <a:t> </a:t>
            </a:r>
            <a:r>
              <a:rPr kumimoji="0" lang="en-US" sz="1600" b="0" i="0" u="none" strike="noStrike" kern="0" cap="none" spc="0" normalizeH="0" baseline="0" noProof="0" dirty="0">
                <a:ln>
                  <a:noFill/>
                </a:ln>
                <a:solidFill>
                  <a:srgbClr val="000000"/>
                </a:solidFill>
                <a:effectLst/>
                <a:uLnTx/>
                <a:uFillTx/>
              </a:rPr>
              <a:t>saves $25K annually by reducing costs of previous system</a:t>
            </a:r>
          </a:p>
        </p:txBody>
      </p:sp>
      <p:sp>
        <p:nvSpPr>
          <p:cNvPr id="44" name="TextBox 43">
            <a:extLst>
              <a:ext uri="{FF2B5EF4-FFF2-40B4-BE49-F238E27FC236}">
                <a16:creationId xmlns:a16="http://schemas.microsoft.com/office/drawing/2014/main" id="{C8E7BEA6-F803-28F5-45AF-D32A1CA2B253}"/>
              </a:ext>
            </a:extLst>
          </p:cNvPr>
          <p:cNvSpPr txBox="1"/>
          <p:nvPr/>
        </p:nvSpPr>
        <p:spPr>
          <a:xfrm>
            <a:off x="4810506" y="4410314"/>
            <a:ext cx="2569464" cy="923330"/>
          </a:xfrm>
          <a:prstGeom prst="rect">
            <a:avLst/>
          </a:prstGeom>
          <a:solidFill>
            <a:srgbClr val="F2F2F2"/>
          </a:solidFill>
        </p:spPr>
        <p:txBody>
          <a:bodyPr wrap="square" lIns="182880" tIns="91440" rIns="182880" bIns="9144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78D4"/>
                </a:solidFill>
                <a:effectLst/>
                <a:uLnTx/>
                <a:uFillTx/>
                <a:hlinkClick r:id="rId4">
                  <a:extLst>
                    <a:ext uri="{A12FA001-AC4F-418D-AE19-62706E023703}">
                      <ahyp:hlinkClr xmlns:ahyp="http://schemas.microsoft.com/office/drawing/2018/hyperlinkcolor" val="tx"/>
                    </a:ext>
                  </a:extLst>
                </a:hlinkClick>
              </a:rPr>
              <a:t>CURRAX</a:t>
            </a:r>
            <a:r>
              <a:rPr kumimoji="0" lang="en-US" sz="1600" b="0" i="0" u="none" strike="noStrike" kern="0" cap="none" spc="0" normalizeH="0" baseline="0" noProof="0" dirty="0">
                <a:ln>
                  <a:noFill/>
                </a:ln>
                <a:solidFill>
                  <a:srgbClr val="FFFFFF"/>
                </a:solidFill>
                <a:effectLst/>
                <a:uLnTx/>
                <a:uFillTx/>
              </a:rPr>
              <a:t> </a:t>
            </a:r>
            <a:r>
              <a:rPr kumimoji="0" lang="en-US" sz="1600" b="0" i="0" u="none" strike="noStrike" kern="0" cap="none" spc="0" normalizeH="0" baseline="0" noProof="0" dirty="0">
                <a:ln>
                  <a:noFill/>
                </a:ln>
                <a:solidFill>
                  <a:srgbClr val="000000"/>
                </a:solidFill>
                <a:effectLst/>
                <a:uLnTx/>
                <a:uFillTx/>
              </a:rPr>
              <a:t>realized year-over-year growth of 12% in project handling</a:t>
            </a:r>
          </a:p>
        </p:txBody>
      </p:sp>
      <p:sp>
        <p:nvSpPr>
          <p:cNvPr id="45" name="TextBox 44">
            <a:extLst>
              <a:ext uri="{FF2B5EF4-FFF2-40B4-BE49-F238E27FC236}">
                <a16:creationId xmlns:a16="http://schemas.microsoft.com/office/drawing/2014/main" id="{F291F7A6-9A2B-674F-BEB4-6F0A6236B392}"/>
              </a:ext>
            </a:extLst>
          </p:cNvPr>
          <p:cNvSpPr txBox="1"/>
          <p:nvPr/>
        </p:nvSpPr>
        <p:spPr>
          <a:xfrm>
            <a:off x="8187351" y="4410314"/>
            <a:ext cx="2569464" cy="923330"/>
          </a:xfrm>
          <a:prstGeom prst="rect">
            <a:avLst/>
          </a:prstGeom>
          <a:solidFill>
            <a:srgbClr val="F2F2F2"/>
          </a:solidFill>
        </p:spPr>
        <p:txBody>
          <a:bodyPr wrap="square" lIns="182880" tIns="91440" rIns="182880" bIns="9144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srgbClr val="0078D4"/>
                </a:solidFill>
                <a:effectLst/>
                <a:uLnTx/>
                <a:uFillTx/>
                <a:hlinkClick r:id="rId5">
                  <a:extLst>
                    <a:ext uri="{A12FA001-AC4F-418D-AE19-62706E023703}">
                      <ahyp:hlinkClr xmlns:ahyp="http://schemas.microsoft.com/office/drawing/2018/hyperlinkcolor" val="tx"/>
                    </a:ext>
                  </a:extLst>
                </a:hlinkClick>
              </a:rPr>
              <a:t>Payzone</a:t>
            </a:r>
            <a:r>
              <a:rPr kumimoji="0" lang="en-US" sz="1600" b="0" i="0" u="none" strike="noStrike" kern="0" cap="none" spc="0" normalizeH="0" baseline="0" noProof="0" dirty="0">
                <a:ln>
                  <a:noFill/>
                </a:ln>
                <a:solidFill>
                  <a:srgbClr val="FFFFFF"/>
                </a:solidFill>
                <a:effectLst/>
                <a:uLnTx/>
                <a:uFillTx/>
              </a:rPr>
              <a:t> </a:t>
            </a:r>
            <a:r>
              <a:rPr kumimoji="0" lang="en-US" sz="1600" b="0" i="0" u="none" strike="noStrike" kern="0" cap="none" spc="0" normalizeH="0" baseline="0" noProof="0" dirty="0">
                <a:ln>
                  <a:noFill/>
                </a:ln>
                <a:solidFill>
                  <a:srgbClr val="000000"/>
                </a:solidFill>
                <a:effectLst/>
                <a:uLnTx/>
                <a:uFillTx/>
              </a:rPr>
              <a:t>increased </a:t>
            </a:r>
            <a:br>
              <a:rPr kumimoji="0" lang="en-US" sz="1600" b="0" i="0" u="none" strike="noStrike" kern="0" cap="none" spc="0" normalizeH="0" baseline="0" noProof="0" dirty="0">
                <a:ln>
                  <a:noFill/>
                </a:ln>
                <a:solidFill>
                  <a:srgbClr val="000000"/>
                </a:solidFill>
                <a:effectLst/>
                <a:uLnTx/>
                <a:uFillTx/>
              </a:rPr>
            </a:br>
            <a:r>
              <a:rPr kumimoji="0" lang="en-US" sz="1600" b="0" i="0" u="none" strike="noStrike" kern="0" cap="none" spc="0" normalizeH="0" baseline="0" noProof="0" dirty="0">
                <a:ln>
                  <a:noFill/>
                </a:ln>
                <a:solidFill>
                  <a:srgbClr val="000000"/>
                </a:solidFill>
                <a:effectLst/>
                <a:uLnTx/>
                <a:uFillTx/>
              </a:rPr>
              <a:t>staff productivity </a:t>
            </a:r>
            <a:br>
              <a:rPr kumimoji="0" lang="en-US" sz="1600" b="0" i="0" u="none" strike="noStrike" kern="0" cap="none" spc="0" normalizeH="0" baseline="0" noProof="0" dirty="0">
                <a:ln>
                  <a:noFill/>
                </a:ln>
                <a:solidFill>
                  <a:srgbClr val="000000"/>
                </a:solidFill>
                <a:effectLst/>
                <a:uLnTx/>
                <a:uFillTx/>
              </a:rPr>
            </a:br>
            <a:r>
              <a:rPr kumimoji="0" lang="en-US" sz="1600" b="0" i="0" u="none" strike="noStrike" kern="0" cap="none" spc="0" normalizeH="0" baseline="0" noProof="0" dirty="0">
                <a:ln>
                  <a:noFill/>
                </a:ln>
                <a:solidFill>
                  <a:srgbClr val="000000"/>
                </a:solidFill>
                <a:effectLst/>
                <a:uLnTx/>
                <a:uFillTx/>
              </a:rPr>
              <a:t>by 40%</a:t>
            </a:r>
          </a:p>
        </p:txBody>
      </p:sp>
      <p:sp>
        <p:nvSpPr>
          <p:cNvPr id="46" name="TextBox 1">
            <a:extLst>
              <a:ext uri="{FF2B5EF4-FFF2-40B4-BE49-F238E27FC236}">
                <a16:creationId xmlns:a16="http://schemas.microsoft.com/office/drawing/2014/main" id="{87160E4E-C7D4-9CB8-588C-DA3DCD7DEC7C}"/>
              </a:ext>
            </a:extLst>
          </p:cNvPr>
          <p:cNvSpPr txBox="1"/>
          <p:nvPr/>
        </p:nvSpPr>
        <p:spPr>
          <a:xfrm>
            <a:off x="827574" y="5674495"/>
            <a:ext cx="10536852"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000" dirty="0">
                <a:solidFill>
                  <a:srgbClr val="0078D4"/>
                </a:solidFill>
                <a:latin typeface="Segoe UI Semibold"/>
              </a:rPr>
              <a:t>Dynamics 365 Business Central customers can enjoy </a:t>
            </a:r>
            <a:r>
              <a:rPr lang="en-US" sz="2000" dirty="0">
                <a:solidFill>
                  <a:srgbClr val="0078D4"/>
                </a:solidFill>
                <a:latin typeface="Segoe UI Semibold"/>
                <a:hlinkClick r:id="rId6">
                  <a:extLst>
                    <a:ext uri="{A12FA001-AC4F-418D-AE19-62706E023703}">
                      <ahyp:hlinkClr xmlns:ahyp="http://schemas.microsoft.com/office/drawing/2018/hyperlinkcolor" val="tx"/>
                    </a:ext>
                  </a:extLst>
                </a:hlinkClick>
              </a:rPr>
              <a:t>new customer</a:t>
            </a:r>
            <a:r>
              <a:rPr lang="en-US" sz="2000" dirty="0">
                <a:solidFill>
                  <a:srgbClr val="0078D4"/>
                </a:solidFill>
                <a:latin typeface="Segoe UI Semibold"/>
              </a:rPr>
              <a:t> and </a:t>
            </a:r>
            <a:r>
              <a:rPr lang="en-US" sz="2000" dirty="0">
                <a:solidFill>
                  <a:srgbClr val="0078D4"/>
                </a:solidFill>
                <a:latin typeface="Segoe UI Semibold"/>
                <a:hlinkClick r:id="rId7">
                  <a:extLst>
                    <a:ext uri="{A12FA001-AC4F-418D-AE19-62706E023703}">
                      <ahyp:hlinkClr xmlns:ahyp="http://schemas.microsoft.com/office/drawing/2018/hyperlinkcolor" val="tx"/>
                    </a:ext>
                  </a:extLst>
                </a:hlinkClick>
              </a:rPr>
              <a:t>migration</a:t>
            </a:r>
            <a:r>
              <a:rPr lang="en-US" sz="2000" dirty="0">
                <a:solidFill>
                  <a:srgbClr val="0078D4"/>
                </a:solidFill>
                <a:latin typeface="Segoe UI Semibold"/>
              </a:rPr>
              <a:t> offers</a:t>
            </a:r>
          </a:p>
        </p:txBody>
      </p:sp>
      <p:sp>
        <p:nvSpPr>
          <p:cNvPr id="47" name="TextBox 46">
            <a:extLst>
              <a:ext uri="{FF2B5EF4-FFF2-40B4-BE49-F238E27FC236}">
                <a16:creationId xmlns:a16="http://schemas.microsoft.com/office/drawing/2014/main" id="{FD729A54-C915-2192-376A-C9C99395B51B}"/>
              </a:ext>
            </a:extLst>
          </p:cNvPr>
          <p:cNvSpPr txBox="1"/>
          <p:nvPr/>
        </p:nvSpPr>
        <p:spPr>
          <a:xfrm>
            <a:off x="584200" y="6441791"/>
            <a:ext cx="11025188" cy="123111"/>
          </a:xfrm>
          <a:prstGeom prst="rect">
            <a:avLst/>
          </a:prstGeom>
          <a:noFill/>
        </p:spPr>
        <p:txBody>
          <a:bodyPr wrap="square" lIns="0" tIns="0" rIns="0" bIns="0" anchor="b">
            <a:spAutoFit/>
          </a:bodyPr>
          <a:lstStyle/>
          <a:p>
            <a:pPr defTabSz="914400">
              <a:defRPr/>
            </a:pPr>
            <a:r>
              <a:rPr lang="en-US" sz="800" dirty="0">
                <a:solidFill>
                  <a:srgbClr val="000000"/>
                </a:solidFill>
                <a:ea typeface="Calibri" panose="020F0502020204030204" pitchFamily="34" charset="0"/>
              </a:rPr>
              <a:t>*Source: Results are over three years for a composite organization based on interviewed customers. </a:t>
            </a:r>
            <a:r>
              <a:rPr lang="en-US" sz="800" dirty="0">
                <a:solidFill>
                  <a:srgbClr val="000000"/>
                </a:solidFill>
                <a:cs typeface="Segoe UI" panose="020B0502040204020203" pitchFamily="34" charset="0"/>
                <a:hlinkClick r:id="rId8"/>
              </a:rPr>
              <a:t>The Total Economic Impact </a:t>
            </a:r>
            <a:r>
              <a:rPr lang="en-US" sz="800" dirty="0">
                <a:solidFill>
                  <a:srgbClr val="000000"/>
                </a:solidFill>
                <a:ea typeface="+mn-lt"/>
                <a:cs typeface="Segoe UI"/>
                <a:hlinkClick r:id="rId8"/>
              </a:rPr>
              <a:t>™ </a:t>
            </a:r>
            <a:r>
              <a:rPr lang="en-US" sz="800" dirty="0">
                <a:solidFill>
                  <a:srgbClr val="000000"/>
                </a:solidFill>
                <a:cs typeface="Segoe UI" panose="020B0502040204020203" pitchFamily="34" charset="0"/>
                <a:hlinkClick r:id="rId8"/>
              </a:rPr>
              <a:t>of Microsoft Dynamics 365 Business Central, 2020</a:t>
            </a:r>
            <a:endParaRPr lang="en-US" sz="800" dirty="0">
              <a:solidFill>
                <a:srgbClr val="000000"/>
              </a:solidFill>
              <a:ea typeface="Calibri" panose="020F0502020204030204" pitchFamily="34" charset="0"/>
            </a:endParaRPr>
          </a:p>
        </p:txBody>
      </p:sp>
      <p:cxnSp>
        <p:nvCxnSpPr>
          <p:cNvPr id="49" name="Straight Connector 48">
            <a:extLst>
              <a:ext uri="{FF2B5EF4-FFF2-40B4-BE49-F238E27FC236}">
                <a16:creationId xmlns:a16="http://schemas.microsoft.com/office/drawing/2014/main" id="{AE1E8F76-AC3B-F2E1-8EB8-16DBF3EF06CD}"/>
              </a:ext>
            </a:extLst>
          </p:cNvPr>
          <p:cNvCxnSpPr>
            <a:cxnSpLocks/>
            <a:stCxn id="51" idx="3"/>
          </p:cNvCxnSpPr>
          <p:nvPr/>
        </p:nvCxnSpPr>
        <p:spPr>
          <a:xfrm>
            <a:off x="7071360" y="3985260"/>
            <a:ext cx="5120640" cy="0"/>
          </a:xfrm>
          <a:prstGeom prst="line">
            <a:avLst/>
          </a:prstGeom>
          <a:ln w="12700">
            <a:gradFill flip="none" rotWithShape="1">
              <a:gsLst>
                <a:gs pos="0">
                  <a:srgbClr val="6F8BEA"/>
                </a:gs>
                <a:gs pos="100000">
                  <a:schemeClr val="accent1"/>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C9A86B1-2358-2628-59C4-E7D7D1AF108D}"/>
              </a:ext>
            </a:extLst>
          </p:cNvPr>
          <p:cNvSpPr txBox="1"/>
          <p:nvPr/>
        </p:nvSpPr>
        <p:spPr>
          <a:xfrm>
            <a:off x="5120640" y="3815983"/>
            <a:ext cx="195072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Segoe UI Semibold"/>
                <a:ea typeface="+mn-ea"/>
                <a:cs typeface="+mn-cs"/>
              </a:rPr>
              <a:t>Customer results</a:t>
            </a:r>
          </a:p>
        </p:txBody>
      </p:sp>
    </p:spTree>
    <p:extLst>
      <p:ext uri="{BB962C8B-B14F-4D97-AF65-F5344CB8AC3E}">
        <p14:creationId xmlns:p14="http://schemas.microsoft.com/office/powerpoint/2010/main" val="2729279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9C8C8137-2867-FA29-77F3-28A5AA6419CD}"/>
              </a:ext>
              <a:ext uri="{C183D7F6-B498-43B3-948B-1728B52AA6E4}">
                <adec:decorative xmlns:adec="http://schemas.microsoft.com/office/drawing/2017/decorative" val="1"/>
              </a:ext>
            </a:extLst>
          </p:cNvPr>
          <p:cNvSpPr>
            <a:spLocks/>
          </p:cNvSpPr>
          <p:nvPr/>
        </p:nvSpPr>
        <p:spPr bwMode="auto">
          <a:xfrm>
            <a:off x="1661924" y="2393950"/>
            <a:ext cx="1081034" cy="1081034"/>
          </a:xfrm>
          <a:prstGeom prst="ellipse">
            <a:avLst/>
          </a:prstGeom>
          <a:solidFill>
            <a:schemeClr val="accent1"/>
          </a:solidFill>
          <a:ln w="317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endParaRPr lang="en-IN" sz="1400" err="1">
              <a:solidFill>
                <a:srgbClr val="000000"/>
              </a:solidFill>
              <a:latin typeface="Segoe UI Semibold" panose="020B0702040204020203" pitchFamily="34" charset="0"/>
              <a:cs typeface="Segoe UI" pitchFamily="34" charset="0"/>
            </a:endParaRPr>
          </a:p>
        </p:txBody>
      </p:sp>
      <p:sp>
        <p:nvSpPr>
          <p:cNvPr id="12" name="Oval 11">
            <a:extLst>
              <a:ext uri="{FF2B5EF4-FFF2-40B4-BE49-F238E27FC236}">
                <a16:creationId xmlns:a16="http://schemas.microsoft.com/office/drawing/2014/main" id="{6A3E5A6C-D6EC-8E96-BC2E-EB5422C50D1E}"/>
              </a:ext>
              <a:ext uri="{C183D7F6-B498-43B3-948B-1728B52AA6E4}">
                <adec:decorative xmlns:adec="http://schemas.microsoft.com/office/drawing/2017/decorative" val="1"/>
              </a:ext>
            </a:extLst>
          </p:cNvPr>
          <p:cNvSpPr>
            <a:spLocks/>
          </p:cNvSpPr>
          <p:nvPr/>
        </p:nvSpPr>
        <p:spPr bwMode="auto">
          <a:xfrm>
            <a:off x="5557006" y="2393950"/>
            <a:ext cx="1081034" cy="1081034"/>
          </a:xfrm>
          <a:prstGeom prst="ellipse">
            <a:avLst/>
          </a:prstGeom>
          <a:solidFill>
            <a:schemeClr val="accent1"/>
          </a:solidFill>
          <a:ln w="317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1400">
              <a:solidFill>
                <a:srgbClr val="000000"/>
              </a:solidFill>
              <a:latin typeface="Segoe UI Semibold" panose="020B0702040204020203" pitchFamily="34" charset="0"/>
              <a:ea typeface="Segoe UI" pitchFamily="34" charset="0"/>
              <a:cs typeface="Segoe UI" pitchFamily="34" charset="0"/>
            </a:endParaRPr>
          </a:p>
        </p:txBody>
      </p:sp>
      <p:sp>
        <p:nvSpPr>
          <p:cNvPr id="13" name="Oval 12">
            <a:extLst>
              <a:ext uri="{FF2B5EF4-FFF2-40B4-BE49-F238E27FC236}">
                <a16:creationId xmlns:a16="http://schemas.microsoft.com/office/drawing/2014/main" id="{E4BC1DDF-FFEB-05A6-2E19-61CE943E6F04}"/>
              </a:ext>
              <a:ext uri="{C183D7F6-B498-43B3-948B-1728B52AA6E4}">
                <adec:decorative xmlns:adec="http://schemas.microsoft.com/office/drawing/2017/decorative" val="1"/>
              </a:ext>
            </a:extLst>
          </p:cNvPr>
          <p:cNvSpPr>
            <a:spLocks/>
          </p:cNvSpPr>
          <p:nvPr/>
        </p:nvSpPr>
        <p:spPr bwMode="auto">
          <a:xfrm>
            <a:off x="9452088" y="2393950"/>
            <a:ext cx="1081034" cy="1081034"/>
          </a:xfrm>
          <a:prstGeom prst="ellipse">
            <a:avLst/>
          </a:prstGeom>
          <a:solidFill>
            <a:schemeClr val="accent1"/>
          </a:solidFill>
          <a:ln w="317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endParaRPr lang="en-IN" sz="1400" err="1">
              <a:solidFill>
                <a:srgbClr val="000000"/>
              </a:solidFill>
              <a:latin typeface="Segoe UI Semibold" panose="020B0702040204020203" pitchFamily="34" charset="0"/>
              <a:cs typeface="Segoe UI" pitchFamily="34" charset="0"/>
            </a:endParaRPr>
          </a:p>
        </p:txBody>
      </p:sp>
      <p:sp>
        <p:nvSpPr>
          <p:cNvPr id="3" name="Title 2">
            <a:extLst>
              <a:ext uri="{FF2B5EF4-FFF2-40B4-BE49-F238E27FC236}">
                <a16:creationId xmlns:a16="http://schemas.microsoft.com/office/drawing/2014/main" id="{DCEE9BAD-A0B4-46AB-9EFA-91441780E861}"/>
              </a:ext>
            </a:extLst>
          </p:cNvPr>
          <p:cNvSpPr>
            <a:spLocks noGrp="1"/>
          </p:cNvSpPr>
          <p:nvPr>
            <p:ph type="title"/>
          </p:nvPr>
        </p:nvSpPr>
        <p:spPr/>
        <p:txBody>
          <a:bodyPr/>
          <a:lstStyle/>
          <a:p>
            <a:r>
              <a:rPr lang="en-US"/>
              <a:t>Dynamics 365 Business Central</a:t>
            </a:r>
          </a:p>
        </p:txBody>
      </p:sp>
      <p:sp>
        <p:nvSpPr>
          <p:cNvPr id="10" name="TextBox 9">
            <a:extLst>
              <a:ext uri="{FF2B5EF4-FFF2-40B4-BE49-F238E27FC236}">
                <a16:creationId xmlns:a16="http://schemas.microsoft.com/office/drawing/2014/main" id="{F8FAED5D-8BA2-F0CE-7B7B-0BBEF3CC3174}"/>
              </a:ext>
            </a:extLst>
          </p:cNvPr>
          <p:cNvSpPr txBox="1">
            <a:spLocks/>
          </p:cNvSpPr>
          <p:nvPr/>
        </p:nvSpPr>
        <p:spPr>
          <a:xfrm>
            <a:off x="588263" y="1067010"/>
            <a:ext cx="8593837" cy="615553"/>
          </a:xfrm>
          <a:prstGeom prst="rect">
            <a:avLst/>
          </a:prstGeom>
          <a:noFill/>
        </p:spPr>
        <p:txBody>
          <a:bodyPr wrap="square" lIns="0" tIns="0" rIns="0" bIns="0">
            <a:spAutoFit/>
          </a:bodyPr>
          <a:lstStyle/>
          <a:p>
            <a:pPr marL="0" marR="0" lvl="0" indent="0"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normalizeH="0" baseline="0" noProof="0">
                <a:ln>
                  <a:noFill/>
                </a:ln>
                <a:effectLst/>
                <a:uLnTx/>
                <a:uFillTx/>
                <a:ea typeface="+mn-ea"/>
                <a:cs typeface="Segoe UI"/>
              </a:rPr>
              <a:t>Make your vision a reality with a connected business management solution that enables you to </a:t>
            </a:r>
            <a:r>
              <a:rPr kumimoji="0" lang="en-US" sz="2000" b="0" i="0" u="none" strike="noStrike" kern="1200" cap="none" normalizeH="0" baseline="0" noProof="0">
                <a:ln>
                  <a:noFill/>
                </a:ln>
                <a:solidFill>
                  <a:schemeClr val="accent1"/>
                </a:solidFill>
                <a:effectLst/>
                <a:uLnTx/>
                <a:uFillTx/>
                <a:ea typeface="+mn-ea"/>
                <a:cs typeface="Segoe UI"/>
              </a:rPr>
              <a:t>adapt faster, work smarter, and perform better</a:t>
            </a:r>
          </a:p>
        </p:txBody>
      </p:sp>
      <p:sp>
        <p:nvSpPr>
          <p:cNvPr id="49" name="Rectangle 48">
            <a:extLst>
              <a:ext uri="{FF2B5EF4-FFF2-40B4-BE49-F238E27FC236}">
                <a16:creationId xmlns:a16="http://schemas.microsoft.com/office/drawing/2014/main" id="{717AFC5E-84C4-4A8E-B374-9EA9C2CE8596}"/>
              </a:ext>
            </a:extLst>
          </p:cNvPr>
          <p:cNvSpPr>
            <a:spLocks/>
          </p:cNvSpPr>
          <p:nvPr/>
        </p:nvSpPr>
        <p:spPr bwMode="auto">
          <a:xfrm>
            <a:off x="588263" y="3797300"/>
            <a:ext cx="3228356" cy="10772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742">
              <a:spcBef>
                <a:spcPts val="600"/>
              </a:spcBef>
              <a:spcAft>
                <a:spcPts val="600"/>
              </a:spcAft>
              <a:defRPr/>
            </a:pPr>
            <a:r>
              <a:rPr lang="en-US" sz="2400">
                <a:solidFill>
                  <a:schemeClr val="tx1"/>
                </a:solidFill>
                <a:latin typeface="+mj-lt"/>
              </a:rPr>
              <a:t>Adapt faster</a:t>
            </a:r>
          </a:p>
          <a:p>
            <a:pPr marL="0" indent="0" algn="ctr">
              <a:spcBef>
                <a:spcPts val="600"/>
              </a:spcBef>
              <a:spcAft>
                <a:spcPts val="600"/>
              </a:spcAft>
              <a:buNone/>
            </a:pPr>
            <a:r>
              <a:rPr lang="en-US" sz="1200">
                <a:solidFill>
                  <a:schemeClr val="accent1"/>
                </a:solidFill>
                <a:latin typeface="+mj-lt"/>
                <a:cs typeface="Times New Roman" panose="02020603050405020304" pitchFamily="18" charset="0"/>
              </a:rPr>
              <a:t>Be prepared for disruption with the insights needed to pivot quickly</a:t>
            </a:r>
            <a:r>
              <a:rPr lang="en-US" sz="1200">
                <a:solidFill>
                  <a:schemeClr val="tx1"/>
                </a:solidFill>
                <a:latin typeface="+mj-lt"/>
                <a:cs typeface="Times New Roman" panose="02020603050405020304" pitchFamily="18" charset="0"/>
              </a:rPr>
              <a:t>, </a:t>
            </a:r>
            <a:r>
              <a:rPr lang="en-US" sz="1200">
                <a:solidFill>
                  <a:schemeClr val="tx1"/>
                </a:solidFill>
                <a:effectLst/>
                <a:ea typeface="Segoe UI" panose="020B0502040204020203" pitchFamily="34" charset="0"/>
                <a:cs typeface="Times New Roman" panose="02020603050405020304" pitchFamily="18" charset="0"/>
              </a:rPr>
              <a:t>shift business </a:t>
            </a:r>
            <a:br>
              <a:rPr lang="en-US" sz="1200">
                <a:solidFill>
                  <a:schemeClr val="tx1"/>
                </a:solidFill>
                <a:effectLst/>
                <a:ea typeface="Segoe UI" panose="020B0502040204020203" pitchFamily="34" charset="0"/>
                <a:cs typeface="Times New Roman" panose="02020603050405020304" pitchFamily="18" charset="0"/>
              </a:rPr>
            </a:br>
            <a:r>
              <a:rPr lang="en-US" sz="1200">
                <a:solidFill>
                  <a:schemeClr val="tx1"/>
                </a:solidFill>
                <a:effectLst/>
                <a:ea typeface="Segoe UI" panose="020B0502040204020203" pitchFamily="34" charset="0"/>
                <a:cs typeface="Times New Roman" panose="02020603050405020304" pitchFamily="18" charset="0"/>
              </a:rPr>
              <a:t>models, and cultivate strategic plans.</a:t>
            </a:r>
            <a:endParaRPr lang="en-US" sz="1200">
              <a:solidFill>
                <a:schemeClr val="tx1"/>
              </a:solidFill>
              <a:effectLst/>
              <a:ea typeface="Times New Roman" panose="02020603050405020304" pitchFamily="18" charset="0"/>
              <a:cs typeface="Times New Roman" panose="02020603050405020304" pitchFamily="18" charset="0"/>
            </a:endParaRPr>
          </a:p>
        </p:txBody>
      </p:sp>
      <p:sp>
        <p:nvSpPr>
          <p:cNvPr id="50" name="Rectangle 49">
            <a:extLst>
              <a:ext uri="{FF2B5EF4-FFF2-40B4-BE49-F238E27FC236}">
                <a16:creationId xmlns:a16="http://schemas.microsoft.com/office/drawing/2014/main" id="{70B96A86-88E1-45DA-9079-598C18BD7C81}"/>
              </a:ext>
            </a:extLst>
          </p:cNvPr>
          <p:cNvSpPr>
            <a:spLocks/>
          </p:cNvSpPr>
          <p:nvPr/>
        </p:nvSpPr>
        <p:spPr bwMode="auto">
          <a:xfrm>
            <a:off x="4483345" y="3797300"/>
            <a:ext cx="3228356" cy="126188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742">
              <a:spcBef>
                <a:spcPts val="600"/>
              </a:spcBef>
              <a:spcAft>
                <a:spcPts val="600"/>
              </a:spcAft>
              <a:defRPr/>
            </a:pPr>
            <a:r>
              <a:rPr lang="en-US" sz="2400">
                <a:solidFill>
                  <a:schemeClr val="tx1"/>
                </a:solidFill>
                <a:latin typeface="+mj-lt"/>
              </a:rPr>
              <a:t>Work smarter</a:t>
            </a:r>
          </a:p>
          <a:p>
            <a:pPr marL="0" indent="0" algn="ctr">
              <a:spcBef>
                <a:spcPts val="600"/>
              </a:spcBef>
              <a:spcAft>
                <a:spcPts val="600"/>
              </a:spcAft>
              <a:buNone/>
            </a:pPr>
            <a:r>
              <a:rPr lang="en-US" sz="1200">
                <a:solidFill>
                  <a:schemeClr val="accent1"/>
                </a:solidFill>
                <a:latin typeface="Segoe UI Semibold" panose="020B0702040204020203" pitchFamily="34" charset="0"/>
                <a:cs typeface="Segoe UI Semibold" panose="020B0702040204020203" pitchFamily="34" charset="0"/>
              </a:rPr>
              <a:t>Empower your people to confidently take action and get more done </a:t>
            </a:r>
            <a:r>
              <a:rPr lang="en-US" sz="1200">
                <a:solidFill>
                  <a:schemeClr val="tx1"/>
                </a:solidFill>
                <a:effectLst/>
                <a:ea typeface="Segoe UI" panose="020B0502040204020203" pitchFamily="34" charset="0"/>
                <a:cs typeface="Times New Roman" panose="02020603050405020304" pitchFamily="18" charset="0"/>
              </a:rPr>
              <a:t>with AI-infused processes, automated</a:t>
            </a:r>
            <a:r>
              <a:rPr lang="en-US" sz="1200">
                <a:solidFill>
                  <a:schemeClr val="tx1"/>
                </a:solidFill>
                <a:ea typeface="Segoe UI" panose="020B0502040204020203" pitchFamily="34" charset="0"/>
                <a:cs typeface="Times New Roman" panose="02020603050405020304" pitchFamily="18" charset="0"/>
              </a:rPr>
              <a:t> </a:t>
            </a:r>
            <a:r>
              <a:rPr lang="en-US" sz="1200">
                <a:solidFill>
                  <a:schemeClr val="tx1"/>
                </a:solidFill>
                <a:effectLst/>
                <a:ea typeface="Segoe UI" panose="020B0502040204020203" pitchFamily="34" charset="0"/>
                <a:cs typeface="Times New Roman" panose="02020603050405020304" pitchFamily="18" charset="0"/>
              </a:rPr>
              <a:t>workflows, and interoperability with Microsoft 365 + Teams.</a:t>
            </a:r>
          </a:p>
        </p:txBody>
      </p:sp>
      <p:sp>
        <p:nvSpPr>
          <p:cNvPr id="51" name="Rectangle 50">
            <a:extLst>
              <a:ext uri="{FF2B5EF4-FFF2-40B4-BE49-F238E27FC236}">
                <a16:creationId xmlns:a16="http://schemas.microsoft.com/office/drawing/2014/main" id="{58BC9014-0AD8-4004-B545-D8EDAB8E9CB8}"/>
              </a:ext>
            </a:extLst>
          </p:cNvPr>
          <p:cNvSpPr>
            <a:spLocks/>
          </p:cNvSpPr>
          <p:nvPr/>
        </p:nvSpPr>
        <p:spPr bwMode="auto">
          <a:xfrm>
            <a:off x="8378427" y="3797300"/>
            <a:ext cx="3228356" cy="126188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742">
              <a:spcBef>
                <a:spcPts val="600"/>
              </a:spcBef>
              <a:spcAft>
                <a:spcPts val="600"/>
              </a:spcAft>
              <a:defRPr/>
            </a:pPr>
            <a:r>
              <a:rPr lang="en-US" sz="2400">
                <a:solidFill>
                  <a:schemeClr val="tx1"/>
                </a:solidFill>
                <a:latin typeface="+mj-lt"/>
              </a:rPr>
              <a:t>Perform better</a:t>
            </a:r>
          </a:p>
          <a:p>
            <a:pPr marL="0" indent="0" algn="ctr">
              <a:spcBef>
                <a:spcPts val="600"/>
              </a:spcBef>
              <a:spcAft>
                <a:spcPts val="600"/>
              </a:spcAft>
              <a:buNone/>
            </a:pPr>
            <a:r>
              <a:rPr lang="en-US" sz="1200">
                <a:solidFill>
                  <a:schemeClr val="accent1"/>
                </a:solidFill>
                <a:latin typeface="+mj-lt"/>
                <a:cs typeface="Times New Roman" panose="02020603050405020304" pitchFamily="18" charset="0"/>
              </a:rPr>
              <a:t>Enable better business performance with continuous process improvements </a:t>
            </a:r>
            <a:r>
              <a:rPr lang="en-US" sz="1200">
                <a:solidFill>
                  <a:schemeClr val="bg1"/>
                </a:solidFill>
                <a:effectLst/>
                <a:ea typeface="Segoe UI" panose="020B0502040204020203" pitchFamily="34" charset="0"/>
              </a:rPr>
              <a:t>and </a:t>
            </a:r>
            <a:r>
              <a:rPr lang="en-US" sz="1200">
                <a:solidFill>
                  <a:schemeClr val="tx1"/>
                </a:solidFill>
                <a:effectLst/>
                <a:ea typeface="Segoe UI" panose="020B0502040204020203" pitchFamily="34" charset="0"/>
              </a:rPr>
              <a:t>responsiveness across your entire </a:t>
            </a:r>
            <a:br>
              <a:rPr lang="en-US" sz="1200">
                <a:solidFill>
                  <a:schemeClr val="tx1"/>
                </a:solidFill>
                <a:effectLst/>
                <a:ea typeface="Segoe UI" panose="020B0502040204020203" pitchFamily="34" charset="0"/>
              </a:rPr>
            </a:br>
            <a:r>
              <a:rPr lang="en-US" sz="1200">
                <a:solidFill>
                  <a:schemeClr val="tx1"/>
                </a:solidFill>
                <a:effectLst/>
                <a:ea typeface="Segoe UI" panose="020B0502040204020203" pitchFamily="34" charset="0"/>
              </a:rPr>
              <a:t>business</a:t>
            </a:r>
            <a:r>
              <a:rPr lang="en-US" sz="1200">
                <a:solidFill>
                  <a:schemeClr val="tx1"/>
                </a:solidFill>
              </a:rPr>
              <a:t>—</a:t>
            </a:r>
            <a:r>
              <a:rPr lang="en-US" sz="1200">
                <a:solidFill>
                  <a:schemeClr val="tx1"/>
                </a:solidFill>
                <a:effectLst/>
                <a:ea typeface="Segoe UI" panose="020B0502040204020203" pitchFamily="34" charset="0"/>
              </a:rPr>
              <a:t>not just financials.</a:t>
            </a:r>
            <a:endParaRPr lang="en-US" sz="1200" b="0" i="0">
              <a:solidFill>
                <a:schemeClr val="tx1"/>
              </a:solidFill>
              <a:effectLst/>
              <a:cs typeface="Segoe UI"/>
            </a:endParaRPr>
          </a:p>
        </p:txBody>
      </p:sp>
      <p:grpSp>
        <p:nvGrpSpPr>
          <p:cNvPr id="6" name="Group 5">
            <a:extLst>
              <a:ext uri="{FF2B5EF4-FFF2-40B4-BE49-F238E27FC236}">
                <a16:creationId xmlns:a16="http://schemas.microsoft.com/office/drawing/2014/main" id="{38362A4D-59C4-57F8-355E-D8F308E9FFA8}"/>
              </a:ext>
            </a:extLst>
          </p:cNvPr>
          <p:cNvGrpSpPr/>
          <p:nvPr/>
        </p:nvGrpSpPr>
        <p:grpSpPr>
          <a:xfrm>
            <a:off x="4149982" y="3875314"/>
            <a:ext cx="3895082" cy="1183870"/>
            <a:chOff x="4149982" y="4362450"/>
            <a:chExt cx="3895082" cy="696734"/>
          </a:xfrm>
        </p:grpSpPr>
        <p:cxnSp>
          <p:nvCxnSpPr>
            <p:cNvPr id="19" name="Straight Connector 18">
              <a:extLst>
                <a:ext uri="{FF2B5EF4-FFF2-40B4-BE49-F238E27FC236}">
                  <a16:creationId xmlns:a16="http://schemas.microsoft.com/office/drawing/2014/main" id="{79EC8C7F-F5B8-D33F-B6E4-157367D0C89A}"/>
                </a:ext>
                <a:ext uri="{C183D7F6-B498-43B3-948B-1728B52AA6E4}">
                  <adec:decorative xmlns:adec="http://schemas.microsoft.com/office/drawing/2017/decorative" val="1"/>
                </a:ext>
              </a:extLst>
            </p:cNvPr>
            <p:cNvCxnSpPr>
              <a:cxnSpLocks/>
            </p:cNvCxnSpPr>
            <p:nvPr/>
          </p:nvCxnSpPr>
          <p:spPr>
            <a:xfrm rot="5400000">
              <a:off x="7696697" y="4710817"/>
              <a:ext cx="696734" cy="0"/>
            </a:xfrm>
            <a:prstGeom prst="line">
              <a:avLst/>
            </a:prstGeom>
            <a:ln w="12700">
              <a:solidFill>
                <a:srgbClr val="243A5E"/>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FDDBE7D-E1C7-8244-6242-8673FDBCAD97}"/>
                </a:ext>
                <a:ext uri="{C183D7F6-B498-43B3-948B-1728B52AA6E4}">
                  <adec:decorative xmlns:adec="http://schemas.microsoft.com/office/drawing/2017/decorative" val="1"/>
                </a:ext>
              </a:extLst>
            </p:cNvPr>
            <p:cNvCxnSpPr>
              <a:cxnSpLocks/>
            </p:cNvCxnSpPr>
            <p:nvPr/>
          </p:nvCxnSpPr>
          <p:spPr>
            <a:xfrm rot="5400000">
              <a:off x="3801615" y="4710817"/>
              <a:ext cx="696734" cy="0"/>
            </a:xfrm>
            <a:prstGeom prst="line">
              <a:avLst/>
            </a:prstGeom>
            <a:ln w="12700">
              <a:solidFill>
                <a:srgbClr val="243A5E"/>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pic>
        <p:nvPicPr>
          <p:cNvPr id="4" name="Graphic 3">
            <a:extLst>
              <a:ext uri="{FF2B5EF4-FFF2-40B4-BE49-F238E27FC236}">
                <a16:creationId xmlns:a16="http://schemas.microsoft.com/office/drawing/2014/main" id="{F9A98658-54FC-C83D-81B5-DA971E16EE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38593" y="2749773"/>
            <a:ext cx="527697" cy="369388"/>
          </a:xfrm>
          <a:prstGeom prst="rect">
            <a:avLst/>
          </a:prstGeom>
        </p:spPr>
      </p:pic>
      <p:pic>
        <p:nvPicPr>
          <p:cNvPr id="7" name="Graphic 6">
            <a:extLst>
              <a:ext uri="{FF2B5EF4-FFF2-40B4-BE49-F238E27FC236}">
                <a16:creationId xmlns:a16="http://schemas.microsoft.com/office/drawing/2014/main" id="{A349D718-8910-9C62-67D4-F8405C654B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33675" y="2670619"/>
            <a:ext cx="527697" cy="527697"/>
          </a:xfrm>
          <a:prstGeom prst="rect">
            <a:avLst/>
          </a:prstGeom>
        </p:spPr>
      </p:pic>
      <p:pic>
        <p:nvPicPr>
          <p:cNvPr id="9" name="Graphic 8">
            <a:extLst>
              <a:ext uri="{FF2B5EF4-FFF2-40B4-BE49-F238E27FC236}">
                <a16:creationId xmlns:a16="http://schemas.microsoft.com/office/drawing/2014/main" id="{21B6E8F5-C3DB-086A-E872-4037263D3B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41949" y="2670619"/>
            <a:ext cx="501312" cy="527697"/>
          </a:xfrm>
          <a:prstGeom prst="rect">
            <a:avLst/>
          </a:prstGeom>
        </p:spPr>
      </p:pic>
    </p:spTree>
    <p:extLst>
      <p:ext uri="{BB962C8B-B14F-4D97-AF65-F5344CB8AC3E}">
        <p14:creationId xmlns:p14="http://schemas.microsoft.com/office/powerpoint/2010/main" val="391287645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Create impact faster metaphor" descr="Image of create impact faster metaphor">
            <a:extLst>
              <a:ext uri="{FF2B5EF4-FFF2-40B4-BE49-F238E27FC236}">
                <a16:creationId xmlns:a16="http://schemas.microsoft.com/office/drawing/2014/main" id="{735590A1-E114-E188-B47B-C651B34F32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12681" y="478972"/>
            <a:ext cx="5900060" cy="6074228"/>
          </a:xfrm>
          <a:prstGeom prst="rect">
            <a:avLst/>
          </a:prstGeom>
        </p:spPr>
      </p:pic>
      <p:sp>
        <p:nvSpPr>
          <p:cNvPr id="6" name="Title 9">
            <a:extLst>
              <a:ext uri="{FF2B5EF4-FFF2-40B4-BE49-F238E27FC236}">
                <a16:creationId xmlns:a16="http://schemas.microsoft.com/office/drawing/2014/main" id="{8FB46646-5BA9-153A-981B-892164043435}"/>
              </a:ext>
              <a:ext uri="{C183D7F6-B498-43B3-948B-1728B52AA6E4}">
                <adec:decorative xmlns:adec="http://schemas.microsoft.com/office/drawing/2017/decorative" val="0"/>
              </a:ext>
            </a:extLst>
          </p:cNvPr>
          <p:cNvSpPr>
            <a:spLocks noGrp="1"/>
          </p:cNvSpPr>
          <p:nvPr>
            <p:ph type="title"/>
          </p:nvPr>
        </p:nvSpPr>
        <p:spPr>
          <a:xfrm>
            <a:off x="588263" y="2956560"/>
            <a:ext cx="3564637" cy="553998"/>
          </a:xfrm>
        </p:spPr>
        <p:txBody>
          <a:bodyPr/>
          <a:lstStyle/>
          <a:p>
            <a:r>
              <a:rPr lang="en-US">
                <a:solidFill>
                  <a:schemeClr val="accent1"/>
                </a:solidFill>
              </a:rPr>
              <a:t>Adapt faster</a:t>
            </a:r>
          </a:p>
        </p:txBody>
      </p:sp>
      <p:sp>
        <p:nvSpPr>
          <p:cNvPr id="7" name="TextBox 6">
            <a:extLst>
              <a:ext uri="{FF2B5EF4-FFF2-40B4-BE49-F238E27FC236}">
                <a16:creationId xmlns:a16="http://schemas.microsoft.com/office/drawing/2014/main" id="{B765517C-6C80-8780-28C9-78E332B30D6F}"/>
              </a:ext>
            </a:extLst>
          </p:cNvPr>
          <p:cNvSpPr txBox="1">
            <a:spLocks/>
          </p:cNvSpPr>
          <p:nvPr/>
        </p:nvSpPr>
        <p:spPr>
          <a:xfrm>
            <a:off x="585216" y="3733577"/>
            <a:ext cx="3232041" cy="1107996"/>
          </a:xfrm>
          <a:prstGeom prst="rect">
            <a:avLst/>
          </a:prstGeom>
          <a:noFill/>
        </p:spPr>
        <p:txBody>
          <a:bodyPr wrap="square" lIns="0" tIns="0" rIns="0" bIns="0">
            <a:spAutoFit/>
          </a:bodyPr>
          <a:lstStyle/>
          <a:p>
            <a:r>
              <a:rPr lang="en-US" sz="1800" spc="0">
                <a:latin typeface="+mn-lt"/>
              </a:rPr>
              <a:t>Be prepared for disruption with the insights needed to pivot quickly, shift business models, and cultivate strategic plans.</a:t>
            </a:r>
            <a:endParaRPr lang="en-IN"/>
          </a:p>
        </p:txBody>
      </p:sp>
      <p:pic>
        <p:nvPicPr>
          <p:cNvPr id="8" name="Picture 7" descr="Logo&#10;&#10;Description automatically generated with medium confidence">
            <a:extLst>
              <a:ext uri="{FF2B5EF4-FFF2-40B4-BE49-F238E27FC236}">
                <a16:creationId xmlns:a16="http://schemas.microsoft.com/office/drawing/2014/main" id="{ADBEF9C1-FB7F-CA17-154C-ABCC866F226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406154460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monitor, screenshot&#10;&#10;Description automatically generated">
            <a:extLst>
              <a:ext uri="{FF2B5EF4-FFF2-40B4-BE49-F238E27FC236}">
                <a16:creationId xmlns:a16="http://schemas.microsoft.com/office/drawing/2014/main" id="{46B725AA-1CCE-D43D-732B-6920D60A97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51435" y="1356748"/>
            <a:ext cx="9927783" cy="5584378"/>
          </a:xfrm>
          <a:prstGeom prst="rect">
            <a:avLst/>
          </a:prstGeom>
        </p:spPr>
      </p:pic>
      <p:sp>
        <p:nvSpPr>
          <p:cNvPr id="41" name="Title 9">
            <a:extLst>
              <a:ext uri="{FF2B5EF4-FFF2-40B4-BE49-F238E27FC236}">
                <a16:creationId xmlns:a16="http://schemas.microsoft.com/office/drawing/2014/main" id="{9280CDA4-09F9-3D2E-C4F9-A2415AABD426}"/>
              </a:ext>
              <a:ext uri="{C183D7F6-B498-43B3-948B-1728B52AA6E4}">
                <adec:decorative xmlns:adec="http://schemas.microsoft.com/office/drawing/2017/decorative" val="0"/>
              </a:ext>
            </a:extLst>
          </p:cNvPr>
          <p:cNvSpPr>
            <a:spLocks noGrp="1"/>
          </p:cNvSpPr>
          <p:nvPr>
            <p:ph type="title"/>
          </p:nvPr>
        </p:nvSpPr>
        <p:spPr/>
        <p:txBody>
          <a:bodyPr/>
          <a:lstStyle/>
          <a:p>
            <a:r>
              <a:rPr lang="en-US"/>
              <a:t>Take your business on the go</a:t>
            </a:r>
          </a:p>
        </p:txBody>
      </p:sp>
      <p:sp>
        <p:nvSpPr>
          <p:cNvPr id="31" name="Text Placeholder 11">
            <a:extLst>
              <a:ext uri="{FF2B5EF4-FFF2-40B4-BE49-F238E27FC236}">
                <a16:creationId xmlns:a16="http://schemas.microsoft.com/office/drawing/2014/main" id="{C41942AB-4981-9477-9903-76F7DBF8A606}"/>
              </a:ext>
            </a:extLst>
          </p:cNvPr>
          <p:cNvSpPr txBox="1">
            <a:spLocks/>
          </p:cNvSpPr>
          <p:nvPr/>
        </p:nvSpPr>
        <p:spPr>
          <a:xfrm>
            <a:off x="588264" y="3364042"/>
            <a:ext cx="3288411" cy="187743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spcBef>
                <a:spcPts val="600"/>
              </a:spcBef>
              <a:spcAft>
                <a:spcPts val="600"/>
              </a:spcAft>
              <a:buClrTx/>
              <a:buSzPct val="90000"/>
              <a:buFont typeface="Wingdings" panose="05000000000000000000" pitchFamily="2" charset="2"/>
              <a:buNone/>
              <a:tabLst/>
              <a:defRPr/>
            </a:pPr>
            <a:r>
              <a:rPr lang="en-US" sz="1600">
                <a:solidFill>
                  <a:schemeClr val="accent1"/>
                </a:solidFill>
                <a:latin typeface="+mj-lt"/>
              </a:rPr>
              <a:t>Work wherever your business </a:t>
            </a:r>
            <a:br>
              <a:rPr lang="en-US" sz="1600">
                <a:solidFill>
                  <a:schemeClr val="accent1"/>
                </a:solidFill>
                <a:latin typeface="+mj-lt"/>
              </a:rPr>
            </a:br>
            <a:r>
              <a:rPr lang="en-US" sz="1600">
                <a:solidFill>
                  <a:schemeClr val="accent1"/>
                </a:solidFill>
                <a:latin typeface="+mj-lt"/>
              </a:rPr>
              <a:t>takes you with full capabilities </a:t>
            </a:r>
            <a:br>
              <a:rPr lang="en-US" sz="1600">
                <a:solidFill>
                  <a:schemeClr val="accent1"/>
                </a:solidFill>
                <a:latin typeface="+mj-lt"/>
              </a:rPr>
            </a:br>
            <a:r>
              <a:rPr lang="en-US" sz="1600">
                <a:solidFill>
                  <a:schemeClr val="accent1"/>
                </a:solidFill>
                <a:latin typeface="+mj-lt"/>
              </a:rPr>
              <a:t>on desktop, tablet, or mobile, on premises or in the cloud, across Windows, Android and iOS devices.</a:t>
            </a:r>
            <a:endParaRPr kumimoji="0" lang="en-US" sz="1600" b="0" i="0" u="none" strike="noStrike" kern="1200" cap="none" spc="0" normalizeH="0" baseline="0" noProof="0">
              <a:ln>
                <a:noFill/>
              </a:ln>
              <a:solidFill>
                <a:schemeClr val="accent1"/>
              </a:solidFill>
              <a:effectLst/>
              <a:uLnTx/>
              <a:uFillTx/>
              <a:latin typeface="+mj-lt"/>
              <a:ea typeface="+mn-ea"/>
              <a:cs typeface="Segoe UI" panose="020B0502040204020203" pitchFamily="34" charset="0"/>
            </a:endParaRPr>
          </a:p>
          <a:p>
            <a:pPr marL="0" marR="0" lvl="0" indent="0" algn="l" defTabSz="932742" rtl="0" eaLnBrk="1" fontAlgn="auto" latinLnBrk="0" hangingPunct="1">
              <a:spcBef>
                <a:spcPts val="600"/>
              </a:spcBef>
              <a:spcAft>
                <a:spcPts val="600"/>
              </a:spcAft>
              <a:buClrTx/>
              <a:buSzPct val="90000"/>
              <a:buFont typeface="Wingdings" panose="05000000000000000000" pitchFamily="2" charset="2"/>
              <a:buNone/>
              <a:tabLst/>
              <a:defRPr/>
            </a:pPr>
            <a:r>
              <a:rPr lang="en-US" sz="1600"/>
              <a:t>Get a consistent experience across all your devices. </a:t>
            </a:r>
            <a:endParaRPr kumimoji="0" lang="en-US" sz="1600" b="0" i="0" u="none" strike="noStrike" kern="1200" cap="none" spc="0" normalizeH="0" baseline="0" noProof="0">
              <a:ln>
                <a:noFill/>
              </a:ln>
              <a:effectLst/>
              <a:uLnTx/>
              <a:uFillTx/>
            </a:endParaRPr>
          </a:p>
        </p:txBody>
      </p:sp>
      <p:cxnSp>
        <p:nvCxnSpPr>
          <p:cNvPr id="2" name="Straight Connector 1">
            <a:extLst>
              <a:ext uri="{FF2B5EF4-FFF2-40B4-BE49-F238E27FC236}">
                <a16:creationId xmlns:a16="http://schemas.microsoft.com/office/drawing/2014/main" id="{7B6D202D-1207-BD16-7E73-77718975239B}"/>
              </a:ext>
              <a:ext uri="{C183D7F6-B498-43B3-948B-1728B52AA6E4}">
                <adec:decorative xmlns:adec="http://schemas.microsoft.com/office/drawing/2017/decorative" val="1"/>
              </a:ext>
            </a:extLst>
          </p:cNvPr>
          <p:cNvCxnSpPr>
            <a:cxnSpLocks/>
          </p:cNvCxnSpPr>
          <p:nvPr/>
        </p:nvCxnSpPr>
        <p:spPr>
          <a:xfrm>
            <a:off x="4244339" y="2331720"/>
            <a:ext cx="0" cy="4526280"/>
          </a:xfrm>
          <a:prstGeom prst="line">
            <a:avLst/>
          </a:prstGeom>
          <a:ln w="190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25722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6DB7ADA-3354-EEB2-CC9C-00DDF5323D78}"/>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 y="2453640"/>
            <a:ext cx="7863842" cy="4404359"/>
          </a:xfrm>
          <a:prstGeom prst="rect">
            <a:avLst/>
          </a:prstGeom>
        </p:spPr>
      </p:pic>
      <p:sp>
        <p:nvSpPr>
          <p:cNvPr id="5" name="Title 9">
            <a:extLst>
              <a:ext uri="{FF2B5EF4-FFF2-40B4-BE49-F238E27FC236}">
                <a16:creationId xmlns:a16="http://schemas.microsoft.com/office/drawing/2014/main" id="{4B82BFE4-09B8-8F5D-66BF-F80164587713}"/>
              </a:ext>
              <a:ext uri="{C183D7F6-B498-43B3-948B-1728B52AA6E4}">
                <adec:decorative xmlns:adec="http://schemas.microsoft.com/office/drawing/2017/decorative" val="0"/>
              </a:ext>
            </a:extLst>
          </p:cNvPr>
          <p:cNvSpPr>
            <a:spLocks noGrp="1"/>
          </p:cNvSpPr>
          <p:nvPr>
            <p:ph type="title"/>
          </p:nvPr>
        </p:nvSpPr>
        <p:spPr/>
        <p:txBody>
          <a:bodyPr/>
          <a:lstStyle/>
          <a:p>
            <a:r>
              <a:rPr lang="en-US" dirty="0"/>
              <a:t>Industry-specific apps</a:t>
            </a:r>
          </a:p>
        </p:txBody>
      </p:sp>
      <p:sp>
        <p:nvSpPr>
          <p:cNvPr id="21" name="Freeform: Shape 20">
            <a:extLst>
              <a:ext uri="{FF2B5EF4-FFF2-40B4-BE49-F238E27FC236}">
                <a16:creationId xmlns:a16="http://schemas.microsoft.com/office/drawing/2014/main" id="{DD5307D8-4092-F008-F220-20DEFFFBD0D7}"/>
              </a:ext>
              <a:ext uri="{C183D7F6-B498-43B3-948B-1728B52AA6E4}">
                <adec:decorative xmlns:adec="http://schemas.microsoft.com/office/drawing/2017/decorative" val="1"/>
              </a:ext>
            </a:extLst>
          </p:cNvPr>
          <p:cNvSpPr>
            <a:spLocks/>
          </p:cNvSpPr>
          <p:nvPr/>
        </p:nvSpPr>
        <p:spPr>
          <a:xfrm flipH="1">
            <a:off x="-2" y="2136450"/>
            <a:ext cx="8178801" cy="4721550"/>
          </a:xfrm>
          <a:custGeom>
            <a:avLst/>
            <a:gdLst>
              <a:gd name="connsiteX0" fmla="*/ 8178801 w 8178801"/>
              <a:gd name="connsiteY0" fmla="*/ 0 h 4721550"/>
              <a:gd name="connsiteX1" fmla="*/ 236133 w 8178801"/>
              <a:gd name="connsiteY1" fmla="*/ 0 h 4721550"/>
              <a:gd name="connsiteX2" fmla="*/ 0 w 8178801"/>
              <a:gd name="connsiteY2" fmla="*/ 235711 h 4721550"/>
              <a:gd name="connsiteX3" fmla="*/ 0 w 8178801"/>
              <a:gd name="connsiteY3" fmla="*/ 4721550 h 4721550"/>
              <a:gd name="connsiteX4" fmla="*/ 323054 w 8178801"/>
              <a:gd name="connsiteY4" fmla="*/ 4721550 h 4721550"/>
              <a:gd name="connsiteX5" fmla="*/ 323054 w 8178801"/>
              <a:gd name="connsiteY5" fmla="*/ 960973 h 4721550"/>
              <a:gd name="connsiteX6" fmla="*/ 322104 w 8178801"/>
              <a:gd name="connsiteY6" fmla="*/ 956270 h 4721550"/>
              <a:gd name="connsiteX7" fmla="*/ 322104 w 8178801"/>
              <a:gd name="connsiteY7" fmla="*/ 448276 h 4721550"/>
              <a:gd name="connsiteX8" fmla="*/ 449107 w 8178801"/>
              <a:gd name="connsiteY8" fmla="*/ 321273 h 4721550"/>
              <a:gd name="connsiteX9" fmla="*/ 1465101 w 8178801"/>
              <a:gd name="connsiteY9" fmla="*/ 321273 h 4721550"/>
              <a:gd name="connsiteX10" fmla="*/ 1471060 w 8178801"/>
              <a:gd name="connsiteY10" fmla="*/ 322476 h 4721550"/>
              <a:gd name="connsiteX11" fmla="*/ 8178801 w 8178801"/>
              <a:gd name="connsiteY11" fmla="*/ 322476 h 472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78801" h="4721550">
                <a:moveTo>
                  <a:pt x="8178801" y="0"/>
                </a:moveTo>
                <a:lnTo>
                  <a:pt x="236133" y="0"/>
                </a:lnTo>
                <a:cubicBezTo>
                  <a:pt x="105721" y="0"/>
                  <a:pt x="0" y="105531"/>
                  <a:pt x="0" y="235711"/>
                </a:cubicBezTo>
                <a:lnTo>
                  <a:pt x="0" y="4721550"/>
                </a:lnTo>
                <a:lnTo>
                  <a:pt x="323054" y="4721550"/>
                </a:lnTo>
                <a:lnTo>
                  <a:pt x="323054" y="960973"/>
                </a:lnTo>
                <a:lnTo>
                  <a:pt x="322104" y="956270"/>
                </a:lnTo>
                <a:lnTo>
                  <a:pt x="322104" y="448276"/>
                </a:lnTo>
                <a:cubicBezTo>
                  <a:pt x="322104" y="378134"/>
                  <a:pt x="378965" y="321273"/>
                  <a:pt x="449107" y="321273"/>
                </a:cubicBezTo>
                <a:lnTo>
                  <a:pt x="1465101" y="321273"/>
                </a:lnTo>
                <a:lnTo>
                  <a:pt x="1471060" y="322476"/>
                </a:lnTo>
                <a:lnTo>
                  <a:pt x="8178801" y="322476"/>
                </a:lnTo>
                <a:close/>
              </a:path>
            </a:pathLst>
          </a:custGeom>
          <a:solidFill>
            <a:schemeClr val="bg1">
              <a:lumMod val="85000"/>
            </a:schemeClr>
          </a:solidFill>
          <a:ln w="31750" cap="flat">
            <a:noFill/>
            <a:prstDash val="solid"/>
            <a:miter/>
          </a:ln>
          <a:effectLst>
            <a:outerShdw blurRad="152400" sx="101000" sy="101000" algn="ctr" rotWithShape="0">
              <a:prstClr val="black">
                <a:alpha val="15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cxnSp>
        <p:nvCxnSpPr>
          <p:cNvPr id="11" name="Straight Connector 10">
            <a:extLst>
              <a:ext uri="{FF2B5EF4-FFF2-40B4-BE49-F238E27FC236}">
                <a16:creationId xmlns:a16="http://schemas.microsoft.com/office/drawing/2014/main" id="{637A272F-4CFD-2E30-98F8-9D0EA6C07283}"/>
              </a:ext>
              <a:ext uri="{C183D7F6-B498-43B3-948B-1728B52AA6E4}">
                <adec:decorative xmlns:adec="http://schemas.microsoft.com/office/drawing/2017/decorative" val="1"/>
              </a:ext>
            </a:extLst>
          </p:cNvPr>
          <p:cNvCxnSpPr>
            <a:cxnSpLocks/>
          </p:cNvCxnSpPr>
          <p:nvPr/>
        </p:nvCxnSpPr>
        <p:spPr>
          <a:xfrm>
            <a:off x="8371839" y="2331720"/>
            <a:ext cx="0" cy="4526280"/>
          </a:xfrm>
          <a:prstGeom prst="line">
            <a:avLst/>
          </a:prstGeom>
          <a:ln w="190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ext Placeholder 11">
            <a:extLst>
              <a:ext uri="{FF2B5EF4-FFF2-40B4-BE49-F238E27FC236}">
                <a16:creationId xmlns:a16="http://schemas.microsoft.com/office/drawing/2014/main" id="{A1D7C4CD-C1C9-23C1-6F5B-01DEBEFA2571}"/>
              </a:ext>
            </a:extLst>
          </p:cNvPr>
          <p:cNvSpPr txBox="1">
            <a:spLocks/>
          </p:cNvSpPr>
          <p:nvPr/>
        </p:nvSpPr>
        <p:spPr>
          <a:xfrm>
            <a:off x="8662737" y="2274570"/>
            <a:ext cx="2944046" cy="170816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spcAft>
                <a:spcPts val="1200"/>
              </a:spcAft>
              <a:buNone/>
              <a:defRPr/>
            </a:pPr>
            <a:r>
              <a:rPr lang="en-US" sz="1600" dirty="0">
                <a:solidFill>
                  <a:schemeClr val="accent1"/>
                </a:solidFill>
                <a:latin typeface="+mj-lt"/>
              </a:rPr>
              <a:t>Extend the solution to meet you unique vertical or business-specific requirements.</a:t>
            </a:r>
          </a:p>
          <a:p>
            <a:pPr marL="0" indent="0">
              <a:spcBef>
                <a:spcPts val="600"/>
              </a:spcBef>
              <a:spcAft>
                <a:spcPts val="1200"/>
              </a:spcAft>
              <a:buNone/>
              <a:defRPr/>
            </a:pPr>
            <a:r>
              <a:rPr lang="en-US" sz="1600" dirty="0"/>
              <a:t>3,800+ apps on Microsoft AppSource designed for Business Central. </a:t>
            </a:r>
          </a:p>
        </p:txBody>
      </p:sp>
    </p:spTree>
    <p:extLst>
      <p:ext uri="{BB962C8B-B14F-4D97-AF65-F5344CB8AC3E}">
        <p14:creationId xmlns:p14="http://schemas.microsoft.com/office/powerpoint/2010/main" val="355316490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a:extLst>
              <a:ext uri="{FF2B5EF4-FFF2-40B4-BE49-F238E27FC236}">
                <a16:creationId xmlns:a16="http://schemas.microsoft.com/office/drawing/2014/main" id="{07F2ACC4-4FE6-50CE-A374-57B12456B8B2}"/>
              </a:ext>
            </a:extLst>
          </p:cNvPr>
          <p:cNvSpPr txBox="1">
            <a:spLocks/>
          </p:cNvSpPr>
          <p:nvPr/>
        </p:nvSpPr>
        <p:spPr>
          <a:xfrm>
            <a:off x="588263" y="291603"/>
            <a:ext cx="11018520" cy="1046440"/>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w="3175">
                  <a:noFill/>
                </a:ln>
                <a:solidFill>
                  <a:srgbClr val="000000"/>
                </a:solidFill>
                <a:effectLst/>
                <a:uLnTx/>
                <a:uFillTx/>
                <a:latin typeface="Segoe UI Semibold"/>
                <a:ea typeface="+mn-ea"/>
                <a:cs typeface="Segoe UI" pitchFamily="34" charset="0"/>
              </a:rPr>
              <a:t>Onboarding framework for ease and speed</a:t>
            </a:r>
            <a:br>
              <a:rPr kumimoji="0" lang="en-US" sz="2800" b="0" i="0" u="none" strike="noStrike" kern="1200" cap="none" spc="0" normalizeH="0" baseline="0" noProof="0">
                <a:ln w="3175">
                  <a:noFill/>
                </a:ln>
                <a:solidFill>
                  <a:srgbClr val="000000"/>
                </a:solidFill>
                <a:effectLst/>
                <a:uLnTx/>
                <a:uFillTx/>
                <a:latin typeface="Segoe UI Semibold"/>
                <a:ea typeface="+mn-ea"/>
                <a:cs typeface="Segoe UI" pitchFamily="34" charset="0"/>
              </a:rPr>
            </a:br>
            <a:r>
              <a:rPr kumimoji="0" lang="en-US" sz="2000" b="0" i="0" u="none" strike="noStrike" kern="1200" cap="none" spc="0" normalizeH="0" baseline="0" noProof="0">
                <a:ln w="3175">
                  <a:noFill/>
                </a:ln>
                <a:solidFill>
                  <a:srgbClr val="0078D4"/>
                </a:solidFill>
                <a:effectLst/>
                <a:uLnTx/>
                <a:uFillTx/>
                <a:latin typeface="Segoe UI Semibold"/>
                <a:ea typeface="+mn-ea"/>
                <a:cs typeface="Segoe UI" pitchFamily="34" charset="0"/>
              </a:rPr>
              <a:t>Implementations are often measured in weeks, not years. Onboarding efforts include:</a:t>
            </a:r>
            <a:br>
              <a:rPr kumimoji="0" lang="en-US" sz="2000" b="0" i="0" u="none" strike="noStrike" kern="1200" cap="none" spc="0" normalizeH="0" baseline="0" noProof="0">
                <a:ln w="3175">
                  <a:noFill/>
                </a:ln>
                <a:gradFill>
                  <a:gsLst>
                    <a:gs pos="0">
                      <a:srgbClr val="8B8AFF"/>
                    </a:gs>
                    <a:gs pos="100000">
                      <a:srgbClr val="F1535C"/>
                    </a:gs>
                  </a:gsLst>
                  <a:lin ang="2700000" scaled="1"/>
                </a:gradFill>
                <a:effectLst/>
                <a:uLnTx/>
                <a:uFillTx/>
                <a:latin typeface="Segoe UI Semibold"/>
                <a:ea typeface="+mn-ea"/>
                <a:cs typeface="Segoe UI" pitchFamily="34" charset="0"/>
              </a:rPr>
            </a:br>
            <a:endParaRPr kumimoji="0" lang="en-US" sz="2000" b="0" i="0" u="none" strike="noStrike" kern="1200" cap="none" spc="0" normalizeH="0" baseline="0" noProof="0">
              <a:ln w="3175">
                <a:noFill/>
              </a:ln>
              <a:gradFill>
                <a:gsLst>
                  <a:gs pos="0">
                    <a:srgbClr val="8B8AFF"/>
                  </a:gs>
                  <a:gs pos="100000">
                    <a:srgbClr val="F1535C"/>
                  </a:gs>
                </a:gsLst>
                <a:lin ang="2700000" scaled="1"/>
              </a:gradFill>
              <a:effectLst/>
              <a:uLnTx/>
              <a:uFillTx/>
              <a:latin typeface="Segoe UI Semibold"/>
              <a:ea typeface="+mn-ea"/>
              <a:cs typeface="Segoe UI" pitchFamily="34" charset="0"/>
            </a:endParaRPr>
          </a:p>
        </p:txBody>
      </p:sp>
      <p:sp>
        <p:nvSpPr>
          <p:cNvPr id="105" name="Rectangle 104">
            <a:extLst>
              <a:ext uri="{FF2B5EF4-FFF2-40B4-BE49-F238E27FC236}">
                <a16:creationId xmlns:a16="http://schemas.microsoft.com/office/drawing/2014/main" id="{768E8A97-FB30-3DC5-CF66-0B901FEB8255}"/>
              </a:ext>
              <a:ext uri="{C183D7F6-B498-43B3-948B-1728B52AA6E4}">
                <adec:decorative xmlns:adec="http://schemas.microsoft.com/office/drawing/2017/decorative" val="1"/>
              </a:ext>
            </a:extLst>
          </p:cNvPr>
          <p:cNvSpPr/>
          <p:nvPr/>
        </p:nvSpPr>
        <p:spPr bwMode="auto">
          <a:xfrm>
            <a:off x="8774434" y="4503621"/>
            <a:ext cx="1448918" cy="79419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182880" tIns="0" rIns="182880" bIns="0" numCol="1" spcCol="0" rtlCol="0" fromWordArt="0" anchor="ctr" anchorCtr="0" forceAA="0" compatLnSpc="1">
            <a:prstTxWarp prst="textNoShape">
              <a:avLst/>
            </a:prstTxWarp>
            <a:noAutofit/>
          </a:bodyPr>
          <a:lstStyle/>
          <a:p>
            <a:pPr defTabSz="914102" fontAlgn="base">
              <a:spcBef>
                <a:spcPct val="0"/>
              </a:spcBef>
              <a:spcAft>
                <a:spcPct val="0"/>
              </a:spcAft>
              <a:defRPr/>
            </a:pPr>
            <a:r>
              <a:rPr lang="en-US" sz="1600" kern="0">
                <a:solidFill>
                  <a:srgbClr val="000000"/>
                </a:solidFill>
                <a:cs typeface="Segoe UI" panose="020B0502040204020203" pitchFamily="34" charset="0"/>
              </a:rPr>
              <a:t>Configuration</a:t>
            </a:r>
            <a:br>
              <a:rPr lang="en-US" sz="1600" kern="0">
                <a:solidFill>
                  <a:srgbClr val="000000"/>
                </a:solidFill>
                <a:cs typeface="Segoe UI" panose="020B0502040204020203" pitchFamily="34" charset="0"/>
              </a:rPr>
            </a:br>
            <a:r>
              <a:rPr lang="en-US" sz="1600" kern="0">
                <a:solidFill>
                  <a:srgbClr val="000000"/>
                </a:solidFill>
                <a:cs typeface="Segoe UI" panose="020B0502040204020203" pitchFamily="34" charset="0"/>
              </a:rPr>
              <a:t>packages</a:t>
            </a:r>
          </a:p>
        </p:txBody>
      </p:sp>
      <p:sp>
        <p:nvSpPr>
          <p:cNvPr id="106" name="Rectangle 105">
            <a:extLst>
              <a:ext uri="{FF2B5EF4-FFF2-40B4-BE49-F238E27FC236}">
                <a16:creationId xmlns:a16="http://schemas.microsoft.com/office/drawing/2014/main" id="{44195C11-A859-C47C-B9F1-DEB9E6D91396}"/>
              </a:ext>
              <a:ext uri="{C183D7F6-B498-43B3-948B-1728B52AA6E4}">
                <adec:decorative xmlns:adec="http://schemas.microsoft.com/office/drawing/2017/decorative" val="1"/>
              </a:ext>
            </a:extLst>
          </p:cNvPr>
          <p:cNvSpPr/>
          <p:nvPr/>
        </p:nvSpPr>
        <p:spPr bwMode="auto">
          <a:xfrm>
            <a:off x="7718934" y="5557265"/>
            <a:ext cx="2006143" cy="79419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182880" tIns="0" rIns="182880" bIns="0" numCol="1" spcCol="0" rtlCol="0" fromWordArt="0" anchor="ctr" anchorCtr="0" forceAA="0" compatLnSpc="1">
            <a:prstTxWarp prst="textNoShape">
              <a:avLst/>
            </a:prstTxWarp>
            <a:noAutofit/>
          </a:bodyPr>
          <a:lstStyle/>
          <a:p>
            <a:pPr defTabSz="914102" fontAlgn="base">
              <a:spcBef>
                <a:spcPct val="0"/>
              </a:spcBef>
              <a:spcAft>
                <a:spcPct val="0"/>
              </a:spcAft>
              <a:defRPr/>
            </a:pPr>
            <a:r>
              <a:rPr lang="en-US" sz="1600" kern="0">
                <a:solidFill>
                  <a:srgbClr val="000000"/>
                </a:solidFill>
                <a:cs typeface="Segoe UI" panose="020B0502040204020203" pitchFamily="34" charset="0"/>
              </a:rPr>
              <a:t>Assisted </a:t>
            </a:r>
            <a:br>
              <a:rPr lang="en-US" sz="1600" kern="0">
                <a:solidFill>
                  <a:srgbClr val="000000"/>
                </a:solidFill>
                <a:cs typeface="Segoe UI" panose="020B0502040204020203" pitchFamily="34" charset="0"/>
              </a:rPr>
            </a:br>
            <a:r>
              <a:rPr lang="en-US" sz="1600" kern="0">
                <a:solidFill>
                  <a:srgbClr val="000000"/>
                </a:solidFill>
                <a:cs typeface="Segoe UI" panose="020B0502040204020203" pitchFamily="34" charset="0"/>
              </a:rPr>
              <a:t>setup wizards</a:t>
            </a:r>
          </a:p>
        </p:txBody>
      </p:sp>
      <p:sp>
        <p:nvSpPr>
          <p:cNvPr id="107" name="Rectangle 106">
            <a:extLst>
              <a:ext uri="{FF2B5EF4-FFF2-40B4-BE49-F238E27FC236}">
                <a16:creationId xmlns:a16="http://schemas.microsoft.com/office/drawing/2014/main" id="{F3BC410F-228A-BC36-50E1-06B221045CE6}"/>
              </a:ext>
              <a:ext uri="{C183D7F6-B498-43B3-948B-1728B52AA6E4}">
                <adec:decorative xmlns:adec="http://schemas.microsoft.com/office/drawing/2017/decorative" val="1"/>
              </a:ext>
            </a:extLst>
          </p:cNvPr>
          <p:cNvSpPr/>
          <p:nvPr/>
        </p:nvSpPr>
        <p:spPr bwMode="auto">
          <a:xfrm>
            <a:off x="8804554" y="3419840"/>
            <a:ext cx="1692384" cy="79419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182880" tIns="0" rIns="182880" bIns="0" numCol="1" spcCol="0" rtlCol="0" fromWordArt="0" anchor="ctr" anchorCtr="0" forceAA="0" compatLnSpc="1">
            <a:prstTxWarp prst="textNoShape">
              <a:avLst/>
            </a:prstTxWarp>
            <a:noAutofit/>
          </a:bodyPr>
          <a:lstStyle/>
          <a:p>
            <a:pPr defTabSz="914102" fontAlgn="base">
              <a:spcBef>
                <a:spcPct val="0"/>
              </a:spcBef>
              <a:spcAft>
                <a:spcPct val="0"/>
              </a:spcAft>
              <a:defRPr/>
            </a:pPr>
            <a:r>
              <a:rPr lang="en-US" sz="1600" kern="0">
                <a:solidFill>
                  <a:srgbClr val="000000"/>
                </a:solidFill>
                <a:cs typeface="Segoe UI" panose="020B0502040204020203" pitchFamily="34" charset="0"/>
              </a:rPr>
              <a:t>Management</a:t>
            </a:r>
            <a:br>
              <a:rPr lang="en-US" sz="1600" kern="0">
                <a:solidFill>
                  <a:srgbClr val="000000"/>
                </a:solidFill>
                <a:cs typeface="Segoe UI" panose="020B0502040204020203" pitchFamily="34" charset="0"/>
              </a:rPr>
            </a:br>
            <a:r>
              <a:rPr lang="en-US" sz="1600" kern="0">
                <a:solidFill>
                  <a:srgbClr val="000000"/>
                </a:solidFill>
                <a:cs typeface="Segoe UI" panose="020B0502040204020203" pitchFamily="34" charset="0"/>
              </a:rPr>
              <a:t>API</a:t>
            </a:r>
          </a:p>
        </p:txBody>
      </p:sp>
      <p:sp>
        <p:nvSpPr>
          <p:cNvPr id="108" name="Rectangle 107">
            <a:extLst>
              <a:ext uri="{FF2B5EF4-FFF2-40B4-BE49-F238E27FC236}">
                <a16:creationId xmlns:a16="http://schemas.microsoft.com/office/drawing/2014/main" id="{A2AC7C0E-26D2-B36A-A5D1-1E44BFE16C94}"/>
              </a:ext>
              <a:ext uri="{C183D7F6-B498-43B3-948B-1728B52AA6E4}">
                <adec:decorative xmlns:adec="http://schemas.microsoft.com/office/drawing/2017/decorative" val="1"/>
              </a:ext>
            </a:extLst>
          </p:cNvPr>
          <p:cNvSpPr/>
          <p:nvPr/>
        </p:nvSpPr>
        <p:spPr bwMode="auto">
          <a:xfrm>
            <a:off x="4979465" y="1090614"/>
            <a:ext cx="2295124" cy="79419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182880" tIns="0" rIns="182880" bIns="0" numCol="1" spcCol="0" rtlCol="0" fromWordArt="0" anchor="ctr" anchorCtr="0" forceAA="0" compatLnSpc="1">
            <a:prstTxWarp prst="textNoShape">
              <a:avLst/>
            </a:prstTxWarp>
            <a:noAutofit/>
          </a:bodyPr>
          <a:lstStyle/>
          <a:p>
            <a:pPr defTabSz="914102" fontAlgn="base">
              <a:spcBef>
                <a:spcPct val="0"/>
              </a:spcBef>
              <a:spcAft>
                <a:spcPct val="0"/>
              </a:spcAft>
              <a:defRPr/>
            </a:pPr>
            <a:r>
              <a:rPr lang="en-US" sz="1600" kern="0">
                <a:solidFill>
                  <a:srgbClr val="000000"/>
                </a:solidFill>
                <a:cs typeface="Segoe UI" panose="020B0502040204020203" pitchFamily="34" charset="0"/>
              </a:rPr>
              <a:t>Customer interview</a:t>
            </a:r>
          </a:p>
        </p:txBody>
      </p:sp>
      <p:sp>
        <p:nvSpPr>
          <p:cNvPr id="109" name="Rectangle 108">
            <a:extLst>
              <a:ext uri="{FF2B5EF4-FFF2-40B4-BE49-F238E27FC236}">
                <a16:creationId xmlns:a16="http://schemas.microsoft.com/office/drawing/2014/main" id="{D0E6C9A3-F017-0B04-7D8A-239704CAD36A}"/>
              </a:ext>
              <a:ext uri="{C183D7F6-B498-43B3-948B-1728B52AA6E4}">
                <adec:decorative xmlns:adec="http://schemas.microsoft.com/office/drawing/2017/decorative" val="1"/>
              </a:ext>
            </a:extLst>
          </p:cNvPr>
          <p:cNvSpPr/>
          <p:nvPr/>
        </p:nvSpPr>
        <p:spPr bwMode="auto">
          <a:xfrm>
            <a:off x="1020264" y="2103385"/>
            <a:ext cx="3111569" cy="79419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r" defTabSz="914102" fontAlgn="base">
              <a:spcBef>
                <a:spcPct val="0"/>
              </a:spcBef>
              <a:spcAft>
                <a:spcPct val="0"/>
              </a:spcAft>
              <a:defRPr/>
            </a:pPr>
            <a:r>
              <a:rPr lang="en-US" sz="1600" kern="0">
                <a:solidFill>
                  <a:srgbClr val="000000"/>
                </a:solidFill>
                <a:cs typeface="Segoe UI" panose="020B0502040204020203" pitchFamily="34" charset="0"/>
              </a:rPr>
              <a:t>Teaching tips, </a:t>
            </a:r>
            <a:br>
              <a:rPr lang="en-US" sz="1600" kern="0">
                <a:solidFill>
                  <a:srgbClr val="000000"/>
                </a:solidFill>
                <a:cs typeface="Segoe UI" panose="020B0502040204020203" pitchFamily="34" charset="0"/>
              </a:rPr>
            </a:br>
            <a:r>
              <a:rPr lang="en-US" sz="1600" kern="0">
                <a:solidFill>
                  <a:srgbClr val="000000"/>
                </a:solidFill>
                <a:cs typeface="Segoe UI" panose="020B0502040204020203" pitchFamily="34" charset="0"/>
              </a:rPr>
              <a:t>tours, spotlights</a:t>
            </a:r>
          </a:p>
        </p:txBody>
      </p:sp>
      <p:sp>
        <p:nvSpPr>
          <p:cNvPr id="110" name="Title 1">
            <a:extLst>
              <a:ext uri="{FF2B5EF4-FFF2-40B4-BE49-F238E27FC236}">
                <a16:creationId xmlns:a16="http://schemas.microsoft.com/office/drawing/2014/main" id="{68FFCEBC-60D8-5535-3F1E-056FD7669BFD}"/>
              </a:ext>
            </a:extLst>
          </p:cNvPr>
          <p:cNvSpPr txBox="1">
            <a:spLocks/>
          </p:cNvSpPr>
          <p:nvPr/>
        </p:nvSpPr>
        <p:spPr>
          <a:xfrm>
            <a:off x="5117158" y="3700403"/>
            <a:ext cx="1949306"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algn="ctr">
              <a:defRPr/>
            </a:pPr>
            <a:r>
              <a:rPr sz="1800" spc="0">
                <a:latin typeface="Segoe UI"/>
              </a:rPr>
              <a:t>Onboarding </a:t>
            </a:r>
            <a:br>
              <a:rPr sz="1800" spc="0">
                <a:latin typeface="Segoe UI"/>
              </a:rPr>
            </a:br>
            <a:r>
              <a:rPr sz="1800" spc="0">
                <a:latin typeface="Segoe UI"/>
              </a:rPr>
              <a:t>framework</a:t>
            </a:r>
          </a:p>
        </p:txBody>
      </p:sp>
      <p:sp>
        <p:nvSpPr>
          <p:cNvPr id="111" name="Rectangle 110">
            <a:extLst>
              <a:ext uri="{FF2B5EF4-FFF2-40B4-BE49-F238E27FC236}">
                <a16:creationId xmlns:a16="http://schemas.microsoft.com/office/drawing/2014/main" id="{2800287A-8298-9C25-6905-F47BD55233EB}"/>
              </a:ext>
              <a:ext uri="{C183D7F6-B498-43B3-948B-1728B52AA6E4}">
                <adec:decorative xmlns:adec="http://schemas.microsoft.com/office/drawing/2017/decorative" val="1"/>
              </a:ext>
            </a:extLst>
          </p:cNvPr>
          <p:cNvSpPr/>
          <p:nvPr/>
        </p:nvSpPr>
        <p:spPr bwMode="auto">
          <a:xfrm>
            <a:off x="1182693" y="4551493"/>
            <a:ext cx="2261195" cy="82788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r" defTabSz="914102" fontAlgn="base">
              <a:spcBef>
                <a:spcPct val="0"/>
              </a:spcBef>
              <a:spcAft>
                <a:spcPct val="0"/>
              </a:spcAft>
              <a:defRPr/>
            </a:pPr>
            <a:r>
              <a:rPr lang="en-US" sz="1600" kern="0">
                <a:solidFill>
                  <a:srgbClr val="000000"/>
                </a:solidFill>
                <a:cs typeface="Segoe UI" panose="020B0502040204020203" pitchFamily="34" charset="0"/>
              </a:rPr>
              <a:t>Configuration questionnaire</a:t>
            </a:r>
          </a:p>
        </p:txBody>
      </p:sp>
      <p:sp>
        <p:nvSpPr>
          <p:cNvPr id="112" name="Rectangle 111">
            <a:extLst>
              <a:ext uri="{FF2B5EF4-FFF2-40B4-BE49-F238E27FC236}">
                <a16:creationId xmlns:a16="http://schemas.microsoft.com/office/drawing/2014/main" id="{5A5F6D7C-31E9-9880-1A26-59C64102656C}"/>
              </a:ext>
              <a:ext uri="{C183D7F6-B498-43B3-948B-1728B52AA6E4}">
                <adec:decorative xmlns:adec="http://schemas.microsoft.com/office/drawing/2017/decorative" val="1"/>
              </a:ext>
            </a:extLst>
          </p:cNvPr>
          <p:cNvSpPr/>
          <p:nvPr/>
        </p:nvSpPr>
        <p:spPr bwMode="auto">
          <a:xfrm>
            <a:off x="1053500" y="3346540"/>
            <a:ext cx="2383533" cy="82788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r" defTabSz="914102" fontAlgn="base">
              <a:spcBef>
                <a:spcPct val="0"/>
              </a:spcBef>
              <a:spcAft>
                <a:spcPct val="0"/>
              </a:spcAft>
              <a:defRPr/>
            </a:pPr>
            <a:r>
              <a:rPr lang="en-US" sz="1600" kern="0">
                <a:solidFill>
                  <a:srgbClr val="000000"/>
                </a:solidFill>
                <a:cs typeface="Segoe UI" panose="020B0502040204020203" pitchFamily="34" charset="0"/>
              </a:rPr>
              <a:t>Getting started checklist</a:t>
            </a:r>
          </a:p>
        </p:txBody>
      </p:sp>
      <p:sp>
        <p:nvSpPr>
          <p:cNvPr id="113" name="Rectangle 112">
            <a:extLst>
              <a:ext uri="{FF2B5EF4-FFF2-40B4-BE49-F238E27FC236}">
                <a16:creationId xmlns:a16="http://schemas.microsoft.com/office/drawing/2014/main" id="{8337E56B-E5B0-F6F9-5019-2880FAD237E5}"/>
              </a:ext>
              <a:ext uri="{C183D7F6-B498-43B3-948B-1728B52AA6E4}">
                <adec:decorative xmlns:adec="http://schemas.microsoft.com/office/drawing/2017/decorative" val="1"/>
              </a:ext>
            </a:extLst>
          </p:cNvPr>
          <p:cNvSpPr/>
          <p:nvPr/>
        </p:nvSpPr>
        <p:spPr bwMode="auto">
          <a:xfrm>
            <a:off x="1423196" y="5540418"/>
            <a:ext cx="3033506" cy="82788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r" defTabSz="914102" fontAlgn="base">
              <a:spcBef>
                <a:spcPct val="0"/>
              </a:spcBef>
              <a:spcAft>
                <a:spcPct val="0"/>
              </a:spcAft>
              <a:defRPr/>
            </a:pPr>
            <a:r>
              <a:rPr lang="en-US" sz="1600" kern="0">
                <a:solidFill>
                  <a:srgbClr val="000000"/>
                </a:solidFill>
                <a:cs typeface="Segoe UI" panose="020B0502040204020203" pitchFamily="34" charset="0"/>
              </a:rPr>
              <a:t>Manual </a:t>
            </a:r>
            <a:br>
              <a:rPr lang="en-US" sz="1600" kern="0">
                <a:solidFill>
                  <a:srgbClr val="000000"/>
                </a:solidFill>
                <a:cs typeface="Segoe UI" panose="020B0502040204020203" pitchFamily="34" charset="0"/>
              </a:rPr>
            </a:br>
            <a:r>
              <a:rPr lang="en-US" sz="1600" kern="0">
                <a:solidFill>
                  <a:srgbClr val="000000"/>
                </a:solidFill>
                <a:cs typeface="Segoe UI" panose="020B0502040204020203" pitchFamily="34" charset="0"/>
              </a:rPr>
              <a:t>setup</a:t>
            </a:r>
          </a:p>
        </p:txBody>
      </p:sp>
      <p:sp>
        <p:nvSpPr>
          <p:cNvPr id="114" name="TextBox 113">
            <a:extLst>
              <a:ext uri="{FF2B5EF4-FFF2-40B4-BE49-F238E27FC236}">
                <a16:creationId xmlns:a16="http://schemas.microsoft.com/office/drawing/2014/main" id="{E836C3D4-4DEE-3804-78E5-FA3AF235D964}"/>
              </a:ext>
            </a:extLst>
          </p:cNvPr>
          <p:cNvSpPr txBox="1"/>
          <p:nvPr/>
        </p:nvSpPr>
        <p:spPr>
          <a:xfrm>
            <a:off x="5304127" y="4296054"/>
            <a:ext cx="1585293" cy="461665"/>
          </a:xfrm>
          <a:prstGeom prst="rect">
            <a:avLst/>
          </a:prstGeom>
          <a:noFill/>
        </p:spPr>
        <p:txBody>
          <a:bodyPr wrap="square" anchor="ctr" anchorCtr="0">
            <a:spAutoFit/>
          </a:bodyPr>
          <a:lstStyle/>
          <a:p>
            <a:pPr algn="ctr" defTabSz="914400">
              <a:defRPr/>
            </a:pPr>
            <a:r>
              <a:rPr lang="en-US" sz="1200">
                <a:solidFill>
                  <a:srgbClr val="0078D4"/>
                </a:solidFill>
                <a:ea typeface="+mn-lt"/>
                <a:cs typeface="Segoe UI"/>
                <a:hlinkClick r:id="rId3">
                  <a:extLst>
                    <a:ext uri="{A12FA001-AC4F-418D-AE19-62706E023703}">
                      <ahyp:hlinkClr xmlns:ahyp="http://schemas.microsoft.com/office/drawing/2018/hyperlinkcolor" val="tx"/>
                    </a:ext>
                  </a:extLst>
                </a:hlinkClick>
              </a:rPr>
              <a:t>https://aka.ms/</a:t>
            </a:r>
            <a:br>
              <a:rPr lang="en-US" sz="1200">
                <a:solidFill>
                  <a:srgbClr val="0078D4"/>
                </a:solidFill>
                <a:ea typeface="+mn-lt"/>
                <a:cs typeface="Segoe UI"/>
                <a:hlinkClick r:id="rId3">
                  <a:extLst>
                    <a:ext uri="{A12FA001-AC4F-418D-AE19-62706E023703}">
                      <ahyp:hlinkClr xmlns:ahyp="http://schemas.microsoft.com/office/drawing/2018/hyperlinkcolor" val="tx"/>
                    </a:ext>
                  </a:extLst>
                </a:hlinkClick>
              </a:rPr>
            </a:br>
            <a:r>
              <a:rPr lang="en-US" sz="1200" err="1">
                <a:solidFill>
                  <a:srgbClr val="0078D4"/>
                </a:solidFill>
                <a:ea typeface="+mn-lt"/>
                <a:cs typeface="Segoe UI"/>
                <a:hlinkClick r:id="rId3">
                  <a:extLst>
                    <a:ext uri="{A12FA001-AC4F-418D-AE19-62706E023703}">
                      <ahyp:hlinkClr xmlns:ahyp="http://schemas.microsoft.com/office/drawing/2018/hyperlinkcolor" val="tx"/>
                    </a:ext>
                  </a:extLst>
                </a:hlinkClick>
              </a:rPr>
              <a:t>BConboarding</a:t>
            </a:r>
            <a:r>
              <a:rPr lang="en-US" sz="1200">
                <a:solidFill>
                  <a:srgbClr val="0078D4"/>
                </a:solidFill>
                <a:ea typeface="+mn-lt"/>
                <a:cs typeface="Segoe UI"/>
                <a:hlinkClick r:id="rId3">
                  <a:extLst>
                    <a:ext uri="{A12FA001-AC4F-418D-AE19-62706E023703}">
                      <ahyp:hlinkClr xmlns:ahyp="http://schemas.microsoft.com/office/drawing/2018/hyperlinkcolor" val="tx"/>
                    </a:ext>
                  </a:extLst>
                </a:hlinkClick>
              </a:rPr>
              <a:t> </a:t>
            </a:r>
            <a:endParaRPr lang="en-US" sz="1200">
              <a:solidFill>
                <a:srgbClr val="0078D4"/>
              </a:solidFill>
              <a:ea typeface="+mn-lt"/>
              <a:cs typeface="Segoe UI"/>
            </a:endParaRPr>
          </a:p>
        </p:txBody>
      </p:sp>
      <p:sp>
        <p:nvSpPr>
          <p:cNvPr id="115" name="Oval 114">
            <a:extLst>
              <a:ext uri="{FF2B5EF4-FFF2-40B4-BE49-F238E27FC236}">
                <a16:creationId xmlns:a16="http://schemas.microsoft.com/office/drawing/2014/main" id="{3C0B49B3-F5E3-3152-9DDA-0823CA00655E}"/>
              </a:ext>
              <a:ext uri="{C183D7F6-B498-43B3-948B-1728B52AA6E4}">
                <adec:decorative xmlns:adec="http://schemas.microsoft.com/office/drawing/2017/decorative" val="1"/>
              </a:ext>
            </a:extLst>
          </p:cNvPr>
          <p:cNvSpPr/>
          <p:nvPr/>
        </p:nvSpPr>
        <p:spPr>
          <a:xfrm>
            <a:off x="5112557" y="3203676"/>
            <a:ext cx="1956816" cy="1954414"/>
          </a:xfrm>
          <a:prstGeom prst="ellipse">
            <a:avLst/>
          </a:prstGeom>
          <a:noFill/>
          <a:ln w="9525" cap="flat" cmpd="sng" algn="ctr">
            <a:solidFill>
              <a:srgbClr val="0078D4"/>
            </a:solidFill>
            <a:prstDash val="solid"/>
          </a:ln>
          <a:effectLst>
            <a:outerShdw blurRad="152400" sx="102000" sy="102000" algn="ctr" rotWithShape="0">
              <a:prstClr val="black">
                <a:alpha val="60000"/>
              </a:prstClr>
            </a:outerShdw>
          </a:effectLst>
        </p:spPr>
        <p:txBody>
          <a:bodyPr lIns="182880" tIns="146304" rIns="182880" bIns="146304"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 </a:t>
            </a:r>
          </a:p>
        </p:txBody>
      </p:sp>
      <p:sp>
        <p:nvSpPr>
          <p:cNvPr id="116" name="Freeform: Shape 115">
            <a:extLst>
              <a:ext uri="{FF2B5EF4-FFF2-40B4-BE49-F238E27FC236}">
                <a16:creationId xmlns:a16="http://schemas.microsoft.com/office/drawing/2014/main" id="{2B02FFDF-EA24-FBDF-2292-95AFAE4622C8}"/>
              </a:ext>
              <a:ext uri="{C183D7F6-B498-43B3-948B-1728B52AA6E4}">
                <adec:decorative xmlns:adec="http://schemas.microsoft.com/office/drawing/2017/decorative" val="1"/>
              </a:ext>
            </a:extLst>
          </p:cNvPr>
          <p:cNvSpPr/>
          <p:nvPr/>
        </p:nvSpPr>
        <p:spPr>
          <a:xfrm>
            <a:off x="5299075" y="3387792"/>
            <a:ext cx="190023" cy="191621"/>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3833"/>
                  <a:pt x="29073" y="3356"/>
                </a:cubicBezTo>
                <a:lnTo>
                  <a:pt x="29073" y="3356"/>
                </a:lnTo>
                <a:close/>
              </a:path>
            </a:pathLst>
          </a:custGeom>
          <a:solidFill>
            <a:srgbClr val="0078D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endParaRPr>
          </a:p>
        </p:txBody>
      </p:sp>
      <p:sp>
        <p:nvSpPr>
          <p:cNvPr id="117" name="Freeform: Shape 116">
            <a:extLst>
              <a:ext uri="{FF2B5EF4-FFF2-40B4-BE49-F238E27FC236}">
                <a16:creationId xmlns:a16="http://schemas.microsoft.com/office/drawing/2014/main" id="{EA81A680-07C9-EF9D-C43F-0EDF125EE02A}"/>
              </a:ext>
              <a:ext uri="{C183D7F6-B498-43B3-948B-1728B52AA6E4}">
                <adec:decorative xmlns:adec="http://schemas.microsoft.com/office/drawing/2017/decorative" val="1"/>
              </a:ext>
            </a:extLst>
          </p:cNvPr>
          <p:cNvSpPr/>
          <p:nvPr/>
        </p:nvSpPr>
        <p:spPr>
          <a:xfrm>
            <a:off x="5141269" y="4579564"/>
            <a:ext cx="190023" cy="191621"/>
          </a:xfrm>
          <a:custGeom>
            <a:avLst/>
            <a:gdLst>
              <a:gd name="connsiteX0" fmla="*/ 29073 w 93388"/>
              <a:gd name="connsiteY0" fmla="*/ 3356 h 93388"/>
              <a:gd name="connsiteX1" fmla="*/ 90033 w 93388"/>
              <a:gd name="connsiteY1" fmla="*/ 29073 h 93388"/>
              <a:gd name="connsiteX2" fmla="*/ 64316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6" y="90033"/>
                </a:cubicBezTo>
                <a:cubicBezTo>
                  <a:pt x="40503" y="99558"/>
                  <a:pt x="12881" y="88128"/>
                  <a:pt x="3356" y="64316"/>
                </a:cubicBezTo>
                <a:cubicBezTo>
                  <a:pt x="-6169" y="41456"/>
                  <a:pt x="5261" y="13833"/>
                  <a:pt x="29073" y="3356"/>
                </a:cubicBezTo>
                <a:lnTo>
                  <a:pt x="29073" y="3356"/>
                </a:lnTo>
                <a:close/>
              </a:path>
            </a:pathLst>
          </a:custGeom>
          <a:solidFill>
            <a:srgbClr val="0078D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endParaRPr>
          </a:p>
        </p:txBody>
      </p:sp>
      <p:sp>
        <p:nvSpPr>
          <p:cNvPr id="118" name="Freeform: Shape 117">
            <a:extLst>
              <a:ext uri="{FF2B5EF4-FFF2-40B4-BE49-F238E27FC236}">
                <a16:creationId xmlns:a16="http://schemas.microsoft.com/office/drawing/2014/main" id="{00747BB2-59F5-3833-6977-2FA8899E29C6}"/>
              </a:ext>
              <a:ext uri="{C183D7F6-B498-43B3-948B-1728B52AA6E4}">
                <adec:decorative xmlns:adec="http://schemas.microsoft.com/office/drawing/2017/decorative" val="1"/>
              </a:ext>
            </a:extLst>
          </p:cNvPr>
          <p:cNvSpPr/>
          <p:nvPr/>
        </p:nvSpPr>
        <p:spPr>
          <a:xfrm>
            <a:off x="5633520" y="4981170"/>
            <a:ext cx="190023" cy="191621"/>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2881"/>
                  <a:pt x="29073" y="3356"/>
                </a:cubicBezTo>
                <a:lnTo>
                  <a:pt x="29073" y="3356"/>
                </a:lnTo>
                <a:close/>
              </a:path>
            </a:pathLst>
          </a:custGeom>
          <a:solidFill>
            <a:srgbClr val="0078D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endParaRPr>
          </a:p>
        </p:txBody>
      </p:sp>
      <p:sp>
        <p:nvSpPr>
          <p:cNvPr id="119" name="Freeform: Shape 118">
            <a:extLst>
              <a:ext uri="{FF2B5EF4-FFF2-40B4-BE49-F238E27FC236}">
                <a16:creationId xmlns:a16="http://schemas.microsoft.com/office/drawing/2014/main" id="{3ACC4BF3-A710-ECAB-9404-309257036E85}"/>
              </a:ext>
              <a:ext uri="{C183D7F6-B498-43B3-948B-1728B52AA6E4}">
                <adec:decorative xmlns:adec="http://schemas.microsoft.com/office/drawing/2017/decorative" val="1"/>
              </a:ext>
            </a:extLst>
          </p:cNvPr>
          <p:cNvSpPr/>
          <p:nvPr/>
        </p:nvSpPr>
        <p:spPr>
          <a:xfrm>
            <a:off x="6341213" y="4994087"/>
            <a:ext cx="190023" cy="191621"/>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2881"/>
                  <a:pt x="29073" y="3356"/>
                </a:cubicBezTo>
                <a:lnTo>
                  <a:pt x="29073" y="3356"/>
                </a:lnTo>
                <a:close/>
              </a:path>
            </a:pathLst>
          </a:custGeom>
          <a:solidFill>
            <a:srgbClr val="0078D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endParaRPr>
          </a:p>
        </p:txBody>
      </p:sp>
      <p:sp>
        <p:nvSpPr>
          <p:cNvPr id="120" name="Freeform: Shape 119">
            <a:extLst>
              <a:ext uri="{FF2B5EF4-FFF2-40B4-BE49-F238E27FC236}">
                <a16:creationId xmlns:a16="http://schemas.microsoft.com/office/drawing/2014/main" id="{58BF5326-2DE3-0A53-0D56-3FA6253A0FA2}"/>
              </a:ext>
              <a:ext uri="{C183D7F6-B498-43B3-948B-1728B52AA6E4}">
                <adec:decorative xmlns:adec="http://schemas.microsoft.com/office/drawing/2017/decorative" val="1"/>
              </a:ext>
            </a:extLst>
          </p:cNvPr>
          <p:cNvSpPr/>
          <p:nvPr/>
        </p:nvSpPr>
        <p:spPr>
          <a:xfrm>
            <a:off x="6842257" y="4579564"/>
            <a:ext cx="190023" cy="191621"/>
          </a:xfrm>
          <a:custGeom>
            <a:avLst/>
            <a:gdLst>
              <a:gd name="connsiteX0" fmla="*/ 29073 w 93388"/>
              <a:gd name="connsiteY0" fmla="*/ 3356 h 93388"/>
              <a:gd name="connsiteX1" fmla="*/ 90033 w 93388"/>
              <a:gd name="connsiteY1" fmla="*/ 29073 h 93388"/>
              <a:gd name="connsiteX2" fmla="*/ 64316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6" y="90033"/>
                </a:cubicBezTo>
                <a:cubicBezTo>
                  <a:pt x="40503" y="99558"/>
                  <a:pt x="12881" y="88128"/>
                  <a:pt x="3356" y="64316"/>
                </a:cubicBezTo>
                <a:cubicBezTo>
                  <a:pt x="-6169" y="41456"/>
                  <a:pt x="5261" y="13833"/>
                  <a:pt x="29073" y="3356"/>
                </a:cubicBezTo>
                <a:lnTo>
                  <a:pt x="29073" y="3356"/>
                </a:lnTo>
                <a:close/>
              </a:path>
            </a:pathLst>
          </a:custGeom>
          <a:solidFill>
            <a:srgbClr val="0078D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endParaRPr>
          </a:p>
        </p:txBody>
      </p:sp>
      <p:sp>
        <p:nvSpPr>
          <p:cNvPr id="121" name="Freeform: Shape 120">
            <a:extLst>
              <a:ext uri="{FF2B5EF4-FFF2-40B4-BE49-F238E27FC236}">
                <a16:creationId xmlns:a16="http://schemas.microsoft.com/office/drawing/2014/main" id="{73A12334-54C7-2CB1-92E8-F9E7B3D949DE}"/>
              </a:ext>
              <a:ext uri="{C183D7F6-B498-43B3-948B-1728B52AA6E4}">
                <adec:decorative xmlns:adec="http://schemas.microsoft.com/office/drawing/2017/decorative" val="1"/>
              </a:ext>
            </a:extLst>
          </p:cNvPr>
          <p:cNvSpPr/>
          <p:nvPr/>
        </p:nvSpPr>
        <p:spPr>
          <a:xfrm>
            <a:off x="6688407" y="3387792"/>
            <a:ext cx="190023" cy="191621"/>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3833"/>
                  <a:pt x="29073" y="3356"/>
                </a:cubicBezTo>
                <a:lnTo>
                  <a:pt x="29073" y="3356"/>
                </a:lnTo>
                <a:close/>
              </a:path>
            </a:pathLst>
          </a:custGeom>
          <a:solidFill>
            <a:srgbClr val="0078D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endParaRPr>
          </a:p>
        </p:txBody>
      </p:sp>
      <p:sp>
        <p:nvSpPr>
          <p:cNvPr id="122" name="Freeform: Shape 121">
            <a:extLst>
              <a:ext uri="{FF2B5EF4-FFF2-40B4-BE49-F238E27FC236}">
                <a16:creationId xmlns:a16="http://schemas.microsoft.com/office/drawing/2014/main" id="{8BB96B06-90DE-EC1C-2EE1-0A936840CC2A}"/>
              </a:ext>
              <a:ext uri="{C183D7F6-B498-43B3-948B-1728B52AA6E4}">
                <adec:decorative xmlns:adec="http://schemas.microsoft.com/office/drawing/2017/decorative" val="1"/>
              </a:ext>
            </a:extLst>
          </p:cNvPr>
          <p:cNvSpPr/>
          <p:nvPr/>
        </p:nvSpPr>
        <p:spPr>
          <a:xfrm>
            <a:off x="6948985" y="3963206"/>
            <a:ext cx="190023" cy="191621"/>
          </a:xfrm>
          <a:custGeom>
            <a:avLst/>
            <a:gdLst>
              <a:gd name="connsiteX0" fmla="*/ 29073 w 93388"/>
              <a:gd name="connsiteY0" fmla="*/ 3356 h 93388"/>
              <a:gd name="connsiteX1" fmla="*/ 90033 w 93388"/>
              <a:gd name="connsiteY1" fmla="*/ 29073 h 93388"/>
              <a:gd name="connsiteX2" fmla="*/ 64316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6" y="90033"/>
                </a:cubicBezTo>
                <a:cubicBezTo>
                  <a:pt x="40503" y="99558"/>
                  <a:pt x="12881" y="88128"/>
                  <a:pt x="3356" y="64316"/>
                </a:cubicBezTo>
                <a:cubicBezTo>
                  <a:pt x="-6169" y="40503"/>
                  <a:pt x="5261" y="12881"/>
                  <a:pt x="29073" y="3356"/>
                </a:cubicBezTo>
                <a:lnTo>
                  <a:pt x="29073" y="3356"/>
                </a:lnTo>
                <a:close/>
              </a:path>
            </a:pathLst>
          </a:custGeom>
          <a:solidFill>
            <a:srgbClr val="0078D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endParaRPr>
          </a:p>
        </p:txBody>
      </p:sp>
      <p:sp>
        <p:nvSpPr>
          <p:cNvPr id="123" name="Freeform: Shape 122">
            <a:extLst>
              <a:ext uri="{FF2B5EF4-FFF2-40B4-BE49-F238E27FC236}">
                <a16:creationId xmlns:a16="http://schemas.microsoft.com/office/drawing/2014/main" id="{9C18E694-E855-4B4C-E352-A743B459DDE3}"/>
              </a:ext>
              <a:ext uri="{C183D7F6-B498-43B3-948B-1728B52AA6E4}">
                <adec:decorative xmlns:adec="http://schemas.microsoft.com/office/drawing/2017/decorative" val="1"/>
              </a:ext>
            </a:extLst>
          </p:cNvPr>
          <p:cNvSpPr/>
          <p:nvPr/>
        </p:nvSpPr>
        <p:spPr>
          <a:xfrm>
            <a:off x="5036755" y="3963206"/>
            <a:ext cx="190023" cy="191621"/>
          </a:xfrm>
          <a:custGeom>
            <a:avLst/>
            <a:gdLst>
              <a:gd name="connsiteX0" fmla="*/ 29073 w 93388"/>
              <a:gd name="connsiteY0" fmla="*/ 3356 h 93388"/>
              <a:gd name="connsiteX1" fmla="*/ 90033 w 93388"/>
              <a:gd name="connsiteY1" fmla="*/ 29073 h 93388"/>
              <a:gd name="connsiteX2" fmla="*/ 64316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6" y="90033"/>
                </a:cubicBezTo>
                <a:cubicBezTo>
                  <a:pt x="40503" y="99558"/>
                  <a:pt x="12881" y="88128"/>
                  <a:pt x="3356" y="64316"/>
                </a:cubicBezTo>
                <a:cubicBezTo>
                  <a:pt x="-6169" y="40503"/>
                  <a:pt x="5261" y="12881"/>
                  <a:pt x="29073" y="3356"/>
                </a:cubicBezTo>
                <a:lnTo>
                  <a:pt x="29073" y="3356"/>
                </a:lnTo>
                <a:close/>
              </a:path>
            </a:pathLst>
          </a:custGeom>
          <a:solidFill>
            <a:srgbClr val="0078D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endParaRPr>
          </a:p>
        </p:txBody>
      </p:sp>
      <p:sp>
        <p:nvSpPr>
          <p:cNvPr id="124" name="Freeform: Shape 123">
            <a:extLst>
              <a:ext uri="{FF2B5EF4-FFF2-40B4-BE49-F238E27FC236}">
                <a16:creationId xmlns:a16="http://schemas.microsoft.com/office/drawing/2014/main" id="{96599F77-F413-5AF9-8245-5856B90B72FB}"/>
              </a:ext>
              <a:ext uri="{C183D7F6-B498-43B3-948B-1728B52AA6E4}">
                <adec:decorative xmlns:adec="http://schemas.microsoft.com/office/drawing/2017/decorative" val="1"/>
              </a:ext>
            </a:extLst>
          </p:cNvPr>
          <p:cNvSpPr/>
          <p:nvPr/>
        </p:nvSpPr>
        <p:spPr>
          <a:xfrm>
            <a:off x="5997600" y="3122121"/>
            <a:ext cx="190023" cy="191621"/>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2881"/>
                  <a:pt x="29073" y="3356"/>
                </a:cubicBezTo>
                <a:lnTo>
                  <a:pt x="29073" y="3356"/>
                </a:lnTo>
                <a:close/>
              </a:path>
            </a:pathLst>
          </a:custGeom>
          <a:solidFill>
            <a:srgbClr val="0078D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endParaRPr>
          </a:p>
        </p:txBody>
      </p:sp>
      <p:sp>
        <p:nvSpPr>
          <p:cNvPr id="125" name="Rectangle 124">
            <a:extLst>
              <a:ext uri="{FF2B5EF4-FFF2-40B4-BE49-F238E27FC236}">
                <a16:creationId xmlns:a16="http://schemas.microsoft.com/office/drawing/2014/main" id="{19C050E5-B41B-7088-C922-C9213DBEE858}"/>
              </a:ext>
              <a:ext uri="{C183D7F6-B498-43B3-948B-1728B52AA6E4}">
                <adec:decorative xmlns:adec="http://schemas.microsoft.com/office/drawing/2017/decorative" val="1"/>
              </a:ext>
            </a:extLst>
          </p:cNvPr>
          <p:cNvSpPr/>
          <p:nvPr/>
        </p:nvSpPr>
        <p:spPr bwMode="auto">
          <a:xfrm>
            <a:off x="8052829" y="2239821"/>
            <a:ext cx="1448918" cy="66888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182880" tIns="0" rIns="182880" bIns="0" numCol="1" spcCol="0" rtlCol="0" fromWordArt="0" anchor="ctr" anchorCtr="0" forceAA="0" compatLnSpc="1">
            <a:prstTxWarp prst="textNoShape">
              <a:avLst/>
            </a:prstTxWarp>
            <a:noAutofit/>
          </a:bodyPr>
          <a:lstStyle/>
          <a:p>
            <a:pPr defTabSz="914102" fontAlgn="base">
              <a:spcBef>
                <a:spcPct val="0"/>
              </a:spcBef>
              <a:spcAft>
                <a:spcPct val="0"/>
              </a:spcAft>
              <a:defRPr/>
            </a:pPr>
            <a:r>
              <a:rPr lang="en-US" sz="1600" kern="0">
                <a:solidFill>
                  <a:srgbClr val="000000"/>
                </a:solidFill>
                <a:cs typeface="Segoe UI" panose="020B0502040204020203" pitchFamily="34" charset="0"/>
              </a:rPr>
              <a:t>Partner </a:t>
            </a:r>
            <a:br>
              <a:rPr lang="en-US" sz="1600" kern="0">
                <a:solidFill>
                  <a:srgbClr val="000000"/>
                </a:solidFill>
                <a:cs typeface="Segoe UI" panose="020B0502040204020203" pitchFamily="34" charset="0"/>
              </a:rPr>
            </a:br>
            <a:r>
              <a:rPr lang="en-US" sz="1600" kern="0">
                <a:solidFill>
                  <a:srgbClr val="000000"/>
                </a:solidFill>
                <a:cs typeface="Segoe UI" panose="020B0502040204020203" pitchFamily="34" charset="0"/>
              </a:rPr>
              <a:t>specific trial</a:t>
            </a:r>
          </a:p>
        </p:txBody>
      </p:sp>
      <p:sp>
        <p:nvSpPr>
          <p:cNvPr id="126" name="Freeform: Shape 125">
            <a:extLst>
              <a:ext uri="{FF2B5EF4-FFF2-40B4-BE49-F238E27FC236}">
                <a16:creationId xmlns:a16="http://schemas.microsoft.com/office/drawing/2014/main" id="{0CA3C594-D2D7-9B3F-3340-E73937B58BDC}"/>
              </a:ext>
              <a:ext uri="{C183D7F6-B498-43B3-948B-1728B52AA6E4}">
                <adec:decorative xmlns:adec="http://schemas.microsoft.com/office/drawing/2017/decorative" val="1"/>
              </a:ext>
            </a:extLst>
          </p:cNvPr>
          <p:cNvSpPr/>
          <p:nvPr/>
        </p:nvSpPr>
        <p:spPr>
          <a:xfrm rot="19201330" flipH="1">
            <a:off x="5837413" y="2313485"/>
            <a:ext cx="595001" cy="613684"/>
          </a:xfrm>
          <a:custGeom>
            <a:avLst/>
            <a:gdLst>
              <a:gd name="connsiteX0" fmla="*/ 292417 w 292417"/>
              <a:gd name="connsiteY0" fmla="*/ 299085 h 299084"/>
              <a:gd name="connsiteX1" fmla="*/ 224790 w 292417"/>
              <a:gd name="connsiteY1" fmla="*/ 0 h 299084"/>
              <a:gd name="connsiteX2" fmla="*/ 151448 w 292417"/>
              <a:gd name="connsiteY2" fmla="*/ 146685 h 299084"/>
              <a:gd name="connsiteX3" fmla="*/ 0 w 292417"/>
              <a:gd name="connsiteY3" fmla="*/ 207645 h 299084"/>
              <a:gd name="connsiteX4" fmla="*/ 292417 w 292417"/>
              <a:gd name="connsiteY4" fmla="*/ 299085 h 299084"/>
              <a:gd name="connsiteX5" fmla="*/ 292417 w 292417"/>
              <a:gd name="connsiteY5" fmla="*/ 299085 h 29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417" h="299084">
                <a:moveTo>
                  <a:pt x="292417" y="299085"/>
                </a:moveTo>
                <a:lnTo>
                  <a:pt x="224790" y="0"/>
                </a:lnTo>
                <a:cubicBezTo>
                  <a:pt x="219075" y="54292"/>
                  <a:pt x="195263" y="106680"/>
                  <a:pt x="151448" y="146685"/>
                </a:cubicBezTo>
                <a:cubicBezTo>
                  <a:pt x="108585" y="186690"/>
                  <a:pt x="54292" y="206693"/>
                  <a:pt x="0" y="207645"/>
                </a:cubicBezTo>
                <a:lnTo>
                  <a:pt x="292417" y="299085"/>
                </a:lnTo>
                <a:lnTo>
                  <a:pt x="292417" y="299085"/>
                </a:lnTo>
                <a:close/>
              </a:path>
            </a:pathLst>
          </a:custGeom>
          <a:solidFill>
            <a:srgbClr val="0078D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endParaRPr>
          </a:p>
        </p:txBody>
      </p:sp>
      <p:sp>
        <p:nvSpPr>
          <p:cNvPr id="127" name="Freeform: Shape 126">
            <a:extLst>
              <a:ext uri="{FF2B5EF4-FFF2-40B4-BE49-F238E27FC236}">
                <a16:creationId xmlns:a16="http://schemas.microsoft.com/office/drawing/2014/main" id="{32EAE3C2-8911-DE4E-46AA-40E9CFB95000}"/>
              </a:ext>
            </a:extLst>
          </p:cNvPr>
          <p:cNvSpPr/>
          <p:nvPr/>
        </p:nvSpPr>
        <p:spPr>
          <a:xfrm>
            <a:off x="5743816" y="1718862"/>
            <a:ext cx="795527" cy="795528"/>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3833"/>
                  <a:pt x="29073" y="3356"/>
                </a:cubicBezTo>
                <a:lnTo>
                  <a:pt x="29073" y="3356"/>
                </a:lnTo>
                <a:close/>
              </a:path>
            </a:pathLst>
          </a:custGeom>
          <a:solidFill>
            <a:srgbClr val="0078D4"/>
          </a:solidFill>
          <a:ln w="50800" cap="flat" cmpd="sng" algn="ctr">
            <a:no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defTabSz="274214" eaLnBrk="1" fontAlgn="auto" latinLnBrk="0" hangingPunct="1">
              <a:lnSpc>
                <a:spcPct val="100000"/>
              </a:lnSpc>
              <a:spcBef>
                <a:spcPts val="0"/>
              </a:spcBef>
              <a:spcAft>
                <a:spcPts val="500"/>
              </a:spcAft>
              <a:buClr>
                <a:srgbClr val="0078D7"/>
              </a:buClr>
              <a:buSzTx/>
              <a:buFontTx/>
              <a:buNone/>
              <a:tabLst/>
              <a:defRPr/>
            </a:pPr>
            <a:endParaRPr kumimoji="0" lang="en-US" sz="1200" b="0" i="0" u="none" strike="noStrike" kern="0" cap="none" spc="0" normalizeH="0" baseline="0" noProof="0">
              <a:ln>
                <a:noFill/>
              </a:ln>
              <a:solidFill>
                <a:srgbClr val="000000"/>
              </a:solidFill>
              <a:effectLst/>
              <a:uLnTx/>
              <a:uFillTx/>
              <a:latin typeface="Segoe UI Semibold"/>
              <a:cs typeface="Segoe UI" panose="020B0502040204020203" pitchFamily="34" charset="0"/>
            </a:endParaRPr>
          </a:p>
        </p:txBody>
      </p:sp>
      <p:sp>
        <p:nvSpPr>
          <p:cNvPr id="128" name="people_23" title="Icon of a person with a chat bubble above them">
            <a:extLst>
              <a:ext uri="{FF2B5EF4-FFF2-40B4-BE49-F238E27FC236}">
                <a16:creationId xmlns:a16="http://schemas.microsoft.com/office/drawing/2014/main" id="{D8F100F9-65D0-42BA-EF9C-71A9466F9C5B}"/>
              </a:ext>
            </a:extLst>
          </p:cNvPr>
          <p:cNvSpPr>
            <a:spLocks noChangeAspect="1" noEditPoints="1"/>
          </p:cNvSpPr>
          <p:nvPr/>
        </p:nvSpPr>
        <p:spPr bwMode="auto">
          <a:xfrm>
            <a:off x="5989120" y="1914048"/>
            <a:ext cx="369672" cy="365760"/>
          </a:xfrm>
          <a:custGeom>
            <a:avLst/>
            <a:gdLst>
              <a:gd name="T0" fmla="*/ 75 w 275"/>
              <a:gd name="T1" fmla="*/ 34 h 273"/>
              <a:gd name="T2" fmla="*/ 75 w 275"/>
              <a:gd name="T3" fmla="*/ 0 h 273"/>
              <a:gd name="T4" fmla="*/ 275 w 275"/>
              <a:gd name="T5" fmla="*/ 0 h 273"/>
              <a:gd name="T6" fmla="*/ 275 w 275"/>
              <a:gd name="T7" fmla="*/ 125 h 273"/>
              <a:gd name="T8" fmla="*/ 247 w 275"/>
              <a:gd name="T9" fmla="*/ 125 h 273"/>
              <a:gd name="T10" fmla="*/ 203 w 275"/>
              <a:gd name="T11" fmla="*/ 170 h 273"/>
              <a:gd name="T12" fmla="*/ 203 w 275"/>
              <a:gd name="T13" fmla="*/ 127 h 273"/>
              <a:gd name="T14" fmla="*/ 181 w 275"/>
              <a:gd name="T15" fmla="*/ 127 h 273"/>
              <a:gd name="T16" fmla="*/ 92 w 275"/>
              <a:gd name="T17" fmla="*/ 71 h 273"/>
              <a:gd name="T18" fmla="*/ 38 w 275"/>
              <a:gd name="T19" fmla="*/ 126 h 273"/>
              <a:gd name="T20" fmla="*/ 92 w 275"/>
              <a:gd name="T21" fmla="*/ 181 h 273"/>
              <a:gd name="T22" fmla="*/ 147 w 275"/>
              <a:gd name="T23" fmla="*/ 126 h 273"/>
              <a:gd name="T24" fmla="*/ 92 w 275"/>
              <a:gd name="T25" fmla="*/ 71 h 273"/>
              <a:gd name="T26" fmla="*/ 185 w 275"/>
              <a:gd name="T27" fmla="*/ 273 h 273"/>
              <a:gd name="T28" fmla="*/ 92 w 275"/>
              <a:gd name="T29" fmla="*/ 181 h 273"/>
              <a:gd name="T30" fmla="*/ 0 w 275"/>
              <a:gd name="T31" fmla="*/ 27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 h="273">
                <a:moveTo>
                  <a:pt x="75" y="34"/>
                </a:moveTo>
                <a:cubicBezTo>
                  <a:pt x="75" y="0"/>
                  <a:pt x="75" y="0"/>
                  <a:pt x="75" y="0"/>
                </a:cubicBezTo>
                <a:cubicBezTo>
                  <a:pt x="275" y="0"/>
                  <a:pt x="275" y="0"/>
                  <a:pt x="275" y="0"/>
                </a:cubicBezTo>
                <a:cubicBezTo>
                  <a:pt x="275" y="125"/>
                  <a:pt x="275" y="125"/>
                  <a:pt x="275" y="125"/>
                </a:cubicBezTo>
                <a:cubicBezTo>
                  <a:pt x="247" y="125"/>
                  <a:pt x="247" y="125"/>
                  <a:pt x="247" y="125"/>
                </a:cubicBezTo>
                <a:cubicBezTo>
                  <a:pt x="203" y="170"/>
                  <a:pt x="203" y="170"/>
                  <a:pt x="203" y="170"/>
                </a:cubicBezTo>
                <a:cubicBezTo>
                  <a:pt x="203" y="127"/>
                  <a:pt x="203" y="127"/>
                  <a:pt x="203" y="127"/>
                </a:cubicBezTo>
                <a:cubicBezTo>
                  <a:pt x="181" y="127"/>
                  <a:pt x="181" y="127"/>
                  <a:pt x="181" y="127"/>
                </a:cubicBezTo>
                <a:moveTo>
                  <a:pt x="92" y="71"/>
                </a:moveTo>
                <a:cubicBezTo>
                  <a:pt x="62" y="71"/>
                  <a:pt x="38" y="96"/>
                  <a:pt x="38" y="126"/>
                </a:cubicBezTo>
                <a:cubicBezTo>
                  <a:pt x="38" y="156"/>
                  <a:pt x="62" y="181"/>
                  <a:pt x="92" y="181"/>
                </a:cubicBezTo>
                <a:cubicBezTo>
                  <a:pt x="123" y="181"/>
                  <a:pt x="147" y="156"/>
                  <a:pt x="147" y="126"/>
                </a:cubicBezTo>
                <a:cubicBezTo>
                  <a:pt x="147" y="96"/>
                  <a:pt x="123" y="71"/>
                  <a:pt x="92" y="71"/>
                </a:cubicBezTo>
                <a:close/>
                <a:moveTo>
                  <a:pt x="185" y="273"/>
                </a:moveTo>
                <a:cubicBezTo>
                  <a:pt x="185" y="222"/>
                  <a:pt x="144" y="181"/>
                  <a:pt x="92" y="181"/>
                </a:cubicBezTo>
                <a:cubicBezTo>
                  <a:pt x="41" y="181"/>
                  <a:pt x="0" y="222"/>
                  <a:pt x="0" y="273"/>
                </a:cubicBezTo>
              </a:path>
            </a:pathLst>
          </a:custGeom>
          <a:noFill/>
          <a:ln w="15875"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29" name="Freeform: Shape 128">
            <a:extLst>
              <a:ext uri="{FF2B5EF4-FFF2-40B4-BE49-F238E27FC236}">
                <a16:creationId xmlns:a16="http://schemas.microsoft.com/office/drawing/2014/main" id="{754EA6E6-E2FF-9C68-DEE2-04DB1CECC487}"/>
              </a:ext>
            </a:extLst>
          </p:cNvPr>
          <p:cNvSpPr/>
          <p:nvPr/>
        </p:nvSpPr>
        <p:spPr>
          <a:xfrm>
            <a:off x="7818249" y="3418507"/>
            <a:ext cx="795527" cy="795528"/>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3833"/>
                  <a:pt x="29073" y="3356"/>
                </a:cubicBezTo>
                <a:lnTo>
                  <a:pt x="29073" y="3356"/>
                </a:lnTo>
                <a:close/>
              </a:path>
            </a:pathLst>
          </a:custGeom>
          <a:solidFill>
            <a:srgbClr val="0078D4"/>
          </a:solidFill>
          <a:ln w="50800" cap="flat" cmpd="sng" algn="ctr">
            <a:no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defTabSz="274214" eaLnBrk="1" fontAlgn="auto" latinLnBrk="0" hangingPunct="1">
              <a:lnSpc>
                <a:spcPct val="100000"/>
              </a:lnSpc>
              <a:spcBef>
                <a:spcPts val="0"/>
              </a:spcBef>
              <a:spcAft>
                <a:spcPts val="500"/>
              </a:spcAft>
              <a:buClr>
                <a:srgbClr val="0078D7"/>
              </a:buClr>
              <a:buSzTx/>
              <a:buFontTx/>
              <a:buNone/>
              <a:tabLst/>
              <a:defRPr/>
            </a:pPr>
            <a:endParaRPr kumimoji="0" lang="en-US" sz="1200" b="0" i="0" u="none" strike="noStrike" kern="0" cap="none" spc="0" normalizeH="0" baseline="0" noProof="0">
              <a:ln>
                <a:noFill/>
              </a:ln>
              <a:solidFill>
                <a:srgbClr val="000000"/>
              </a:solidFill>
              <a:effectLst/>
              <a:uLnTx/>
              <a:uFillTx/>
              <a:latin typeface="Segoe UI Semibold"/>
              <a:cs typeface="Segoe UI" panose="020B0502040204020203" pitchFamily="34" charset="0"/>
            </a:endParaRPr>
          </a:p>
        </p:txBody>
      </p:sp>
      <p:sp>
        <p:nvSpPr>
          <p:cNvPr id="130" name="Freeform: Shape 129">
            <a:extLst>
              <a:ext uri="{FF2B5EF4-FFF2-40B4-BE49-F238E27FC236}">
                <a16:creationId xmlns:a16="http://schemas.microsoft.com/office/drawing/2014/main" id="{C6B02FE7-4FAB-6EC3-46A1-AE125504EA1D}"/>
              </a:ext>
              <a:ext uri="{C183D7F6-B498-43B3-948B-1728B52AA6E4}">
                <adec:decorative xmlns:adec="http://schemas.microsoft.com/office/drawing/2017/decorative" val="1"/>
              </a:ext>
            </a:extLst>
          </p:cNvPr>
          <p:cNvSpPr/>
          <p:nvPr/>
        </p:nvSpPr>
        <p:spPr>
          <a:xfrm flipH="1">
            <a:off x="7290651" y="3586015"/>
            <a:ext cx="593065" cy="615639"/>
          </a:xfrm>
          <a:custGeom>
            <a:avLst/>
            <a:gdLst>
              <a:gd name="connsiteX0" fmla="*/ 291465 w 291465"/>
              <a:gd name="connsiteY0" fmla="*/ 204788 h 300037"/>
              <a:gd name="connsiteX1" fmla="*/ 63817 w 291465"/>
              <a:gd name="connsiteY1" fmla="*/ 0 h 300037"/>
              <a:gd name="connsiteX2" fmla="*/ 88583 w 291465"/>
              <a:gd name="connsiteY2" fmla="*/ 161925 h 300037"/>
              <a:gd name="connsiteX3" fmla="*/ 0 w 291465"/>
              <a:gd name="connsiteY3" fmla="*/ 300038 h 300037"/>
              <a:gd name="connsiteX4" fmla="*/ 291465 w 291465"/>
              <a:gd name="connsiteY4" fmla="*/ 204788 h 300037"/>
              <a:gd name="connsiteX5" fmla="*/ 291465 w 291465"/>
              <a:gd name="connsiteY5" fmla="*/ 204788 h 30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465" h="300037">
                <a:moveTo>
                  <a:pt x="291465" y="204788"/>
                </a:moveTo>
                <a:lnTo>
                  <a:pt x="63817" y="0"/>
                </a:lnTo>
                <a:cubicBezTo>
                  <a:pt x="90488" y="47625"/>
                  <a:pt x="100965" y="104775"/>
                  <a:pt x="88583" y="161925"/>
                </a:cubicBezTo>
                <a:cubicBezTo>
                  <a:pt x="76200" y="219075"/>
                  <a:pt x="43815" y="267653"/>
                  <a:pt x="0" y="300038"/>
                </a:cubicBezTo>
                <a:lnTo>
                  <a:pt x="291465" y="204788"/>
                </a:lnTo>
                <a:lnTo>
                  <a:pt x="291465" y="204788"/>
                </a:lnTo>
                <a:close/>
              </a:path>
            </a:pathLst>
          </a:custGeom>
          <a:solidFill>
            <a:srgbClr val="0078D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endParaRPr>
          </a:p>
        </p:txBody>
      </p:sp>
      <p:pic>
        <p:nvPicPr>
          <p:cNvPr id="131" name="Graphic 130">
            <a:extLst>
              <a:ext uri="{FF2B5EF4-FFF2-40B4-BE49-F238E27FC236}">
                <a16:creationId xmlns:a16="http://schemas.microsoft.com/office/drawing/2014/main" id="{ABE73816-78BB-DFA2-A5A6-F4F34B63170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026115" y="3591769"/>
            <a:ext cx="445262" cy="449004"/>
          </a:xfrm>
          <a:prstGeom prst="rect">
            <a:avLst/>
          </a:prstGeom>
        </p:spPr>
      </p:pic>
      <p:sp>
        <p:nvSpPr>
          <p:cNvPr id="132" name="Freeform: Shape 131">
            <a:extLst>
              <a:ext uri="{FF2B5EF4-FFF2-40B4-BE49-F238E27FC236}">
                <a16:creationId xmlns:a16="http://schemas.microsoft.com/office/drawing/2014/main" id="{24442BD5-C4D8-7D36-3059-D8596CCE7406}"/>
              </a:ext>
            </a:extLst>
          </p:cNvPr>
          <p:cNvSpPr/>
          <p:nvPr/>
        </p:nvSpPr>
        <p:spPr>
          <a:xfrm>
            <a:off x="7724687" y="4516495"/>
            <a:ext cx="795527" cy="795528"/>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3833"/>
                  <a:pt x="29073" y="3356"/>
                </a:cubicBezTo>
                <a:lnTo>
                  <a:pt x="29073" y="3356"/>
                </a:lnTo>
                <a:close/>
              </a:path>
            </a:pathLst>
          </a:custGeom>
          <a:solidFill>
            <a:srgbClr val="0078D4"/>
          </a:solidFill>
          <a:ln w="50800" cap="flat" cmpd="sng" algn="ctr">
            <a:no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defTabSz="274214" eaLnBrk="1" fontAlgn="auto" latinLnBrk="0" hangingPunct="1">
              <a:lnSpc>
                <a:spcPct val="100000"/>
              </a:lnSpc>
              <a:spcBef>
                <a:spcPts val="0"/>
              </a:spcBef>
              <a:spcAft>
                <a:spcPts val="500"/>
              </a:spcAft>
              <a:buClr>
                <a:srgbClr val="0078D7"/>
              </a:buClr>
              <a:buSzTx/>
              <a:buFontTx/>
              <a:buNone/>
              <a:tabLst/>
              <a:defRPr/>
            </a:pPr>
            <a:endParaRPr kumimoji="0" lang="en-US" sz="1200" b="0" i="0" u="none" strike="noStrike" kern="0" cap="none" spc="0" normalizeH="0" baseline="0" noProof="0">
              <a:ln>
                <a:noFill/>
              </a:ln>
              <a:solidFill>
                <a:srgbClr val="000000"/>
              </a:solidFill>
              <a:effectLst/>
              <a:uLnTx/>
              <a:uFillTx/>
              <a:latin typeface="Segoe UI Semibold"/>
              <a:cs typeface="Segoe UI" panose="020B0502040204020203" pitchFamily="34" charset="0"/>
            </a:endParaRPr>
          </a:p>
        </p:txBody>
      </p:sp>
      <p:sp>
        <p:nvSpPr>
          <p:cNvPr id="133" name="Freeform: Shape 132">
            <a:extLst>
              <a:ext uri="{FF2B5EF4-FFF2-40B4-BE49-F238E27FC236}">
                <a16:creationId xmlns:a16="http://schemas.microsoft.com/office/drawing/2014/main" id="{FC697EAB-2CD4-2EA6-EFF6-879FA6894744}"/>
              </a:ext>
              <a:ext uri="{C183D7F6-B498-43B3-948B-1728B52AA6E4}">
                <adec:decorative xmlns:adec="http://schemas.microsoft.com/office/drawing/2017/decorative" val="1"/>
              </a:ext>
            </a:extLst>
          </p:cNvPr>
          <p:cNvSpPr/>
          <p:nvPr/>
        </p:nvSpPr>
        <p:spPr>
          <a:xfrm flipH="1" flipV="1">
            <a:off x="7197089" y="4518826"/>
            <a:ext cx="593065" cy="615639"/>
          </a:xfrm>
          <a:custGeom>
            <a:avLst/>
            <a:gdLst>
              <a:gd name="connsiteX0" fmla="*/ 291465 w 291465"/>
              <a:gd name="connsiteY0" fmla="*/ 204788 h 300037"/>
              <a:gd name="connsiteX1" fmla="*/ 63817 w 291465"/>
              <a:gd name="connsiteY1" fmla="*/ 0 h 300037"/>
              <a:gd name="connsiteX2" fmla="*/ 88583 w 291465"/>
              <a:gd name="connsiteY2" fmla="*/ 161925 h 300037"/>
              <a:gd name="connsiteX3" fmla="*/ 0 w 291465"/>
              <a:gd name="connsiteY3" fmla="*/ 300038 h 300037"/>
              <a:gd name="connsiteX4" fmla="*/ 291465 w 291465"/>
              <a:gd name="connsiteY4" fmla="*/ 204788 h 300037"/>
              <a:gd name="connsiteX5" fmla="*/ 291465 w 291465"/>
              <a:gd name="connsiteY5" fmla="*/ 204788 h 30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465" h="300037">
                <a:moveTo>
                  <a:pt x="291465" y="204788"/>
                </a:moveTo>
                <a:lnTo>
                  <a:pt x="63817" y="0"/>
                </a:lnTo>
                <a:cubicBezTo>
                  <a:pt x="90488" y="47625"/>
                  <a:pt x="100965" y="104775"/>
                  <a:pt x="88583" y="161925"/>
                </a:cubicBezTo>
                <a:cubicBezTo>
                  <a:pt x="76200" y="219075"/>
                  <a:pt x="43815" y="267653"/>
                  <a:pt x="0" y="300038"/>
                </a:cubicBezTo>
                <a:lnTo>
                  <a:pt x="291465" y="204788"/>
                </a:lnTo>
                <a:lnTo>
                  <a:pt x="291465" y="204788"/>
                </a:lnTo>
                <a:close/>
              </a:path>
            </a:pathLst>
          </a:custGeom>
          <a:solidFill>
            <a:srgbClr val="0078D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endParaRPr>
          </a:p>
        </p:txBody>
      </p:sp>
      <p:sp>
        <p:nvSpPr>
          <p:cNvPr id="134" name="Freeform 96" title="Icon of a gear with a wrench">
            <a:extLst>
              <a:ext uri="{FF2B5EF4-FFF2-40B4-BE49-F238E27FC236}">
                <a16:creationId xmlns:a16="http://schemas.microsoft.com/office/drawing/2014/main" id="{4E0779A4-AE79-C1AC-36E2-D757B4345DEE}"/>
              </a:ext>
            </a:extLst>
          </p:cNvPr>
          <p:cNvSpPr>
            <a:spLocks noChangeAspect="1" noEditPoints="1"/>
          </p:cNvSpPr>
          <p:nvPr/>
        </p:nvSpPr>
        <p:spPr bwMode="auto">
          <a:xfrm>
            <a:off x="7957318" y="4731379"/>
            <a:ext cx="397237" cy="365760"/>
          </a:xfrm>
          <a:custGeom>
            <a:avLst/>
            <a:gdLst>
              <a:gd name="T0" fmla="*/ 224 w 356"/>
              <a:gd name="T1" fmla="*/ 273 h 328"/>
              <a:gd name="T2" fmla="*/ 181 w 356"/>
              <a:gd name="T3" fmla="*/ 295 h 328"/>
              <a:gd name="T4" fmla="*/ 181 w 356"/>
              <a:gd name="T5" fmla="*/ 328 h 328"/>
              <a:gd name="T6" fmla="*/ 121 w 356"/>
              <a:gd name="T7" fmla="*/ 328 h 328"/>
              <a:gd name="T8" fmla="*/ 121 w 356"/>
              <a:gd name="T9" fmla="*/ 291 h 328"/>
              <a:gd name="T10" fmla="*/ 57 w 356"/>
              <a:gd name="T11" fmla="*/ 254 h 328"/>
              <a:gd name="T12" fmla="*/ 28 w 356"/>
              <a:gd name="T13" fmla="*/ 269 h 328"/>
              <a:gd name="T14" fmla="*/ 0 w 356"/>
              <a:gd name="T15" fmla="*/ 214 h 328"/>
              <a:gd name="T16" fmla="*/ 28 w 356"/>
              <a:gd name="T17" fmla="*/ 199 h 328"/>
              <a:gd name="T18" fmla="*/ 21 w 356"/>
              <a:gd name="T19" fmla="*/ 162 h 328"/>
              <a:gd name="T20" fmla="*/ 28 w 356"/>
              <a:gd name="T21" fmla="*/ 125 h 328"/>
              <a:gd name="T22" fmla="*/ 0 w 356"/>
              <a:gd name="T23" fmla="*/ 111 h 328"/>
              <a:gd name="T24" fmla="*/ 28 w 356"/>
              <a:gd name="T25" fmla="*/ 55 h 328"/>
              <a:gd name="T26" fmla="*/ 57 w 356"/>
              <a:gd name="T27" fmla="*/ 70 h 328"/>
              <a:gd name="T28" fmla="*/ 121 w 356"/>
              <a:gd name="T29" fmla="*/ 33 h 328"/>
              <a:gd name="T30" fmla="*/ 121 w 356"/>
              <a:gd name="T31" fmla="*/ 0 h 328"/>
              <a:gd name="T32" fmla="*/ 181 w 356"/>
              <a:gd name="T33" fmla="*/ 0 h 328"/>
              <a:gd name="T34" fmla="*/ 181 w 356"/>
              <a:gd name="T35" fmla="*/ 30 h 328"/>
              <a:gd name="T36" fmla="*/ 249 w 356"/>
              <a:gd name="T37" fmla="*/ 70 h 328"/>
              <a:gd name="T38" fmla="*/ 274 w 356"/>
              <a:gd name="T39" fmla="*/ 55 h 328"/>
              <a:gd name="T40" fmla="*/ 306 w 356"/>
              <a:gd name="T41" fmla="*/ 111 h 328"/>
              <a:gd name="T42" fmla="*/ 277 w 356"/>
              <a:gd name="T43" fmla="*/ 125 h 328"/>
              <a:gd name="T44" fmla="*/ 282 w 356"/>
              <a:gd name="T45" fmla="*/ 162 h 328"/>
              <a:gd name="T46" fmla="*/ 279 w 356"/>
              <a:gd name="T47" fmla="*/ 188 h 328"/>
              <a:gd name="T48" fmla="*/ 186 w 356"/>
              <a:gd name="T49" fmla="*/ 100 h 328"/>
              <a:gd name="T50" fmla="*/ 150 w 356"/>
              <a:gd name="T51" fmla="*/ 89 h 328"/>
              <a:gd name="T52" fmla="*/ 75 w 356"/>
              <a:gd name="T53" fmla="*/ 166 h 328"/>
              <a:gd name="T54" fmla="*/ 107 w 356"/>
              <a:gd name="T55" fmla="*/ 231 h 328"/>
              <a:gd name="T56" fmla="*/ 209 w 356"/>
              <a:gd name="T57" fmla="*/ 238 h 328"/>
              <a:gd name="T58" fmla="*/ 310 w 356"/>
              <a:gd name="T59" fmla="*/ 302 h 328"/>
              <a:gd name="T60" fmla="*/ 348 w 356"/>
              <a:gd name="T61" fmla="*/ 294 h 328"/>
              <a:gd name="T62" fmla="*/ 340 w 356"/>
              <a:gd name="T63" fmla="*/ 256 h 328"/>
              <a:gd name="T64" fmla="*/ 237 w 356"/>
              <a:gd name="T65" fmla="*/ 195 h 328"/>
              <a:gd name="T66" fmla="*/ 235 w 356"/>
              <a:gd name="T67" fmla="*/ 194 h 328"/>
              <a:gd name="T68" fmla="*/ 234 w 356"/>
              <a:gd name="T69" fmla="*/ 179 h 328"/>
              <a:gd name="T70" fmla="*/ 172 w 356"/>
              <a:gd name="T71" fmla="*/ 139 h 328"/>
              <a:gd name="T72" fmla="*/ 145 w 356"/>
              <a:gd name="T73" fmla="*/ 153 h 328"/>
              <a:gd name="T74" fmla="*/ 194 w 356"/>
              <a:gd name="T75" fmla="*/ 183 h 328"/>
              <a:gd name="T76" fmla="*/ 182 w 356"/>
              <a:gd name="T77" fmla="*/ 199 h 328"/>
              <a:gd name="T78" fmla="*/ 135 w 356"/>
              <a:gd name="T79" fmla="*/ 169 h 328"/>
              <a:gd name="T80" fmla="*/ 132 w 356"/>
              <a:gd name="T81" fmla="*/ 201 h 328"/>
              <a:gd name="T82" fmla="*/ 194 w 356"/>
              <a:gd name="T83" fmla="*/ 241 h 328"/>
              <a:gd name="T84" fmla="*/ 207 w 356"/>
              <a:gd name="T85" fmla="*/ 237 h 328"/>
              <a:gd name="T86" fmla="*/ 209 w 356"/>
              <a:gd name="T87" fmla="*/ 23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328">
                <a:moveTo>
                  <a:pt x="224" y="273"/>
                </a:moveTo>
                <a:cubicBezTo>
                  <a:pt x="213" y="284"/>
                  <a:pt x="195" y="291"/>
                  <a:pt x="181" y="295"/>
                </a:cubicBezTo>
                <a:cubicBezTo>
                  <a:pt x="181" y="295"/>
                  <a:pt x="181" y="295"/>
                  <a:pt x="181" y="328"/>
                </a:cubicBezTo>
                <a:cubicBezTo>
                  <a:pt x="181" y="328"/>
                  <a:pt x="181" y="328"/>
                  <a:pt x="121" y="328"/>
                </a:cubicBezTo>
                <a:cubicBezTo>
                  <a:pt x="121" y="328"/>
                  <a:pt x="121" y="328"/>
                  <a:pt x="121" y="291"/>
                </a:cubicBezTo>
                <a:cubicBezTo>
                  <a:pt x="96" y="287"/>
                  <a:pt x="75" y="273"/>
                  <a:pt x="57" y="254"/>
                </a:cubicBezTo>
                <a:cubicBezTo>
                  <a:pt x="57" y="254"/>
                  <a:pt x="57" y="254"/>
                  <a:pt x="28" y="269"/>
                </a:cubicBezTo>
                <a:cubicBezTo>
                  <a:pt x="28" y="269"/>
                  <a:pt x="28" y="269"/>
                  <a:pt x="0" y="214"/>
                </a:cubicBezTo>
                <a:cubicBezTo>
                  <a:pt x="0" y="214"/>
                  <a:pt x="0" y="214"/>
                  <a:pt x="28" y="199"/>
                </a:cubicBezTo>
                <a:cubicBezTo>
                  <a:pt x="25" y="188"/>
                  <a:pt x="21" y="177"/>
                  <a:pt x="21" y="162"/>
                </a:cubicBezTo>
                <a:cubicBezTo>
                  <a:pt x="21" y="151"/>
                  <a:pt x="25" y="136"/>
                  <a:pt x="28" y="125"/>
                </a:cubicBezTo>
                <a:cubicBezTo>
                  <a:pt x="28" y="125"/>
                  <a:pt x="28" y="125"/>
                  <a:pt x="0" y="111"/>
                </a:cubicBezTo>
                <a:cubicBezTo>
                  <a:pt x="0" y="111"/>
                  <a:pt x="0" y="111"/>
                  <a:pt x="28" y="55"/>
                </a:cubicBezTo>
                <a:cubicBezTo>
                  <a:pt x="28" y="55"/>
                  <a:pt x="28" y="55"/>
                  <a:pt x="57" y="70"/>
                </a:cubicBezTo>
                <a:cubicBezTo>
                  <a:pt x="75" y="52"/>
                  <a:pt x="96" y="37"/>
                  <a:pt x="121" y="33"/>
                </a:cubicBezTo>
                <a:cubicBezTo>
                  <a:pt x="121" y="33"/>
                  <a:pt x="121" y="33"/>
                  <a:pt x="121" y="0"/>
                </a:cubicBezTo>
                <a:cubicBezTo>
                  <a:pt x="121" y="0"/>
                  <a:pt x="121" y="0"/>
                  <a:pt x="181" y="0"/>
                </a:cubicBezTo>
                <a:cubicBezTo>
                  <a:pt x="181" y="0"/>
                  <a:pt x="181" y="0"/>
                  <a:pt x="181" y="30"/>
                </a:cubicBezTo>
                <a:cubicBezTo>
                  <a:pt x="206" y="37"/>
                  <a:pt x="231" y="52"/>
                  <a:pt x="249" y="70"/>
                </a:cubicBezTo>
                <a:cubicBezTo>
                  <a:pt x="249" y="70"/>
                  <a:pt x="249" y="70"/>
                  <a:pt x="274" y="55"/>
                </a:cubicBezTo>
                <a:cubicBezTo>
                  <a:pt x="274" y="55"/>
                  <a:pt x="274" y="55"/>
                  <a:pt x="306" y="111"/>
                </a:cubicBezTo>
                <a:cubicBezTo>
                  <a:pt x="306" y="111"/>
                  <a:pt x="306" y="111"/>
                  <a:pt x="277" y="125"/>
                </a:cubicBezTo>
                <a:cubicBezTo>
                  <a:pt x="281" y="136"/>
                  <a:pt x="282" y="150"/>
                  <a:pt x="282" y="162"/>
                </a:cubicBezTo>
                <a:cubicBezTo>
                  <a:pt x="282" y="169"/>
                  <a:pt x="282" y="178"/>
                  <a:pt x="279" y="188"/>
                </a:cubicBezTo>
                <a:moveTo>
                  <a:pt x="186" y="100"/>
                </a:moveTo>
                <a:cubicBezTo>
                  <a:pt x="176" y="93"/>
                  <a:pt x="165" y="89"/>
                  <a:pt x="150" y="89"/>
                </a:cubicBezTo>
                <a:cubicBezTo>
                  <a:pt x="107" y="89"/>
                  <a:pt x="75" y="126"/>
                  <a:pt x="75" y="166"/>
                </a:cubicBezTo>
                <a:cubicBezTo>
                  <a:pt x="75" y="195"/>
                  <a:pt x="85" y="217"/>
                  <a:pt x="107" y="231"/>
                </a:cubicBezTo>
                <a:moveTo>
                  <a:pt x="209" y="238"/>
                </a:moveTo>
                <a:cubicBezTo>
                  <a:pt x="310" y="302"/>
                  <a:pt x="310" y="302"/>
                  <a:pt x="310" y="302"/>
                </a:cubicBezTo>
                <a:cubicBezTo>
                  <a:pt x="323" y="310"/>
                  <a:pt x="340" y="307"/>
                  <a:pt x="348" y="294"/>
                </a:cubicBezTo>
                <a:cubicBezTo>
                  <a:pt x="356" y="282"/>
                  <a:pt x="353" y="265"/>
                  <a:pt x="340" y="256"/>
                </a:cubicBezTo>
                <a:cubicBezTo>
                  <a:pt x="237" y="195"/>
                  <a:pt x="237" y="195"/>
                  <a:pt x="237" y="195"/>
                </a:cubicBezTo>
                <a:cubicBezTo>
                  <a:pt x="235" y="194"/>
                  <a:pt x="235" y="194"/>
                  <a:pt x="235" y="194"/>
                </a:cubicBezTo>
                <a:cubicBezTo>
                  <a:pt x="236" y="189"/>
                  <a:pt x="235" y="184"/>
                  <a:pt x="234" y="179"/>
                </a:cubicBezTo>
                <a:cubicBezTo>
                  <a:pt x="228" y="151"/>
                  <a:pt x="200" y="132"/>
                  <a:pt x="172" y="139"/>
                </a:cubicBezTo>
                <a:cubicBezTo>
                  <a:pt x="162" y="141"/>
                  <a:pt x="152" y="146"/>
                  <a:pt x="145" y="153"/>
                </a:cubicBezTo>
                <a:cubicBezTo>
                  <a:pt x="194" y="183"/>
                  <a:pt x="194" y="183"/>
                  <a:pt x="194" y="183"/>
                </a:cubicBezTo>
                <a:cubicBezTo>
                  <a:pt x="182" y="199"/>
                  <a:pt x="182" y="199"/>
                  <a:pt x="182" y="199"/>
                </a:cubicBezTo>
                <a:cubicBezTo>
                  <a:pt x="135" y="169"/>
                  <a:pt x="135" y="169"/>
                  <a:pt x="135" y="169"/>
                </a:cubicBezTo>
                <a:cubicBezTo>
                  <a:pt x="131" y="179"/>
                  <a:pt x="129" y="190"/>
                  <a:pt x="132" y="201"/>
                </a:cubicBezTo>
                <a:cubicBezTo>
                  <a:pt x="138" y="229"/>
                  <a:pt x="165" y="247"/>
                  <a:pt x="194" y="241"/>
                </a:cubicBezTo>
                <a:cubicBezTo>
                  <a:pt x="198" y="240"/>
                  <a:pt x="203" y="239"/>
                  <a:pt x="207" y="237"/>
                </a:cubicBezTo>
                <a:lnTo>
                  <a:pt x="209" y="238"/>
                </a:lnTo>
                <a:close/>
              </a:path>
            </a:pathLst>
          </a:custGeom>
          <a:noFill/>
          <a:ln w="15875"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0">
                    <a:srgbClr val="505050"/>
                  </a:gs>
                  <a:gs pos="100000">
                    <a:srgbClr val="505050"/>
                  </a:gs>
                </a:gsLst>
              </a:gradFill>
              <a:effectLst/>
              <a:uLnTx/>
              <a:uFillTx/>
            </a:endParaRPr>
          </a:p>
        </p:txBody>
      </p:sp>
      <p:sp>
        <p:nvSpPr>
          <p:cNvPr id="135" name="Freeform: Shape 134">
            <a:extLst>
              <a:ext uri="{FF2B5EF4-FFF2-40B4-BE49-F238E27FC236}">
                <a16:creationId xmlns:a16="http://schemas.microsoft.com/office/drawing/2014/main" id="{C271C245-4B49-7D29-FE7B-1E21EC0AF746}"/>
              </a:ext>
            </a:extLst>
          </p:cNvPr>
          <p:cNvSpPr/>
          <p:nvPr/>
        </p:nvSpPr>
        <p:spPr>
          <a:xfrm>
            <a:off x="6772470" y="5596022"/>
            <a:ext cx="795527" cy="795528"/>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3833"/>
                  <a:pt x="29073" y="3356"/>
                </a:cubicBezTo>
                <a:lnTo>
                  <a:pt x="29073" y="3356"/>
                </a:lnTo>
                <a:close/>
              </a:path>
            </a:pathLst>
          </a:custGeom>
          <a:solidFill>
            <a:srgbClr val="0078D4"/>
          </a:solidFill>
          <a:ln w="50800" cap="flat" cmpd="sng" algn="ctr">
            <a:no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defTabSz="274214" eaLnBrk="1" fontAlgn="auto" latinLnBrk="0" hangingPunct="1">
              <a:lnSpc>
                <a:spcPct val="100000"/>
              </a:lnSpc>
              <a:spcBef>
                <a:spcPts val="0"/>
              </a:spcBef>
              <a:spcAft>
                <a:spcPts val="500"/>
              </a:spcAft>
              <a:buClr>
                <a:srgbClr val="0078D7"/>
              </a:buClr>
              <a:buSzTx/>
              <a:buFontTx/>
              <a:buNone/>
              <a:tabLst/>
              <a:defRPr/>
            </a:pPr>
            <a:endParaRPr kumimoji="0" lang="en-US" sz="1200" b="0" i="0" u="none" strike="noStrike" kern="0" cap="none" spc="0" normalizeH="0" baseline="0" noProof="0">
              <a:ln>
                <a:noFill/>
              </a:ln>
              <a:solidFill>
                <a:srgbClr val="000000"/>
              </a:solidFill>
              <a:effectLst/>
              <a:uLnTx/>
              <a:uFillTx/>
              <a:latin typeface="Segoe UI Semibold"/>
              <a:cs typeface="Segoe UI" panose="020B0502040204020203" pitchFamily="34" charset="0"/>
            </a:endParaRPr>
          </a:p>
        </p:txBody>
      </p:sp>
      <p:sp>
        <p:nvSpPr>
          <p:cNvPr id="136" name="Freeform: Shape 135">
            <a:extLst>
              <a:ext uri="{FF2B5EF4-FFF2-40B4-BE49-F238E27FC236}">
                <a16:creationId xmlns:a16="http://schemas.microsoft.com/office/drawing/2014/main" id="{39ACB34E-4BBC-155C-B6C6-DBAE8459544C}"/>
              </a:ext>
              <a:ext uri="{C183D7F6-B498-43B3-948B-1728B52AA6E4}">
                <adec:decorative xmlns:adec="http://schemas.microsoft.com/office/drawing/2017/decorative" val="1"/>
              </a:ext>
            </a:extLst>
          </p:cNvPr>
          <p:cNvSpPr/>
          <p:nvPr/>
        </p:nvSpPr>
        <p:spPr>
          <a:xfrm flipH="1" flipV="1">
            <a:off x="6536052" y="5233611"/>
            <a:ext cx="595001" cy="613684"/>
          </a:xfrm>
          <a:custGeom>
            <a:avLst/>
            <a:gdLst>
              <a:gd name="connsiteX0" fmla="*/ 292417 w 292417"/>
              <a:gd name="connsiteY0" fmla="*/ 299085 h 299084"/>
              <a:gd name="connsiteX1" fmla="*/ 224790 w 292417"/>
              <a:gd name="connsiteY1" fmla="*/ 0 h 299084"/>
              <a:gd name="connsiteX2" fmla="*/ 151448 w 292417"/>
              <a:gd name="connsiteY2" fmla="*/ 146685 h 299084"/>
              <a:gd name="connsiteX3" fmla="*/ 0 w 292417"/>
              <a:gd name="connsiteY3" fmla="*/ 207645 h 299084"/>
              <a:gd name="connsiteX4" fmla="*/ 292417 w 292417"/>
              <a:gd name="connsiteY4" fmla="*/ 299085 h 299084"/>
              <a:gd name="connsiteX5" fmla="*/ 292417 w 292417"/>
              <a:gd name="connsiteY5" fmla="*/ 299085 h 29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417" h="299084">
                <a:moveTo>
                  <a:pt x="292417" y="299085"/>
                </a:moveTo>
                <a:lnTo>
                  <a:pt x="224790" y="0"/>
                </a:lnTo>
                <a:cubicBezTo>
                  <a:pt x="219075" y="54292"/>
                  <a:pt x="195263" y="106680"/>
                  <a:pt x="151448" y="146685"/>
                </a:cubicBezTo>
                <a:cubicBezTo>
                  <a:pt x="108585" y="186690"/>
                  <a:pt x="54292" y="206693"/>
                  <a:pt x="0" y="207645"/>
                </a:cubicBezTo>
                <a:lnTo>
                  <a:pt x="292417" y="299085"/>
                </a:lnTo>
                <a:lnTo>
                  <a:pt x="292417" y="299085"/>
                </a:lnTo>
                <a:close/>
              </a:path>
            </a:pathLst>
          </a:custGeom>
          <a:solidFill>
            <a:srgbClr val="0078D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endParaRPr>
          </a:p>
        </p:txBody>
      </p:sp>
      <p:sp>
        <p:nvSpPr>
          <p:cNvPr id="137" name="LightningBolt_E945" title="Icon of a lightning bolt">
            <a:extLst>
              <a:ext uri="{FF2B5EF4-FFF2-40B4-BE49-F238E27FC236}">
                <a16:creationId xmlns:a16="http://schemas.microsoft.com/office/drawing/2014/main" id="{472C81A3-6C5A-F74E-43F2-7B32459481A4}"/>
              </a:ext>
            </a:extLst>
          </p:cNvPr>
          <p:cNvSpPr>
            <a:spLocks noChangeAspect="1"/>
          </p:cNvSpPr>
          <p:nvPr/>
        </p:nvSpPr>
        <p:spPr bwMode="auto">
          <a:xfrm>
            <a:off x="7075469" y="5820670"/>
            <a:ext cx="262105" cy="365760"/>
          </a:xfrm>
          <a:custGeom>
            <a:avLst/>
            <a:gdLst>
              <a:gd name="T0" fmla="*/ 481 w 2961"/>
              <a:gd name="T1" fmla="*/ 4132 h 4132"/>
              <a:gd name="T2" fmla="*/ 2961 w 2961"/>
              <a:gd name="T3" fmla="*/ 1653 h 4132"/>
              <a:gd name="T4" fmla="*/ 1652 w 2961"/>
              <a:gd name="T5" fmla="*/ 1653 h 4132"/>
              <a:gd name="T6" fmla="*/ 2479 w 2961"/>
              <a:gd name="T7" fmla="*/ 0 h 4132"/>
              <a:gd name="T8" fmla="*/ 1239 w 2961"/>
              <a:gd name="T9" fmla="*/ 0 h 4132"/>
              <a:gd name="T10" fmla="*/ 0 w 2961"/>
              <a:gd name="T11" fmla="*/ 2479 h 4132"/>
              <a:gd name="T12" fmla="*/ 964 w 2961"/>
              <a:gd name="T13" fmla="*/ 2479 h 4132"/>
              <a:gd name="T14" fmla="*/ 137 w 2961"/>
              <a:gd name="T15" fmla="*/ 4132 h 4132"/>
              <a:gd name="T16" fmla="*/ 481 w 2961"/>
              <a:gd name="T17" fmla="*/ 4132 h 4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1" h="4132">
                <a:moveTo>
                  <a:pt x="481" y="4132"/>
                </a:moveTo>
                <a:lnTo>
                  <a:pt x="2961" y="1653"/>
                </a:lnTo>
                <a:lnTo>
                  <a:pt x="1652" y="1653"/>
                </a:lnTo>
                <a:lnTo>
                  <a:pt x="2479" y="0"/>
                </a:lnTo>
                <a:lnTo>
                  <a:pt x="1239" y="0"/>
                </a:lnTo>
                <a:lnTo>
                  <a:pt x="0" y="2479"/>
                </a:lnTo>
                <a:lnTo>
                  <a:pt x="964" y="2479"/>
                </a:lnTo>
                <a:lnTo>
                  <a:pt x="137" y="4132"/>
                </a:lnTo>
                <a:lnTo>
                  <a:pt x="481" y="4132"/>
                </a:lnTo>
                <a:close/>
              </a:path>
            </a:pathLst>
          </a:custGeom>
          <a:noFill/>
          <a:ln w="15875"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gradFill>
                <a:gsLst>
                  <a:gs pos="0">
                    <a:srgbClr val="505050"/>
                  </a:gs>
                  <a:gs pos="100000">
                    <a:srgbClr val="505050"/>
                  </a:gs>
                </a:gsLst>
                <a:lin ang="5400000" scaled="1"/>
              </a:gradFill>
              <a:effectLst/>
              <a:uLnTx/>
              <a:uFillTx/>
            </a:endParaRPr>
          </a:p>
        </p:txBody>
      </p:sp>
      <p:sp>
        <p:nvSpPr>
          <p:cNvPr id="138" name="Freeform: Shape 137">
            <a:extLst>
              <a:ext uri="{FF2B5EF4-FFF2-40B4-BE49-F238E27FC236}">
                <a16:creationId xmlns:a16="http://schemas.microsoft.com/office/drawing/2014/main" id="{B81009DF-387D-769D-6D80-D301CE809642}"/>
              </a:ext>
            </a:extLst>
          </p:cNvPr>
          <p:cNvSpPr/>
          <p:nvPr/>
        </p:nvSpPr>
        <p:spPr>
          <a:xfrm>
            <a:off x="4615330" y="5596022"/>
            <a:ext cx="795527" cy="795528"/>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3833"/>
                  <a:pt x="29073" y="3356"/>
                </a:cubicBezTo>
                <a:lnTo>
                  <a:pt x="29073" y="3356"/>
                </a:lnTo>
                <a:close/>
              </a:path>
            </a:pathLst>
          </a:custGeom>
          <a:solidFill>
            <a:srgbClr val="0078D4"/>
          </a:solidFill>
          <a:ln w="50800" cap="flat" cmpd="sng" algn="ctr">
            <a:no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defTabSz="274214" eaLnBrk="1" fontAlgn="auto" latinLnBrk="0" hangingPunct="1">
              <a:lnSpc>
                <a:spcPct val="100000"/>
              </a:lnSpc>
              <a:spcBef>
                <a:spcPts val="0"/>
              </a:spcBef>
              <a:spcAft>
                <a:spcPts val="500"/>
              </a:spcAft>
              <a:buClr>
                <a:srgbClr val="0078D7"/>
              </a:buClr>
              <a:buSzTx/>
              <a:buFontTx/>
              <a:buNone/>
              <a:tabLst/>
              <a:defRPr/>
            </a:pPr>
            <a:endParaRPr kumimoji="0" lang="en-US" sz="1200" b="0" i="0" u="none" strike="noStrike" kern="0" cap="none" spc="0" normalizeH="0" baseline="0" noProof="0">
              <a:ln>
                <a:noFill/>
              </a:ln>
              <a:solidFill>
                <a:srgbClr val="000000"/>
              </a:solidFill>
              <a:effectLst/>
              <a:uLnTx/>
              <a:uFillTx/>
              <a:latin typeface="Segoe UI Semibold"/>
              <a:cs typeface="Segoe UI" panose="020B0502040204020203" pitchFamily="34" charset="0"/>
            </a:endParaRPr>
          </a:p>
        </p:txBody>
      </p:sp>
      <p:sp>
        <p:nvSpPr>
          <p:cNvPr id="139" name="Freeform: Shape 138">
            <a:extLst>
              <a:ext uri="{FF2B5EF4-FFF2-40B4-BE49-F238E27FC236}">
                <a16:creationId xmlns:a16="http://schemas.microsoft.com/office/drawing/2014/main" id="{EF19C133-C0D1-BBFC-872D-33C13E670D80}"/>
              </a:ext>
              <a:ext uri="{C183D7F6-B498-43B3-948B-1728B52AA6E4}">
                <adec:decorative xmlns:adec="http://schemas.microsoft.com/office/drawing/2017/decorative" val="1"/>
              </a:ext>
            </a:extLst>
          </p:cNvPr>
          <p:cNvSpPr/>
          <p:nvPr/>
        </p:nvSpPr>
        <p:spPr>
          <a:xfrm flipV="1">
            <a:off x="5052274" y="5233611"/>
            <a:ext cx="595001" cy="613684"/>
          </a:xfrm>
          <a:custGeom>
            <a:avLst/>
            <a:gdLst>
              <a:gd name="connsiteX0" fmla="*/ 292417 w 292417"/>
              <a:gd name="connsiteY0" fmla="*/ 299085 h 299084"/>
              <a:gd name="connsiteX1" fmla="*/ 224790 w 292417"/>
              <a:gd name="connsiteY1" fmla="*/ 0 h 299084"/>
              <a:gd name="connsiteX2" fmla="*/ 151448 w 292417"/>
              <a:gd name="connsiteY2" fmla="*/ 146685 h 299084"/>
              <a:gd name="connsiteX3" fmla="*/ 0 w 292417"/>
              <a:gd name="connsiteY3" fmla="*/ 207645 h 299084"/>
              <a:gd name="connsiteX4" fmla="*/ 292417 w 292417"/>
              <a:gd name="connsiteY4" fmla="*/ 299085 h 299084"/>
              <a:gd name="connsiteX5" fmla="*/ 292417 w 292417"/>
              <a:gd name="connsiteY5" fmla="*/ 299085 h 29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417" h="299084">
                <a:moveTo>
                  <a:pt x="292417" y="299085"/>
                </a:moveTo>
                <a:lnTo>
                  <a:pt x="224790" y="0"/>
                </a:lnTo>
                <a:cubicBezTo>
                  <a:pt x="219075" y="54292"/>
                  <a:pt x="195263" y="106680"/>
                  <a:pt x="151448" y="146685"/>
                </a:cubicBezTo>
                <a:cubicBezTo>
                  <a:pt x="108585" y="186690"/>
                  <a:pt x="54292" y="206693"/>
                  <a:pt x="0" y="207645"/>
                </a:cubicBezTo>
                <a:lnTo>
                  <a:pt x="292417" y="299085"/>
                </a:lnTo>
                <a:lnTo>
                  <a:pt x="292417" y="299085"/>
                </a:lnTo>
                <a:close/>
              </a:path>
            </a:pathLst>
          </a:custGeom>
          <a:solidFill>
            <a:srgbClr val="0078D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endParaRPr>
          </a:p>
        </p:txBody>
      </p:sp>
      <p:sp>
        <p:nvSpPr>
          <p:cNvPr id="140" name="CompanyDirectory_EF0D" title="Icon of a directory or logbook">
            <a:extLst>
              <a:ext uri="{FF2B5EF4-FFF2-40B4-BE49-F238E27FC236}">
                <a16:creationId xmlns:a16="http://schemas.microsoft.com/office/drawing/2014/main" id="{E44DC7E4-B2C3-F6F2-BD1A-10651CA1F9AB}"/>
              </a:ext>
            </a:extLst>
          </p:cNvPr>
          <p:cNvSpPr>
            <a:spLocks noChangeAspect="1" noEditPoints="1"/>
          </p:cNvSpPr>
          <p:nvPr/>
        </p:nvSpPr>
        <p:spPr bwMode="auto">
          <a:xfrm>
            <a:off x="4854725" y="5810906"/>
            <a:ext cx="329149" cy="365760"/>
          </a:xfrm>
          <a:custGeom>
            <a:avLst/>
            <a:gdLst>
              <a:gd name="T0" fmla="*/ 374 w 3371"/>
              <a:gd name="T1" fmla="*/ 3746 h 3746"/>
              <a:gd name="T2" fmla="*/ 374 w 3371"/>
              <a:gd name="T3" fmla="*/ 0 h 3746"/>
              <a:gd name="T4" fmla="*/ 3371 w 3371"/>
              <a:gd name="T5" fmla="*/ 0 h 3746"/>
              <a:gd name="T6" fmla="*/ 3371 w 3371"/>
              <a:gd name="T7" fmla="*/ 3746 h 3746"/>
              <a:gd name="T8" fmla="*/ 374 w 3371"/>
              <a:gd name="T9" fmla="*/ 3746 h 3746"/>
              <a:gd name="T10" fmla="*/ 0 w 3371"/>
              <a:gd name="T11" fmla="*/ 501 h 3746"/>
              <a:gd name="T12" fmla="*/ 367 w 3371"/>
              <a:gd name="T13" fmla="*/ 501 h 3746"/>
              <a:gd name="T14" fmla="*/ 0 w 3371"/>
              <a:gd name="T15" fmla="*/ 1251 h 3746"/>
              <a:gd name="T16" fmla="*/ 367 w 3371"/>
              <a:gd name="T17" fmla="*/ 1251 h 3746"/>
              <a:gd name="T18" fmla="*/ 0 w 3371"/>
              <a:gd name="T19" fmla="*/ 2500 h 3746"/>
              <a:gd name="T20" fmla="*/ 367 w 3371"/>
              <a:gd name="T21" fmla="*/ 2500 h 3746"/>
              <a:gd name="T22" fmla="*/ 0 w 3371"/>
              <a:gd name="T23" fmla="*/ 3250 h 3746"/>
              <a:gd name="T24" fmla="*/ 367 w 3371"/>
              <a:gd name="T25" fmla="*/ 3250 h 3746"/>
              <a:gd name="T26" fmla="*/ 1748 w 3371"/>
              <a:gd name="T27" fmla="*/ 749 h 3746"/>
              <a:gd name="T28" fmla="*/ 2997 w 3371"/>
              <a:gd name="T29" fmla="*/ 749 h 3746"/>
              <a:gd name="T30" fmla="*/ 1748 w 3371"/>
              <a:gd name="T31" fmla="*/ 1249 h 3746"/>
              <a:gd name="T32" fmla="*/ 2997 w 3371"/>
              <a:gd name="T33" fmla="*/ 1249 h 3746"/>
              <a:gd name="T34" fmla="*/ 1748 w 3371"/>
              <a:gd name="T35" fmla="*/ 2497 h 3746"/>
              <a:gd name="T36" fmla="*/ 2997 w 3371"/>
              <a:gd name="T37" fmla="*/ 2497 h 3746"/>
              <a:gd name="T38" fmla="*/ 1748 w 3371"/>
              <a:gd name="T39" fmla="*/ 2997 h 3746"/>
              <a:gd name="T40" fmla="*/ 2997 w 3371"/>
              <a:gd name="T41" fmla="*/ 2997 h 3746"/>
              <a:gd name="T42" fmla="*/ 1122 w 3371"/>
              <a:gd name="T43" fmla="*/ 753 h 3746"/>
              <a:gd name="T44" fmla="*/ 874 w 3371"/>
              <a:gd name="T45" fmla="*/ 1001 h 3746"/>
              <a:gd name="T46" fmla="*/ 1122 w 3371"/>
              <a:gd name="T47" fmla="*/ 1249 h 3746"/>
              <a:gd name="T48" fmla="*/ 1369 w 3371"/>
              <a:gd name="T49" fmla="*/ 1001 h 3746"/>
              <a:gd name="T50" fmla="*/ 1122 w 3371"/>
              <a:gd name="T51" fmla="*/ 753 h 3746"/>
              <a:gd name="T52" fmla="*/ 1122 w 3371"/>
              <a:gd name="T53" fmla="*/ 2499 h 3746"/>
              <a:gd name="T54" fmla="*/ 874 w 3371"/>
              <a:gd name="T55" fmla="*/ 2747 h 3746"/>
              <a:gd name="T56" fmla="*/ 1122 w 3371"/>
              <a:gd name="T57" fmla="*/ 2995 h 3746"/>
              <a:gd name="T58" fmla="*/ 1369 w 3371"/>
              <a:gd name="T59" fmla="*/ 2747 h 3746"/>
              <a:gd name="T60" fmla="*/ 1122 w 3371"/>
              <a:gd name="T61" fmla="*/ 2499 h 3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71" h="3746">
                <a:moveTo>
                  <a:pt x="374" y="3746"/>
                </a:moveTo>
                <a:cubicBezTo>
                  <a:pt x="374" y="0"/>
                  <a:pt x="374" y="0"/>
                  <a:pt x="374" y="0"/>
                </a:cubicBezTo>
                <a:cubicBezTo>
                  <a:pt x="3371" y="0"/>
                  <a:pt x="3371" y="0"/>
                  <a:pt x="3371" y="0"/>
                </a:cubicBezTo>
                <a:cubicBezTo>
                  <a:pt x="3371" y="3746"/>
                  <a:pt x="3371" y="3746"/>
                  <a:pt x="3371" y="3746"/>
                </a:cubicBezTo>
                <a:lnTo>
                  <a:pt x="374" y="3746"/>
                </a:lnTo>
                <a:close/>
                <a:moveTo>
                  <a:pt x="0" y="501"/>
                </a:moveTo>
                <a:cubicBezTo>
                  <a:pt x="367" y="501"/>
                  <a:pt x="367" y="501"/>
                  <a:pt x="367" y="501"/>
                </a:cubicBezTo>
                <a:moveTo>
                  <a:pt x="0" y="1251"/>
                </a:moveTo>
                <a:cubicBezTo>
                  <a:pt x="367" y="1251"/>
                  <a:pt x="367" y="1251"/>
                  <a:pt x="367" y="1251"/>
                </a:cubicBezTo>
                <a:moveTo>
                  <a:pt x="0" y="2500"/>
                </a:moveTo>
                <a:cubicBezTo>
                  <a:pt x="367" y="2500"/>
                  <a:pt x="367" y="2500"/>
                  <a:pt x="367" y="2500"/>
                </a:cubicBezTo>
                <a:moveTo>
                  <a:pt x="0" y="3250"/>
                </a:moveTo>
                <a:cubicBezTo>
                  <a:pt x="367" y="3250"/>
                  <a:pt x="367" y="3250"/>
                  <a:pt x="367" y="3250"/>
                </a:cubicBezTo>
                <a:moveTo>
                  <a:pt x="1748" y="749"/>
                </a:moveTo>
                <a:cubicBezTo>
                  <a:pt x="2997" y="749"/>
                  <a:pt x="2997" y="749"/>
                  <a:pt x="2997" y="749"/>
                </a:cubicBezTo>
                <a:moveTo>
                  <a:pt x="1748" y="1249"/>
                </a:moveTo>
                <a:cubicBezTo>
                  <a:pt x="2997" y="1249"/>
                  <a:pt x="2997" y="1249"/>
                  <a:pt x="2997" y="1249"/>
                </a:cubicBezTo>
                <a:moveTo>
                  <a:pt x="1748" y="2497"/>
                </a:moveTo>
                <a:cubicBezTo>
                  <a:pt x="2997" y="2497"/>
                  <a:pt x="2997" y="2497"/>
                  <a:pt x="2997" y="2497"/>
                </a:cubicBezTo>
                <a:moveTo>
                  <a:pt x="1748" y="2997"/>
                </a:moveTo>
                <a:cubicBezTo>
                  <a:pt x="2997" y="2997"/>
                  <a:pt x="2997" y="2997"/>
                  <a:pt x="2997" y="2997"/>
                </a:cubicBezTo>
                <a:moveTo>
                  <a:pt x="1122" y="753"/>
                </a:moveTo>
                <a:cubicBezTo>
                  <a:pt x="985" y="753"/>
                  <a:pt x="874" y="864"/>
                  <a:pt x="874" y="1001"/>
                </a:cubicBezTo>
                <a:cubicBezTo>
                  <a:pt x="874" y="1138"/>
                  <a:pt x="985" y="1249"/>
                  <a:pt x="1122" y="1249"/>
                </a:cubicBezTo>
                <a:cubicBezTo>
                  <a:pt x="1258" y="1249"/>
                  <a:pt x="1369" y="1138"/>
                  <a:pt x="1369" y="1001"/>
                </a:cubicBezTo>
                <a:cubicBezTo>
                  <a:pt x="1369" y="864"/>
                  <a:pt x="1258" y="753"/>
                  <a:pt x="1122" y="753"/>
                </a:cubicBezTo>
                <a:close/>
                <a:moveTo>
                  <a:pt x="1122" y="2499"/>
                </a:moveTo>
                <a:cubicBezTo>
                  <a:pt x="985" y="2499"/>
                  <a:pt x="874" y="2610"/>
                  <a:pt x="874" y="2747"/>
                </a:cubicBezTo>
                <a:cubicBezTo>
                  <a:pt x="874" y="2884"/>
                  <a:pt x="985" y="2995"/>
                  <a:pt x="1122" y="2995"/>
                </a:cubicBezTo>
                <a:cubicBezTo>
                  <a:pt x="1258" y="2995"/>
                  <a:pt x="1369" y="2884"/>
                  <a:pt x="1369" y="2747"/>
                </a:cubicBezTo>
                <a:cubicBezTo>
                  <a:pt x="1369" y="2610"/>
                  <a:pt x="1258" y="2499"/>
                  <a:pt x="1122" y="2499"/>
                </a:cubicBezTo>
                <a:close/>
              </a:path>
            </a:pathLst>
          </a:custGeom>
          <a:noFill/>
          <a:ln w="158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41" name="Freeform: Shape 140">
            <a:extLst>
              <a:ext uri="{FF2B5EF4-FFF2-40B4-BE49-F238E27FC236}">
                <a16:creationId xmlns:a16="http://schemas.microsoft.com/office/drawing/2014/main" id="{4F54AC7C-DFD6-A8EA-7677-99DC6C221FFC}"/>
              </a:ext>
            </a:extLst>
          </p:cNvPr>
          <p:cNvSpPr/>
          <p:nvPr/>
        </p:nvSpPr>
        <p:spPr>
          <a:xfrm>
            <a:off x="3625151" y="4516495"/>
            <a:ext cx="795527" cy="795528"/>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3833"/>
                  <a:pt x="29073" y="3356"/>
                </a:cubicBezTo>
                <a:lnTo>
                  <a:pt x="29073" y="3356"/>
                </a:lnTo>
                <a:close/>
              </a:path>
            </a:pathLst>
          </a:custGeom>
          <a:solidFill>
            <a:srgbClr val="0078D4"/>
          </a:solidFill>
          <a:ln w="50800" cap="flat" cmpd="sng" algn="ctr">
            <a:no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defTabSz="274214" eaLnBrk="1" fontAlgn="auto" latinLnBrk="0" hangingPunct="1">
              <a:lnSpc>
                <a:spcPct val="100000"/>
              </a:lnSpc>
              <a:spcBef>
                <a:spcPts val="0"/>
              </a:spcBef>
              <a:spcAft>
                <a:spcPts val="500"/>
              </a:spcAft>
              <a:buClr>
                <a:srgbClr val="0078D7"/>
              </a:buClr>
              <a:buSzTx/>
              <a:buFontTx/>
              <a:buNone/>
              <a:tabLst/>
              <a:defRPr/>
            </a:pPr>
            <a:endParaRPr kumimoji="0" lang="en-US" sz="1200" b="0" i="0" u="none" strike="noStrike" kern="0" cap="none" spc="0" normalizeH="0" baseline="0" noProof="0">
              <a:ln>
                <a:noFill/>
              </a:ln>
              <a:solidFill>
                <a:srgbClr val="000000"/>
              </a:solidFill>
              <a:effectLst/>
              <a:uLnTx/>
              <a:uFillTx/>
              <a:latin typeface="Segoe UI Semibold"/>
              <a:cs typeface="Segoe UI" panose="020B0502040204020203" pitchFamily="34" charset="0"/>
            </a:endParaRPr>
          </a:p>
        </p:txBody>
      </p:sp>
      <p:sp>
        <p:nvSpPr>
          <p:cNvPr id="142" name="Freeform: Shape 141">
            <a:extLst>
              <a:ext uri="{FF2B5EF4-FFF2-40B4-BE49-F238E27FC236}">
                <a16:creationId xmlns:a16="http://schemas.microsoft.com/office/drawing/2014/main" id="{47C88A6D-0AE7-AC78-1E00-862DF1C35A3C}"/>
              </a:ext>
              <a:ext uri="{C183D7F6-B498-43B3-948B-1728B52AA6E4}">
                <adec:decorative xmlns:adec="http://schemas.microsoft.com/office/drawing/2017/decorative" val="1"/>
              </a:ext>
            </a:extLst>
          </p:cNvPr>
          <p:cNvSpPr/>
          <p:nvPr/>
        </p:nvSpPr>
        <p:spPr>
          <a:xfrm flipV="1">
            <a:off x="4355210" y="4518826"/>
            <a:ext cx="593065" cy="615639"/>
          </a:xfrm>
          <a:custGeom>
            <a:avLst/>
            <a:gdLst>
              <a:gd name="connsiteX0" fmla="*/ 291465 w 291465"/>
              <a:gd name="connsiteY0" fmla="*/ 204788 h 300037"/>
              <a:gd name="connsiteX1" fmla="*/ 63817 w 291465"/>
              <a:gd name="connsiteY1" fmla="*/ 0 h 300037"/>
              <a:gd name="connsiteX2" fmla="*/ 88583 w 291465"/>
              <a:gd name="connsiteY2" fmla="*/ 161925 h 300037"/>
              <a:gd name="connsiteX3" fmla="*/ 0 w 291465"/>
              <a:gd name="connsiteY3" fmla="*/ 300038 h 300037"/>
              <a:gd name="connsiteX4" fmla="*/ 291465 w 291465"/>
              <a:gd name="connsiteY4" fmla="*/ 204788 h 300037"/>
              <a:gd name="connsiteX5" fmla="*/ 291465 w 291465"/>
              <a:gd name="connsiteY5" fmla="*/ 204788 h 30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465" h="300037">
                <a:moveTo>
                  <a:pt x="291465" y="204788"/>
                </a:moveTo>
                <a:lnTo>
                  <a:pt x="63817" y="0"/>
                </a:lnTo>
                <a:cubicBezTo>
                  <a:pt x="90488" y="47625"/>
                  <a:pt x="100965" y="104775"/>
                  <a:pt x="88583" y="161925"/>
                </a:cubicBezTo>
                <a:cubicBezTo>
                  <a:pt x="76200" y="219075"/>
                  <a:pt x="43815" y="267653"/>
                  <a:pt x="0" y="300038"/>
                </a:cubicBezTo>
                <a:lnTo>
                  <a:pt x="291465" y="204788"/>
                </a:lnTo>
                <a:lnTo>
                  <a:pt x="291465" y="204788"/>
                </a:lnTo>
                <a:close/>
              </a:path>
            </a:pathLst>
          </a:custGeom>
          <a:solidFill>
            <a:srgbClr val="0078D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endParaRPr>
          </a:p>
        </p:txBody>
      </p:sp>
      <p:sp>
        <p:nvSpPr>
          <p:cNvPr id="143" name="Processing_E9F5" title="Icon of two interlocked gears">
            <a:extLst>
              <a:ext uri="{FF2B5EF4-FFF2-40B4-BE49-F238E27FC236}">
                <a16:creationId xmlns:a16="http://schemas.microsoft.com/office/drawing/2014/main" id="{B23F207E-083F-C8D7-A4F4-25FFE9AE7003}"/>
              </a:ext>
            </a:extLst>
          </p:cNvPr>
          <p:cNvSpPr>
            <a:spLocks noChangeAspect="1" noEditPoints="1"/>
          </p:cNvSpPr>
          <p:nvPr/>
        </p:nvSpPr>
        <p:spPr bwMode="auto">
          <a:xfrm>
            <a:off x="3924437" y="4821613"/>
            <a:ext cx="197327" cy="171859"/>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58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44" name="speech_2" title="Icon of a chat bubble">
            <a:extLst>
              <a:ext uri="{FF2B5EF4-FFF2-40B4-BE49-F238E27FC236}">
                <a16:creationId xmlns:a16="http://schemas.microsoft.com/office/drawing/2014/main" id="{FDCADC39-0745-043E-D8C5-4FCC89F53B82}"/>
              </a:ext>
            </a:extLst>
          </p:cNvPr>
          <p:cNvSpPr>
            <a:spLocks noChangeAspect="1" noEditPoints="1"/>
          </p:cNvSpPr>
          <p:nvPr/>
        </p:nvSpPr>
        <p:spPr bwMode="auto">
          <a:xfrm>
            <a:off x="3817241" y="4772139"/>
            <a:ext cx="411719" cy="365760"/>
          </a:xfrm>
          <a:custGeom>
            <a:avLst/>
            <a:gdLst>
              <a:gd name="T0" fmla="*/ 122 w 215"/>
              <a:gd name="T1" fmla="*/ 145 h 191"/>
              <a:gd name="T2" fmla="*/ 76 w 215"/>
              <a:gd name="T3" fmla="*/ 145 h 191"/>
              <a:gd name="T4" fmla="*/ 31 w 215"/>
              <a:gd name="T5" fmla="*/ 191 h 191"/>
              <a:gd name="T6" fmla="*/ 31 w 215"/>
              <a:gd name="T7" fmla="*/ 145 h 191"/>
              <a:gd name="T8" fmla="*/ 0 w 215"/>
              <a:gd name="T9" fmla="*/ 145 h 191"/>
              <a:gd name="T10" fmla="*/ 0 w 215"/>
              <a:gd name="T11" fmla="*/ 0 h 191"/>
              <a:gd name="T12" fmla="*/ 215 w 215"/>
              <a:gd name="T13" fmla="*/ 0 h 191"/>
              <a:gd name="T14" fmla="*/ 215 w 215"/>
              <a:gd name="T15" fmla="*/ 120 h 191"/>
              <a:gd name="T16" fmla="*/ 122 w 215"/>
              <a:gd name="T17" fmla="*/ 145 h 191"/>
              <a:gd name="T18" fmla="*/ 122 w 215"/>
              <a:gd name="T19" fmla="*/ 145 h 191"/>
              <a:gd name="T20" fmla="*/ 122 w 215"/>
              <a:gd name="T21" fmla="*/ 145 h 191"/>
              <a:gd name="T22" fmla="*/ 215 w 215"/>
              <a:gd name="T23" fmla="*/ 145 h 191"/>
              <a:gd name="T24" fmla="*/ 215 w 215"/>
              <a:gd name="T25" fmla="*/ 12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5" h="191">
                <a:moveTo>
                  <a:pt x="122" y="145"/>
                </a:moveTo>
                <a:lnTo>
                  <a:pt x="76" y="145"/>
                </a:lnTo>
                <a:lnTo>
                  <a:pt x="31" y="191"/>
                </a:lnTo>
                <a:lnTo>
                  <a:pt x="31" y="145"/>
                </a:lnTo>
                <a:lnTo>
                  <a:pt x="0" y="145"/>
                </a:lnTo>
                <a:lnTo>
                  <a:pt x="0" y="0"/>
                </a:lnTo>
                <a:lnTo>
                  <a:pt x="215" y="0"/>
                </a:lnTo>
                <a:lnTo>
                  <a:pt x="215" y="120"/>
                </a:lnTo>
                <a:moveTo>
                  <a:pt x="122" y="145"/>
                </a:moveTo>
                <a:lnTo>
                  <a:pt x="122" y="145"/>
                </a:lnTo>
                <a:moveTo>
                  <a:pt x="122" y="145"/>
                </a:moveTo>
                <a:lnTo>
                  <a:pt x="215" y="145"/>
                </a:lnTo>
                <a:lnTo>
                  <a:pt x="215" y="120"/>
                </a:lnTo>
              </a:path>
            </a:pathLst>
          </a:custGeom>
          <a:noFill/>
          <a:ln w="15875"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0">
                    <a:srgbClr val="505050"/>
                  </a:gs>
                  <a:gs pos="100000">
                    <a:srgbClr val="505050"/>
                  </a:gs>
                </a:gsLst>
              </a:gradFill>
              <a:effectLst/>
              <a:uLnTx/>
              <a:uFillTx/>
            </a:endParaRPr>
          </a:p>
        </p:txBody>
      </p:sp>
      <p:sp>
        <p:nvSpPr>
          <p:cNvPr id="145" name="Freeform: Shape 144">
            <a:extLst>
              <a:ext uri="{FF2B5EF4-FFF2-40B4-BE49-F238E27FC236}">
                <a16:creationId xmlns:a16="http://schemas.microsoft.com/office/drawing/2014/main" id="{ABEB08C8-115D-6D44-E730-E46DFA97AD07}"/>
              </a:ext>
            </a:extLst>
          </p:cNvPr>
          <p:cNvSpPr/>
          <p:nvPr/>
        </p:nvSpPr>
        <p:spPr>
          <a:xfrm>
            <a:off x="3533404" y="3418507"/>
            <a:ext cx="795527" cy="795528"/>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3833"/>
                  <a:pt x="29073" y="3356"/>
                </a:cubicBezTo>
                <a:lnTo>
                  <a:pt x="29073" y="3356"/>
                </a:lnTo>
                <a:close/>
              </a:path>
            </a:pathLst>
          </a:custGeom>
          <a:solidFill>
            <a:srgbClr val="0078D4"/>
          </a:solidFill>
          <a:ln w="50800" cap="flat" cmpd="sng" algn="ctr">
            <a:no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defTabSz="274214" eaLnBrk="1" fontAlgn="auto" latinLnBrk="0" hangingPunct="1">
              <a:lnSpc>
                <a:spcPct val="100000"/>
              </a:lnSpc>
              <a:spcBef>
                <a:spcPts val="0"/>
              </a:spcBef>
              <a:spcAft>
                <a:spcPts val="500"/>
              </a:spcAft>
              <a:buClr>
                <a:srgbClr val="0078D7"/>
              </a:buClr>
              <a:buSzTx/>
              <a:buFontTx/>
              <a:buNone/>
              <a:tabLst/>
              <a:defRPr/>
            </a:pPr>
            <a:endParaRPr kumimoji="0" lang="en-US" sz="1200" b="0" i="0" u="none" strike="noStrike" kern="0" cap="none" spc="0" normalizeH="0" baseline="0" noProof="0">
              <a:ln>
                <a:noFill/>
              </a:ln>
              <a:solidFill>
                <a:srgbClr val="000000"/>
              </a:solidFill>
              <a:effectLst/>
              <a:uLnTx/>
              <a:uFillTx/>
              <a:latin typeface="Segoe UI Semibold"/>
              <a:cs typeface="Segoe UI" panose="020B0502040204020203" pitchFamily="34" charset="0"/>
            </a:endParaRPr>
          </a:p>
        </p:txBody>
      </p:sp>
      <p:sp>
        <p:nvSpPr>
          <p:cNvPr id="146" name="Freeform: Shape 145">
            <a:extLst>
              <a:ext uri="{FF2B5EF4-FFF2-40B4-BE49-F238E27FC236}">
                <a16:creationId xmlns:a16="http://schemas.microsoft.com/office/drawing/2014/main" id="{2F2C259C-33F4-CFBA-C462-D0092BE7418D}"/>
              </a:ext>
              <a:ext uri="{C183D7F6-B498-43B3-948B-1728B52AA6E4}">
                <adec:decorative xmlns:adec="http://schemas.microsoft.com/office/drawing/2017/decorative" val="1"/>
              </a:ext>
            </a:extLst>
          </p:cNvPr>
          <p:cNvSpPr/>
          <p:nvPr/>
        </p:nvSpPr>
        <p:spPr>
          <a:xfrm>
            <a:off x="4263463" y="3586015"/>
            <a:ext cx="593065" cy="615639"/>
          </a:xfrm>
          <a:custGeom>
            <a:avLst/>
            <a:gdLst>
              <a:gd name="connsiteX0" fmla="*/ 291465 w 291465"/>
              <a:gd name="connsiteY0" fmla="*/ 204788 h 300037"/>
              <a:gd name="connsiteX1" fmla="*/ 63817 w 291465"/>
              <a:gd name="connsiteY1" fmla="*/ 0 h 300037"/>
              <a:gd name="connsiteX2" fmla="*/ 88583 w 291465"/>
              <a:gd name="connsiteY2" fmla="*/ 161925 h 300037"/>
              <a:gd name="connsiteX3" fmla="*/ 0 w 291465"/>
              <a:gd name="connsiteY3" fmla="*/ 300038 h 300037"/>
              <a:gd name="connsiteX4" fmla="*/ 291465 w 291465"/>
              <a:gd name="connsiteY4" fmla="*/ 204788 h 300037"/>
              <a:gd name="connsiteX5" fmla="*/ 291465 w 291465"/>
              <a:gd name="connsiteY5" fmla="*/ 204788 h 30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465" h="300037">
                <a:moveTo>
                  <a:pt x="291465" y="204788"/>
                </a:moveTo>
                <a:lnTo>
                  <a:pt x="63817" y="0"/>
                </a:lnTo>
                <a:cubicBezTo>
                  <a:pt x="90488" y="47625"/>
                  <a:pt x="100965" y="104775"/>
                  <a:pt x="88583" y="161925"/>
                </a:cubicBezTo>
                <a:cubicBezTo>
                  <a:pt x="76200" y="219075"/>
                  <a:pt x="43815" y="267653"/>
                  <a:pt x="0" y="300038"/>
                </a:cubicBezTo>
                <a:lnTo>
                  <a:pt x="291465" y="204788"/>
                </a:lnTo>
                <a:lnTo>
                  <a:pt x="291465" y="204788"/>
                </a:lnTo>
                <a:close/>
              </a:path>
            </a:pathLst>
          </a:custGeom>
          <a:solidFill>
            <a:srgbClr val="0078D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endParaRPr>
          </a:p>
        </p:txBody>
      </p:sp>
      <p:sp>
        <p:nvSpPr>
          <p:cNvPr id="147" name="list_4" title="Icon of a checklist">
            <a:extLst>
              <a:ext uri="{FF2B5EF4-FFF2-40B4-BE49-F238E27FC236}">
                <a16:creationId xmlns:a16="http://schemas.microsoft.com/office/drawing/2014/main" id="{8AD37D69-B632-6C14-41A0-903C366C6225}"/>
              </a:ext>
            </a:extLst>
          </p:cNvPr>
          <p:cNvSpPr>
            <a:spLocks noChangeAspect="1" noEditPoints="1"/>
          </p:cNvSpPr>
          <p:nvPr/>
        </p:nvSpPr>
        <p:spPr bwMode="auto">
          <a:xfrm>
            <a:off x="3692737" y="3640171"/>
            <a:ext cx="443520" cy="299770"/>
          </a:xfrm>
          <a:custGeom>
            <a:avLst/>
            <a:gdLst>
              <a:gd name="T0" fmla="*/ 90 w 253"/>
              <a:gd name="T1" fmla="*/ 24 h 171"/>
              <a:gd name="T2" fmla="*/ 253 w 253"/>
              <a:gd name="T3" fmla="*/ 24 h 171"/>
              <a:gd name="T4" fmla="*/ 90 w 253"/>
              <a:gd name="T5" fmla="*/ 73 h 171"/>
              <a:gd name="T6" fmla="*/ 253 w 253"/>
              <a:gd name="T7" fmla="*/ 73 h 171"/>
              <a:gd name="T8" fmla="*/ 90 w 253"/>
              <a:gd name="T9" fmla="*/ 121 h 171"/>
              <a:gd name="T10" fmla="*/ 253 w 253"/>
              <a:gd name="T11" fmla="*/ 121 h 171"/>
              <a:gd name="T12" fmla="*/ 90 w 253"/>
              <a:gd name="T13" fmla="*/ 171 h 171"/>
              <a:gd name="T14" fmla="*/ 253 w 253"/>
              <a:gd name="T15" fmla="*/ 171 h 171"/>
              <a:gd name="T16" fmla="*/ 0 w 253"/>
              <a:gd name="T17" fmla="*/ 23 h 171"/>
              <a:gd name="T18" fmla="*/ 17 w 253"/>
              <a:gd name="T19" fmla="*/ 40 h 171"/>
              <a:gd name="T20" fmla="*/ 58 w 253"/>
              <a:gd name="T21" fmla="*/ 0 h 171"/>
              <a:gd name="T22" fmla="*/ 0 w 253"/>
              <a:gd name="T23" fmla="*/ 121 h 171"/>
              <a:gd name="T24" fmla="*/ 17 w 253"/>
              <a:gd name="T25" fmla="*/ 138 h 171"/>
              <a:gd name="T26" fmla="*/ 58 w 253"/>
              <a:gd name="T27" fmla="*/ 9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 h="171">
                <a:moveTo>
                  <a:pt x="90" y="24"/>
                </a:moveTo>
                <a:lnTo>
                  <a:pt x="253" y="24"/>
                </a:lnTo>
                <a:moveTo>
                  <a:pt x="90" y="73"/>
                </a:moveTo>
                <a:lnTo>
                  <a:pt x="253" y="73"/>
                </a:lnTo>
                <a:moveTo>
                  <a:pt x="90" y="121"/>
                </a:moveTo>
                <a:lnTo>
                  <a:pt x="253" y="121"/>
                </a:lnTo>
                <a:moveTo>
                  <a:pt x="90" y="171"/>
                </a:moveTo>
                <a:lnTo>
                  <a:pt x="253" y="171"/>
                </a:lnTo>
                <a:moveTo>
                  <a:pt x="0" y="23"/>
                </a:moveTo>
                <a:lnTo>
                  <a:pt x="17" y="40"/>
                </a:lnTo>
                <a:lnTo>
                  <a:pt x="58" y="0"/>
                </a:lnTo>
                <a:moveTo>
                  <a:pt x="0" y="121"/>
                </a:moveTo>
                <a:lnTo>
                  <a:pt x="17" y="138"/>
                </a:lnTo>
                <a:lnTo>
                  <a:pt x="58" y="98"/>
                </a:lnTo>
              </a:path>
            </a:pathLst>
          </a:custGeom>
          <a:noFill/>
          <a:ln w="158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48" name="Freeform: Shape 147">
            <a:extLst>
              <a:ext uri="{FF2B5EF4-FFF2-40B4-BE49-F238E27FC236}">
                <a16:creationId xmlns:a16="http://schemas.microsoft.com/office/drawing/2014/main" id="{4A84CB73-01AA-9FDA-4C8F-0B97072F1E78}"/>
              </a:ext>
            </a:extLst>
          </p:cNvPr>
          <p:cNvSpPr/>
          <p:nvPr/>
        </p:nvSpPr>
        <p:spPr>
          <a:xfrm>
            <a:off x="4182174" y="2188601"/>
            <a:ext cx="795528" cy="795528"/>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3833"/>
                  <a:pt x="29073" y="3356"/>
                </a:cubicBezTo>
                <a:lnTo>
                  <a:pt x="29073" y="3356"/>
                </a:lnTo>
                <a:close/>
              </a:path>
            </a:pathLst>
          </a:custGeom>
          <a:solidFill>
            <a:srgbClr val="0078D4"/>
          </a:solidFill>
          <a:ln w="50800" cap="flat" cmpd="sng" algn="ctr">
            <a:no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defTabSz="274214" eaLnBrk="1" fontAlgn="auto" latinLnBrk="0" hangingPunct="1">
              <a:lnSpc>
                <a:spcPct val="100000"/>
              </a:lnSpc>
              <a:spcBef>
                <a:spcPts val="0"/>
              </a:spcBef>
              <a:spcAft>
                <a:spcPts val="500"/>
              </a:spcAft>
              <a:buClr>
                <a:srgbClr val="0078D7"/>
              </a:buClr>
              <a:buSzTx/>
              <a:buFontTx/>
              <a:buNone/>
              <a:tabLst/>
              <a:defRPr/>
            </a:pPr>
            <a:endParaRPr kumimoji="0" lang="en-US" sz="1200" b="0" i="0" u="none" strike="noStrike" kern="0" cap="none" spc="0" normalizeH="0" baseline="0" noProof="0">
              <a:ln>
                <a:noFill/>
              </a:ln>
              <a:solidFill>
                <a:srgbClr val="000000"/>
              </a:solidFill>
              <a:effectLst/>
              <a:uLnTx/>
              <a:uFillTx/>
              <a:latin typeface="Segoe UI Semibold"/>
              <a:cs typeface="Segoe UI" panose="020B0502040204020203" pitchFamily="34" charset="0"/>
            </a:endParaRPr>
          </a:p>
        </p:txBody>
      </p:sp>
      <p:sp>
        <p:nvSpPr>
          <p:cNvPr id="149" name="Freeform: Shape 148">
            <a:extLst>
              <a:ext uri="{FF2B5EF4-FFF2-40B4-BE49-F238E27FC236}">
                <a16:creationId xmlns:a16="http://schemas.microsoft.com/office/drawing/2014/main" id="{D1CE0D79-5FFE-6BC3-E9FE-6DE11377612F}"/>
              </a:ext>
              <a:ext uri="{C183D7F6-B498-43B3-948B-1728B52AA6E4}">
                <adec:decorative xmlns:adec="http://schemas.microsoft.com/office/drawing/2017/decorative" val="1"/>
              </a:ext>
            </a:extLst>
          </p:cNvPr>
          <p:cNvSpPr/>
          <p:nvPr/>
        </p:nvSpPr>
        <p:spPr>
          <a:xfrm>
            <a:off x="4619119" y="2671298"/>
            <a:ext cx="595001" cy="613684"/>
          </a:xfrm>
          <a:custGeom>
            <a:avLst/>
            <a:gdLst>
              <a:gd name="connsiteX0" fmla="*/ 292417 w 292417"/>
              <a:gd name="connsiteY0" fmla="*/ 299085 h 299084"/>
              <a:gd name="connsiteX1" fmla="*/ 224790 w 292417"/>
              <a:gd name="connsiteY1" fmla="*/ 0 h 299084"/>
              <a:gd name="connsiteX2" fmla="*/ 151448 w 292417"/>
              <a:gd name="connsiteY2" fmla="*/ 146685 h 299084"/>
              <a:gd name="connsiteX3" fmla="*/ 0 w 292417"/>
              <a:gd name="connsiteY3" fmla="*/ 207645 h 299084"/>
              <a:gd name="connsiteX4" fmla="*/ 292417 w 292417"/>
              <a:gd name="connsiteY4" fmla="*/ 299085 h 299084"/>
              <a:gd name="connsiteX5" fmla="*/ 292417 w 292417"/>
              <a:gd name="connsiteY5" fmla="*/ 299085 h 29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417" h="299084">
                <a:moveTo>
                  <a:pt x="292417" y="299085"/>
                </a:moveTo>
                <a:lnTo>
                  <a:pt x="224790" y="0"/>
                </a:lnTo>
                <a:cubicBezTo>
                  <a:pt x="219075" y="54292"/>
                  <a:pt x="195263" y="106680"/>
                  <a:pt x="151448" y="146685"/>
                </a:cubicBezTo>
                <a:cubicBezTo>
                  <a:pt x="108585" y="186690"/>
                  <a:pt x="54292" y="206693"/>
                  <a:pt x="0" y="207645"/>
                </a:cubicBezTo>
                <a:lnTo>
                  <a:pt x="292417" y="299085"/>
                </a:lnTo>
                <a:lnTo>
                  <a:pt x="292417" y="299085"/>
                </a:lnTo>
                <a:close/>
              </a:path>
            </a:pathLst>
          </a:custGeom>
          <a:solidFill>
            <a:srgbClr val="0078D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endParaRPr>
          </a:p>
        </p:txBody>
      </p:sp>
      <p:sp>
        <p:nvSpPr>
          <p:cNvPr id="150" name="light" title="Icon of a lightbulb">
            <a:extLst>
              <a:ext uri="{FF2B5EF4-FFF2-40B4-BE49-F238E27FC236}">
                <a16:creationId xmlns:a16="http://schemas.microsoft.com/office/drawing/2014/main" id="{1D2704D2-980F-195E-CAC0-DE7D25817B61}"/>
              </a:ext>
            </a:extLst>
          </p:cNvPr>
          <p:cNvSpPr>
            <a:spLocks noChangeAspect="1" noEditPoints="1"/>
          </p:cNvSpPr>
          <p:nvPr/>
        </p:nvSpPr>
        <p:spPr bwMode="auto">
          <a:xfrm>
            <a:off x="4463690" y="2399938"/>
            <a:ext cx="246359" cy="365760"/>
          </a:xfrm>
          <a:custGeom>
            <a:avLst/>
            <a:gdLst>
              <a:gd name="T0" fmla="*/ 156 w 224"/>
              <a:gd name="T1" fmla="*/ 312 h 334"/>
              <a:gd name="T2" fmla="*/ 134 w 224"/>
              <a:gd name="T3" fmla="*/ 334 h 334"/>
              <a:gd name="T4" fmla="*/ 89 w 224"/>
              <a:gd name="T5" fmla="*/ 334 h 334"/>
              <a:gd name="T6" fmla="*/ 67 w 224"/>
              <a:gd name="T7" fmla="*/ 312 h 334"/>
              <a:gd name="T8" fmla="*/ 67 w 224"/>
              <a:gd name="T9" fmla="*/ 261 h 334"/>
              <a:gd name="T10" fmla="*/ 37 w 224"/>
              <a:gd name="T11" fmla="*/ 195 h 334"/>
              <a:gd name="T12" fmla="*/ 27 w 224"/>
              <a:gd name="T13" fmla="*/ 185 h 334"/>
              <a:gd name="T14" fmla="*/ 0 w 224"/>
              <a:gd name="T15" fmla="*/ 112 h 334"/>
              <a:gd name="T16" fmla="*/ 112 w 224"/>
              <a:gd name="T17" fmla="*/ 0 h 334"/>
              <a:gd name="T18" fmla="*/ 224 w 224"/>
              <a:gd name="T19" fmla="*/ 112 h 334"/>
              <a:gd name="T20" fmla="*/ 197 w 224"/>
              <a:gd name="T21" fmla="*/ 185 h 334"/>
              <a:gd name="T22" fmla="*/ 200 w 224"/>
              <a:gd name="T23" fmla="*/ 181 h 334"/>
              <a:gd name="T24" fmla="*/ 197 w 224"/>
              <a:gd name="T25" fmla="*/ 185 h 334"/>
              <a:gd name="T26" fmla="*/ 156 w 224"/>
              <a:gd name="T27" fmla="*/ 265 h 334"/>
              <a:gd name="T28" fmla="*/ 156 w 224"/>
              <a:gd name="T29" fmla="*/ 312 h 334"/>
              <a:gd name="T30" fmla="*/ 156 w 224"/>
              <a:gd name="T31" fmla="*/ 312 h 334"/>
              <a:gd name="T32" fmla="*/ 67 w 224"/>
              <a:gd name="T33" fmla="*/ 269 h 334"/>
              <a:gd name="T34" fmla="*/ 156 w 224"/>
              <a:gd name="T35" fmla="*/ 26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334">
                <a:moveTo>
                  <a:pt x="156" y="312"/>
                </a:moveTo>
                <a:cubicBezTo>
                  <a:pt x="156" y="324"/>
                  <a:pt x="146" y="334"/>
                  <a:pt x="134" y="334"/>
                </a:cubicBezTo>
                <a:cubicBezTo>
                  <a:pt x="89" y="334"/>
                  <a:pt x="89" y="334"/>
                  <a:pt x="89" y="334"/>
                </a:cubicBezTo>
                <a:cubicBezTo>
                  <a:pt x="76" y="334"/>
                  <a:pt x="67" y="324"/>
                  <a:pt x="67" y="312"/>
                </a:cubicBezTo>
                <a:cubicBezTo>
                  <a:pt x="67" y="312"/>
                  <a:pt x="67" y="300"/>
                  <a:pt x="67" y="261"/>
                </a:cubicBezTo>
                <a:cubicBezTo>
                  <a:pt x="67" y="221"/>
                  <a:pt x="37" y="195"/>
                  <a:pt x="37" y="195"/>
                </a:cubicBezTo>
                <a:cubicBezTo>
                  <a:pt x="27" y="185"/>
                  <a:pt x="27" y="185"/>
                  <a:pt x="27" y="185"/>
                </a:cubicBezTo>
                <a:cubicBezTo>
                  <a:pt x="10" y="166"/>
                  <a:pt x="0" y="140"/>
                  <a:pt x="0" y="112"/>
                </a:cubicBezTo>
                <a:cubicBezTo>
                  <a:pt x="0" y="50"/>
                  <a:pt x="50" y="0"/>
                  <a:pt x="112" y="0"/>
                </a:cubicBezTo>
                <a:cubicBezTo>
                  <a:pt x="174" y="0"/>
                  <a:pt x="224" y="50"/>
                  <a:pt x="224" y="112"/>
                </a:cubicBezTo>
                <a:cubicBezTo>
                  <a:pt x="224" y="140"/>
                  <a:pt x="214" y="166"/>
                  <a:pt x="197" y="185"/>
                </a:cubicBezTo>
                <a:moveTo>
                  <a:pt x="200" y="181"/>
                </a:moveTo>
                <a:cubicBezTo>
                  <a:pt x="197" y="185"/>
                  <a:pt x="197" y="185"/>
                  <a:pt x="197" y="185"/>
                </a:cubicBezTo>
                <a:cubicBezTo>
                  <a:pt x="197" y="185"/>
                  <a:pt x="156" y="217"/>
                  <a:pt x="156" y="265"/>
                </a:cubicBezTo>
                <a:cubicBezTo>
                  <a:pt x="156" y="312"/>
                  <a:pt x="156" y="312"/>
                  <a:pt x="156" y="312"/>
                </a:cubicBezTo>
                <a:cubicBezTo>
                  <a:pt x="156" y="312"/>
                  <a:pt x="156" y="312"/>
                  <a:pt x="156" y="312"/>
                </a:cubicBezTo>
                <a:moveTo>
                  <a:pt x="67" y="269"/>
                </a:moveTo>
                <a:cubicBezTo>
                  <a:pt x="156" y="269"/>
                  <a:pt x="156" y="269"/>
                  <a:pt x="156" y="269"/>
                </a:cubicBezTo>
              </a:path>
            </a:pathLst>
          </a:custGeom>
          <a:noFill/>
          <a:ln w="15875"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0">
                    <a:srgbClr val="505050"/>
                  </a:gs>
                  <a:gs pos="100000">
                    <a:srgbClr val="505050"/>
                  </a:gs>
                </a:gsLst>
              </a:gradFill>
              <a:effectLst/>
              <a:uLnTx/>
              <a:uFillTx/>
            </a:endParaRPr>
          </a:p>
        </p:txBody>
      </p:sp>
      <p:sp>
        <p:nvSpPr>
          <p:cNvPr id="151" name="Freeform: Shape 150">
            <a:extLst>
              <a:ext uri="{FF2B5EF4-FFF2-40B4-BE49-F238E27FC236}">
                <a16:creationId xmlns:a16="http://schemas.microsoft.com/office/drawing/2014/main" id="{AC301E77-95B5-A587-E9BE-1D9625F99A66}"/>
              </a:ext>
            </a:extLst>
          </p:cNvPr>
          <p:cNvSpPr/>
          <p:nvPr/>
        </p:nvSpPr>
        <p:spPr>
          <a:xfrm>
            <a:off x="7100830" y="2219687"/>
            <a:ext cx="795527" cy="795528"/>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3833"/>
                  <a:pt x="29073" y="3356"/>
                </a:cubicBezTo>
                <a:lnTo>
                  <a:pt x="29073" y="3356"/>
                </a:lnTo>
                <a:close/>
              </a:path>
            </a:pathLst>
          </a:custGeom>
          <a:solidFill>
            <a:srgbClr val="0078D4"/>
          </a:solidFill>
          <a:ln w="50800" cap="flat" cmpd="sng" algn="ctr">
            <a:no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defTabSz="274214" eaLnBrk="1" fontAlgn="auto" latinLnBrk="0" hangingPunct="1">
              <a:lnSpc>
                <a:spcPct val="100000"/>
              </a:lnSpc>
              <a:spcBef>
                <a:spcPts val="0"/>
              </a:spcBef>
              <a:spcAft>
                <a:spcPts val="500"/>
              </a:spcAft>
              <a:buClr>
                <a:srgbClr val="0078D7"/>
              </a:buClr>
              <a:buSzTx/>
              <a:buFontTx/>
              <a:buNone/>
              <a:tabLst/>
              <a:defRPr/>
            </a:pPr>
            <a:endParaRPr kumimoji="0" lang="en-US" sz="1200" b="0" i="0" u="none" strike="noStrike" kern="0" cap="none" spc="0" normalizeH="0" baseline="0" noProof="0">
              <a:ln>
                <a:noFill/>
              </a:ln>
              <a:solidFill>
                <a:srgbClr val="000000"/>
              </a:solidFill>
              <a:effectLst/>
              <a:uLnTx/>
              <a:uFillTx/>
              <a:latin typeface="Segoe UI Semibold"/>
              <a:cs typeface="Segoe UI" panose="020B0502040204020203" pitchFamily="34" charset="0"/>
            </a:endParaRPr>
          </a:p>
        </p:txBody>
      </p:sp>
      <p:sp>
        <p:nvSpPr>
          <p:cNvPr id="152" name="Freeform: Shape 151">
            <a:extLst>
              <a:ext uri="{FF2B5EF4-FFF2-40B4-BE49-F238E27FC236}">
                <a16:creationId xmlns:a16="http://schemas.microsoft.com/office/drawing/2014/main" id="{A6BFAEA8-0DA9-3D72-9DC6-8247D9501CAC}"/>
              </a:ext>
              <a:ext uri="{C183D7F6-B498-43B3-948B-1728B52AA6E4}">
                <adec:decorative xmlns:adec="http://schemas.microsoft.com/office/drawing/2017/decorative" val="1"/>
              </a:ext>
            </a:extLst>
          </p:cNvPr>
          <p:cNvSpPr/>
          <p:nvPr/>
        </p:nvSpPr>
        <p:spPr>
          <a:xfrm rot="21397732" flipH="1">
            <a:off x="6890992" y="2709397"/>
            <a:ext cx="595001" cy="613684"/>
          </a:xfrm>
          <a:custGeom>
            <a:avLst/>
            <a:gdLst>
              <a:gd name="connsiteX0" fmla="*/ 292417 w 292417"/>
              <a:gd name="connsiteY0" fmla="*/ 299085 h 299084"/>
              <a:gd name="connsiteX1" fmla="*/ 224790 w 292417"/>
              <a:gd name="connsiteY1" fmla="*/ 0 h 299084"/>
              <a:gd name="connsiteX2" fmla="*/ 151448 w 292417"/>
              <a:gd name="connsiteY2" fmla="*/ 146685 h 299084"/>
              <a:gd name="connsiteX3" fmla="*/ 0 w 292417"/>
              <a:gd name="connsiteY3" fmla="*/ 207645 h 299084"/>
              <a:gd name="connsiteX4" fmla="*/ 292417 w 292417"/>
              <a:gd name="connsiteY4" fmla="*/ 299085 h 299084"/>
              <a:gd name="connsiteX5" fmla="*/ 292417 w 292417"/>
              <a:gd name="connsiteY5" fmla="*/ 299085 h 29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417" h="299084">
                <a:moveTo>
                  <a:pt x="292417" y="299085"/>
                </a:moveTo>
                <a:lnTo>
                  <a:pt x="224790" y="0"/>
                </a:lnTo>
                <a:cubicBezTo>
                  <a:pt x="219075" y="54292"/>
                  <a:pt x="195263" y="106680"/>
                  <a:pt x="151448" y="146685"/>
                </a:cubicBezTo>
                <a:cubicBezTo>
                  <a:pt x="108585" y="186690"/>
                  <a:pt x="54292" y="206693"/>
                  <a:pt x="0" y="207645"/>
                </a:cubicBezTo>
                <a:lnTo>
                  <a:pt x="292417" y="299085"/>
                </a:lnTo>
                <a:lnTo>
                  <a:pt x="292417" y="299085"/>
                </a:lnTo>
                <a:close/>
              </a:path>
            </a:pathLst>
          </a:custGeom>
          <a:solidFill>
            <a:srgbClr val="0078D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endParaRPr>
          </a:p>
        </p:txBody>
      </p:sp>
      <p:sp>
        <p:nvSpPr>
          <p:cNvPr id="153" name="people_5" title="Icon of a person with a box around them">
            <a:extLst>
              <a:ext uri="{FF2B5EF4-FFF2-40B4-BE49-F238E27FC236}">
                <a16:creationId xmlns:a16="http://schemas.microsoft.com/office/drawing/2014/main" id="{172A13D9-DB60-BAE9-F877-86E71A5D6B88}"/>
              </a:ext>
            </a:extLst>
          </p:cNvPr>
          <p:cNvSpPr>
            <a:spLocks noChangeAspect="1" noEditPoints="1"/>
          </p:cNvSpPr>
          <p:nvPr/>
        </p:nvSpPr>
        <p:spPr bwMode="auto">
          <a:xfrm>
            <a:off x="7328152" y="2391383"/>
            <a:ext cx="367217" cy="365760"/>
          </a:xfrm>
          <a:custGeom>
            <a:avLst/>
            <a:gdLst>
              <a:gd name="T0" fmla="*/ 90 w 347"/>
              <a:gd name="T1" fmla="*/ 124 h 347"/>
              <a:gd name="T2" fmla="*/ 175 w 347"/>
              <a:gd name="T3" fmla="*/ 39 h 347"/>
              <a:gd name="T4" fmla="*/ 260 w 347"/>
              <a:gd name="T5" fmla="*/ 124 h 347"/>
              <a:gd name="T6" fmla="*/ 175 w 347"/>
              <a:gd name="T7" fmla="*/ 209 h 347"/>
              <a:gd name="T8" fmla="*/ 90 w 347"/>
              <a:gd name="T9" fmla="*/ 124 h 347"/>
              <a:gd name="T10" fmla="*/ 325 w 347"/>
              <a:gd name="T11" fmla="*/ 347 h 347"/>
              <a:gd name="T12" fmla="*/ 347 w 347"/>
              <a:gd name="T13" fmla="*/ 347 h 347"/>
              <a:gd name="T14" fmla="*/ 347 w 347"/>
              <a:gd name="T15" fmla="*/ 0 h 347"/>
              <a:gd name="T16" fmla="*/ 0 w 347"/>
              <a:gd name="T17" fmla="*/ 0 h 347"/>
              <a:gd name="T18" fmla="*/ 0 w 347"/>
              <a:gd name="T19" fmla="*/ 347 h 347"/>
              <a:gd name="T20" fmla="*/ 19 w 347"/>
              <a:gd name="T21" fmla="*/ 347 h 347"/>
              <a:gd name="T22" fmla="*/ 36 w 347"/>
              <a:gd name="T23" fmla="*/ 347 h 347"/>
              <a:gd name="T24" fmla="*/ 174 w 347"/>
              <a:gd name="T25" fmla="*/ 209 h 347"/>
              <a:gd name="T26" fmla="*/ 311 w 347"/>
              <a:gd name="T27" fmla="*/ 347 h 347"/>
              <a:gd name="T28" fmla="*/ 325 w 347"/>
              <a:gd name="T29"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7" h="347">
                <a:moveTo>
                  <a:pt x="90" y="124"/>
                </a:moveTo>
                <a:cubicBezTo>
                  <a:pt x="90" y="77"/>
                  <a:pt x="128" y="39"/>
                  <a:pt x="175" y="39"/>
                </a:cubicBezTo>
                <a:cubicBezTo>
                  <a:pt x="222" y="39"/>
                  <a:pt x="260" y="77"/>
                  <a:pt x="260" y="124"/>
                </a:cubicBezTo>
                <a:cubicBezTo>
                  <a:pt x="260" y="171"/>
                  <a:pt x="222" y="209"/>
                  <a:pt x="175" y="209"/>
                </a:cubicBezTo>
                <a:cubicBezTo>
                  <a:pt x="128" y="209"/>
                  <a:pt x="90" y="171"/>
                  <a:pt x="90" y="124"/>
                </a:cubicBezTo>
                <a:close/>
                <a:moveTo>
                  <a:pt x="325" y="347"/>
                </a:moveTo>
                <a:cubicBezTo>
                  <a:pt x="347" y="347"/>
                  <a:pt x="347" y="347"/>
                  <a:pt x="347" y="347"/>
                </a:cubicBezTo>
                <a:cubicBezTo>
                  <a:pt x="347" y="0"/>
                  <a:pt x="347" y="0"/>
                  <a:pt x="347" y="0"/>
                </a:cubicBezTo>
                <a:cubicBezTo>
                  <a:pt x="0" y="0"/>
                  <a:pt x="0" y="0"/>
                  <a:pt x="0" y="0"/>
                </a:cubicBezTo>
                <a:cubicBezTo>
                  <a:pt x="0" y="347"/>
                  <a:pt x="0" y="347"/>
                  <a:pt x="0" y="347"/>
                </a:cubicBezTo>
                <a:cubicBezTo>
                  <a:pt x="19" y="347"/>
                  <a:pt x="19" y="347"/>
                  <a:pt x="19" y="347"/>
                </a:cubicBezTo>
                <a:cubicBezTo>
                  <a:pt x="36" y="347"/>
                  <a:pt x="36" y="347"/>
                  <a:pt x="36" y="347"/>
                </a:cubicBezTo>
                <a:cubicBezTo>
                  <a:pt x="36" y="271"/>
                  <a:pt x="98" y="209"/>
                  <a:pt x="174" y="209"/>
                </a:cubicBezTo>
                <a:cubicBezTo>
                  <a:pt x="249" y="209"/>
                  <a:pt x="311" y="271"/>
                  <a:pt x="311" y="347"/>
                </a:cubicBezTo>
                <a:lnTo>
                  <a:pt x="325" y="347"/>
                </a:lnTo>
                <a:close/>
              </a:path>
            </a:pathLst>
          </a:custGeom>
          <a:noFill/>
          <a:ln w="15875"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4086872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par>
                                <p:cTn id="8" presetID="42" presetClass="path" presetSubtype="0" decel="100000" fill="hold" grpId="1" nodeType="withEffect">
                                  <p:stCondLst>
                                    <p:cond delay="0"/>
                                  </p:stCondLst>
                                  <p:childTnLst>
                                    <p:animMotion origin="layout" path="M 6.25E-7 -1.11111E-6 L 6.25E-7 0.04352 " pathEditMode="relative" rAng="0" ptsTypes="AA">
                                      <p:cBhvr>
                                        <p:cTn id="9" dur="600" spd="-100000" fill="hold"/>
                                        <p:tgtEl>
                                          <p:spTgt spid="110"/>
                                        </p:tgtEl>
                                        <p:attrNameLst>
                                          <p:attrName>ppt_x</p:attrName>
                                          <p:attrName>ppt_y</p:attrName>
                                        </p:attrNameLst>
                                      </p:cBhvr>
                                      <p:rCtr x="0" y="2176"/>
                                    </p:animMotion>
                                  </p:childTnLst>
                                </p:cTn>
                              </p:par>
                              <p:par>
                                <p:cTn id="10" presetID="10" presetClass="entr" presetSubtype="0" fill="hold" grpId="0" nodeType="with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500"/>
                                        <p:tgtEl>
                                          <p:spTgt spid="114"/>
                                        </p:tgtEl>
                                      </p:cBhvr>
                                    </p:animEffect>
                                  </p:childTnLst>
                                </p:cTn>
                              </p:par>
                              <p:par>
                                <p:cTn id="13" presetID="42" presetClass="path" presetSubtype="0" decel="100000" fill="hold" grpId="1" nodeType="withEffect">
                                  <p:stCondLst>
                                    <p:cond delay="0"/>
                                  </p:stCondLst>
                                  <p:childTnLst>
                                    <p:animMotion origin="layout" path="M 0 -3.7037E-6 L 0 -0.05439 " pathEditMode="relative" rAng="0" ptsTypes="AA">
                                      <p:cBhvr>
                                        <p:cTn id="14" dur="600" spd="-100000" fill="hold"/>
                                        <p:tgtEl>
                                          <p:spTgt spid="114"/>
                                        </p:tgtEl>
                                        <p:attrNameLst>
                                          <p:attrName>ppt_x</p:attrName>
                                          <p:attrName>ppt_y</p:attrName>
                                        </p:attrNameLst>
                                      </p:cBhvr>
                                      <p:rCtr x="0" y="-2731"/>
                                    </p:animMotion>
                                  </p:childTnLst>
                                </p:cTn>
                              </p:par>
                              <p:par>
                                <p:cTn id="15" presetID="10" presetClass="entr" presetSubtype="0" fill="hold" grpId="0" nodeType="withEffect">
                                  <p:stCondLst>
                                    <p:cond delay="0"/>
                                  </p:stCondLst>
                                  <p:childTnLst>
                                    <p:set>
                                      <p:cBhvr>
                                        <p:cTn id="16" dur="1" fill="hold">
                                          <p:stCondLst>
                                            <p:cond delay="0"/>
                                          </p:stCondLst>
                                        </p:cTn>
                                        <p:tgtEl>
                                          <p:spTgt spid="104"/>
                                        </p:tgtEl>
                                        <p:attrNameLst>
                                          <p:attrName>style.visibility</p:attrName>
                                        </p:attrNameLst>
                                      </p:cBhvr>
                                      <p:to>
                                        <p:strVal val="visible"/>
                                      </p:to>
                                    </p:set>
                                    <p:animEffect transition="in" filter="fade">
                                      <p:cBhvr>
                                        <p:cTn id="17" dur="500"/>
                                        <p:tgtEl>
                                          <p:spTgt spid="104"/>
                                        </p:tgtEl>
                                      </p:cBhvr>
                                    </p:animEffect>
                                  </p:childTnLst>
                                </p:cTn>
                              </p:par>
                              <p:par>
                                <p:cTn id="18" presetID="42" presetClass="path" presetSubtype="0" decel="100000" fill="hold" grpId="1" nodeType="withEffect">
                                  <p:stCondLst>
                                    <p:cond delay="0"/>
                                  </p:stCondLst>
                                  <p:childTnLst>
                                    <p:animMotion origin="layout" path="M -2.08333E-7 1.38778E-17 L -2.08333E-7 0.04352 " pathEditMode="relative" rAng="0" ptsTypes="AA">
                                      <p:cBhvr>
                                        <p:cTn id="19" dur="600" spd="-100000" fill="hold"/>
                                        <p:tgtEl>
                                          <p:spTgt spid="104"/>
                                        </p:tgtEl>
                                        <p:attrNameLst>
                                          <p:attrName>ppt_x</p:attrName>
                                          <p:attrName>ppt_y</p:attrName>
                                        </p:attrNameLst>
                                      </p:cBhvr>
                                      <p:rCtr x="0" y="2176"/>
                                    </p:animMotion>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4"/>
                                        </p:tgtEl>
                                        <p:attrNameLst>
                                          <p:attrName>style.visibility</p:attrName>
                                        </p:attrNameLst>
                                      </p:cBhvr>
                                      <p:to>
                                        <p:strVal val="visible"/>
                                      </p:to>
                                    </p:set>
                                    <p:animEffect transition="in" filter="fade">
                                      <p:cBhvr>
                                        <p:cTn id="24" dur="500"/>
                                        <p:tgtEl>
                                          <p:spTgt spid="124"/>
                                        </p:tgtEl>
                                      </p:cBhvr>
                                    </p:animEffect>
                                  </p:childTnLst>
                                </p:cTn>
                              </p:par>
                              <p:par>
                                <p:cTn id="25" presetID="10" presetClass="entr" presetSubtype="0" fill="hold" grpId="0" nodeType="withEffect">
                                  <p:stCondLst>
                                    <p:cond delay="20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cTn>
                              </p:par>
                              <p:par>
                                <p:cTn id="28" presetID="42" presetClass="path" presetSubtype="0" decel="100000" fill="hold" grpId="1" nodeType="withEffect">
                                  <p:stCondLst>
                                    <p:cond delay="200"/>
                                  </p:stCondLst>
                                  <p:childTnLst>
                                    <p:animMotion origin="layout" path="M -3.95833E-6 1.85185E-6 L -0.00052 0.04282 " pathEditMode="relative" rAng="0" ptsTypes="AA">
                                      <p:cBhvr>
                                        <p:cTn id="29" dur="600" spd="-100000" fill="hold"/>
                                        <p:tgtEl>
                                          <p:spTgt spid="108"/>
                                        </p:tgtEl>
                                        <p:attrNameLst>
                                          <p:attrName>ppt_x</p:attrName>
                                          <p:attrName>ppt_y</p:attrName>
                                        </p:attrNameLst>
                                      </p:cBhvr>
                                      <p:rCtr x="-26" y="2130"/>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1"/>
                                        </p:tgtEl>
                                        <p:attrNameLst>
                                          <p:attrName>style.visibility</p:attrName>
                                        </p:attrNameLst>
                                      </p:cBhvr>
                                      <p:to>
                                        <p:strVal val="visible"/>
                                      </p:to>
                                    </p:set>
                                    <p:animEffect transition="in" filter="fade">
                                      <p:cBhvr>
                                        <p:cTn id="34" dur="500"/>
                                        <p:tgtEl>
                                          <p:spTgt spid="121"/>
                                        </p:tgtEl>
                                      </p:cBhvr>
                                    </p:animEffect>
                                  </p:childTnLst>
                                </p:cTn>
                              </p:par>
                              <p:par>
                                <p:cTn id="35" presetID="10" presetClass="entr" presetSubtype="0" fill="hold" grpId="0" nodeType="withEffect">
                                  <p:stCondLst>
                                    <p:cond delay="200"/>
                                  </p:stCondLst>
                                  <p:childTnLst>
                                    <p:set>
                                      <p:cBhvr>
                                        <p:cTn id="36" dur="1" fill="hold">
                                          <p:stCondLst>
                                            <p:cond delay="0"/>
                                          </p:stCondLst>
                                        </p:cTn>
                                        <p:tgtEl>
                                          <p:spTgt spid="125"/>
                                        </p:tgtEl>
                                        <p:attrNameLst>
                                          <p:attrName>style.visibility</p:attrName>
                                        </p:attrNameLst>
                                      </p:cBhvr>
                                      <p:to>
                                        <p:strVal val="visible"/>
                                      </p:to>
                                    </p:set>
                                    <p:animEffect transition="in" filter="fade">
                                      <p:cBhvr>
                                        <p:cTn id="37" dur="500"/>
                                        <p:tgtEl>
                                          <p:spTgt spid="125"/>
                                        </p:tgtEl>
                                      </p:cBhvr>
                                    </p:animEffect>
                                  </p:childTnLst>
                                </p:cTn>
                              </p:par>
                              <p:par>
                                <p:cTn id="38" presetID="42" presetClass="path" presetSubtype="0" decel="100000" fill="hold" grpId="1" nodeType="withEffect">
                                  <p:stCondLst>
                                    <p:cond delay="200"/>
                                  </p:stCondLst>
                                  <p:childTnLst>
                                    <p:animMotion origin="layout" path="M -1.875E-6 -1.48148E-6 L -0.03672 -1.48148E-6 " pathEditMode="relative" rAng="0" ptsTypes="AA">
                                      <p:cBhvr>
                                        <p:cTn id="39" dur="600" spd="-100000" fill="hold"/>
                                        <p:tgtEl>
                                          <p:spTgt spid="125"/>
                                        </p:tgtEl>
                                        <p:attrNameLst>
                                          <p:attrName>ppt_x</p:attrName>
                                          <p:attrName>ppt_y</p:attrName>
                                        </p:attrNameLst>
                                      </p:cBhvr>
                                      <p:rCtr x="-1836" y="0"/>
                                    </p:animMotion>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2"/>
                                        </p:tgtEl>
                                        <p:attrNameLst>
                                          <p:attrName>style.visibility</p:attrName>
                                        </p:attrNameLst>
                                      </p:cBhvr>
                                      <p:to>
                                        <p:strVal val="visible"/>
                                      </p:to>
                                    </p:set>
                                    <p:animEffect transition="in" filter="fade">
                                      <p:cBhvr>
                                        <p:cTn id="44" dur="500"/>
                                        <p:tgtEl>
                                          <p:spTgt spid="122"/>
                                        </p:tgtEl>
                                      </p:cBhvr>
                                    </p:animEffect>
                                  </p:childTnLst>
                                </p:cTn>
                              </p:par>
                              <p:par>
                                <p:cTn id="45" presetID="10" presetClass="entr" presetSubtype="0" fill="hold" grpId="0" nodeType="withEffect">
                                  <p:stCondLst>
                                    <p:cond delay="200"/>
                                  </p:stCondLst>
                                  <p:childTnLst>
                                    <p:set>
                                      <p:cBhvr>
                                        <p:cTn id="46" dur="1" fill="hold">
                                          <p:stCondLst>
                                            <p:cond delay="0"/>
                                          </p:stCondLst>
                                        </p:cTn>
                                        <p:tgtEl>
                                          <p:spTgt spid="107"/>
                                        </p:tgtEl>
                                        <p:attrNameLst>
                                          <p:attrName>style.visibility</p:attrName>
                                        </p:attrNameLst>
                                      </p:cBhvr>
                                      <p:to>
                                        <p:strVal val="visible"/>
                                      </p:to>
                                    </p:set>
                                    <p:animEffect transition="in" filter="fade">
                                      <p:cBhvr>
                                        <p:cTn id="47" dur="500"/>
                                        <p:tgtEl>
                                          <p:spTgt spid="107"/>
                                        </p:tgtEl>
                                      </p:cBhvr>
                                    </p:animEffect>
                                  </p:childTnLst>
                                </p:cTn>
                              </p:par>
                              <p:par>
                                <p:cTn id="48" presetID="42" presetClass="path" presetSubtype="0" decel="100000" fill="hold" grpId="1" nodeType="withEffect">
                                  <p:stCondLst>
                                    <p:cond delay="200"/>
                                  </p:stCondLst>
                                  <p:childTnLst>
                                    <p:animMotion origin="layout" path="M 3.54167E-6 -1.48148E-6 L -0.03672 -1.48148E-6 " pathEditMode="relative" rAng="0" ptsTypes="AA">
                                      <p:cBhvr>
                                        <p:cTn id="49" dur="600" spd="-100000" fill="hold"/>
                                        <p:tgtEl>
                                          <p:spTgt spid="107"/>
                                        </p:tgtEl>
                                        <p:attrNameLst>
                                          <p:attrName>ppt_x</p:attrName>
                                          <p:attrName>ppt_y</p:attrName>
                                        </p:attrNameLst>
                                      </p:cBhvr>
                                      <p:rCtr x="-1836" y="0"/>
                                    </p:animMotion>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20"/>
                                        </p:tgtEl>
                                        <p:attrNameLst>
                                          <p:attrName>style.visibility</p:attrName>
                                        </p:attrNameLst>
                                      </p:cBhvr>
                                      <p:to>
                                        <p:strVal val="visible"/>
                                      </p:to>
                                    </p:set>
                                    <p:animEffect transition="in" filter="fade">
                                      <p:cBhvr>
                                        <p:cTn id="54" dur="500"/>
                                        <p:tgtEl>
                                          <p:spTgt spid="120"/>
                                        </p:tgtEl>
                                      </p:cBhvr>
                                    </p:animEffect>
                                  </p:childTnLst>
                                </p:cTn>
                              </p:par>
                              <p:par>
                                <p:cTn id="55" presetID="10" presetClass="entr" presetSubtype="0" fill="hold" grpId="0" nodeType="withEffect">
                                  <p:stCondLst>
                                    <p:cond delay="200"/>
                                  </p:stCondLst>
                                  <p:childTnLst>
                                    <p:set>
                                      <p:cBhvr>
                                        <p:cTn id="56" dur="1" fill="hold">
                                          <p:stCondLst>
                                            <p:cond delay="0"/>
                                          </p:stCondLst>
                                        </p:cTn>
                                        <p:tgtEl>
                                          <p:spTgt spid="105"/>
                                        </p:tgtEl>
                                        <p:attrNameLst>
                                          <p:attrName>style.visibility</p:attrName>
                                        </p:attrNameLst>
                                      </p:cBhvr>
                                      <p:to>
                                        <p:strVal val="visible"/>
                                      </p:to>
                                    </p:set>
                                    <p:animEffect transition="in" filter="fade">
                                      <p:cBhvr>
                                        <p:cTn id="57" dur="500"/>
                                        <p:tgtEl>
                                          <p:spTgt spid="105"/>
                                        </p:tgtEl>
                                      </p:cBhvr>
                                    </p:animEffect>
                                  </p:childTnLst>
                                </p:cTn>
                              </p:par>
                              <p:par>
                                <p:cTn id="58" presetID="42" presetClass="path" presetSubtype="0" decel="100000" fill="hold" grpId="1" nodeType="withEffect">
                                  <p:stCondLst>
                                    <p:cond delay="200"/>
                                  </p:stCondLst>
                                  <p:childTnLst>
                                    <p:animMotion origin="layout" path="M 3.54167E-6 -3.33333E-6 L -0.03672 -3.33333E-6 " pathEditMode="relative" rAng="0" ptsTypes="AA">
                                      <p:cBhvr>
                                        <p:cTn id="59" dur="600" spd="-100000" fill="hold"/>
                                        <p:tgtEl>
                                          <p:spTgt spid="105"/>
                                        </p:tgtEl>
                                        <p:attrNameLst>
                                          <p:attrName>ppt_x</p:attrName>
                                          <p:attrName>ppt_y</p:attrName>
                                        </p:attrNameLst>
                                      </p:cBhvr>
                                      <p:rCtr x="-1836" y="0"/>
                                    </p:animMotion>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19"/>
                                        </p:tgtEl>
                                        <p:attrNameLst>
                                          <p:attrName>style.visibility</p:attrName>
                                        </p:attrNameLst>
                                      </p:cBhvr>
                                      <p:to>
                                        <p:strVal val="visible"/>
                                      </p:to>
                                    </p:set>
                                    <p:animEffect transition="in" filter="fade">
                                      <p:cBhvr>
                                        <p:cTn id="64" dur="500"/>
                                        <p:tgtEl>
                                          <p:spTgt spid="119"/>
                                        </p:tgtEl>
                                      </p:cBhvr>
                                    </p:animEffect>
                                  </p:childTnLst>
                                </p:cTn>
                              </p:par>
                              <p:par>
                                <p:cTn id="65" presetID="10" presetClass="entr" presetSubtype="0" fill="hold" grpId="0" nodeType="withEffect">
                                  <p:stCondLst>
                                    <p:cond delay="200"/>
                                  </p:stCondLst>
                                  <p:childTnLst>
                                    <p:set>
                                      <p:cBhvr>
                                        <p:cTn id="66" dur="1" fill="hold">
                                          <p:stCondLst>
                                            <p:cond delay="0"/>
                                          </p:stCondLst>
                                        </p:cTn>
                                        <p:tgtEl>
                                          <p:spTgt spid="106"/>
                                        </p:tgtEl>
                                        <p:attrNameLst>
                                          <p:attrName>style.visibility</p:attrName>
                                        </p:attrNameLst>
                                      </p:cBhvr>
                                      <p:to>
                                        <p:strVal val="visible"/>
                                      </p:to>
                                    </p:set>
                                    <p:animEffect transition="in" filter="fade">
                                      <p:cBhvr>
                                        <p:cTn id="67" dur="500"/>
                                        <p:tgtEl>
                                          <p:spTgt spid="106"/>
                                        </p:tgtEl>
                                      </p:cBhvr>
                                    </p:animEffect>
                                  </p:childTnLst>
                                </p:cTn>
                              </p:par>
                              <p:par>
                                <p:cTn id="68" presetID="42" presetClass="path" presetSubtype="0" decel="100000" fill="hold" grpId="1" nodeType="withEffect">
                                  <p:stCondLst>
                                    <p:cond delay="200"/>
                                  </p:stCondLst>
                                  <p:childTnLst>
                                    <p:animMotion origin="layout" path="M -4.58333E-6 2.96296E-6 L -0.03671 2.96296E-6 " pathEditMode="relative" rAng="0" ptsTypes="AA">
                                      <p:cBhvr>
                                        <p:cTn id="69" dur="600" spd="-100000" fill="hold"/>
                                        <p:tgtEl>
                                          <p:spTgt spid="106"/>
                                        </p:tgtEl>
                                        <p:attrNameLst>
                                          <p:attrName>ppt_x</p:attrName>
                                          <p:attrName>ppt_y</p:attrName>
                                        </p:attrNameLst>
                                      </p:cBhvr>
                                      <p:rCtr x="-1836" y="0"/>
                                    </p:animMotion>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18"/>
                                        </p:tgtEl>
                                        <p:attrNameLst>
                                          <p:attrName>style.visibility</p:attrName>
                                        </p:attrNameLst>
                                      </p:cBhvr>
                                      <p:to>
                                        <p:strVal val="visible"/>
                                      </p:to>
                                    </p:set>
                                    <p:animEffect transition="in" filter="fade">
                                      <p:cBhvr>
                                        <p:cTn id="74" dur="500"/>
                                        <p:tgtEl>
                                          <p:spTgt spid="118"/>
                                        </p:tgtEl>
                                      </p:cBhvr>
                                    </p:animEffect>
                                  </p:childTnLst>
                                </p:cTn>
                              </p:par>
                              <p:par>
                                <p:cTn id="75" presetID="10" presetClass="entr" presetSubtype="0" fill="hold" grpId="0" nodeType="withEffect">
                                  <p:stCondLst>
                                    <p:cond delay="200"/>
                                  </p:stCondLst>
                                  <p:childTnLst>
                                    <p:set>
                                      <p:cBhvr>
                                        <p:cTn id="76" dur="1" fill="hold">
                                          <p:stCondLst>
                                            <p:cond delay="0"/>
                                          </p:stCondLst>
                                        </p:cTn>
                                        <p:tgtEl>
                                          <p:spTgt spid="113"/>
                                        </p:tgtEl>
                                        <p:attrNameLst>
                                          <p:attrName>style.visibility</p:attrName>
                                        </p:attrNameLst>
                                      </p:cBhvr>
                                      <p:to>
                                        <p:strVal val="visible"/>
                                      </p:to>
                                    </p:set>
                                    <p:animEffect transition="in" filter="fade">
                                      <p:cBhvr>
                                        <p:cTn id="77" dur="500"/>
                                        <p:tgtEl>
                                          <p:spTgt spid="113"/>
                                        </p:tgtEl>
                                      </p:cBhvr>
                                    </p:animEffect>
                                  </p:childTnLst>
                                </p:cTn>
                              </p:par>
                              <p:par>
                                <p:cTn id="78" presetID="42" presetClass="path" presetSubtype="0" decel="100000" fill="hold" grpId="1" nodeType="withEffect">
                                  <p:stCondLst>
                                    <p:cond delay="200"/>
                                  </p:stCondLst>
                                  <p:childTnLst>
                                    <p:animMotion origin="layout" path="M 4.16667E-6 2.96296E-6 L 0.04127 2.96296E-6 " pathEditMode="relative" rAng="0" ptsTypes="AA">
                                      <p:cBhvr>
                                        <p:cTn id="79" dur="600" spd="-100000" fill="hold"/>
                                        <p:tgtEl>
                                          <p:spTgt spid="113"/>
                                        </p:tgtEl>
                                        <p:attrNameLst>
                                          <p:attrName>ppt_x</p:attrName>
                                          <p:attrName>ppt_y</p:attrName>
                                        </p:attrNameLst>
                                      </p:cBhvr>
                                      <p:rCtr x="2057" y="0"/>
                                    </p:animMotion>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17"/>
                                        </p:tgtEl>
                                        <p:attrNameLst>
                                          <p:attrName>style.visibility</p:attrName>
                                        </p:attrNameLst>
                                      </p:cBhvr>
                                      <p:to>
                                        <p:strVal val="visible"/>
                                      </p:to>
                                    </p:set>
                                    <p:animEffect transition="in" filter="fade">
                                      <p:cBhvr>
                                        <p:cTn id="84" dur="500"/>
                                        <p:tgtEl>
                                          <p:spTgt spid="117"/>
                                        </p:tgtEl>
                                      </p:cBhvr>
                                    </p:animEffect>
                                  </p:childTnLst>
                                </p:cTn>
                              </p:par>
                              <p:par>
                                <p:cTn id="85" presetID="10" presetClass="entr" presetSubtype="0" fill="hold" grpId="0" nodeType="withEffect">
                                  <p:stCondLst>
                                    <p:cond delay="200"/>
                                  </p:stCondLst>
                                  <p:childTnLst>
                                    <p:set>
                                      <p:cBhvr>
                                        <p:cTn id="86" dur="1" fill="hold">
                                          <p:stCondLst>
                                            <p:cond delay="0"/>
                                          </p:stCondLst>
                                        </p:cTn>
                                        <p:tgtEl>
                                          <p:spTgt spid="111"/>
                                        </p:tgtEl>
                                        <p:attrNameLst>
                                          <p:attrName>style.visibility</p:attrName>
                                        </p:attrNameLst>
                                      </p:cBhvr>
                                      <p:to>
                                        <p:strVal val="visible"/>
                                      </p:to>
                                    </p:set>
                                    <p:animEffect transition="in" filter="fade">
                                      <p:cBhvr>
                                        <p:cTn id="87" dur="500"/>
                                        <p:tgtEl>
                                          <p:spTgt spid="111"/>
                                        </p:tgtEl>
                                      </p:cBhvr>
                                    </p:animEffect>
                                  </p:childTnLst>
                                </p:cTn>
                              </p:par>
                              <p:par>
                                <p:cTn id="88" presetID="42" presetClass="path" presetSubtype="0" decel="100000" fill="hold" grpId="1" nodeType="withEffect">
                                  <p:stCondLst>
                                    <p:cond delay="200"/>
                                  </p:stCondLst>
                                  <p:childTnLst>
                                    <p:animMotion origin="layout" path="M -3.54167E-6 -4.07407E-6 L 0.04128 -4.07407E-6 " pathEditMode="relative" rAng="0" ptsTypes="AA">
                                      <p:cBhvr>
                                        <p:cTn id="89" dur="600" spd="-100000" fill="hold"/>
                                        <p:tgtEl>
                                          <p:spTgt spid="111"/>
                                        </p:tgtEl>
                                        <p:attrNameLst>
                                          <p:attrName>ppt_x</p:attrName>
                                          <p:attrName>ppt_y</p:attrName>
                                        </p:attrNameLst>
                                      </p:cBhvr>
                                      <p:rCtr x="2057" y="0"/>
                                    </p:animMotion>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23"/>
                                        </p:tgtEl>
                                        <p:attrNameLst>
                                          <p:attrName>style.visibility</p:attrName>
                                        </p:attrNameLst>
                                      </p:cBhvr>
                                      <p:to>
                                        <p:strVal val="visible"/>
                                      </p:to>
                                    </p:set>
                                    <p:animEffect transition="in" filter="fade">
                                      <p:cBhvr>
                                        <p:cTn id="94" dur="500"/>
                                        <p:tgtEl>
                                          <p:spTgt spid="123"/>
                                        </p:tgtEl>
                                      </p:cBhvr>
                                    </p:animEffect>
                                  </p:childTnLst>
                                </p:cTn>
                              </p:par>
                              <p:par>
                                <p:cTn id="95" presetID="10" presetClass="entr" presetSubtype="0" fill="hold" grpId="0" nodeType="withEffect">
                                  <p:stCondLst>
                                    <p:cond delay="200"/>
                                  </p:stCondLst>
                                  <p:childTnLst>
                                    <p:set>
                                      <p:cBhvr>
                                        <p:cTn id="96" dur="1" fill="hold">
                                          <p:stCondLst>
                                            <p:cond delay="0"/>
                                          </p:stCondLst>
                                        </p:cTn>
                                        <p:tgtEl>
                                          <p:spTgt spid="112"/>
                                        </p:tgtEl>
                                        <p:attrNameLst>
                                          <p:attrName>style.visibility</p:attrName>
                                        </p:attrNameLst>
                                      </p:cBhvr>
                                      <p:to>
                                        <p:strVal val="visible"/>
                                      </p:to>
                                    </p:set>
                                    <p:animEffect transition="in" filter="fade">
                                      <p:cBhvr>
                                        <p:cTn id="97" dur="500"/>
                                        <p:tgtEl>
                                          <p:spTgt spid="112"/>
                                        </p:tgtEl>
                                      </p:cBhvr>
                                    </p:animEffect>
                                  </p:childTnLst>
                                </p:cTn>
                              </p:par>
                              <p:par>
                                <p:cTn id="98" presetID="42" presetClass="path" presetSubtype="0" decel="100000" fill="hold" grpId="1" nodeType="withEffect">
                                  <p:stCondLst>
                                    <p:cond delay="200"/>
                                  </p:stCondLst>
                                  <p:childTnLst>
                                    <p:animMotion origin="layout" path="M -4.58333E-6 3.7037E-7 L 0.04128 3.7037E-7 " pathEditMode="relative" rAng="0" ptsTypes="AA">
                                      <p:cBhvr>
                                        <p:cTn id="99" dur="600" spd="-100000" fill="hold"/>
                                        <p:tgtEl>
                                          <p:spTgt spid="112"/>
                                        </p:tgtEl>
                                        <p:attrNameLst>
                                          <p:attrName>ppt_x</p:attrName>
                                          <p:attrName>ppt_y</p:attrName>
                                        </p:attrNameLst>
                                      </p:cBhvr>
                                      <p:rCtr x="2057" y="0"/>
                                    </p:animMotion>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116"/>
                                        </p:tgtEl>
                                        <p:attrNameLst>
                                          <p:attrName>style.visibility</p:attrName>
                                        </p:attrNameLst>
                                      </p:cBhvr>
                                      <p:to>
                                        <p:strVal val="visible"/>
                                      </p:to>
                                    </p:set>
                                    <p:animEffect transition="in" filter="fade">
                                      <p:cBhvr>
                                        <p:cTn id="104" dur="500"/>
                                        <p:tgtEl>
                                          <p:spTgt spid="116"/>
                                        </p:tgtEl>
                                      </p:cBhvr>
                                    </p:animEffect>
                                  </p:childTnLst>
                                </p:cTn>
                              </p:par>
                              <p:par>
                                <p:cTn id="105" presetID="10" presetClass="entr" presetSubtype="0" fill="hold" grpId="0" nodeType="withEffect">
                                  <p:stCondLst>
                                    <p:cond delay="200"/>
                                  </p:stCondLst>
                                  <p:childTnLst>
                                    <p:set>
                                      <p:cBhvr>
                                        <p:cTn id="106" dur="1" fill="hold">
                                          <p:stCondLst>
                                            <p:cond delay="0"/>
                                          </p:stCondLst>
                                        </p:cTn>
                                        <p:tgtEl>
                                          <p:spTgt spid="109"/>
                                        </p:tgtEl>
                                        <p:attrNameLst>
                                          <p:attrName>style.visibility</p:attrName>
                                        </p:attrNameLst>
                                      </p:cBhvr>
                                      <p:to>
                                        <p:strVal val="visible"/>
                                      </p:to>
                                    </p:set>
                                    <p:animEffect transition="in" filter="fade">
                                      <p:cBhvr>
                                        <p:cTn id="107" dur="500"/>
                                        <p:tgtEl>
                                          <p:spTgt spid="109"/>
                                        </p:tgtEl>
                                      </p:cBhvr>
                                    </p:animEffect>
                                  </p:childTnLst>
                                </p:cTn>
                              </p:par>
                              <p:par>
                                <p:cTn id="108" presetID="42" presetClass="path" presetSubtype="0" decel="100000" fill="hold" grpId="1" nodeType="withEffect">
                                  <p:stCondLst>
                                    <p:cond delay="200"/>
                                  </p:stCondLst>
                                  <p:childTnLst>
                                    <p:animMotion origin="layout" path="M 1.875E-6 -3.33333E-6 L 0.04127 -3.33333E-6 " pathEditMode="relative" rAng="0" ptsTypes="AA">
                                      <p:cBhvr>
                                        <p:cTn id="109" dur="600" spd="-100000" fill="hold"/>
                                        <p:tgtEl>
                                          <p:spTgt spid="109"/>
                                        </p:tgtEl>
                                        <p:attrNameLst>
                                          <p:attrName>ppt_x</p:attrName>
                                          <p:attrName>ppt_y</p:attrName>
                                        </p:attrNameLst>
                                      </p:cBhvr>
                                      <p:rCtr x="205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4" grpId="1"/>
      <p:bldP spid="105" grpId="0"/>
      <p:bldP spid="105" grpId="1"/>
      <p:bldP spid="106" grpId="0"/>
      <p:bldP spid="106" grpId="1"/>
      <p:bldP spid="107" grpId="0"/>
      <p:bldP spid="107" grpId="1"/>
      <p:bldP spid="108" grpId="0"/>
      <p:bldP spid="108" grpId="1"/>
      <p:bldP spid="109" grpId="0"/>
      <p:bldP spid="109" grpId="1"/>
      <p:bldP spid="110" grpId="0"/>
      <p:bldP spid="110" grpId="1"/>
      <p:bldP spid="111" grpId="0"/>
      <p:bldP spid="111" grpId="1"/>
      <p:bldP spid="112" grpId="0"/>
      <p:bldP spid="112" grpId="1"/>
      <p:bldP spid="113" grpId="0"/>
      <p:bldP spid="113" grpId="1"/>
      <p:bldP spid="114" grpId="0"/>
      <p:bldP spid="114" grpId="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p:bldP spid="125"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BD9CA21-4E5B-5758-41C9-64BD8AED64F9}"/>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13599" y="0"/>
            <a:ext cx="4978401" cy="6858000"/>
          </a:xfrm>
          <a:prstGeom prst="rect">
            <a:avLst/>
          </a:prstGeom>
        </p:spPr>
      </p:pic>
      <p:sp>
        <p:nvSpPr>
          <p:cNvPr id="20" name="Text Placeholder 12">
            <a:extLst>
              <a:ext uri="{FF2B5EF4-FFF2-40B4-BE49-F238E27FC236}">
                <a16:creationId xmlns:a16="http://schemas.microsoft.com/office/drawing/2014/main" id="{A639E4D2-DAEF-C64E-624D-22D7C6B28476}"/>
              </a:ext>
            </a:extLst>
          </p:cNvPr>
          <p:cNvSpPr txBox="1">
            <a:spLocks noGrp="1"/>
          </p:cNvSpPr>
          <p:nvPr>
            <p:ph type="title" idx="4294967295"/>
          </p:nvPr>
        </p:nvSpPr>
        <p:spPr>
          <a:xfrm>
            <a:off x="588262" y="1659284"/>
            <a:ext cx="5653788" cy="35394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83000">
                      <a:schemeClr val="tx1"/>
                    </a:gs>
                    <a:gs pos="100000">
                      <a:schemeClr val="tx1"/>
                    </a:gs>
                  </a:gsLst>
                  <a:lin ang="5400000" scaled="1"/>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83000">
                      <a:schemeClr val="tx1"/>
                    </a:gs>
                    <a:gs pos="100000">
                      <a:schemeClr val="tx1"/>
                    </a:gs>
                  </a:gsLst>
                  <a:lin ang="5400000" scaled="1"/>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83000">
                      <a:schemeClr val="tx1"/>
                    </a:gs>
                    <a:gs pos="100000">
                      <a:schemeClr val="tx1"/>
                    </a:gs>
                  </a:gsLst>
                  <a:lin ang="5400000" scaled="1"/>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83000">
                      <a:schemeClr val="tx1"/>
                    </a:gs>
                    <a:gs pos="100000">
                      <a:schemeClr val="tx1"/>
                    </a:gs>
                  </a:gsLst>
                  <a:lin ang="5400000" scaled="1"/>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83000">
                      <a:schemeClr val="tx1"/>
                    </a:gs>
                    <a:gs pos="100000">
                      <a:schemeClr val="tx1"/>
                    </a:gs>
                  </a:gsLst>
                  <a:lin ang="5400000" scaled="1"/>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chemeClr val="tx1"/>
                </a:solidFill>
                <a:effectLst/>
                <a:uLnTx/>
                <a:uFillTx/>
                <a:latin typeface="+mn-lt"/>
                <a:ea typeface="+mn-ea"/>
                <a:cs typeface="Segoe UI" panose="020B0502040204020203" pitchFamily="34" charset="0"/>
              </a:rPr>
              <a:t>“No other provider could offer us the potential to integrate our complete accounting department in just four months like Microsoft did.”</a:t>
            </a:r>
          </a:p>
          <a:p>
            <a:pPr marL="0" marR="0" lvl="0" indent="0" algn="l" defTabSz="932742" rtl="0" eaLnBrk="1" fontAlgn="auto" latinLnBrk="0" hangingPunct="1">
              <a:lnSpc>
                <a:spcPct val="100000"/>
              </a:lnSpc>
              <a:spcBef>
                <a:spcPts val="1800"/>
              </a:spcBef>
              <a:spcAft>
                <a:spcPts val="600"/>
              </a:spcAft>
              <a:buClrTx/>
              <a:buSzPct val="90000"/>
              <a:buFont typeface="Wingdings" panose="05000000000000000000" pitchFamily="2" charset="2"/>
              <a:buNone/>
              <a:tabLst/>
              <a:defRPr/>
            </a:pPr>
            <a:r>
              <a:rPr kumimoji="0" lang="de-DE" sz="2000" b="0" i="0" u="none" strike="noStrike" kern="1200" cap="none" spc="0" normalizeH="0" baseline="0" noProof="0">
                <a:ln>
                  <a:noFill/>
                </a:ln>
                <a:solidFill>
                  <a:schemeClr val="tx1"/>
                </a:solidFill>
                <a:effectLst/>
                <a:uLnTx/>
                <a:uFillTx/>
                <a:latin typeface="+mj-lt"/>
                <a:ea typeface="+mn-ea"/>
                <a:cs typeface="Segoe UI" panose="020B0502040204020203" pitchFamily="34" charset="0"/>
              </a:rPr>
              <a:t>Florian Bauer: Project Manager, Digital</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kumimoji="0" lang="de-DE" sz="2000" b="0" i="0" u="none" strike="noStrike" kern="1200" cap="none" spc="0" normalizeH="0" baseline="0" noProof="0">
                <a:ln>
                  <a:noFill/>
                </a:ln>
                <a:solidFill>
                  <a:schemeClr val="accent1"/>
                </a:solidFill>
                <a:effectLst/>
                <a:uLnTx/>
                <a:uFillTx/>
                <a:latin typeface="+mj-lt"/>
                <a:ea typeface="+mn-ea"/>
                <a:cs typeface="Segoe UI" panose="020B0502040204020203" pitchFamily="34" charset="0"/>
              </a:rPr>
              <a:t>Design Offices</a:t>
            </a:r>
          </a:p>
        </p:txBody>
      </p:sp>
    </p:spTree>
    <p:extLst>
      <p:ext uri="{BB962C8B-B14F-4D97-AF65-F5344CB8AC3E}">
        <p14:creationId xmlns:p14="http://schemas.microsoft.com/office/powerpoint/2010/main" val="136591742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11C97E-2822-C35B-7FE2-A82FA5F72B7A}"/>
              </a:ext>
            </a:extLst>
          </p:cNvPr>
          <p:cNvSpPr/>
          <p:nvPr/>
        </p:nvSpPr>
        <p:spPr bwMode="auto">
          <a:xfrm>
            <a:off x="5219700" y="0"/>
            <a:ext cx="69723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3E100F1-C89D-C6D9-7E11-170809D66AC5}"/>
              </a:ext>
            </a:extLst>
          </p:cNvPr>
          <p:cNvSpPr>
            <a:spLocks noGrp="1"/>
          </p:cNvSpPr>
          <p:nvPr>
            <p:ph type="title"/>
          </p:nvPr>
        </p:nvSpPr>
        <p:spPr>
          <a:xfrm>
            <a:off x="588263" y="1871544"/>
            <a:ext cx="4067557" cy="1661993"/>
          </a:xfrm>
        </p:spPr>
        <p:txBody>
          <a:bodyPr/>
          <a:lstStyle/>
          <a:p>
            <a:r>
              <a:rPr lang="en-US" dirty="0">
                <a:solidFill>
                  <a:schemeClr val="accent1"/>
                </a:solidFill>
                <a:cs typeface="Segoe UI"/>
              </a:rPr>
              <a:t>Adapt faster, </a:t>
            </a:r>
            <a:br>
              <a:rPr lang="en-US" dirty="0">
                <a:solidFill>
                  <a:schemeClr val="accent1"/>
                </a:solidFill>
                <a:cs typeface="Segoe UI"/>
              </a:rPr>
            </a:br>
            <a:r>
              <a:rPr lang="en-US" dirty="0">
                <a:solidFill>
                  <a:schemeClr val="accent1"/>
                </a:solidFill>
                <a:cs typeface="Segoe UI"/>
              </a:rPr>
              <a:t>work smarter, and perform better </a:t>
            </a:r>
          </a:p>
        </p:txBody>
      </p:sp>
      <p:sp>
        <p:nvSpPr>
          <p:cNvPr id="4" name="Text Placeholder 3">
            <a:extLst>
              <a:ext uri="{FF2B5EF4-FFF2-40B4-BE49-F238E27FC236}">
                <a16:creationId xmlns:a16="http://schemas.microsoft.com/office/drawing/2014/main" id="{6C85E258-CCEF-28E0-02F6-7620285758DD}"/>
              </a:ext>
            </a:extLst>
          </p:cNvPr>
          <p:cNvSpPr>
            <a:spLocks noGrp="1"/>
          </p:cNvSpPr>
          <p:nvPr>
            <p:ph type="body" sz="quarter" idx="12"/>
          </p:nvPr>
        </p:nvSpPr>
        <p:spPr>
          <a:xfrm>
            <a:off x="582043" y="3962400"/>
            <a:ext cx="3829938" cy="677108"/>
          </a:xfrm>
        </p:spPr>
        <p:txBody>
          <a:bodyPr vert="horz" wrap="square" lIns="0" tIns="0" rIns="0" bIns="0" rtlCol="0" anchor="t">
            <a:spAutoFit/>
          </a:bodyPr>
          <a:lstStyle/>
          <a:p>
            <a:r>
              <a:rPr lang="en-US" dirty="0">
                <a:cs typeface="Segoe UI"/>
              </a:rPr>
              <a:t>Microsoft Dynamics 365 Business Central</a:t>
            </a:r>
          </a:p>
        </p:txBody>
      </p:sp>
      <p:pic>
        <p:nvPicPr>
          <p:cNvPr id="10" name="Picture Placeholder 9">
            <a:extLst>
              <a:ext uri="{FF2B5EF4-FFF2-40B4-BE49-F238E27FC236}">
                <a16:creationId xmlns:a16="http://schemas.microsoft.com/office/drawing/2014/main" id="{340DD894-C13C-DD82-EC41-045F1F1923DE}"/>
              </a:ext>
            </a:extLst>
          </p:cNvPr>
          <p:cNvPicPr>
            <a:picLocks noGrp="1" noChangeAspect="1"/>
          </p:cNvPicPr>
          <p:nvPr>
            <p:ph type="pic" sz="quarter" idx="4294967295"/>
          </p:nvPr>
        </p:nvPicPr>
        <p:blipFill rotWithShape="1">
          <a:blip r:embed="rId2" cstate="email">
            <a:extLst>
              <a:ext uri="{28A0092B-C50C-407E-A947-70E740481C1C}">
                <a14:useLocalDpi xmlns:a14="http://schemas.microsoft.com/office/drawing/2010/main"/>
              </a:ext>
            </a:extLst>
          </a:blip>
          <a:srcRect/>
          <a:stretch/>
        </p:blipFill>
        <p:spPr>
          <a:xfrm>
            <a:off x="6096000" y="679450"/>
            <a:ext cx="5499100" cy="5499100"/>
          </a:xfrm>
          <a:effectLst>
            <a:outerShdw blurRad="139700" dist="63500" dir="2700000" algn="tl" rotWithShape="0">
              <a:prstClr val="black">
                <a:alpha val="20000"/>
              </a:prstClr>
            </a:outerShdw>
          </a:effectLst>
        </p:spPr>
      </p:pic>
    </p:spTree>
    <p:extLst>
      <p:ext uri="{BB962C8B-B14F-4D97-AF65-F5344CB8AC3E}">
        <p14:creationId xmlns:p14="http://schemas.microsoft.com/office/powerpoint/2010/main" val="334655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62F2B25-1747-4DE9-946F-5052A2EA0FCE}"/>
              </a:ext>
              <a:ext uri="{C183D7F6-B498-43B3-948B-1728B52AA6E4}">
                <adec:decorative xmlns:adec="http://schemas.microsoft.com/office/drawing/2017/decorative" val="0"/>
              </a:ext>
            </a:extLst>
          </p:cNvPr>
          <p:cNvSpPr>
            <a:spLocks noGrp="1"/>
          </p:cNvSpPr>
          <p:nvPr>
            <p:ph type="title" idx="4294967295"/>
          </p:nvPr>
        </p:nvSpPr>
        <p:spPr>
          <a:xfrm>
            <a:off x="579884" y="2979738"/>
            <a:ext cx="4167188" cy="554037"/>
          </a:xfrm>
        </p:spPr>
        <p:txBody>
          <a:bodyPr/>
          <a:lstStyle/>
          <a:p>
            <a:r>
              <a:rPr lang="en-US">
                <a:solidFill>
                  <a:schemeClr val="accent1"/>
                </a:solidFill>
              </a:rPr>
              <a:t>Work Smarter</a:t>
            </a:r>
          </a:p>
        </p:txBody>
      </p:sp>
      <p:sp>
        <p:nvSpPr>
          <p:cNvPr id="4" name="TextBox 3">
            <a:extLst>
              <a:ext uri="{FF2B5EF4-FFF2-40B4-BE49-F238E27FC236}">
                <a16:creationId xmlns:a16="http://schemas.microsoft.com/office/drawing/2014/main" id="{8DFB2FEB-2FF9-4F9B-9CBF-7CABE93A4125}"/>
              </a:ext>
            </a:extLst>
          </p:cNvPr>
          <p:cNvSpPr txBox="1">
            <a:spLocks/>
          </p:cNvSpPr>
          <p:nvPr/>
        </p:nvSpPr>
        <p:spPr>
          <a:xfrm>
            <a:off x="585216" y="3733577"/>
            <a:ext cx="3357519" cy="1661993"/>
          </a:xfrm>
          <a:prstGeom prst="rect">
            <a:avLst/>
          </a:prstGeom>
          <a:noFill/>
        </p:spPr>
        <p:txBody>
          <a:bodyPr wrap="square" lIns="0" tIns="0" rIns="0" bIns="0">
            <a:spAutoFit/>
          </a:bodyPr>
          <a:lstStyle/>
          <a:p>
            <a:pPr marL="0" marR="0" lvl="0" indent="0" algn="l" defTabSz="914367"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Empower your people to confidently take action and get more done with AI-infused processes, automated workflows, and interoperability with Microsoft 365 + Teams.</a:t>
            </a:r>
          </a:p>
        </p:txBody>
      </p:sp>
      <p:pic>
        <p:nvPicPr>
          <p:cNvPr id="2" name="Light: Break through barriers">
            <a:extLst>
              <a:ext uri="{FF2B5EF4-FFF2-40B4-BE49-F238E27FC236}">
                <a16:creationId xmlns:a16="http://schemas.microsoft.com/office/drawing/2014/main" id="{61B4C427-6E37-1E1D-03DA-604A9CCEE2E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583645" y="260049"/>
            <a:ext cx="6337904" cy="6337902"/>
          </a:xfrm>
          <a:prstGeom prst="rect">
            <a:avLst/>
          </a:prstGeom>
        </p:spPr>
      </p:pic>
      <p:pic>
        <p:nvPicPr>
          <p:cNvPr id="3" name="Picture 2" descr="Logo&#10;&#10;Description automatically generated with medium confidence">
            <a:extLst>
              <a:ext uri="{FF2B5EF4-FFF2-40B4-BE49-F238E27FC236}">
                <a16:creationId xmlns:a16="http://schemas.microsoft.com/office/drawing/2014/main" id="{046F0A74-4BE0-1580-AF21-D1B72893413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394910098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8">
            <a:extLst>
              <a:ext uri="{FF2B5EF4-FFF2-40B4-BE49-F238E27FC236}">
                <a16:creationId xmlns:a16="http://schemas.microsoft.com/office/drawing/2014/main" id="{A92628A5-40BC-A1D2-5536-1A458AA72E81}"/>
              </a:ext>
            </a:extLst>
          </p:cNvPr>
          <p:cNvSpPr txBox="1">
            <a:spLocks/>
          </p:cNvSpPr>
          <p:nvPr/>
        </p:nvSpPr>
        <p:spPr>
          <a:xfrm>
            <a:off x="609600" y="1821609"/>
            <a:ext cx="10972800" cy="79171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50" normalizeH="0" baseline="0" noProof="0">
                <a:ln w="3175">
                  <a:noFill/>
                </a:ln>
                <a:gradFill flip="none" rotWithShape="1">
                  <a:gsLst>
                    <a:gs pos="0">
                      <a:srgbClr val="8661C5"/>
                    </a:gs>
                    <a:gs pos="80000">
                      <a:srgbClr val="0078D4"/>
                    </a:gs>
                  </a:gsLst>
                  <a:lin ang="2700000" scaled="1"/>
                  <a:tileRect/>
                </a:gradFill>
                <a:effectLst/>
                <a:uLnTx/>
                <a:uFillTx/>
                <a:latin typeface="Segoe UI Semibold"/>
                <a:ea typeface="+mj-lt"/>
                <a:cs typeface="Segoe UI Semibold"/>
              </a:rPr>
              <a:t>Microsoft is fueling AI innovation</a:t>
            </a:r>
          </a:p>
        </p:txBody>
      </p:sp>
      <p:sp>
        <p:nvSpPr>
          <p:cNvPr id="9" name="TextBox 8">
            <a:extLst>
              <a:ext uri="{FF2B5EF4-FFF2-40B4-BE49-F238E27FC236}">
                <a16:creationId xmlns:a16="http://schemas.microsoft.com/office/drawing/2014/main" id="{D6141FF2-B385-50DA-E862-9AB0E70542CF}"/>
              </a:ext>
            </a:extLst>
          </p:cNvPr>
          <p:cNvSpPr txBox="1"/>
          <p:nvPr/>
        </p:nvSpPr>
        <p:spPr>
          <a:xfrm>
            <a:off x="605288" y="2904115"/>
            <a:ext cx="2079997"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Decades </a:t>
            </a:r>
            <a:br>
              <a:rPr kumimoji="0" lang="en-US" sz="2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br>
            <a:r>
              <a:rPr kumimoji="0" lang="en-US" sz="2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of research &amp; development</a:t>
            </a:r>
          </a:p>
        </p:txBody>
      </p:sp>
      <p:sp>
        <p:nvSpPr>
          <p:cNvPr id="10" name="TextBox 9">
            <a:extLst>
              <a:ext uri="{FF2B5EF4-FFF2-40B4-BE49-F238E27FC236}">
                <a16:creationId xmlns:a16="http://schemas.microsoft.com/office/drawing/2014/main" id="{BD4E675E-7156-E9B2-49E3-580B39E5AF2E}"/>
              </a:ext>
            </a:extLst>
          </p:cNvPr>
          <p:cNvSpPr txBox="1"/>
          <p:nvPr/>
        </p:nvSpPr>
        <p:spPr>
          <a:xfrm>
            <a:off x="3044253" y="2904115"/>
            <a:ext cx="2014597"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Committed to advancing  Responsible AI</a:t>
            </a:r>
          </a:p>
        </p:txBody>
      </p:sp>
      <p:sp>
        <p:nvSpPr>
          <p:cNvPr id="14" name="TextBox 13">
            <a:extLst>
              <a:ext uri="{FF2B5EF4-FFF2-40B4-BE49-F238E27FC236}">
                <a16:creationId xmlns:a16="http://schemas.microsoft.com/office/drawing/2014/main" id="{5C4AB4E7-7600-2556-2370-951C77703790}"/>
              </a:ext>
            </a:extLst>
          </p:cNvPr>
          <p:cNvSpPr txBox="1"/>
          <p:nvPr/>
        </p:nvSpPr>
        <p:spPr>
          <a:xfrm>
            <a:off x="5417818" y="2904115"/>
            <a:ext cx="1354638"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Secure from </a:t>
            </a:r>
            <a:br>
              <a:rPr kumimoji="0" lang="en-US" sz="2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br>
            <a:r>
              <a:rPr kumimoji="0" lang="en-US" sz="2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the start</a:t>
            </a:r>
          </a:p>
        </p:txBody>
      </p:sp>
      <p:sp>
        <p:nvSpPr>
          <p:cNvPr id="15" name="TextBox 14">
            <a:extLst>
              <a:ext uri="{FF2B5EF4-FFF2-40B4-BE49-F238E27FC236}">
                <a16:creationId xmlns:a16="http://schemas.microsoft.com/office/drawing/2014/main" id="{4405518B-CF51-2B7E-8078-CC6283E1170F}"/>
              </a:ext>
            </a:extLst>
          </p:cNvPr>
          <p:cNvSpPr txBox="1"/>
          <p:nvPr/>
        </p:nvSpPr>
        <p:spPr>
          <a:xfrm>
            <a:off x="7131424" y="2891652"/>
            <a:ext cx="235817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Reliability &amp; performance at scale for large AI models </a:t>
            </a:r>
          </a:p>
        </p:txBody>
      </p:sp>
      <p:sp>
        <p:nvSpPr>
          <p:cNvPr id="16" name="TextBox 15">
            <a:extLst>
              <a:ext uri="{FF2B5EF4-FFF2-40B4-BE49-F238E27FC236}">
                <a16:creationId xmlns:a16="http://schemas.microsoft.com/office/drawing/2014/main" id="{7F4D4CF2-4B65-DA56-F629-DBB03F651B9A}"/>
              </a:ext>
            </a:extLst>
          </p:cNvPr>
          <p:cNvSpPr txBox="1"/>
          <p:nvPr/>
        </p:nvSpPr>
        <p:spPr>
          <a:xfrm>
            <a:off x="9595367" y="2891652"/>
            <a:ext cx="222424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Trusted by </a:t>
            </a:r>
            <a:br>
              <a:rPr kumimoji="0" lang="en-US" sz="2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br>
            <a:r>
              <a:rPr kumimoji="0" lang="en-US" sz="2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AI leaders </a:t>
            </a:r>
            <a:br>
              <a:rPr kumimoji="0" lang="en-US" sz="2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br>
            <a:r>
              <a:rPr kumimoji="0" lang="en-US" sz="2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like </a:t>
            </a:r>
            <a:r>
              <a:rPr kumimoji="0" lang="en-US" sz="2000" b="0" i="0" u="none" strike="noStrike" kern="1200" cap="none" spc="0" normalizeH="0" baseline="0" noProof="0" err="1">
                <a:ln>
                  <a:noFill/>
                </a:ln>
                <a:solidFill>
                  <a:srgbClr val="000000"/>
                </a:solidFill>
                <a:effectLst/>
                <a:uLnTx/>
                <a:uFillTx/>
                <a:latin typeface="Segoe UI Semibold"/>
                <a:ea typeface="+mn-ea"/>
                <a:cs typeface="Segoe UI" panose="020B0502040204020203" pitchFamily="34" charset="0"/>
              </a:rPr>
              <a:t>OpenAI</a:t>
            </a:r>
            <a:endParaRPr kumimoji="0" lang="en-US" sz="2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endParaRPr>
          </a:p>
        </p:txBody>
      </p:sp>
      <p:cxnSp>
        <p:nvCxnSpPr>
          <p:cNvPr id="17" name="Straight Connector 16">
            <a:extLst>
              <a:ext uri="{FF2B5EF4-FFF2-40B4-BE49-F238E27FC236}">
                <a16:creationId xmlns:a16="http://schemas.microsoft.com/office/drawing/2014/main" id="{84D5F22E-6C7F-0E16-819C-F9AE982E2256}"/>
              </a:ext>
              <a:ext uri="{C183D7F6-B498-43B3-948B-1728B52AA6E4}">
                <adec:decorative xmlns:adec="http://schemas.microsoft.com/office/drawing/2017/decorative" val="1"/>
              </a:ext>
            </a:extLst>
          </p:cNvPr>
          <p:cNvCxnSpPr>
            <a:cxnSpLocks/>
          </p:cNvCxnSpPr>
          <p:nvPr/>
        </p:nvCxnSpPr>
        <p:spPr>
          <a:xfrm>
            <a:off x="2864768" y="2786855"/>
            <a:ext cx="0" cy="1132923"/>
          </a:xfrm>
          <a:prstGeom prst="line">
            <a:avLst/>
          </a:prstGeom>
          <a:noFill/>
          <a:ln w="19050" cap="rnd" cmpd="sng" algn="ctr">
            <a:gradFill>
              <a:gsLst>
                <a:gs pos="0">
                  <a:schemeClr val="accent2"/>
                </a:gs>
                <a:gs pos="50000">
                  <a:srgbClr val="8661C5"/>
                </a:gs>
                <a:gs pos="100000">
                  <a:schemeClr val="accent2"/>
                </a:gs>
              </a:gsLst>
              <a:lin ang="5400000" scaled="1"/>
            </a:gradFill>
            <a:prstDash val="solid"/>
            <a:headEnd type="none" w="lg" len="med"/>
            <a:tailEnd type="none" w="lg" len="med"/>
          </a:ln>
          <a:effectLst/>
        </p:spPr>
      </p:cxnSp>
      <p:cxnSp>
        <p:nvCxnSpPr>
          <p:cNvPr id="18" name="Straight Connector 17">
            <a:extLst>
              <a:ext uri="{FF2B5EF4-FFF2-40B4-BE49-F238E27FC236}">
                <a16:creationId xmlns:a16="http://schemas.microsoft.com/office/drawing/2014/main" id="{49258E93-A7FD-5C53-1532-3596DF300E8A}"/>
              </a:ext>
              <a:ext uri="{C183D7F6-B498-43B3-948B-1728B52AA6E4}">
                <adec:decorative xmlns:adec="http://schemas.microsoft.com/office/drawing/2017/decorative" val="1"/>
              </a:ext>
            </a:extLst>
          </p:cNvPr>
          <p:cNvCxnSpPr>
            <a:cxnSpLocks/>
          </p:cNvCxnSpPr>
          <p:nvPr/>
        </p:nvCxnSpPr>
        <p:spPr>
          <a:xfrm>
            <a:off x="5238333" y="2786855"/>
            <a:ext cx="0" cy="1132923"/>
          </a:xfrm>
          <a:prstGeom prst="line">
            <a:avLst/>
          </a:prstGeom>
          <a:noFill/>
          <a:ln w="19050" cap="rnd" cmpd="sng" algn="ctr">
            <a:gradFill>
              <a:gsLst>
                <a:gs pos="0">
                  <a:schemeClr val="accent2"/>
                </a:gs>
                <a:gs pos="50000">
                  <a:srgbClr val="8661C5"/>
                </a:gs>
                <a:gs pos="100000">
                  <a:schemeClr val="accent2"/>
                </a:gs>
              </a:gsLst>
              <a:lin ang="5400000" scaled="1"/>
            </a:gradFill>
            <a:prstDash val="solid"/>
            <a:headEnd type="none" w="lg" len="med"/>
            <a:tailEnd type="none" w="lg" len="med"/>
          </a:ln>
          <a:effectLst/>
        </p:spPr>
      </p:cxnSp>
      <p:cxnSp>
        <p:nvCxnSpPr>
          <p:cNvPr id="19" name="Straight Connector 18">
            <a:extLst>
              <a:ext uri="{FF2B5EF4-FFF2-40B4-BE49-F238E27FC236}">
                <a16:creationId xmlns:a16="http://schemas.microsoft.com/office/drawing/2014/main" id="{64352F71-A5DF-FDC4-048F-D9E82248ED50}"/>
              </a:ext>
              <a:ext uri="{C183D7F6-B498-43B3-948B-1728B52AA6E4}">
                <adec:decorative xmlns:adec="http://schemas.microsoft.com/office/drawing/2017/decorative" val="1"/>
              </a:ext>
            </a:extLst>
          </p:cNvPr>
          <p:cNvCxnSpPr>
            <a:cxnSpLocks/>
          </p:cNvCxnSpPr>
          <p:nvPr/>
        </p:nvCxnSpPr>
        <p:spPr>
          <a:xfrm>
            <a:off x="6951940" y="2786855"/>
            <a:ext cx="0" cy="1132923"/>
          </a:xfrm>
          <a:prstGeom prst="line">
            <a:avLst/>
          </a:prstGeom>
          <a:noFill/>
          <a:ln w="19050" cap="rnd" cmpd="sng" algn="ctr">
            <a:gradFill>
              <a:gsLst>
                <a:gs pos="0">
                  <a:schemeClr val="accent2"/>
                </a:gs>
                <a:gs pos="50000">
                  <a:srgbClr val="8661C5"/>
                </a:gs>
                <a:gs pos="100000">
                  <a:schemeClr val="accent2"/>
                </a:gs>
              </a:gsLst>
              <a:lin ang="5400000" scaled="1"/>
            </a:gradFill>
            <a:prstDash val="solid"/>
            <a:headEnd type="none" w="lg" len="med"/>
            <a:tailEnd type="none" w="lg" len="med"/>
          </a:ln>
          <a:effectLst/>
        </p:spPr>
      </p:cxnSp>
      <p:cxnSp>
        <p:nvCxnSpPr>
          <p:cNvPr id="20" name="Straight Connector 19">
            <a:extLst>
              <a:ext uri="{FF2B5EF4-FFF2-40B4-BE49-F238E27FC236}">
                <a16:creationId xmlns:a16="http://schemas.microsoft.com/office/drawing/2014/main" id="{D27C742E-31BF-82C3-23AE-9C4260F165B9}"/>
              </a:ext>
              <a:ext uri="{C183D7F6-B498-43B3-948B-1728B52AA6E4}">
                <adec:decorative xmlns:adec="http://schemas.microsoft.com/office/drawing/2017/decorative" val="1"/>
              </a:ext>
            </a:extLst>
          </p:cNvPr>
          <p:cNvCxnSpPr>
            <a:cxnSpLocks/>
          </p:cNvCxnSpPr>
          <p:nvPr/>
        </p:nvCxnSpPr>
        <p:spPr>
          <a:xfrm>
            <a:off x="9669079" y="2786855"/>
            <a:ext cx="0" cy="1132923"/>
          </a:xfrm>
          <a:prstGeom prst="line">
            <a:avLst/>
          </a:prstGeom>
          <a:noFill/>
          <a:ln w="19050" cap="rnd" cmpd="sng" algn="ctr">
            <a:gradFill>
              <a:gsLst>
                <a:gs pos="0">
                  <a:schemeClr val="accent2"/>
                </a:gs>
                <a:gs pos="50000">
                  <a:srgbClr val="8661C5"/>
                </a:gs>
                <a:gs pos="100000">
                  <a:schemeClr val="accent2"/>
                </a:gs>
              </a:gsLst>
              <a:lin ang="5400000" scaled="1"/>
            </a:gradFill>
            <a:prstDash val="solid"/>
            <a:headEnd type="none" w="lg" len="med"/>
            <a:tailEnd type="none" w="lg" len="med"/>
          </a:ln>
          <a:effectLst/>
        </p:spPr>
      </p:cxnSp>
      <p:sp>
        <p:nvSpPr>
          <p:cNvPr id="30" name="Rectangle: Rounded Corners 20">
            <a:extLst>
              <a:ext uri="{FF2B5EF4-FFF2-40B4-BE49-F238E27FC236}">
                <a16:creationId xmlns:a16="http://schemas.microsoft.com/office/drawing/2014/main" id="{AC04C1D6-A953-4974-C325-8C637F977EBF}"/>
              </a:ext>
            </a:extLst>
          </p:cNvPr>
          <p:cNvSpPr/>
          <p:nvPr/>
        </p:nvSpPr>
        <p:spPr bwMode="auto">
          <a:xfrm>
            <a:off x="0" y="5376333"/>
            <a:ext cx="12191999" cy="1481667"/>
          </a:xfrm>
          <a:prstGeom prst="roundRect">
            <a:avLst>
              <a:gd name="adj" fmla="val 0"/>
            </a:avLst>
          </a:prstGeom>
          <a:gradFill>
            <a:gsLst>
              <a:gs pos="0">
                <a:srgbClr val="8661C5"/>
              </a:gs>
              <a:gs pos="100000">
                <a:schemeClr val="accent2"/>
              </a:gs>
            </a:gsLst>
            <a:lin ang="5400000" scaled="1"/>
          </a:gradFill>
          <a:ln>
            <a:noFill/>
            <a:headEnd type="none" w="med" len="med"/>
            <a:tailEnd type="none" w="med" len="med"/>
          </a:ln>
          <a:effectLst>
            <a:innerShdw blurRad="190500">
              <a:prstClr val="black">
                <a:alpha val="2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2" name="TextBox 31">
            <a:extLst>
              <a:ext uri="{FF2B5EF4-FFF2-40B4-BE49-F238E27FC236}">
                <a16:creationId xmlns:a16="http://schemas.microsoft.com/office/drawing/2014/main" id="{29648026-22AE-A6BE-BCD0-C09B5BDDA394}"/>
              </a:ext>
            </a:extLst>
          </p:cNvPr>
          <p:cNvSpPr txBox="1"/>
          <p:nvPr/>
        </p:nvSpPr>
        <p:spPr>
          <a:xfrm>
            <a:off x="4535495" y="4734580"/>
            <a:ext cx="3121009" cy="553998"/>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Segoe UI Semibold"/>
                <a:ea typeface="+mn-ea"/>
                <a:cs typeface="Segoe UI Semibold"/>
              </a:rPr>
              <a:t>Runs on trust</a:t>
            </a: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Title 14">
            <a:extLst>
              <a:ext uri="{FF2B5EF4-FFF2-40B4-BE49-F238E27FC236}">
                <a16:creationId xmlns:a16="http://schemas.microsoft.com/office/drawing/2014/main" id="{7958B7FD-8072-2A04-EFCC-62615E038DD1}"/>
              </a:ext>
            </a:extLst>
          </p:cNvPr>
          <p:cNvSpPr txBox="1">
            <a:spLocks/>
          </p:cNvSpPr>
          <p:nvPr/>
        </p:nvSpPr>
        <p:spPr>
          <a:xfrm>
            <a:off x="-58994" y="5808066"/>
            <a:ext cx="12250994" cy="6771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base" latinLnBrk="0" hangingPunct="1">
              <a:lnSpc>
                <a:spcPct val="100000"/>
              </a:lnSpc>
              <a:spcBef>
                <a:spcPts val="0"/>
              </a:spcBef>
              <a:spcAft>
                <a:spcPct val="0"/>
              </a:spcAft>
              <a:buClrTx/>
              <a:buSzTx/>
              <a:buFontTx/>
              <a:buNone/>
              <a:tabLst>
                <a:tab pos="920876" algn="l"/>
              </a:tabLst>
              <a:defRPr/>
            </a:pPr>
            <a:r>
              <a:rPr kumimoji="0" lang="en-CA" sz="4400" b="1" i="0" u="none" strike="noStrike" kern="1200" cap="none" spc="-44" normalizeH="0" baseline="0" noProof="0">
                <a:ln w="3175">
                  <a:noFill/>
                </a:ln>
                <a:solidFill>
                  <a:srgbClr val="FFFFFF"/>
                </a:solidFill>
                <a:effectLst/>
                <a:uLnTx/>
                <a:uFillTx/>
                <a:latin typeface="Segoe UI Semibold"/>
                <a:ea typeface="+mn-ea"/>
                <a:cs typeface="Segoe UI"/>
              </a:rPr>
              <a:t>Your data is your data</a:t>
            </a:r>
          </a:p>
        </p:txBody>
      </p:sp>
    </p:spTree>
    <p:extLst>
      <p:ext uri="{BB962C8B-B14F-4D97-AF65-F5344CB8AC3E}">
        <p14:creationId xmlns:p14="http://schemas.microsoft.com/office/powerpoint/2010/main" val="242825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0 1.85185E-6 L 0 0.01967 " pathEditMode="relative" rAng="0" ptsTypes="AA">
                                      <p:cBhvr>
                                        <p:cTn id="9" dur="500" spd="-100000" fill="hold"/>
                                        <p:tgtEl>
                                          <p:spTgt spid="5"/>
                                        </p:tgtEl>
                                        <p:attrNameLst>
                                          <p:attrName>ppt_x</p:attrName>
                                          <p:attrName>ppt_y</p:attrName>
                                        </p:attrNameLst>
                                      </p:cBhvr>
                                      <p:rCtr x="0" y="972"/>
                                    </p:animMotion>
                                  </p:childTnLst>
                                </p:cTn>
                              </p:par>
                              <p:par>
                                <p:cTn id="10" presetID="10" presetClass="entr" presetSubtype="0" fill="hold" grpId="0"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grpId="1" nodeType="withEffect">
                                  <p:stCondLst>
                                    <p:cond delay="200"/>
                                  </p:stCondLst>
                                  <p:childTnLst>
                                    <p:animMotion origin="layout" path="M 4.16667E-6 -3.7037E-6 L 4.16667E-6 0.01968 " pathEditMode="relative" rAng="0" ptsTypes="AA">
                                      <p:cBhvr>
                                        <p:cTn id="14" dur="500" spd="-100000" fill="hold"/>
                                        <p:tgtEl>
                                          <p:spTgt spid="9"/>
                                        </p:tgtEl>
                                        <p:attrNameLst>
                                          <p:attrName>ppt_x</p:attrName>
                                          <p:attrName>ppt_y</p:attrName>
                                        </p:attrNameLst>
                                      </p:cBhvr>
                                      <p:rCtr x="0" y="972"/>
                                    </p:animMotion>
                                  </p:childTnLst>
                                </p:cTn>
                              </p:par>
                              <p:par>
                                <p:cTn id="15" presetID="10" presetClass="entr" presetSubtype="0" fill="hold" grpId="0" nodeType="withEffect">
                                  <p:stCondLst>
                                    <p:cond delay="3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42" presetClass="path" presetSubtype="0" decel="100000" fill="hold" grpId="1" nodeType="withEffect">
                                  <p:stCondLst>
                                    <p:cond delay="300"/>
                                  </p:stCondLst>
                                  <p:childTnLst>
                                    <p:animMotion origin="layout" path="M -1.66667E-6 -3.7037E-6 L -1.66667E-6 0.01968 " pathEditMode="relative" rAng="0" ptsTypes="AA">
                                      <p:cBhvr>
                                        <p:cTn id="19" dur="500" spd="-100000" fill="hold"/>
                                        <p:tgtEl>
                                          <p:spTgt spid="10"/>
                                        </p:tgtEl>
                                        <p:attrNameLst>
                                          <p:attrName>ppt_x</p:attrName>
                                          <p:attrName>ppt_y</p:attrName>
                                        </p:attrNameLst>
                                      </p:cBhvr>
                                      <p:rCtr x="0" y="972"/>
                                    </p:animMotion>
                                  </p:childTnLst>
                                </p:cTn>
                              </p:par>
                              <p:par>
                                <p:cTn id="20" presetID="10" presetClass="entr" presetSubtype="0" fill="hold" grpId="0" nodeType="withEffect">
                                  <p:stCondLst>
                                    <p:cond delay="4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42" presetClass="path" presetSubtype="0" decel="100000" fill="hold" grpId="1" nodeType="withEffect">
                                  <p:stCondLst>
                                    <p:cond delay="400"/>
                                  </p:stCondLst>
                                  <p:childTnLst>
                                    <p:animMotion origin="layout" path="M 2.08333E-7 -3.7037E-6 L 2.08333E-7 0.01968 " pathEditMode="relative" rAng="0" ptsTypes="AA">
                                      <p:cBhvr>
                                        <p:cTn id="24" dur="500" spd="-100000" fill="hold"/>
                                        <p:tgtEl>
                                          <p:spTgt spid="14"/>
                                        </p:tgtEl>
                                        <p:attrNameLst>
                                          <p:attrName>ppt_x</p:attrName>
                                          <p:attrName>ppt_y</p:attrName>
                                        </p:attrNameLst>
                                      </p:cBhvr>
                                      <p:rCtr x="0" y="972"/>
                                    </p:animMotion>
                                  </p:childTnLst>
                                </p:cTn>
                              </p:par>
                              <p:par>
                                <p:cTn id="25" presetID="10" presetClass="entr" presetSubtype="0" fill="hold" grpId="0" nodeType="withEffect">
                                  <p:stCondLst>
                                    <p:cond delay="5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42" presetClass="path" presetSubtype="0" decel="100000" fill="hold" grpId="1" nodeType="withEffect">
                                  <p:stCondLst>
                                    <p:cond delay="500"/>
                                  </p:stCondLst>
                                  <p:childTnLst>
                                    <p:animMotion origin="layout" path="M -2.29167E-6 -1.11111E-6 L -2.29167E-6 0.01968 " pathEditMode="relative" rAng="0" ptsTypes="AA">
                                      <p:cBhvr>
                                        <p:cTn id="29" dur="500" spd="-100000" fill="hold"/>
                                        <p:tgtEl>
                                          <p:spTgt spid="15"/>
                                        </p:tgtEl>
                                        <p:attrNameLst>
                                          <p:attrName>ppt_x</p:attrName>
                                          <p:attrName>ppt_y</p:attrName>
                                        </p:attrNameLst>
                                      </p:cBhvr>
                                      <p:rCtr x="0" y="972"/>
                                    </p:animMotion>
                                  </p:childTnLst>
                                </p:cTn>
                              </p:par>
                              <p:par>
                                <p:cTn id="30" presetID="10" presetClass="entr" presetSubtype="0" fill="hold" grpId="0" nodeType="withEffect">
                                  <p:stCondLst>
                                    <p:cond delay="6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42" presetClass="path" presetSubtype="0" decel="100000" fill="hold" grpId="1" nodeType="withEffect">
                                  <p:stCondLst>
                                    <p:cond delay="600"/>
                                  </p:stCondLst>
                                  <p:childTnLst>
                                    <p:animMotion origin="layout" path="M 3.125E-6 -1.11111E-6 L 3.125E-6 0.01968 " pathEditMode="relative" rAng="0" ptsTypes="AA">
                                      <p:cBhvr>
                                        <p:cTn id="34" dur="500" spd="-100000" fill="hold"/>
                                        <p:tgtEl>
                                          <p:spTgt spid="16"/>
                                        </p:tgtEl>
                                        <p:attrNameLst>
                                          <p:attrName>ppt_x</p:attrName>
                                          <p:attrName>ppt_y</p:attrName>
                                        </p:attrNameLst>
                                      </p:cBhvr>
                                      <p:rCtr x="0" y="972"/>
                                    </p:animMotion>
                                  </p:childTnLst>
                                </p:cTn>
                              </p:par>
                              <p:par>
                                <p:cTn id="35" presetID="10" presetClass="entr" presetSubtype="0" fill="hold" nodeType="withEffect">
                                  <p:stCondLst>
                                    <p:cond delay="6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nodeType="withEffect">
                                  <p:stCondLst>
                                    <p:cond delay="60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nodeType="withEffect">
                                  <p:stCondLst>
                                    <p:cond delay="60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nodeType="withEffect">
                                  <p:stCondLst>
                                    <p:cond delay="60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par>
                          <p:cTn id="47" fill="hold">
                            <p:stCondLst>
                              <p:cond delay="1100"/>
                            </p:stCondLst>
                            <p:childTnLst>
                              <p:par>
                                <p:cTn id="48" presetID="1" presetClass="entr" presetSubtype="0" fill="hold" grpId="0" nodeType="afterEffect">
                                  <p:stCondLst>
                                    <p:cond delay="750"/>
                                  </p:stCondLst>
                                  <p:childTnLst>
                                    <p:set>
                                      <p:cBhvr>
                                        <p:cTn id="49" dur="1" fill="hold">
                                          <p:stCondLst>
                                            <p:cond delay="0"/>
                                          </p:stCondLst>
                                        </p:cTn>
                                        <p:tgtEl>
                                          <p:spTgt spid="32"/>
                                        </p:tgtEl>
                                        <p:attrNameLst>
                                          <p:attrName>style.visibility</p:attrName>
                                        </p:attrNameLst>
                                      </p:cBhvr>
                                      <p:to>
                                        <p:strVal val="visible"/>
                                      </p:to>
                                    </p:set>
                                  </p:childTnLst>
                                </p:cTn>
                              </p:par>
                              <p:par>
                                <p:cTn id="50" presetID="6" presetClass="emph" presetSubtype="0" accel="100000" autoRev="1" fill="hold" grpId="1" nodeType="withEffect">
                                  <p:stCondLst>
                                    <p:cond delay="0"/>
                                  </p:stCondLst>
                                  <p:childTnLst>
                                    <p:animScale>
                                      <p:cBhvr>
                                        <p:cTn id="51" dur="750" fill="hold"/>
                                        <p:tgtEl>
                                          <p:spTgt spid="32"/>
                                        </p:tgtEl>
                                      </p:cBhvr>
                                      <p:by x="0" y="0"/>
                                    </p:animScale>
                                  </p:childTnLst>
                                </p:cTn>
                              </p:par>
                              <p:par>
                                <p:cTn id="52" presetID="6" presetClass="emph" presetSubtype="0" decel="100000" autoRev="1" fill="hold" grpId="2" nodeType="withEffect">
                                  <p:stCondLst>
                                    <p:cond delay="1250"/>
                                  </p:stCondLst>
                                  <p:childTnLst>
                                    <p:animScale>
                                      <p:cBhvr>
                                        <p:cTn id="53" dur="200" fill="hold"/>
                                        <p:tgtEl>
                                          <p:spTgt spid="32"/>
                                        </p:tgtEl>
                                      </p:cBhvr>
                                      <p:by x="102000" y="102000"/>
                                    </p:animScale>
                                  </p:childTnLst>
                                </p:cTn>
                              </p:par>
                              <p:par>
                                <p:cTn id="54" presetID="10" presetClass="entr" presetSubtype="0" fill="hold" grpId="0" nodeType="withEffect">
                                  <p:stCondLst>
                                    <p:cond delay="125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par>
                                <p:cTn id="57" presetID="42" presetClass="path" presetSubtype="0" decel="100000" fill="hold" grpId="1" nodeType="withEffect">
                                  <p:stCondLst>
                                    <p:cond delay="1250"/>
                                  </p:stCondLst>
                                  <p:childTnLst>
                                    <p:animMotion origin="layout" path="M -1.25E-6 -1.11111E-6 L -1.25E-6 0.01968 " pathEditMode="relative" rAng="0" ptsTypes="AA">
                                      <p:cBhvr>
                                        <p:cTn id="58" dur="500" spd="-100000" fill="hold"/>
                                        <p:tgtEl>
                                          <p:spTgt spid="28"/>
                                        </p:tgtEl>
                                        <p:attrNameLst>
                                          <p:attrName>ppt_x</p:attrName>
                                          <p:attrName>ppt_y</p:attrName>
                                        </p:attrNameLst>
                                      </p:cBhvr>
                                      <p:rCtr x="0" y="972"/>
                                    </p:animMotion>
                                  </p:childTnLst>
                                </p:cTn>
                              </p:par>
                              <p:par>
                                <p:cTn id="59" presetID="10" presetClass="entr" presetSubtype="0" fill="hold" grpId="0" nodeType="withEffect">
                                  <p:stCondLst>
                                    <p:cond delay="125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par>
                                <p:cTn id="62" presetID="42" presetClass="path" presetSubtype="0" decel="100000" fill="hold" grpId="1" nodeType="withEffect">
                                  <p:stCondLst>
                                    <p:cond delay="1250"/>
                                  </p:stCondLst>
                                  <p:childTnLst>
                                    <p:animMotion origin="layout" path="M -1.25E-6 -1.11111E-6 L -1.25E-6 0.01968 " pathEditMode="relative" rAng="0" ptsTypes="AA">
                                      <p:cBhvr>
                                        <p:cTn id="63" dur="500" spd="-100000" fill="hold"/>
                                        <p:tgtEl>
                                          <p:spTgt spid="30"/>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P spid="9" grpId="1"/>
      <p:bldP spid="10" grpId="0"/>
      <p:bldP spid="10" grpId="1"/>
      <p:bldP spid="14" grpId="0"/>
      <p:bldP spid="14" grpId="1"/>
      <p:bldP spid="15" grpId="0"/>
      <p:bldP spid="15" grpId="1"/>
      <p:bldP spid="16" grpId="0"/>
      <p:bldP spid="16" grpId="1"/>
      <p:bldP spid="30" grpId="0" animBg="1"/>
      <p:bldP spid="30" grpId="1" animBg="1"/>
      <p:bldP spid="32" grpId="0"/>
      <p:bldP spid="32" grpId="1"/>
      <p:bldP spid="32" grpId="2"/>
      <p:bldP spid="28" grpId="0"/>
      <p:bldP spid="28"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8F36FA-BA59-AF12-AC23-017BBBE53309}"/>
              </a:ext>
            </a:extLst>
          </p:cNvPr>
          <p:cNvGrpSpPr/>
          <p:nvPr/>
        </p:nvGrpSpPr>
        <p:grpSpPr>
          <a:xfrm>
            <a:off x="9247910" y="0"/>
            <a:ext cx="2944090" cy="6857999"/>
            <a:chOff x="9247910" y="639961"/>
            <a:chExt cx="2944090" cy="512621"/>
          </a:xfrm>
        </p:grpSpPr>
        <p:sp>
          <p:nvSpPr>
            <p:cNvPr id="23" name="Rectangle 22">
              <a:extLst>
                <a:ext uri="{FF2B5EF4-FFF2-40B4-BE49-F238E27FC236}">
                  <a16:creationId xmlns:a16="http://schemas.microsoft.com/office/drawing/2014/main" id="{AE80AABC-4969-112F-5D0D-52FFEB490DFA}"/>
                </a:ext>
              </a:extLst>
            </p:cNvPr>
            <p:cNvSpPr/>
            <p:nvPr/>
          </p:nvSpPr>
          <p:spPr bwMode="auto">
            <a:xfrm>
              <a:off x="10799618" y="639961"/>
              <a:ext cx="1392382" cy="512621"/>
            </a:xfrm>
            <a:prstGeom prst="rect">
              <a:avLst/>
            </a:prstGeom>
            <a:solidFill>
              <a:srgbClr val="1392B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24" name="Rectangle 23">
              <a:extLst>
                <a:ext uri="{FF2B5EF4-FFF2-40B4-BE49-F238E27FC236}">
                  <a16:creationId xmlns:a16="http://schemas.microsoft.com/office/drawing/2014/main" id="{8AE4D4AC-6605-EABF-4643-B57EAF814A24}"/>
                </a:ext>
              </a:extLst>
            </p:cNvPr>
            <p:cNvSpPr/>
            <p:nvPr/>
          </p:nvSpPr>
          <p:spPr bwMode="auto">
            <a:xfrm>
              <a:off x="10023764" y="639961"/>
              <a:ext cx="775854" cy="512621"/>
            </a:xfrm>
            <a:prstGeom prst="rect">
              <a:avLst/>
            </a:prstGeom>
            <a:solidFill>
              <a:srgbClr val="8663C6"/>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5" name="Rectangle 24">
              <a:extLst>
                <a:ext uri="{FF2B5EF4-FFF2-40B4-BE49-F238E27FC236}">
                  <a16:creationId xmlns:a16="http://schemas.microsoft.com/office/drawing/2014/main" id="{93069429-19D5-2BC5-3FBE-EE30203AE533}"/>
                </a:ext>
              </a:extLst>
            </p:cNvPr>
            <p:cNvSpPr/>
            <p:nvPr/>
          </p:nvSpPr>
          <p:spPr bwMode="auto">
            <a:xfrm>
              <a:off x="9247910" y="639961"/>
              <a:ext cx="775854" cy="512621"/>
            </a:xfrm>
            <a:prstGeom prst="rect">
              <a:avLst/>
            </a:pr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pic>
        <p:nvPicPr>
          <p:cNvPr id="3" name="Picture 2" descr="A picture containing text, indoor, screen, electronics&#10;&#10;Description automatically generated">
            <a:extLst>
              <a:ext uri="{FF2B5EF4-FFF2-40B4-BE49-F238E27FC236}">
                <a16:creationId xmlns:a16="http://schemas.microsoft.com/office/drawing/2014/main" id="{DFB267BF-9965-1CD2-8022-002F702ACE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10303" y="380873"/>
            <a:ext cx="7781697" cy="6161442"/>
          </a:xfrm>
          <a:prstGeom prst="rect">
            <a:avLst/>
          </a:prstGeom>
        </p:spPr>
      </p:pic>
      <p:pic>
        <p:nvPicPr>
          <p:cNvPr id="9" name="Picture 8" descr="A screenshot of a computer&#10;&#10;Description automatically generated with medium confidence">
            <a:hlinkClick r:id="rId4"/>
            <a:extLst>
              <a:ext uri="{FF2B5EF4-FFF2-40B4-BE49-F238E27FC236}">
                <a16:creationId xmlns:a16="http://schemas.microsoft.com/office/drawing/2014/main" id="{2F008624-3C6E-A25F-6999-EB6F0C0473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76215" y="688652"/>
            <a:ext cx="8120122" cy="4567271"/>
          </a:xfrm>
          <a:prstGeom prst="rect">
            <a:avLst/>
          </a:prstGeom>
        </p:spPr>
      </p:pic>
      <p:sp>
        <p:nvSpPr>
          <p:cNvPr id="2" name="Title 1">
            <a:extLst>
              <a:ext uri="{FF2B5EF4-FFF2-40B4-BE49-F238E27FC236}">
                <a16:creationId xmlns:a16="http://schemas.microsoft.com/office/drawing/2014/main" id="{9E47C644-A7D0-3FCA-A7B7-C6B1CC4538B6}"/>
              </a:ext>
            </a:extLst>
          </p:cNvPr>
          <p:cNvSpPr>
            <a:spLocks noGrp="1"/>
          </p:cNvSpPr>
          <p:nvPr>
            <p:ph type="title"/>
          </p:nvPr>
        </p:nvSpPr>
        <p:spPr>
          <a:xfrm>
            <a:off x="588263" y="457200"/>
            <a:ext cx="4580637" cy="2031325"/>
          </a:xfrm>
        </p:spPr>
        <p:txBody>
          <a:bodyPr/>
          <a:lstStyle/>
          <a:p>
            <a:r>
              <a:rPr lang="en-US" sz="4400" dirty="0"/>
              <a:t>Copilot in Dynamics 365 Business Central</a:t>
            </a:r>
          </a:p>
        </p:txBody>
      </p:sp>
      <p:sp>
        <p:nvSpPr>
          <p:cNvPr id="5" name="TextBox 4">
            <a:extLst>
              <a:ext uri="{FF2B5EF4-FFF2-40B4-BE49-F238E27FC236}">
                <a16:creationId xmlns:a16="http://schemas.microsoft.com/office/drawing/2014/main" id="{53F5395B-591E-1C46-787E-593EF88E4800}"/>
              </a:ext>
            </a:extLst>
          </p:cNvPr>
          <p:cNvSpPr txBox="1"/>
          <p:nvPr/>
        </p:nvSpPr>
        <p:spPr>
          <a:xfrm>
            <a:off x="553992" y="2644338"/>
            <a:ext cx="512535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90" normalizeH="0" baseline="0" noProof="0" dirty="0">
                <a:ln>
                  <a:noFill/>
                </a:ln>
                <a:solidFill>
                  <a:srgbClr val="000000"/>
                </a:solidFill>
                <a:effectLst/>
                <a:uLnTx/>
                <a:uFillTx/>
                <a:latin typeface="Segoe UI Semibold" panose="020B0502040204020203" pitchFamily="34" charset="0"/>
                <a:ea typeface="+mn-ea"/>
                <a:cs typeface="Segoe UI Semibold" panose="020B0502040204020203" pitchFamily="34" charset="0"/>
              </a:rPr>
              <a:t>AI as a real-time collaborator that generates content, that sparks creativity, that saves time</a:t>
            </a:r>
            <a:r>
              <a:rPr kumimoji="0" lang="en-US" sz="1800" b="1" i="0" u="none" strike="noStrike" kern="1200" cap="none" spc="-90" normalizeH="0" noProof="0" dirty="0">
                <a:ln>
                  <a:noFill/>
                </a:ln>
                <a:solidFill>
                  <a:srgbClr val="000000"/>
                </a:solidFill>
                <a:effectLst/>
                <a:uLnTx/>
                <a:uFillTx/>
                <a:latin typeface="Segoe UI Semibold" panose="020B0502040204020203" pitchFamily="34" charset="0"/>
                <a:ea typeface="+mn-ea"/>
                <a:cs typeface="Segoe UI Semibold" panose="020B0502040204020203" pitchFamily="34" charset="0"/>
              </a:rPr>
              <a:t> and drives sales.</a:t>
            </a:r>
            <a:endParaRPr kumimoji="0" lang="en-US" sz="1800" b="1" i="0" u="none" strike="noStrike" kern="1200" cap="none" spc="-90" normalizeH="0" baseline="0" noProof="0" dirty="0">
              <a:ln>
                <a:noFill/>
              </a:ln>
              <a:solidFill>
                <a:srgbClr val="000000"/>
              </a:solidFill>
              <a:effectLst/>
              <a:uLnTx/>
              <a:uFillTx/>
              <a:latin typeface="Segoe UI Semibold" panose="020B0502040204020203" pitchFamily="34" charset="0"/>
              <a:ea typeface="+mn-ea"/>
              <a:cs typeface="Segoe UI Semibold" panose="020B0502040204020203" pitchFamily="34" charset="0"/>
            </a:endParaRPr>
          </a:p>
        </p:txBody>
      </p:sp>
      <p:sp>
        <p:nvSpPr>
          <p:cNvPr id="4" name="Oval 3">
            <a:hlinkClick r:id="rId4"/>
            <a:extLst>
              <a:ext uri="{FF2B5EF4-FFF2-40B4-BE49-F238E27FC236}">
                <a16:creationId xmlns:a16="http://schemas.microsoft.com/office/drawing/2014/main" id="{FDB1BAA9-66C2-9535-0AD6-B19C8B4513BD}"/>
              </a:ext>
            </a:extLst>
          </p:cNvPr>
          <p:cNvSpPr/>
          <p:nvPr/>
        </p:nvSpPr>
        <p:spPr bwMode="auto">
          <a:xfrm>
            <a:off x="9107455" y="2821781"/>
            <a:ext cx="607219" cy="607219"/>
          </a:xfrm>
          <a:prstGeom prst="ellipse">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pic>
        <p:nvPicPr>
          <p:cNvPr id="6" name="Graphic 5" descr="Play outline">
            <a:hlinkClick r:id="rId4"/>
            <a:extLst>
              <a:ext uri="{FF2B5EF4-FFF2-40B4-BE49-F238E27FC236}">
                <a16:creationId xmlns:a16="http://schemas.microsoft.com/office/drawing/2014/main" id="{D5372453-35AF-552B-EA21-36E814559E0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259989" y="2944007"/>
            <a:ext cx="371475" cy="371475"/>
          </a:xfrm>
          <a:prstGeom prst="rect">
            <a:avLst/>
          </a:prstGeom>
        </p:spPr>
      </p:pic>
    </p:spTree>
    <p:extLst>
      <p:ext uri="{BB962C8B-B14F-4D97-AF65-F5344CB8AC3E}">
        <p14:creationId xmlns:p14="http://schemas.microsoft.com/office/powerpoint/2010/main" val="380637153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08A36714-26A6-BBEC-F180-FB968EA2461D}"/>
              </a:ext>
              <a:ext uri="{C183D7F6-B498-43B3-948B-1728B52AA6E4}">
                <adec:decorative xmlns:adec="http://schemas.microsoft.com/office/drawing/2017/decorative" val="1"/>
              </a:ext>
            </a:extLst>
          </p:cNvPr>
          <p:cNvSpPr>
            <a:spLocks/>
          </p:cNvSpPr>
          <p:nvPr/>
        </p:nvSpPr>
        <p:spPr bwMode="auto">
          <a:xfrm>
            <a:off x="6007100" y="3010627"/>
            <a:ext cx="1081034" cy="1081034"/>
          </a:xfrm>
          <a:prstGeom prst="ellipse">
            <a:avLst/>
          </a:prstGeom>
          <a:solidFill>
            <a:schemeClr val="bg2"/>
          </a:solidFill>
          <a:ln w="444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pitchFamily="34" charset="0"/>
            </a:endParaRPr>
          </a:p>
        </p:txBody>
      </p:sp>
      <p:sp>
        <p:nvSpPr>
          <p:cNvPr id="4" name="Title 1">
            <a:extLst>
              <a:ext uri="{FF2B5EF4-FFF2-40B4-BE49-F238E27FC236}">
                <a16:creationId xmlns:a16="http://schemas.microsoft.com/office/drawing/2014/main" id="{719E798B-B514-40D4-BD0D-3285FF588CC8}"/>
              </a:ext>
            </a:extLst>
          </p:cNvPr>
          <p:cNvSpPr txBox="1">
            <a:spLocks/>
          </p:cNvSpPr>
          <p:nvPr/>
        </p:nvSpPr>
        <p:spPr>
          <a:xfrm>
            <a:off x="702563" y="1808276"/>
            <a:ext cx="3755137" cy="2215991"/>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w="3175">
                  <a:noFill/>
                </a:ln>
                <a:effectLst/>
                <a:uLnTx/>
                <a:uFillTx/>
                <a:latin typeface="Segoe UI Semibold"/>
                <a:ea typeface="+mn-ea"/>
                <a:cs typeface="Segoe UI" pitchFamily="34" charset="0"/>
              </a:rPr>
              <a:t>Improving the way business is done with AI in Business Central</a:t>
            </a:r>
          </a:p>
          <a:p>
            <a:pPr marL="0" marR="0" lvl="0" indent="0" defTabSz="932742"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w="3175">
                <a:noFill/>
              </a:ln>
              <a:solidFill>
                <a:schemeClr val="accent1"/>
              </a:solidFill>
              <a:effectLst/>
              <a:uLnTx/>
              <a:uFillTx/>
              <a:latin typeface="Segoe UI Semibold"/>
              <a:ea typeface="+mn-ea"/>
              <a:cs typeface="Segoe UI" pitchFamily="34" charset="0"/>
            </a:endParaRPr>
          </a:p>
          <a:p>
            <a:pPr marL="0" marR="0" lvl="0" indent="0"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w="3175">
                  <a:noFill/>
                </a:ln>
                <a:solidFill>
                  <a:schemeClr val="accent1"/>
                </a:solidFill>
                <a:effectLst/>
                <a:uLnTx/>
                <a:uFillTx/>
                <a:latin typeface="Segoe UI Semibold"/>
                <a:ea typeface="+mn-ea"/>
                <a:cs typeface="Segoe UI" pitchFamily="34" charset="0"/>
              </a:rPr>
              <a:t>Actionable insights </a:t>
            </a:r>
            <a:br>
              <a:rPr kumimoji="0" lang="en-US" sz="2000" b="0" i="0" u="none" strike="noStrike" kern="1200" cap="none" spc="0" normalizeH="0" baseline="0" noProof="0" dirty="0">
                <a:ln w="3175">
                  <a:noFill/>
                </a:ln>
                <a:solidFill>
                  <a:schemeClr val="accent1"/>
                </a:solidFill>
                <a:effectLst/>
                <a:uLnTx/>
                <a:uFillTx/>
                <a:latin typeface="Segoe UI Semibold"/>
                <a:ea typeface="+mn-ea"/>
                <a:cs typeface="Segoe UI" pitchFamily="34" charset="0"/>
              </a:rPr>
            </a:br>
            <a:r>
              <a:rPr kumimoji="0" lang="en-US" sz="2000" b="0" i="0" u="none" strike="noStrike" kern="1200" cap="none" spc="0" normalizeH="0" baseline="0" noProof="0" dirty="0">
                <a:ln w="3175">
                  <a:noFill/>
                </a:ln>
                <a:solidFill>
                  <a:schemeClr val="accent1"/>
                </a:solidFill>
                <a:effectLst/>
                <a:uLnTx/>
                <a:uFillTx/>
                <a:latin typeface="Segoe UI Semibold"/>
                <a:ea typeface="+mn-ea"/>
                <a:cs typeface="Segoe UI" pitchFamily="34" charset="0"/>
              </a:rPr>
              <a:t>that deliver business results</a:t>
            </a:r>
          </a:p>
        </p:txBody>
      </p:sp>
      <p:sp>
        <p:nvSpPr>
          <p:cNvPr id="3" name="TextBox 2">
            <a:extLst>
              <a:ext uri="{FF2B5EF4-FFF2-40B4-BE49-F238E27FC236}">
                <a16:creationId xmlns:a16="http://schemas.microsoft.com/office/drawing/2014/main" id="{2623F424-A39F-C8C6-DCDF-BDE3FDCCA8F4}"/>
              </a:ext>
            </a:extLst>
          </p:cNvPr>
          <p:cNvSpPr txBox="1"/>
          <p:nvPr/>
        </p:nvSpPr>
        <p:spPr>
          <a:xfrm>
            <a:off x="7569200" y="3309384"/>
            <a:ext cx="3819890" cy="615553"/>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3175">
                  <a:noFill/>
                </a:ln>
                <a:solidFill>
                  <a:schemeClr val="accent2"/>
                </a:solidFill>
                <a:effectLst/>
                <a:uLnTx/>
                <a:uFillTx/>
                <a:latin typeface="Segoe UI Semibold"/>
                <a:ea typeface="+mn-ea"/>
                <a:cs typeface="Segoe UI" pitchFamily="34" charset="0"/>
              </a:rPr>
              <a:t>Anticipate business challenges</a:t>
            </a:r>
          </a:p>
          <a:p>
            <a:pPr marL="0" marR="0" lvl="0" indent="0" defTabSz="914367" rtl="0" eaLnBrk="1" fontAlgn="auto" latinLnBrk="0" hangingPunct="1">
              <a:lnSpc>
                <a:spcPct val="100000"/>
              </a:lnSpc>
              <a:spcBef>
                <a:spcPts val="600"/>
              </a:spcBef>
              <a:spcAft>
                <a:spcPts val="0"/>
              </a:spcAft>
              <a:buClrTx/>
              <a:buSzTx/>
              <a:buFontTx/>
              <a:buNone/>
              <a:tabLst/>
              <a:defRPr/>
            </a:pPr>
            <a:r>
              <a:rPr kumimoji="0" lang="en-US" sz="1500"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mn-ea"/>
                <a:cs typeface="Segoe UI" panose="020B0502040204020203" pitchFamily="34" charset="0"/>
              </a:rPr>
              <a:t>Late payment predictions</a:t>
            </a:r>
          </a:p>
        </p:txBody>
      </p:sp>
      <p:sp>
        <p:nvSpPr>
          <p:cNvPr id="5" name="TextBox 4">
            <a:extLst>
              <a:ext uri="{FF2B5EF4-FFF2-40B4-BE49-F238E27FC236}">
                <a16:creationId xmlns:a16="http://schemas.microsoft.com/office/drawing/2014/main" id="{2AD7A8ED-6D49-0C1F-2F2C-9FD2171D87A8}"/>
              </a:ext>
            </a:extLst>
          </p:cNvPr>
          <p:cNvSpPr txBox="1"/>
          <p:nvPr/>
        </p:nvSpPr>
        <p:spPr>
          <a:xfrm>
            <a:off x="7569200" y="4840710"/>
            <a:ext cx="3145496" cy="615553"/>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3175">
                  <a:noFill/>
                </a:ln>
                <a:solidFill>
                  <a:schemeClr val="accent3"/>
                </a:solidFill>
                <a:effectLst/>
                <a:uLnTx/>
                <a:uFillTx/>
                <a:latin typeface="Segoe UI Semibold"/>
                <a:ea typeface="+mn-ea"/>
                <a:cs typeface="Segoe UI" pitchFamily="34" charset="0"/>
              </a:rPr>
              <a:t>Enhance decision-making</a:t>
            </a:r>
          </a:p>
          <a:p>
            <a:pPr marL="0" marR="0" lvl="0" indent="0" defTabSz="914367" rtl="0" eaLnBrk="1" fontAlgn="auto" latinLnBrk="0" hangingPunct="1">
              <a:lnSpc>
                <a:spcPct val="100000"/>
              </a:lnSpc>
              <a:spcBef>
                <a:spcPts val="600"/>
              </a:spcBef>
              <a:spcAft>
                <a:spcPts val="0"/>
              </a:spcAft>
              <a:buClrTx/>
              <a:buSzTx/>
              <a:buFontTx/>
              <a:buNone/>
              <a:tabLst/>
              <a:defRPr/>
            </a:pPr>
            <a:r>
              <a:rPr kumimoji="0" lang="en-US" sz="1500"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mn-ea"/>
                <a:cs typeface="Segoe UI" panose="020B0502040204020203" pitchFamily="34" charset="0"/>
              </a:rPr>
              <a:t>Cash flow analysis</a:t>
            </a:r>
          </a:p>
        </p:txBody>
      </p:sp>
      <p:sp>
        <p:nvSpPr>
          <p:cNvPr id="6" name="TextBox 5">
            <a:extLst>
              <a:ext uri="{FF2B5EF4-FFF2-40B4-BE49-F238E27FC236}">
                <a16:creationId xmlns:a16="http://schemas.microsoft.com/office/drawing/2014/main" id="{9D5A2ED5-6C24-23FA-F50D-5E14818B0D4E}"/>
              </a:ext>
            </a:extLst>
          </p:cNvPr>
          <p:cNvSpPr txBox="1"/>
          <p:nvPr/>
        </p:nvSpPr>
        <p:spPr>
          <a:xfrm>
            <a:off x="7569200" y="1738716"/>
            <a:ext cx="3819890" cy="615553"/>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lang="en-US" sz="2000" noProof="0" dirty="0">
                <a:ln w="3175">
                  <a:noFill/>
                </a:ln>
                <a:solidFill>
                  <a:schemeClr val="accent1"/>
                </a:solidFill>
                <a:latin typeface="Segoe UI Semibold"/>
                <a:cs typeface="Segoe UI" pitchFamily="34" charset="0"/>
              </a:rPr>
              <a:t>Improve customer service</a:t>
            </a:r>
            <a:endParaRPr kumimoji="0" lang="en-US" sz="2000" b="0" i="0" u="none" strike="noStrike" kern="1200" cap="none" spc="0" normalizeH="0" baseline="0" noProof="0" dirty="0">
              <a:ln w="3175">
                <a:noFill/>
              </a:ln>
              <a:solidFill>
                <a:schemeClr val="accent1"/>
              </a:solidFill>
              <a:effectLst/>
              <a:uLnTx/>
              <a:uFillTx/>
              <a:latin typeface="Segoe UI Semibold"/>
              <a:ea typeface="+mn-ea"/>
              <a:cs typeface="Segoe UI" pitchFamily="34" charset="0"/>
            </a:endParaRPr>
          </a:p>
          <a:p>
            <a:pPr marL="0" marR="0" lvl="0" indent="0" defTabSz="914367" rtl="0" eaLnBrk="1" fontAlgn="auto" latinLnBrk="0" hangingPunct="1">
              <a:lnSpc>
                <a:spcPct val="100000"/>
              </a:lnSpc>
              <a:spcBef>
                <a:spcPts val="600"/>
              </a:spcBef>
              <a:spcAft>
                <a:spcPts val="0"/>
              </a:spcAft>
              <a:buClrTx/>
              <a:buSzTx/>
              <a:buFontTx/>
              <a:buNone/>
              <a:tabLst/>
              <a:defRPr/>
            </a:pPr>
            <a:r>
              <a:rPr kumimoji="0" lang="en-US" sz="1500"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mn-ea"/>
                <a:cs typeface="Segoe UI" panose="020B0502040204020203" pitchFamily="34" charset="0"/>
              </a:rPr>
              <a:t>Sales and inventory forecast extension</a:t>
            </a:r>
          </a:p>
        </p:txBody>
      </p:sp>
      <p:sp>
        <p:nvSpPr>
          <p:cNvPr id="12" name="Oval 11">
            <a:extLst>
              <a:ext uri="{FF2B5EF4-FFF2-40B4-BE49-F238E27FC236}">
                <a16:creationId xmlns:a16="http://schemas.microsoft.com/office/drawing/2014/main" id="{B0F712E2-600E-13C0-0918-88608EBBD10A}"/>
              </a:ext>
              <a:ext uri="{C183D7F6-B498-43B3-948B-1728B52AA6E4}">
                <adec:decorative xmlns:adec="http://schemas.microsoft.com/office/drawing/2017/decorative" val="1"/>
              </a:ext>
            </a:extLst>
          </p:cNvPr>
          <p:cNvSpPr>
            <a:spLocks/>
          </p:cNvSpPr>
          <p:nvPr/>
        </p:nvSpPr>
        <p:spPr bwMode="auto">
          <a:xfrm>
            <a:off x="6007100" y="4539565"/>
            <a:ext cx="1081034" cy="1081034"/>
          </a:xfrm>
          <a:prstGeom prst="ellipse">
            <a:avLst/>
          </a:prstGeom>
          <a:solidFill>
            <a:schemeClr val="bg2"/>
          </a:solidFill>
          <a:ln w="4445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400" b="0" i="0" u="none" strike="noStrike" kern="1200" cap="none" spc="0" normalizeH="0" baseline="0" noProof="0" err="1">
              <a:ln>
                <a:noFill/>
              </a:ln>
              <a:solidFill>
                <a:srgbClr val="000000"/>
              </a:solidFill>
              <a:effectLst/>
              <a:uLnTx/>
              <a:uFillTx/>
              <a:latin typeface="Segoe UI Semibold" panose="020B0702040204020203" pitchFamily="34" charset="0"/>
              <a:ea typeface="+mn-ea"/>
              <a:cs typeface="Segoe UI" pitchFamily="34" charset="0"/>
            </a:endParaRPr>
          </a:p>
        </p:txBody>
      </p:sp>
      <p:sp>
        <p:nvSpPr>
          <p:cNvPr id="8" name="Oval 7">
            <a:extLst>
              <a:ext uri="{FF2B5EF4-FFF2-40B4-BE49-F238E27FC236}">
                <a16:creationId xmlns:a16="http://schemas.microsoft.com/office/drawing/2014/main" id="{847A0D96-819F-D21E-58AA-6B362BD0BDC9}"/>
              </a:ext>
              <a:ext uri="{C183D7F6-B498-43B3-948B-1728B52AA6E4}">
                <adec:decorative xmlns:adec="http://schemas.microsoft.com/office/drawing/2017/decorative" val="1"/>
              </a:ext>
            </a:extLst>
          </p:cNvPr>
          <p:cNvSpPr>
            <a:spLocks/>
          </p:cNvSpPr>
          <p:nvPr/>
        </p:nvSpPr>
        <p:spPr bwMode="auto">
          <a:xfrm>
            <a:off x="6007100" y="1529848"/>
            <a:ext cx="1081034" cy="1081034"/>
          </a:xfrm>
          <a:prstGeom prst="ellipse">
            <a:avLst/>
          </a:prstGeom>
          <a:solidFill>
            <a:schemeClr val="bg2"/>
          </a:solidFill>
          <a:ln w="444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pitchFamily="34" charset="0"/>
            </a:endParaRPr>
          </a:p>
        </p:txBody>
      </p:sp>
      <p:cxnSp>
        <p:nvCxnSpPr>
          <p:cNvPr id="20" name="Straight Connector 19">
            <a:extLst>
              <a:ext uri="{FF2B5EF4-FFF2-40B4-BE49-F238E27FC236}">
                <a16:creationId xmlns:a16="http://schemas.microsoft.com/office/drawing/2014/main" id="{F418E775-AE3D-CAFD-E409-AC85324683B2}"/>
              </a:ext>
            </a:extLst>
          </p:cNvPr>
          <p:cNvCxnSpPr/>
          <p:nvPr/>
        </p:nvCxnSpPr>
        <p:spPr>
          <a:xfrm>
            <a:off x="5130800" y="673100"/>
            <a:ext cx="0" cy="556260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119BE0AF-E55A-187A-87A4-8DE99CAB90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26744" y="4805048"/>
            <a:ext cx="641746" cy="550068"/>
          </a:xfrm>
          <a:prstGeom prst="rect">
            <a:avLst/>
          </a:prstGeom>
        </p:spPr>
      </p:pic>
      <p:pic>
        <p:nvPicPr>
          <p:cNvPr id="22" name="Graphic 21">
            <a:extLst>
              <a:ext uri="{FF2B5EF4-FFF2-40B4-BE49-F238E27FC236}">
                <a16:creationId xmlns:a16="http://schemas.microsoft.com/office/drawing/2014/main" id="{F345B31D-EE3D-13FC-E158-B3102B5A1E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80905" y="3260791"/>
            <a:ext cx="733424" cy="611186"/>
          </a:xfrm>
          <a:prstGeom prst="rect">
            <a:avLst/>
          </a:prstGeom>
        </p:spPr>
      </p:pic>
      <p:pic>
        <p:nvPicPr>
          <p:cNvPr id="24" name="Graphic 23" descr="Good Inventory outline">
            <a:extLst>
              <a:ext uri="{FF2B5EF4-FFF2-40B4-BE49-F238E27FC236}">
                <a16:creationId xmlns:a16="http://schemas.microsoft.com/office/drawing/2014/main" id="{8A840068-397D-E854-7503-DF2BB74E07D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6155738" y="1673799"/>
            <a:ext cx="792564" cy="792564"/>
          </a:xfrm>
          <a:prstGeom prst="rect">
            <a:avLst/>
          </a:prstGeom>
        </p:spPr>
      </p:pic>
    </p:spTree>
    <p:extLst>
      <p:ext uri="{BB962C8B-B14F-4D97-AF65-F5344CB8AC3E}">
        <p14:creationId xmlns:p14="http://schemas.microsoft.com/office/powerpoint/2010/main" val="1882889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1.45833E-6 -1.48148E-6 L 1.45833E-6 0.04352 " pathEditMode="relative" rAng="0" ptsTypes="AA">
                                      <p:cBhvr>
                                        <p:cTn id="9" dur="600" spd="-100000" fill="hold"/>
                                        <p:tgtEl>
                                          <p:spTgt spid="4"/>
                                        </p:tgtEl>
                                        <p:attrNameLst>
                                          <p:attrName>ppt_x</p:attrName>
                                          <p:attrName>ppt_y</p:attrName>
                                        </p:attrNameLst>
                                      </p:cBhvr>
                                      <p:rCtr x="0" y="2176"/>
                                    </p:animMotion>
                                  </p:childTnLst>
                                </p:cTn>
                              </p:par>
                              <p:par>
                                <p:cTn id="10" presetID="10"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1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20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1435C64A-2780-AA42-F7BB-8070B16EC0E7}"/>
              </a:ext>
              <a:ext uri="{C183D7F6-B498-43B3-948B-1728B52AA6E4}">
                <adec:decorative xmlns:adec="http://schemas.microsoft.com/office/drawing/2017/decorative" val="1"/>
              </a:ext>
            </a:extLst>
          </p:cNvPr>
          <p:cNvSpPr>
            <a:spLocks/>
          </p:cNvSpPr>
          <p:nvPr/>
        </p:nvSpPr>
        <p:spPr bwMode="auto">
          <a:xfrm>
            <a:off x="1744474" y="1644650"/>
            <a:ext cx="915934" cy="915934"/>
          </a:xfrm>
          <a:prstGeom prst="ellipse">
            <a:avLst/>
          </a:prstGeom>
          <a:solidFill>
            <a:schemeClr val="accent1"/>
          </a:solidFill>
          <a:ln w="317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endParaRPr lang="en-IN" sz="1400" err="1">
              <a:solidFill>
                <a:srgbClr val="000000"/>
              </a:solidFill>
              <a:latin typeface="Segoe UI Semibold" panose="020B0702040204020203" pitchFamily="34" charset="0"/>
              <a:cs typeface="Segoe UI" pitchFamily="34" charset="0"/>
            </a:endParaRPr>
          </a:p>
        </p:txBody>
      </p:sp>
      <p:sp>
        <p:nvSpPr>
          <p:cNvPr id="31" name="Oval 30">
            <a:extLst>
              <a:ext uri="{FF2B5EF4-FFF2-40B4-BE49-F238E27FC236}">
                <a16:creationId xmlns:a16="http://schemas.microsoft.com/office/drawing/2014/main" id="{1B2A0509-AAAA-9035-6780-64492F0C6EB3}"/>
              </a:ext>
              <a:ext uri="{C183D7F6-B498-43B3-948B-1728B52AA6E4}">
                <adec:decorative xmlns:adec="http://schemas.microsoft.com/office/drawing/2017/decorative" val="1"/>
              </a:ext>
            </a:extLst>
          </p:cNvPr>
          <p:cNvSpPr>
            <a:spLocks/>
          </p:cNvSpPr>
          <p:nvPr/>
        </p:nvSpPr>
        <p:spPr bwMode="auto">
          <a:xfrm>
            <a:off x="5639556" y="1644650"/>
            <a:ext cx="915934" cy="915934"/>
          </a:xfrm>
          <a:prstGeom prst="ellipse">
            <a:avLst/>
          </a:prstGeom>
          <a:solidFill>
            <a:schemeClr val="accent1"/>
          </a:solidFill>
          <a:ln w="317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1400" err="1">
              <a:solidFill>
                <a:srgbClr val="000000"/>
              </a:solidFill>
              <a:latin typeface="Segoe UI Semibold" panose="020B0702040204020203" pitchFamily="34" charset="0"/>
              <a:ea typeface="Segoe UI" pitchFamily="34" charset="0"/>
              <a:cs typeface="Segoe UI" pitchFamily="34" charset="0"/>
            </a:endParaRPr>
          </a:p>
        </p:txBody>
      </p:sp>
      <p:sp>
        <p:nvSpPr>
          <p:cNvPr id="32" name="Oval 31">
            <a:extLst>
              <a:ext uri="{FF2B5EF4-FFF2-40B4-BE49-F238E27FC236}">
                <a16:creationId xmlns:a16="http://schemas.microsoft.com/office/drawing/2014/main" id="{A5977A78-0FD0-D038-102D-4405356D87CF}"/>
              </a:ext>
              <a:ext uri="{C183D7F6-B498-43B3-948B-1728B52AA6E4}">
                <adec:decorative xmlns:adec="http://schemas.microsoft.com/office/drawing/2017/decorative" val="1"/>
              </a:ext>
            </a:extLst>
          </p:cNvPr>
          <p:cNvSpPr>
            <a:spLocks/>
          </p:cNvSpPr>
          <p:nvPr/>
        </p:nvSpPr>
        <p:spPr bwMode="auto">
          <a:xfrm>
            <a:off x="9534639" y="1644650"/>
            <a:ext cx="915934" cy="915934"/>
          </a:xfrm>
          <a:prstGeom prst="ellipse">
            <a:avLst/>
          </a:prstGeom>
          <a:solidFill>
            <a:schemeClr val="accent1"/>
          </a:solidFill>
          <a:ln w="317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endParaRPr lang="en-IN" sz="1400" err="1">
              <a:solidFill>
                <a:srgbClr val="000000"/>
              </a:solidFill>
              <a:latin typeface="Segoe UI Semibold" panose="020B0702040204020203" pitchFamily="34" charset="0"/>
              <a:cs typeface="Segoe UI" pitchFamily="34" charset="0"/>
            </a:endParaRPr>
          </a:p>
        </p:txBody>
      </p:sp>
      <p:sp>
        <p:nvSpPr>
          <p:cNvPr id="11" name="Title 10">
            <a:extLst>
              <a:ext uri="{FF2B5EF4-FFF2-40B4-BE49-F238E27FC236}">
                <a16:creationId xmlns:a16="http://schemas.microsoft.com/office/drawing/2014/main" id="{5922A588-1915-4B5A-9AEE-46849CA607AE}"/>
              </a:ext>
            </a:extLst>
          </p:cNvPr>
          <p:cNvSpPr>
            <a:spLocks noGrp="1"/>
          </p:cNvSpPr>
          <p:nvPr>
            <p:ph type="title"/>
          </p:nvPr>
        </p:nvSpPr>
        <p:spPr/>
        <p:txBody>
          <a:bodyPr/>
          <a:lstStyle/>
          <a:p>
            <a:r>
              <a:rPr lang="en-US"/>
              <a:t>Work smarter using collaborative a</a:t>
            </a:r>
            <a:r>
              <a:rPr lang="en-US" noProof="0" err="1"/>
              <a:t>pplications</a:t>
            </a:r>
            <a:endParaRPr lang="en-US"/>
          </a:p>
        </p:txBody>
      </p:sp>
      <p:sp>
        <p:nvSpPr>
          <p:cNvPr id="2" name="Rectangle: Rounded Corners 95" descr="Azure PaaS and Power Platform">
            <a:extLst>
              <a:ext uri="{FF2B5EF4-FFF2-40B4-BE49-F238E27FC236}">
                <a16:creationId xmlns:a16="http://schemas.microsoft.com/office/drawing/2014/main" id="{D6666139-4194-3C42-B1C0-171B3E145B40}"/>
              </a:ext>
              <a:ext uri="{C183D7F6-B498-43B3-948B-1728B52AA6E4}">
                <adec:decorative xmlns:adec="http://schemas.microsoft.com/office/drawing/2017/decorative" val="0"/>
              </a:ext>
            </a:extLst>
          </p:cNvPr>
          <p:cNvSpPr/>
          <p:nvPr/>
        </p:nvSpPr>
        <p:spPr>
          <a:xfrm>
            <a:off x="593770" y="4558874"/>
            <a:ext cx="3217342" cy="430887"/>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472" rtl="0" eaLnBrk="1" fontAlgn="base" latinLnBrk="0" hangingPunct="1">
              <a:spcBef>
                <a:spcPct val="0"/>
              </a:spcBef>
              <a:spcAft>
                <a:spcPct val="0"/>
              </a:spcAft>
              <a:buClrTx/>
              <a:buSzTx/>
              <a:buFontTx/>
              <a:buNone/>
              <a:tabLst/>
              <a:defRPr/>
            </a:pPr>
            <a:r>
              <a:rPr kumimoji="0" lang="en-US" sz="1400" b="0" i="0" u="none" strike="noStrike" kern="1200" cap="none" normalizeH="0" baseline="0" noProof="0">
                <a:ln w="3175">
                  <a:noFill/>
                </a:ln>
                <a:effectLst/>
                <a:uLnTx/>
                <a:uFillTx/>
                <a:latin typeface="+mj-lt"/>
                <a:ea typeface="+mn-ea"/>
                <a:cs typeface="Segoe UI" pitchFamily="34" charset="0"/>
              </a:rPr>
              <a:t>Business data is </a:t>
            </a:r>
            <a:r>
              <a:rPr kumimoji="0" lang="en-US" sz="1400" b="0" i="0" u="none" strike="noStrike" kern="1200" cap="none" normalizeH="0" baseline="0" noProof="0">
                <a:ln w="3175">
                  <a:noFill/>
                </a:ln>
                <a:solidFill>
                  <a:schemeClr val="accent1"/>
                </a:solidFill>
                <a:effectLst/>
                <a:uLnTx/>
                <a:uFillTx/>
                <a:latin typeface="+mj-lt"/>
                <a:ea typeface="+mn-ea"/>
                <a:cs typeface="Segoe UI" pitchFamily="34" charset="0"/>
              </a:rPr>
              <a:t>available to</a:t>
            </a:r>
            <a:br>
              <a:rPr kumimoji="0" lang="en-US" sz="1400" b="0" i="0" u="none" strike="noStrike" kern="1200" cap="none" normalizeH="0" baseline="0" noProof="0">
                <a:ln w="3175">
                  <a:noFill/>
                </a:ln>
                <a:solidFill>
                  <a:schemeClr val="accent1"/>
                </a:solidFill>
                <a:effectLst/>
                <a:uLnTx/>
                <a:uFillTx/>
                <a:latin typeface="+mj-lt"/>
                <a:ea typeface="+mn-ea"/>
                <a:cs typeface="Segoe UI" pitchFamily="34" charset="0"/>
              </a:rPr>
            </a:br>
            <a:r>
              <a:rPr kumimoji="0" lang="en-US" sz="1400" b="0" i="0" u="none" strike="noStrike" kern="1200" cap="none" normalizeH="0" baseline="0" noProof="0">
                <a:ln w="3175">
                  <a:noFill/>
                </a:ln>
                <a:solidFill>
                  <a:schemeClr val="accent1"/>
                </a:solidFill>
                <a:effectLst/>
                <a:uLnTx/>
                <a:uFillTx/>
                <a:latin typeface="+mj-lt"/>
                <a:ea typeface="+mn-ea"/>
                <a:cs typeface="Segoe UI" pitchFamily="34" charset="0"/>
              </a:rPr>
              <a:t>everyone, everywhere</a:t>
            </a:r>
          </a:p>
        </p:txBody>
      </p:sp>
      <p:sp>
        <p:nvSpPr>
          <p:cNvPr id="123" name="Rectangle: Rounded Corners 95" descr="Azure PaaS and Power Platform">
            <a:extLst>
              <a:ext uri="{FF2B5EF4-FFF2-40B4-BE49-F238E27FC236}">
                <a16:creationId xmlns:a16="http://schemas.microsoft.com/office/drawing/2014/main" id="{EAFFC0D7-2205-B940-BCDE-BA0C0690A6A7}"/>
              </a:ext>
              <a:ext uri="{C183D7F6-B498-43B3-948B-1728B52AA6E4}">
                <adec:decorative xmlns:adec="http://schemas.microsoft.com/office/drawing/2017/decorative" val="0"/>
              </a:ext>
            </a:extLst>
          </p:cNvPr>
          <p:cNvSpPr/>
          <p:nvPr/>
        </p:nvSpPr>
        <p:spPr>
          <a:xfrm>
            <a:off x="4488852" y="4558874"/>
            <a:ext cx="3217342" cy="430887"/>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472" rtl="0" eaLnBrk="1" fontAlgn="base" latinLnBrk="0" hangingPunct="1">
              <a:spcBef>
                <a:spcPct val="0"/>
              </a:spcBef>
              <a:spcAft>
                <a:spcPct val="0"/>
              </a:spcAft>
              <a:buClrTx/>
              <a:buSzTx/>
              <a:buFontTx/>
              <a:buNone/>
              <a:tabLst/>
              <a:defRPr/>
            </a:pPr>
            <a:r>
              <a:rPr lang="en-US" sz="1400">
                <a:ln w="3175">
                  <a:noFill/>
                </a:ln>
                <a:solidFill>
                  <a:schemeClr val="accent1"/>
                </a:solidFill>
                <a:latin typeface="+mj-lt"/>
                <a:cs typeface="Segoe UI" pitchFamily="34" charset="0"/>
              </a:rPr>
              <a:t>Easily communicate </a:t>
            </a:r>
            <a:r>
              <a:rPr lang="en-US" sz="1400">
                <a:ln w="3175">
                  <a:noFill/>
                </a:ln>
                <a:latin typeface="+mj-lt"/>
                <a:cs typeface="Segoe UI" pitchFamily="34" charset="0"/>
              </a:rPr>
              <a:t>as part of </a:t>
            </a:r>
            <a:br>
              <a:rPr lang="en-US" sz="1400">
                <a:ln w="3175">
                  <a:noFill/>
                </a:ln>
                <a:latin typeface="+mj-lt"/>
                <a:cs typeface="Segoe UI" pitchFamily="34" charset="0"/>
              </a:rPr>
            </a:br>
            <a:r>
              <a:rPr lang="en-US" sz="1400">
                <a:ln w="3175">
                  <a:noFill/>
                </a:ln>
                <a:latin typeface="+mj-lt"/>
                <a:cs typeface="Segoe UI" pitchFamily="34" charset="0"/>
              </a:rPr>
              <a:t>any business process</a:t>
            </a:r>
          </a:p>
        </p:txBody>
      </p:sp>
      <p:sp>
        <p:nvSpPr>
          <p:cNvPr id="120" name="!!Rectangle: Rounded Corners 95!!" descr="Azure PaaS and Power Platform">
            <a:extLst>
              <a:ext uri="{FF2B5EF4-FFF2-40B4-BE49-F238E27FC236}">
                <a16:creationId xmlns:a16="http://schemas.microsoft.com/office/drawing/2014/main" id="{88851C07-B8C9-0049-ABBD-4E2F39756558}"/>
              </a:ext>
              <a:ext uri="{C183D7F6-B498-43B3-948B-1728B52AA6E4}">
                <adec:decorative xmlns:adec="http://schemas.microsoft.com/office/drawing/2017/decorative" val="0"/>
              </a:ext>
            </a:extLst>
          </p:cNvPr>
          <p:cNvSpPr/>
          <p:nvPr/>
        </p:nvSpPr>
        <p:spPr>
          <a:xfrm>
            <a:off x="8383935" y="4558874"/>
            <a:ext cx="3217342" cy="430887"/>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472" rtl="0" eaLnBrk="1" fontAlgn="base" latinLnBrk="0" hangingPunct="1">
              <a:spcBef>
                <a:spcPct val="0"/>
              </a:spcBef>
              <a:spcAft>
                <a:spcPct val="0"/>
              </a:spcAft>
              <a:buClrTx/>
              <a:buSzTx/>
              <a:buFontTx/>
              <a:buNone/>
              <a:tabLst/>
              <a:defRPr/>
            </a:pPr>
            <a:r>
              <a:rPr lang="en-US" sz="1400">
                <a:ln w="3175">
                  <a:noFill/>
                </a:ln>
                <a:latin typeface="+mj-lt"/>
                <a:cs typeface="Segoe UI" pitchFamily="34" charset="0"/>
              </a:rPr>
              <a:t>Business applications are </a:t>
            </a:r>
            <a:br>
              <a:rPr lang="en-US" sz="1400">
                <a:ln w="3175">
                  <a:noFill/>
                </a:ln>
                <a:latin typeface="+mj-lt"/>
                <a:cs typeface="Segoe UI" pitchFamily="34" charset="0"/>
              </a:rPr>
            </a:br>
            <a:r>
              <a:rPr lang="en-US" sz="1400">
                <a:ln w="3175">
                  <a:noFill/>
                </a:ln>
                <a:latin typeface="+mj-lt"/>
                <a:cs typeface="Segoe UI" pitchFamily="34" charset="0"/>
              </a:rPr>
              <a:t>now </a:t>
            </a:r>
            <a:r>
              <a:rPr lang="en-US" sz="1400">
                <a:ln w="3175">
                  <a:noFill/>
                </a:ln>
                <a:solidFill>
                  <a:schemeClr val="accent1"/>
                </a:solidFill>
                <a:latin typeface="+mj-lt"/>
                <a:cs typeface="Segoe UI" pitchFamily="34" charset="0"/>
              </a:rPr>
              <a:t>multiplayer</a:t>
            </a:r>
          </a:p>
        </p:txBody>
      </p:sp>
      <p:sp>
        <p:nvSpPr>
          <p:cNvPr id="15" name="globe_4">
            <a:extLst>
              <a:ext uri="{FF2B5EF4-FFF2-40B4-BE49-F238E27FC236}">
                <a16:creationId xmlns:a16="http://schemas.microsoft.com/office/drawing/2014/main" id="{451299F3-25E5-C249-9FB3-E2230F06BEA5}"/>
              </a:ext>
              <a:ext uri="{C183D7F6-B498-43B3-948B-1728B52AA6E4}">
                <adec:decorative xmlns:adec="http://schemas.microsoft.com/office/drawing/2017/decorative" val="1"/>
              </a:ext>
            </a:extLst>
          </p:cNvPr>
          <p:cNvSpPr>
            <a:spLocks noChangeAspect="1" noEditPoints="1"/>
          </p:cNvSpPr>
          <p:nvPr/>
        </p:nvSpPr>
        <p:spPr bwMode="auto">
          <a:xfrm>
            <a:off x="2002246" y="1901742"/>
            <a:ext cx="400390" cy="401750"/>
          </a:xfrm>
          <a:custGeom>
            <a:avLst/>
            <a:gdLst>
              <a:gd name="T0" fmla="*/ 0 w 332"/>
              <a:gd name="T1" fmla="*/ 167 h 333"/>
              <a:gd name="T2" fmla="*/ 36 w 332"/>
              <a:gd name="T3" fmla="*/ 63 h 333"/>
              <a:gd name="T4" fmla="*/ 166 w 332"/>
              <a:gd name="T5" fmla="*/ 0 h 333"/>
              <a:gd name="T6" fmla="*/ 332 w 332"/>
              <a:gd name="T7" fmla="*/ 167 h 333"/>
              <a:gd name="T8" fmla="*/ 166 w 332"/>
              <a:gd name="T9" fmla="*/ 333 h 333"/>
              <a:gd name="T10" fmla="*/ 0 w 332"/>
              <a:gd name="T11" fmla="*/ 167 h 333"/>
              <a:gd name="T12" fmla="*/ 89 w 332"/>
              <a:gd name="T13" fmla="*/ 314 h 333"/>
              <a:gd name="T14" fmla="*/ 102 w 332"/>
              <a:gd name="T15" fmla="*/ 299 h 333"/>
              <a:gd name="T16" fmla="*/ 98 w 332"/>
              <a:gd name="T17" fmla="*/ 272 h 333"/>
              <a:gd name="T18" fmla="*/ 72 w 332"/>
              <a:gd name="T19" fmla="*/ 255 h 333"/>
              <a:gd name="T20" fmla="*/ 42 w 332"/>
              <a:gd name="T21" fmla="*/ 246 h 333"/>
              <a:gd name="T22" fmla="*/ 21 w 332"/>
              <a:gd name="T23" fmla="*/ 217 h 333"/>
              <a:gd name="T24" fmla="*/ 38 w 332"/>
              <a:gd name="T25" fmla="*/ 168 h 333"/>
              <a:gd name="T26" fmla="*/ 58 w 332"/>
              <a:gd name="T27" fmla="*/ 167 h 333"/>
              <a:gd name="T28" fmla="*/ 80 w 332"/>
              <a:gd name="T29" fmla="*/ 193 h 333"/>
              <a:gd name="T30" fmla="*/ 102 w 332"/>
              <a:gd name="T31" fmla="*/ 182 h 333"/>
              <a:gd name="T32" fmla="*/ 93 w 332"/>
              <a:gd name="T33" fmla="*/ 156 h 333"/>
              <a:gd name="T34" fmla="*/ 101 w 332"/>
              <a:gd name="T35" fmla="*/ 124 h 333"/>
              <a:gd name="T36" fmla="*/ 145 w 332"/>
              <a:gd name="T37" fmla="*/ 80 h 333"/>
              <a:gd name="T38" fmla="*/ 119 w 332"/>
              <a:gd name="T39" fmla="*/ 47 h 333"/>
              <a:gd name="T40" fmla="*/ 101 w 332"/>
              <a:gd name="T41" fmla="*/ 68 h 333"/>
              <a:gd name="T42" fmla="*/ 32 w 332"/>
              <a:gd name="T43" fmla="*/ 68 h 333"/>
              <a:gd name="T44" fmla="*/ 251 w 332"/>
              <a:gd name="T45" fmla="*/ 24 h 333"/>
              <a:gd name="T46" fmla="*/ 187 w 332"/>
              <a:gd name="T47" fmla="*/ 56 h 333"/>
              <a:gd name="T48" fmla="*/ 201 w 332"/>
              <a:gd name="T49" fmla="*/ 92 h 333"/>
              <a:gd name="T50" fmla="*/ 235 w 332"/>
              <a:gd name="T51" fmla="*/ 92 h 333"/>
              <a:gd name="T52" fmla="*/ 219 w 332"/>
              <a:gd name="T53" fmla="*/ 115 h 333"/>
              <a:gd name="T54" fmla="*/ 187 w 332"/>
              <a:gd name="T55" fmla="*/ 130 h 333"/>
              <a:gd name="T56" fmla="*/ 161 w 332"/>
              <a:gd name="T57" fmla="*/ 168 h 333"/>
              <a:gd name="T58" fmla="*/ 169 w 332"/>
              <a:gd name="T59" fmla="*/ 204 h 333"/>
              <a:gd name="T60" fmla="*/ 206 w 332"/>
              <a:gd name="T61" fmla="*/ 225 h 333"/>
              <a:gd name="T62" fmla="*/ 218 w 332"/>
              <a:gd name="T63" fmla="*/ 212 h 333"/>
              <a:gd name="T64" fmla="*/ 229 w 332"/>
              <a:gd name="T65" fmla="*/ 244 h 333"/>
              <a:gd name="T66" fmla="*/ 217 w 332"/>
              <a:gd name="T67" fmla="*/ 289 h 333"/>
              <a:gd name="T68" fmla="*/ 245 w 332"/>
              <a:gd name="T69" fmla="*/ 276 h 333"/>
              <a:gd name="T70" fmla="*/ 259 w 332"/>
              <a:gd name="T71" fmla="*/ 256 h 333"/>
              <a:gd name="T72" fmla="*/ 259 w 332"/>
              <a:gd name="T73" fmla="*/ 168 h 333"/>
              <a:gd name="T74" fmla="*/ 239 w 332"/>
              <a:gd name="T75" fmla="*/ 137 h 333"/>
              <a:gd name="T76" fmla="*/ 259 w 332"/>
              <a:gd name="T77" fmla="*/ 124 h 333"/>
              <a:gd name="T78" fmla="*/ 284 w 332"/>
              <a:gd name="T79" fmla="*/ 137 h 333"/>
              <a:gd name="T80" fmla="*/ 306 w 332"/>
              <a:gd name="T81" fmla="*/ 170 h 333"/>
              <a:gd name="T82" fmla="*/ 306 w 332"/>
              <a:gd name="T83" fmla="*/ 186 h 333"/>
              <a:gd name="T84" fmla="*/ 332 w 332"/>
              <a:gd name="T85" fmla="*/ 18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2" h="333">
                <a:moveTo>
                  <a:pt x="0" y="167"/>
                </a:moveTo>
                <a:cubicBezTo>
                  <a:pt x="0" y="128"/>
                  <a:pt x="13" y="92"/>
                  <a:pt x="36" y="63"/>
                </a:cubicBezTo>
                <a:cubicBezTo>
                  <a:pt x="66" y="25"/>
                  <a:pt x="113" y="0"/>
                  <a:pt x="166" y="0"/>
                </a:cubicBezTo>
                <a:cubicBezTo>
                  <a:pt x="258" y="0"/>
                  <a:pt x="332" y="75"/>
                  <a:pt x="332" y="167"/>
                </a:cubicBezTo>
                <a:cubicBezTo>
                  <a:pt x="332" y="258"/>
                  <a:pt x="258" y="333"/>
                  <a:pt x="166" y="333"/>
                </a:cubicBezTo>
                <a:cubicBezTo>
                  <a:pt x="74" y="333"/>
                  <a:pt x="0" y="258"/>
                  <a:pt x="0" y="167"/>
                </a:cubicBezTo>
                <a:close/>
                <a:moveTo>
                  <a:pt x="89" y="314"/>
                </a:moveTo>
                <a:cubicBezTo>
                  <a:pt x="102" y="299"/>
                  <a:pt x="102" y="299"/>
                  <a:pt x="102" y="299"/>
                </a:cubicBezTo>
                <a:cubicBezTo>
                  <a:pt x="98" y="272"/>
                  <a:pt x="98" y="272"/>
                  <a:pt x="98" y="272"/>
                </a:cubicBezTo>
                <a:cubicBezTo>
                  <a:pt x="72" y="255"/>
                  <a:pt x="72" y="255"/>
                  <a:pt x="72" y="255"/>
                </a:cubicBezTo>
                <a:cubicBezTo>
                  <a:pt x="42" y="246"/>
                  <a:pt x="42" y="246"/>
                  <a:pt x="42" y="246"/>
                </a:cubicBezTo>
                <a:cubicBezTo>
                  <a:pt x="21" y="217"/>
                  <a:pt x="21" y="217"/>
                  <a:pt x="21" y="217"/>
                </a:cubicBezTo>
                <a:cubicBezTo>
                  <a:pt x="38" y="168"/>
                  <a:pt x="38" y="168"/>
                  <a:pt x="38" y="168"/>
                </a:cubicBezTo>
                <a:cubicBezTo>
                  <a:pt x="58" y="167"/>
                  <a:pt x="58" y="167"/>
                  <a:pt x="58" y="167"/>
                </a:cubicBezTo>
                <a:cubicBezTo>
                  <a:pt x="80" y="193"/>
                  <a:pt x="80" y="193"/>
                  <a:pt x="80" y="193"/>
                </a:cubicBezTo>
                <a:cubicBezTo>
                  <a:pt x="102" y="182"/>
                  <a:pt x="102" y="182"/>
                  <a:pt x="102" y="182"/>
                </a:cubicBezTo>
                <a:cubicBezTo>
                  <a:pt x="93" y="156"/>
                  <a:pt x="93" y="156"/>
                  <a:pt x="93" y="156"/>
                </a:cubicBezTo>
                <a:cubicBezTo>
                  <a:pt x="101" y="124"/>
                  <a:pt x="101" y="124"/>
                  <a:pt x="101" y="124"/>
                </a:cubicBezTo>
                <a:cubicBezTo>
                  <a:pt x="145" y="80"/>
                  <a:pt x="145" y="80"/>
                  <a:pt x="145" y="80"/>
                </a:cubicBezTo>
                <a:cubicBezTo>
                  <a:pt x="119" y="47"/>
                  <a:pt x="119" y="47"/>
                  <a:pt x="119" y="47"/>
                </a:cubicBezTo>
                <a:cubicBezTo>
                  <a:pt x="101" y="68"/>
                  <a:pt x="101" y="68"/>
                  <a:pt x="101" y="68"/>
                </a:cubicBezTo>
                <a:cubicBezTo>
                  <a:pt x="32" y="68"/>
                  <a:pt x="32" y="68"/>
                  <a:pt x="32" y="68"/>
                </a:cubicBezTo>
                <a:moveTo>
                  <a:pt x="251" y="24"/>
                </a:moveTo>
                <a:cubicBezTo>
                  <a:pt x="187" y="56"/>
                  <a:pt x="187" y="56"/>
                  <a:pt x="187" y="56"/>
                </a:cubicBezTo>
                <a:cubicBezTo>
                  <a:pt x="201" y="92"/>
                  <a:pt x="201" y="92"/>
                  <a:pt x="201" y="92"/>
                </a:cubicBezTo>
                <a:cubicBezTo>
                  <a:pt x="235" y="92"/>
                  <a:pt x="235" y="92"/>
                  <a:pt x="235" y="92"/>
                </a:cubicBezTo>
                <a:cubicBezTo>
                  <a:pt x="219" y="115"/>
                  <a:pt x="219" y="115"/>
                  <a:pt x="219" y="115"/>
                </a:cubicBezTo>
                <a:cubicBezTo>
                  <a:pt x="187" y="130"/>
                  <a:pt x="187" y="130"/>
                  <a:pt x="187" y="130"/>
                </a:cubicBezTo>
                <a:cubicBezTo>
                  <a:pt x="161" y="168"/>
                  <a:pt x="161" y="168"/>
                  <a:pt x="161" y="168"/>
                </a:cubicBezTo>
                <a:cubicBezTo>
                  <a:pt x="169" y="204"/>
                  <a:pt x="169" y="204"/>
                  <a:pt x="169" y="204"/>
                </a:cubicBezTo>
                <a:cubicBezTo>
                  <a:pt x="206" y="225"/>
                  <a:pt x="206" y="225"/>
                  <a:pt x="206" y="225"/>
                </a:cubicBezTo>
                <a:cubicBezTo>
                  <a:pt x="218" y="212"/>
                  <a:pt x="218" y="212"/>
                  <a:pt x="218" y="212"/>
                </a:cubicBezTo>
                <a:cubicBezTo>
                  <a:pt x="229" y="244"/>
                  <a:pt x="229" y="244"/>
                  <a:pt x="229" y="244"/>
                </a:cubicBezTo>
                <a:cubicBezTo>
                  <a:pt x="217" y="289"/>
                  <a:pt x="217" y="289"/>
                  <a:pt x="217" y="289"/>
                </a:cubicBezTo>
                <a:cubicBezTo>
                  <a:pt x="245" y="276"/>
                  <a:pt x="245" y="276"/>
                  <a:pt x="245" y="276"/>
                </a:cubicBezTo>
                <a:cubicBezTo>
                  <a:pt x="259" y="256"/>
                  <a:pt x="259" y="256"/>
                  <a:pt x="259" y="256"/>
                </a:cubicBezTo>
                <a:cubicBezTo>
                  <a:pt x="259" y="168"/>
                  <a:pt x="259" y="168"/>
                  <a:pt x="259" y="168"/>
                </a:cubicBezTo>
                <a:cubicBezTo>
                  <a:pt x="239" y="137"/>
                  <a:pt x="239" y="137"/>
                  <a:pt x="239" y="137"/>
                </a:cubicBezTo>
                <a:cubicBezTo>
                  <a:pt x="259" y="124"/>
                  <a:pt x="259" y="124"/>
                  <a:pt x="259" y="124"/>
                </a:cubicBezTo>
                <a:cubicBezTo>
                  <a:pt x="284" y="137"/>
                  <a:pt x="284" y="137"/>
                  <a:pt x="284" y="137"/>
                </a:cubicBezTo>
                <a:cubicBezTo>
                  <a:pt x="306" y="170"/>
                  <a:pt x="306" y="170"/>
                  <a:pt x="306" y="170"/>
                </a:cubicBezTo>
                <a:cubicBezTo>
                  <a:pt x="306" y="186"/>
                  <a:pt x="306" y="186"/>
                  <a:pt x="306" y="186"/>
                </a:cubicBezTo>
                <a:cubicBezTo>
                  <a:pt x="332" y="181"/>
                  <a:pt x="332" y="181"/>
                  <a:pt x="332" y="181"/>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CDED"/>
              </a:solidFill>
              <a:effectLst/>
              <a:uLnTx/>
              <a:uFillTx/>
              <a:latin typeface="Segoe UI"/>
              <a:ea typeface="+mn-ea"/>
              <a:cs typeface="+mn-cs"/>
            </a:endParaRPr>
          </a:p>
        </p:txBody>
      </p:sp>
      <p:sp>
        <p:nvSpPr>
          <p:cNvPr id="16" name="IoT">
            <a:extLst>
              <a:ext uri="{FF2B5EF4-FFF2-40B4-BE49-F238E27FC236}">
                <a16:creationId xmlns:a16="http://schemas.microsoft.com/office/drawing/2014/main" id="{C41045BB-825B-D142-AD40-0DA3FD5D40CB}"/>
              </a:ext>
              <a:ext uri="{C183D7F6-B498-43B3-948B-1728B52AA6E4}">
                <adec:decorative xmlns:adec="http://schemas.microsoft.com/office/drawing/2017/decorative" val="1"/>
              </a:ext>
            </a:extLst>
          </p:cNvPr>
          <p:cNvSpPr>
            <a:spLocks noChangeAspect="1" noEditPoints="1"/>
          </p:cNvSpPr>
          <p:nvPr/>
        </p:nvSpPr>
        <p:spPr bwMode="auto">
          <a:xfrm>
            <a:off x="9780936" y="1890608"/>
            <a:ext cx="423340" cy="424018"/>
          </a:xfrm>
          <a:custGeom>
            <a:avLst/>
            <a:gdLst>
              <a:gd name="T0" fmla="*/ 235 w 352"/>
              <a:gd name="T1" fmla="*/ 176 h 352"/>
              <a:gd name="T2" fmla="*/ 176 w 352"/>
              <a:gd name="T3" fmla="*/ 235 h 352"/>
              <a:gd name="T4" fmla="*/ 117 w 352"/>
              <a:gd name="T5" fmla="*/ 176 h 352"/>
              <a:gd name="T6" fmla="*/ 176 w 352"/>
              <a:gd name="T7" fmla="*/ 117 h 352"/>
              <a:gd name="T8" fmla="*/ 235 w 352"/>
              <a:gd name="T9" fmla="*/ 176 h 352"/>
              <a:gd name="T10" fmla="*/ 270 w 352"/>
              <a:gd name="T11" fmla="*/ 0 h 352"/>
              <a:gd name="T12" fmla="*/ 235 w 352"/>
              <a:gd name="T13" fmla="*/ 35 h 352"/>
              <a:gd name="T14" fmla="*/ 270 w 352"/>
              <a:gd name="T15" fmla="*/ 70 h 352"/>
              <a:gd name="T16" fmla="*/ 305 w 352"/>
              <a:gd name="T17" fmla="*/ 35 h 352"/>
              <a:gd name="T18" fmla="*/ 270 w 352"/>
              <a:gd name="T19" fmla="*/ 0 h 352"/>
              <a:gd name="T20" fmla="*/ 82 w 352"/>
              <a:gd name="T21" fmla="*/ 23 h 352"/>
              <a:gd name="T22" fmla="*/ 47 w 352"/>
              <a:gd name="T23" fmla="*/ 59 h 352"/>
              <a:gd name="T24" fmla="*/ 82 w 352"/>
              <a:gd name="T25" fmla="*/ 94 h 352"/>
              <a:gd name="T26" fmla="*/ 117 w 352"/>
              <a:gd name="T27" fmla="*/ 59 h 352"/>
              <a:gd name="T28" fmla="*/ 82 w 352"/>
              <a:gd name="T29" fmla="*/ 23 h 352"/>
              <a:gd name="T30" fmla="*/ 35 w 352"/>
              <a:gd name="T31" fmla="*/ 211 h 352"/>
              <a:gd name="T32" fmla="*/ 0 w 352"/>
              <a:gd name="T33" fmla="*/ 246 h 352"/>
              <a:gd name="T34" fmla="*/ 35 w 352"/>
              <a:gd name="T35" fmla="*/ 282 h 352"/>
              <a:gd name="T36" fmla="*/ 70 w 352"/>
              <a:gd name="T37" fmla="*/ 246 h 352"/>
              <a:gd name="T38" fmla="*/ 35 w 352"/>
              <a:gd name="T39" fmla="*/ 211 h 352"/>
              <a:gd name="T40" fmla="*/ 223 w 352"/>
              <a:gd name="T41" fmla="*/ 282 h 352"/>
              <a:gd name="T42" fmla="*/ 188 w 352"/>
              <a:gd name="T43" fmla="*/ 317 h 352"/>
              <a:gd name="T44" fmla="*/ 223 w 352"/>
              <a:gd name="T45" fmla="*/ 352 h 352"/>
              <a:gd name="T46" fmla="*/ 258 w 352"/>
              <a:gd name="T47" fmla="*/ 317 h 352"/>
              <a:gd name="T48" fmla="*/ 223 w 352"/>
              <a:gd name="T49" fmla="*/ 282 h 352"/>
              <a:gd name="T50" fmla="*/ 317 w 352"/>
              <a:gd name="T51" fmla="*/ 164 h 352"/>
              <a:gd name="T52" fmla="*/ 282 w 352"/>
              <a:gd name="T53" fmla="*/ 199 h 352"/>
              <a:gd name="T54" fmla="*/ 317 w 352"/>
              <a:gd name="T55" fmla="*/ 235 h 352"/>
              <a:gd name="T56" fmla="*/ 352 w 352"/>
              <a:gd name="T57" fmla="*/ 199 h 352"/>
              <a:gd name="T58" fmla="*/ 317 w 352"/>
              <a:gd name="T59" fmla="*/ 164 h 352"/>
              <a:gd name="T60" fmla="*/ 250 w 352"/>
              <a:gd name="T61" fmla="*/ 64 h 352"/>
              <a:gd name="T62" fmla="*/ 209 w 352"/>
              <a:gd name="T63" fmla="*/ 127 h 352"/>
              <a:gd name="T64" fmla="*/ 139 w 352"/>
              <a:gd name="T65" fmla="*/ 130 h 352"/>
              <a:gd name="T66" fmla="*/ 104 w 352"/>
              <a:gd name="T67" fmla="*/ 86 h 352"/>
              <a:gd name="T68" fmla="*/ 67 w 352"/>
              <a:gd name="T69" fmla="*/ 231 h 352"/>
              <a:gd name="T70" fmla="*/ 124 w 352"/>
              <a:gd name="T71" fmla="*/ 202 h 352"/>
              <a:gd name="T72" fmla="*/ 212 w 352"/>
              <a:gd name="T73" fmla="*/ 283 h 352"/>
              <a:gd name="T74" fmla="*/ 195 w 352"/>
              <a:gd name="T75" fmla="*/ 232 h 352"/>
              <a:gd name="T76" fmla="*/ 234 w 352"/>
              <a:gd name="T77" fmla="*/ 186 h 352"/>
              <a:gd name="T78" fmla="*/ 282 w 352"/>
              <a:gd name="T79" fmla="*/ 194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2" h="352">
                <a:moveTo>
                  <a:pt x="235" y="176"/>
                </a:moveTo>
                <a:cubicBezTo>
                  <a:pt x="235" y="208"/>
                  <a:pt x="208" y="235"/>
                  <a:pt x="176" y="235"/>
                </a:cubicBezTo>
                <a:cubicBezTo>
                  <a:pt x="144" y="235"/>
                  <a:pt x="117" y="208"/>
                  <a:pt x="117" y="176"/>
                </a:cubicBezTo>
                <a:cubicBezTo>
                  <a:pt x="117" y="144"/>
                  <a:pt x="144" y="117"/>
                  <a:pt x="176" y="117"/>
                </a:cubicBezTo>
                <a:cubicBezTo>
                  <a:pt x="208" y="117"/>
                  <a:pt x="235" y="144"/>
                  <a:pt x="235" y="176"/>
                </a:cubicBezTo>
                <a:close/>
                <a:moveTo>
                  <a:pt x="270" y="0"/>
                </a:moveTo>
                <a:cubicBezTo>
                  <a:pt x="250" y="0"/>
                  <a:pt x="235" y="16"/>
                  <a:pt x="235" y="35"/>
                </a:cubicBezTo>
                <a:cubicBezTo>
                  <a:pt x="235" y="55"/>
                  <a:pt x="250" y="70"/>
                  <a:pt x="270" y="70"/>
                </a:cubicBezTo>
                <a:cubicBezTo>
                  <a:pt x="289" y="70"/>
                  <a:pt x="305" y="55"/>
                  <a:pt x="305" y="35"/>
                </a:cubicBezTo>
                <a:cubicBezTo>
                  <a:pt x="305" y="16"/>
                  <a:pt x="289" y="0"/>
                  <a:pt x="270" y="0"/>
                </a:cubicBezTo>
                <a:close/>
                <a:moveTo>
                  <a:pt x="82" y="23"/>
                </a:moveTo>
                <a:cubicBezTo>
                  <a:pt x="63" y="23"/>
                  <a:pt x="47" y="39"/>
                  <a:pt x="47" y="59"/>
                </a:cubicBezTo>
                <a:cubicBezTo>
                  <a:pt x="47" y="78"/>
                  <a:pt x="63" y="94"/>
                  <a:pt x="82" y="94"/>
                </a:cubicBezTo>
                <a:cubicBezTo>
                  <a:pt x="102" y="94"/>
                  <a:pt x="117" y="78"/>
                  <a:pt x="117" y="59"/>
                </a:cubicBezTo>
                <a:cubicBezTo>
                  <a:pt x="117" y="39"/>
                  <a:pt x="102" y="23"/>
                  <a:pt x="82" y="23"/>
                </a:cubicBezTo>
                <a:close/>
                <a:moveTo>
                  <a:pt x="35" y="211"/>
                </a:moveTo>
                <a:cubicBezTo>
                  <a:pt x="16" y="211"/>
                  <a:pt x="0" y="227"/>
                  <a:pt x="0" y="246"/>
                </a:cubicBezTo>
                <a:cubicBezTo>
                  <a:pt x="0" y="266"/>
                  <a:pt x="16" y="282"/>
                  <a:pt x="35" y="282"/>
                </a:cubicBezTo>
                <a:cubicBezTo>
                  <a:pt x="55" y="282"/>
                  <a:pt x="70" y="266"/>
                  <a:pt x="70" y="246"/>
                </a:cubicBezTo>
                <a:cubicBezTo>
                  <a:pt x="70" y="227"/>
                  <a:pt x="55" y="211"/>
                  <a:pt x="35" y="211"/>
                </a:cubicBezTo>
                <a:close/>
                <a:moveTo>
                  <a:pt x="223" y="282"/>
                </a:moveTo>
                <a:cubicBezTo>
                  <a:pt x="203" y="282"/>
                  <a:pt x="188" y="297"/>
                  <a:pt x="188" y="317"/>
                </a:cubicBezTo>
                <a:cubicBezTo>
                  <a:pt x="188" y="336"/>
                  <a:pt x="203" y="352"/>
                  <a:pt x="223" y="352"/>
                </a:cubicBezTo>
                <a:cubicBezTo>
                  <a:pt x="242" y="352"/>
                  <a:pt x="258" y="336"/>
                  <a:pt x="258" y="317"/>
                </a:cubicBezTo>
                <a:cubicBezTo>
                  <a:pt x="258" y="297"/>
                  <a:pt x="242" y="282"/>
                  <a:pt x="223" y="282"/>
                </a:cubicBezTo>
                <a:close/>
                <a:moveTo>
                  <a:pt x="317" y="164"/>
                </a:moveTo>
                <a:cubicBezTo>
                  <a:pt x="297" y="164"/>
                  <a:pt x="282" y="180"/>
                  <a:pt x="282" y="199"/>
                </a:cubicBezTo>
                <a:cubicBezTo>
                  <a:pt x="282" y="219"/>
                  <a:pt x="297" y="235"/>
                  <a:pt x="317" y="235"/>
                </a:cubicBezTo>
                <a:cubicBezTo>
                  <a:pt x="336" y="235"/>
                  <a:pt x="352" y="219"/>
                  <a:pt x="352" y="199"/>
                </a:cubicBezTo>
                <a:cubicBezTo>
                  <a:pt x="352" y="180"/>
                  <a:pt x="336" y="164"/>
                  <a:pt x="317" y="164"/>
                </a:cubicBezTo>
                <a:close/>
                <a:moveTo>
                  <a:pt x="250" y="64"/>
                </a:moveTo>
                <a:cubicBezTo>
                  <a:pt x="209" y="127"/>
                  <a:pt x="209" y="127"/>
                  <a:pt x="209" y="127"/>
                </a:cubicBezTo>
                <a:moveTo>
                  <a:pt x="139" y="130"/>
                </a:moveTo>
                <a:cubicBezTo>
                  <a:pt x="104" y="86"/>
                  <a:pt x="104" y="86"/>
                  <a:pt x="104" y="86"/>
                </a:cubicBezTo>
                <a:moveTo>
                  <a:pt x="67" y="231"/>
                </a:moveTo>
                <a:cubicBezTo>
                  <a:pt x="124" y="202"/>
                  <a:pt x="124" y="202"/>
                  <a:pt x="124" y="202"/>
                </a:cubicBezTo>
                <a:moveTo>
                  <a:pt x="212" y="283"/>
                </a:moveTo>
                <a:cubicBezTo>
                  <a:pt x="195" y="232"/>
                  <a:pt x="195" y="232"/>
                  <a:pt x="195" y="232"/>
                </a:cubicBezTo>
                <a:moveTo>
                  <a:pt x="234" y="186"/>
                </a:moveTo>
                <a:cubicBezTo>
                  <a:pt x="282" y="194"/>
                  <a:pt x="282" y="194"/>
                  <a:pt x="282" y="194"/>
                </a:cubicBezTo>
              </a:path>
            </a:pathLst>
          </a:custGeom>
          <a:noFill/>
          <a:ln w="12700" cap="sq">
            <a:solidFill>
              <a:schemeClr val="bg1"/>
            </a:solid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 name="speech_5">
            <a:extLst>
              <a:ext uri="{FF2B5EF4-FFF2-40B4-BE49-F238E27FC236}">
                <a16:creationId xmlns:a16="http://schemas.microsoft.com/office/drawing/2014/main" id="{9EE530C9-A461-4045-B012-898B27A39988}"/>
              </a:ext>
              <a:ext uri="{C183D7F6-B498-43B3-948B-1728B52AA6E4}">
                <adec:decorative xmlns:adec="http://schemas.microsoft.com/office/drawing/2017/decorative" val="1"/>
              </a:ext>
            </a:extLst>
          </p:cNvPr>
          <p:cNvSpPr>
            <a:spLocks noChangeAspect="1" noEditPoints="1"/>
          </p:cNvSpPr>
          <p:nvPr/>
        </p:nvSpPr>
        <p:spPr bwMode="auto">
          <a:xfrm>
            <a:off x="5865106" y="1920892"/>
            <a:ext cx="464834" cy="363450"/>
          </a:xfrm>
          <a:custGeom>
            <a:avLst/>
            <a:gdLst>
              <a:gd name="T0" fmla="*/ 167 w 243"/>
              <a:gd name="T1" fmla="*/ 56 h 190"/>
              <a:gd name="T2" fmla="*/ 167 w 243"/>
              <a:gd name="T3" fmla="*/ 114 h 190"/>
              <a:gd name="T4" fmla="*/ 60 w 243"/>
              <a:gd name="T5" fmla="*/ 114 h 190"/>
              <a:gd name="T6" fmla="*/ 21 w 243"/>
              <a:gd name="T7" fmla="*/ 155 h 190"/>
              <a:gd name="T8" fmla="*/ 21 w 243"/>
              <a:gd name="T9" fmla="*/ 114 h 190"/>
              <a:gd name="T10" fmla="*/ 0 w 243"/>
              <a:gd name="T11" fmla="*/ 114 h 190"/>
              <a:gd name="T12" fmla="*/ 0 w 243"/>
              <a:gd name="T13" fmla="*/ 0 h 190"/>
              <a:gd name="T14" fmla="*/ 167 w 243"/>
              <a:gd name="T15" fmla="*/ 0 h 190"/>
              <a:gd name="T16" fmla="*/ 167 w 243"/>
              <a:gd name="T17" fmla="*/ 56 h 190"/>
              <a:gd name="T18" fmla="*/ 77 w 243"/>
              <a:gd name="T19" fmla="*/ 114 h 190"/>
              <a:gd name="T20" fmla="*/ 77 w 243"/>
              <a:gd name="T21" fmla="*/ 150 h 190"/>
              <a:gd name="T22" fmla="*/ 183 w 243"/>
              <a:gd name="T23" fmla="*/ 150 h 190"/>
              <a:gd name="T24" fmla="*/ 222 w 243"/>
              <a:gd name="T25" fmla="*/ 190 h 190"/>
              <a:gd name="T26" fmla="*/ 222 w 243"/>
              <a:gd name="T27" fmla="*/ 150 h 190"/>
              <a:gd name="T28" fmla="*/ 243 w 243"/>
              <a:gd name="T29" fmla="*/ 150 h 190"/>
              <a:gd name="T30" fmla="*/ 243 w 243"/>
              <a:gd name="T31" fmla="*/ 36 h 190"/>
              <a:gd name="T32" fmla="*/ 167 w 243"/>
              <a:gd name="T33" fmla="*/ 3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190">
                <a:moveTo>
                  <a:pt x="167" y="56"/>
                </a:moveTo>
                <a:lnTo>
                  <a:pt x="167" y="114"/>
                </a:lnTo>
                <a:lnTo>
                  <a:pt x="60" y="114"/>
                </a:lnTo>
                <a:lnTo>
                  <a:pt x="21" y="155"/>
                </a:lnTo>
                <a:lnTo>
                  <a:pt x="21" y="114"/>
                </a:lnTo>
                <a:lnTo>
                  <a:pt x="0" y="114"/>
                </a:lnTo>
                <a:lnTo>
                  <a:pt x="0" y="0"/>
                </a:lnTo>
                <a:lnTo>
                  <a:pt x="167" y="0"/>
                </a:lnTo>
                <a:lnTo>
                  <a:pt x="167" y="56"/>
                </a:lnTo>
                <a:moveTo>
                  <a:pt x="77" y="114"/>
                </a:moveTo>
                <a:lnTo>
                  <a:pt x="77" y="150"/>
                </a:lnTo>
                <a:lnTo>
                  <a:pt x="183" y="150"/>
                </a:lnTo>
                <a:lnTo>
                  <a:pt x="222" y="190"/>
                </a:lnTo>
                <a:lnTo>
                  <a:pt x="222" y="150"/>
                </a:lnTo>
                <a:lnTo>
                  <a:pt x="243" y="150"/>
                </a:lnTo>
                <a:lnTo>
                  <a:pt x="243" y="36"/>
                </a:lnTo>
                <a:lnTo>
                  <a:pt x="167" y="36"/>
                </a:lnTo>
              </a:path>
            </a:pathLst>
          </a:custGeom>
          <a:no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nvGrpSpPr>
          <p:cNvPr id="14" name="Group 13">
            <a:extLst>
              <a:ext uri="{FF2B5EF4-FFF2-40B4-BE49-F238E27FC236}">
                <a16:creationId xmlns:a16="http://schemas.microsoft.com/office/drawing/2014/main" id="{2B0A12CC-6B4D-4C27-9BC4-A91F813E1479}"/>
              </a:ext>
              <a:ext uri="{C183D7F6-B498-43B3-948B-1728B52AA6E4}">
                <adec:decorative xmlns:adec="http://schemas.microsoft.com/office/drawing/2017/decorative" val="1"/>
              </a:ext>
            </a:extLst>
          </p:cNvPr>
          <p:cNvGrpSpPr/>
          <p:nvPr/>
        </p:nvGrpSpPr>
        <p:grpSpPr>
          <a:xfrm>
            <a:off x="8594113" y="3075037"/>
            <a:ext cx="2796985" cy="869772"/>
            <a:chOff x="8434444" y="2340198"/>
            <a:chExt cx="2796985" cy="869772"/>
          </a:xfrm>
        </p:grpSpPr>
        <p:pic>
          <p:nvPicPr>
            <p:cNvPr id="50" name="Picture 8" descr="See the source image">
              <a:extLst>
                <a:ext uri="{FF2B5EF4-FFF2-40B4-BE49-F238E27FC236}">
                  <a16:creationId xmlns:a16="http://schemas.microsoft.com/office/drawing/2014/main" id="{E5BAACD1-E763-460A-8E6A-951593941B7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622270" y="2404841"/>
              <a:ext cx="609159" cy="47875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53393979-027E-4A36-97DF-AC5BA5D8CE70}"/>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61610" y="2399415"/>
              <a:ext cx="464642" cy="462263"/>
            </a:xfrm>
            <a:prstGeom prst="rect">
              <a:avLst/>
            </a:prstGeom>
          </p:spPr>
        </p:pic>
        <p:pic>
          <p:nvPicPr>
            <p:cNvPr id="1030" name="Picture 6" descr="See the source image">
              <a:extLst>
                <a:ext uri="{FF2B5EF4-FFF2-40B4-BE49-F238E27FC236}">
                  <a16:creationId xmlns:a16="http://schemas.microsoft.com/office/drawing/2014/main" id="{DA4DFDC4-FA3B-46A0-BBCD-1E37EA17B3E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586412" y="2340198"/>
              <a:ext cx="579036" cy="579036"/>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942D0F7B-A424-41DE-9CE0-404CFE5DA1A3}"/>
                </a:ext>
              </a:extLst>
            </p:cNvPr>
            <p:cNvSpPr txBox="1"/>
            <p:nvPr/>
          </p:nvSpPr>
          <p:spPr>
            <a:xfrm>
              <a:off x="10749410" y="2963749"/>
              <a:ext cx="349455"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bg1"/>
                  </a:solidFill>
                  <a:effectLst/>
                  <a:uLnTx/>
                  <a:uFillTx/>
                  <a:ea typeface="+mn-ea"/>
                  <a:cs typeface="+mn-cs"/>
                </a:rPr>
                <a:t>Teams</a:t>
              </a:r>
            </a:p>
          </p:txBody>
        </p:sp>
        <p:sp>
          <p:nvSpPr>
            <p:cNvPr id="5" name="TextBox 4">
              <a:extLst>
                <a:ext uri="{FF2B5EF4-FFF2-40B4-BE49-F238E27FC236}">
                  <a16:creationId xmlns:a16="http://schemas.microsoft.com/office/drawing/2014/main" id="{289789F8-D0E4-1D8A-034D-9358241FCB82}"/>
                </a:ext>
              </a:extLst>
            </p:cNvPr>
            <p:cNvSpPr txBox="1"/>
            <p:nvPr/>
          </p:nvSpPr>
          <p:spPr>
            <a:xfrm>
              <a:off x="8434444" y="2963749"/>
              <a:ext cx="785471"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800" b="1">
                  <a:solidFill>
                    <a:schemeClr val="bg1"/>
                  </a:solidFill>
                </a:rPr>
                <a:t>Dynamics 365</a:t>
              </a:r>
              <a:br>
                <a:rPr lang="en-US" sz="800" b="1">
                  <a:solidFill>
                    <a:schemeClr val="bg1"/>
                  </a:solidFill>
                </a:rPr>
              </a:br>
              <a:r>
                <a:rPr lang="en-US" sz="800" b="1">
                  <a:solidFill>
                    <a:schemeClr val="bg1"/>
                  </a:solidFill>
                </a:rPr>
                <a:t>Business Central</a:t>
              </a:r>
            </a:p>
          </p:txBody>
        </p:sp>
      </p:grpSp>
      <p:grpSp>
        <p:nvGrpSpPr>
          <p:cNvPr id="13" name="Group 12">
            <a:extLst>
              <a:ext uri="{FF2B5EF4-FFF2-40B4-BE49-F238E27FC236}">
                <a16:creationId xmlns:a16="http://schemas.microsoft.com/office/drawing/2014/main" id="{212FDD77-8EDA-44C0-8EE3-88CF83A30984}"/>
              </a:ext>
              <a:ext uri="{C183D7F6-B498-43B3-948B-1728B52AA6E4}">
                <adec:decorative xmlns:adec="http://schemas.microsoft.com/office/drawing/2017/decorative" val="1"/>
              </a:ext>
            </a:extLst>
          </p:cNvPr>
          <p:cNvGrpSpPr/>
          <p:nvPr/>
        </p:nvGrpSpPr>
        <p:grpSpPr>
          <a:xfrm>
            <a:off x="704288" y="3130113"/>
            <a:ext cx="2996306" cy="759621"/>
            <a:chOff x="902483" y="2342713"/>
            <a:chExt cx="2996306" cy="759621"/>
          </a:xfrm>
        </p:grpSpPr>
        <p:pic>
          <p:nvPicPr>
            <p:cNvPr id="1032" name="Picture 8" descr="See the source image">
              <a:extLst>
                <a:ext uri="{FF2B5EF4-FFF2-40B4-BE49-F238E27FC236}">
                  <a16:creationId xmlns:a16="http://schemas.microsoft.com/office/drawing/2014/main" id="{FE715660-FB9D-4B89-8437-12FB838860C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02483" y="2409172"/>
              <a:ext cx="609159" cy="4787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296A0C8A-A686-4389-9938-2979E1DE0D2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14797" y="2423469"/>
              <a:ext cx="464641" cy="4665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the source image">
              <a:extLst>
                <a:ext uri="{FF2B5EF4-FFF2-40B4-BE49-F238E27FC236}">
                  <a16:creationId xmlns:a16="http://schemas.microsoft.com/office/drawing/2014/main" id="{92ACA0DE-9F67-450A-8A1B-977E22C7EC47}"/>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13721" r="14779"/>
            <a:stretch/>
          </p:blipFill>
          <p:spPr bwMode="auto">
            <a:xfrm>
              <a:off x="1704740" y="2420131"/>
              <a:ext cx="579892" cy="456205"/>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AFDCCB71-39B1-524C-8ED7-F347F52C6A6A}"/>
                </a:ext>
              </a:extLst>
            </p:cNvPr>
            <p:cNvSpPr txBox="1"/>
            <p:nvPr/>
          </p:nvSpPr>
          <p:spPr>
            <a:xfrm>
              <a:off x="3395446" y="2979223"/>
              <a:ext cx="503343"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bg1"/>
                  </a:solidFill>
                  <a:effectLst/>
                  <a:uLnTx/>
                  <a:uFillTx/>
                  <a:ea typeface="+mn-ea"/>
                  <a:cs typeface="+mn-cs"/>
                </a:rPr>
                <a:t>Windows</a:t>
              </a:r>
            </a:p>
          </p:txBody>
        </p:sp>
        <p:sp>
          <p:nvSpPr>
            <p:cNvPr id="92" name="TextBox 91">
              <a:extLst>
                <a:ext uri="{FF2B5EF4-FFF2-40B4-BE49-F238E27FC236}">
                  <a16:creationId xmlns:a16="http://schemas.microsoft.com/office/drawing/2014/main" id="{DD67DDCF-101D-244B-A80C-869615FE333F}"/>
                </a:ext>
              </a:extLst>
            </p:cNvPr>
            <p:cNvSpPr txBox="1"/>
            <p:nvPr/>
          </p:nvSpPr>
          <p:spPr>
            <a:xfrm>
              <a:off x="1014092" y="2979223"/>
              <a:ext cx="349455"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bg1"/>
                  </a:solidFill>
                  <a:effectLst/>
                  <a:uLnTx/>
                  <a:uFillTx/>
                  <a:ea typeface="+mn-ea"/>
                  <a:cs typeface="+mn-cs"/>
                </a:rPr>
                <a:t>Teams</a:t>
              </a:r>
            </a:p>
          </p:txBody>
        </p:sp>
        <p:sp>
          <p:nvSpPr>
            <p:cNvPr id="95" name="TextBox 94">
              <a:extLst>
                <a:ext uri="{FF2B5EF4-FFF2-40B4-BE49-F238E27FC236}">
                  <a16:creationId xmlns:a16="http://schemas.microsoft.com/office/drawing/2014/main" id="{EFAA8466-85A4-C348-B0B9-8375CE64EE90}"/>
                </a:ext>
              </a:extLst>
            </p:cNvPr>
            <p:cNvSpPr txBox="1"/>
            <p:nvPr/>
          </p:nvSpPr>
          <p:spPr>
            <a:xfrm>
              <a:off x="1774274" y="2979223"/>
              <a:ext cx="440825"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bg1"/>
                  </a:solidFill>
                  <a:effectLst/>
                  <a:uLnTx/>
                  <a:uFillTx/>
                  <a:ea typeface="+mn-ea"/>
                  <a:cs typeface="+mn-cs"/>
                </a:rPr>
                <a:t>Outlook</a:t>
              </a:r>
            </a:p>
          </p:txBody>
        </p:sp>
        <p:pic>
          <p:nvPicPr>
            <p:cNvPr id="6" name="Graphic 5">
              <a:extLst>
                <a:ext uri="{FF2B5EF4-FFF2-40B4-BE49-F238E27FC236}">
                  <a16:creationId xmlns:a16="http://schemas.microsoft.com/office/drawing/2014/main" id="{54AA6C4A-E59C-D08F-BD8E-1610428E326E}"/>
                </a:ext>
              </a:extLst>
            </p:cNvPr>
            <p:cNvPicPr>
              <a:picLocks noChangeAspect="1"/>
            </p:cNvPicPr>
            <p:nvPr/>
          </p:nvPicPr>
          <p:blipFill rotWithShape="1">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l="19298" t="21257" r="17151" b="20393"/>
            <a:stretch/>
          </p:blipFill>
          <p:spPr>
            <a:xfrm>
              <a:off x="2450159" y="2342713"/>
              <a:ext cx="711898" cy="604260"/>
            </a:xfrm>
            <a:prstGeom prst="rect">
              <a:avLst/>
            </a:prstGeom>
          </p:spPr>
        </p:pic>
        <p:sp>
          <p:nvSpPr>
            <p:cNvPr id="7" name="TextBox 6">
              <a:extLst>
                <a:ext uri="{FF2B5EF4-FFF2-40B4-BE49-F238E27FC236}">
                  <a16:creationId xmlns:a16="http://schemas.microsoft.com/office/drawing/2014/main" id="{9636DFBE-2F4D-9459-9C7B-42B9CFB8AAB9}"/>
                </a:ext>
              </a:extLst>
            </p:cNvPr>
            <p:cNvSpPr txBox="1"/>
            <p:nvPr/>
          </p:nvSpPr>
          <p:spPr>
            <a:xfrm>
              <a:off x="2668250" y="2979223"/>
              <a:ext cx="275717" cy="12311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a:solidFill>
                    <a:schemeClr val="bg1"/>
                  </a:solidFill>
                  <a:cs typeface="Segoe UI"/>
                </a:rPr>
                <a:t>Excel</a:t>
              </a:r>
              <a:endParaRPr lang="en-US" sz="800" b="1" i="0" u="none" strike="noStrike" kern="1200" cap="none" spc="0" normalizeH="0" baseline="0" noProof="0">
                <a:ln>
                  <a:noFill/>
                </a:ln>
                <a:solidFill>
                  <a:schemeClr val="bg1"/>
                </a:solidFill>
                <a:effectLst/>
                <a:uLnTx/>
                <a:uFillTx/>
                <a:cs typeface="Segoe UI"/>
              </a:endParaRPr>
            </a:p>
          </p:txBody>
        </p:sp>
      </p:grpSp>
      <p:grpSp>
        <p:nvGrpSpPr>
          <p:cNvPr id="3" name="Group 2">
            <a:extLst>
              <a:ext uri="{FF2B5EF4-FFF2-40B4-BE49-F238E27FC236}">
                <a16:creationId xmlns:a16="http://schemas.microsoft.com/office/drawing/2014/main" id="{BE332E89-5519-A20C-7E9C-2CE0AD0D346A}"/>
              </a:ext>
              <a:ext uri="{C183D7F6-B498-43B3-948B-1728B52AA6E4}">
                <adec:decorative xmlns:adec="http://schemas.microsoft.com/office/drawing/2017/decorative" val="1"/>
              </a:ext>
            </a:extLst>
          </p:cNvPr>
          <p:cNvGrpSpPr/>
          <p:nvPr/>
        </p:nvGrpSpPr>
        <p:grpSpPr>
          <a:xfrm>
            <a:off x="4877922" y="3074671"/>
            <a:ext cx="2439202" cy="870504"/>
            <a:chOff x="4863298" y="3179228"/>
            <a:chExt cx="2439202" cy="870504"/>
          </a:xfrm>
        </p:grpSpPr>
        <p:pic>
          <p:nvPicPr>
            <p:cNvPr id="21" name="Picture 20">
              <a:extLst>
                <a:ext uri="{FF2B5EF4-FFF2-40B4-BE49-F238E27FC236}">
                  <a16:creationId xmlns:a16="http://schemas.microsoft.com/office/drawing/2014/main" id="{F2FDC576-2FAF-3A4F-9AE2-B95294E7DE0B}"/>
                </a:ext>
              </a:extLst>
            </p:cNvPr>
            <p:cNvPicPr>
              <a:picLocks noChangeAspect="1"/>
            </p:cNvPicPr>
            <p:nvPr/>
          </p:nvPicPr>
          <p:blipFill rotWithShape="1">
            <a:blip r:embed="rId10"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5503069" y="3766344"/>
              <a:ext cx="1194296" cy="283388"/>
            </a:xfrm>
            <a:prstGeom prst="rect">
              <a:avLst/>
            </a:prstGeom>
            <a:ln>
              <a:noFill/>
            </a:ln>
          </p:spPr>
        </p:pic>
        <p:sp>
          <p:nvSpPr>
            <p:cNvPr id="36" name="speech_2" title="Icon of a chat bubble">
              <a:extLst>
                <a:ext uri="{FF2B5EF4-FFF2-40B4-BE49-F238E27FC236}">
                  <a16:creationId xmlns:a16="http://schemas.microsoft.com/office/drawing/2014/main" id="{2DCEC652-717A-4F32-85E6-C2FF1B8AD829}"/>
                </a:ext>
              </a:extLst>
            </p:cNvPr>
            <p:cNvSpPr>
              <a:spLocks noChangeAspect="1" noEditPoints="1"/>
            </p:cNvSpPr>
            <p:nvPr/>
          </p:nvSpPr>
          <p:spPr bwMode="auto">
            <a:xfrm flipH="1">
              <a:off x="4863298" y="3203575"/>
              <a:ext cx="321032" cy="285198"/>
            </a:xfrm>
            <a:custGeom>
              <a:avLst/>
              <a:gdLst>
                <a:gd name="T0" fmla="*/ 122 w 215"/>
                <a:gd name="T1" fmla="*/ 145 h 191"/>
                <a:gd name="T2" fmla="*/ 76 w 215"/>
                <a:gd name="T3" fmla="*/ 145 h 191"/>
                <a:gd name="T4" fmla="*/ 31 w 215"/>
                <a:gd name="T5" fmla="*/ 191 h 191"/>
                <a:gd name="T6" fmla="*/ 31 w 215"/>
                <a:gd name="T7" fmla="*/ 145 h 191"/>
                <a:gd name="T8" fmla="*/ 0 w 215"/>
                <a:gd name="T9" fmla="*/ 145 h 191"/>
                <a:gd name="T10" fmla="*/ 0 w 215"/>
                <a:gd name="T11" fmla="*/ 0 h 191"/>
                <a:gd name="T12" fmla="*/ 215 w 215"/>
                <a:gd name="T13" fmla="*/ 0 h 191"/>
                <a:gd name="T14" fmla="*/ 215 w 215"/>
                <a:gd name="T15" fmla="*/ 120 h 191"/>
                <a:gd name="T16" fmla="*/ 122 w 215"/>
                <a:gd name="T17" fmla="*/ 145 h 191"/>
                <a:gd name="T18" fmla="*/ 122 w 215"/>
                <a:gd name="T19" fmla="*/ 145 h 191"/>
                <a:gd name="T20" fmla="*/ 122 w 215"/>
                <a:gd name="T21" fmla="*/ 145 h 191"/>
                <a:gd name="T22" fmla="*/ 215 w 215"/>
                <a:gd name="T23" fmla="*/ 145 h 191"/>
                <a:gd name="T24" fmla="*/ 215 w 215"/>
                <a:gd name="T25" fmla="*/ 12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5" h="191">
                  <a:moveTo>
                    <a:pt x="122" y="145"/>
                  </a:moveTo>
                  <a:lnTo>
                    <a:pt x="76" y="145"/>
                  </a:lnTo>
                  <a:lnTo>
                    <a:pt x="31" y="191"/>
                  </a:lnTo>
                  <a:lnTo>
                    <a:pt x="31" y="145"/>
                  </a:lnTo>
                  <a:lnTo>
                    <a:pt x="0" y="145"/>
                  </a:lnTo>
                  <a:lnTo>
                    <a:pt x="0" y="0"/>
                  </a:lnTo>
                  <a:lnTo>
                    <a:pt x="215" y="0"/>
                  </a:lnTo>
                  <a:lnTo>
                    <a:pt x="215" y="120"/>
                  </a:lnTo>
                  <a:moveTo>
                    <a:pt x="122" y="145"/>
                  </a:moveTo>
                  <a:lnTo>
                    <a:pt x="122" y="145"/>
                  </a:lnTo>
                  <a:moveTo>
                    <a:pt x="122" y="145"/>
                  </a:moveTo>
                  <a:lnTo>
                    <a:pt x="215" y="145"/>
                  </a:lnTo>
                  <a:lnTo>
                    <a:pt x="215" y="120"/>
                  </a:lnTo>
                </a:path>
              </a:pathLst>
            </a:custGeom>
            <a:noFill/>
            <a:ln w="2222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37" name="Graphic 64">
              <a:extLst>
                <a:ext uri="{FF2B5EF4-FFF2-40B4-BE49-F238E27FC236}">
                  <a16:creationId xmlns:a16="http://schemas.microsoft.com/office/drawing/2014/main" id="{05CB62F5-8AC2-4949-813D-BCA781ACA986}"/>
                </a:ext>
              </a:extLst>
            </p:cNvPr>
            <p:cNvSpPr/>
            <p:nvPr/>
          </p:nvSpPr>
          <p:spPr>
            <a:xfrm>
              <a:off x="5971925" y="3197506"/>
              <a:ext cx="316058" cy="314044"/>
            </a:xfrm>
            <a:custGeom>
              <a:avLst/>
              <a:gdLst>
                <a:gd name="connsiteX0" fmla="*/ 233363 w 299084"/>
                <a:gd name="connsiteY0" fmla="*/ 297180 h 297179"/>
                <a:gd name="connsiteX1" fmla="*/ 253365 w 299084"/>
                <a:gd name="connsiteY1" fmla="*/ 295275 h 297179"/>
                <a:gd name="connsiteX2" fmla="*/ 267653 w 299084"/>
                <a:gd name="connsiteY2" fmla="*/ 288608 h 297179"/>
                <a:gd name="connsiteX3" fmla="*/ 280035 w 299084"/>
                <a:gd name="connsiteY3" fmla="*/ 278130 h 297179"/>
                <a:gd name="connsiteX4" fmla="*/ 294323 w 299084"/>
                <a:gd name="connsiteY4" fmla="*/ 263843 h 297179"/>
                <a:gd name="connsiteX5" fmla="*/ 299085 w 299084"/>
                <a:gd name="connsiteY5" fmla="*/ 253365 h 297179"/>
                <a:gd name="connsiteX6" fmla="*/ 297180 w 299084"/>
                <a:gd name="connsiteY6" fmla="*/ 246697 h 297179"/>
                <a:gd name="connsiteX7" fmla="*/ 290513 w 299084"/>
                <a:gd name="connsiteY7" fmla="*/ 238125 h 297179"/>
                <a:gd name="connsiteX8" fmla="*/ 281940 w 299084"/>
                <a:gd name="connsiteY8" fmla="*/ 228600 h 297179"/>
                <a:gd name="connsiteX9" fmla="*/ 272415 w 299084"/>
                <a:gd name="connsiteY9" fmla="*/ 220028 h 297179"/>
                <a:gd name="connsiteX10" fmla="*/ 263843 w 299084"/>
                <a:gd name="connsiteY10" fmla="*/ 212408 h 297179"/>
                <a:gd name="connsiteX11" fmla="*/ 257175 w 299084"/>
                <a:gd name="connsiteY11" fmla="*/ 206693 h 297179"/>
                <a:gd name="connsiteX12" fmla="*/ 245745 w 299084"/>
                <a:gd name="connsiteY12" fmla="*/ 201930 h 297179"/>
                <a:gd name="connsiteX13" fmla="*/ 238125 w 299084"/>
                <a:gd name="connsiteY13" fmla="*/ 204788 h 297179"/>
                <a:gd name="connsiteX14" fmla="*/ 230505 w 299084"/>
                <a:gd name="connsiteY14" fmla="*/ 211455 h 297179"/>
                <a:gd name="connsiteX15" fmla="*/ 222885 w 299084"/>
                <a:gd name="connsiteY15" fmla="*/ 219075 h 297179"/>
                <a:gd name="connsiteX16" fmla="*/ 214313 w 299084"/>
                <a:gd name="connsiteY16" fmla="*/ 227647 h 297179"/>
                <a:gd name="connsiteX17" fmla="*/ 203835 w 299084"/>
                <a:gd name="connsiteY17" fmla="*/ 234315 h 297179"/>
                <a:gd name="connsiteX18" fmla="*/ 190500 w 299084"/>
                <a:gd name="connsiteY18" fmla="*/ 237172 h 297179"/>
                <a:gd name="connsiteX19" fmla="*/ 176213 w 299084"/>
                <a:gd name="connsiteY19" fmla="*/ 234315 h 297179"/>
                <a:gd name="connsiteX20" fmla="*/ 163830 w 299084"/>
                <a:gd name="connsiteY20" fmla="*/ 226695 h 297179"/>
                <a:gd name="connsiteX21" fmla="*/ 71438 w 299084"/>
                <a:gd name="connsiteY21" fmla="*/ 134303 h 297179"/>
                <a:gd name="connsiteX22" fmla="*/ 63818 w 299084"/>
                <a:gd name="connsiteY22" fmla="*/ 122872 h 297179"/>
                <a:gd name="connsiteX23" fmla="*/ 60960 w 299084"/>
                <a:gd name="connsiteY23" fmla="*/ 108585 h 297179"/>
                <a:gd name="connsiteX24" fmla="*/ 63818 w 299084"/>
                <a:gd name="connsiteY24" fmla="*/ 95250 h 297179"/>
                <a:gd name="connsiteX25" fmla="*/ 70485 w 299084"/>
                <a:gd name="connsiteY25" fmla="*/ 84772 h 297179"/>
                <a:gd name="connsiteX26" fmla="*/ 78105 w 299084"/>
                <a:gd name="connsiteY26" fmla="*/ 76200 h 297179"/>
                <a:gd name="connsiteX27" fmla="*/ 86678 w 299084"/>
                <a:gd name="connsiteY27" fmla="*/ 68580 h 297179"/>
                <a:gd name="connsiteX28" fmla="*/ 93345 w 299084"/>
                <a:gd name="connsiteY28" fmla="*/ 60960 h 297179"/>
                <a:gd name="connsiteX29" fmla="*/ 96203 w 299084"/>
                <a:gd name="connsiteY29" fmla="*/ 53340 h 297179"/>
                <a:gd name="connsiteX30" fmla="*/ 91440 w 299084"/>
                <a:gd name="connsiteY30" fmla="*/ 41910 h 297179"/>
                <a:gd name="connsiteX31" fmla="*/ 85725 w 299084"/>
                <a:gd name="connsiteY31" fmla="*/ 36195 h 297179"/>
                <a:gd name="connsiteX32" fmla="*/ 78105 w 299084"/>
                <a:gd name="connsiteY32" fmla="*/ 27623 h 297179"/>
                <a:gd name="connsiteX33" fmla="*/ 69533 w 299084"/>
                <a:gd name="connsiteY33" fmla="*/ 18098 h 297179"/>
                <a:gd name="connsiteX34" fmla="*/ 60008 w 299084"/>
                <a:gd name="connsiteY34" fmla="*/ 9525 h 297179"/>
                <a:gd name="connsiteX35" fmla="*/ 51435 w 299084"/>
                <a:gd name="connsiteY35" fmla="*/ 2857 h 297179"/>
                <a:gd name="connsiteX36" fmla="*/ 43815 w 299084"/>
                <a:gd name="connsiteY36" fmla="*/ 0 h 297179"/>
                <a:gd name="connsiteX37" fmla="*/ 33338 w 299084"/>
                <a:gd name="connsiteY37" fmla="*/ 4763 h 297179"/>
                <a:gd name="connsiteX38" fmla="*/ 19050 w 299084"/>
                <a:gd name="connsiteY38" fmla="*/ 19050 h 297179"/>
                <a:gd name="connsiteX39" fmla="*/ 8573 w 299084"/>
                <a:gd name="connsiteY39" fmla="*/ 31432 h 297179"/>
                <a:gd name="connsiteX40" fmla="*/ 1905 w 299084"/>
                <a:gd name="connsiteY40" fmla="*/ 45720 h 297179"/>
                <a:gd name="connsiteX41" fmla="*/ 0 w 299084"/>
                <a:gd name="connsiteY41" fmla="*/ 65723 h 297179"/>
                <a:gd name="connsiteX42" fmla="*/ 5715 w 299084"/>
                <a:gd name="connsiteY42" fmla="*/ 104775 h 297179"/>
                <a:gd name="connsiteX43" fmla="*/ 22860 w 299084"/>
                <a:gd name="connsiteY43" fmla="*/ 144780 h 297179"/>
                <a:gd name="connsiteX44" fmla="*/ 48578 w 299084"/>
                <a:gd name="connsiteY44" fmla="*/ 183833 h 297179"/>
                <a:gd name="connsiteX45" fmla="*/ 80963 w 299084"/>
                <a:gd name="connsiteY45" fmla="*/ 220028 h 297179"/>
                <a:gd name="connsiteX46" fmla="*/ 118110 w 299084"/>
                <a:gd name="connsiteY46" fmla="*/ 251460 h 297179"/>
                <a:gd name="connsiteX47" fmla="*/ 157163 w 299084"/>
                <a:gd name="connsiteY47" fmla="*/ 276225 h 297179"/>
                <a:gd name="connsiteX48" fmla="*/ 197168 w 299084"/>
                <a:gd name="connsiteY48" fmla="*/ 292418 h 297179"/>
                <a:gd name="connsiteX49" fmla="*/ 233363 w 299084"/>
                <a:gd name="connsiteY49" fmla="*/ 297180 h 297179"/>
                <a:gd name="connsiteX50" fmla="*/ 233363 w 299084"/>
                <a:gd name="connsiteY50" fmla="*/ 297180 h 297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9084" h="297179">
                  <a:moveTo>
                    <a:pt x="233363" y="297180"/>
                  </a:moveTo>
                  <a:cubicBezTo>
                    <a:pt x="240983" y="297180"/>
                    <a:pt x="247650" y="296228"/>
                    <a:pt x="253365" y="295275"/>
                  </a:cubicBezTo>
                  <a:cubicBezTo>
                    <a:pt x="259080" y="293370"/>
                    <a:pt x="263843" y="291465"/>
                    <a:pt x="267653" y="288608"/>
                  </a:cubicBezTo>
                  <a:cubicBezTo>
                    <a:pt x="272415" y="285750"/>
                    <a:pt x="276225" y="281940"/>
                    <a:pt x="280035" y="278130"/>
                  </a:cubicBezTo>
                  <a:cubicBezTo>
                    <a:pt x="283845" y="274320"/>
                    <a:pt x="288608" y="269558"/>
                    <a:pt x="294323" y="263843"/>
                  </a:cubicBezTo>
                  <a:cubicBezTo>
                    <a:pt x="297180" y="260985"/>
                    <a:pt x="299085" y="257175"/>
                    <a:pt x="299085" y="253365"/>
                  </a:cubicBezTo>
                  <a:cubicBezTo>
                    <a:pt x="299085" y="251460"/>
                    <a:pt x="298133" y="248603"/>
                    <a:pt x="297180" y="246697"/>
                  </a:cubicBezTo>
                  <a:cubicBezTo>
                    <a:pt x="296228" y="244792"/>
                    <a:pt x="293370" y="240983"/>
                    <a:pt x="290513" y="238125"/>
                  </a:cubicBezTo>
                  <a:cubicBezTo>
                    <a:pt x="287655" y="235267"/>
                    <a:pt x="284798" y="231458"/>
                    <a:pt x="281940" y="228600"/>
                  </a:cubicBezTo>
                  <a:cubicBezTo>
                    <a:pt x="279083" y="225743"/>
                    <a:pt x="276225" y="222885"/>
                    <a:pt x="272415" y="220028"/>
                  </a:cubicBezTo>
                  <a:cubicBezTo>
                    <a:pt x="269558" y="217170"/>
                    <a:pt x="266700" y="214313"/>
                    <a:pt x="263843" y="212408"/>
                  </a:cubicBezTo>
                  <a:cubicBezTo>
                    <a:pt x="260985" y="210503"/>
                    <a:pt x="259080" y="208597"/>
                    <a:pt x="257175" y="206693"/>
                  </a:cubicBezTo>
                  <a:cubicBezTo>
                    <a:pt x="254317" y="203835"/>
                    <a:pt x="250508" y="201930"/>
                    <a:pt x="245745" y="201930"/>
                  </a:cubicBezTo>
                  <a:cubicBezTo>
                    <a:pt x="242888" y="201930"/>
                    <a:pt x="240030" y="202883"/>
                    <a:pt x="238125" y="204788"/>
                  </a:cubicBezTo>
                  <a:cubicBezTo>
                    <a:pt x="235267" y="206693"/>
                    <a:pt x="233363" y="208597"/>
                    <a:pt x="230505" y="211455"/>
                  </a:cubicBezTo>
                  <a:cubicBezTo>
                    <a:pt x="227648" y="214313"/>
                    <a:pt x="225742" y="216218"/>
                    <a:pt x="222885" y="219075"/>
                  </a:cubicBezTo>
                  <a:cubicBezTo>
                    <a:pt x="220028" y="221933"/>
                    <a:pt x="217170" y="224790"/>
                    <a:pt x="214313" y="227647"/>
                  </a:cubicBezTo>
                  <a:cubicBezTo>
                    <a:pt x="211455" y="230505"/>
                    <a:pt x="207645" y="232410"/>
                    <a:pt x="203835" y="234315"/>
                  </a:cubicBezTo>
                  <a:cubicBezTo>
                    <a:pt x="200025" y="236220"/>
                    <a:pt x="196215" y="237172"/>
                    <a:pt x="190500" y="237172"/>
                  </a:cubicBezTo>
                  <a:cubicBezTo>
                    <a:pt x="185738" y="237172"/>
                    <a:pt x="180975" y="236220"/>
                    <a:pt x="176213" y="234315"/>
                  </a:cubicBezTo>
                  <a:cubicBezTo>
                    <a:pt x="171450" y="232410"/>
                    <a:pt x="167640" y="229553"/>
                    <a:pt x="163830" y="226695"/>
                  </a:cubicBezTo>
                  <a:lnTo>
                    <a:pt x="71438" y="134303"/>
                  </a:lnTo>
                  <a:cubicBezTo>
                    <a:pt x="67628" y="130493"/>
                    <a:pt x="65723" y="126683"/>
                    <a:pt x="63818" y="122872"/>
                  </a:cubicBezTo>
                  <a:cubicBezTo>
                    <a:pt x="61913" y="118110"/>
                    <a:pt x="60960" y="113347"/>
                    <a:pt x="60960" y="108585"/>
                  </a:cubicBezTo>
                  <a:cubicBezTo>
                    <a:pt x="60960" y="103822"/>
                    <a:pt x="61913" y="99060"/>
                    <a:pt x="63818" y="95250"/>
                  </a:cubicBezTo>
                  <a:cubicBezTo>
                    <a:pt x="65723" y="91440"/>
                    <a:pt x="67628" y="87630"/>
                    <a:pt x="70485" y="84772"/>
                  </a:cubicBezTo>
                  <a:cubicBezTo>
                    <a:pt x="73343" y="81915"/>
                    <a:pt x="75248" y="79058"/>
                    <a:pt x="78105" y="76200"/>
                  </a:cubicBezTo>
                  <a:cubicBezTo>
                    <a:pt x="80963" y="73343"/>
                    <a:pt x="83820" y="71437"/>
                    <a:pt x="86678" y="68580"/>
                  </a:cubicBezTo>
                  <a:cubicBezTo>
                    <a:pt x="89535" y="65723"/>
                    <a:pt x="91440" y="63818"/>
                    <a:pt x="93345" y="60960"/>
                  </a:cubicBezTo>
                  <a:cubicBezTo>
                    <a:pt x="95250" y="59055"/>
                    <a:pt x="96203" y="53340"/>
                    <a:pt x="96203" y="53340"/>
                  </a:cubicBezTo>
                  <a:cubicBezTo>
                    <a:pt x="96203" y="53340"/>
                    <a:pt x="94298" y="45720"/>
                    <a:pt x="91440" y="41910"/>
                  </a:cubicBezTo>
                  <a:cubicBezTo>
                    <a:pt x="89535" y="40005"/>
                    <a:pt x="87630" y="38100"/>
                    <a:pt x="85725" y="36195"/>
                  </a:cubicBezTo>
                  <a:cubicBezTo>
                    <a:pt x="83820" y="33337"/>
                    <a:pt x="80963" y="30480"/>
                    <a:pt x="78105" y="27623"/>
                  </a:cubicBezTo>
                  <a:cubicBezTo>
                    <a:pt x="75248" y="24765"/>
                    <a:pt x="72390" y="20955"/>
                    <a:pt x="69533" y="18098"/>
                  </a:cubicBezTo>
                  <a:cubicBezTo>
                    <a:pt x="66675" y="15240"/>
                    <a:pt x="62865" y="12382"/>
                    <a:pt x="60008" y="9525"/>
                  </a:cubicBezTo>
                  <a:cubicBezTo>
                    <a:pt x="57150" y="6668"/>
                    <a:pt x="54293" y="4763"/>
                    <a:pt x="51435" y="2857"/>
                  </a:cubicBezTo>
                  <a:cubicBezTo>
                    <a:pt x="48578" y="952"/>
                    <a:pt x="46673" y="952"/>
                    <a:pt x="43815" y="0"/>
                  </a:cubicBezTo>
                  <a:cubicBezTo>
                    <a:pt x="40005" y="0"/>
                    <a:pt x="36195" y="1905"/>
                    <a:pt x="33338" y="4763"/>
                  </a:cubicBezTo>
                  <a:lnTo>
                    <a:pt x="19050" y="19050"/>
                  </a:lnTo>
                  <a:cubicBezTo>
                    <a:pt x="15240" y="22860"/>
                    <a:pt x="11430" y="27623"/>
                    <a:pt x="8573" y="31432"/>
                  </a:cubicBezTo>
                  <a:cubicBezTo>
                    <a:pt x="5715" y="36195"/>
                    <a:pt x="2858" y="40957"/>
                    <a:pt x="1905" y="45720"/>
                  </a:cubicBezTo>
                  <a:cubicBezTo>
                    <a:pt x="0" y="51435"/>
                    <a:pt x="0" y="58103"/>
                    <a:pt x="0" y="65723"/>
                  </a:cubicBezTo>
                  <a:cubicBezTo>
                    <a:pt x="0" y="78105"/>
                    <a:pt x="1905" y="91440"/>
                    <a:pt x="5715" y="104775"/>
                  </a:cubicBezTo>
                  <a:cubicBezTo>
                    <a:pt x="9525" y="118110"/>
                    <a:pt x="15240" y="131445"/>
                    <a:pt x="22860" y="144780"/>
                  </a:cubicBezTo>
                  <a:cubicBezTo>
                    <a:pt x="30480" y="158115"/>
                    <a:pt x="39053" y="171450"/>
                    <a:pt x="48578" y="183833"/>
                  </a:cubicBezTo>
                  <a:cubicBezTo>
                    <a:pt x="58103" y="196215"/>
                    <a:pt x="69533" y="208597"/>
                    <a:pt x="80963" y="220028"/>
                  </a:cubicBezTo>
                  <a:cubicBezTo>
                    <a:pt x="92393" y="231458"/>
                    <a:pt x="104775" y="241935"/>
                    <a:pt x="118110" y="251460"/>
                  </a:cubicBezTo>
                  <a:cubicBezTo>
                    <a:pt x="130493" y="260985"/>
                    <a:pt x="143828" y="269558"/>
                    <a:pt x="157163" y="276225"/>
                  </a:cubicBezTo>
                  <a:cubicBezTo>
                    <a:pt x="170498" y="283845"/>
                    <a:pt x="183833" y="288608"/>
                    <a:pt x="197168" y="292418"/>
                  </a:cubicBezTo>
                  <a:cubicBezTo>
                    <a:pt x="208598" y="295275"/>
                    <a:pt x="220980" y="297180"/>
                    <a:pt x="233363" y="297180"/>
                  </a:cubicBezTo>
                  <a:lnTo>
                    <a:pt x="233363" y="297180"/>
                  </a:lnTo>
                  <a:close/>
                </a:path>
              </a:pathLst>
            </a:custGeom>
            <a:noFill/>
            <a:ln w="22225" cap="flat">
              <a:solidFill>
                <a:schemeClr val="accent1"/>
              </a:solidFill>
              <a:prstDash val="solid"/>
              <a:miter/>
            </a:ln>
          </p:spPr>
          <p:txBody>
            <a:bodyPr rtlCol="0" anchor="ctr"/>
            <a:lstStyle/>
            <a:p>
              <a:endParaRPr lang="en-IN"/>
            </a:p>
          </p:txBody>
        </p:sp>
        <p:sp>
          <p:nvSpPr>
            <p:cNvPr id="39" name="heaphones_2" title="Icon of a headset with a microphone">
              <a:extLst>
                <a:ext uri="{FF2B5EF4-FFF2-40B4-BE49-F238E27FC236}">
                  <a16:creationId xmlns:a16="http://schemas.microsoft.com/office/drawing/2014/main" id="{00EB872C-1B02-4158-B799-DE2F1AAEE10D}"/>
                </a:ext>
              </a:extLst>
            </p:cNvPr>
            <p:cNvSpPr>
              <a:spLocks noChangeAspect="1" noEditPoints="1"/>
            </p:cNvSpPr>
            <p:nvPr/>
          </p:nvSpPr>
          <p:spPr bwMode="auto">
            <a:xfrm>
              <a:off x="6993668" y="3179228"/>
              <a:ext cx="308832" cy="402316"/>
            </a:xfrm>
            <a:custGeom>
              <a:avLst/>
              <a:gdLst>
                <a:gd name="T0" fmla="*/ 0 w 254"/>
                <a:gd name="T1" fmla="*/ 165 h 332"/>
                <a:gd name="T2" fmla="*/ 0 w 254"/>
                <a:gd name="T3" fmla="*/ 127 h 332"/>
                <a:gd name="T4" fmla="*/ 127 w 254"/>
                <a:gd name="T5" fmla="*/ 0 h 332"/>
                <a:gd name="T6" fmla="*/ 254 w 254"/>
                <a:gd name="T7" fmla="*/ 127 h 332"/>
                <a:gd name="T8" fmla="*/ 254 w 254"/>
                <a:gd name="T9" fmla="*/ 161 h 332"/>
                <a:gd name="T10" fmla="*/ 29 w 254"/>
                <a:gd name="T11" fmla="*/ 126 h 332"/>
                <a:gd name="T12" fmla="*/ 0 w 254"/>
                <a:gd name="T13" fmla="*/ 155 h 332"/>
                <a:gd name="T14" fmla="*/ 0 w 254"/>
                <a:gd name="T15" fmla="*/ 195 h 332"/>
                <a:gd name="T16" fmla="*/ 29 w 254"/>
                <a:gd name="T17" fmla="*/ 225 h 332"/>
                <a:gd name="T18" fmla="*/ 49 w 254"/>
                <a:gd name="T19" fmla="*/ 225 h 332"/>
                <a:gd name="T20" fmla="*/ 49 w 254"/>
                <a:gd name="T21" fmla="*/ 126 h 332"/>
                <a:gd name="T22" fmla="*/ 29 w 254"/>
                <a:gd name="T23" fmla="*/ 126 h 332"/>
                <a:gd name="T24" fmla="*/ 205 w 254"/>
                <a:gd name="T25" fmla="*/ 126 h 332"/>
                <a:gd name="T26" fmla="*/ 205 w 254"/>
                <a:gd name="T27" fmla="*/ 225 h 332"/>
                <a:gd name="T28" fmla="*/ 225 w 254"/>
                <a:gd name="T29" fmla="*/ 225 h 332"/>
                <a:gd name="T30" fmla="*/ 254 w 254"/>
                <a:gd name="T31" fmla="*/ 195 h 332"/>
                <a:gd name="T32" fmla="*/ 254 w 254"/>
                <a:gd name="T33" fmla="*/ 155 h 332"/>
                <a:gd name="T34" fmla="*/ 225 w 254"/>
                <a:gd name="T35" fmla="*/ 126 h 332"/>
                <a:gd name="T36" fmla="*/ 205 w 254"/>
                <a:gd name="T37" fmla="*/ 126 h 332"/>
                <a:gd name="T38" fmla="*/ 23 w 254"/>
                <a:gd name="T39" fmla="*/ 224 h 332"/>
                <a:gd name="T40" fmla="*/ 23 w 254"/>
                <a:gd name="T41" fmla="*/ 259 h 332"/>
                <a:gd name="T42" fmla="*/ 77 w 254"/>
                <a:gd name="T43" fmla="*/ 313 h 332"/>
                <a:gd name="T44" fmla="*/ 91 w 254"/>
                <a:gd name="T45" fmla="*/ 313 h 332"/>
                <a:gd name="T46" fmla="*/ 162 w 254"/>
                <a:gd name="T47" fmla="*/ 317 h 332"/>
                <a:gd name="T48" fmla="*/ 162 w 254"/>
                <a:gd name="T49" fmla="*/ 305 h 332"/>
                <a:gd name="T50" fmla="*/ 145 w 254"/>
                <a:gd name="T51" fmla="*/ 290 h 332"/>
                <a:gd name="T52" fmla="*/ 109 w 254"/>
                <a:gd name="T53" fmla="*/ 290 h 332"/>
                <a:gd name="T54" fmla="*/ 91 w 254"/>
                <a:gd name="T55" fmla="*/ 305 h 332"/>
                <a:gd name="T56" fmla="*/ 91 w 254"/>
                <a:gd name="T57" fmla="*/ 317 h 332"/>
                <a:gd name="T58" fmla="*/ 91 w 254"/>
                <a:gd name="T59" fmla="*/ 317 h 332"/>
                <a:gd name="T60" fmla="*/ 109 w 254"/>
                <a:gd name="T61" fmla="*/ 332 h 332"/>
                <a:gd name="T62" fmla="*/ 145 w 254"/>
                <a:gd name="T63" fmla="*/ 332 h 332"/>
                <a:gd name="T64" fmla="*/ 162 w 254"/>
                <a:gd name="T65" fmla="*/ 31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4" h="332">
                  <a:moveTo>
                    <a:pt x="0" y="165"/>
                  </a:moveTo>
                  <a:cubicBezTo>
                    <a:pt x="0" y="127"/>
                    <a:pt x="0" y="127"/>
                    <a:pt x="0" y="127"/>
                  </a:cubicBezTo>
                  <a:cubicBezTo>
                    <a:pt x="0" y="57"/>
                    <a:pt x="57" y="0"/>
                    <a:pt x="127" y="0"/>
                  </a:cubicBezTo>
                  <a:cubicBezTo>
                    <a:pt x="197" y="0"/>
                    <a:pt x="254" y="57"/>
                    <a:pt x="254" y="127"/>
                  </a:cubicBezTo>
                  <a:cubicBezTo>
                    <a:pt x="254" y="161"/>
                    <a:pt x="254" y="161"/>
                    <a:pt x="254" y="161"/>
                  </a:cubicBezTo>
                  <a:moveTo>
                    <a:pt x="29" y="126"/>
                  </a:moveTo>
                  <a:cubicBezTo>
                    <a:pt x="13" y="126"/>
                    <a:pt x="0" y="139"/>
                    <a:pt x="0" y="155"/>
                  </a:cubicBezTo>
                  <a:cubicBezTo>
                    <a:pt x="0" y="195"/>
                    <a:pt x="0" y="195"/>
                    <a:pt x="0" y="195"/>
                  </a:cubicBezTo>
                  <a:cubicBezTo>
                    <a:pt x="0" y="212"/>
                    <a:pt x="13" y="225"/>
                    <a:pt x="29" y="225"/>
                  </a:cubicBezTo>
                  <a:cubicBezTo>
                    <a:pt x="49" y="225"/>
                    <a:pt x="49" y="225"/>
                    <a:pt x="49" y="225"/>
                  </a:cubicBezTo>
                  <a:cubicBezTo>
                    <a:pt x="49" y="126"/>
                    <a:pt x="49" y="126"/>
                    <a:pt x="49" y="126"/>
                  </a:cubicBezTo>
                  <a:lnTo>
                    <a:pt x="29" y="126"/>
                  </a:lnTo>
                  <a:close/>
                  <a:moveTo>
                    <a:pt x="205" y="126"/>
                  </a:moveTo>
                  <a:cubicBezTo>
                    <a:pt x="205" y="225"/>
                    <a:pt x="205" y="225"/>
                    <a:pt x="205" y="225"/>
                  </a:cubicBezTo>
                  <a:cubicBezTo>
                    <a:pt x="225" y="225"/>
                    <a:pt x="225" y="225"/>
                    <a:pt x="225" y="225"/>
                  </a:cubicBezTo>
                  <a:cubicBezTo>
                    <a:pt x="241" y="225"/>
                    <a:pt x="254" y="212"/>
                    <a:pt x="254" y="195"/>
                  </a:cubicBezTo>
                  <a:cubicBezTo>
                    <a:pt x="254" y="155"/>
                    <a:pt x="254" y="155"/>
                    <a:pt x="254" y="155"/>
                  </a:cubicBezTo>
                  <a:cubicBezTo>
                    <a:pt x="254" y="139"/>
                    <a:pt x="241" y="126"/>
                    <a:pt x="225" y="126"/>
                  </a:cubicBezTo>
                  <a:lnTo>
                    <a:pt x="205" y="126"/>
                  </a:lnTo>
                  <a:close/>
                  <a:moveTo>
                    <a:pt x="23" y="224"/>
                  </a:moveTo>
                  <a:cubicBezTo>
                    <a:pt x="23" y="259"/>
                    <a:pt x="23" y="259"/>
                    <a:pt x="23" y="259"/>
                  </a:cubicBezTo>
                  <a:cubicBezTo>
                    <a:pt x="23" y="289"/>
                    <a:pt x="47" y="313"/>
                    <a:pt x="77" y="313"/>
                  </a:cubicBezTo>
                  <a:cubicBezTo>
                    <a:pt x="91" y="313"/>
                    <a:pt x="91" y="313"/>
                    <a:pt x="91" y="313"/>
                  </a:cubicBezTo>
                  <a:moveTo>
                    <a:pt x="162" y="317"/>
                  </a:moveTo>
                  <a:cubicBezTo>
                    <a:pt x="162" y="305"/>
                    <a:pt x="162" y="305"/>
                    <a:pt x="162" y="305"/>
                  </a:cubicBezTo>
                  <a:cubicBezTo>
                    <a:pt x="162" y="297"/>
                    <a:pt x="154" y="290"/>
                    <a:pt x="145" y="290"/>
                  </a:cubicBezTo>
                  <a:cubicBezTo>
                    <a:pt x="109" y="290"/>
                    <a:pt x="109" y="290"/>
                    <a:pt x="109" y="290"/>
                  </a:cubicBezTo>
                  <a:cubicBezTo>
                    <a:pt x="99" y="290"/>
                    <a:pt x="91" y="297"/>
                    <a:pt x="91" y="305"/>
                  </a:cubicBezTo>
                  <a:cubicBezTo>
                    <a:pt x="91" y="317"/>
                    <a:pt x="91" y="317"/>
                    <a:pt x="91" y="317"/>
                  </a:cubicBezTo>
                  <a:moveTo>
                    <a:pt x="91" y="317"/>
                  </a:moveTo>
                  <a:cubicBezTo>
                    <a:pt x="91" y="325"/>
                    <a:pt x="99" y="332"/>
                    <a:pt x="109" y="332"/>
                  </a:cubicBezTo>
                  <a:cubicBezTo>
                    <a:pt x="145" y="332"/>
                    <a:pt x="145" y="332"/>
                    <a:pt x="145" y="332"/>
                  </a:cubicBezTo>
                  <a:cubicBezTo>
                    <a:pt x="154" y="332"/>
                    <a:pt x="162" y="325"/>
                    <a:pt x="162" y="317"/>
                  </a:cubicBezTo>
                </a:path>
              </a:pathLst>
            </a:custGeom>
            <a:noFill/>
            <a:ln w="2222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cxnSp>
        <p:nvCxnSpPr>
          <p:cNvPr id="4" name="Straight Connector 3">
            <a:extLst>
              <a:ext uri="{FF2B5EF4-FFF2-40B4-BE49-F238E27FC236}">
                <a16:creationId xmlns:a16="http://schemas.microsoft.com/office/drawing/2014/main" id="{AA154E71-5F69-86FE-B68C-DC69A9F0735E}"/>
              </a:ext>
              <a:ext uri="{C183D7F6-B498-43B3-948B-1728B52AA6E4}">
                <adec:decorative xmlns:adec="http://schemas.microsoft.com/office/drawing/2017/decorative" val="1"/>
              </a:ext>
            </a:extLst>
          </p:cNvPr>
          <p:cNvCxnSpPr>
            <a:cxnSpLocks/>
          </p:cNvCxnSpPr>
          <p:nvPr/>
        </p:nvCxnSpPr>
        <p:spPr>
          <a:xfrm>
            <a:off x="593771" y="2819926"/>
            <a:ext cx="11007506" cy="0"/>
          </a:xfrm>
          <a:prstGeom prst="line">
            <a:avLst/>
          </a:prstGeom>
          <a:ln w="12700">
            <a:solidFill>
              <a:srgbClr val="243A5E"/>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BA9CF8D-3B22-AD46-55D2-F80152A829F5}"/>
              </a:ext>
              <a:ext uri="{C183D7F6-B498-43B3-948B-1728B52AA6E4}">
                <adec:decorative xmlns:adec="http://schemas.microsoft.com/office/drawing/2017/decorative" val="1"/>
              </a:ext>
            </a:extLst>
          </p:cNvPr>
          <p:cNvCxnSpPr>
            <a:cxnSpLocks/>
          </p:cNvCxnSpPr>
          <p:nvPr/>
        </p:nvCxnSpPr>
        <p:spPr>
          <a:xfrm>
            <a:off x="593771" y="4199920"/>
            <a:ext cx="11007506" cy="0"/>
          </a:xfrm>
          <a:prstGeom prst="line">
            <a:avLst/>
          </a:prstGeom>
          <a:ln w="12700">
            <a:solidFill>
              <a:srgbClr val="243A5E"/>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490132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DEFAB32-C779-ADEB-009C-1C9932E0100F}"/>
              </a:ext>
              <a:ext uri="{C183D7F6-B498-43B3-948B-1728B52AA6E4}">
                <adec:decorative xmlns:adec="http://schemas.microsoft.com/office/drawing/2017/decorative" val="1"/>
              </a:ext>
            </a:extLst>
          </p:cNvPr>
          <p:cNvSpPr/>
          <p:nvPr/>
        </p:nvSpPr>
        <p:spPr bwMode="auto">
          <a:xfrm>
            <a:off x="5877602" y="2019300"/>
            <a:ext cx="5731786" cy="3459806"/>
          </a:xfrm>
          <a:prstGeom prst="roundRect">
            <a:avLst>
              <a:gd name="adj" fmla="val 2491"/>
            </a:avLst>
          </a:prstGeom>
          <a:solidFill>
            <a:schemeClr val="tx1">
              <a:lumMod val="50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8" name="Picture 7" descr="Graphical user interface, application&#10;&#10;Description automatically generated">
            <a:extLst>
              <a:ext uri="{FF2B5EF4-FFF2-40B4-BE49-F238E27FC236}">
                <a16:creationId xmlns:a16="http://schemas.microsoft.com/office/drawing/2014/main" id="{66EAE373-88D6-BFB8-F78C-337753FBF8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83540" y="2142058"/>
            <a:ext cx="5519911" cy="3214290"/>
          </a:xfrm>
          <a:prstGeom prst="rect">
            <a:avLst/>
          </a:prstGeom>
        </p:spPr>
      </p:pic>
      <p:sp>
        <p:nvSpPr>
          <p:cNvPr id="13" name="Text Placeholder 12">
            <a:extLst>
              <a:ext uri="{FF2B5EF4-FFF2-40B4-BE49-F238E27FC236}">
                <a16:creationId xmlns:a16="http://schemas.microsoft.com/office/drawing/2014/main" id="{0EC101E5-27DA-6F15-2812-3265AA1782EE}"/>
              </a:ext>
            </a:extLst>
          </p:cNvPr>
          <p:cNvSpPr>
            <a:spLocks noGrp="1"/>
          </p:cNvSpPr>
          <p:nvPr>
            <p:ph type="body" sz="quarter" idx="10"/>
          </p:nvPr>
        </p:nvSpPr>
        <p:spPr>
          <a:xfrm>
            <a:off x="584200" y="2019299"/>
            <a:ext cx="4841274" cy="2862322"/>
          </a:xfrm>
        </p:spPr>
        <p:txBody>
          <a:bodyPr/>
          <a:lstStyle/>
          <a:p>
            <a:r>
              <a:rPr lang="en-US" sz="1800"/>
              <a:t>Interact with customers and vendors directly from Outlook to accelerate transactions and business decisions</a:t>
            </a:r>
          </a:p>
          <a:p>
            <a:pPr>
              <a:spcBef>
                <a:spcPts val="3600"/>
              </a:spcBef>
            </a:pPr>
            <a:r>
              <a:rPr lang="en-US" sz="1800"/>
              <a:t>Promptly manage inquiries, service requests, or process payments to accelerate the sales cycle</a:t>
            </a:r>
          </a:p>
          <a:p>
            <a:pPr>
              <a:spcBef>
                <a:spcPts val="3600"/>
              </a:spcBef>
            </a:pPr>
            <a:r>
              <a:rPr lang="en-US" sz="1800"/>
              <a:t>Get insights into customer history, previous discounts, and more without leaving Outlook</a:t>
            </a:r>
          </a:p>
        </p:txBody>
      </p:sp>
      <p:sp>
        <p:nvSpPr>
          <p:cNvPr id="17" name="Text Placeholder 16">
            <a:extLst>
              <a:ext uri="{FF2B5EF4-FFF2-40B4-BE49-F238E27FC236}">
                <a16:creationId xmlns:a16="http://schemas.microsoft.com/office/drawing/2014/main" id="{BD560FF6-7C0D-D422-F8CB-F5C2E77415F2}"/>
              </a:ext>
            </a:extLst>
          </p:cNvPr>
          <p:cNvSpPr>
            <a:spLocks noGrp="1"/>
          </p:cNvSpPr>
          <p:nvPr>
            <p:ph type="body" sz="quarter" idx="11"/>
          </p:nvPr>
        </p:nvSpPr>
        <p:spPr/>
        <p:txBody>
          <a:bodyPr/>
          <a:lstStyle/>
          <a:p>
            <a:r>
              <a:rPr lang="en-US">
                <a:solidFill>
                  <a:schemeClr val="accent3"/>
                </a:solidFill>
              </a:rPr>
              <a:t>Go from quote to cash within the flow of work</a:t>
            </a:r>
          </a:p>
        </p:txBody>
      </p:sp>
      <p:sp>
        <p:nvSpPr>
          <p:cNvPr id="20" name="Title 19">
            <a:extLst>
              <a:ext uri="{FF2B5EF4-FFF2-40B4-BE49-F238E27FC236}">
                <a16:creationId xmlns:a16="http://schemas.microsoft.com/office/drawing/2014/main" id="{8D8C7ABB-57D6-ABF3-30D7-20CFB98AD195}"/>
              </a:ext>
            </a:extLst>
          </p:cNvPr>
          <p:cNvSpPr>
            <a:spLocks noGrp="1"/>
          </p:cNvSpPr>
          <p:nvPr>
            <p:ph type="title"/>
          </p:nvPr>
        </p:nvSpPr>
        <p:spPr/>
        <p:txBody>
          <a:bodyPr/>
          <a:lstStyle/>
          <a:p>
            <a:r>
              <a:rPr lang="en-US"/>
              <a:t>Dynamics 365 Business Central with Outlook</a:t>
            </a:r>
          </a:p>
        </p:txBody>
      </p:sp>
      <p:cxnSp>
        <p:nvCxnSpPr>
          <p:cNvPr id="6" name="Straight Connector 5">
            <a:extLst>
              <a:ext uri="{FF2B5EF4-FFF2-40B4-BE49-F238E27FC236}">
                <a16:creationId xmlns:a16="http://schemas.microsoft.com/office/drawing/2014/main" id="{706C5FDB-A037-3EDA-9070-8FFB8218CA65}"/>
              </a:ext>
            </a:extLst>
          </p:cNvPr>
          <p:cNvCxnSpPr>
            <a:cxnSpLocks/>
          </p:cNvCxnSpPr>
          <p:nvPr/>
        </p:nvCxnSpPr>
        <p:spPr>
          <a:xfrm>
            <a:off x="584199" y="3088719"/>
            <a:ext cx="4841275" cy="0"/>
          </a:xfrm>
          <a:prstGeom prst="line">
            <a:avLst/>
          </a:prstGeom>
          <a:ln>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B613A5B-89E2-2B69-B43E-AA9D0B10D447}"/>
              </a:ext>
            </a:extLst>
          </p:cNvPr>
          <p:cNvCxnSpPr>
            <a:cxnSpLocks/>
          </p:cNvCxnSpPr>
          <p:nvPr/>
        </p:nvCxnSpPr>
        <p:spPr>
          <a:xfrm>
            <a:off x="584199" y="4098736"/>
            <a:ext cx="4841275" cy="0"/>
          </a:xfrm>
          <a:prstGeom prst="line">
            <a:avLst/>
          </a:prstGeom>
          <a:ln>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540310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DEFAB32-C779-ADEB-009C-1C9932E0100F}"/>
              </a:ext>
              <a:ext uri="{C183D7F6-B498-43B3-948B-1728B52AA6E4}">
                <adec:decorative xmlns:adec="http://schemas.microsoft.com/office/drawing/2017/decorative" val="1"/>
              </a:ext>
            </a:extLst>
          </p:cNvPr>
          <p:cNvSpPr/>
          <p:nvPr/>
        </p:nvSpPr>
        <p:spPr bwMode="auto">
          <a:xfrm>
            <a:off x="5877602" y="2019300"/>
            <a:ext cx="5731786" cy="3459806"/>
          </a:xfrm>
          <a:prstGeom prst="roundRect">
            <a:avLst>
              <a:gd name="adj" fmla="val 2491"/>
            </a:avLst>
          </a:prstGeom>
          <a:solidFill>
            <a:schemeClr val="tx1">
              <a:lumMod val="50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Picture 8" descr="Graphical user interface, application, Word&#10;&#10;Description automatically generated">
            <a:extLst>
              <a:ext uri="{FF2B5EF4-FFF2-40B4-BE49-F238E27FC236}">
                <a16:creationId xmlns:a16="http://schemas.microsoft.com/office/drawing/2014/main" id="{A6B96E6F-1052-0BA6-A769-3AF4ADB0A6B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86801" y="2132411"/>
            <a:ext cx="5519911" cy="3214290"/>
          </a:xfrm>
          <a:prstGeom prst="rect">
            <a:avLst/>
          </a:prstGeom>
        </p:spPr>
      </p:pic>
      <p:sp>
        <p:nvSpPr>
          <p:cNvPr id="13" name="Text Placeholder 12">
            <a:extLst>
              <a:ext uri="{FF2B5EF4-FFF2-40B4-BE49-F238E27FC236}">
                <a16:creationId xmlns:a16="http://schemas.microsoft.com/office/drawing/2014/main" id="{0EC101E5-27DA-6F15-2812-3265AA1782EE}"/>
              </a:ext>
            </a:extLst>
          </p:cNvPr>
          <p:cNvSpPr>
            <a:spLocks noGrp="1"/>
          </p:cNvSpPr>
          <p:nvPr>
            <p:ph type="body" sz="quarter" idx="10"/>
          </p:nvPr>
        </p:nvSpPr>
        <p:spPr>
          <a:xfrm>
            <a:off x="584200" y="2019299"/>
            <a:ext cx="4895427" cy="3416320"/>
          </a:xfrm>
        </p:spPr>
        <p:txBody>
          <a:bodyPr/>
          <a:lstStyle/>
          <a:p>
            <a:r>
              <a:rPr lang="en-US" sz="1800"/>
              <a:t>Get up-to-date </a:t>
            </a:r>
            <a:r>
              <a:rPr lang="en-US" sz="1800">
                <a:effectLst/>
                <a:latin typeface="Segoe UI" panose="020B0502040204020203" pitchFamily="34" charset="0"/>
              </a:rPr>
              <a:t>operational insights as Excel reports, and adapt quickly by customizing report layouts as Excel worksheets</a:t>
            </a:r>
            <a:endParaRPr lang="en-US" sz="1800"/>
          </a:p>
          <a:p>
            <a:pPr>
              <a:spcBef>
                <a:spcPts val="3600"/>
              </a:spcBef>
            </a:pPr>
            <a:r>
              <a:rPr lang="en-US" sz="1800" noProof="0"/>
              <a:t>Export data from Business Central to Excel for efficient data entry, then publish back to Business Central with business rule</a:t>
            </a:r>
            <a:r>
              <a:rPr lang="en-US" sz="1800"/>
              <a:t> validation</a:t>
            </a:r>
          </a:p>
          <a:p>
            <a:pPr>
              <a:spcBef>
                <a:spcPts val="3600"/>
              </a:spcBef>
            </a:pPr>
            <a:r>
              <a:rPr lang="en-US" sz="1800">
                <a:effectLst/>
                <a:latin typeface="Segoe UI" panose="020B0502040204020203" pitchFamily="34" charset="0"/>
              </a:rPr>
              <a:t>Easily analyze transactions using familiar Excel functionality, then share with the team for review and co-authoring</a:t>
            </a:r>
            <a:endParaRPr lang="en-US" sz="1800"/>
          </a:p>
        </p:txBody>
      </p:sp>
      <p:sp>
        <p:nvSpPr>
          <p:cNvPr id="17" name="Text Placeholder 16">
            <a:extLst>
              <a:ext uri="{FF2B5EF4-FFF2-40B4-BE49-F238E27FC236}">
                <a16:creationId xmlns:a16="http://schemas.microsoft.com/office/drawing/2014/main" id="{BD560FF6-7C0D-D422-F8CB-F5C2E77415F2}"/>
              </a:ext>
            </a:extLst>
          </p:cNvPr>
          <p:cNvSpPr>
            <a:spLocks noGrp="1"/>
          </p:cNvSpPr>
          <p:nvPr>
            <p:ph type="body" sz="quarter" idx="11"/>
          </p:nvPr>
        </p:nvSpPr>
        <p:spPr/>
        <p:txBody>
          <a:bodyPr/>
          <a:lstStyle/>
          <a:p>
            <a:r>
              <a:rPr lang="en-US">
                <a:solidFill>
                  <a:schemeClr val="accent3"/>
                </a:solidFill>
              </a:rPr>
              <a:t>Simplify daily tasks to free more time for strategy</a:t>
            </a:r>
          </a:p>
        </p:txBody>
      </p:sp>
      <p:sp>
        <p:nvSpPr>
          <p:cNvPr id="20" name="Title 19">
            <a:extLst>
              <a:ext uri="{FF2B5EF4-FFF2-40B4-BE49-F238E27FC236}">
                <a16:creationId xmlns:a16="http://schemas.microsoft.com/office/drawing/2014/main" id="{8D8C7ABB-57D6-ABF3-30D7-20CFB98AD195}"/>
              </a:ext>
            </a:extLst>
          </p:cNvPr>
          <p:cNvSpPr>
            <a:spLocks noGrp="1"/>
          </p:cNvSpPr>
          <p:nvPr>
            <p:ph type="title"/>
          </p:nvPr>
        </p:nvSpPr>
        <p:spPr/>
        <p:txBody>
          <a:bodyPr/>
          <a:lstStyle/>
          <a:p>
            <a:r>
              <a:rPr lang="en-US"/>
              <a:t>Dynamics 365 Business Central with Excel</a:t>
            </a:r>
          </a:p>
        </p:txBody>
      </p:sp>
      <p:cxnSp>
        <p:nvCxnSpPr>
          <p:cNvPr id="6" name="Straight Connector 5">
            <a:extLst>
              <a:ext uri="{FF2B5EF4-FFF2-40B4-BE49-F238E27FC236}">
                <a16:creationId xmlns:a16="http://schemas.microsoft.com/office/drawing/2014/main" id="{706C5FDB-A037-3EDA-9070-8FFB8218CA65}"/>
              </a:ext>
            </a:extLst>
          </p:cNvPr>
          <p:cNvCxnSpPr>
            <a:cxnSpLocks/>
          </p:cNvCxnSpPr>
          <p:nvPr/>
        </p:nvCxnSpPr>
        <p:spPr>
          <a:xfrm>
            <a:off x="584199" y="3088719"/>
            <a:ext cx="4841275" cy="0"/>
          </a:xfrm>
          <a:prstGeom prst="line">
            <a:avLst/>
          </a:prstGeom>
          <a:ln>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F4ED1F0-BB4E-E9DE-19B2-2FACFE8915CE}"/>
              </a:ext>
            </a:extLst>
          </p:cNvPr>
          <p:cNvCxnSpPr>
            <a:cxnSpLocks/>
          </p:cNvCxnSpPr>
          <p:nvPr/>
        </p:nvCxnSpPr>
        <p:spPr>
          <a:xfrm>
            <a:off x="584199" y="4347515"/>
            <a:ext cx="4841275" cy="0"/>
          </a:xfrm>
          <a:prstGeom prst="line">
            <a:avLst/>
          </a:prstGeom>
          <a:ln>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479315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DEFAB32-C779-ADEB-009C-1C9932E0100F}"/>
              </a:ext>
              <a:ext uri="{C183D7F6-B498-43B3-948B-1728B52AA6E4}">
                <adec:decorative xmlns:adec="http://schemas.microsoft.com/office/drawing/2017/decorative" val="1"/>
              </a:ext>
            </a:extLst>
          </p:cNvPr>
          <p:cNvSpPr/>
          <p:nvPr/>
        </p:nvSpPr>
        <p:spPr bwMode="auto">
          <a:xfrm>
            <a:off x="5877602" y="2019300"/>
            <a:ext cx="5731786" cy="3459806"/>
          </a:xfrm>
          <a:prstGeom prst="roundRect">
            <a:avLst>
              <a:gd name="adj" fmla="val 2491"/>
            </a:avLst>
          </a:prstGeom>
          <a:solidFill>
            <a:schemeClr val="tx1">
              <a:lumMod val="50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Text Placeholder 12">
            <a:extLst>
              <a:ext uri="{FF2B5EF4-FFF2-40B4-BE49-F238E27FC236}">
                <a16:creationId xmlns:a16="http://schemas.microsoft.com/office/drawing/2014/main" id="{0EC101E5-27DA-6F15-2812-3265AA1782EE}"/>
              </a:ext>
            </a:extLst>
          </p:cNvPr>
          <p:cNvSpPr>
            <a:spLocks noGrp="1"/>
          </p:cNvSpPr>
          <p:nvPr>
            <p:ph type="body" sz="quarter" idx="10"/>
          </p:nvPr>
        </p:nvSpPr>
        <p:spPr>
          <a:xfrm>
            <a:off x="584200" y="2019300"/>
            <a:ext cx="4947212" cy="3477875"/>
          </a:xfrm>
        </p:spPr>
        <p:txBody>
          <a:bodyPr/>
          <a:lstStyle/>
          <a:p>
            <a:pPr lvl="0">
              <a:defRPr/>
            </a:pPr>
            <a:r>
              <a:rPr lang="en-US" sz="1800"/>
              <a:t>Make faster decisions by sharing Business Central data within Microsoft Teams conversations and tabs</a:t>
            </a:r>
          </a:p>
          <a:p>
            <a:pPr defTabSz="914049">
              <a:spcBef>
                <a:spcPts val="3600"/>
              </a:spcBef>
              <a:buClrTx/>
              <a:defRPr/>
            </a:pPr>
            <a:r>
              <a:rPr kumimoji="0" lang="en-US" sz="1800" b="0" i="0" u="none" strike="noStrike" kern="1200" cap="none" spc="0" normalizeH="0" baseline="0" noProof="0">
                <a:ln>
                  <a:noFill/>
                </a:ln>
                <a:solidFill>
                  <a:schemeClr val="tx1"/>
                </a:solidFill>
                <a:effectLst/>
                <a:uLnTx/>
                <a:uFillTx/>
                <a:latin typeface="Segoe UI"/>
                <a:ea typeface="+mn-ea"/>
                <a:cs typeface="Segoe UI Semibold" panose="020B0702040204020203" pitchFamily="34" charset="0"/>
              </a:rPr>
              <a:t>Look up business contacts from Teams, along with insights, a history of interactions, and related records</a:t>
            </a:r>
          </a:p>
          <a:p>
            <a:pPr defTabSz="914049">
              <a:spcBef>
                <a:spcPts val="3600"/>
              </a:spcBef>
              <a:buClrTx/>
              <a:defRPr/>
            </a:pPr>
            <a:r>
              <a:rPr kumimoji="0" lang="en-US" sz="1800" b="0" i="0" u="none" strike="noStrike" kern="1200" cap="none" spc="0" normalizeH="0" baseline="0" noProof="0">
                <a:ln>
                  <a:noFill/>
                </a:ln>
                <a:solidFill>
                  <a:schemeClr val="tx1"/>
                </a:solidFill>
                <a:effectLst/>
                <a:uLnTx/>
                <a:uFillTx/>
                <a:latin typeface="Segoe UI"/>
                <a:ea typeface="+mn-ea"/>
                <a:cs typeface="Segoe UI Semibold" panose="020B0702040204020203" pitchFamily="34" charset="0"/>
              </a:rPr>
              <a:t>Easily edit data and take action without switching apps</a:t>
            </a:r>
          </a:p>
          <a:p>
            <a:pPr defTabSz="914049">
              <a:spcBef>
                <a:spcPts val="0"/>
              </a:spcBef>
              <a:buClrTx/>
              <a:defRPr/>
            </a:pPr>
            <a:endParaRPr kumimoji="0" lang="en-US" sz="2000" b="0" i="0" u="none" strike="noStrike" kern="1200" cap="none" spc="0" normalizeH="0" baseline="0" noProof="0">
              <a:ln>
                <a:noFill/>
              </a:ln>
              <a:solidFill>
                <a:schemeClr val="tx1"/>
              </a:solidFill>
              <a:effectLst/>
              <a:uLnTx/>
              <a:uFillTx/>
              <a:latin typeface="Segoe UI"/>
              <a:ea typeface="+mn-ea"/>
              <a:cs typeface="Segoe UI Semibold" panose="020B0702040204020203" pitchFamily="34" charset="0"/>
            </a:endParaRPr>
          </a:p>
          <a:p>
            <a:pPr marL="0" marR="0" lvl="0" indent="0" algn="l" defTabSz="914049"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chemeClr val="tx1"/>
              </a:solidFill>
              <a:effectLst/>
              <a:uLnTx/>
              <a:uFillTx/>
              <a:latin typeface="Segoe UI"/>
              <a:ea typeface="+mn-ea"/>
              <a:cs typeface="Segoe UI Semibold" panose="020B0702040204020203" pitchFamily="34" charset="0"/>
            </a:endParaRPr>
          </a:p>
        </p:txBody>
      </p:sp>
      <p:sp>
        <p:nvSpPr>
          <p:cNvPr id="17" name="Text Placeholder 16">
            <a:extLst>
              <a:ext uri="{FF2B5EF4-FFF2-40B4-BE49-F238E27FC236}">
                <a16:creationId xmlns:a16="http://schemas.microsoft.com/office/drawing/2014/main" id="{BD560FF6-7C0D-D422-F8CB-F5C2E77415F2}"/>
              </a:ext>
            </a:extLst>
          </p:cNvPr>
          <p:cNvSpPr>
            <a:spLocks noGrp="1"/>
          </p:cNvSpPr>
          <p:nvPr>
            <p:ph type="body" sz="quarter" idx="11"/>
          </p:nvPr>
        </p:nvSpPr>
        <p:spPr/>
        <p:txBody>
          <a:bodyPr/>
          <a:lstStyle/>
          <a:p>
            <a:r>
              <a:rPr lang="en-US">
                <a:solidFill>
                  <a:schemeClr val="accent3"/>
                </a:solidFill>
              </a:rPr>
              <a:t>Quickly share details so you can act faster</a:t>
            </a:r>
          </a:p>
        </p:txBody>
      </p:sp>
      <p:sp>
        <p:nvSpPr>
          <p:cNvPr id="20" name="Title 19">
            <a:extLst>
              <a:ext uri="{FF2B5EF4-FFF2-40B4-BE49-F238E27FC236}">
                <a16:creationId xmlns:a16="http://schemas.microsoft.com/office/drawing/2014/main" id="{8D8C7ABB-57D6-ABF3-30D7-20CFB98AD195}"/>
              </a:ext>
            </a:extLst>
          </p:cNvPr>
          <p:cNvSpPr>
            <a:spLocks noGrp="1"/>
          </p:cNvSpPr>
          <p:nvPr>
            <p:ph type="title"/>
          </p:nvPr>
        </p:nvSpPr>
        <p:spPr/>
        <p:txBody>
          <a:bodyPr/>
          <a:lstStyle/>
          <a:p>
            <a:r>
              <a:rPr lang="en-US"/>
              <a:t>Dynamics 365 Business Central with Teams</a:t>
            </a:r>
          </a:p>
        </p:txBody>
      </p:sp>
      <p:cxnSp>
        <p:nvCxnSpPr>
          <p:cNvPr id="6" name="Straight Connector 5">
            <a:extLst>
              <a:ext uri="{FF2B5EF4-FFF2-40B4-BE49-F238E27FC236}">
                <a16:creationId xmlns:a16="http://schemas.microsoft.com/office/drawing/2014/main" id="{706C5FDB-A037-3EDA-9070-8FFB8218CA65}"/>
              </a:ext>
            </a:extLst>
          </p:cNvPr>
          <p:cNvCxnSpPr>
            <a:cxnSpLocks/>
          </p:cNvCxnSpPr>
          <p:nvPr/>
        </p:nvCxnSpPr>
        <p:spPr>
          <a:xfrm>
            <a:off x="584199" y="3088719"/>
            <a:ext cx="4841275" cy="0"/>
          </a:xfrm>
          <a:prstGeom prst="line">
            <a:avLst/>
          </a:prstGeom>
          <a:ln>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8" name="Picture 7" descr="Graphical user interface, application, Teams&#10;&#10;Description automatically generated">
            <a:extLst>
              <a:ext uri="{FF2B5EF4-FFF2-40B4-BE49-F238E27FC236}">
                <a16:creationId xmlns:a16="http://schemas.microsoft.com/office/drawing/2014/main" id="{4D38B872-F613-47E3-4732-631C8E2D66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83540" y="2196728"/>
            <a:ext cx="5519911" cy="3104950"/>
          </a:xfrm>
          <a:prstGeom prst="rect">
            <a:avLst/>
          </a:prstGeom>
        </p:spPr>
      </p:pic>
      <p:cxnSp>
        <p:nvCxnSpPr>
          <p:cNvPr id="14" name="Straight Connector 13">
            <a:extLst>
              <a:ext uri="{FF2B5EF4-FFF2-40B4-BE49-F238E27FC236}">
                <a16:creationId xmlns:a16="http://schemas.microsoft.com/office/drawing/2014/main" id="{44B0BA86-1E70-7716-BD97-5EFEAEA068D9}"/>
              </a:ext>
            </a:extLst>
          </p:cNvPr>
          <p:cNvCxnSpPr>
            <a:cxnSpLocks/>
          </p:cNvCxnSpPr>
          <p:nvPr/>
        </p:nvCxnSpPr>
        <p:spPr>
          <a:xfrm>
            <a:off x="584199" y="4320619"/>
            <a:ext cx="4841275" cy="0"/>
          </a:xfrm>
          <a:prstGeom prst="line">
            <a:avLst/>
          </a:prstGeom>
          <a:ln>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308451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DEFAB32-C779-ADEB-009C-1C9932E0100F}"/>
              </a:ext>
              <a:ext uri="{C183D7F6-B498-43B3-948B-1728B52AA6E4}">
                <adec:decorative xmlns:adec="http://schemas.microsoft.com/office/drawing/2017/decorative" val="1"/>
              </a:ext>
            </a:extLst>
          </p:cNvPr>
          <p:cNvSpPr/>
          <p:nvPr/>
        </p:nvSpPr>
        <p:spPr bwMode="auto">
          <a:xfrm>
            <a:off x="5877602" y="2019300"/>
            <a:ext cx="5731786" cy="3459806"/>
          </a:xfrm>
          <a:prstGeom prst="roundRect">
            <a:avLst>
              <a:gd name="adj" fmla="val 2491"/>
            </a:avLst>
          </a:prstGeom>
          <a:solidFill>
            <a:schemeClr val="tx1">
              <a:lumMod val="50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Text Placeholder 12">
            <a:extLst>
              <a:ext uri="{FF2B5EF4-FFF2-40B4-BE49-F238E27FC236}">
                <a16:creationId xmlns:a16="http://schemas.microsoft.com/office/drawing/2014/main" id="{0EC101E5-27DA-6F15-2812-3265AA1782EE}"/>
              </a:ext>
            </a:extLst>
          </p:cNvPr>
          <p:cNvSpPr>
            <a:spLocks noGrp="1"/>
          </p:cNvSpPr>
          <p:nvPr>
            <p:ph type="body" sz="quarter" idx="10"/>
          </p:nvPr>
        </p:nvSpPr>
        <p:spPr>
          <a:xfrm>
            <a:off x="584201" y="2019300"/>
            <a:ext cx="4841274" cy="3139321"/>
          </a:xfrm>
        </p:spPr>
        <p:txBody>
          <a:bodyPr/>
          <a:lstStyle/>
          <a:p>
            <a:r>
              <a:rPr lang="en-US" sz="1800"/>
              <a:t>Access Business Central cards and tables that have been shared with you in Teams</a:t>
            </a:r>
          </a:p>
          <a:p>
            <a:pPr>
              <a:spcBef>
                <a:spcPts val="3600"/>
              </a:spcBef>
            </a:pPr>
            <a:r>
              <a:rPr lang="en-US" sz="1800">
                <a:latin typeface="Segoe UI"/>
                <a:cs typeface="Segoe UI Semibold" panose="020B0702040204020203" pitchFamily="34" charset="0"/>
              </a:rPr>
              <a:t>Unlock data, improve collaboration, and enhance decision making without buying additional Business Central licenses</a:t>
            </a:r>
          </a:p>
          <a:p>
            <a:pPr>
              <a:spcBef>
                <a:spcPts val="3600"/>
              </a:spcBef>
            </a:pPr>
            <a:r>
              <a:rPr lang="en-US" sz="1800">
                <a:latin typeface="Segoe UI"/>
                <a:cs typeface="Segoe UI Semibold" panose="020B0702040204020203" pitchFamily="34" charset="0"/>
              </a:rPr>
              <a:t>Read-only access is granted through your Microsoft 365 license as configured by your admin</a:t>
            </a:r>
            <a:endParaRPr lang="en-US" sz="1800"/>
          </a:p>
        </p:txBody>
      </p:sp>
      <p:sp>
        <p:nvSpPr>
          <p:cNvPr id="20" name="Title 19">
            <a:extLst>
              <a:ext uri="{FF2B5EF4-FFF2-40B4-BE49-F238E27FC236}">
                <a16:creationId xmlns:a16="http://schemas.microsoft.com/office/drawing/2014/main" id="{8D8C7ABB-57D6-ABF3-30D7-20CFB98AD195}"/>
              </a:ext>
            </a:extLst>
          </p:cNvPr>
          <p:cNvSpPr>
            <a:spLocks noGrp="1"/>
          </p:cNvSpPr>
          <p:nvPr>
            <p:ph type="title"/>
          </p:nvPr>
        </p:nvSpPr>
        <p:spPr>
          <a:xfrm>
            <a:off x="588263" y="457200"/>
            <a:ext cx="11018520" cy="1107996"/>
          </a:xfrm>
        </p:spPr>
        <p:txBody>
          <a:bodyPr/>
          <a:lstStyle/>
          <a:p>
            <a:r>
              <a:rPr lang="en-US"/>
              <a:t>Access Business Central data with only a </a:t>
            </a:r>
            <a:br>
              <a:rPr lang="en-US"/>
            </a:br>
            <a:r>
              <a:rPr lang="en-US"/>
              <a:t>Microsoft 365 license </a:t>
            </a:r>
            <a:r>
              <a:rPr lang="en-US" spc="-20">
                <a:solidFill>
                  <a:schemeClr val="accent3"/>
                </a:solidFill>
              </a:rPr>
              <a:t>at no additional cost</a:t>
            </a:r>
          </a:p>
        </p:txBody>
      </p:sp>
      <p:cxnSp>
        <p:nvCxnSpPr>
          <p:cNvPr id="6" name="Straight Connector 5">
            <a:extLst>
              <a:ext uri="{FF2B5EF4-FFF2-40B4-BE49-F238E27FC236}">
                <a16:creationId xmlns:a16="http://schemas.microsoft.com/office/drawing/2014/main" id="{706C5FDB-A037-3EDA-9070-8FFB8218CA65}"/>
              </a:ext>
            </a:extLst>
          </p:cNvPr>
          <p:cNvCxnSpPr>
            <a:cxnSpLocks/>
          </p:cNvCxnSpPr>
          <p:nvPr/>
        </p:nvCxnSpPr>
        <p:spPr>
          <a:xfrm>
            <a:off x="584199" y="2813503"/>
            <a:ext cx="4841275" cy="0"/>
          </a:xfrm>
          <a:prstGeom prst="line">
            <a:avLst/>
          </a:prstGeom>
          <a:ln>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F4ED1F0-BB4E-E9DE-19B2-2FACFE8915CE}"/>
              </a:ext>
            </a:extLst>
          </p:cNvPr>
          <p:cNvCxnSpPr>
            <a:cxnSpLocks/>
          </p:cNvCxnSpPr>
          <p:nvPr/>
        </p:nvCxnSpPr>
        <p:spPr>
          <a:xfrm>
            <a:off x="584199" y="4096503"/>
            <a:ext cx="4841275" cy="0"/>
          </a:xfrm>
          <a:prstGeom prst="line">
            <a:avLst/>
          </a:prstGeom>
          <a:ln>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0" name="Content Placeholder 5" descr="Graphical user interface, application, Teams&#10;&#10;Description automatically generated">
            <a:extLst>
              <a:ext uri="{FF2B5EF4-FFF2-40B4-BE49-F238E27FC236}">
                <a16:creationId xmlns:a16="http://schemas.microsoft.com/office/drawing/2014/main" id="{B6A167A3-ECD2-C89B-08CA-9170A1CF62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86801" y="2196728"/>
            <a:ext cx="5519911" cy="3104951"/>
          </a:xfrm>
          <a:prstGeom prst="roundRect">
            <a:avLst>
              <a:gd name="adj" fmla="val 0"/>
            </a:avLst>
          </a:prstGeom>
        </p:spPr>
      </p:pic>
    </p:spTree>
    <p:extLst>
      <p:ext uri="{BB962C8B-B14F-4D97-AF65-F5344CB8AC3E}">
        <p14:creationId xmlns:p14="http://schemas.microsoft.com/office/powerpoint/2010/main" val="129418398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97DB6E-8946-A64E-A812-98612D632870}"/>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7213600" y="0"/>
            <a:ext cx="4978400" cy="6858000"/>
          </a:xfrm>
          <a:custGeom>
            <a:avLst/>
            <a:gdLst>
              <a:gd name="connsiteX0" fmla="*/ 0 w 4978400"/>
              <a:gd name="connsiteY0" fmla="*/ 0 h 6858000"/>
              <a:gd name="connsiteX1" fmla="*/ 4978400 w 4978400"/>
              <a:gd name="connsiteY1" fmla="*/ 0 h 6858000"/>
              <a:gd name="connsiteX2" fmla="*/ 4978400 w 4978400"/>
              <a:gd name="connsiteY2" fmla="*/ 6858000 h 6858000"/>
              <a:gd name="connsiteX3" fmla="*/ 0 w 4978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78400" h="6858000">
                <a:moveTo>
                  <a:pt x="0" y="0"/>
                </a:moveTo>
                <a:lnTo>
                  <a:pt x="4978400" y="0"/>
                </a:lnTo>
                <a:lnTo>
                  <a:pt x="4978400" y="6858000"/>
                </a:lnTo>
                <a:lnTo>
                  <a:pt x="0" y="6858000"/>
                </a:lnTo>
                <a:close/>
              </a:path>
            </a:pathLst>
          </a:custGeom>
        </p:spPr>
      </p:pic>
      <p:sp>
        <p:nvSpPr>
          <p:cNvPr id="10" name="Text Placeholder 12">
            <a:extLst>
              <a:ext uri="{FF2B5EF4-FFF2-40B4-BE49-F238E27FC236}">
                <a16:creationId xmlns:a16="http://schemas.microsoft.com/office/drawing/2014/main" id="{26451EC8-47A0-CA63-8665-6BC4A602EDAE}"/>
              </a:ext>
            </a:extLst>
          </p:cNvPr>
          <p:cNvSpPr txBox="1">
            <a:spLocks noGrp="1"/>
          </p:cNvSpPr>
          <p:nvPr>
            <p:ph type="title" idx="4294967295"/>
          </p:nvPr>
        </p:nvSpPr>
        <p:spPr>
          <a:xfrm>
            <a:off x="588262" y="1659285"/>
            <a:ext cx="5653788" cy="35394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83000">
                      <a:schemeClr val="tx1"/>
                    </a:gs>
                    <a:gs pos="100000">
                      <a:schemeClr val="tx1"/>
                    </a:gs>
                  </a:gsLst>
                  <a:lin ang="5400000" scaled="1"/>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83000">
                      <a:schemeClr val="tx1"/>
                    </a:gs>
                    <a:gs pos="100000">
                      <a:schemeClr val="tx1"/>
                    </a:gs>
                  </a:gsLst>
                  <a:lin ang="5400000" scaled="1"/>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83000">
                      <a:schemeClr val="tx1"/>
                    </a:gs>
                    <a:gs pos="100000">
                      <a:schemeClr val="tx1"/>
                    </a:gs>
                  </a:gsLst>
                  <a:lin ang="5400000" scaled="1"/>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83000">
                      <a:schemeClr val="tx1"/>
                    </a:gs>
                    <a:gs pos="100000">
                      <a:schemeClr val="tx1"/>
                    </a:gs>
                  </a:gsLst>
                  <a:lin ang="5400000" scaled="1"/>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83000">
                      <a:schemeClr val="tx1"/>
                    </a:gs>
                    <a:gs pos="100000">
                      <a:schemeClr val="tx1"/>
                    </a:gs>
                  </a:gsLst>
                  <a:lin ang="5400000" scaled="1"/>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chemeClr val="tx1"/>
                </a:solidFill>
                <a:effectLst/>
                <a:uLnTx/>
                <a:uFillTx/>
                <a:latin typeface="+mn-lt"/>
                <a:ea typeface="+mn-ea"/>
                <a:cs typeface="Segoe UI" panose="020B0502040204020203" pitchFamily="34" charset="0"/>
              </a:rPr>
              <a:t>“The streamlining of all our processes allows our company leader to manage the whole organization from his tablet or smartphone.”</a:t>
            </a:r>
          </a:p>
          <a:p>
            <a:pPr marL="0" marR="0" lvl="0" indent="0" algn="l" defTabSz="932742" rtl="0" eaLnBrk="1" fontAlgn="auto" latinLnBrk="0" hangingPunct="1">
              <a:lnSpc>
                <a:spcPct val="100000"/>
              </a:lnSpc>
              <a:spcBef>
                <a:spcPts val="1800"/>
              </a:spcBef>
              <a:spcAft>
                <a:spcPts val="600"/>
              </a:spcAft>
              <a:buClrTx/>
              <a:buSzPct val="90000"/>
              <a:buFont typeface="Wingdings" panose="05000000000000000000" pitchFamily="2" charset="2"/>
              <a:buNone/>
              <a:tabLst/>
              <a:defRPr/>
            </a:pPr>
            <a:r>
              <a:rPr kumimoji="0" lang="de-DE" sz="2000" b="0" i="0" u="none" strike="noStrike" kern="1200" cap="none" spc="0" normalizeH="0" baseline="0" noProof="0">
                <a:ln>
                  <a:noFill/>
                </a:ln>
                <a:solidFill>
                  <a:schemeClr val="tx1"/>
                </a:solidFill>
                <a:effectLst/>
                <a:uLnTx/>
                <a:uFillTx/>
                <a:latin typeface="+mj-lt"/>
                <a:ea typeface="+mn-ea"/>
                <a:cs typeface="Segoe UI" panose="020B0502040204020203" pitchFamily="34" charset="0"/>
              </a:rPr>
              <a:t>Jan Schmidt: Chief Digital Officer</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kumimoji="0" lang="de-DE" sz="2000" b="0" i="0" u="none" strike="noStrike" kern="1200" cap="none" spc="0" normalizeH="0" baseline="0" noProof="0">
                <a:ln>
                  <a:noFill/>
                </a:ln>
                <a:solidFill>
                  <a:schemeClr val="accent1"/>
                </a:solidFill>
                <a:effectLst/>
                <a:uLnTx/>
                <a:uFillTx/>
                <a:latin typeface="+mj-lt"/>
                <a:ea typeface="+mn-ea"/>
                <a:cs typeface="Segoe UI" panose="020B0502040204020203" pitchFamily="34" charset="0"/>
              </a:rPr>
              <a:t>CURRAX</a:t>
            </a:r>
          </a:p>
        </p:txBody>
      </p:sp>
    </p:spTree>
    <p:extLst>
      <p:ext uri="{BB962C8B-B14F-4D97-AF65-F5344CB8AC3E}">
        <p14:creationId xmlns:p14="http://schemas.microsoft.com/office/powerpoint/2010/main" val="90190408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95E42C4B-0896-1029-47DD-982F8469F52A}"/>
              </a:ext>
              <a:ext uri="{C183D7F6-B498-43B3-948B-1728B52AA6E4}">
                <adec:decorative xmlns:adec="http://schemas.microsoft.com/office/drawing/2017/decorative" val="1"/>
              </a:ext>
            </a:extLst>
          </p:cNvPr>
          <p:cNvSpPr>
            <a:spLocks/>
          </p:cNvSpPr>
          <p:nvPr/>
        </p:nvSpPr>
        <p:spPr bwMode="auto">
          <a:xfrm>
            <a:off x="766714" y="1997893"/>
            <a:ext cx="2288906" cy="2288906"/>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IN" sz="1200">
              <a:solidFill>
                <a:srgbClr val="FFFFFF"/>
              </a:solidFill>
              <a:latin typeface="Segoe UI Semibold"/>
              <a:cs typeface="Segoe UI" pitchFamily="34" charset="0"/>
            </a:endParaRPr>
          </a:p>
        </p:txBody>
      </p:sp>
      <p:sp>
        <p:nvSpPr>
          <p:cNvPr id="18" name="Oval 17">
            <a:extLst>
              <a:ext uri="{FF2B5EF4-FFF2-40B4-BE49-F238E27FC236}">
                <a16:creationId xmlns:a16="http://schemas.microsoft.com/office/drawing/2014/main" id="{58B5C80D-9C5B-0F67-6018-09298B0535FA}"/>
              </a:ext>
              <a:ext uri="{C183D7F6-B498-43B3-948B-1728B52AA6E4}">
                <adec:decorative xmlns:adec="http://schemas.microsoft.com/office/drawing/2017/decorative" val="1"/>
              </a:ext>
            </a:extLst>
          </p:cNvPr>
          <p:cNvSpPr>
            <a:spLocks/>
          </p:cNvSpPr>
          <p:nvPr/>
        </p:nvSpPr>
        <p:spPr bwMode="auto">
          <a:xfrm>
            <a:off x="3557618" y="1997893"/>
            <a:ext cx="2288906" cy="2288906"/>
          </a:xfrm>
          <a:prstGeom prst="ellipse">
            <a:avLst/>
          </a:prstGeom>
          <a:solidFill>
            <a:srgbClr val="8663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IN" sz="1600" err="1">
              <a:solidFill>
                <a:srgbClr val="FFFFFF"/>
              </a:solidFill>
              <a:latin typeface="Segoe UI Semibold"/>
              <a:cs typeface="Segoe UI" pitchFamily="34" charset="0"/>
            </a:endParaRPr>
          </a:p>
        </p:txBody>
      </p:sp>
      <p:sp>
        <p:nvSpPr>
          <p:cNvPr id="19" name="Oval 18">
            <a:extLst>
              <a:ext uri="{FF2B5EF4-FFF2-40B4-BE49-F238E27FC236}">
                <a16:creationId xmlns:a16="http://schemas.microsoft.com/office/drawing/2014/main" id="{B751C46B-8EE0-E790-E3FC-288779888782}"/>
              </a:ext>
              <a:ext uri="{C183D7F6-B498-43B3-948B-1728B52AA6E4}">
                <adec:decorative xmlns:adec="http://schemas.microsoft.com/office/drawing/2017/decorative" val="1"/>
              </a:ext>
            </a:extLst>
          </p:cNvPr>
          <p:cNvSpPr>
            <a:spLocks/>
          </p:cNvSpPr>
          <p:nvPr/>
        </p:nvSpPr>
        <p:spPr bwMode="auto">
          <a:xfrm>
            <a:off x="6348522" y="1997893"/>
            <a:ext cx="2288906" cy="2288906"/>
          </a:xfrm>
          <a:prstGeom prst="ellipse">
            <a:avLst/>
          </a:prstGeom>
          <a:solidFill>
            <a:srgbClr val="BF4DC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188720" rIns="0" bIns="0"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IN" sz="1600" err="1">
              <a:solidFill>
                <a:srgbClr val="FFFFFF"/>
              </a:solidFill>
              <a:latin typeface="Segoe UI Semibold"/>
              <a:cs typeface="Segoe UI" pitchFamily="34" charset="0"/>
            </a:endParaRPr>
          </a:p>
        </p:txBody>
      </p:sp>
      <p:sp>
        <p:nvSpPr>
          <p:cNvPr id="20" name="Oval 19">
            <a:extLst>
              <a:ext uri="{FF2B5EF4-FFF2-40B4-BE49-F238E27FC236}">
                <a16:creationId xmlns:a16="http://schemas.microsoft.com/office/drawing/2014/main" id="{50C34803-D801-2BA4-8162-8C2AC1746FD7}"/>
              </a:ext>
              <a:ext uri="{C183D7F6-B498-43B3-948B-1728B52AA6E4}">
                <adec:decorative xmlns:adec="http://schemas.microsoft.com/office/drawing/2017/decorative" val="1"/>
              </a:ext>
            </a:extLst>
          </p:cNvPr>
          <p:cNvSpPr>
            <a:spLocks/>
          </p:cNvSpPr>
          <p:nvPr/>
        </p:nvSpPr>
        <p:spPr bwMode="auto">
          <a:xfrm>
            <a:off x="9139426" y="1997893"/>
            <a:ext cx="2288906" cy="2288906"/>
          </a:xfrm>
          <a:prstGeom prst="ellipse">
            <a:avLst/>
          </a:prstGeom>
          <a:solidFill>
            <a:srgbClr val="1392B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188720" rIns="0" bIns="0"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IN" sz="1600" err="1">
              <a:solidFill>
                <a:srgbClr val="FFFFFF"/>
              </a:solidFill>
              <a:latin typeface="Segoe UI Semibold"/>
              <a:cs typeface="Segoe UI" pitchFamily="34" charset="0"/>
            </a:endParaRPr>
          </a:p>
        </p:txBody>
      </p:sp>
      <p:pic>
        <p:nvPicPr>
          <p:cNvPr id="43" name="Picture 42">
            <a:extLst>
              <a:ext uri="{FF2B5EF4-FFF2-40B4-BE49-F238E27FC236}">
                <a16:creationId xmlns:a16="http://schemas.microsoft.com/office/drawing/2014/main" id="{1767C6DA-306C-4D99-8AD4-7F60B6B80C3B}"/>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263" y="2073442"/>
            <a:ext cx="2137808" cy="2137808"/>
          </a:xfrm>
          <a:prstGeom prst="flowChartConnector">
            <a:avLst/>
          </a:prstGeom>
          <a:solidFill>
            <a:schemeClr val="tx2"/>
          </a:solidFill>
          <a:ln w="31750">
            <a:noFill/>
            <a:headEnd type="none" w="med" len="med"/>
            <a:tailEnd type="none" w="med" len="med"/>
          </a:ln>
          <a:effectLst/>
        </p:spPr>
      </p:pic>
      <p:pic>
        <p:nvPicPr>
          <p:cNvPr id="44" name="Picture 43">
            <a:extLst>
              <a:ext uri="{FF2B5EF4-FFF2-40B4-BE49-F238E27FC236}">
                <a16:creationId xmlns:a16="http://schemas.microsoft.com/office/drawing/2014/main" id="{B957029A-97CA-4C7A-B6B9-5BB20654508A}"/>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33167" y="2073442"/>
            <a:ext cx="2137808" cy="2137808"/>
          </a:xfrm>
          <a:prstGeom prst="flowChartConnector">
            <a:avLst/>
          </a:prstGeom>
          <a:solidFill>
            <a:schemeClr val="tx2"/>
          </a:solidFill>
          <a:ln w="31750">
            <a:noFill/>
            <a:headEnd type="none" w="med" len="med"/>
            <a:tailEnd type="none" w="med" len="med"/>
          </a:ln>
          <a:effectLst/>
        </p:spPr>
      </p:pic>
      <p:pic>
        <p:nvPicPr>
          <p:cNvPr id="45" name="Picture 44">
            <a:extLst>
              <a:ext uri="{FF2B5EF4-FFF2-40B4-BE49-F238E27FC236}">
                <a16:creationId xmlns:a16="http://schemas.microsoft.com/office/drawing/2014/main" id="{D51C21A1-59B4-4E38-82AF-F5D1FF62A119}"/>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
          <a:stretch/>
        </p:blipFill>
        <p:spPr>
          <a:xfrm>
            <a:off x="9214975" y="2073442"/>
            <a:ext cx="2137808" cy="2137808"/>
          </a:xfrm>
          <a:prstGeom prst="flowChartConnector">
            <a:avLst/>
          </a:prstGeom>
          <a:solidFill>
            <a:schemeClr val="tx2"/>
          </a:solidFill>
          <a:ln w="31750">
            <a:noFill/>
            <a:headEnd type="none" w="med" len="med"/>
            <a:tailEnd type="none" w="med" len="med"/>
          </a:ln>
          <a:effectLst/>
        </p:spPr>
      </p:pic>
      <p:pic>
        <p:nvPicPr>
          <p:cNvPr id="46" name="Picture 45">
            <a:extLst>
              <a:ext uri="{FF2B5EF4-FFF2-40B4-BE49-F238E27FC236}">
                <a16:creationId xmlns:a16="http://schemas.microsoft.com/office/drawing/2014/main" id="{B81E1FBB-DCE4-4CF7-B5C1-3F0375CFC387}"/>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424071" y="2073442"/>
            <a:ext cx="2137808" cy="2137808"/>
          </a:xfrm>
          <a:prstGeom prst="flowChartConnector">
            <a:avLst/>
          </a:prstGeom>
          <a:solidFill>
            <a:schemeClr val="tx2"/>
          </a:solidFill>
          <a:ln w="31750">
            <a:noFill/>
            <a:headEnd type="none" w="med" len="med"/>
            <a:tailEnd type="none" w="med" len="med"/>
          </a:ln>
          <a:effectLst/>
        </p:spPr>
      </p:pic>
      <p:sp>
        <p:nvSpPr>
          <p:cNvPr id="7" name="Title 6">
            <a:extLst>
              <a:ext uri="{FF2B5EF4-FFF2-40B4-BE49-F238E27FC236}">
                <a16:creationId xmlns:a16="http://schemas.microsoft.com/office/drawing/2014/main" id="{9F7275A9-D61A-4598-B018-126DD02ECE29}"/>
              </a:ext>
            </a:extLst>
          </p:cNvPr>
          <p:cNvSpPr>
            <a:spLocks noGrp="1"/>
          </p:cNvSpPr>
          <p:nvPr>
            <p:ph type="title"/>
          </p:nvPr>
        </p:nvSpPr>
        <p:spPr/>
        <p:txBody>
          <a:bodyPr/>
          <a:lstStyle/>
          <a:p>
            <a:r>
              <a:rPr lang="en-US"/>
              <a:t>Disruption is the new normal</a:t>
            </a:r>
          </a:p>
        </p:txBody>
      </p:sp>
      <p:sp>
        <p:nvSpPr>
          <p:cNvPr id="2" name="TextBox 1">
            <a:extLst>
              <a:ext uri="{FF2B5EF4-FFF2-40B4-BE49-F238E27FC236}">
                <a16:creationId xmlns:a16="http://schemas.microsoft.com/office/drawing/2014/main" id="{6EDAD19D-CC1C-432B-A9DE-4AAB097A0097}"/>
              </a:ext>
            </a:extLst>
          </p:cNvPr>
          <p:cNvSpPr txBox="1"/>
          <p:nvPr/>
        </p:nvSpPr>
        <p:spPr>
          <a:xfrm>
            <a:off x="631007" y="4866381"/>
            <a:ext cx="2560320" cy="553998"/>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8D4"/>
                </a:solidFill>
                <a:effectLst/>
                <a:uLnTx/>
                <a:uFillTx/>
                <a:latin typeface="+mj-lt"/>
                <a:ea typeface="+mn-ea"/>
                <a:cs typeface="+mn-cs"/>
              </a:rPr>
              <a:t>Accelerated pace </a:t>
            </a:r>
            <a:br>
              <a:rPr kumimoji="0" lang="en-US" sz="1800" b="0" i="0" u="none" strike="noStrike" kern="1200" cap="none" spc="0" normalizeH="0" baseline="0" noProof="0">
                <a:ln>
                  <a:noFill/>
                </a:ln>
                <a:solidFill>
                  <a:srgbClr val="0078D4"/>
                </a:solidFill>
                <a:effectLst/>
                <a:uLnTx/>
                <a:uFillTx/>
                <a:latin typeface="+mj-lt"/>
                <a:ea typeface="+mn-ea"/>
                <a:cs typeface="+mn-cs"/>
              </a:rPr>
            </a:br>
            <a:r>
              <a:rPr kumimoji="0" lang="en-US" sz="1800" b="0" i="0" u="none" strike="noStrike" kern="1200" cap="none" spc="0" normalizeH="0" baseline="0" noProof="0">
                <a:ln>
                  <a:noFill/>
                </a:ln>
                <a:solidFill>
                  <a:srgbClr val="0078D4"/>
                </a:solidFill>
                <a:effectLst/>
                <a:uLnTx/>
                <a:uFillTx/>
                <a:latin typeface="+mj-lt"/>
                <a:ea typeface="+mn-ea"/>
                <a:cs typeface="+mn-cs"/>
              </a:rPr>
              <a:t>of change</a:t>
            </a:r>
          </a:p>
        </p:txBody>
      </p:sp>
      <p:sp>
        <p:nvSpPr>
          <p:cNvPr id="9" name="TextBox 8">
            <a:extLst>
              <a:ext uri="{FF2B5EF4-FFF2-40B4-BE49-F238E27FC236}">
                <a16:creationId xmlns:a16="http://schemas.microsoft.com/office/drawing/2014/main" id="{D0F8BEDC-DD06-4426-A486-82F4CFAA1C2A}"/>
              </a:ext>
            </a:extLst>
          </p:cNvPr>
          <p:cNvSpPr txBox="1">
            <a:spLocks/>
          </p:cNvSpPr>
          <p:nvPr/>
        </p:nvSpPr>
        <p:spPr>
          <a:xfrm>
            <a:off x="3421911" y="4866381"/>
            <a:ext cx="2560320" cy="553998"/>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663C6"/>
                </a:solidFill>
                <a:effectLst/>
                <a:uLnTx/>
                <a:uFillTx/>
                <a:latin typeface="+mj-lt"/>
                <a:ea typeface="+mn-ea"/>
                <a:cs typeface="+mn-cs"/>
              </a:rPr>
              <a:t>New digital </a:t>
            </a:r>
            <a:br>
              <a:rPr kumimoji="0" lang="en-US" sz="1800" b="0" i="0" u="none" strike="noStrike" kern="1200" cap="none" spc="0" normalizeH="0" baseline="0" noProof="0">
                <a:ln>
                  <a:noFill/>
                </a:ln>
                <a:solidFill>
                  <a:srgbClr val="8663C6"/>
                </a:solidFill>
                <a:effectLst/>
                <a:uLnTx/>
                <a:uFillTx/>
                <a:latin typeface="+mj-lt"/>
                <a:ea typeface="+mn-ea"/>
                <a:cs typeface="+mn-cs"/>
              </a:rPr>
            </a:br>
            <a:r>
              <a:rPr kumimoji="0" lang="en-US" sz="1800" b="0" i="0" u="none" strike="noStrike" kern="1200" cap="none" spc="0" normalizeH="0" baseline="0" noProof="0">
                <a:ln>
                  <a:noFill/>
                </a:ln>
                <a:solidFill>
                  <a:srgbClr val="8663C6"/>
                </a:solidFill>
                <a:effectLst/>
                <a:uLnTx/>
                <a:uFillTx/>
                <a:latin typeface="+mj-lt"/>
                <a:ea typeface="+mn-ea"/>
                <a:cs typeface="+mn-cs"/>
              </a:rPr>
              <a:t>business models</a:t>
            </a:r>
          </a:p>
        </p:txBody>
      </p:sp>
      <p:sp>
        <p:nvSpPr>
          <p:cNvPr id="10" name="TextBox 9">
            <a:extLst>
              <a:ext uri="{FF2B5EF4-FFF2-40B4-BE49-F238E27FC236}">
                <a16:creationId xmlns:a16="http://schemas.microsoft.com/office/drawing/2014/main" id="{15489E6F-3AC8-4C09-87BD-BFA8EE06A507}"/>
              </a:ext>
            </a:extLst>
          </p:cNvPr>
          <p:cNvSpPr txBox="1">
            <a:spLocks/>
          </p:cNvSpPr>
          <p:nvPr/>
        </p:nvSpPr>
        <p:spPr>
          <a:xfrm>
            <a:off x="6212815" y="4866381"/>
            <a:ext cx="2560320" cy="553998"/>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BF4DCC"/>
                </a:solidFill>
                <a:effectLst/>
                <a:uLnTx/>
                <a:uFillTx/>
                <a:latin typeface="+mj-lt"/>
                <a:ea typeface="+mn-ea"/>
                <a:cs typeface="+mn-cs"/>
              </a:rPr>
              <a:t>Global market </a:t>
            </a:r>
            <a:br>
              <a:rPr kumimoji="0" lang="en-US" sz="1800" b="0" i="0" u="none" strike="noStrike" kern="1200" cap="none" spc="0" normalizeH="0" baseline="0" noProof="0">
                <a:ln>
                  <a:noFill/>
                </a:ln>
                <a:solidFill>
                  <a:srgbClr val="BF4DCC"/>
                </a:solidFill>
                <a:effectLst/>
                <a:uLnTx/>
                <a:uFillTx/>
                <a:latin typeface="+mj-lt"/>
                <a:ea typeface="+mn-ea"/>
                <a:cs typeface="+mn-cs"/>
              </a:rPr>
            </a:br>
            <a:r>
              <a:rPr kumimoji="0" lang="en-US" sz="1800" b="0" i="0" u="none" strike="noStrike" kern="1200" cap="none" spc="0" normalizeH="0" baseline="0" noProof="0">
                <a:ln>
                  <a:noFill/>
                </a:ln>
                <a:solidFill>
                  <a:srgbClr val="BF4DCC"/>
                </a:solidFill>
                <a:effectLst/>
                <a:uLnTx/>
                <a:uFillTx/>
                <a:latin typeface="+mj-lt"/>
                <a:ea typeface="+mn-ea"/>
                <a:cs typeface="+mn-cs"/>
              </a:rPr>
              <a:t>volatility</a:t>
            </a:r>
          </a:p>
        </p:txBody>
      </p:sp>
      <p:sp>
        <p:nvSpPr>
          <p:cNvPr id="11" name="TextBox 10">
            <a:extLst>
              <a:ext uri="{FF2B5EF4-FFF2-40B4-BE49-F238E27FC236}">
                <a16:creationId xmlns:a16="http://schemas.microsoft.com/office/drawing/2014/main" id="{65F1687A-F093-426C-803A-DD15677F52A5}"/>
              </a:ext>
            </a:extLst>
          </p:cNvPr>
          <p:cNvSpPr txBox="1">
            <a:spLocks/>
          </p:cNvSpPr>
          <p:nvPr/>
        </p:nvSpPr>
        <p:spPr>
          <a:xfrm>
            <a:off x="9003719" y="4866381"/>
            <a:ext cx="2560319" cy="553998"/>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92B4"/>
                </a:solidFill>
                <a:effectLst/>
                <a:uLnTx/>
                <a:uFillTx/>
                <a:latin typeface="+mj-lt"/>
                <a:ea typeface="+mn-ea"/>
                <a:cs typeface="+mn-cs"/>
              </a:rPr>
              <a:t>Hybrid work and the </a:t>
            </a:r>
            <a:br>
              <a:rPr kumimoji="0" lang="en-US" sz="1800" b="0" i="0" u="none" strike="noStrike" kern="1200" cap="none" spc="0" normalizeH="0" baseline="0" noProof="0">
                <a:ln>
                  <a:noFill/>
                </a:ln>
                <a:solidFill>
                  <a:srgbClr val="1392B4"/>
                </a:solidFill>
                <a:effectLst/>
                <a:uLnTx/>
                <a:uFillTx/>
                <a:latin typeface="+mj-lt"/>
                <a:ea typeface="+mn-ea"/>
                <a:cs typeface="+mn-cs"/>
              </a:rPr>
            </a:br>
            <a:r>
              <a:rPr kumimoji="0" lang="en-US" sz="1800" b="0" i="0" u="none" strike="noStrike" kern="1200" cap="none" spc="0" normalizeH="0" baseline="0" noProof="0">
                <a:ln>
                  <a:noFill/>
                </a:ln>
                <a:solidFill>
                  <a:srgbClr val="1392B4"/>
                </a:solidFill>
                <a:effectLst/>
                <a:uLnTx/>
                <a:uFillTx/>
                <a:latin typeface="+mj-lt"/>
                <a:ea typeface="+mn-ea"/>
                <a:cs typeface="+mn-cs"/>
              </a:rPr>
              <a:t>gig economy</a:t>
            </a:r>
          </a:p>
        </p:txBody>
      </p:sp>
    </p:spTree>
    <p:extLst>
      <p:ext uri="{BB962C8B-B14F-4D97-AF65-F5344CB8AC3E}">
        <p14:creationId xmlns:p14="http://schemas.microsoft.com/office/powerpoint/2010/main" val="140700548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FC7837AF-321D-13B7-89D3-7A4FF1693537}"/>
              </a:ext>
              <a:ext uri="{C183D7F6-B498-43B3-948B-1728B52AA6E4}">
                <adec:decorative xmlns:adec="http://schemas.microsoft.com/office/drawing/2017/decorative" val="1"/>
              </a:ext>
            </a:extLst>
          </p:cNvPr>
          <p:cNvSpPr txBox="1">
            <a:spLocks/>
          </p:cNvSpPr>
          <p:nvPr/>
        </p:nvSpPr>
        <p:spPr>
          <a:xfrm>
            <a:off x="582042" y="2979738"/>
            <a:ext cx="4167188" cy="55403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a:solidFill>
                  <a:schemeClr val="accent1"/>
                </a:solidFill>
              </a:rPr>
              <a:t>Perform Better</a:t>
            </a:r>
          </a:p>
        </p:txBody>
      </p:sp>
      <p:sp>
        <p:nvSpPr>
          <p:cNvPr id="3" name="TextBox 2">
            <a:extLst>
              <a:ext uri="{FF2B5EF4-FFF2-40B4-BE49-F238E27FC236}">
                <a16:creationId xmlns:a16="http://schemas.microsoft.com/office/drawing/2014/main" id="{29958467-3D7C-0ADB-C95F-B2A10320B66D}"/>
              </a:ext>
            </a:extLst>
          </p:cNvPr>
          <p:cNvSpPr txBox="1">
            <a:spLocks/>
          </p:cNvSpPr>
          <p:nvPr/>
        </p:nvSpPr>
        <p:spPr>
          <a:xfrm>
            <a:off x="585216" y="3733577"/>
            <a:ext cx="3406681" cy="1384995"/>
          </a:xfrm>
          <a:prstGeom prst="rect">
            <a:avLst/>
          </a:prstGeom>
          <a:noFill/>
        </p:spPr>
        <p:txBody>
          <a:bodyPr wrap="square" lIns="0" tIns="0" rIns="0" bIns="0">
            <a:spAutoFit/>
          </a:bodyPr>
          <a:lstStyle/>
          <a:p>
            <a:pPr>
              <a:spcBef>
                <a:spcPct val="20000"/>
              </a:spcBef>
              <a:buSzPct val="90000"/>
              <a:defRPr/>
            </a:pPr>
            <a:r>
              <a:rPr lang="en-US" sz="1800"/>
              <a:t>Enable better business performance with continuous process improvements and responsiveness across your entire business—not just financials. </a:t>
            </a:r>
          </a:p>
        </p:txBody>
      </p:sp>
      <p:pic>
        <p:nvPicPr>
          <p:cNvPr id="4" name="Light: Innovate everywhere">
            <a:extLst>
              <a:ext uri="{FF2B5EF4-FFF2-40B4-BE49-F238E27FC236}">
                <a16:creationId xmlns:a16="http://schemas.microsoft.com/office/drawing/2014/main" id="{A57217BD-2161-5DFD-EF32-E75E01E0113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446282" y="132520"/>
            <a:ext cx="6592960" cy="6592960"/>
          </a:xfrm>
          <a:prstGeom prst="rect">
            <a:avLst/>
          </a:prstGeom>
        </p:spPr>
      </p:pic>
      <p:pic>
        <p:nvPicPr>
          <p:cNvPr id="5" name="Picture 4" descr="Logo&#10;&#10;Description automatically generated with medium confidence">
            <a:extLst>
              <a:ext uri="{FF2B5EF4-FFF2-40B4-BE49-F238E27FC236}">
                <a16:creationId xmlns:a16="http://schemas.microsoft.com/office/drawing/2014/main" id="{440E1B07-E8C6-1AB6-4FE5-AC43F97001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366080188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DEFAB32-C779-ADEB-009C-1C9932E0100F}"/>
              </a:ext>
              <a:ext uri="{C183D7F6-B498-43B3-948B-1728B52AA6E4}">
                <adec:decorative xmlns:adec="http://schemas.microsoft.com/office/drawing/2017/decorative" val="1"/>
              </a:ext>
            </a:extLst>
          </p:cNvPr>
          <p:cNvSpPr/>
          <p:nvPr/>
        </p:nvSpPr>
        <p:spPr bwMode="auto">
          <a:xfrm>
            <a:off x="5877602" y="2019300"/>
            <a:ext cx="5731786" cy="3459806"/>
          </a:xfrm>
          <a:prstGeom prst="roundRect">
            <a:avLst>
              <a:gd name="adj" fmla="val 2491"/>
            </a:avLst>
          </a:prstGeom>
          <a:solidFill>
            <a:schemeClr val="tx1">
              <a:lumMod val="50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1" name="Picture 10" descr="Graphical user interface, application&#10;&#10;Description automatically generated">
            <a:extLst>
              <a:ext uri="{FF2B5EF4-FFF2-40B4-BE49-F238E27FC236}">
                <a16:creationId xmlns:a16="http://schemas.microsoft.com/office/drawing/2014/main" id="{57DE1772-4D5A-7A97-0250-82D97F45428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83540" y="2142058"/>
            <a:ext cx="5519910" cy="3214290"/>
          </a:xfrm>
          <a:prstGeom prst="rect">
            <a:avLst/>
          </a:prstGeom>
          <a:ln>
            <a:solidFill>
              <a:schemeClr val="tx1"/>
            </a:solidFill>
          </a:ln>
        </p:spPr>
      </p:pic>
      <p:sp>
        <p:nvSpPr>
          <p:cNvPr id="13" name="Text Placeholder 12">
            <a:extLst>
              <a:ext uri="{FF2B5EF4-FFF2-40B4-BE49-F238E27FC236}">
                <a16:creationId xmlns:a16="http://schemas.microsoft.com/office/drawing/2014/main" id="{0EC101E5-27DA-6F15-2812-3265AA1782EE}"/>
              </a:ext>
            </a:extLst>
          </p:cNvPr>
          <p:cNvSpPr>
            <a:spLocks noGrp="1"/>
          </p:cNvSpPr>
          <p:nvPr>
            <p:ph type="body" sz="quarter" idx="10"/>
          </p:nvPr>
        </p:nvSpPr>
        <p:spPr>
          <a:xfrm>
            <a:off x="584200" y="2019299"/>
            <a:ext cx="5034530" cy="3385542"/>
          </a:xfrm>
        </p:spPr>
        <p:txBody>
          <a:bodyPr/>
          <a:lstStyle/>
          <a:p>
            <a:r>
              <a:rPr lang="en-US" dirty="0">
                <a:solidFill>
                  <a:schemeClr val="accent3"/>
                </a:solidFill>
                <a:latin typeface="+mj-lt"/>
              </a:rPr>
              <a:t>Accelerate financial close, improve forecasting, and get real-time performance metrics while fostering compliance and security </a:t>
            </a:r>
          </a:p>
          <a:p>
            <a:pPr algn="l" fontAlgn="t"/>
            <a:r>
              <a:rPr lang="en-US" sz="2000" b="0" i="0" dirty="0">
                <a:solidFill>
                  <a:srgbClr val="191919"/>
                </a:solidFill>
                <a:effectLst/>
                <a:latin typeface="Segoe UI" panose="020B0502040204020203" pitchFamily="34" charset="0"/>
                <a:cs typeface="Segoe UI" panose="020B0502040204020203" pitchFamily="34" charset="0"/>
              </a:rPr>
              <a:t>Use built-in reports, Excel, or Microsoft Power BI and unlimited data dimensions to analyze trends and improve business planning.</a:t>
            </a:r>
          </a:p>
          <a:p>
            <a:endParaRPr kumimoji="0" lang="en-US" sz="2000" b="0" i="0" u="none" strike="noStrike" kern="1200" cap="all" spc="0" normalizeH="0" baseline="0" noProof="0" dirty="0">
              <a:ln>
                <a:noFill/>
              </a:ln>
              <a:solidFill>
                <a:srgbClr val="191919"/>
              </a:solidFill>
              <a:effectLst/>
              <a:uLnTx/>
              <a:uFillTx/>
              <a:latin typeface="Segoe UI" panose="020B0502040204020203" pitchFamily="34" charset="0"/>
              <a:ea typeface="+mn-ea"/>
              <a:cs typeface="Segoe UI" panose="020B0502040204020203" pitchFamily="34" charset="0"/>
            </a:endParaRPr>
          </a:p>
        </p:txBody>
      </p:sp>
      <p:sp>
        <p:nvSpPr>
          <p:cNvPr id="17" name="Text Placeholder 16">
            <a:extLst>
              <a:ext uri="{FF2B5EF4-FFF2-40B4-BE49-F238E27FC236}">
                <a16:creationId xmlns:a16="http://schemas.microsoft.com/office/drawing/2014/main" id="{BD560FF6-7C0D-D422-F8CB-F5C2E77415F2}"/>
              </a:ext>
            </a:extLst>
          </p:cNvPr>
          <p:cNvSpPr>
            <a:spLocks noGrp="1"/>
          </p:cNvSpPr>
          <p:nvPr>
            <p:ph type="body" sz="quarter" idx="11"/>
          </p:nvPr>
        </p:nvSpPr>
        <p:spPr/>
        <p:txBody>
          <a:bodyPr/>
          <a:lstStyle/>
          <a:p>
            <a:r>
              <a:rPr lang="en-US" dirty="0">
                <a:solidFill>
                  <a:schemeClr val="accent3"/>
                </a:solidFill>
              </a:rPr>
              <a:t>Take control of your financial data</a:t>
            </a:r>
          </a:p>
        </p:txBody>
      </p:sp>
      <p:sp>
        <p:nvSpPr>
          <p:cNvPr id="20" name="Title 19">
            <a:extLst>
              <a:ext uri="{FF2B5EF4-FFF2-40B4-BE49-F238E27FC236}">
                <a16:creationId xmlns:a16="http://schemas.microsoft.com/office/drawing/2014/main" id="{8D8C7ABB-57D6-ABF3-30D7-20CFB98AD195}"/>
              </a:ext>
            </a:extLst>
          </p:cNvPr>
          <p:cNvSpPr>
            <a:spLocks noGrp="1"/>
          </p:cNvSpPr>
          <p:nvPr>
            <p:ph type="title"/>
          </p:nvPr>
        </p:nvSpPr>
        <p:spPr/>
        <p:txBody>
          <a:bodyPr/>
          <a:lstStyle/>
          <a:p>
            <a:r>
              <a:rPr lang="en-US" dirty="0"/>
              <a:t>Increase financial visibility and performance</a:t>
            </a:r>
          </a:p>
        </p:txBody>
      </p:sp>
      <p:cxnSp>
        <p:nvCxnSpPr>
          <p:cNvPr id="18" name="Straight Connector 17">
            <a:extLst>
              <a:ext uri="{FF2B5EF4-FFF2-40B4-BE49-F238E27FC236}">
                <a16:creationId xmlns:a16="http://schemas.microsoft.com/office/drawing/2014/main" id="{79846AEF-C434-E911-E48C-60110E8405D4}"/>
              </a:ext>
            </a:extLst>
          </p:cNvPr>
          <p:cNvCxnSpPr>
            <a:cxnSpLocks/>
          </p:cNvCxnSpPr>
          <p:nvPr/>
        </p:nvCxnSpPr>
        <p:spPr>
          <a:xfrm>
            <a:off x="584199" y="3401139"/>
            <a:ext cx="4841275" cy="0"/>
          </a:xfrm>
          <a:prstGeom prst="line">
            <a:avLst/>
          </a:prstGeom>
          <a:ln>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95208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DEFAB32-C779-ADEB-009C-1C9932E0100F}"/>
              </a:ext>
              <a:ext uri="{C183D7F6-B498-43B3-948B-1728B52AA6E4}">
                <adec:decorative xmlns:adec="http://schemas.microsoft.com/office/drawing/2017/decorative" val="1"/>
              </a:ext>
            </a:extLst>
          </p:cNvPr>
          <p:cNvSpPr/>
          <p:nvPr/>
        </p:nvSpPr>
        <p:spPr bwMode="auto">
          <a:xfrm>
            <a:off x="5877602" y="2019300"/>
            <a:ext cx="5731786" cy="3459806"/>
          </a:xfrm>
          <a:prstGeom prst="roundRect">
            <a:avLst>
              <a:gd name="adj" fmla="val 2491"/>
            </a:avLst>
          </a:prstGeom>
          <a:solidFill>
            <a:schemeClr val="tx1">
              <a:lumMod val="50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3" name="Picture 2" descr="Graphical user interface, application, email&#10;&#10;Description automatically generated">
            <a:extLst>
              <a:ext uri="{FF2B5EF4-FFF2-40B4-BE49-F238E27FC236}">
                <a16:creationId xmlns:a16="http://schemas.microsoft.com/office/drawing/2014/main" id="{684F2DF2-061E-86F7-FFE0-F4344EADB1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83540" y="2142061"/>
            <a:ext cx="5519911" cy="3214285"/>
          </a:xfrm>
          <a:prstGeom prst="rect">
            <a:avLst/>
          </a:prstGeom>
        </p:spPr>
      </p:pic>
      <p:sp>
        <p:nvSpPr>
          <p:cNvPr id="13" name="Text Placeholder 12">
            <a:extLst>
              <a:ext uri="{FF2B5EF4-FFF2-40B4-BE49-F238E27FC236}">
                <a16:creationId xmlns:a16="http://schemas.microsoft.com/office/drawing/2014/main" id="{0EC101E5-27DA-6F15-2812-3265AA1782EE}"/>
              </a:ext>
            </a:extLst>
          </p:cNvPr>
          <p:cNvSpPr>
            <a:spLocks noGrp="1"/>
          </p:cNvSpPr>
          <p:nvPr>
            <p:ph type="body" sz="quarter" idx="10"/>
          </p:nvPr>
        </p:nvSpPr>
        <p:spPr>
          <a:xfrm>
            <a:off x="584201" y="2019299"/>
            <a:ext cx="4947212" cy="2769989"/>
          </a:xfrm>
        </p:spPr>
        <p:txBody>
          <a:bodyPr/>
          <a:lstStyle/>
          <a:p>
            <a:r>
              <a:rPr lang="en-US" dirty="0">
                <a:solidFill>
                  <a:schemeClr val="accent3"/>
                </a:solidFill>
                <a:latin typeface="+mj-lt"/>
              </a:rPr>
              <a:t>Take better care of customers by managing the entire sales process from within Microsoft Outlook and deliver better outcomes with connected service operations</a:t>
            </a:r>
          </a:p>
          <a:p>
            <a:r>
              <a:rPr lang="en-US" dirty="0"/>
              <a:t>You can see information about customers, quotes, shipments and invoices without switching applications</a:t>
            </a:r>
          </a:p>
        </p:txBody>
      </p:sp>
      <p:sp>
        <p:nvSpPr>
          <p:cNvPr id="17" name="Text Placeholder 16">
            <a:extLst>
              <a:ext uri="{FF2B5EF4-FFF2-40B4-BE49-F238E27FC236}">
                <a16:creationId xmlns:a16="http://schemas.microsoft.com/office/drawing/2014/main" id="{BD560FF6-7C0D-D422-F8CB-F5C2E77415F2}"/>
              </a:ext>
            </a:extLst>
          </p:cNvPr>
          <p:cNvSpPr>
            <a:spLocks noGrp="1"/>
          </p:cNvSpPr>
          <p:nvPr>
            <p:ph type="body" sz="quarter" idx="11"/>
          </p:nvPr>
        </p:nvSpPr>
        <p:spPr/>
        <p:txBody>
          <a:bodyPr/>
          <a:lstStyle/>
          <a:p>
            <a:r>
              <a:rPr lang="en-US" b="1" dirty="0">
                <a:solidFill>
                  <a:schemeClr val="accent3"/>
                </a:solidFill>
              </a:rPr>
              <a:t>B</a:t>
            </a:r>
            <a:r>
              <a:rPr lang="en-US" dirty="0">
                <a:solidFill>
                  <a:schemeClr val="accent3"/>
                </a:solidFill>
              </a:rPr>
              <a:t>uild long-lasting relationships</a:t>
            </a:r>
          </a:p>
        </p:txBody>
      </p:sp>
      <p:sp>
        <p:nvSpPr>
          <p:cNvPr id="20" name="Title 19">
            <a:extLst>
              <a:ext uri="{FF2B5EF4-FFF2-40B4-BE49-F238E27FC236}">
                <a16:creationId xmlns:a16="http://schemas.microsoft.com/office/drawing/2014/main" id="{8D8C7ABB-57D6-ABF3-30D7-20CFB98AD195}"/>
              </a:ext>
            </a:extLst>
          </p:cNvPr>
          <p:cNvSpPr>
            <a:spLocks noGrp="1"/>
          </p:cNvSpPr>
          <p:nvPr>
            <p:ph type="title"/>
          </p:nvPr>
        </p:nvSpPr>
        <p:spPr/>
        <p:txBody>
          <a:bodyPr/>
          <a:lstStyle/>
          <a:p>
            <a:r>
              <a:rPr lang="en-US" dirty="0"/>
              <a:t>Boost sales and improve customer</a:t>
            </a:r>
            <a:r>
              <a:rPr lang="en-US" dirty="0">
                <a:solidFill>
                  <a:schemeClr val="bg1"/>
                </a:solidFill>
              </a:rPr>
              <a:t> </a:t>
            </a:r>
            <a:r>
              <a:rPr lang="en-US" dirty="0"/>
              <a:t>service</a:t>
            </a:r>
          </a:p>
        </p:txBody>
      </p:sp>
      <p:cxnSp>
        <p:nvCxnSpPr>
          <p:cNvPr id="6" name="Straight Connector 5">
            <a:extLst>
              <a:ext uri="{FF2B5EF4-FFF2-40B4-BE49-F238E27FC236}">
                <a16:creationId xmlns:a16="http://schemas.microsoft.com/office/drawing/2014/main" id="{706C5FDB-A037-3EDA-9070-8FFB8218CA65}"/>
              </a:ext>
            </a:extLst>
          </p:cNvPr>
          <p:cNvCxnSpPr>
            <a:cxnSpLocks/>
          </p:cNvCxnSpPr>
          <p:nvPr/>
        </p:nvCxnSpPr>
        <p:spPr>
          <a:xfrm>
            <a:off x="584199" y="3728799"/>
            <a:ext cx="4841275" cy="0"/>
          </a:xfrm>
          <a:prstGeom prst="line">
            <a:avLst/>
          </a:prstGeom>
          <a:ln>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56382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DEFAB32-C779-ADEB-009C-1C9932E0100F}"/>
              </a:ext>
              <a:ext uri="{C183D7F6-B498-43B3-948B-1728B52AA6E4}">
                <adec:decorative xmlns:adec="http://schemas.microsoft.com/office/drawing/2017/decorative" val="1"/>
              </a:ext>
            </a:extLst>
          </p:cNvPr>
          <p:cNvSpPr/>
          <p:nvPr/>
        </p:nvSpPr>
        <p:spPr bwMode="auto">
          <a:xfrm>
            <a:off x="5877602" y="2019300"/>
            <a:ext cx="5731786" cy="3459806"/>
          </a:xfrm>
          <a:prstGeom prst="roundRect">
            <a:avLst>
              <a:gd name="adj" fmla="val 2491"/>
            </a:avLst>
          </a:prstGeom>
          <a:solidFill>
            <a:schemeClr val="tx1">
              <a:lumMod val="50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Text Placeholder 12">
            <a:extLst>
              <a:ext uri="{FF2B5EF4-FFF2-40B4-BE49-F238E27FC236}">
                <a16:creationId xmlns:a16="http://schemas.microsoft.com/office/drawing/2014/main" id="{0EC101E5-27DA-6F15-2812-3265AA1782EE}"/>
              </a:ext>
            </a:extLst>
          </p:cNvPr>
          <p:cNvSpPr>
            <a:spLocks noGrp="1"/>
          </p:cNvSpPr>
          <p:nvPr>
            <p:ph type="body" sz="quarter" idx="10"/>
          </p:nvPr>
        </p:nvSpPr>
        <p:spPr>
          <a:xfrm>
            <a:off x="584201" y="2019299"/>
            <a:ext cx="4711700" cy="2462213"/>
          </a:xfrm>
        </p:spPr>
        <p:txBody>
          <a:bodyPr/>
          <a:lstStyle/>
          <a:p>
            <a:r>
              <a:rPr lang="en-US" dirty="0">
                <a:solidFill>
                  <a:schemeClr val="accent3"/>
                </a:solidFill>
                <a:latin typeface="+mj-lt"/>
              </a:rPr>
              <a:t>Ensure successful project execution and profitability with planning, resourcing, tracking, costing, billing, accounting, and real-time intelligence</a:t>
            </a:r>
          </a:p>
          <a:p>
            <a:r>
              <a:rPr lang="en-US" dirty="0"/>
              <a:t>Derive insights and get those insights into the hands of employees to support decision making in real-time</a:t>
            </a:r>
          </a:p>
        </p:txBody>
      </p:sp>
      <p:sp>
        <p:nvSpPr>
          <p:cNvPr id="17" name="Text Placeholder 16">
            <a:extLst>
              <a:ext uri="{FF2B5EF4-FFF2-40B4-BE49-F238E27FC236}">
                <a16:creationId xmlns:a16="http://schemas.microsoft.com/office/drawing/2014/main" id="{BD560FF6-7C0D-D422-F8CB-F5C2E77415F2}"/>
              </a:ext>
            </a:extLst>
          </p:cNvPr>
          <p:cNvSpPr>
            <a:spLocks noGrp="1"/>
          </p:cNvSpPr>
          <p:nvPr>
            <p:ph type="body" sz="quarter" idx="11"/>
          </p:nvPr>
        </p:nvSpPr>
        <p:spPr/>
        <p:txBody>
          <a:bodyPr/>
          <a:lstStyle/>
          <a:p>
            <a:r>
              <a:rPr lang="en-US" dirty="0">
                <a:solidFill>
                  <a:schemeClr val="accent3"/>
                </a:solidFill>
              </a:rPr>
              <a:t> Successful projects start with proper planning</a:t>
            </a:r>
          </a:p>
        </p:txBody>
      </p:sp>
      <p:sp>
        <p:nvSpPr>
          <p:cNvPr id="20" name="Title 19">
            <a:extLst>
              <a:ext uri="{FF2B5EF4-FFF2-40B4-BE49-F238E27FC236}">
                <a16:creationId xmlns:a16="http://schemas.microsoft.com/office/drawing/2014/main" id="{8D8C7ABB-57D6-ABF3-30D7-20CFB98AD195}"/>
              </a:ext>
            </a:extLst>
          </p:cNvPr>
          <p:cNvSpPr>
            <a:spLocks noGrp="1"/>
          </p:cNvSpPr>
          <p:nvPr>
            <p:ph type="title"/>
          </p:nvPr>
        </p:nvSpPr>
        <p:spPr/>
        <p:txBody>
          <a:bodyPr/>
          <a:lstStyle/>
          <a:p>
            <a:r>
              <a:rPr lang="en-US" dirty="0"/>
              <a:t>Finish projects on time and under budget</a:t>
            </a:r>
          </a:p>
        </p:txBody>
      </p:sp>
      <p:cxnSp>
        <p:nvCxnSpPr>
          <p:cNvPr id="3" name="Straight Connector 2">
            <a:extLst>
              <a:ext uri="{FF2B5EF4-FFF2-40B4-BE49-F238E27FC236}">
                <a16:creationId xmlns:a16="http://schemas.microsoft.com/office/drawing/2014/main" id="{66B4AE77-AE72-71B9-C948-C919944E6EE8}"/>
              </a:ext>
            </a:extLst>
          </p:cNvPr>
          <p:cNvCxnSpPr>
            <a:cxnSpLocks/>
          </p:cNvCxnSpPr>
          <p:nvPr/>
        </p:nvCxnSpPr>
        <p:spPr>
          <a:xfrm>
            <a:off x="584199" y="3401139"/>
            <a:ext cx="4841275" cy="0"/>
          </a:xfrm>
          <a:prstGeom prst="line">
            <a:avLst/>
          </a:prstGeom>
          <a:ln>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EC2E28C-7E0B-FABA-0D80-51F25270CB6B}"/>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b="373"/>
          <a:stretch>
            <a:fillRect/>
          </a:stretch>
        </p:blipFill>
        <p:spPr bwMode="auto">
          <a:xfrm>
            <a:off x="5983540" y="2202523"/>
            <a:ext cx="5519911" cy="3093361"/>
          </a:xfrm>
          <a:custGeom>
            <a:avLst/>
            <a:gdLst>
              <a:gd name="connsiteX0" fmla="*/ 0 w 7863840"/>
              <a:gd name="connsiteY0" fmla="*/ 0 h 4406900"/>
              <a:gd name="connsiteX1" fmla="*/ 7863840 w 7863840"/>
              <a:gd name="connsiteY1" fmla="*/ 0 h 4406900"/>
              <a:gd name="connsiteX2" fmla="*/ 7863840 w 7863840"/>
              <a:gd name="connsiteY2" fmla="*/ 4406900 h 4406900"/>
              <a:gd name="connsiteX3" fmla="*/ 0 w 7863840"/>
              <a:gd name="connsiteY3" fmla="*/ 4406900 h 4406900"/>
            </a:gdLst>
            <a:ahLst/>
            <a:cxnLst>
              <a:cxn ang="0">
                <a:pos x="connsiteX0" y="connsiteY0"/>
              </a:cxn>
              <a:cxn ang="0">
                <a:pos x="connsiteX1" y="connsiteY1"/>
              </a:cxn>
              <a:cxn ang="0">
                <a:pos x="connsiteX2" y="connsiteY2"/>
              </a:cxn>
              <a:cxn ang="0">
                <a:pos x="connsiteX3" y="connsiteY3"/>
              </a:cxn>
            </a:cxnLst>
            <a:rect l="l" t="t" r="r" b="b"/>
            <a:pathLst>
              <a:path w="7863840" h="4406900">
                <a:moveTo>
                  <a:pt x="0" y="0"/>
                </a:moveTo>
                <a:lnTo>
                  <a:pt x="7863840" y="0"/>
                </a:lnTo>
                <a:lnTo>
                  <a:pt x="7863840" y="4406900"/>
                </a:lnTo>
                <a:lnTo>
                  <a:pt x="0" y="44069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61895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DEFAB32-C779-ADEB-009C-1C9932E0100F}"/>
              </a:ext>
              <a:ext uri="{C183D7F6-B498-43B3-948B-1728B52AA6E4}">
                <adec:decorative xmlns:adec="http://schemas.microsoft.com/office/drawing/2017/decorative" val="1"/>
              </a:ext>
            </a:extLst>
          </p:cNvPr>
          <p:cNvSpPr/>
          <p:nvPr/>
        </p:nvSpPr>
        <p:spPr bwMode="auto">
          <a:xfrm>
            <a:off x="5877602" y="2019300"/>
            <a:ext cx="5731786" cy="3459806"/>
          </a:xfrm>
          <a:prstGeom prst="roundRect">
            <a:avLst>
              <a:gd name="adj" fmla="val 2491"/>
            </a:avLst>
          </a:prstGeom>
          <a:solidFill>
            <a:schemeClr val="tx1">
              <a:lumMod val="50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Text Placeholder 12">
            <a:extLst>
              <a:ext uri="{FF2B5EF4-FFF2-40B4-BE49-F238E27FC236}">
                <a16:creationId xmlns:a16="http://schemas.microsoft.com/office/drawing/2014/main" id="{0EC101E5-27DA-6F15-2812-3265AA1782EE}"/>
              </a:ext>
            </a:extLst>
          </p:cNvPr>
          <p:cNvSpPr>
            <a:spLocks noGrp="1"/>
          </p:cNvSpPr>
          <p:nvPr>
            <p:ph type="body" sz="quarter" idx="10"/>
          </p:nvPr>
        </p:nvSpPr>
        <p:spPr>
          <a:xfrm>
            <a:off x="584200" y="2019299"/>
            <a:ext cx="4950473" cy="2462213"/>
          </a:xfrm>
        </p:spPr>
        <p:txBody>
          <a:bodyPr/>
          <a:lstStyle/>
          <a:p>
            <a:r>
              <a:rPr lang="en-US" dirty="0">
                <a:solidFill>
                  <a:schemeClr val="accent3"/>
                </a:solidFill>
                <a:latin typeface="+mj-lt"/>
              </a:rPr>
              <a:t>Deliver products on time and adapt to changing business models with visibility across purchasing, manufacturing, inventory, and warehouses</a:t>
            </a:r>
          </a:p>
          <a:p>
            <a:r>
              <a:rPr lang="en-US" dirty="0"/>
              <a:t>Move from manual forecasting and inventory management to AI based predictive forecasting to improve accuracy</a:t>
            </a:r>
          </a:p>
        </p:txBody>
      </p:sp>
      <p:sp>
        <p:nvSpPr>
          <p:cNvPr id="17" name="Text Placeholder 16">
            <a:extLst>
              <a:ext uri="{FF2B5EF4-FFF2-40B4-BE49-F238E27FC236}">
                <a16:creationId xmlns:a16="http://schemas.microsoft.com/office/drawing/2014/main" id="{BD560FF6-7C0D-D422-F8CB-F5C2E77415F2}"/>
              </a:ext>
            </a:extLst>
          </p:cNvPr>
          <p:cNvSpPr>
            <a:spLocks noGrp="1"/>
          </p:cNvSpPr>
          <p:nvPr>
            <p:ph type="body" sz="quarter" idx="11"/>
          </p:nvPr>
        </p:nvSpPr>
        <p:spPr>
          <a:xfrm>
            <a:off x="584199" y="1011198"/>
            <a:ext cx="11018520" cy="369332"/>
          </a:xfrm>
        </p:spPr>
        <p:txBody>
          <a:bodyPr/>
          <a:lstStyle/>
          <a:p>
            <a:r>
              <a:rPr lang="en-US" dirty="0">
                <a:solidFill>
                  <a:schemeClr val="accent3"/>
                </a:solidFill>
              </a:rPr>
              <a:t>End-to-end visibility for better results</a:t>
            </a:r>
          </a:p>
        </p:txBody>
      </p:sp>
      <p:sp>
        <p:nvSpPr>
          <p:cNvPr id="20" name="Title 19">
            <a:extLst>
              <a:ext uri="{FF2B5EF4-FFF2-40B4-BE49-F238E27FC236}">
                <a16:creationId xmlns:a16="http://schemas.microsoft.com/office/drawing/2014/main" id="{8D8C7ABB-57D6-ABF3-30D7-20CFB98AD195}"/>
              </a:ext>
            </a:extLst>
          </p:cNvPr>
          <p:cNvSpPr>
            <a:spLocks noGrp="1"/>
          </p:cNvSpPr>
          <p:nvPr>
            <p:ph type="title"/>
          </p:nvPr>
        </p:nvSpPr>
        <p:spPr/>
        <p:txBody>
          <a:bodyPr/>
          <a:lstStyle/>
          <a:p>
            <a:r>
              <a:rPr lang="en-US" dirty="0"/>
              <a:t>Optimize inventory and supply chain management</a:t>
            </a:r>
          </a:p>
        </p:txBody>
      </p:sp>
      <p:cxnSp>
        <p:nvCxnSpPr>
          <p:cNvPr id="6" name="Straight Connector 5">
            <a:extLst>
              <a:ext uri="{FF2B5EF4-FFF2-40B4-BE49-F238E27FC236}">
                <a16:creationId xmlns:a16="http://schemas.microsoft.com/office/drawing/2014/main" id="{706C5FDB-A037-3EDA-9070-8FFB8218CA65}"/>
              </a:ext>
            </a:extLst>
          </p:cNvPr>
          <p:cNvCxnSpPr>
            <a:cxnSpLocks/>
          </p:cNvCxnSpPr>
          <p:nvPr/>
        </p:nvCxnSpPr>
        <p:spPr>
          <a:xfrm>
            <a:off x="584199" y="3401139"/>
            <a:ext cx="4841275" cy="0"/>
          </a:xfrm>
          <a:prstGeom prst="line">
            <a:avLst/>
          </a:prstGeom>
          <a:ln>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D894430-5D90-B533-00D7-C4CC2B9AC04B}"/>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b="373"/>
          <a:stretch>
            <a:fillRect/>
          </a:stretch>
        </p:blipFill>
        <p:spPr bwMode="auto">
          <a:xfrm>
            <a:off x="5983540" y="2202523"/>
            <a:ext cx="5519911" cy="3093361"/>
          </a:xfrm>
          <a:custGeom>
            <a:avLst/>
            <a:gdLst>
              <a:gd name="connsiteX0" fmla="*/ 0 w 7863840"/>
              <a:gd name="connsiteY0" fmla="*/ 0 h 4406900"/>
              <a:gd name="connsiteX1" fmla="*/ 7863840 w 7863840"/>
              <a:gd name="connsiteY1" fmla="*/ 0 h 4406900"/>
              <a:gd name="connsiteX2" fmla="*/ 7863840 w 7863840"/>
              <a:gd name="connsiteY2" fmla="*/ 4406900 h 4406900"/>
              <a:gd name="connsiteX3" fmla="*/ 0 w 7863840"/>
              <a:gd name="connsiteY3" fmla="*/ 4406900 h 4406900"/>
            </a:gdLst>
            <a:ahLst/>
            <a:cxnLst>
              <a:cxn ang="0">
                <a:pos x="connsiteX0" y="connsiteY0"/>
              </a:cxn>
              <a:cxn ang="0">
                <a:pos x="connsiteX1" y="connsiteY1"/>
              </a:cxn>
              <a:cxn ang="0">
                <a:pos x="connsiteX2" y="connsiteY2"/>
              </a:cxn>
              <a:cxn ang="0">
                <a:pos x="connsiteX3" y="connsiteY3"/>
              </a:cxn>
            </a:cxnLst>
            <a:rect l="l" t="t" r="r" b="b"/>
            <a:pathLst>
              <a:path w="7863840" h="4406900">
                <a:moveTo>
                  <a:pt x="0" y="0"/>
                </a:moveTo>
                <a:lnTo>
                  <a:pt x="7863840" y="0"/>
                </a:lnTo>
                <a:lnTo>
                  <a:pt x="7863840" y="4406900"/>
                </a:lnTo>
                <a:lnTo>
                  <a:pt x="0" y="44069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94299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DEFAB32-C779-ADEB-009C-1C9932E0100F}"/>
              </a:ext>
              <a:ext uri="{C183D7F6-B498-43B3-948B-1728B52AA6E4}">
                <adec:decorative xmlns:adec="http://schemas.microsoft.com/office/drawing/2017/decorative" val="1"/>
              </a:ext>
            </a:extLst>
          </p:cNvPr>
          <p:cNvSpPr/>
          <p:nvPr/>
        </p:nvSpPr>
        <p:spPr bwMode="auto">
          <a:xfrm>
            <a:off x="5877602" y="2019300"/>
            <a:ext cx="5731786" cy="3459806"/>
          </a:xfrm>
          <a:prstGeom prst="roundRect">
            <a:avLst>
              <a:gd name="adj" fmla="val 2491"/>
            </a:avLst>
          </a:prstGeom>
          <a:solidFill>
            <a:schemeClr val="tx1">
              <a:lumMod val="50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Text Placeholder 12">
            <a:extLst>
              <a:ext uri="{FF2B5EF4-FFF2-40B4-BE49-F238E27FC236}">
                <a16:creationId xmlns:a16="http://schemas.microsoft.com/office/drawing/2014/main" id="{0EC101E5-27DA-6F15-2812-3265AA1782EE}"/>
              </a:ext>
            </a:extLst>
          </p:cNvPr>
          <p:cNvSpPr>
            <a:spLocks noGrp="1"/>
          </p:cNvSpPr>
          <p:nvPr>
            <p:ph type="body" sz="quarter" idx="10"/>
          </p:nvPr>
        </p:nvSpPr>
        <p:spPr>
          <a:xfrm>
            <a:off x="584200" y="2019299"/>
            <a:ext cx="4950473" cy="1846659"/>
          </a:xfrm>
        </p:spPr>
        <p:txBody>
          <a:bodyPr/>
          <a:lstStyle/>
          <a:p>
            <a:r>
              <a:rPr lang="en-US" dirty="0">
                <a:solidFill>
                  <a:schemeClr val="accent3"/>
                </a:solidFill>
                <a:latin typeface="+mj-lt"/>
              </a:rPr>
              <a:t>Support to scale business operations in over 130 countries and regions</a:t>
            </a:r>
          </a:p>
          <a:p>
            <a:r>
              <a:rPr lang="en-US" dirty="0"/>
              <a:t>Easily support multiple currencies, exchange </a:t>
            </a:r>
            <a:br>
              <a:rPr lang="en-US" dirty="0"/>
            </a:br>
            <a:r>
              <a:rPr lang="en-US" dirty="0"/>
              <a:t>rates, consolidations, intercompany transactions, and localized tax regulations</a:t>
            </a:r>
          </a:p>
        </p:txBody>
      </p:sp>
      <p:sp>
        <p:nvSpPr>
          <p:cNvPr id="17" name="Text Placeholder 16">
            <a:extLst>
              <a:ext uri="{FF2B5EF4-FFF2-40B4-BE49-F238E27FC236}">
                <a16:creationId xmlns:a16="http://schemas.microsoft.com/office/drawing/2014/main" id="{BD560FF6-7C0D-D422-F8CB-F5C2E77415F2}"/>
              </a:ext>
            </a:extLst>
          </p:cNvPr>
          <p:cNvSpPr>
            <a:spLocks noGrp="1"/>
          </p:cNvSpPr>
          <p:nvPr>
            <p:ph type="body" sz="quarter" idx="11"/>
          </p:nvPr>
        </p:nvSpPr>
        <p:spPr/>
        <p:txBody>
          <a:bodyPr/>
          <a:lstStyle/>
          <a:p>
            <a:r>
              <a:rPr lang="en-US" dirty="0">
                <a:solidFill>
                  <a:schemeClr val="accent3"/>
                </a:solidFill>
              </a:rPr>
              <a:t> Be ready to grow</a:t>
            </a:r>
          </a:p>
        </p:txBody>
      </p:sp>
      <p:sp>
        <p:nvSpPr>
          <p:cNvPr id="20" name="Title 19">
            <a:extLst>
              <a:ext uri="{FF2B5EF4-FFF2-40B4-BE49-F238E27FC236}">
                <a16:creationId xmlns:a16="http://schemas.microsoft.com/office/drawing/2014/main" id="{8D8C7ABB-57D6-ABF3-30D7-20CFB98AD195}"/>
              </a:ext>
            </a:extLst>
          </p:cNvPr>
          <p:cNvSpPr>
            <a:spLocks noGrp="1"/>
          </p:cNvSpPr>
          <p:nvPr>
            <p:ph type="title"/>
          </p:nvPr>
        </p:nvSpPr>
        <p:spPr/>
        <p:txBody>
          <a:bodyPr/>
          <a:lstStyle/>
          <a:p>
            <a:r>
              <a:rPr lang="en-US" dirty="0"/>
              <a:t>Expand into global markets</a:t>
            </a:r>
          </a:p>
        </p:txBody>
      </p:sp>
      <p:cxnSp>
        <p:nvCxnSpPr>
          <p:cNvPr id="5" name="Straight Connector 4">
            <a:extLst>
              <a:ext uri="{FF2B5EF4-FFF2-40B4-BE49-F238E27FC236}">
                <a16:creationId xmlns:a16="http://schemas.microsoft.com/office/drawing/2014/main" id="{8041ADD7-BF2B-E8F1-A8A1-5FA3AC301B6D}"/>
              </a:ext>
            </a:extLst>
          </p:cNvPr>
          <p:cNvCxnSpPr>
            <a:cxnSpLocks/>
          </p:cNvCxnSpPr>
          <p:nvPr/>
        </p:nvCxnSpPr>
        <p:spPr>
          <a:xfrm>
            <a:off x="584199" y="2806779"/>
            <a:ext cx="4841275" cy="0"/>
          </a:xfrm>
          <a:prstGeom prst="line">
            <a:avLst/>
          </a:prstGeom>
          <a:ln>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37A7CD3-D370-C04D-7609-B0FDD24A69C4}"/>
              </a:ext>
            </a:extLst>
          </p:cNvPr>
          <p:cNvSpPr txBox="1"/>
          <p:nvPr/>
        </p:nvSpPr>
        <p:spPr>
          <a:xfrm>
            <a:off x="4848494" y="5595948"/>
            <a:ext cx="6760894" cy="338554"/>
          </a:xfrm>
          <a:prstGeom prst="rect">
            <a:avLst/>
          </a:prstGeom>
          <a:noFill/>
        </p:spPr>
        <p:txBody>
          <a:bodyPr wrap="square">
            <a:spAutoFit/>
          </a:bodyPr>
          <a:lstStyle/>
          <a:p>
            <a:pPr algn="r"/>
            <a:r>
              <a:rPr lang="en-US" sz="1600" dirty="0">
                <a:effectLst/>
                <a:latin typeface="Calibri" panose="020F0502020204030204" pitchFamily="34" charset="0"/>
                <a:ea typeface="Times New Roman" panose="02020603050405020304" pitchFamily="18" charset="0"/>
              </a:rPr>
              <a:t>Visit </a:t>
            </a:r>
            <a:r>
              <a:rPr lang="en-US" sz="1600" u="sng" dirty="0">
                <a:solidFill>
                  <a:srgbClr val="0563C1"/>
                </a:solidFill>
                <a:effectLst/>
                <a:latin typeface="Calibri" panose="020F0502020204030204" pitchFamily="34" charset="0"/>
                <a:ea typeface="Times New Roman" panose="02020603050405020304" pitchFamily="18" charset="0"/>
                <a:hlinkClick r:id="rId3"/>
              </a:rPr>
              <a:t>https://aka.ms/BCcountries</a:t>
            </a:r>
            <a:r>
              <a:rPr lang="en-US" sz="1600" dirty="0">
                <a:effectLst/>
                <a:latin typeface="Calibri" panose="020F0502020204030204" pitchFamily="34" charset="0"/>
                <a:ea typeface="Times New Roman" panose="02020603050405020304" pitchFamily="18" charset="0"/>
              </a:rPr>
              <a:t> for current availability</a:t>
            </a:r>
            <a:endParaRPr lang="en-US" dirty="0"/>
          </a:p>
        </p:txBody>
      </p:sp>
      <p:pic>
        <p:nvPicPr>
          <p:cNvPr id="7" name="Picture 6" descr="Map">
            <a:extLst>
              <a:ext uri="{FF2B5EF4-FFF2-40B4-BE49-F238E27FC236}">
                <a16:creationId xmlns:a16="http://schemas.microsoft.com/office/drawing/2014/main" id="{2D1614AC-778C-A4C0-6A65-09E074EFCE40}"/>
              </a:ext>
              <a:ext uri="{C183D7F6-B498-43B3-948B-1728B52AA6E4}">
                <adec:decorative xmlns:adec="http://schemas.microsoft.com/office/drawing/2017/decorative" val="0"/>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rcRect t="3621" r="21306" b="15557"/>
          <a:stretch/>
        </p:blipFill>
        <p:spPr>
          <a:xfrm>
            <a:off x="5983539" y="2202522"/>
            <a:ext cx="5519911" cy="3093361"/>
          </a:xfrm>
          <a:prstGeom prst="roundRect">
            <a:avLst>
              <a:gd name="adj" fmla="val 1743"/>
            </a:avLst>
          </a:prstGeom>
          <a:solidFill>
            <a:srgbClr val="2F2F2F"/>
          </a:solidFill>
          <a:ln w="19050" cap="flat" cmpd="sng" algn="ctr">
            <a:noFill/>
            <a:prstDash val="solid"/>
            <a:miter lim="800000"/>
          </a:ln>
          <a:effectLst/>
        </p:spPr>
      </p:pic>
    </p:spTree>
    <p:extLst>
      <p:ext uri="{BB962C8B-B14F-4D97-AF65-F5344CB8AC3E}">
        <p14:creationId xmlns:p14="http://schemas.microsoft.com/office/powerpoint/2010/main" val="118995632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5BB6570-847F-96C9-CFB0-E9B7E3134BF4}"/>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13600" y="0"/>
            <a:ext cx="4978400" cy="6858000"/>
          </a:xfrm>
          <a:custGeom>
            <a:avLst/>
            <a:gdLst>
              <a:gd name="connsiteX0" fmla="*/ 0 w 4978400"/>
              <a:gd name="connsiteY0" fmla="*/ 0 h 6858000"/>
              <a:gd name="connsiteX1" fmla="*/ 4978400 w 4978400"/>
              <a:gd name="connsiteY1" fmla="*/ 0 h 6858000"/>
              <a:gd name="connsiteX2" fmla="*/ 4978400 w 4978400"/>
              <a:gd name="connsiteY2" fmla="*/ 6858000 h 6858000"/>
              <a:gd name="connsiteX3" fmla="*/ 0 w 4978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78400" h="6858000">
                <a:moveTo>
                  <a:pt x="0" y="0"/>
                </a:moveTo>
                <a:lnTo>
                  <a:pt x="4978400" y="0"/>
                </a:lnTo>
                <a:lnTo>
                  <a:pt x="4978400" y="6858000"/>
                </a:lnTo>
                <a:lnTo>
                  <a:pt x="0" y="6858000"/>
                </a:lnTo>
                <a:close/>
              </a:path>
            </a:pathLst>
          </a:custGeom>
        </p:spPr>
      </p:pic>
      <p:sp>
        <p:nvSpPr>
          <p:cNvPr id="9" name="Text Placeholder 12">
            <a:extLst>
              <a:ext uri="{FF2B5EF4-FFF2-40B4-BE49-F238E27FC236}">
                <a16:creationId xmlns:a16="http://schemas.microsoft.com/office/drawing/2014/main" id="{4EBF4592-B8C0-F053-CB96-A2F5F1453411}"/>
              </a:ext>
            </a:extLst>
          </p:cNvPr>
          <p:cNvSpPr txBox="1">
            <a:spLocks noGrp="1"/>
          </p:cNvSpPr>
          <p:nvPr>
            <p:ph type="title" idx="4294967295"/>
          </p:nvPr>
        </p:nvSpPr>
        <p:spPr>
          <a:xfrm>
            <a:off x="588262" y="1659285"/>
            <a:ext cx="5793488" cy="384720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83000">
                      <a:schemeClr val="tx1"/>
                    </a:gs>
                    <a:gs pos="100000">
                      <a:schemeClr val="tx1"/>
                    </a:gs>
                  </a:gsLst>
                  <a:lin ang="5400000" scaled="1"/>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83000">
                      <a:schemeClr val="tx1"/>
                    </a:gs>
                    <a:gs pos="100000">
                      <a:schemeClr val="tx1"/>
                    </a:gs>
                  </a:gsLst>
                  <a:lin ang="5400000" scaled="1"/>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83000">
                      <a:schemeClr val="tx1"/>
                    </a:gs>
                    <a:gs pos="100000">
                      <a:schemeClr val="tx1"/>
                    </a:gs>
                  </a:gsLst>
                  <a:lin ang="5400000" scaled="1"/>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83000">
                      <a:schemeClr val="tx1"/>
                    </a:gs>
                    <a:gs pos="100000">
                      <a:schemeClr val="tx1"/>
                    </a:gs>
                  </a:gsLst>
                  <a:lin ang="5400000" scaled="1"/>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83000">
                      <a:schemeClr val="tx1"/>
                    </a:gs>
                    <a:gs pos="100000">
                      <a:schemeClr val="tx1"/>
                    </a:gs>
                  </a:gsLst>
                  <a:lin ang="5400000" scaled="1"/>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chemeClr val="tx1"/>
                </a:solidFill>
                <a:effectLst/>
                <a:uLnTx/>
                <a:uFillTx/>
                <a:latin typeface="+mn-lt"/>
                <a:ea typeface="+mn-ea"/>
                <a:cs typeface="Segoe UI" panose="020B0502040204020203" pitchFamily="34" charset="0"/>
              </a:rPr>
              <a:t>“With real-time information we immediately see trends with our revenue and customers, and we can act quickly if there is any kind of service disruption.”</a:t>
            </a:r>
          </a:p>
          <a:p>
            <a:pPr marL="0" marR="0" lvl="0" indent="0" algn="l" defTabSz="932742" rtl="0" eaLnBrk="1" fontAlgn="auto" latinLnBrk="0" hangingPunct="1">
              <a:lnSpc>
                <a:spcPct val="100000"/>
              </a:lnSpc>
              <a:spcBef>
                <a:spcPts val="1800"/>
              </a:spcBef>
              <a:spcAft>
                <a:spcPts val="600"/>
              </a:spcAft>
              <a:buClrTx/>
              <a:buSzPct val="90000"/>
              <a:buFont typeface="Wingdings" panose="05000000000000000000" pitchFamily="2" charset="2"/>
              <a:buNone/>
              <a:tabLst/>
              <a:defRPr/>
            </a:pPr>
            <a:r>
              <a:rPr kumimoji="0" lang="de-DE" sz="2000" b="0" i="0" u="none" strike="noStrike" kern="1200" cap="none" spc="0" normalizeH="0" baseline="0" noProof="0">
                <a:ln>
                  <a:noFill/>
                </a:ln>
                <a:solidFill>
                  <a:schemeClr val="tx1"/>
                </a:solidFill>
                <a:effectLst/>
                <a:uLnTx/>
                <a:uFillTx/>
                <a:latin typeface="+mj-lt"/>
                <a:ea typeface="+mn-ea"/>
                <a:cs typeface="Segoe UI" panose="020B0502040204020203" pitchFamily="34" charset="0"/>
              </a:rPr>
              <a:t>Linda Gabor: Executive Vice President of </a:t>
            </a:r>
            <a:br>
              <a:rPr kumimoji="0" lang="de-DE" sz="2000" b="0" i="0" u="none" strike="noStrike" kern="1200" cap="none" spc="0" normalizeH="0" baseline="0" noProof="0">
                <a:ln>
                  <a:noFill/>
                </a:ln>
                <a:solidFill>
                  <a:schemeClr val="tx1"/>
                </a:solidFill>
                <a:effectLst/>
                <a:uLnTx/>
                <a:uFillTx/>
                <a:latin typeface="+mj-lt"/>
                <a:ea typeface="+mn-ea"/>
                <a:cs typeface="Segoe UI" panose="020B0502040204020203" pitchFamily="34" charset="0"/>
              </a:rPr>
            </a:br>
            <a:r>
              <a:rPr kumimoji="0" lang="de-DE" sz="2000" b="0" i="0" u="none" strike="noStrike" kern="1200" cap="none" spc="0" normalizeH="0" baseline="0" noProof="0">
                <a:ln>
                  <a:noFill/>
                </a:ln>
                <a:solidFill>
                  <a:schemeClr val="tx1"/>
                </a:solidFill>
                <a:effectLst/>
                <a:uLnTx/>
                <a:uFillTx/>
                <a:latin typeface="+mj-lt"/>
                <a:ea typeface="+mn-ea"/>
                <a:cs typeface="Segoe UI" panose="020B0502040204020203" pitchFamily="34" charset="0"/>
              </a:rPr>
              <a:t>External Relations</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kumimoji="0" lang="de-DE" sz="2000" b="0" i="0" u="none" strike="noStrike" kern="1200" cap="none" spc="0" normalizeH="0" baseline="0" noProof="0">
                <a:ln>
                  <a:noFill/>
                </a:ln>
                <a:solidFill>
                  <a:schemeClr val="accent1"/>
                </a:solidFill>
                <a:effectLst/>
                <a:uLnTx/>
                <a:uFillTx/>
                <a:latin typeface="+mj-lt"/>
                <a:ea typeface="+mn-ea"/>
                <a:cs typeface="Segoe UI" panose="020B0502040204020203" pitchFamily="34" charset="0"/>
              </a:rPr>
              <a:t>Call2Recycle</a:t>
            </a:r>
          </a:p>
        </p:txBody>
      </p:sp>
    </p:spTree>
    <p:extLst>
      <p:ext uri="{BB962C8B-B14F-4D97-AF65-F5344CB8AC3E}">
        <p14:creationId xmlns:p14="http://schemas.microsoft.com/office/powerpoint/2010/main" val="419851752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id="{1579AD5C-56FE-5C14-6086-8E0F7341EE14}"/>
              </a:ext>
              <a:ext uri="{C183D7F6-B498-43B3-948B-1728B52AA6E4}">
                <adec:decorative xmlns:adec="http://schemas.microsoft.com/office/drawing/2017/decorative" val="1"/>
              </a:ext>
            </a:extLst>
          </p:cNvPr>
          <p:cNvSpPr>
            <a:spLocks/>
          </p:cNvSpPr>
          <p:nvPr/>
        </p:nvSpPr>
        <p:spPr bwMode="auto">
          <a:xfrm>
            <a:off x="5784441" y="1695418"/>
            <a:ext cx="488950" cy="488950"/>
          </a:xfrm>
          <a:prstGeom prst="ellipse">
            <a:avLst/>
          </a:prstGeom>
          <a:solidFill>
            <a:schemeClr val="accent1"/>
          </a:solidFill>
          <a:ln w="25400">
            <a:gradFill flip="none" rotWithShape="1">
              <a:gsLst>
                <a:gs pos="20000">
                  <a:srgbClr val="50E6FF"/>
                </a:gs>
                <a:gs pos="80000">
                  <a:srgbClr val="8661C5"/>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endParaRPr lang="en-IN" sz="1400" err="1">
              <a:solidFill>
                <a:srgbClr val="000000"/>
              </a:solidFill>
              <a:latin typeface="Segoe UI Semibold" panose="020B0702040204020203" pitchFamily="34" charset="0"/>
              <a:cs typeface="Segoe UI" pitchFamily="34" charset="0"/>
            </a:endParaRPr>
          </a:p>
        </p:txBody>
      </p:sp>
      <p:sp>
        <p:nvSpPr>
          <p:cNvPr id="34" name="Oval 33">
            <a:extLst>
              <a:ext uri="{FF2B5EF4-FFF2-40B4-BE49-F238E27FC236}">
                <a16:creationId xmlns:a16="http://schemas.microsoft.com/office/drawing/2014/main" id="{C66946F4-670E-DE13-80BA-A3302DDF86DD}"/>
              </a:ext>
              <a:ext uri="{C183D7F6-B498-43B3-948B-1728B52AA6E4}">
                <adec:decorative xmlns:adec="http://schemas.microsoft.com/office/drawing/2017/decorative" val="1"/>
              </a:ext>
            </a:extLst>
          </p:cNvPr>
          <p:cNvSpPr>
            <a:spLocks/>
          </p:cNvSpPr>
          <p:nvPr/>
        </p:nvSpPr>
        <p:spPr bwMode="auto">
          <a:xfrm>
            <a:off x="7177903" y="1695418"/>
            <a:ext cx="488950" cy="488950"/>
          </a:xfrm>
          <a:prstGeom prst="ellipse">
            <a:avLst/>
          </a:prstGeom>
          <a:solidFill>
            <a:schemeClr val="accent1"/>
          </a:solidFill>
          <a:ln w="25400">
            <a:gradFill flip="none" rotWithShape="1">
              <a:gsLst>
                <a:gs pos="20000">
                  <a:srgbClr val="50E6FF"/>
                </a:gs>
                <a:gs pos="80000">
                  <a:srgbClr val="8661C5"/>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endParaRPr lang="en-IN" sz="1400" err="1">
              <a:solidFill>
                <a:srgbClr val="000000"/>
              </a:solidFill>
              <a:latin typeface="Segoe UI Semibold" panose="020B0702040204020203" pitchFamily="34" charset="0"/>
              <a:cs typeface="Segoe UI" pitchFamily="34" charset="0"/>
            </a:endParaRPr>
          </a:p>
        </p:txBody>
      </p:sp>
      <p:sp>
        <p:nvSpPr>
          <p:cNvPr id="35" name="Oval 34">
            <a:extLst>
              <a:ext uri="{FF2B5EF4-FFF2-40B4-BE49-F238E27FC236}">
                <a16:creationId xmlns:a16="http://schemas.microsoft.com/office/drawing/2014/main" id="{4C06AA94-0BD1-1E22-4728-2E66259D738E}"/>
              </a:ext>
              <a:ext uri="{C183D7F6-B498-43B3-948B-1728B52AA6E4}">
                <adec:decorative xmlns:adec="http://schemas.microsoft.com/office/drawing/2017/decorative" val="1"/>
              </a:ext>
            </a:extLst>
          </p:cNvPr>
          <p:cNvSpPr>
            <a:spLocks/>
          </p:cNvSpPr>
          <p:nvPr/>
        </p:nvSpPr>
        <p:spPr bwMode="auto">
          <a:xfrm>
            <a:off x="8571366" y="1695418"/>
            <a:ext cx="488950" cy="488950"/>
          </a:xfrm>
          <a:prstGeom prst="ellipse">
            <a:avLst/>
          </a:prstGeom>
          <a:solidFill>
            <a:schemeClr val="accent1"/>
          </a:solidFill>
          <a:ln w="25400">
            <a:gradFill flip="none" rotWithShape="1">
              <a:gsLst>
                <a:gs pos="20000">
                  <a:srgbClr val="50E6FF"/>
                </a:gs>
                <a:gs pos="80000">
                  <a:srgbClr val="8661C5"/>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endParaRPr lang="en-IN" sz="1400" err="1">
              <a:solidFill>
                <a:srgbClr val="000000"/>
              </a:solidFill>
              <a:latin typeface="Segoe UI Semibold" panose="020B0702040204020203" pitchFamily="34" charset="0"/>
              <a:cs typeface="Segoe UI" pitchFamily="34" charset="0"/>
            </a:endParaRPr>
          </a:p>
        </p:txBody>
      </p:sp>
      <p:sp>
        <p:nvSpPr>
          <p:cNvPr id="36" name="Oval 35">
            <a:extLst>
              <a:ext uri="{FF2B5EF4-FFF2-40B4-BE49-F238E27FC236}">
                <a16:creationId xmlns:a16="http://schemas.microsoft.com/office/drawing/2014/main" id="{F64F5806-42EC-018F-E5C8-9A5986388595}"/>
              </a:ext>
              <a:ext uri="{C183D7F6-B498-43B3-948B-1728B52AA6E4}">
                <adec:decorative xmlns:adec="http://schemas.microsoft.com/office/drawing/2017/decorative" val="1"/>
              </a:ext>
            </a:extLst>
          </p:cNvPr>
          <p:cNvSpPr>
            <a:spLocks/>
          </p:cNvSpPr>
          <p:nvPr/>
        </p:nvSpPr>
        <p:spPr bwMode="auto">
          <a:xfrm>
            <a:off x="9964828" y="1695418"/>
            <a:ext cx="488950" cy="488950"/>
          </a:xfrm>
          <a:prstGeom prst="ellipse">
            <a:avLst/>
          </a:prstGeom>
          <a:solidFill>
            <a:schemeClr val="accent1"/>
          </a:solidFill>
          <a:ln w="25400">
            <a:gradFill flip="none" rotWithShape="1">
              <a:gsLst>
                <a:gs pos="20000">
                  <a:srgbClr val="50E6FF"/>
                </a:gs>
                <a:gs pos="80000">
                  <a:srgbClr val="8661C5"/>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endParaRPr lang="en-IN" sz="1400" err="1">
              <a:solidFill>
                <a:srgbClr val="000000"/>
              </a:solidFill>
              <a:latin typeface="Segoe UI Semibold" panose="020B0702040204020203" pitchFamily="34" charset="0"/>
              <a:cs typeface="Segoe UI" pitchFamily="34" charset="0"/>
            </a:endParaRPr>
          </a:p>
        </p:txBody>
      </p:sp>
      <p:sp>
        <p:nvSpPr>
          <p:cNvPr id="10" name="Title 9">
            <a:extLst>
              <a:ext uri="{FF2B5EF4-FFF2-40B4-BE49-F238E27FC236}">
                <a16:creationId xmlns:a16="http://schemas.microsoft.com/office/drawing/2014/main" id="{962F2B25-1747-4DE9-946F-5052A2EA0FCE}"/>
              </a:ext>
              <a:ext uri="{C183D7F6-B498-43B3-948B-1728B52AA6E4}">
                <adec:decorative xmlns:adec="http://schemas.microsoft.com/office/drawing/2017/decorative" val="0"/>
              </a:ext>
            </a:extLst>
          </p:cNvPr>
          <p:cNvSpPr>
            <a:spLocks noGrp="1"/>
          </p:cNvSpPr>
          <p:nvPr>
            <p:ph type="title"/>
          </p:nvPr>
        </p:nvSpPr>
        <p:spPr>
          <a:xfrm>
            <a:off x="588263" y="457200"/>
            <a:ext cx="3846572" cy="1661993"/>
          </a:xfrm>
        </p:spPr>
        <p:txBody>
          <a:bodyPr/>
          <a:lstStyle/>
          <a:p>
            <a:r>
              <a:rPr lang="en-US" dirty="0"/>
              <a:t>The Total Economic Impact</a:t>
            </a:r>
            <a:r>
              <a:rPr lang="en-US" sz="3200" dirty="0"/>
              <a:t>™</a:t>
            </a:r>
            <a:r>
              <a:rPr lang="en-US" dirty="0"/>
              <a:t> of Business Central</a:t>
            </a:r>
          </a:p>
        </p:txBody>
      </p:sp>
      <p:sp>
        <p:nvSpPr>
          <p:cNvPr id="5" name="TextBox 4">
            <a:extLst>
              <a:ext uri="{FF2B5EF4-FFF2-40B4-BE49-F238E27FC236}">
                <a16:creationId xmlns:a16="http://schemas.microsoft.com/office/drawing/2014/main" id="{FF1D3C7F-E766-DB4C-2ED3-0F003C532B43}"/>
              </a:ext>
            </a:extLst>
          </p:cNvPr>
          <p:cNvSpPr txBox="1"/>
          <p:nvPr/>
        </p:nvSpPr>
        <p:spPr>
          <a:xfrm>
            <a:off x="588263" y="3149982"/>
            <a:ext cx="3820494" cy="163121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ts val="1200"/>
              </a:spcAft>
            </a:pPr>
            <a:r>
              <a:rPr lang="en-US" sz="1600">
                <a:cs typeface="Segoe UI Semibold"/>
              </a:rPr>
              <a:t>“We were looking for an upgraded ERP solution capable enough for our complicated operations, in the cloud. Business Central is that solution. We have everything we need in one tool.“</a:t>
            </a:r>
          </a:p>
          <a:p>
            <a:pPr>
              <a:spcAft>
                <a:spcPts val="1200"/>
              </a:spcAft>
            </a:pPr>
            <a:r>
              <a:rPr lang="en-US" sz="1600">
                <a:solidFill>
                  <a:schemeClr val="accent1"/>
                </a:solidFill>
                <a:latin typeface="+mj-lt"/>
                <a:cs typeface="Segoe UI Semibold"/>
              </a:rPr>
              <a:t>Specialty manufacturing CEO</a:t>
            </a:r>
          </a:p>
        </p:txBody>
      </p:sp>
      <p:graphicFrame>
        <p:nvGraphicFramePr>
          <p:cNvPr id="18" name="Chart 17">
            <a:extLst>
              <a:ext uri="{FF2B5EF4-FFF2-40B4-BE49-F238E27FC236}">
                <a16:creationId xmlns:a16="http://schemas.microsoft.com/office/drawing/2014/main" id="{C624E7FA-2459-422A-9AD2-630E3E9008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0058253"/>
              </p:ext>
            </p:extLst>
          </p:nvPr>
        </p:nvGraphicFramePr>
        <p:xfrm>
          <a:off x="5324142" y="3007107"/>
          <a:ext cx="5589936" cy="308286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A88A759C-8374-4F77-A27F-95C25E5C5DAB}"/>
              </a:ext>
            </a:extLst>
          </p:cNvPr>
          <p:cNvSpPr txBox="1">
            <a:spLocks/>
          </p:cNvSpPr>
          <p:nvPr/>
        </p:nvSpPr>
        <p:spPr>
          <a:xfrm>
            <a:off x="5863005" y="2366808"/>
            <a:ext cx="331821" cy="338554"/>
          </a:xfrm>
          <a:prstGeom prst="rect">
            <a:avLst/>
          </a:prstGeom>
          <a:noFill/>
        </p:spPr>
        <p:txBody>
          <a:bodyPr wrap="none" lIns="0" tIns="0" rIns="0" bIns="0" rtlCol="0">
            <a:spAutoFit/>
          </a:bodyPr>
          <a:lstStyle/>
          <a:p>
            <a:pPr algn="ctr"/>
            <a:r>
              <a:rPr lang="en-US" sz="1100">
                <a:latin typeface="+mj-lt"/>
              </a:rPr>
              <a:t>ROI</a:t>
            </a:r>
            <a:br>
              <a:rPr lang="en-US" sz="1100">
                <a:latin typeface="+mj-lt"/>
              </a:rPr>
            </a:br>
            <a:r>
              <a:rPr lang="en-US" sz="1100" b="1">
                <a:latin typeface="+mj-lt"/>
              </a:rPr>
              <a:t>162%</a:t>
            </a:r>
          </a:p>
        </p:txBody>
      </p:sp>
      <p:sp>
        <p:nvSpPr>
          <p:cNvPr id="12" name="TextBox 11">
            <a:extLst>
              <a:ext uri="{FF2B5EF4-FFF2-40B4-BE49-F238E27FC236}">
                <a16:creationId xmlns:a16="http://schemas.microsoft.com/office/drawing/2014/main" id="{F58CC1E7-A97E-4D86-B49A-54E0BE96CBF4}"/>
              </a:ext>
            </a:extLst>
          </p:cNvPr>
          <p:cNvSpPr txBox="1"/>
          <p:nvPr/>
        </p:nvSpPr>
        <p:spPr>
          <a:xfrm>
            <a:off x="7012811" y="2366808"/>
            <a:ext cx="819135" cy="338554"/>
          </a:xfrm>
          <a:prstGeom prst="rect">
            <a:avLst/>
          </a:prstGeom>
          <a:noFill/>
        </p:spPr>
        <p:txBody>
          <a:bodyPr wrap="none" lIns="0" tIns="0" rIns="0" bIns="0" rtlCol="0">
            <a:spAutoFit/>
          </a:bodyPr>
          <a:lstStyle/>
          <a:p>
            <a:pPr algn="ctr"/>
            <a:r>
              <a:rPr lang="en-US" sz="1100">
                <a:latin typeface="+mj-lt"/>
              </a:rPr>
              <a:t>BENEFITS PV</a:t>
            </a:r>
          </a:p>
          <a:p>
            <a:pPr algn="ctr"/>
            <a:r>
              <a:rPr lang="en-US" sz="1100" b="1">
                <a:latin typeface="+mj-lt"/>
              </a:rPr>
              <a:t>$466K</a:t>
            </a:r>
          </a:p>
        </p:txBody>
      </p:sp>
      <p:sp>
        <p:nvSpPr>
          <p:cNvPr id="13" name="TextBox 12">
            <a:extLst>
              <a:ext uri="{FF2B5EF4-FFF2-40B4-BE49-F238E27FC236}">
                <a16:creationId xmlns:a16="http://schemas.microsoft.com/office/drawing/2014/main" id="{EEBF6581-5626-49CF-BFFF-51858B7983BE}"/>
              </a:ext>
            </a:extLst>
          </p:cNvPr>
          <p:cNvSpPr txBox="1">
            <a:spLocks/>
          </p:cNvSpPr>
          <p:nvPr/>
        </p:nvSpPr>
        <p:spPr>
          <a:xfrm>
            <a:off x="8615466" y="2366808"/>
            <a:ext cx="400751" cy="338554"/>
          </a:xfrm>
          <a:prstGeom prst="rect">
            <a:avLst/>
          </a:prstGeom>
          <a:noFill/>
        </p:spPr>
        <p:txBody>
          <a:bodyPr wrap="none" lIns="0" tIns="0" rIns="0" bIns="0" rtlCol="0">
            <a:spAutoFit/>
          </a:bodyPr>
          <a:lstStyle/>
          <a:p>
            <a:pPr algn="ctr"/>
            <a:r>
              <a:rPr lang="en-US" sz="1100">
                <a:latin typeface="+mj-lt"/>
              </a:rPr>
              <a:t>NPV</a:t>
            </a:r>
            <a:br>
              <a:rPr lang="en-US" sz="1100">
                <a:latin typeface="+mj-lt"/>
              </a:rPr>
            </a:br>
            <a:r>
              <a:rPr lang="en-US" sz="1100" b="1">
                <a:latin typeface="+mj-lt"/>
              </a:rPr>
              <a:t>$288K</a:t>
            </a:r>
          </a:p>
        </p:txBody>
      </p:sp>
      <p:sp>
        <p:nvSpPr>
          <p:cNvPr id="14" name="TextBox 13">
            <a:extLst>
              <a:ext uri="{FF2B5EF4-FFF2-40B4-BE49-F238E27FC236}">
                <a16:creationId xmlns:a16="http://schemas.microsoft.com/office/drawing/2014/main" id="{FD400A61-43BE-43F5-A4AF-3B6F4C588AF7}"/>
              </a:ext>
            </a:extLst>
          </p:cNvPr>
          <p:cNvSpPr txBox="1">
            <a:spLocks/>
          </p:cNvSpPr>
          <p:nvPr/>
        </p:nvSpPr>
        <p:spPr>
          <a:xfrm>
            <a:off x="9903130" y="2366808"/>
            <a:ext cx="612347" cy="338554"/>
          </a:xfrm>
          <a:prstGeom prst="rect">
            <a:avLst/>
          </a:prstGeom>
          <a:noFill/>
        </p:spPr>
        <p:txBody>
          <a:bodyPr wrap="none" lIns="0" tIns="0" rIns="0" bIns="0" rtlCol="0">
            <a:spAutoFit/>
          </a:bodyPr>
          <a:lstStyle/>
          <a:p>
            <a:pPr algn="ctr"/>
            <a:r>
              <a:rPr lang="en-US" sz="1100">
                <a:latin typeface="+mj-lt"/>
              </a:rPr>
              <a:t>PAYBACK</a:t>
            </a:r>
            <a:br>
              <a:rPr lang="en-US" sz="1100">
                <a:latin typeface="+mj-lt"/>
              </a:rPr>
            </a:br>
            <a:r>
              <a:rPr lang="en-US" sz="1100" b="1">
                <a:latin typeface="+mj-lt"/>
              </a:rPr>
              <a:t>&lt;1 year</a:t>
            </a:r>
          </a:p>
        </p:txBody>
      </p:sp>
      <p:sp>
        <p:nvSpPr>
          <p:cNvPr id="19" name="TextBox 18">
            <a:extLst>
              <a:ext uri="{FF2B5EF4-FFF2-40B4-BE49-F238E27FC236}">
                <a16:creationId xmlns:a16="http://schemas.microsoft.com/office/drawing/2014/main" id="{5A7BAD62-9213-4E41-9293-13DB25396809}"/>
              </a:ext>
            </a:extLst>
          </p:cNvPr>
          <p:cNvSpPr txBox="1"/>
          <p:nvPr/>
        </p:nvSpPr>
        <p:spPr>
          <a:xfrm>
            <a:off x="10522250" y="3701072"/>
            <a:ext cx="445635" cy="153888"/>
          </a:xfrm>
          <a:prstGeom prst="rect">
            <a:avLst/>
          </a:prstGeom>
          <a:noFill/>
        </p:spPr>
        <p:txBody>
          <a:bodyPr wrap="none" lIns="0" tIns="0" rIns="0" bIns="0" rtlCol="0">
            <a:spAutoFit/>
          </a:bodyPr>
          <a:lstStyle/>
          <a:p>
            <a:pPr algn="l"/>
            <a:r>
              <a:rPr lang="en-US" sz="1000"/>
              <a:t>$231.5K</a:t>
            </a:r>
          </a:p>
        </p:txBody>
      </p:sp>
      <p:sp>
        <p:nvSpPr>
          <p:cNvPr id="20" name="TextBox 19">
            <a:extLst>
              <a:ext uri="{FF2B5EF4-FFF2-40B4-BE49-F238E27FC236}">
                <a16:creationId xmlns:a16="http://schemas.microsoft.com/office/drawing/2014/main" id="{93733DB1-1321-4721-992D-E50326995515}"/>
              </a:ext>
            </a:extLst>
          </p:cNvPr>
          <p:cNvSpPr txBox="1"/>
          <p:nvPr/>
        </p:nvSpPr>
        <p:spPr>
          <a:xfrm>
            <a:off x="9553058" y="4341757"/>
            <a:ext cx="445635" cy="153888"/>
          </a:xfrm>
          <a:prstGeom prst="rect">
            <a:avLst/>
          </a:prstGeom>
          <a:noFill/>
        </p:spPr>
        <p:txBody>
          <a:bodyPr wrap="none" lIns="0" tIns="0" rIns="0" bIns="0" rtlCol="0">
            <a:spAutoFit/>
          </a:bodyPr>
          <a:lstStyle/>
          <a:p>
            <a:pPr algn="l"/>
            <a:r>
              <a:rPr lang="en-US" sz="1000"/>
              <a:t>$147.0K</a:t>
            </a:r>
          </a:p>
        </p:txBody>
      </p:sp>
      <p:sp>
        <p:nvSpPr>
          <p:cNvPr id="21" name="TextBox 20">
            <a:extLst>
              <a:ext uri="{FF2B5EF4-FFF2-40B4-BE49-F238E27FC236}">
                <a16:creationId xmlns:a16="http://schemas.microsoft.com/office/drawing/2014/main" id="{D080511F-6D7D-409C-804E-A779721383C6}"/>
              </a:ext>
            </a:extLst>
          </p:cNvPr>
          <p:cNvSpPr txBox="1"/>
          <p:nvPr/>
        </p:nvSpPr>
        <p:spPr>
          <a:xfrm>
            <a:off x="8376638" y="4950475"/>
            <a:ext cx="376706" cy="153888"/>
          </a:xfrm>
          <a:prstGeom prst="rect">
            <a:avLst/>
          </a:prstGeom>
          <a:noFill/>
        </p:spPr>
        <p:txBody>
          <a:bodyPr wrap="none" lIns="0" tIns="0" rIns="0" bIns="0" rtlCol="0">
            <a:spAutoFit/>
          </a:bodyPr>
          <a:lstStyle/>
          <a:p>
            <a:pPr algn="l"/>
            <a:r>
              <a:rPr lang="en-US" sz="1000"/>
              <a:t>$44.8K</a:t>
            </a:r>
          </a:p>
        </p:txBody>
      </p:sp>
      <p:sp>
        <p:nvSpPr>
          <p:cNvPr id="22" name="TextBox 21">
            <a:extLst>
              <a:ext uri="{FF2B5EF4-FFF2-40B4-BE49-F238E27FC236}">
                <a16:creationId xmlns:a16="http://schemas.microsoft.com/office/drawing/2014/main" id="{DACF2331-DEC4-43DF-9FD1-5B3DCB0DF968}"/>
              </a:ext>
            </a:extLst>
          </p:cNvPr>
          <p:cNvSpPr txBox="1"/>
          <p:nvPr/>
        </p:nvSpPr>
        <p:spPr>
          <a:xfrm>
            <a:off x="8376638" y="5571005"/>
            <a:ext cx="376706" cy="153888"/>
          </a:xfrm>
          <a:prstGeom prst="rect">
            <a:avLst/>
          </a:prstGeom>
          <a:noFill/>
        </p:spPr>
        <p:txBody>
          <a:bodyPr wrap="none" lIns="0" tIns="0" rIns="0" bIns="0" rtlCol="0">
            <a:spAutoFit/>
          </a:bodyPr>
          <a:lstStyle/>
          <a:p>
            <a:pPr algn="l"/>
            <a:r>
              <a:rPr lang="en-US" sz="1000"/>
              <a:t>$42.7K</a:t>
            </a:r>
          </a:p>
        </p:txBody>
      </p:sp>
      <p:sp>
        <p:nvSpPr>
          <p:cNvPr id="37" name="Chart_E999">
            <a:extLst>
              <a:ext uri="{FF2B5EF4-FFF2-40B4-BE49-F238E27FC236}">
                <a16:creationId xmlns:a16="http://schemas.microsoft.com/office/drawing/2014/main" id="{9F8A63A8-8F20-4D8A-958A-FFCA94B07322}"/>
              </a:ext>
              <a:ext uri="{C183D7F6-B498-43B3-948B-1728B52AA6E4}">
                <adec:decorative xmlns:adec="http://schemas.microsoft.com/office/drawing/2017/decorative" val="1"/>
              </a:ext>
            </a:extLst>
          </p:cNvPr>
          <p:cNvSpPr>
            <a:spLocks noChangeAspect="1" noEditPoints="1"/>
          </p:cNvSpPr>
          <p:nvPr/>
        </p:nvSpPr>
        <p:spPr bwMode="auto">
          <a:xfrm>
            <a:off x="7319792" y="1837235"/>
            <a:ext cx="205172" cy="205316"/>
          </a:xfrm>
          <a:custGeom>
            <a:avLst/>
            <a:gdLst>
              <a:gd name="T0" fmla="*/ 0 w 4245"/>
              <a:gd name="T1" fmla="*/ 0 h 4248"/>
              <a:gd name="T2" fmla="*/ 0 w 4245"/>
              <a:gd name="T3" fmla="*/ 4248 h 4248"/>
              <a:gd name="T4" fmla="*/ 4245 w 4245"/>
              <a:gd name="T5" fmla="*/ 4248 h 4248"/>
              <a:gd name="T6" fmla="*/ 4088 w 4245"/>
              <a:gd name="T7" fmla="*/ 1101 h 4248"/>
              <a:gd name="T8" fmla="*/ 2515 w 4245"/>
              <a:gd name="T9" fmla="*/ 2675 h 4248"/>
              <a:gd name="T10" fmla="*/ 1886 w 4245"/>
              <a:gd name="T11" fmla="*/ 2045 h 4248"/>
              <a:gd name="T12" fmla="*/ 0 w 4245"/>
              <a:gd name="T13" fmla="*/ 3933 h 4248"/>
              <a:gd name="T14" fmla="*/ 4088 w 4245"/>
              <a:gd name="T15" fmla="*/ 2203 h 4248"/>
              <a:gd name="T16" fmla="*/ 4088 w 4245"/>
              <a:gd name="T17" fmla="*/ 1101 h 4248"/>
              <a:gd name="T18" fmla="*/ 2987 w 4245"/>
              <a:gd name="T19" fmla="*/ 1101 h 4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5" h="4248">
                <a:moveTo>
                  <a:pt x="0" y="0"/>
                </a:moveTo>
                <a:lnTo>
                  <a:pt x="0" y="4248"/>
                </a:lnTo>
                <a:lnTo>
                  <a:pt x="4245" y="4248"/>
                </a:lnTo>
                <a:moveTo>
                  <a:pt x="4088" y="1101"/>
                </a:moveTo>
                <a:lnTo>
                  <a:pt x="2515" y="2675"/>
                </a:lnTo>
                <a:lnTo>
                  <a:pt x="1886" y="2045"/>
                </a:lnTo>
                <a:lnTo>
                  <a:pt x="0" y="3933"/>
                </a:lnTo>
                <a:moveTo>
                  <a:pt x="4088" y="2203"/>
                </a:moveTo>
                <a:lnTo>
                  <a:pt x="4088" y="1101"/>
                </a:lnTo>
                <a:lnTo>
                  <a:pt x="2987" y="1101"/>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solidFill>
                <a:schemeClr val="bg1"/>
              </a:solidFill>
            </a:endParaRPr>
          </a:p>
        </p:txBody>
      </p:sp>
      <p:sp>
        <p:nvSpPr>
          <p:cNvPr id="38" name="money_2">
            <a:extLst>
              <a:ext uri="{FF2B5EF4-FFF2-40B4-BE49-F238E27FC236}">
                <a16:creationId xmlns:a16="http://schemas.microsoft.com/office/drawing/2014/main" id="{A933BE5F-EDBF-4E56-9296-3BCAD00EB7F3}"/>
              </a:ext>
              <a:ext uri="{C183D7F6-B498-43B3-948B-1728B52AA6E4}">
                <adec:decorative xmlns:adec="http://schemas.microsoft.com/office/drawing/2017/decorative" val="1"/>
              </a:ext>
            </a:extLst>
          </p:cNvPr>
          <p:cNvSpPr>
            <a:spLocks noChangeAspect="1" noEditPoints="1"/>
          </p:cNvSpPr>
          <p:nvPr/>
        </p:nvSpPr>
        <p:spPr bwMode="auto">
          <a:xfrm>
            <a:off x="10080810" y="1804412"/>
            <a:ext cx="256986" cy="270962"/>
          </a:xfrm>
          <a:custGeom>
            <a:avLst/>
            <a:gdLst>
              <a:gd name="T0" fmla="*/ 307 w 307"/>
              <a:gd name="T1" fmla="*/ 163 h 326"/>
              <a:gd name="T2" fmla="*/ 282 w 307"/>
              <a:gd name="T3" fmla="*/ 244 h 326"/>
              <a:gd name="T4" fmla="*/ 82 w 307"/>
              <a:gd name="T5" fmla="*/ 281 h 326"/>
              <a:gd name="T6" fmla="*/ 45 w 307"/>
              <a:gd name="T7" fmla="*/ 82 h 326"/>
              <a:gd name="T8" fmla="*/ 245 w 307"/>
              <a:gd name="T9" fmla="*/ 45 h 326"/>
              <a:gd name="T10" fmla="*/ 297 w 307"/>
              <a:gd name="T11" fmla="*/ 110 h 326"/>
              <a:gd name="T12" fmla="*/ 257 w 307"/>
              <a:gd name="T13" fmla="*/ 99 h 326"/>
              <a:gd name="T14" fmla="*/ 297 w 307"/>
              <a:gd name="T15" fmla="*/ 109 h 326"/>
              <a:gd name="T16" fmla="*/ 307 w 307"/>
              <a:gd name="T17" fmla="*/ 70 h 326"/>
              <a:gd name="T18" fmla="*/ 126 w 307"/>
              <a:gd name="T19" fmla="*/ 199 h 326"/>
              <a:gd name="T20" fmla="*/ 182 w 307"/>
              <a:gd name="T21" fmla="*/ 199 h 326"/>
              <a:gd name="T22" fmla="*/ 202 w 307"/>
              <a:gd name="T23" fmla="*/ 179 h 326"/>
              <a:gd name="T24" fmla="*/ 182 w 307"/>
              <a:gd name="T25" fmla="*/ 158 h 326"/>
              <a:gd name="T26" fmla="*/ 147 w 307"/>
              <a:gd name="T27" fmla="*/ 158 h 326"/>
              <a:gd name="T28" fmla="*/ 126 w 307"/>
              <a:gd name="T29" fmla="*/ 137 h 326"/>
              <a:gd name="T30" fmla="*/ 147 w 307"/>
              <a:gd name="T31" fmla="*/ 117 h 326"/>
              <a:gd name="T32" fmla="*/ 201 w 307"/>
              <a:gd name="T33" fmla="*/ 117 h 326"/>
              <a:gd name="T34" fmla="*/ 164 w 307"/>
              <a:gd name="T35" fmla="*/ 88 h 326"/>
              <a:gd name="T36" fmla="*/ 164 w 307"/>
              <a:gd name="T37" fmla="*/ 2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7" h="326">
                <a:moveTo>
                  <a:pt x="307" y="163"/>
                </a:moveTo>
                <a:cubicBezTo>
                  <a:pt x="307" y="191"/>
                  <a:pt x="299" y="219"/>
                  <a:pt x="282" y="244"/>
                </a:cubicBezTo>
                <a:cubicBezTo>
                  <a:pt x="237" y="310"/>
                  <a:pt x="148" y="326"/>
                  <a:pt x="82" y="281"/>
                </a:cubicBezTo>
                <a:cubicBezTo>
                  <a:pt x="17" y="236"/>
                  <a:pt x="0" y="147"/>
                  <a:pt x="45" y="82"/>
                </a:cubicBezTo>
                <a:cubicBezTo>
                  <a:pt x="90" y="16"/>
                  <a:pt x="179" y="0"/>
                  <a:pt x="245" y="45"/>
                </a:cubicBezTo>
                <a:cubicBezTo>
                  <a:pt x="269" y="61"/>
                  <a:pt x="287" y="84"/>
                  <a:pt x="297" y="110"/>
                </a:cubicBezTo>
                <a:moveTo>
                  <a:pt x="257" y="99"/>
                </a:moveTo>
                <a:cubicBezTo>
                  <a:pt x="297" y="109"/>
                  <a:pt x="297" y="109"/>
                  <a:pt x="297" y="109"/>
                </a:cubicBezTo>
                <a:cubicBezTo>
                  <a:pt x="307" y="70"/>
                  <a:pt x="307" y="70"/>
                  <a:pt x="307" y="70"/>
                </a:cubicBezTo>
                <a:moveTo>
                  <a:pt x="126" y="199"/>
                </a:moveTo>
                <a:cubicBezTo>
                  <a:pt x="182" y="199"/>
                  <a:pt x="182" y="199"/>
                  <a:pt x="182" y="199"/>
                </a:cubicBezTo>
                <a:cubicBezTo>
                  <a:pt x="193" y="199"/>
                  <a:pt x="202" y="190"/>
                  <a:pt x="202" y="179"/>
                </a:cubicBezTo>
                <a:cubicBezTo>
                  <a:pt x="202" y="168"/>
                  <a:pt x="193" y="158"/>
                  <a:pt x="182" y="158"/>
                </a:cubicBezTo>
                <a:cubicBezTo>
                  <a:pt x="147" y="158"/>
                  <a:pt x="147" y="158"/>
                  <a:pt x="147" y="158"/>
                </a:cubicBezTo>
                <a:cubicBezTo>
                  <a:pt x="136" y="158"/>
                  <a:pt x="126" y="148"/>
                  <a:pt x="126" y="137"/>
                </a:cubicBezTo>
                <a:cubicBezTo>
                  <a:pt x="126" y="126"/>
                  <a:pt x="136" y="117"/>
                  <a:pt x="147" y="117"/>
                </a:cubicBezTo>
                <a:cubicBezTo>
                  <a:pt x="201" y="117"/>
                  <a:pt x="201" y="117"/>
                  <a:pt x="201" y="117"/>
                </a:cubicBezTo>
                <a:moveTo>
                  <a:pt x="164" y="88"/>
                </a:moveTo>
                <a:cubicBezTo>
                  <a:pt x="164" y="226"/>
                  <a:pt x="164" y="226"/>
                  <a:pt x="164" y="226"/>
                </a:cubicBezTo>
              </a:path>
            </a:pathLst>
          </a:custGeom>
          <a:no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0" name="Money_3">
            <a:extLst>
              <a:ext uri="{FF2B5EF4-FFF2-40B4-BE49-F238E27FC236}">
                <a16:creationId xmlns:a16="http://schemas.microsoft.com/office/drawing/2014/main" id="{6CCFDE39-B106-43B9-B670-42AC4CDD1314}"/>
              </a:ext>
              <a:ext uri="{C183D7F6-B498-43B3-948B-1728B52AA6E4}">
                <adec:decorative xmlns:adec="http://schemas.microsoft.com/office/drawing/2017/decorative" val="1"/>
              </a:ext>
            </a:extLst>
          </p:cNvPr>
          <p:cNvSpPr>
            <a:spLocks noChangeAspect="1" noEditPoints="1"/>
          </p:cNvSpPr>
          <p:nvPr/>
        </p:nvSpPr>
        <p:spPr bwMode="auto">
          <a:xfrm>
            <a:off x="5962886" y="1820365"/>
            <a:ext cx="132060" cy="239056"/>
          </a:xfrm>
          <a:custGeom>
            <a:avLst/>
            <a:gdLst>
              <a:gd name="T0" fmla="*/ 0 w 153"/>
              <a:gd name="T1" fmla="*/ 223 h 279"/>
              <a:gd name="T2" fmla="*/ 111 w 153"/>
              <a:gd name="T3" fmla="*/ 223 h 279"/>
              <a:gd name="T4" fmla="*/ 153 w 153"/>
              <a:gd name="T5" fmla="*/ 182 h 279"/>
              <a:gd name="T6" fmla="*/ 111 w 153"/>
              <a:gd name="T7" fmla="*/ 141 h 279"/>
              <a:gd name="T8" fmla="*/ 41 w 153"/>
              <a:gd name="T9" fmla="*/ 139 h 279"/>
              <a:gd name="T10" fmla="*/ 0 w 153"/>
              <a:gd name="T11" fmla="*/ 98 h 279"/>
              <a:gd name="T12" fmla="*/ 41 w 153"/>
              <a:gd name="T13" fmla="*/ 56 h 279"/>
              <a:gd name="T14" fmla="*/ 150 w 153"/>
              <a:gd name="T15" fmla="*/ 56 h 279"/>
              <a:gd name="T16" fmla="*/ 76 w 153"/>
              <a:gd name="T17" fmla="*/ 0 h 279"/>
              <a:gd name="T18" fmla="*/ 76 w 153"/>
              <a:gd name="T19"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279">
                <a:moveTo>
                  <a:pt x="0" y="223"/>
                </a:moveTo>
                <a:cubicBezTo>
                  <a:pt x="111" y="223"/>
                  <a:pt x="111" y="223"/>
                  <a:pt x="111" y="223"/>
                </a:cubicBezTo>
                <a:cubicBezTo>
                  <a:pt x="134" y="223"/>
                  <a:pt x="153" y="205"/>
                  <a:pt x="153" y="182"/>
                </a:cubicBezTo>
                <a:cubicBezTo>
                  <a:pt x="153" y="159"/>
                  <a:pt x="134" y="141"/>
                  <a:pt x="111" y="141"/>
                </a:cubicBezTo>
                <a:cubicBezTo>
                  <a:pt x="41" y="139"/>
                  <a:pt x="41" y="139"/>
                  <a:pt x="41" y="139"/>
                </a:cubicBezTo>
                <a:cubicBezTo>
                  <a:pt x="19" y="139"/>
                  <a:pt x="0" y="120"/>
                  <a:pt x="0" y="98"/>
                </a:cubicBezTo>
                <a:cubicBezTo>
                  <a:pt x="0" y="75"/>
                  <a:pt x="19" y="56"/>
                  <a:pt x="41" y="56"/>
                </a:cubicBezTo>
                <a:cubicBezTo>
                  <a:pt x="150" y="56"/>
                  <a:pt x="150" y="56"/>
                  <a:pt x="150" y="56"/>
                </a:cubicBezTo>
                <a:moveTo>
                  <a:pt x="76" y="0"/>
                </a:moveTo>
                <a:cubicBezTo>
                  <a:pt x="76" y="279"/>
                  <a:pt x="76" y="279"/>
                  <a:pt x="76" y="279"/>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1" name="Money_4">
            <a:extLst>
              <a:ext uri="{FF2B5EF4-FFF2-40B4-BE49-F238E27FC236}">
                <a16:creationId xmlns:a16="http://schemas.microsoft.com/office/drawing/2014/main" id="{41CCAAC8-6CA9-44E6-BEA0-D77844D10FED}"/>
              </a:ext>
              <a:ext uri="{C183D7F6-B498-43B3-948B-1728B52AA6E4}">
                <adec:decorative xmlns:adec="http://schemas.microsoft.com/office/drawing/2017/decorative" val="1"/>
              </a:ext>
            </a:extLst>
          </p:cNvPr>
          <p:cNvSpPr>
            <a:spLocks noChangeAspect="1" noEditPoints="1"/>
          </p:cNvSpPr>
          <p:nvPr/>
        </p:nvSpPr>
        <p:spPr bwMode="auto">
          <a:xfrm>
            <a:off x="8696261" y="1828800"/>
            <a:ext cx="239162" cy="222186"/>
          </a:xfrm>
          <a:custGeom>
            <a:avLst/>
            <a:gdLst>
              <a:gd name="T0" fmla="*/ 267 w 358"/>
              <a:gd name="T1" fmla="*/ 332 h 332"/>
              <a:gd name="T2" fmla="*/ 225 w 358"/>
              <a:gd name="T3" fmla="*/ 332 h 332"/>
              <a:gd name="T4" fmla="*/ 134 w 358"/>
              <a:gd name="T5" fmla="*/ 225 h 332"/>
              <a:gd name="T6" fmla="*/ 225 w 358"/>
              <a:gd name="T7" fmla="*/ 119 h 332"/>
              <a:gd name="T8" fmla="*/ 267 w 358"/>
              <a:gd name="T9" fmla="*/ 119 h 332"/>
              <a:gd name="T10" fmla="*/ 267 w 358"/>
              <a:gd name="T11" fmla="*/ 119 h 332"/>
              <a:gd name="T12" fmla="*/ 177 w 358"/>
              <a:gd name="T13" fmla="*/ 225 h 332"/>
              <a:gd name="T14" fmla="*/ 267 w 358"/>
              <a:gd name="T15" fmla="*/ 332 h 332"/>
              <a:gd name="T16" fmla="*/ 358 w 358"/>
              <a:gd name="T17" fmla="*/ 225 h 332"/>
              <a:gd name="T18" fmla="*/ 267 w 358"/>
              <a:gd name="T19" fmla="*/ 119 h 332"/>
              <a:gd name="T20" fmla="*/ 0 w 358"/>
              <a:gd name="T21" fmla="*/ 269 h 332"/>
              <a:gd name="T22" fmla="*/ 116 w 358"/>
              <a:gd name="T23" fmla="*/ 332 h 332"/>
              <a:gd name="T24" fmla="*/ 183 w 358"/>
              <a:gd name="T25" fmla="*/ 320 h 332"/>
              <a:gd name="T26" fmla="*/ 0 w 358"/>
              <a:gd name="T27" fmla="*/ 218 h 332"/>
              <a:gd name="T28" fmla="*/ 116 w 358"/>
              <a:gd name="T29" fmla="*/ 280 h 332"/>
              <a:gd name="T30" fmla="*/ 146 w 358"/>
              <a:gd name="T31" fmla="*/ 278 h 332"/>
              <a:gd name="T32" fmla="*/ 0 w 358"/>
              <a:gd name="T33" fmla="*/ 166 h 332"/>
              <a:gd name="T34" fmla="*/ 116 w 358"/>
              <a:gd name="T35" fmla="*/ 229 h 332"/>
              <a:gd name="T36" fmla="*/ 134 w 358"/>
              <a:gd name="T37" fmla="*/ 228 h 332"/>
              <a:gd name="T38" fmla="*/ 0 w 358"/>
              <a:gd name="T39" fmla="*/ 115 h 332"/>
              <a:gd name="T40" fmla="*/ 116 w 358"/>
              <a:gd name="T41" fmla="*/ 177 h 332"/>
              <a:gd name="T42" fmla="*/ 145 w 358"/>
              <a:gd name="T43" fmla="*/ 174 h 332"/>
              <a:gd name="T44" fmla="*/ 116 w 358"/>
              <a:gd name="T45" fmla="*/ 0 h 332"/>
              <a:gd name="T46" fmla="*/ 0 w 358"/>
              <a:gd name="T47" fmla="*/ 63 h 332"/>
              <a:gd name="T48" fmla="*/ 116 w 358"/>
              <a:gd name="T49" fmla="*/ 126 h 332"/>
              <a:gd name="T50" fmla="*/ 231 w 358"/>
              <a:gd name="T51" fmla="*/ 63 h 332"/>
              <a:gd name="T52" fmla="*/ 116 w 358"/>
              <a:gd name="T53" fmla="*/ 0 h 332"/>
              <a:gd name="T54" fmla="*/ 0 w 358"/>
              <a:gd name="T55" fmla="*/ 63 h 332"/>
              <a:gd name="T56" fmla="*/ 0 w 358"/>
              <a:gd name="T57" fmla="*/ 269 h 332"/>
              <a:gd name="T58" fmla="*/ 231 w 358"/>
              <a:gd name="T59" fmla="*/ 63 h 332"/>
              <a:gd name="T60" fmla="*/ 231 w 358"/>
              <a:gd name="T61" fmla="*/ 1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8" h="332">
                <a:moveTo>
                  <a:pt x="267" y="332"/>
                </a:moveTo>
                <a:cubicBezTo>
                  <a:pt x="225" y="332"/>
                  <a:pt x="225" y="332"/>
                  <a:pt x="225" y="332"/>
                </a:cubicBezTo>
                <a:cubicBezTo>
                  <a:pt x="175" y="332"/>
                  <a:pt x="134" y="284"/>
                  <a:pt x="134" y="225"/>
                </a:cubicBezTo>
                <a:cubicBezTo>
                  <a:pt x="134" y="166"/>
                  <a:pt x="175" y="119"/>
                  <a:pt x="225" y="119"/>
                </a:cubicBezTo>
                <a:cubicBezTo>
                  <a:pt x="267" y="119"/>
                  <a:pt x="267" y="119"/>
                  <a:pt x="267" y="119"/>
                </a:cubicBezTo>
                <a:moveTo>
                  <a:pt x="267" y="119"/>
                </a:moveTo>
                <a:cubicBezTo>
                  <a:pt x="217" y="119"/>
                  <a:pt x="177" y="166"/>
                  <a:pt x="177" y="225"/>
                </a:cubicBezTo>
                <a:cubicBezTo>
                  <a:pt x="177" y="284"/>
                  <a:pt x="217" y="332"/>
                  <a:pt x="267" y="332"/>
                </a:cubicBezTo>
                <a:cubicBezTo>
                  <a:pt x="317" y="332"/>
                  <a:pt x="358" y="284"/>
                  <a:pt x="358" y="225"/>
                </a:cubicBezTo>
                <a:cubicBezTo>
                  <a:pt x="358" y="166"/>
                  <a:pt x="317" y="119"/>
                  <a:pt x="267" y="119"/>
                </a:cubicBezTo>
                <a:close/>
                <a:moveTo>
                  <a:pt x="0" y="269"/>
                </a:moveTo>
                <a:cubicBezTo>
                  <a:pt x="0" y="304"/>
                  <a:pt x="52" y="332"/>
                  <a:pt x="116" y="332"/>
                </a:cubicBezTo>
                <a:cubicBezTo>
                  <a:pt x="141" y="332"/>
                  <a:pt x="164" y="327"/>
                  <a:pt x="183" y="320"/>
                </a:cubicBezTo>
                <a:moveTo>
                  <a:pt x="0" y="218"/>
                </a:moveTo>
                <a:cubicBezTo>
                  <a:pt x="0" y="252"/>
                  <a:pt x="52" y="280"/>
                  <a:pt x="116" y="280"/>
                </a:cubicBezTo>
                <a:cubicBezTo>
                  <a:pt x="126" y="280"/>
                  <a:pt x="136" y="279"/>
                  <a:pt x="146" y="278"/>
                </a:cubicBezTo>
                <a:moveTo>
                  <a:pt x="0" y="166"/>
                </a:moveTo>
                <a:cubicBezTo>
                  <a:pt x="0" y="201"/>
                  <a:pt x="52" y="229"/>
                  <a:pt x="116" y="229"/>
                </a:cubicBezTo>
                <a:cubicBezTo>
                  <a:pt x="122" y="229"/>
                  <a:pt x="128" y="228"/>
                  <a:pt x="134" y="228"/>
                </a:cubicBezTo>
                <a:moveTo>
                  <a:pt x="0" y="115"/>
                </a:moveTo>
                <a:cubicBezTo>
                  <a:pt x="0" y="149"/>
                  <a:pt x="52" y="177"/>
                  <a:pt x="116" y="177"/>
                </a:cubicBezTo>
                <a:cubicBezTo>
                  <a:pt x="124" y="177"/>
                  <a:pt x="137" y="176"/>
                  <a:pt x="145" y="174"/>
                </a:cubicBezTo>
                <a:moveTo>
                  <a:pt x="116" y="0"/>
                </a:moveTo>
                <a:cubicBezTo>
                  <a:pt x="52" y="0"/>
                  <a:pt x="0" y="28"/>
                  <a:pt x="0" y="63"/>
                </a:cubicBezTo>
                <a:cubicBezTo>
                  <a:pt x="0" y="98"/>
                  <a:pt x="52" y="126"/>
                  <a:pt x="116" y="126"/>
                </a:cubicBezTo>
                <a:cubicBezTo>
                  <a:pt x="179" y="126"/>
                  <a:pt x="231" y="98"/>
                  <a:pt x="231" y="63"/>
                </a:cubicBezTo>
                <a:cubicBezTo>
                  <a:pt x="231" y="28"/>
                  <a:pt x="179" y="0"/>
                  <a:pt x="116" y="0"/>
                </a:cubicBezTo>
                <a:close/>
                <a:moveTo>
                  <a:pt x="0" y="63"/>
                </a:moveTo>
                <a:cubicBezTo>
                  <a:pt x="0" y="269"/>
                  <a:pt x="0" y="269"/>
                  <a:pt x="0" y="269"/>
                </a:cubicBezTo>
                <a:moveTo>
                  <a:pt x="231" y="63"/>
                </a:moveTo>
                <a:cubicBezTo>
                  <a:pt x="231" y="119"/>
                  <a:pt x="231" y="119"/>
                  <a:pt x="231" y="119"/>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5" name="Rectangle 24">
            <a:extLst>
              <a:ext uri="{FF2B5EF4-FFF2-40B4-BE49-F238E27FC236}">
                <a16:creationId xmlns:a16="http://schemas.microsoft.com/office/drawing/2014/main" id="{2DB6C0D6-6472-3B4F-3858-4645B828B27C}"/>
              </a:ext>
              <a:ext uri="{C183D7F6-B498-43B3-948B-1728B52AA6E4}">
                <adec:decorative xmlns:adec="http://schemas.microsoft.com/office/drawing/2017/decorative" val="1"/>
              </a:ext>
            </a:extLst>
          </p:cNvPr>
          <p:cNvSpPr>
            <a:spLocks/>
          </p:cNvSpPr>
          <p:nvPr/>
        </p:nvSpPr>
        <p:spPr bwMode="auto">
          <a:xfrm>
            <a:off x="5105401" y="1286995"/>
            <a:ext cx="6027417" cy="4982043"/>
          </a:xfrm>
          <a:prstGeom prst="rect">
            <a:avLst/>
          </a:prstGeom>
          <a:noFill/>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1400" err="1">
              <a:solidFill>
                <a:srgbClr val="000000"/>
              </a:solidFill>
              <a:latin typeface="Segoe UI Semibold" panose="020B0702040204020203" pitchFamily="34" charset="0"/>
              <a:ea typeface="Segoe UI" pitchFamily="34" charset="0"/>
              <a:cs typeface="Segoe UI" pitchFamily="34" charset="0"/>
            </a:endParaRPr>
          </a:p>
        </p:txBody>
      </p:sp>
      <p:sp>
        <p:nvSpPr>
          <p:cNvPr id="2" name="TextBox 1">
            <a:extLst>
              <a:ext uri="{FF2B5EF4-FFF2-40B4-BE49-F238E27FC236}">
                <a16:creationId xmlns:a16="http://schemas.microsoft.com/office/drawing/2014/main" id="{FA816823-2973-37FC-1028-E89D140D11E7}"/>
              </a:ext>
            </a:extLst>
          </p:cNvPr>
          <p:cNvSpPr txBox="1"/>
          <p:nvPr/>
        </p:nvSpPr>
        <p:spPr>
          <a:xfrm>
            <a:off x="8293894" y="6603201"/>
            <a:ext cx="3122471" cy="415498"/>
          </a:xfrm>
          <a:prstGeom prst="rect">
            <a:avLst/>
          </a:prstGeom>
          <a:noFill/>
        </p:spPr>
        <p:txBody>
          <a:bodyPr wrap="square" lIns="0" tIns="0" rIns="0" bIns="0" rtlCol="0">
            <a:spAutoFit/>
          </a:bodyPr>
          <a:lstStyle/>
          <a:p>
            <a:r>
              <a:rPr lang="en-US" sz="700" dirty="0">
                <a:solidFill>
                  <a:srgbClr val="0078D4"/>
                </a:solidFill>
                <a:hlinkClick r:id="rId4">
                  <a:extLst>
                    <a:ext uri="{A12FA001-AC4F-418D-AE19-62706E023703}">
                      <ahyp:hlinkClr xmlns:ahyp="http://schemas.microsoft.com/office/drawing/2018/hyperlinkcolor" val="tx"/>
                    </a:ext>
                  </a:extLst>
                </a:hlinkClick>
              </a:rPr>
              <a:t>The Total Economic Impact™ of Microsoft Dynamics 365 Business Central</a:t>
            </a:r>
            <a:endParaRPr lang="en-US" sz="700" dirty="0">
              <a:solidFill>
                <a:schemeClr val="bg2"/>
              </a:solidFill>
              <a:cs typeface="Calibri"/>
              <a:hlinkClick r:id="rId5">
                <a:extLst>
                  <a:ext uri="{A12FA001-AC4F-418D-AE19-62706E023703}">
                    <ahyp:hlinkClr xmlns:ahyp="http://schemas.microsoft.com/office/drawing/2018/hyperlinkcolor" val="tx"/>
                  </a:ext>
                </a:extLst>
              </a:hlinkClick>
            </a:endParaRPr>
          </a:p>
          <a:p>
            <a:pPr algn="l"/>
            <a:endParaRPr lang="en-US" sz="2000" dirty="0"/>
          </a:p>
        </p:txBody>
      </p:sp>
    </p:spTree>
    <p:extLst>
      <p:ext uri="{BB962C8B-B14F-4D97-AF65-F5344CB8AC3E}">
        <p14:creationId xmlns:p14="http://schemas.microsoft.com/office/powerpoint/2010/main" val="198668415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2B99B7-C218-7FF4-A69C-C8AEC6508EBC}"/>
              </a:ext>
            </a:extLst>
          </p:cNvPr>
          <p:cNvSpPr>
            <a:spLocks noGrp="1"/>
          </p:cNvSpPr>
          <p:nvPr>
            <p:ph type="title"/>
          </p:nvPr>
        </p:nvSpPr>
        <p:spPr/>
        <p:txBody>
          <a:bodyPr/>
          <a:lstStyle/>
          <a:p>
            <a:pPr algn="ctr"/>
            <a:r>
              <a:rPr lang="en-US" noProof="0" dirty="0"/>
              <a:t>SMB customers growing with Business Central</a:t>
            </a:r>
            <a:endParaRPr lang="en-US" dirty="0"/>
          </a:p>
        </p:txBody>
      </p:sp>
      <p:sp>
        <p:nvSpPr>
          <p:cNvPr id="6" name="Rectangle 5">
            <a:extLst>
              <a:ext uri="{FF2B5EF4-FFF2-40B4-BE49-F238E27FC236}">
                <a16:creationId xmlns:a16="http://schemas.microsoft.com/office/drawing/2014/main" id="{86601950-7B9D-CEB7-5DB8-15F6DFC89CCA}"/>
              </a:ext>
            </a:extLst>
          </p:cNvPr>
          <p:cNvSpPr/>
          <p:nvPr/>
        </p:nvSpPr>
        <p:spPr bwMode="auto">
          <a:xfrm>
            <a:off x="958181" y="1502435"/>
            <a:ext cx="1444121" cy="4114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932472" fontAlgn="base">
              <a:spcBef>
                <a:spcPct val="0"/>
              </a:spcBef>
              <a:spcAft>
                <a:spcPct val="0"/>
              </a:spcAft>
            </a:pPr>
            <a:r>
              <a:rPr lang="en-US" sz="1400" dirty="0">
                <a:solidFill>
                  <a:schemeClr val="tx1"/>
                </a:solidFill>
                <a:latin typeface="+mj-lt"/>
                <a:ea typeface="Segoe UI" pitchFamily="34" charset="0"/>
                <a:cs typeface="Segoe UI" pitchFamily="34" charset="0"/>
              </a:rPr>
              <a:t>Consumer goods</a:t>
            </a:r>
          </a:p>
        </p:txBody>
      </p:sp>
      <p:sp>
        <p:nvSpPr>
          <p:cNvPr id="7" name="Rectangle 6">
            <a:extLst>
              <a:ext uri="{FF2B5EF4-FFF2-40B4-BE49-F238E27FC236}">
                <a16:creationId xmlns:a16="http://schemas.microsoft.com/office/drawing/2014/main" id="{E2CA7A3D-1702-FDB8-E482-60D3F01FA990}"/>
              </a:ext>
            </a:extLst>
          </p:cNvPr>
          <p:cNvSpPr/>
          <p:nvPr/>
        </p:nvSpPr>
        <p:spPr bwMode="auto">
          <a:xfrm>
            <a:off x="2753963" y="1502435"/>
            <a:ext cx="1444121" cy="4114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932472" fontAlgn="base">
              <a:spcBef>
                <a:spcPct val="0"/>
              </a:spcBef>
              <a:spcAft>
                <a:spcPct val="0"/>
              </a:spcAft>
            </a:pPr>
            <a:r>
              <a:rPr lang="en-US" sz="1400" dirty="0">
                <a:solidFill>
                  <a:schemeClr val="tx1"/>
                </a:solidFill>
                <a:latin typeface="+mj-lt"/>
                <a:ea typeface="Segoe UI" pitchFamily="34" charset="0"/>
                <a:cs typeface="Segoe UI" pitchFamily="34" charset="0"/>
              </a:rPr>
              <a:t>Manufacturing</a:t>
            </a:r>
          </a:p>
        </p:txBody>
      </p:sp>
      <p:sp>
        <p:nvSpPr>
          <p:cNvPr id="8" name="Rectangle 7">
            <a:extLst>
              <a:ext uri="{FF2B5EF4-FFF2-40B4-BE49-F238E27FC236}">
                <a16:creationId xmlns:a16="http://schemas.microsoft.com/office/drawing/2014/main" id="{AC9AA923-C846-0E0F-6F1E-D701F1626DF1}"/>
              </a:ext>
            </a:extLst>
          </p:cNvPr>
          <p:cNvSpPr/>
          <p:nvPr/>
        </p:nvSpPr>
        <p:spPr bwMode="auto">
          <a:xfrm>
            <a:off x="4425070" y="1481453"/>
            <a:ext cx="1444121" cy="4114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932472" fontAlgn="base">
              <a:spcBef>
                <a:spcPct val="0"/>
              </a:spcBef>
              <a:spcAft>
                <a:spcPct val="0"/>
              </a:spcAft>
            </a:pPr>
            <a:r>
              <a:rPr lang="en-US" sz="1400" dirty="0">
                <a:solidFill>
                  <a:schemeClr val="tx1"/>
                </a:solidFill>
                <a:latin typeface="+mj-lt"/>
                <a:ea typeface="Segoe UI" pitchFamily="34" charset="0"/>
                <a:cs typeface="Segoe UI" pitchFamily="34" charset="0"/>
              </a:rPr>
              <a:t>Retail</a:t>
            </a:r>
          </a:p>
        </p:txBody>
      </p:sp>
      <p:sp>
        <p:nvSpPr>
          <p:cNvPr id="9" name="Rectangle 8">
            <a:extLst>
              <a:ext uri="{FF2B5EF4-FFF2-40B4-BE49-F238E27FC236}">
                <a16:creationId xmlns:a16="http://schemas.microsoft.com/office/drawing/2014/main" id="{09C6AB50-9859-4775-9EB2-F9A4648F4EB4}"/>
              </a:ext>
            </a:extLst>
          </p:cNvPr>
          <p:cNvSpPr/>
          <p:nvPr/>
        </p:nvSpPr>
        <p:spPr bwMode="auto">
          <a:xfrm>
            <a:off x="6220852" y="1504925"/>
            <a:ext cx="1444121" cy="4114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932472" fontAlgn="base">
              <a:spcBef>
                <a:spcPct val="0"/>
              </a:spcBef>
              <a:spcAft>
                <a:spcPct val="0"/>
              </a:spcAft>
            </a:pPr>
            <a:r>
              <a:rPr lang="en-US" sz="1400" dirty="0">
                <a:solidFill>
                  <a:schemeClr val="tx1"/>
                </a:solidFill>
                <a:latin typeface="+mj-lt"/>
                <a:ea typeface="Segoe UI" pitchFamily="34" charset="0"/>
                <a:cs typeface="Segoe UI" pitchFamily="34" charset="0"/>
              </a:rPr>
              <a:t>Prof. services</a:t>
            </a:r>
          </a:p>
        </p:txBody>
      </p:sp>
      <p:sp>
        <p:nvSpPr>
          <p:cNvPr id="10" name="Rectangle 9">
            <a:extLst>
              <a:ext uri="{FF2B5EF4-FFF2-40B4-BE49-F238E27FC236}">
                <a16:creationId xmlns:a16="http://schemas.microsoft.com/office/drawing/2014/main" id="{068DC175-E4FE-8904-5BEB-6908B3FC5032}"/>
              </a:ext>
            </a:extLst>
          </p:cNvPr>
          <p:cNvSpPr/>
          <p:nvPr/>
        </p:nvSpPr>
        <p:spPr bwMode="auto">
          <a:xfrm>
            <a:off x="7938675" y="1502435"/>
            <a:ext cx="1444121" cy="4114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932472" fontAlgn="base">
              <a:spcBef>
                <a:spcPct val="0"/>
              </a:spcBef>
              <a:spcAft>
                <a:spcPct val="0"/>
              </a:spcAft>
            </a:pPr>
            <a:r>
              <a:rPr lang="en-US" sz="1400" dirty="0">
                <a:solidFill>
                  <a:schemeClr val="tx1"/>
                </a:solidFill>
                <a:latin typeface="+mj-lt"/>
                <a:ea typeface="Segoe UI" pitchFamily="34" charset="0"/>
                <a:cs typeface="Segoe UI" pitchFamily="34" charset="0"/>
              </a:rPr>
              <a:t>Non-profit</a:t>
            </a:r>
          </a:p>
        </p:txBody>
      </p:sp>
      <p:sp>
        <p:nvSpPr>
          <p:cNvPr id="11" name="Rectangle 10">
            <a:extLst>
              <a:ext uri="{FF2B5EF4-FFF2-40B4-BE49-F238E27FC236}">
                <a16:creationId xmlns:a16="http://schemas.microsoft.com/office/drawing/2014/main" id="{DD9037C5-72F4-66E2-CC12-16E8702B2DC1}"/>
              </a:ext>
            </a:extLst>
          </p:cNvPr>
          <p:cNvSpPr/>
          <p:nvPr/>
        </p:nvSpPr>
        <p:spPr bwMode="auto">
          <a:xfrm>
            <a:off x="9687741" y="1502435"/>
            <a:ext cx="1444121" cy="4114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932472" fontAlgn="base">
              <a:spcBef>
                <a:spcPct val="0"/>
              </a:spcBef>
              <a:spcAft>
                <a:spcPct val="0"/>
              </a:spcAft>
            </a:pPr>
            <a:r>
              <a:rPr lang="en-US" sz="1400" dirty="0">
                <a:solidFill>
                  <a:schemeClr val="tx1"/>
                </a:solidFill>
                <a:latin typeface="+mj-lt"/>
                <a:ea typeface="Segoe UI" pitchFamily="34" charset="0"/>
                <a:cs typeface="Segoe UI" pitchFamily="34" charset="0"/>
              </a:rPr>
              <a:t>Fin. services</a:t>
            </a:r>
          </a:p>
        </p:txBody>
      </p:sp>
      <p:pic>
        <p:nvPicPr>
          <p:cNvPr id="14" name="Picture 13">
            <a:extLst>
              <a:ext uri="{FF2B5EF4-FFF2-40B4-BE49-F238E27FC236}">
                <a16:creationId xmlns:a16="http://schemas.microsoft.com/office/drawing/2014/main" id="{891101BA-003C-41F7-87F9-E83A0580F7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749" y="1993971"/>
            <a:ext cx="10546501" cy="4048718"/>
          </a:xfrm>
          <a:prstGeom prst="rect">
            <a:avLst/>
          </a:prstGeom>
        </p:spPr>
      </p:pic>
    </p:spTree>
    <p:extLst>
      <p:ext uri="{BB962C8B-B14F-4D97-AF65-F5344CB8AC3E}">
        <p14:creationId xmlns:p14="http://schemas.microsoft.com/office/powerpoint/2010/main" val="108985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2309B6-9B0C-4CF4-403F-44587A61F70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213600" y="0"/>
            <a:ext cx="4978400" cy="6858000"/>
          </a:xfrm>
          <a:custGeom>
            <a:avLst/>
            <a:gdLst>
              <a:gd name="connsiteX0" fmla="*/ 0 w 4978400"/>
              <a:gd name="connsiteY0" fmla="*/ 0 h 6858000"/>
              <a:gd name="connsiteX1" fmla="*/ 4978400 w 4978400"/>
              <a:gd name="connsiteY1" fmla="*/ 0 h 6858000"/>
              <a:gd name="connsiteX2" fmla="*/ 4978400 w 4978400"/>
              <a:gd name="connsiteY2" fmla="*/ 6858000 h 6858000"/>
              <a:gd name="connsiteX3" fmla="*/ 0 w 4978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78400" h="6858000">
                <a:moveTo>
                  <a:pt x="0" y="0"/>
                </a:moveTo>
                <a:lnTo>
                  <a:pt x="4978400" y="0"/>
                </a:lnTo>
                <a:lnTo>
                  <a:pt x="4978400" y="6858000"/>
                </a:lnTo>
                <a:lnTo>
                  <a:pt x="0" y="6858000"/>
                </a:lnTo>
                <a:close/>
              </a:path>
            </a:pathLst>
          </a:custGeom>
        </p:spPr>
      </p:pic>
      <p:sp>
        <p:nvSpPr>
          <p:cNvPr id="6" name="Title 5">
            <a:extLst>
              <a:ext uri="{FF2B5EF4-FFF2-40B4-BE49-F238E27FC236}">
                <a16:creationId xmlns:a16="http://schemas.microsoft.com/office/drawing/2014/main" id="{98267AF0-0721-43ED-9086-EF321954A048}"/>
              </a:ext>
            </a:extLst>
          </p:cNvPr>
          <p:cNvSpPr>
            <a:spLocks noGrp="1"/>
          </p:cNvSpPr>
          <p:nvPr>
            <p:ph type="title"/>
          </p:nvPr>
        </p:nvSpPr>
        <p:spPr>
          <a:xfrm>
            <a:off x="588263" y="457200"/>
            <a:ext cx="11018520" cy="1107996"/>
          </a:xfrm>
        </p:spPr>
        <p:txBody>
          <a:bodyPr/>
          <a:lstStyle/>
          <a:p>
            <a:r>
              <a:rPr lang="en-US"/>
              <a:t>Dynamics 365 </a:t>
            </a:r>
            <a:br>
              <a:rPr lang="en-US"/>
            </a:br>
            <a:r>
              <a:rPr lang="en-US"/>
              <a:t>Business Central </a:t>
            </a:r>
          </a:p>
        </p:txBody>
      </p:sp>
      <p:sp>
        <p:nvSpPr>
          <p:cNvPr id="25" name="Text Placeholder 11">
            <a:extLst>
              <a:ext uri="{FF2B5EF4-FFF2-40B4-BE49-F238E27FC236}">
                <a16:creationId xmlns:a16="http://schemas.microsoft.com/office/drawing/2014/main" id="{430C0B36-D1A3-48E2-9729-7195149AEC58}"/>
              </a:ext>
            </a:extLst>
          </p:cNvPr>
          <p:cNvSpPr txBox="1">
            <a:spLocks/>
          </p:cNvSpPr>
          <p:nvPr/>
        </p:nvSpPr>
        <p:spPr>
          <a:xfrm>
            <a:off x="588262" y="2022396"/>
            <a:ext cx="5853177" cy="923330"/>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200"/>
              </a:spcBef>
              <a:spcAft>
                <a:spcPts val="1200"/>
              </a:spcAft>
              <a:buNone/>
              <a:defRPr/>
            </a:pPr>
            <a:r>
              <a:rPr lang="en-US" sz="2000"/>
              <a:t>Make your vision a reality with a connected business management solution that enables you to </a:t>
            </a:r>
            <a:r>
              <a:rPr lang="en-US" sz="2000">
                <a:solidFill>
                  <a:schemeClr val="accent1"/>
                </a:solidFill>
              </a:rPr>
              <a:t>adapt faster, work smarter, and perform better.</a:t>
            </a:r>
          </a:p>
        </p:txBody>
      </p:sp>
    </p:spTree>
    <p:extLst>
      <p:ext uri="{BB962C8B-B14F-4D97-AF65-F5344CB8AC3E}">
        <p14:creationId xmlns:p14="http://schemas.microsoft.com/office/powerpoint/2010/main" val="136349193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a:extLst>
              <a:ext uri="{FF2B5EF4-FFF2-40B4-BE49-F238E27FC236}">
                <a16:creationId xmlns:a16="http://schemas.microsoft.com/office/drawing/2014/main" id="{5C3BE23A-E951-4F3C-AFBE-75F55C00B6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6931178"/>
              </p:ext>
            </p:extLst>
          </p:nvPr>
        </p:nvGraphicFramePr>
        <p:xfrm>
          <a:off x="875480" y="1721928"/>
          <a:ext cx="2840838" cy="28408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a:extLst>
              <a:ext uri="{FF2B5EF4-FFF2-40B4-BE49-F238E27FC236}">
                <a16:creationId xmlns:a16="http://schemas.microsoft.com/office/drawing/2014/main" id="{2C3DEE21-9340-40D7-ADB7-C2C903FCCA8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4280755"/>
              </p:ext>
            </p:extLst>
          </p:nvPr>
        </p:nvGraphicFramePr>
        <p:xfrm>
          <a:off x="8621723" y="1721928"/>
          <a:ext cx="2840838" cy="28408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Chart 26">
            <a:extLst>
              <a:ext uri="{FF2B5EF4-FFF2-40B4-BE49-F238E27FC236}">
                <a16:creationId xmlns:a16="http://schemas.microsoft.com/office/drawing/2014/main" id="{03CB0940-BF0E-401C-A95A-943BA7F99D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0065660"/>
              </p:ext>
            </p:extLst>
          </p:nvPr>
        </p:nvGraphicFramePr>
        <p:xfrm>
          <a:off x="4820100" y="1721928"/>
          <a:ext cx="2840838" cy="2840836"/>
        </p:xfrm>
        <a:graphic>
          <a:graphicData uri="http://schemas.openxmlformats.org/drawingml/2006/chart">
            <c:chart xmlns:c="http://schemas.openxmlformats.org/drawingml/2006/chart" xmlns:r="http://schemas.openxmlformats.org/officeDocument/2006/relationships" r:id="rId5"/>
          </a:graphicData>
        </a:graphic>
      </p:graphicFrame>
      <p:sp>
        <p:nvSpPr>
          <p:cNvPr id="5" name="Title 4">
            <a:extLst>
              <a:ext uri="{FF2B5EF4-FFF2-40B4-BE49-F238E27FC236}">
                <a16:creationId xmlns:a16="http://schemas.microsoft.com/office/drawing/2014/main" id="{789D3A48-6367-4650-88DE-25565CB75D8D}"/>
              </a:ext>
            </a:extLst>
          </p:cNvPr>
          <p:cNvSpPr>
            <a:spLocks noGrp="1"/>
          </p:cNvSpPr>
          <p:nvPr>
            <p:ph type="title"/>
          </p:nvPr>
        </p:nvSpPr>
        <p:spPr/>
        <p:txBody>
          <a:bodyPr/>
          <a:lstStyle/>
          <a:p>
            <a:r>
              <a:rPr lang="en-US"/>
              <a:t>Is your business prepared for rapid change? </a:t>
            </a:r>
          </a:p>
        </p:txBody>
      </p:sp>
      <p:sp>
        <p:nvSpPr>
          <p:cNvPr id="41" name="Oval 40">
            <a:extLst>
              <a:ext uri="{FF2B5EF4-FFF2-40B4-BE49-F238E27FC236}">
                <a16:creationId xmlns:a16="http://schemas.microsoft.com/office/drawing/2014/main" id="{9CB3CF03-E01B-C57D-8CC4-D697303B4DA5}"/>
              </a:ext>
            </a:extLst>
          </p:cNvPr>
          <p:cNvSpPr/>
          <p:nvPr/>
        </p:nvSpPr>
        <p:spPr bwMode="auto">
          <a:xfrm>
            <a:off x="1583168" y="2429615"/>
            <a:ext cx="1425462" cy="1425462"/>
          </a:xfrm>
          <a:prstGeom prst="ellipse">
            <a:avLst/>
          </a:prstGeom>
          <a:no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3200">
                <a:solidFill>
                  <a:schemeClr val="tx1"/>
                </a:solidFill>
                <a:latin typeface="+mj-lt"/>
                <a:ea typeface="Calibri" panose="020F0502020204030204" pitchFamily="34" charset="0"/>
                <a:cs typeface="Arial" panose="020B0604020202020204" pitchFamily="34" charset="0"/>
              </a:rPr>
              <a:t>20%</a:t>
            </a:r>
            <a:endParaRPr lang="en-US" sz="3200">
              <a:solidFill>
                <a:schemeClr val="tx1"/>
              </a:solidFill>
              <a:latin typeface="+mj-lt"/>
            </a:endParaRPr>
          </a:p>
        </p:txBody>
      </p:sp>
      <p:sp>
        <p:nvSpPr>
          <p:cNvPr id="33" name="Text Placeholder 14">
            <a:extLst>
              <a:ext uri="{FF2B5EF4-FFF2-40B4-BE49-F238E27FC236}">
                <a16:creationId xmlns:a16="http://schemas.microsoft.com/office/drawing/2014/main" id="{7D261EE2-51E8-480A-B257-BFD2D2CADDC7}"/>
              </a:ext>
            </a:extLst>
          </p:cNvPr>
          <p:cNvSpPr txBox="1">
            <a:spLocks/>
          </p:cNvSpPr>
          <p:nvPr/>
        </p:nvSpPr>
        <p:spPr>
          <a:xfrm>
            <a:off x="588263" y="4866381"/>
            <a:ext cx="3415272" cy="553998"/>
          </a:xfrm>
          <a:prstGeom prst="rect">
            <a:avLst/>
          </a:prstGeom>
        </p:spPr>
        <p:txBody>
          <a:bodyPr vert="horz" wrap="square" lIns="0" tIns="0" rIns="0" bIns="0" rtlCol="0">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defTabSz="914367">
              <a:spcBef>
                <a:spcPts val="0"/>
              </a:spcBef>
              <a:buSzTx/>
              <a:buNone/>
              <a:defRPr/>
            </a:pPr>
            <a:r>
              <a:rPr lang="en-US" sz="1200">
                <a:latin typeface="+mj-lt"/>
                <a:cs typeface="Segoe UI"/>
              </a:rPr>
              <a:t>20% of SMBs </a:t>
            </a:r>
            <a:r>
              <a:rPr lang="en-US" sz="1200">
                <a:cs typeface="Segoe UI"/>
              </a:rPr>
              <a:t>will cease operations by 2025 because they </a:t>
            </a:r>
            <a:r>
              <a:rPr lang="en-US" sz="1200">
                <a:latin typeface="+mj-lt"/>
                <a:cs typeface="Segoe UI"/>
              </a:rPr>
              <a:t>cannot pivot fast enough</a:t>
            </a:r>
            <a:r>
              <a:rPr lang="en-US" sz="1200" b="1">
                <a:cs typeface="Segoe UI"/>
              </a:rPr>
              <a:t> </a:t>
            </a:r>
            <a:r>
              <a:rPr lang="en-US" sz="1200">
                <a:cs typeface="Segoe UI"/>
              </a:rPr>
              <a:t>to digitize their operations to meet customer demands.</a:t>
            </a:r>
            <a:r>
              <a:rPr lang="en-US" sz="1200" baseline="30000">
                <a:cs typeface="Segoe UI"/>
              </a:rPr>
              <a:t>1</a:t>
            </a:r>
          </a:p>
        </p:txBody>
      </p:sp>
      <p:sp>
        <p:nvSpPr>
          <p:cNvPr id="2" name="Oval 1">
            <a:extLst>
              <a:ext uri="{FF2B5EF4-FFF2-40B4-BE49-F238E27FC236}">
                <a16:creationId xmlns:a16="http://schemas.microsoft.com/office/drawing/2014/main" id="{8C74B9C5-7EC9-5E9D-01B6-205530420C8F}"/>
              </a:ext>
            </a:extLst>
          </p:cNvPr>
          <p:cNvSpPr/>
          <p:nvPr/>
        </p:nvSpPr>
        <p:spPr bwMode="auto">
          <a:xfrm>
            <a:off x="5527788" y="2429615"/>
            <a:ext cx="1425462" cy="1425462"/>
          </a:xfrm>
          <a:prstGeom prst="ellipse">
            <a:avLst/>
          </a:prstGeom>
          <a:no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3200">
                <a:solidFill>
                  <a:schemeClr val="tx1"/>
                </a:solidFill>
                <a:latin typeface="+mj-lt"/>
                <a:ea typeface="Calibri" panose="020F0502020204030204" pitchFamily="34" charset="0"/>
                <a:cs typeface="Arial" panose="020B0604020202020204" pitchFamily="34" charset="0"/>
              </a:rPr>
              <a:t>73%</a:t>
            </a:r>
            <a:endParaRPr lang="en-US" sz="3200">
              <a:solidFill>
                <a:schemeClr val="tx1"/>
              </a:solidFill>
              <a:latin typeface="+mj-lt"/>
            </a:endParaRPr>
          </a:p>
        </p:txBody>
      </p:sp>
      <p:sp>
        <p:nvSpPr>
          <p:cNvPr id="39" name="Text Placeholder 21">
            <a:extLst>
              <a:ext uri="{FF2B5EF4-FFF2-40B4-BE49-F238E27FC236}">
                <a16:creationId xmlns:a16="http://schemas.microsoft.com/office/drawing/2014/main" id="{F6E3F025-C810-483D-A549-F7F9DFE85A57}"/>
              </a:ext>
            </a:extLst>
          </p:cNvPr>
          <p:cNvSpPr txBox="1">
            <a:spLocks/>
          </p:cNvSpPr>
          <p:nvPr/>
        </p:nvSpPr>
        <p:spPr>
          <a:xfrm>
            <a:off x="4675879" y="4866381"/>
            <a:ext cx="3129280" cy="553998"/>
          </a:xfrm>
          <a:prstGeom prst="rect">
            <a:avLst/>
          </a:prstGeom>
        </p:spPr>
        <p:txBody>
          <a:bodyPr vert="horz" wrap="square" lIns="0" tIns="0" rIns="0" bIns="0" rtlCol="0">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200">
                <a:latin typeface="+mj-lt"/>
                <a:cs typeface="Segoe UI"/>
              </a:rPr>
              <a:t>73% of employees </a:t>
            </a:r>
            <a:r>
              <a:rPr lang="en-US" sz="1200">
                <a:cs typeface="Segoe UI"/>
              </a:rPr>
              <a:t>want flexible</a:t>
            </a:r>
            <a:br>
              <a:rPr lang="en-US" sz="1200">
                <a:cs typeface="Segoe UI"/>
              </a:rPr>
            </a:br>
            <a:r>
              <a:rPr lang="en-US" sz="1200">
                <a:cs typeface="Segoe UI"/>
              </a:rPr>
              <a:t>hybrid work options to stay</a:t>
            </a:r>
            <a:br>
              <a:rPr lang="en-US" sz="1200">
                <a:cs typeface="Segoe UI"/>
              </a:rPr>
            </a:br>
            <a:r>
              <a:rPr lang="en-US" sz="1200">
                <a:cs typeface="Segoe UI"/>
              </a:rPr>
              <a:t>post-pandemic.</a:t>
            </a:r>
            <a:r>
              <a:rPr lang="en-US" sz="1200" baseline="30000">
                <a:cs typeface="Segoe UI"/>
              </a:rPr>
              <a:t>2</a:t>
            </a:r>
          </a:p>
        </p:txBody>
      </p:sp>
      <p:sp>
        <p:nvSpPr>
          <p:cNvPr id="40" name="Oval 39">
            <a:extLst>
              <a:ext uri="{FF2B5EF4-FFF2-40B4-BE49-F238E27FC236}">
                <a16:creationId xmlns:a16="http://schemas.microsoft.com/office/drawing/2014/main" id="{09CA431E-7E2C-96EA-13C4-5EB57D9A9518}"/>
              </a:ext>
            </a:extLst>
          </p:cNvPr>
          <p:cNvSpPr/>
          <p:nvPr/>
        </p:nvSpPr>
        <p:spPr bwMode="auto">
          <a:xfrm>
            <a:off x="9329411" y="2429615"/>
            <a:ext cx="1425462" cy="1425462"/>
          </a:xfrm>
          <a:prstGeom prst="ellipse">
            <a:avLst/>
          </a:prstGeom>
          <a:no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3200">
                <a:solidFill>
                  <a:schemeClr val="tx1"/>
                </a:solidFill>
                <a:latin typeface="+mj-lt"/>
                <a:cs typeface="Arial" panose="020B0604020202020204" pitchFamily="34" charset="0"/>
              </a:rPr>
              <a:t>76%</a:t>
            </a:r>
          </a:p>
        </p:txBody>
      </p:sp>
      <p:sp>
        <p:nvSpPr>
          <p:cNvPr id="38" name="Text Placeholder 21">
            <a:extLst>
              <a:ext uri="{FF2B5EF4-FFF2-40B4-BE49-F238E27FC236}">
                <a16:creationId xmlns:a16="http://schemas.microsoft.com/office/drawing/2014/main" id="{6AF136CE-3DE8-4446-996A-4F5FF29B5A3E}"/>
              </a:ext>
            </a:extLst>
          </p:cNvPr>
          <p:cNvSpPr txBox="1">
            <a:spLocks/>
          </p:cNvSpPr>
          <p:nvPr/>
        </p:nvSpPr>
        <p:spPr>
          <a:xfrm>
            <a:off x="8477503" y="4866381"/>
            <a:ext cx="3129280" cy="553998"/>
          </a:xfrm>
          <a:prstGeom prst="rect">
            <a:avLst/>
          </a:prstGeom>
        </p:spPr>
        <p:txBody>
          <a:bodyPr vert="horz" wrap="square" lIns="0" tIns="0" rIns="0" bIns="0" rtlCol="0">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gradFill flip="none" rotWithShape="1">
                  <a:gsLst>
                    <a:gs pos="82000">
                      <a:schemeClr val="tx1"/>
                    </a:gs>
                    <a:gs pos="0">
                      <a:schemeClr val="tx1"/>
                    </a:gs>
                  </a:gsLst>
                  <a:lin ang="2700000" scaled="1"/>
                  <a:tileRect/>
                </a:gra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gradFill flip="none" rotWithShape="1">
                  <a:gsLst>
                    <a:gs pos="82000">
                      <a:schemeClr val="tx1"/>
                    </a:gs>
                    <a:gs pos="0">
                      <a:schemeClr val="tx1"/>
                    </a:gs>
                  </a:gsLst>
                  <a:lin ang="2700000" scaled="1"/>
                  <a:tileRect/>
                </a:gra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gradFill flip="none" rotWithShape="1">
                  <a:gsLst>
                    <a:gs pos="82000">
                      <a:schemeClr val="tx1"/>
                    </a:gs>
                    <a:gs pos="0">
                      <a:schemeClr val="tx1"/>
                    </a:gs>
                  </a:gsLst>
                  <a:lin ang="2700000" scaled="1"/>
                  <a:tileRect/>
                </a:gra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gradFill flip="none" rotWithShape="1">
                  <a:gsLst>
                    <a:gs pos="82000">
                      <a:schemeClr val="tx1"/>
                    </a:gs>
                    <a:gs pos="0">
                      <a:schemeClr val="tx1"/>
                    </a:gs>
                  </a:gsLst>
                  <a:lin ang="2700000" scaled="1"/>
                  <a:tileRect/>
                </a:gra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gradFill flip="none" rotWithShape="1">
                  <a:gsLst>
                    <a:gs pos="82000">
                      <a:schemeClr val="tx1"/>
                    </a:gs>
                    <a:gs pos="0">
                      <a:schemeClr val="tx1"/>
                    </a:gs>
                  </a:gsLst>
                  <a:lin ang="2700000" scaled="1"/>
                  <a:tileRect/>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200">
                <a:solidFill>
                  <a:schemeClr val="tx1"/>
                </a:solidFill>
                <a:latin typeface="+mj-lt"/>
                <a:cs typeface="Segoe UI"/>
              </a:rPr>
              <a:t>76% of CFOs </a:t>
            </a:r>
            <a:r>
              <a:rPr lang="en-US" sz="1200">
                <a:solidFill>
                  <a:schemeClr val="tx1"/>
                </a:solidFill>
                <a:cs typeface="Segoe UI"/>
              </a:rPr>
              <a:t>are dissatisfied with cross-functional collaboration to bridge the gap between operational and financial planning.</a:t>
            </a:r>
            <a:r>
              <a:rPr lang="en-US" sz="1200" baseline="30000">
                <a:solidFill>
                  <a:schemeClr val="tx1"/>
                </a:solidFill>
                <a:cs typeface="Segoe UI"/>
              </a:rPr>
              <a:t>3</a:t>
            </a:r>
          </a:p>
        </p:txBody>
      </p:sp>
      <p:sp>
        <p:nvSpPr>
          <p:cNvPr id="50" name="TextBox 49">
            <a:extLst>
              <a:ext uri="{FF2B5EF4-FFF2-40B4-BE49-F238E27FC236}">
                <a16:creationId xmlns:a16="http://schemas.microsoft.com/office/drawing/2014/main" id="{9D1DCCCE-292F-4DE1-AF31-767985D0954D}"/>
              </a:ext>
            </a:extLst>
          </p:cNvPr>
          <p:cNvSpPr txBox="1"/>
          <p:nvPr/>
        </p:nvSpPr>
        <p:spPr>
          <a:xfrm>
            <a:off x="588263" y="6251295"/>
            <a:ext cx="7795177" cy="215444"/>
          </a:xfrm>
          <a:prstGeom prst="rect">
            <a:avLst/>
          </a:prstGeom>
          <a:noFill/>
        </p:spPr>
        <p:txBody>
          <a:bodyPr wrap="square" lIns="0">
            <a:spAutoFit/>
          </a:bodyPr>
          <a:lstStyle/>
          <a:p>
            <a:r>
              <a:rPr lang="en-US" sz="800" baseline="30000">
                <a:cs typeface="Segoe UI"/>
              </a:rPr>
              <a:t>1</a:t>
            </a:r>
            <a:r>
              <a:rPr lang="en-US" sz="800">
                <a:cs typeface="Segoe UI"/>
              </a:rPr>
              <a:t> IDC </a:t>
            </a:r>
            <a:r>
              <a:rPr lang="en-US" sz="800" baseline="30000">
                <a:cs typeface="Segoe UI"/>
              </a:rPr>
              <a:t>2</a:t>
            </a:r>
            <a:r>
              <a:rPr lang="en-US" sz="800">
                <a:cs typeface="Segoe UI"/>
              </a:rPr>
              <a:t> Microsoft annual work trend index </a:t>
            </a:r>
            <a:r>
              <a:rPr lang="en-US" sz="800" baseline="30000">
                <a:cs typeface="Segoe UI"/>
              </a:rPr>
              <a:t>3</a:t>
            </a:r>
            <a:r>
              <a:rPr lang="en-US" sz="800">
                <a:cs typeface="Segoe UI"/>
              </a:rPr>
              <a:t> Gartner AFP</a:t>
            </a:r>
            <a:r>
              <a:rPr lang="en-US" sz="800" baseline="30000">
                <a:cs typeface="Segoe UI"/>
              </a:rPr>
              <a:t> </a:t>
            </a:r>
            <a:endParaRPr lang="en-US" sz="800">
              <a:cs typeface="Segoe UI"/>
            </a:endParaRPr>
          </a:p>
        </p:txBody>
      </p:sp>
    </p:spTree>
    <p:extLst>
      <p:ext uri="{BB962C8B-B14F-4D97-AF65-F5344CB8AC3E}">
        <p14:creationId xmlns:p14="http://schemas.microsoft.com/office/powerpoint/2010/main" val="35546841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F784A2-F1B8-00FF-1146-A7C3666B0B82}"/>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7213600" y="0"/>
            <a:ext cx="4978400" cy="6858000"/>
          </a:xfrm>
          <a:custGeom>
            <a:avLst/>
            <a:gdLst>
              <a:gd name="connsiteX0" fmla="*/ 0 w 4978400"/>
              <a:gd name="connsiteY0" fmla="*/ 0 h 6858000"/>
              <a:gd name="connsiteX1" fmla="*/ 4978400 w 4978400"/>
              <a:gd name="connsiteY1" fmla="*/ 0 h 6858000"/>
              <a:gd name="connsiteX2" fmla="*/ 4978400 w 4978400"/>
              <a:gd name="connsiteY2" fmla="*/ 6858000 h 6858000"/>
              <a:gd name="connsiteX3" fmla="*/ 0 w 4978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78400" h="6858000">
                <a:moveTo>
                  <a:pt x="0" y="0"/>
                </a:moveTo>
                <a:lnTo>
                  <a:pt x="4978400" y="0"/>
                </a:lnTo>
                <a:lnTo>
                  <a:pt x="4978400" y="6858000"/>
                </a:lnTo>
                <a:lnTo>
                  <a:pt x="0" y="6858000"/>
                </a:lnTo>
                <a:close/>
              </a:path>
            </a:pathLst>
          </a:custGeom>
        </p:spPr>
      </p:pic>
      <p:sp>
        <p:nvSpPr>
          <p:cNvPr id="6" name="Title 5">
            <a:extLst>
              <a:ext uri="{FF2B5EF4-FFF2-40B4-BE49-F238E27FC236}">
                <a16:creationId xmlns:a16="http://schemas.microsoft.com/office/drawing/2014/main" id="{98267AF0-0721-43ED-9086-EF321954A048}"/>
              </a:ext>
            </a:extLst>
          </p:cNvPr>
          <p:cNvSpPr>
            <a:spLocks noGrp="1"/>
          </p:cNvSpPr>
          <p:nvPr>
            <p:ph type="title"/>
          </p:nvPr>
        </p:nvSpPr>
        <p:spPr>
          <a:xfrm>
            <a:off x="588263" y="457200"/>
            <a:ext cx="11018520" cy="1107996"/>
          </a:xfrm>
        </p:spPr>
        <p:txBody>
          <a:bodyPr/>
          <a:lstStyle/>
          <a:p>
            <a:r>
              <a:rPr lang="en-US"/>
              <a:t>Get started with Dynamics 365</a:t>
            </a:r>
            <a:br>
              <a:rPr lang="en-US"/>
            </a:br>
            <a:r>
              <a:rPr lang="en-US"/>
              <a:t>Business Central </a:t>
            </a:r>
          </a:p>
        </p:txBody>
      </p:sp>
      <p:sp>
        <p:nvSpPr>
          <p:cNvPr id="20" name="Text Placeholder 11">
            <a:extLst>
              <a:ext uri="{FF2B5EF4-FFF2-40B4-BE49-F238E27FC236}">
                <a16:creationId xmlns:a16="http://schemas.microsoft.com/office/drawing/2014/main" id="{479A0933-577F-41B5-95A7-0D768D0BFD55}"/>
              </a:ext>
            </a:extLst>
          </p:cNvPr>
          <p:cNvSpPr txBox="1">
            <a:spLocks/>
          </p:cNvSpPr>
          <p:nvPr/>
        </p:nvSpPr>
        <p:spPr>
          <a:xfrm>
            <a:off x="588263" y="2022396"/>
            <a:ext cx="5653787" cy="2000548"/>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1200"/>
              </a:spcAft>
              <a:buClrTx/>
              <a:buSzPct val="90000"/>
              <a:buFont typeface="Wingdings" panose="05000000000000000000" pitchFamily="2" charset="2"/>
              <a:buNone/>
              <a:tabLst/>
              <a:defRPr/>
            </a:pPr>
            <a:r>
              <a:rPr lang="en-GB" sz="1800"/>
              <a:t>Learn more </a:t>
            </a:r>
            <a:r>
              <a:rPr lang="en-GB" sz="1800">
                <a:sym typeface="Wingdings" panose="05000000000000000000" pitchFamily="2" charset="2"/>
              </a:rPr>
              <a:t></a:t>
            </a:r>
            <a:r>
              <a:rPr lang="en-GB" sz="1800"/>
              <a:t> </a:t>
            </a:r>
            <a:r>
              <a:rPr kumimoji="0" lang="en-US" sz="1800" i="0" u="none" strike="noStrike" kern="1200" cap="none" spc="0" normalizeH="0" baseline="0" noProof="0">
                <a:ln>
                  <a:noFill/>
                </a:ln>
                <a:solidFill>
                  <a:schemeClr val="accent1"/>
                </a:solidFill>
                <a:effectLst/>
                <a:uLnTx/>
                <a:uFillTx/>
                <a:ea typeface="+mn-ea"/>
                <a:cs typeface="Segoe UI" panose="020B0502040204020203" pitchFamily="34" charset="0"/>
                <a:hlinkClick r:id="rId4">
                  <a:extLst>
                    <a:ext uri="{A12FA001-AC4F-418D-AE19-62706E023703}">
                      <ahyp:hlinkClr xmlns:ahyp="http://schemas.microsoft.com/office/drawing/2018/hyperlinkcolor" val="tx"/>
                    </a:ext>
                  </a:extLst>
                </a:hlinkClick>
              </a:rPr>
              <a:t>Read the Savvy SMB Leader’s </a:t>
            </a:r>
            <a:br>
              <a:rPr kumimoji="0" lang="en-US" sz="1800" i="0" u="none" strike="noStrike" kern="1200" cap="none" spc="0" normalizeH="0" baseline="0" noProof="0">
                <a:ln>
                  <a:noFill/>
                </a:ln>
                <a:solidFill>
                  <a:schemeClr val="accent1"/>
                </a:solidFill>
                <a:effectLst/>
                <a:uLnTx/>
                <a:uFillTx/>
                <a:ea typeface="+mn-ea"/>
                <a:cs typeface="Segoe UI" panose="020B0502040204020203" pitchFamily="34" charset="0"/>
                <a:hlinkClick r:id="rId4">
                  <a:extLst>
                    <a:ext uri="{A12FA001-AC4F-418D-AE19-62706E023703}">
                      <ahyp:hlinkClr xmlns:ahyp="http://schemas.microsoft.com/office/drawing/2018/hyperlinkcolor" val="tx"/>
                    </a:ext>
                  </a:extLst>
                </a:hlinkClick>
              </a:rPr>
            </a:br>
            <a:r>
              <a:rPr kumimoji="0" lang="en-US" sz="1800" i="0" u="none" strike="noStrike" kern="1200" cap="none" spc="0" normalizeH="0" baseline="0" noProof="0">
                <a:ln>
                  <a:noFill/>
                </a:ln>
                <a:solidFill>
                  <a:schemeClr val="accent1"/>
                </a:solidFill>
                <a:effectLst/>
                <a:uLnTx/>
                <a:uFillTx/>
                <a:ea typeface="+mn-ea"/>
                <a:cs typeface="Segoe UI" panose="020B0502040204020203" pitchFamily="34" charset="0"/>
                <a:hlinkClick r:id="rId4">
                  <a:extLst>
                    <a:ext uri="{A12FA001-AC4F-418D-AE19-62706E023703}">
                      <ahyp:hlinkClr xmlns:ahyp="http://schemas.microsoft.com/office/drawing/2018/hyperlinkcolor" val="tx"/>
                    </a:ext>
                  </a:extLst>
                </a:hlinkClick>
              </a:rPr>
              <a:t>ERP Buyers Guide</a:t>
            </a:r>
            <a:endParaRPr kumimoji="0" lang="en-US" sz="1800" i="0" u="none" strike="noStrike" kern="1200" cap="none" spc="0" normalizeH="0" baseline="0" noProof="0">
              <a:ln>
                <a:noFill/>
              </a:ln>
              <a:solidFill>
                <a:schemeClr val="accent1"/>
              </a:solidFill>
              <a:effectLst/>
              <a:uLnTx/>
              <a:uFillTx/>
              <a:ea typeface="+mn-ea"/>
              <a:cs typeface="Segoe UI" panose="020B0502040204020203" pitchFamily="34" charset="0"/>
            </a:endParaRPr>
          </a:p>
          <a:p>
            <a:pPr marL="0" marR="0" lvl="0" indent="0" algn="l" defTabSz="914400" rtl="0" eaLnBrk="1" fontAlgn="auto" latinLnBrk="0" hangingPunct="1">
              <a:lnSpc>
                <a:spcPct val="100000"/>
              </a:lnSpc>
              <a:spcBef>
                <a:spcPts val="1200"/>
              </a:spcBef>
              <a:spcAft>
                <a:spcPts val="1200"/>
              </a:spcAft>
              <a:buClrTx/>
              <a:buSzPct val="90000"/>
              <a:buFont typeface="Wingdings" panose="05000000000000000000" pitchFamily="2" charset="2"/>
              <a:buNone/>
              <a:tabLst/>
              <a:defRPr/>
            </a:pPr>
            <a:r>
              <a:rPr lang="en-GB" sz="1800"/>
              <a:t>See how Microsoft can help address your </a:t>
            </a:r>
            <a:br>
              <a:rPr lang="en-GB" sz="1800"/>
            </a:br>
            <a:r>
              <a:rPr lang="en-GB" sz="1800"/>
              <a:t>finance needs </a:t>
            </a:r>
            <a:r>
              <a:rPr lang="en-GB" sz="1800">
                <a:sym typeface="Wingdings" panose="05000000000000000000" pitchFamily="2" charset="2"/>
              </a:rPr>
              <a:t></a:t>
            </a:r>
            <a:r>
              <a:rPr lang="en-GB" sz="1800"/>
              <a:t> </a:t>
            </a:r>
            <a:r>
              <a:rPr lang="en-GB" sz="1800">
                <a:solidFill>
                  <a:schemeClr val="accent1"/>
                </a:solidFill>
                <a:hlinkClick r:id="rId5">
                  <a:extLst>
                    <a:ext uri="{A12FA001-AC4F-418D-AE19-62706E023703}">
                      <ahyp:hlinkClr xmlns:ahyp="http://schemas.microsoft.com/office/drawing/2018/hyperlinkcolor" val="tx"/>
                    </a:ext>
                  </a:extLst>
                </a:hlinkClick>
              </a:rPr>
              <a:t>Take a guided tour</a:t>
            </a:r>
            <a:endParaRPr lang="en-GB" sz="1800">
              <a:solidFill>
                <a:schemeClr val="accent1"/>
              </a:solidFill>
            </a:endParaRPr>
          </a:p>
          <a:p>
            <a:pPr marL="0" marR="0" lvl="0" indent="0" algn="l" defTabSz="914400" rtl="0" eaLnBrk="1" fontAlgn="auto" latinLnBrk="0" hangingPunct="1">
              <a:lnSpc>
                <a:spcPct val="100000"/>
              </a:lnSpc>
              <a:spcBef>
                <a:spcPts val="1200"/>
              </a:spcBef>
              <a:spcAft>
                <a:spcPts val="1200"/>
              </a:spcAft>
              <a:buClrTx/>
              <a:buSzPct val="90000"/>
              <a:buFont typeface="Wingdings" panose="05000000000000000000" pitchFamily="2" charset="2"/>
              <a:buNone/>
              <a:tabLst/>
              <a:defRPr/>
            </a:pPr>
            <a:r>
              <a:rPr kumimoji="0" lang="en-US" sz="1800" i="0" u="none" strike="noStrike" kern="1200" cap="none" spc="0" normalizeH="0" baseline="0" noProof="0">
                <a:ln>
                  <a:noFill/>
                </a:ln>
                <a:effectLst/>
                <a:uLnTx/>
                <a:uFillTx/>
                <a:ea typeface="+mn-ea"/>
                <a:cs typeface="Segoe UI" panose="020B0502040204020203" pitchFamily="34" charset="0"/>
              </a:rPr>
              <a:t>Try for free </a:t>
            </a:r>
            <a:r>
              <a:rPr lang="en-GB" sz="1800">
                <a:sym typeface="Wingdings" panose="05000000000000000000" pitchFamily="2" charset="2"/>
              </a:rPr>
              <a:t></a:t>
            </a:r>
            <a:r>
              <a:rPr kumimoji="0" lang="en-GB" sz="1800" i="0" u="none" strike="noStrike" kern="1200" cap="none" spc="0" normalizeH="0" baseline="0" noProof="0">
                <a:ln>
                  <a:noFill/>
                </a:ln>
                <a:effectLst/>
                <a:uLnTx/>
                <a:uFillTx/>
                <a:ea typeface="+mn-ea"/>
                <a:cs typeface="Segoe UI" panose="020B0502040204020203" pitchFamily="34" charset="0"/>
              </a:rPr>
              <a:t> </a:t>
            </a:r>
            <a:r>
              <a:rPr lang="en-US" sz="1800">
                <a:solidFill>
                  <a:schemeClr val="accent1"/>
                </a:solidFill>
                <a:hlinkClick r:id="rId6">
                  <a:extLst>
                    <a:ext uri="{A12FA001-AC4F-418D-AE19-62706E023703}">
                      <ahyp:hlinkClr xmlns:ahyp="http://schemas.microsoft.com/office/drawing/2018/hyperlinkcolor" val="tx"/>
                    </a:ext>
                  </a:extLst>
                </a:hlinkClick>
              </a:rPr>
              <a:t>Trial</a:t>
            </a:r>
            <a:endParaRPr lang="en-US" sz="1800">
              <a:solidFill>
                <a:schemeClr val="accent1"/>
              </a:solidFill>
            </a:endParaRPr>
          </a:p>
        </p:txBody>
      </p:sp>
    </p:spTree>
    <p:extLst>
      <p:ext uri="{BB962C8B-B14F-4D97-AF65-F5344CB8AC3E}">
        <p14:creationId xmlns:p14="http://schemas.microsoft.com/office/powerpoint/2010/main" val="262252783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E112EF-8342-49DF-8C2C-52379D241167}"/>
              </a:ext>
            </a:extLst>
          </p:cNvPr>
          <p:cNvSpPr>
            <a:spLocks noGrp="1"/>
          </p:cNvSpPr>
          <p:nvPr>
            <p:ph type="title"/>
          </p:nvPr>
        </p:nvSpPr>
        <p:spPr>
          <a:xfrm>
            <a:off x="585215" y="3035808"/>
            <a:ext cx="3948683" cy="498598"/>
          </a:xfrm>
        </p:spPr>
        <p:txBody>
          <a:bodyPr/>
          <a:lstStyle/>
          <a:p>
            <a:r>
              <a:rPr lang="en-US"/>
              <a:t>Thank you</a:t>
            </a:r>
          </a:p>
        </p:txBody>
      </p:sp>
      <p:pic>
        <p:nvPicPr>
          <p:cNvPr id="5" name="Picture Placeholder 4">
            <a:extLst>
              <a:ext uri="{FF2B5EF4-FFF2-40B4-BE49-F238E27FC236}">
                <a16:creationId xmlns:a16="http://schemas.microsoft.com/office/drawing/2014/main" id="{ACD7E24B-12ED-4340-A285-65954FF5AEA6}"/>
              </a:ext>
              <a:ext uri="{C183D7F6-B498-43B3-948B-1728B52AA6E4}">
                <adec:decorative xmlns:adec="http://schemas.microsoft.com/office/drawing/2017/decorative" val="1"/>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61353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F09E0C-C96F-766B-38E9-E2168C6497F0}"/>
              </a:ext>
            </a:extLst>
          </p:cNvPr>
          <p:cNvSpPr>
            <a:spLocks noGrp="1"/>
          </p:cNvSpPr>
          <p:nvPr>
            <p:ph type="title"/>
          </p:nvPr>
        </p:nvSpPr>
        <p:spPr/>
        <p:txBody>
          <a:bodyPr/>
          <a:lstStyle/>
          <a:p>
            <a:r>
              <a:rPr lang="en-US">
                <a:solidFill>
                  <a:schemeClr val="bg1"/>
                </a:solidFill>
              </a:rPr>
              <a:t>Appendix</a:t>
            </a:r>
            <a:r>
              <a:rPr lang="en-US"/>
              <a:t> </a:t>
            </a:r>
          </a:p>
        </p:txBody>
      </p:sp>
    </p:spTree>
    <p:extLst>
      <p:ext uri="{BB962C8B-B14F-4D97-AF65-F5344CB8AC3E}">
        <p14:creationId xmlns:p14="http://schemas.microsoft.com/office/powerpoint/2010/main" val="220135885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AA3A8D1-D036-111C-760A-A6691A4121BC}"/>
              </a:ext>
              <a:ext uri="{C183D7F6-B498-43B3-948B-1728B52AA6E4}">
                <adec:decorative xmlns:adec="http://schemas.microsoft.com/office/drawing/2017/decorative" val="1"/>
              </a:ext>
            </a:extLst>
          </p:cNvPr>
          <p:cNvSpPr/>
          <p:nvPr/>
        </p:nvSpPr>
        <p:spPr bwMode="auto">
          <a:xfrm>
            <a:off x="2244386" y="819152"/>
            <a:ext cx="7734698" cy="4481512"/>
          </a:xfrm>
          <a:prstGeom prst="roundRect">
            <a:avLst>
              <a:gd name="adj" fmla="val 2491"/>
            </a:avLst>
          </a:prstGeom>
          <a:solidFill>
            <a:schemeClr val="tx1">
              <a:lumMod val="50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 name="Picture Placeholder 6" descr="A screenshot of a computer&#10;&#10;Description automatically generated">
            <a:hlinkClick r:id="rId2"/>
            <a:extLst>
              <a:ext uri="{FF2B5EF4-FFF2-40B4-BE49-F238E27FC236}">
                <a16:creationId xmlns:a16="http://schemas.microsoft.com/office/drawing/2014/main" id="{2D1E4B73-EBD4-CCE4-7FF8-82CF6B7B7AF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434791" y="983161"/>
            <a:ext cx="7362296" cy="4141292"/>
          </a:xfrm>
          <a:prstGeom prst="rect">
            <a:avLst/>
          </a:prstGeom>
        </p:spPr>
      </p:pic>
      <p:sp>
        <p:nvSpPr>
          <p:cNvPr id="11" name="TextBox 10">
            <a:extLst>
              <a:ext uri="{FF2B5EF4-FFF2-40B4-BE49-F238E27FC236}">
                <a16:creationId xmlns:a16="http://schemas.microsoft.com/office/drawing/2014/main" id="{52DD93E8-F732-65EA-D06A-7B9C8013570F}"/>
              </a:ext>
            </a:extLst>
          </p:cNvPr>
          <p:cNvSpPr txBox="1"/>
          <p:nvPr/>
        </p:nvSpPr>
        <p:spPr>
          <a:xfrm>
            <a:off x="1887733" y="5471101"/>
            <a:ext cx="845641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3175">
                  <a:noFill/>
                </a:ln>
                <a:solidFill>
                  <a:srgbClr val="00838F"/>
                </a:solidFill>
                <a:effectLst/>
                <a:uLnTx/>
                <a:uFillTx/>
                <a:latin typeface="Segoe UI Semibold"/>
                <a:ea typeface="+mn-ea"/>
                <a:cs typeface="Segoe UI" pitchFamily="34" charset="0"/>
                <a:hlinkClick r:id="rId2">
                  <a:extLst>
                    <a:ext uri="{A12FA001-AC4F-418D-AE19-62706E023703}">
                      <ahyp:hlinkClr xmlns:ahyp="http://schemas.microsoft.com/office/drawing/2018/hyperlinkcolor" val="tx"/>
                    </a:ext>
                  </a:extLst>
                </a:hlinkClick>
              </a:rPr>
              <a:t>Dynamics 365 Business Central – Video</a:t>
            </a:r>
            <a:endParaRPr kumimoji="0" lang="en-US" sz="1800" b="0" i="0" u="none" strike="noStrike" kern="1200" cap="none" spc="0" normalizeH="0" baseline="0" noProof="0" dirty="0">
              <a:ln>
                <a:noFill/>
              </a:ln>
              <a:solidFill>
                <a:srgbClr val="00838F"/>
              </a:solidFill>
              <a:effectLst/>
              <a:uLnTx/>
              <a:uFillTx/>
              <a:latin typeface="Segoe UI"/>
              <a:ea typeface="+mn-ea"/>
              <a:cs typeface="+mn-cs"/>
            </a:endParaRPr>
          </a:p>
        </p:txBody>
      </p:sp>
      <p:sp>
        <p:nvSpPr>
          <p:cNvPr id="16" name="Oval 15">
            <a:hlinkClick r:id="rId2"/>
            <a:extLst>
              <a:ext uri="{FF2B5EF4-FFF2-40B4-BE49-F238E27FC236}">
                <a16:creationId xmlns:a16="http://schemas.microsoft.com/office/drawing/2014/main" id="{822DB684-5CB5-D285-9F38-095B2014FBD4}"/>
              </a:ext>
            </a:extLst>
          </p:cNvPr>
          <p:cNvSpPr/>
          <p:nvPr/>
        </p:nvSpPr>
        <p:spPr bwMode="auto">
          <a:xfrm>
            <a:off x="5819474" y="2700344"/>
            <a:ext cx="607219" cy="607219"/>
          </a:xfrm>
          <a:prstGeom prst="ellipse">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solidFill>
                <a:srgbClr val="000000"/>
              </a:solidFill>
              <a:effectLst/>
              <a:uLnTx/>
              <a:uFillTx/>
              <a:latin typeface="Segoe UI"/>
              <a:ea typeface="Segoe UI" pitchFamily="34" charset="0"/>
              <a:cs typeface="Segoe UI" pitchFamily="34" charset="0"/>
            </a:endParaRPr>
          </a:p>
        </p:txBody>
      </p:sp>
      <p:pic>
        <p:nvPicPr>
          <p:cNvPr id="18" name="Graphic 17" descr="Play outline">
            <a:hlinkClick r:id="rId2"/>
            <a:extLst>
              <a:ext uri="{FF2B5EF4-FFF2-40B4-BE49-F238E27FC236}">
                <a16:creationId xmlns:a16="http://schemas.microsoft.com/office/drawing/2014/main" id="{850C21C0-A2B2-D52B-6E86-1DF7EE79533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62581" y="2831997"/>
            <a:ext cx="371475" cy="371475"/>
          </a:xfrm>
          <a:prstGeom prst="rect">
            <a:avLst/>
          </a:prstGeom>
        </p:spPr>
      </p:pic>
    </p:spTree>
    <p:extLst>
      <p:ext uri="{BB962C8B-B14F-4D97-AF65-F5344CB8AC3E}">
        <p14:creationId xmlns:p14="http://schemas.microsoft.com/office/powerpoint/2010/main" val="86458170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3989D54-E018-EA0D-BEF0-EEF917FCACE8}"/>
              </a:ext>
            </a:extLst>
          </p:cNvPr>
          <p:cNvSpPr>
            <a:spLocks noGrp="1"/>
          </p:cNvSpPr>
          <p:nvPr>
            <p:ph type="title"/>
          </p:nvPr>
        </p:nvSpPr>
        <p:spPr/>
        <p:txBody>
          <a:bodyPr/>
          <a:lstStyle/>
          <a:p>
            <a:r>
              <a:rPr lang="en-US"/>
              <a:t>Customers growing with Business Central</a:t>
            </a:r>
          </a:p>
        </p:txBody>
      </p:sp>
      <p:sp>
        <p:nvSpPr>
          <p:cNvPr id="25" name="Text Placeholder 14">
            <a:extLst>
              <a:ext uri="{FF2B5EF4-FFF2-40B4-BE49-F238E27FC236}">
                <a16:creationId xmlns:a16="http://schemas.microsoft.com/office/drawing/2014/main" id="{233F9A07-67E8-CB15-A228-FB7535C7722D}"/>
              </a:ext>
            </a:extLst>
          </p:cNvPr>
          <p:cNvSpPr txBox="1">
            <a:spLocks/>
          </p:cNvSpPr>
          <p:nvPr/>
        </p:nvSpPr>
        <p:spPr>
          <a:xfrm>
            <a:off x="662572" y="4685406"/>
            <a:ext cx="3363328" cy="1077218"/>
          </a:xfrm>
          <a:prstGeom prst="rect">
            <a:avLst/>
          </a:prstGeom>
        </p:spPr>
        <p:txBody>
          <a:bodyPr vert="horz" wrap="square" lIns="0" tIns="0" rIns="0" bIns="0" rtlCol="0" anchor="t">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600"/>
              </a:spcBef>
              <a:spcAft>
                <a:spcPts val="600"/>
              </a:spcAft>
              <a:buClrTx/>
              <a:buSzTx/>
              <a:buFontTx/>
              <a:buNone/>
              <a:tabLst/>
              <a:defRPr/>
            </a:pPr>
            <a:r>
              <a:rPr kumimoji="0" lang="en-US" sz="1200" b="0" i="0" u="none" strike="noStrike" kern="1200" cap="none" spc="0" normalizeH="0" baseline="0" noProof="0">
                <a:ln>
                  <a:noFill/>
                </a:ln>
                <a:effectLst/>
                <a:uLnTx/>
                <a:uFillTx/>
                <a:latin typeface="+mn-lt"/>
                <a:ea typeface="+mn-ea"/>
                <a:cs typeface="+mn-cs"/>
              </a:rPr>
              <a:t>“No other provider could offer us the potential </a:t>
            </a:r>
            <a:br>
              <a:rPr kumimoji="0" lang="en-US" sz="1200" b="0" i="0" u="none" strike="noStrike" kern="1200" cap="none" spc="0" normalizeH="0" baseline="0" noProof="0">
                <a:ln>
                  <a:noFill/>
                </a:ln>
                <a:effectLst/>
                <a:uLnTx/>
                <a:uFillTx/>
                <a:latin typeface="+mn-lt"/>
                <a:ea typeface="+mn-ea"/>
                <a:cs typeface="+mn-cs"/>
              </a:rPr>
            </a:br>
            <a:r>
              <a:rPr kumimoji="0" lang="en-US" sz="1200" b="0" i="0" u="none" strike="noStrike" kern="1200" cap="none" spc="0" normalizeH="0" baseline="0" noProof="0">
                <a:ln>
                  <a:noFill/>
                </a:ln>
                <a:effectLst/>
                <a:uLnTx/>
                <a:uFillTx/>
                <a:latin typeface="+mn-lt"/>
                <a:ea typeface="+mn-ea"/>
                <a:cs typeface="+mn-cs"/>
              </a:rPr>
              <a:t>to integrate our complete accounting department in just four months like Microsoft did.”</a:t>
            </a:r>
          </a:p>
          <a:p>
            <a:pPr marL="0" marR="0" lvl="0" indent="0" algn="r" defTabSz="932742" rtl="0" eaLnBrk="1" fontAlgn="auto" latinLnBrk="0" hangingPunct="1">
              <a:lnSpc>
                <a:spcPct val="100000"/>
              </a:lnSpc>
              <a:spcBef>
                <a:spcPts val="600"/>
              </a:spcBef>
              <a:spcAft>
                <a:spcPts val="600"/>
              </a:spcAft>
              <a:buClrTx/>
              <a:buSzTx/>
              <a:buFontTx/>
              <a:buNone/>
              <a:tabLst/>
              <a:defRPr/>
            </a:pPr>
            <a:r>
              <a:rPr kumimoji="0" lang="en-US" sz="1200" b="1" i="0" u="none" strike="noStrike" kern="1200" cap="none" spc="0" normalizeH="0" baseline="0" noProof="0">
                <a:ln>
                  <a:noFill/>
                </a:ln>
                <a:solidFill>
                  <a:schemeClr val="accent1"/>
                </a:solidFill>
                <a:effectLst/>
                <a:uLnTx/>
                <a:uFillTx/>
                <a:latin typeface="+mj-lt"/>
                <a:ea typeface="+mn-ea"/>
                <a:cs typeface="+mn-cs"/>
              </a:rPr>
              <a:t>– Florian Bauer, </a:t>
            </a:r>
            <a:br>
              <a:rPr kumimoji="0" lang="en-US" sz="1200" b="1" i="0" u="none" strike="noStrike" kern="1200" cap="none" spc="0" normalizeH="0" baseline="0" noProof="0">
                <a:ln>
                  <a:noFill/>
                </a:ln>
                <a:solidFill>
                  <a:schemeClr val="accent1"/>
                </a:solidFill>
                <a:effectLst/>
                <a:uLnTx/>
                <a:uFillTx/>
                <a:latin typeface="+mj-lt"/>
                <a:ea typeface="+mn-ea"/>
                <a:cs typeface="+mn-cs"/>
              </a:rPr>
            </a:br>
            <a:r>
              <a:rPr kumimoji="0" lang="en-US" sz="1200" b="1" i="0" u="none" strike="noStrike" kern="1200" cap="none" spc="0" normalizeH="0" baseline="0" noProof="0">
                <a:ln>
                  <a:noFill/>
                </a:ln>
                <a:solidFill>
                  <a:schemeClr val="accent1"/>
                </a:solidFill>
                <a:effectLst/>
                <a:uLnTx/>
                <a:uFillTx/>
                <a:latin typeface="+mj-lt"/>
                <a:ea typeface="+mn-ea"/>
                <a:cs typeface="+mn-cs"/>
              </a:rPr>
              <a:t>Project Manager, Digital</a:t>
            </a:r>
          </a:p>
        </p:txBody>
      </p:sp>
      <p:sp>
        <p:nvSpPr>
          <p:cNvPr id="26" name="Text Placeholder 14">
            <a:extLst>
              <a:ext uri="{FF2B5EF4-FFF2-40B4-BE49-F238E27FC236}">
                <a16:creationId xmlns:a16="http://schemas.microsoft.com/office/drawing/2014/main" id="{0A092B91-8442-FCFA-82FE-1BA42F278ED6}"/>
              </a:ext>
            </a:extLst>
          </p:cNvPr>
          <p:cNvSpPr txBox="1">
            <a:spLocks/>
          </p:cNvSpPr>
          <p:nvPr/>
        </p:nvSpPr>
        <p:spPr>
          <a:xfrm>
            <a:off x="4483346" y="4685406"/>
            <a:ext cx="3228356" cy="1077218"/>
          </a:xfrm>
          <a:prstGeom prst="rect">
            <a:avLst/>
          </a:prstGeom>
        </p:spPr>
        <p:txBody>
          <a:bodyPr vert="horz" wrap="square" lIns="0" tIns="0" rIns="0" bIns="0" rtlCol="0" anchor="t">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600"/>
              </a:spcBef>
              <a:spcAft>
                <a:spcPts val="600"/>
              </a:spcAft>
              <a:buClrTx/>
              <a:buSzTx/>
              <a:buFontTx/>
              <a:buNone/>
              <a:tabLst/>
              <a:defRPr/>
            </a:pPr>
            <a:r>
              <a:rPr kumimoji="0" lang="en-US" sz="1200" b="0" i="0" u="none" strike="noStrike" kern="1200" cap="none" spc="0" normalizeH="0" baseline="0">
                <a:ln>
                  <a:noFill/>
                </a:ln>
                <a:effectLst/>
                <a:uLnTx/>
                <a:uFillTx/>
                <a:latin typeface="+mn-lt"/>
                <a:ea typeface="+mn-ea"/>
                <a:cs typeface="+mn-cs"/>
              </a:rPr>
              <a:t>“The streamlining of all our processes allows our company leader to manage the whole organization from his tablet or smartphone.”</a:t>
            </a:r>
          </a:p>
          <a:p>
            <a:pPr marL="0" indent="0" algn="r">
              <a:spcBef>
                <a:spcPts val="600"/>
              </a:spcBef>
              <a:spcAft>
                <a:spcPts val="600"/>
              </a:spcAft>
              <a:buSzTx/>
              <a:buNone/>
              <a:defRPr/>
            </a:pPr>
            <a:r>
              <a:rPr lang="en-US" sz="1200" b="1">
                <a:solidFill>
                  <a:schemeClr val="accent1"/>
                </a:solidFill>
                <a:latin typeface="+mj-lt"/>
                <a:cs typeface="+mn-cs"/>
              </a:rPr>
              <a:t>– Jan Schmidt,</a:t>
            </a:r>
            <a:br>
              <a:rPr lang="en-US" sz="1200" b="1">
                <a:solidFill>
                  <a:schemeClr val="accent1"/>
                </a:solidFill>
                <a:latin typeface="+mj-lt"/>
                <a:cs typeface="+mn-cs"/>
              </a:rPr>
            </a:br>
            <a:r>
              <a:rPr lang="en-US" sz="1200" b="1">
                <a:solidFill>
                  <a:schemeClr val="accent1"/>
                </a:solidFill>
                <a:latin typeface="+mj-lt"/>
                <a:cs typeface="+mn-cs"/>
              </a:rPr>
              <a:t>Chief Digital Officer</a:t>
            </a:r>
          </a:p>
        </p:txBody>
      </p:sp>
      <p:sp>
        <p:nvSpPr>
          <p:cNvPr id="27" name="Text Placeholder 14">
            <a:extLst>
              <a:ext uri="{FF2B5EF4-FFF2-40B4-BE49-F238E27FC236}">
                <a16:creationId xmlns:a16="http://schemas.microsoft.com/office/drawing/2014/main" id="{F91FA78E-5012-4DBD-BCE8-F731CEB1F7A5}"/>
              </a:ext>
            </a:extLst>
          </p:cNvPr>
          <p:cNvSpPr txBox="1">
            <a:spLocks/>
          </p:cNvSpPr>
          <p:nvPr/>
        </p:nvSpPr>
        <p:spPr>
          <a:xfrm>
            <a:off x="8242284" y="4685406"/>
            <a:ext cx="3228356" cy="1446550"/>
          </a:xfrm>
          <a:prstGeom prst="rect">
            <a:avLst/>
          </a:prstGeom>
        </p:spPr>
        <p:txBody>
          <a:bodyPr vert="horz" wrap="square" lIns="0" tIns="0" rIns="0" bIns="0" rtlCol="0" anchor="t">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600"/>
              </a:spcBef>
              <a:spcAft>
                <a:spcPts val="600"/>
              </a:spcAft>
              <a:buClrTx/>
              <a:buSzTx/>
              <a:buFontTx/>
              <a:buNone/>
              <a:tabLst/>
              <a:defRPr/>
            </a:pPr>
            <a:r>
              <a:rPr kumimoji="0" lang="en-US" sz="1200" b="0" i="0" u="none" strike="noStrike" kern="1200" cap="none" spc="0" normalizeH="0" baseline="0">
                <a:ln>
                  <a:noFill/>
                </a:ln>
                <a:effectLst/>
                <a:uLnTx/>
                <a:uFillTx/>
                <a:latin typeface="+mn-lt"/>
                <a:ea typeface="+mn-ea"/>
                <a:cs typeface="+mn-cs"/>
              </a:rPr>
              <a:t>“With real-time information in Dynamics 365, we immediately see trends with our revenue and customers, and we can act quickly </a:t>
            </a:r>
            <a:br>
              <a:rPr kumimoji="0" lang="en-US" sz="1200" b="0" i="0" u="none" strike="noStrike" kern="1200" cap="none" spc="0" normalizeH="0" baseline="0">
                <a:ln>
                  <a:noFill/>
                </a:ln>
                <a:effectLst/>
                <a:uLnTx/>
                <a:uFillTx/>
                <a:latin typeface="+mn-lt"/>
                <a:ea typeface="+mn-ea"/>
                <a:cs typeface="+mn-cs"/>
              </a:rPr>
            </a:br>
            <a:r>
              <a:rPr kumimoji="0" lang="en-US" sz="1200" b="0" i="0" u="none" strike="noStrike" kern="1200" cap="none" spc="0" normalizeH="0" baseline="0">
                <a:ln>
                  <a:noFill/>
                </a:ln>
                <a:effectLst/>
                <a:uLnTx/>
                <a:uFillTx/>
                <a:latin typeface="+mn-lt"/>
                <a:ea typeface="+mn-ea"/>
                <a:cs typeface="+mn-cs"/>
              </a:rPr>
              <a:t>if there is any kind of service disruption.”</a:t>
            </a:r>
          </a:p>
          <a:p>
            <a:pPr marL="0" indent="0" algn="r">
              <a:spcBef>
                <a:spcPts val="600"/>
              </a:spcBef>
              <a:spcAft>
                <a:spcPts val="600"/>
              </a:spcAft>
              <a:buSzTx/>
              <a:buNone/>
              <a:defRPr/>
            </a:pPr>
            <a:r>
              <a:rPr lang="en-US" sz="1200" b="1">
                <a:solidFill>
                  <a:schemeClr val="accent1"/>
                </a:solidFill>
                <a:latin typeface="+mj-lt"/>
                <a:cs typeface="+mn-cs"/>
              </a:rPr>
              <a:t>– Linda Gabor, </a:t>
            </a:r>
            <a:br>
              <a:rPr lang="en-US" sz="1200" b="1">
                <a:solidFill>
                  <a:schemeClr val="accent1"/>
                </a:solidFill>
                <a:latin typeface="+mj-lt"/>
                <a:cs typeface="+mn-cs"/>
              </a:rPr>
            </a:br>
            <a:r>
              <a:rPr lang="en-US" sz="1200" b="1">
                <a:solidFill>
                  <a:schemeClr val="accent1"/>
                </a:solidFill>
                <a:latin typeface="+mj-lt"/>
                <a:cs typeface="+mn-cs"/>
              </a:rPr>
              <a:t>Executive Vice President of</a:t>
            </a:r>
            <a:br>
              <a:rPr lang="en-US" sz="1200" b="1">
                <a:solidFill>
                  <a:schemeClr val="accent1"/>
                </a:solidFill>
                <a:latin typeface="+mj-lt"/>
                <a:cs typeface="+mn-cs"/>
              </a:rPr>
            </a:br>
            <a:r>
              <a:rPr lang="en-US" sz="1200" b="1">
                <a:solidFill>
                  <a:schemeClr val="accent1"/>
                </a:solidFill>
                <a:latin typeface="+mj-lt"/>
                <a:cs typeface="+mn-cs"/>
              </a:rPr>
              <a:t>External Relations</a:t>
            </a:r>
          </a:p>
        </p:txBody>
      </p:sp>
      <p:cxnSp>
        <p:nvCxnSpPr>
          <p:cNvPr id="28" name="Straight Connector 27">
            <a:extLst>
              <a:ext uri="{FF2B5EF4-FFF2-40B4-BE49-F238E27FC236}">
                <a16:creationId xmlns:a16="http://schemas.microsoft.com/office/drawing/2014/main" id="{58758093-E5D3-5605-F881-FE2CC73D8ED8}"/>
              </a:ext>
              <a:ext uri="{C183D7F6-B498-43B3-948B-1728B52AA6E4}">
                <adec:decorative xmlns:adec="http://schemas.microsoft.com/office/drawing/2017/decorative" val="1"/>
              </a:ext>
            </a:extLst>
          </p:cNvPr>
          <p:cNvCxnSpPr>
            <a:cxnSpLocks/>
          </p:cNvCxnSpPr>
          <p:nvPr/>
        </p:nvCxnSpPr>
        <p:spPr>
          <a:xfrm rot="5400000">
            <a:off x="3497605" y="5408681"/>
            <a:ext cx="1446550" cy="0"/>
          </a:xfrm>
          <a:prstGeom prst="line">
            <a:avLst/>
          </a:prstGeom>
          <a:ln w="12700">
            <a:solidFill>
              <a:srgbClr val="243A5E"/>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18A98F-3741-A4A2-0145-BDA1ACBFDFF5}"/>
              </a:ext>
              <a:ext uri="{C183D7F6-B498-43B3-948B-1728B52AA6E4}">
                <adec:decorative xmlns:adec="http://schemas.microsoft.com/office/drawing/2017/decorative" val="1"/>
              </a:ext>
            </a:extLst>
          </p:cNvPr>
          <p:cNvCxnSpPr>
            <a:cxnSpLocks/>
          </p:cNvCxnSpPr>
          <p:nvPr/>
        </p:nvCxnSpPr>
        <p:spPr>
          <a:xfrm rot="5400000">
            <a:off x="7253718" y="5408681"/>
            <a:ext cx="1446550" cy="0"/>
          </a:xfrm>
          <a:prstGeom prst="line">
            <a:avLst/>
          </a:prstGeom>
          <a:ln w="12700">
            <a:solidFill>
              <a:srgbClr val="243A5E"/>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D302F9F4-9142-8C1A-663F-8826D5BD29C6}"/>
              </a:ext>
              <a:ext uri="{C183D7F6-B498-43B3-948B-1728B52AA6E4}">
                <adec:decorative xmlns:adec="http://schemas.microsoft.com/office/drawing/2017/decorative" val="1"/>
              </a:ext>
            </a:extLst>
          </p:cNvPr>
          <p:cNvSpPr>
            <a:spLocks/>
          </p:cNvSpPr>
          <p:nvPr/>
        </p:nvSpPr>
        <p:spPr bwMode="auto">
          <a:xfrm>
            <a:off x="866837" y="1638300"/>
            <a:ext cx="2671208" cy="2671208"/>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1400" err="1">
              <a:solidFill>
                <a:srgbClr val="000000"/>
              </a:solidFill>
              <a:latin typeface="Segoe UI Semibold" panose="020B0702040204020203" pitchFamily="34" charset="0"/>
              <a:ea typeface="Segoe UI" pitchFamily="34" charset="0"/>
              <a:cs typeface="Segoe UI" pitchFamily="34" charset="0"/>
            </a:endParaRPr>
          </a:p>
        </p:txBody>
      </p:sp>
      <p:sp>
        <p:nvSpPr>
          <p:cNvPr id="5" name="Oval 4">
            <a:extLst>
              <a:ext uri="{FF2B5EF4-FFF2-40B4-BE49-F238E27FC236}">
                <a16:creationId xmlns:a16="http://schemas.microsoft.com/office/drawing/2014/main" id="{8090778D-151A-C209-1766-D162761B91B4}"/>
              </a:ext>
              <a:ext uri="{C183D7F6-B498-43B3-948B-1728B52AA6E4}">
                <adec:decorative xmlns:adec="http://schemas.microsoft.com/office/drawing/2017/decorative" val="1"/>
              </a:ext>
            </a:extLst>
          </p:cNvPr>
          <p:cNvSpPr>
            <a:spLocks/>
          </p:cNvSpPr>
          <p:nvPr/>
        </p:nvSpPr>
        <p:spPr bwMode="auto">
          <a:xfrm>
            <a:off x="4761919" y="1638300"/>
            <a:ext cx="2671208" cy="2671208"/>
          </a:xfrm>
          <a:prstGeom prst="ellipse">
            <a:avLst/>
          </a:prstGeom>
          <a:solidFill>
            <a:srgbClr val="8663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1400" err="1">
              <a:solidFill>
                <a:srgbClr val="000000"/>
              </a:solidFill>
              <a:latin typeface="Segoe UI Semibold" panose="020B0702040204020203" pitchFamily="34" charset="0"/>
              <a:ea typeface="Segoe UI" pitchFamily="34" charset="0"/>
              <a:cs typeface="Segoe UI" pitchFamily="34" charset="0"/>
            </a:endParaRPr>
          </a:p>
        </p:txBody>
      </p:sp>
      <p:sp>
        <p:nvSpPr>
          <p:cNvPr id="6" name="Oval 5">
            <a:extLst>
              <a:ext uri="{FF2B5EF4-FFF2-40B4-BE49-F238E27FC236}">
                <a16:creationId xmlns:a16="http://schemas.microsoft.com/office/drawing/2014/main" id="{1FC32C9D-C4EE-16BB-2342-CB5FBDCC7C90}"/>
              </a:ext>
              <a:ext uri="{C183D7F6-B498-43B3-948B-1728B52AA6E4}">
                <adec:decorative xmlns:adec="http://schemas.microsoft.com/office/drawing/2017/decorative" val="1"/>
              </a:ext>
            </a:extLst>
          </p:cNvPr>
          <p:cNvSpPr>
            <a:spLocks/>
          </p:cNvSpPr>
          <p:nvPr/>
        </p:nvSpPr>
        <p:spPr bwMode="auto">
          <a:xfrm>
            <a:off x="8657002" y="1638300"/>
            <a:ext cx="2671208" cy="2671208"/>
          </a:xfrm>
          <a:prstGeom prst="ellipse">
            <a:avLst/>
          </a:prstGeom>
          <a:solidFill>
            <a:srgbClr val="1392B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1400" err="1">
              <a:solidFill>
                <a:srgbClr val="000000"/>
              </a:solidFill>
              <a:latin typeface="Segoe UI Semibold" panose="020B0702040204020203" pitchFamily="34" charset="0"/>
              <a:ea typeface="Segoe UI" pitchFamily="34" charset="0"/>
              <a:cs typeface="Segoe UI" pitchFamily="34" charset="0"/>
            </a:endParaRPr>
          </a:p>
        </p:txBody>
      </p:sp>
      <p:sp>
        <p:nvSpPr>
          <p:cNvPr id="7" name="Oval 6">
            <a:extLst>
              <a:ext uri="{FF2B5EF4-FFF2-40B4-BE49-F238E27FC236}">
                <a16:creationId xmlns:a16="http://schemas.microsoft.com/office/drawing/2014/main" id="{682923B2-3B32-DEFE-2990-30DF4718D7E5}"/>
              </a:ext>
              <a:ext uri="{C183D7F6-B498-43B3-948B-1728B52AA6E4}">
                <adec:decorative xmlns:adec="http://schemas.microsoft.com/office/drawing/2017/decorative" val="1"/>
              </a:ext>
            </a:extLst>
          </p:cNvPr>
          <p:cNvSpPr>
            <a:spLocks/>
          </p:cNvSpPr>
          <p:nvPr/>
        </p:nvSpPr>
        <p:spPr bwMode="auto">
          <a:xfrm>
            <a:off x="979525" y="1750988"/>
            <a:ext cx="2445832" cy="2445832"/>
          </a:xfrm>
          <a:prstGeom prst="ellipse">
            <a:avLst/>
          </a:prstGeom>
          <a:solidFill>
            <a:schemeClr val="tx2"/>
          </a:solidFill>
          <a:ln w="317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548640" rIns="0" bIns="0" numCol="1" spcCol="0" rtlCol="0" fromWordArt="0" anchor="ctr" anchorCtr="0" forceAA="0" compatLnSpc="1">
            <a:prstTxWarp prst="textNoShape">
              <a:avLst/>
            </a:prstTxWarp>
            <a:noAutofit/>
          </a:bodyPr>
          <a:lstStyle/>
          <a:p>
            <a:pPr algn="ctr" defTabSz="932742">
              <a:spcBef>
                <a:spcPts val="600"/>
              </a:spcBef>
              <a:spcAft>
                <a:spcPts val="600"/>
              </a:spcAft>
            </a:pPr>
            <a:endParaRPr lang="en-IN" sz="1200" b="1" err="1">
              <a:solidFill>
                <a:schemeClr val="bg1"/>
              </a:solidFill>
              <a:latin typeface="+mj-lt"/>
            </a:endParaRPr>
          </a:p>
        </p:txBody>
      </p:sp>
      <p:sp>
        <p:nvSpPr>
          <p:cNvPr id="8" name="Oval 7">
            <a:extLst>
              <a:ext uri="{FF2B5EF4-FFF2-40B4-BE49-F238E27FC236}">
                <a16:creationId xmlns:a16="http://schemas.microsoft.com/office/drawing/2014/main" id="{56D99D9A-0CA4-D8E7-4934-1C58BA0053E2}"/>
              </a:ext>
              <a:ext uri="{C183D7F6-B498-43B3-948B-1728B52AA6E4}">
                <adec:decorative xmlns:adec="http://schemas.microsoft.com/office/drawing/2017/decorative" val="1"/>
              </a:ext>
            </a:extLst>
          </p:cNvPr>
          <p:cNvSpPr>
            <a:spLocks/>
          </p:cNvSpPr>
          <p:nvPr/>
        </p:nvSpPr>
        <p:spPr bwMode="auto">
          <a:xfrm>
            <a:off x="4874607" y="1750988"/>
            <a:ext cx="2445832" cy="2445832"/>
          </a:xfrm>
          <a:prstGeom prst="ellipse">
            <a:avLst/>
          </a:prstGeom>
          <a:solidFill>
            <a:schemeClr val="tx2"/>
          </a:solidFill>
          <a:ln w="317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548640" rIns="0" bIns="0" numCol="1" spcCol="0" rtlCol="0" fromWordArt="0" anchor="ctr" anchorCtr="0" forceAA="0" compatLnSpc="1">
            <a:prstTxWarp prst="textNoShape">
              <a:avLst/>
            </a:prstTxWarp>
            <a:noAutofit/>
          </a:bodyPr>
          <a:lstStyle/>
          <a:p>
            <a:pPr algn="ctr" defTabSz="932742">
              <a:spcBef>
                <a:spcPts val="600"/>
              </a:spcBef>
              <a:spcAft>
                <a:spcPts val="600"/>
              </a:spcAft>
            </a:pPr>
            <a:endParaRPr lang="en-IN" sz="1200" b="1" err="1">
              <a:solidFill>
                <a:schemeClr val="bg1"/>
              </a:solidFill>
              <a:latin typeface="+mj-lt"/>
            </a:endParaRPr>
          </a:p>
        </p:txBody>
      </p:sp>
      <p:sp>
        <p:nvSpPr>
          <p:cNvPr id="9" name="Oval 8">
            <a:extLst>
              <a:ext uri="{FF2B5EF4-FFF2-40B4-BE49-F238E27FC236}">
                <a16:creationId xmlns:a16="http://schemas.microsoft.com/office/drawing/2014/main" id="{89FC6C22-A9F2-2DC0-B677-5180BD496DEF}"/>
              </a:ext>
              <a:ext uri="{C183D7F6-B498-43B3-948B-1728B52AA6E4}">
                <adec:decorative xmlns:adec="http://schemas.microsoft.com/office/drawing/2017/decorative" val="1"/>
              </a:ext>
            </a:extLst>
          </p:cNvPr>
          <p:cNvSpPr>
            <a:spLocks/>
          </p:cNvSpPr>
          <p:nvPr/>
        </p:nvSpPr>
        <p:spPr bwMode="auto">
          <a:xfrm>
            <a:off x="8769690" y="1750988"/>
            <a:ext cx="2445832" cy="2445832"/>
          </a:xfrm>
          <a:prstGeom prst="ellipse">
            <a:avLst/>
          </a:prstGeom>
          <a:solidFill>
            <a:schemeClr val="tx2"/>
          </a:solidFill>
          <a:ln w="317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548640" rIns="0" bIns="0" numCol="1" spcCol="0" rtlCol="0" fromWordArt="0" anchor="ctr" anchorCtr="0" forceAA="0" compatLnSpc="1">
            <a:prstTxWarp prst="textNoShape">
              <a:avLst/>
            </a:prstTxWarp>
            <a:noAutofit/>
          </a:bodyPr>
          <a:lstStyle/>
          <a:p>
            <a:pPr algn="ctr" defTabSz="932742">
              <a:spcBef>
                <a:spcPts val="600"/>
              </a:spcBef>
              <a:spcAft>
                <a:spcPts val="600"/>
              </a:spcAft>
            </a:pPr>
            <a:endParaRPr lang="en-IN" sz="1200" b="1" err="1">
              <a:solidFill>
                <a:schemeClr val="bg1"/>
              </a:solidFill>
              <a:latin typeface="+mj-lt"/>
            </a:endParaRPr>
          </a:p>
        </p:txBody>
      </p:sp>
      <p:pic>
        <p:nvPicPr>
          <p:cNvPr id="10" name="Picture 9">
            <a:extLst>
              <a:ext uri="{FF2B5EF4-FFF2-40B4-BE49-F238E27FC236}">
                <a16:creationId xmlns:a16="http://schemas.microsoft.com/office/drawing/2014/main" id="{E8E0BD41-64CC-2FF5-8168-23A6BE82C5CE}"/>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03016" y="2707106"/>
            <a:ext cx="2179178" cy="533596"/>
          </a:xfrm>
          <a:prstGeom prst="rect">
            <a:avLst/>
          </a:prstGeom>
        </p:spPr>
      </p:pic>
      <p:pic>
        <p:nvPicPr>
          <p:cNvPr id="11" name="Picture 10">
            <a:extLst>
              <a:ext uri="{FF2B5EF4-FFF2-40B4-BE49-F238E27FC236}">
                <a16:creationId xmlns:a16="http://schemas.microsoft.com/office/drawing/2014/main" id="{090FA3CD-CE7A-3BB7-A540-28B7408D5C08}"/>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7636" y="2859537"/>
            <a:ext cx="2129610" cy="228734"/>
          </a:xfrm>
          <a:prstGeom prst="rect">
            <a:avLst/>
          </a:prstGeom>
        </p:spPr>
      </p:pic>
      <p:pic>
        <p:nvPicPr>
          <p:cNvPr id="12" name="Picture 11">
            <a:extLst>
              <a:ext uri="{FF2B5EF4-FFF2-40B4-BE49-F238E27FC236}">
                <a16:creationId xmlns:a16="http://schemas.microsoft.com/office/drawing/2014/main" id="{4E555C4E-1918-02BC-428D-60A136A61DE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19378" y="2788416"/>
            <a:ext cx="2013466" cy="618620"/>
          </a:xfrm>
          <a:prstGeom prst="rect">
            <a:avLst/>
          </a:prstGeom>
        </p:spPr>
      </p:pic>
    </p:spTree>
    <p:extLst>
      <p:ext uri="{BB962C8B-B14F-4D97-AF65-F5344CB8AC3E}">
        <p14:creationId xmlns:p14="http://schemas.microsoft.com/office/powerpoint/2010/main" val="1711324299"/>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7E120DE-4F13-DC76-7492-9DD1A56EE74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89355" y="0"/>
            <a:ext cx="9202645" cy="3288289"/>
          </a:xfrm>
          <a:custGeom>
            <a:avLst/>
            <a:gdLst>
              <a:gd name="connsiteX0" fmla="*/ 0 w 9125712"/>
              <a:gd name="connsiteY0" fmla="*/ 0 h 2276856"/>
              <a:gd name="connsiteX1" fmla="*/ 9125712 w 9125712"/>
              <a:gd name="connsiteY1" fmla="*/ 0 h 2276856"/>
              <a:gd name="connsiteX2" fmla="*/ 9125712 w 9125712"/>
              <a:gd name="connsiteY2" fmla="*/ 2276856 h 2276856"/>
              <a:gd name="connsiteX3" fmla="*/ 0 w 9125712"/>
              <a:gd name="connsiteY3" fmla="*/ 2276856 h 2276856"/>
            </a:gdLst>
            <a:ahLst/>
            <a:cxnLst>
              <a:cxn ang="0">
                <a:pos x="connsiteX0" y="connsiteY0"/>
              </a:cxn>
              <a:cxn ang="0">
                <a:pos x="connsiteX1" y="connsiteY1"/>
              </a:cxn>
              <a:cxn ang="0">
                <a:pos x="connsiteX2" y="connsiteY2"/>
              </a:cxn>
              <a:cxn ang="0">
                <a:pos x="connsiteX3" y="connsiteY3"/>
              </a:cxn>
            </a:cxnLst>
            <a:rect l="l" t="t" r="r" b="b"/>
            <a:pathLst>
              <a:path w="9125712" h="2276856">
                <a:moveTo>
                  <a:pt x="0" y="0"/>
                </a:moveTo>
                <a:lnTo>
                  <a:pt x="9125712" y="0"/>
                </a:lnTo>
                <a:lnTo>
                  <a:pt x="9125712" y="2276856"/>
                </a:lnTo>
                <a:lnTo>
                  <a:pt x="0" y="2276856"/>
                </a:lnTo>
                <a:close/>
              </a:path>
            </a:pathLst>
          </a:custGeom>
        </p:spPr>
      </p:pic>
      <p:sp>
        <p:nvSpPr>
          <p:cNvPr id="2" name="Text Placeholder 1">
            <a:extLst>
              <a:ext uri="{FF2B5EF4-FFF2-40B4-BE49-F238E27FC236}">
                <a16:creationId xmlns:a16="http://schemas.microsoft.com/office/drawing/2014/main" id="{BAD9EA49-A71E-C84F-8D62-E3208D804C56}"/>
              </a:ext>
            </a:extLst>
          </p:cNvPr>
          <p:cNvSpPr>
            <a:spLocks noGrp="1"/>
          </p:cNvSpPr>
          <p:nvPr>
            <p:ph type="body" sz="quarter" idx="10"/>
          </p:nvPr>
        </p:nvSpPr>
        <p:spPr>
          <a:xfrm>
            <a:off x="3268759" y="3460224"/>
            <a:ext cx="7429722" cy="830262"/>
          </a:xfrm>
        </p:spPr>
        <p:txBody>
          <a:bodyPr/>
          <a:lstStyle/>
          <a:p>
            <a:pPr lvl="0"/>
            <a:r>
              <a:rPr lang="en-US" noProof="0"/>
              <a:t>“No other provider could offer us the potential to integrate our complete accounting department in just four months like Microsoft did.”</a:t>
            </a:r>
          </a:p>
        </p:txBody>
      </p:sp>
      <p:sp>
        <p:nvSpPr>
          <p:cNvPr id="15" name="Text Placeholder 4">
            <a:extLst>
              <a:ext uri="{FF2B5EF4-FFF2-40B4-BE49-F238E27FC236}">
                <a16:creationId xmlns:a16="http://schemas.microsoft.com/office/drawing/2014/main" id="{1F099BEA-50D5-4450-8EF4-971F24591B45}"/>
              </a:ext>
            </a:extLst>
          </p:cNvPr>
          <p:cNvSpPr>
            <a:spLocks noGrp="1"/>
          </p:cNvSpPr>
          <p:nvPr>
            <p:ph type="body" sz="quarter" idx="12"/>
          </p:nvPr>
        </p:nvSpPr>
        <p:spPr>
          <a:xfrm>
            <a:off x="3268758" y="5162439"/>
            <a:ext cx="2560320" cy="1523494"/>
          </a:xfrm>
        </p:spPr>
        <p:txBody>
          <a:bodyPr/>
          <a:lstStyle/>
          <a:p>
            <a:r>
              <a:rPr lang="en-US" sz="1100" dirty="0"/>
              <a:t>To support the company’s many types of accounts, its finance team manages billings, accounts payable, and accounts receivable for each customer—often a complex undertaking. Design Offices wanted to update its legacy infrastructure to streamline and automate processes, scale more elastically, and improve transparency.</a:t>
            </a:r>
          </a:p>
        </p:txBody>
      </p:sp>
      <p:sp>
        <p:nvSpPr>
          <p:cNvPr id="4" name="Text Placeholder 3">
            <a:extLst>
              <a:ext uri="{FF2B5EF4-FFF2-40B4-BE49-F238E27FC236}">
                <a16:creationId xmlns:a16="http://schemas.microsoft.com/office/drawing/2014/main" id="{19786677-DC05-D543-909B-B7CA08E5BDC6}"/>
              </a:ext>
            </a:extLst>
          </p:cNvPr>
          <p:cNvSpPr>
            <a:spLocks noGrp="1"/>
          </p:cNvSpPr>
          <p:nvPr>
            <p:ph type="body" sz="quarter" idx="11"/>
          </p:nvPr>
        </p:nvSpPr>
        <p:spPr/>
        <p:txBody>
          <a:bodyPr/>
          <a:lstStyle/>
          <a:p>
            <a:r>
              <a:rPr lang="en-US"/>
              <a:t>– Florian Bauer, Digital Officer, Design Offices</a:t>
            </a:r>
          </a:p>
        </p:txBody>
      </p:sp>
      <p:sp>
        <p:nvSpPr>
          <p:cNvPr id="16" name="Text Placeholder 7">
            <a:extLst>
              <a:ext uri="{FF2B5EF4-FFF2-40B4-BE49-F238E27FC236}">
                <a16:creationId xmlns:a16="http://schemas.microsoft.com/office/drawing/2014/main" id="{73A36E17-11B0-4054-B3AC-BC8E29AAA751}"/>
              </a:ext>
            </a:extLst>
          </p:cNvPr>
          <p:cNvSpPr>
            <a:spLocks noGrp="1"/>
          </p:cNvSpPr>
          <p:nvPr>
            <p:ph type="body" sz="quarter" idx="21"/>
          </p:nvPr>
        </p:nvSpPr>
        <p:spPr>
          <a:xfrm>
            <a:off x="6127814" y="5162439"/>
            <a:ext cx="2286000" cy="1184940"/>
          </a:xfrm>
        </p:spPr>
        <p:txBody>
          <a:bodyPr/>
          <a:lstStyle/>
          <a:p>
            <a:r>
              <a:rPr lang="en-US" sz="1100" dirty="0"/>
              <a:t>By embracing Microsoft Dynamics 365 Business Central, Dynamics 365 Sales, Power Platform, Design Offices has scaled up and optimized its sales and purchasing processes without having to operate an independent IT infrastructure.</a:t>
            </a:r>
          </a:p>
        </p:txBody>
      </p:sp>
      <p:sp>
        <p:nvSpPr>
          <p:cNvPr id="19" name="Text Placeholder 18">
            <a:extLst>
              <a:ext uri="{FF2B5EF4-FFF2-40B4-BE49-F238E27FC236}">
                <a16:creationId xmlns:a16="http://schemas.microsoft.com/office/drawing/2014/main" id="{B4E447F9-4786-4ACA-A34B-4BA916A886A8}"/>
              </a:ext>
            </a:extLst>
          </p:cNvPr>
          <p:cNvSpPr>
            <a:spLocks noGrp="1"/>
          </p:cNvSpPr>
          <p:nvPr>
            <p:ph type="body" sz="quarter" idx="22"/>
          </p:nvPr>
        </p:nvSpPr>
        <p:spPr>
          <a:xfrm>
            <a:off x="8728648" y="5162439"/>
            <a:ext cx="3017520" cy="1523494"/>
          </a:xfrm>
        </p:spPr>
        <p:txBody>
          <a:bodyPr/>
          <a:lstStyle/>
          <a:p>
            <a:r>
              <a:rPr lang="en-US" sz="1100" dirty="0"/>
              <a:t>By managing operations and sales processes on a single, centralized system, Design Offices now has the adaptable IT infrastructure it always dreamt of to proactively address ever-changing customer demands. “In our on-premises environment, we had to check all our servers for capacity. In our Dynamics 365 cloud environment, we have the flexibility our company needs to handle continuous change”, says Florian. </a:t>
            </a:r>
          </a:p>
        </p:txBody>
      </p:sp>
      <p:sp>
        <p:nvSpPr>
          <p:cNvPr id="7" name="Text Placeholder 6">
            <a:extLst>
              <a:ext uri="{FF2B5EF4-FFF2-40B4-BE49-F238E27FC236}">
                <a16:creationId xmlns:a16="http://schemas.microsoft.com/office/drawing/2014/main" id="{AF2E54E3-0C00-6B4C-92F1-804A0BA0C869}"/>
              </a:ext>
            </a:extLst>
          </p:cNvPr>
          <p:cNvSpPr>
            <a:spLocks noGrp="1"/>
          </p:cNvSpPr>
          <p:nvPr>
            <p:ph type="body" sz="quarter" idx="18"/>
          </p:nvPr>
        </p:nvSpPr>
        <p:spPr>
          <a:xfrm>
            <a:off x="310297" y="3265449"/>
            <a:ext cx="2286000" cy="2728952"/>
          </a:xfrm>
        </p:spPr>
        <p:txBody>
          <a:bodyPr/>
          <a:lstStyle/>
          <a:p>
            <a:pPr>
              <a:spcBef>
                <a:spcPts val="800"/>
              </a:spcBef>
            </a:pPr>
            <a:r>
              <a:rPr lang="en-US" sz="900" b="0" dirty="0"/>
              <a:t>Customer:</a:t>
            </a:r>
            <a:br>
              <a:rPr lang="en-US" sz="900" b="0" dirty="0"/>
            </a:br>
            <a:r>
              <a:rPr lang="en-US" sz="900" b="0" dirty="0">
                <a:latin typeface="+mn-lt"/>
              </a:rPr>
              <a:t>Design Offices</a:t>
            </a:r>
          </a:p>
          <a:p>
            <a:pPr>
              <a:spcBef>
                <a:spcPts val="800"/>
              </a:spcBef>
            </a:pPr>
            <a:r>
              <a:rPr lang="en-US" sz="900" b="0" dirty="0"/>
              <a:t>Industry:</a:t>
            </a:r>
            <a:br>
              <a:rPr lang="en-US" sz="900" b="0" dirty="0"/>
            </a:br>
            <a:r>
              <a:rPr lang="en-US" sz="900" b="0" dirty="0">
                <a:latin typeface="+mn-lt"/>
              </a:rPr>
              <a:t>Professional services</a:t>
            </a:r>
          </a:p>
          <a:p>
            <a:pPr>
              <a:spcBef>
                <a:spcPts val="800"/>
              </a:spcBef>
            </a:pPr>
            <a:r>
              <a:rPr lang="en-US" sz="900" b="0" dirty="0"/>
              <a:t>Size:</a:t>
            </a:r>
            <a:br>
              <a:rPr lang="en-US" sz="900" b="0" dirty="0"/>
            </a:br>
            <a:r>
              <a:rPr lang="en-US" sz="900" b="0" dirty="0">
                <a:latin typeface="+mn-lt"/>
              </a:rPr>
              <a:t>500+ employees</a:t>
            </a:r>
          </a:p>
          <a:p>
            <a:pPr>
              <a:spcBef>
                <a:spcPts val="800"/>
              </a:spcBef>
            </a:pPr>
            <a:r>
              <a:rPr lang="en-US" sz="900" b="0" dirty="0"/>
              <a:t>Country:</a:t>
            </a:r>
            <a:br>
              <a:rPr lang="en-US" sz="900" b="0" dirty="0"/>
            </a:br>
            <a:r>
              <a:rPr lang="en-US" sz="900" b="0" dirty="0">
                <a:latin typeface="+mn-lt"/>
              </a:rPr>
              <a:t>United States</a:t>
            </a:r>
          </a:p>
          <a:p>
            <a:pPr>
              <a:spcBef>
                <a:spcPts val="800"/>
              </a:spcBef>
            </a:pPr>
            <a:r>
              <a:rPr lang="en-US" sz="900" b="0" dirty="0"/>
              <a:t>Products and services:</a:t>
            </a:r>
            <a:br>
              <a:rPr lang="en-US" sz="900" b="0" dirty="0"/>
            </a:br>
            <a:r>
              <a:rPr lang="en-US" sz="900" b="0" dirty="0">
                <a:latin typeface="+mn-lt"/>
              </a:rPr>
              <a:t>Dynamics 365 Business Central</a:t>
            </a:r>
            <a:br>
              <a:rPr lang="en-US" sz="900" b="0" dirty="0">
                <a:latin typeface="+mn-lt"/>
              </a:rPr>
            </a:br>
            <a:r>
              <a:rPr lang="en-US" sz="900" b="0" dirty="0">
                <a:latin typeface="+mn-lt"/>
              </a:rPr>
              <a:t>Dynamics 365 Sales</a:t>
            </a:r>
            <a:br>
              <a:rPr lang="en-US" sz="900" b="0" dirty="0">
                <a:latin typeface="+mn-lt"/>
              </a:rPr>
            </a:br>
            <a:r>
              <a:rPr lang="en-US" sz="900" b="0" dirty="0">
                <a:latin typeface="+mn-lt"/>
              </a:rPr>
              <a:t>Microsoft Teams</a:t>
            </a:r>
            <a:br>
              <a:rPr lang="en-US" sz="900" b="0" dirty="0">
                <a:latin typeface="+mn-lt"/>
              </a:rPr>
            </a:br>
            <a:r>
              <a:rPr lang="en-US" sz="900" b="0" dirty="0">
                <a:latin typeface="+mn-lt"/>
              </a:rPr>
              <a:t>Power Apps</a:t>
            </a:r>
            <a:br>
              <a:rPr lang="en-US" sz="900" b="0" dirty="0">
                <a:latin typeface="+mn-lt"/>
              </a:rPr>
            </a:br>
            <a:r>
              <a:rPr lang="en-US" sz="900" b="0" dirty="0">
                <a:latin typeface="+mn-lt"/>
              </a:rPr>
              <a:t>Power Automate</a:t>
            </a:r>
            <a:br>
              <a:rPr lang="en-US" sz="900" b="0" dirty="0">
                <a:latin typeface="+mn-lt"/>
              </a:rPr>
            </a:br>
            <a:r>
              <a:rPr lang="en-US" sz="900" b="0" dirty="0">
                <a:latin typeface="+mn-lt"/>
              </a:rPr>
              <a:t>Power BI</a:t>
            </a:r>
          </a:p>
          <a:p>
            <a:pPr>
              <a:spcBef>
                <a:spcPts val="800"/>
              </a:spcBef>
            </a:pPr>
            <a:r>
              <a:rPr lang="en-US" sz="900" b="0" dirty="0">
                <a:hlinkClick r:id="rId4"/>
              </a:rPr>
              <a:t>Read full story here</a:t>
            </a:r>
            <a:endParaRPr lang="en-US" sz="900" b="0" dirty="0"/>
          </a:p>
        </p:txBody>
      </p:sp>
      <p:sp>
        <p:nvSpPr>
          <p:cNvPr id="14" name="Rectangle 13">
            <a:extLst>
              <a:ext uri="{FF2B5EF4-FFF2-40B4-BE49-F238E27FC236}">
                <a16:creationId xmlns:a16="http://schemas.microsoft.com/office/drawing/2014/main" id="{98D55D4A-6878-0C46-A8B8-53CF7DFE7AC6}"/>
              </a:ext>
            </a:extLst>
          </p:cNvPr>
          <p:cNvSpPr/>
          <p:nvPr/>
        </p:nvSpPr>
        <p:spPr>
          <a:xfrm>
            <a:off x="2870483" y="0"/>
            <a:ext cx="118872" cy="6858000"/>
          </a:xfrm>
          <a:prstGeom prst="rect">
            <a:avLst/>
          </a:prstGeom>
          <a:solidFill>
            <a:srgbClr val="009D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 descr="Design Offices logo">
            <a:extLst>
              <a:ext uri="{FF2B5EF4-FFF2-40B4-BE49-F238E27FC236}">
                <a16:creationId xmlns:a16="http://schemas.microsoft.com/office/drawing/2014/main" id="{92665745-8169-8C0D-2A47-2A067828F07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4381" y="863599"/>
            <a:ext cx="1303342" cy="1303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3229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Placeholder 8" descr="A picture containing map&#10;&#10;Description automatically generated">
            <a:extLst>
              <a:ext uri="{FF2B5EF4-FFF2-40B4-BE49-F238E27FC236}">
                <a16:creationId xmlns:a16="http://schemas.microsoft.com/office/drawing/2014/main" id="{20314A37-DA57-7401-0E46-D73EE69D9FD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989354" y="0"/>
            <a:ext cx="9206773" cy="3292475"/>
          </a:xfrm>
          <a:prstGeom prst="rect">
            <a:avLst/>
          </a:prstGeom>
        </p:spPr>
      </p:pic>
      <p:sp>
        <p:nvSpPr>
          <p:cNvPr id="2" name="Text Placeholder 1">
            <a:extLst>
              <a:ext uri="{FF2B5EF4-FFF2-40B4-BE49-F238E27FC236}">
                <a16:creationId xmlns:a16="http://schemas.microsoft.com/office/drawing/2014/main" id="{BAD9EA49-A71E-C84F-8D62-E3208D804C56}"/>
              </a:ext>
            </a:extLst>
          </p:cNvPr>
          <p:cNvSpPr>
            <a:spLocks noGrp="1"/>
          </p:cNvSpPr>
          <p:nvPr>
            <p:ph type="body" sz="quarter" idx="10"/>
          </p:nvPr>
        </p:nvSpPr>
        <p:spPr>
          <a:xfrm>
            <a:off x="3268759" y="3460224"/>
            <a:ext cx="6271482" cy="830262"/>
          </a:xfrm>
        </p:spPr>
        <p:txBody>
          <a:bodyPr/>
          <a:lstStyle/>
          <a:p>
            <a:r>
              <a:rPr lang="en-US" dirty="0"/>
              <a:t>“With real-time information in Dynamics 365, we immediately see trends with our revenue and customers, and we can act quickly if there’s any kind of service disruption.”</a:t>
            </a:r>
          </a:p>
        </p:txBody>
      </p:sp>
      <p:sp>
        <p:nvSpPr>
          <p:cNvPr id="15" name="Text Placeholder 4">
            <a:extLst>
              <a:ext uri="{FF2B5EF4-FFF2-40B4-BE49-F238E27FC236}">
                <a16:creationId xmlns:a16="http://schemas.microsoft.com/office/drawing/2014/main" id="{1F099BEA-50D5-4450-8EF4-971F24591B45}"/>
              </a:ext>
            </a:extLst>
          </p:cNvPr>
          <p:cNvSpPr>
            <a:spLocks noGrp="1"/>
          </p:cNvSpPr>
          <p:nvPr>
            <p:ph type="body" sz="quarter" idx="12"/>
          </p:nvPr>
        </p:nvSpPr>
        <p:spPr>
          <a:xfrm>
            <a:off x="3268757" y="5162439"/>
            <a:ext cx="2631299" cy="1400383"/>
          </a:xfrm>
        </p:spPr>
        <p:txBody>
          <a:bodyPr/>
          <a:lstStyle/>
          <a:p>
            <a:r>
              <a:rPr lang="en-US" dirty="0"/>
              <a:t>Call2Recycle outgrew its highly customized ERP tools, and as the largest battery recycling program in the United States, it needed to tightly manage its operations and increase efficiency to better serve and grow its customer base.</a:t>
            </a:r>
          </a:p>
        </p:txBody>
      </p:sp>
      <p:sp>
        <p:nvSpPr>
          <p:cNvPr id="4" name="Text Placeholder 3">
            <a:extLst>
              <a:ext uri="{FF2B5EF4-FFF2-40B4-BE49-F238E27FC236}">
                <a16:creationId xmlns:a16="http://schemas.microsoft.com/office/drawing/2014/main" id="{19786677-DC05-D543-909B-B7CA08E5BDC6}"/>
              </a:ext>
            </a:extLst>
          </p:cNvPr>
          <p:cNvSpPr>
            <a:spLocks noGrp="1"/>
          </p:cNvSpPr>
          <p:nvPr>
            <p:ph type="body" sz="quarter" idx="11"/>
          </p:nvPr>
        </p:nvSpPr>
        <p:spPr/>
        <p:txBody>
          <a:bodyPr/>
          <a:lstStyle/>
          <a:p>
            <a:r>
              <a:rPr lang="en-US"/>
              <a:t>—Leo </a:t>
            </a:r>
            <a:r>
              <a:rPr lang="en-US" err="1"/>
              <a:t>Raudys</a:t>
            </a:r>
            <a:r>
              <a:rPr lang="en-US"/>
              <a:t>, Chief Executive Officer, Call2Recycle </a:t>
            </a:r>
          </a:p>
        </p:txBody>
      </p:sp>
      <p:sp>
        <p:nvSpPr>
          <p:cNvPr id="16" name="Text Placeholder 7">
            <a:extLst>
              <a:ext uri="{FF2B5EF4-FFF2-40B4-BE49-F238E27FC236}">
                <a16:creationId xmlns:a16="http://schemas.microsoft.com/office/drawing/2014/main" id="{73A36E17-11B0-4054-B3AC-BC8E29AAA751}"/>
              </a:ext>
            </a:extLst>
          </p:cNvPr>
          <p:cNvSpPr>
            <a:spLocks noGrp="1"/>
          </p:cNvSpPr>
          <p:nvPr>
            <p:ph type="body" sz="quarter" idx="21"/>
          </p:nvPr>
        </p:nvSpPr>
        <p:spPr>
          <a:xfrm>
            <a:off x="6127814" y="5162439"/>
            <a:ext cx="2500929" cy="1400383"/>
          </a:xfrm>
        </p:spPr>
        <p:txBody>
          <a:bodyPr/>
          <a:lstStyle/>
          <a:p>
            <a:r>
              <a:rPr lang="en-US" dirty="0"/>
              <a:t>The nonprofit replaced its disparate systems with Microsoft Dynamics 365 Business Central, as well as Dynamics 365 Sales to manage its end-to-end sales processes and Microsoft Power Platform.</a:t>
            </a:r>
          </a:p>
        </p:txBody>
      </p:sp>
      <p:sp>
        <p:nvSpPr>
          <p:cNvPr id="19" name="Text Placeholder 18">
            <a:extLst>
              <a:ext uri="{FF2B5EF4-FFF2-40B4-BE49-F238E27FC236}">
                <a16:creationId xmlns:a16="http://schemas.microsoft.com/office/drawing/2014/main" id="{B4E447F9-4786-4ACA-A34B-4BA916A886A8}"/>
              </a:ext>
            </a:extLst>
          </p:cNvPr>
          <p:cNvSpPr>
            <a:spLocks noGrp="1"/>
          </p:cNvSpPr>
          <p:nvPr>
            <p:ph type="body" sz="quarter" idx="22"/>
          </p:nvPr>
        </p:nvSpPr>
        <p:spPr/>
        <p:txBody>
          <a:bodyPr/>
          <a:lstStyle/>
          <a:p>
            <a:r>
              <a:rPr lang="en-US" dirty="0"/>
              <a:t>With increased integration and automation, Call2Recycle boosted efficiencies across its organization, saving time on invoicing, banking processes, and more. It now has flexible, modern technology to track the life of its batteries and serve future customers.</a:t>
            </a:r>
          </a:p>
        </p:txBody>
      </p:sp>
      <p:sp>
        <p:nvSpPr>
          <p:cNvPr id="7" name="Text Placeholder 6">
            <a:extLst>
              <a:ext uri="{FF2B5EF4-FFF2-40B4-BE49-F238E27FC236}">
                <a16:creationId xmlns:a16="http://schemas.microsoft.com/office/drawing/2014/main" id="{AF2E54E3-0C00-6B4C-92F1-804A0BA0C869}"/>
              </a:ext>
            </a:extLst>
          </p:cNvPr>
          <p:cNvSpPr>
            <a:spLocks noGrp="1"/>
          </p:cNvSpPr>
          <p:nvPr>
            <p:ph type="body" sz="quarter" idx="18"/>
          </p:nvPr>
        </p:nvSpPr>
        <p:spPr>
          <a:xfrm>
            <a:off x="310297" y="2998709"/>
            <a:ext cx="2286000" cy="2995692"/>
          </a:xfrm>
        </p:spPr>
        <p:txBody>
          <a:bodyPr/>
          <a:lstStyle/>
          <a:p>
            <a:pPr>
              <a:spcBef>
                <a:spcPts val="1000"/>
              </a:spcBef>
            </a:pPr>
            <a:r>
              <a:rPr lang="en-US" sz="900" dirty="0"/>
              <a:t>Customer:</a:t>
            </a:r>
            <a:br>
              <a:rPr lang="en-US" sz="900" dirty="0"/>
            </a:br>
            <a:r>
              <a:rPr lang="en-US" sz="900" b="0" dirty="0">
                <a:latin typeface="+mn-lt"/>
              </a:rPr>
              <a:t>Call2Recycle</a:t>
            </a:r>
          </a:p>
          <a:p>
            <a:pPr>
              <a:spcBef>
                <a:spcPts val="1000"/>
              </a:spcBef>
            </a:pPr>
            <a:r>
              <a:rPr lang="en-US" sz="900" dirty="0"/>
              <a:t>Industry:</a:t>
            </a:r>
            <a:br>
              <a:rPr lang="en-US" sz="900" dirty="0"/>
            </a:br>
            <a:r>
              <a:rPr lang="en-US" sz="900" b="0" dirty="0">
                <a:latin typeface="+mn-lt"/>
              </a:rPr>
              <a:t>Nonprofit</a:t>
            </a:r>
          </a:p>
          <a:p>
            <a:pPr>
              <a:spcBef>
                <a:spcPts val="1000"/>
              </a:spcBef>
            </a:pPr>
            <a:r>
              <a:rPr lang="en-US" sz="900" dirty="0"/>
              <a:t>Size:</a:t>
            </a:r>
            <a:br>
              <a:rPr lang="en-US" sz="900" dirty="0"/>
            </a:br>
            <a:r>
              <a:rPr lang="en-US" sz="900" b="0" dirty="0">
                <a:latin typeface="+mn-lt"/>
              </a:rPr>
              <a:t>1–49 employees</a:t>
            </a:r>
          </a:p>
          <a:p>
            <a:pPr>
              <a:spcBef>
                <a:spcPts val="1000"/>
              </a:spcBef>
            </a:pPr>
            <a:r>
              <a:rPr lang="en-US" sz="900" dirty="0"/>
              <a:t>Country:</a:t>
            </a:r>
            <a:br>
              <a:rPr lang="en-US" sz="900" dirty="0"/>
            </a:br>
            <a:r>
              <a:rPr lang="en-US" sz="900" b="0" dirty="0">
                <a:latin typeface="+mn-lt"/>
              </a:rPr>
              <a:t>United States</a:t>
            </a:r>
          </a:p>
          <a:p>
            <a:pPr>
              <a:spcBef>
                <a:spcPts val="1000"/>
              </a:spcBef>
            </a:pPr>
            <a:r>
              <a:rPr lang="en-US" sz="900" dirty="0"/>
              <a:t>Products and services:</a:t>
            </a:r>
            <a:br>
              <a:rPr lang="en-US" sz="900" dirty="0"/>
            </a:br>
            <a:r>
              <a:rPr lang="en-US" sz="900" b="0" dirty="0">
                <a:latin typeface="+mn-lt"/>
              </a:rPr>
              <a:t>Microsoft Dynamics 365</a:t>
            </a:r>
            <a:br>
              <a:rPr lang="en-US" sz="900" b="0" dirty="0">
                <a:latin typeface="+mn-lt"/>
              </a:rPr>
            </a:br>
            <a:r>
              <a:rPr lang="en-US" sz="900" b="0" dirty="0">
                <a:latin typeface="+mn-lt"/>
              </a:rPr>
              <a:t>Microsoft Dynamics 365 Business Central</a:t>
            </a:r>
            <a:br>
              <a:rPr lang="en-US" sz="900" b="0" dirty="0">
                <a:latin typeface="+mn-lt"/>
              </a:rPr>
            </a:br>
            <a:r>
              <a:rPr lang="en-US" sz="900" b="0" dirty="0">
                <a:latin typeface="+mn-lt"/>
              </a:rPr>
              <a:t>Microsoft Dynamics 365 Sales</a:t>
            </a:r>
            <a:br>
              <a:rPr lang="en-US" sz="900" b="0" dirty="0">
                <a:latin typeface="+mn-lt"/>
              </a:rPr>
            </a:br>
            <a:r>
              <a:rPr lang="en-US" sz="900" b="0" dirty="0">
                <a:latin typeface="+mn-lt"/>
              </a:rPr>
              <a:t>Microsoft Power Platform </a:t>
            </a:r>
            <a:br>
              <a:rPr lang="en-US" sz="900" b="0" dirty="0">
                <a:latin typeface="+mn-lt"/>
              </a:rPr>
            </a:br>
            <a:r>
              <a:rPr lang="en-US" sz="900" b="0" dirty="0">
                <a:latin typeface="+mn-lt"/>
              </a:rPr>
              <a:t>Microsoft Power Apps </a:t>
            </a:r>
            <a:br>
              <a:rPr lang="en-US" sz="900" b="0" dirty="0">
                <a:latin typeface="+mn-lt"/>
              </a:rPr>
            </a:br>
            <a:r>
              <a:rPr lang="en-US" sz="900" b="0" dirty="0">
                <a:latin typeface="+mn-lt"/>
              </a:rPr>
              <a:t>Microsoft Power Automate </a:t>
            </a:r>
            <a:br>
              <a:rPr lang="en-US" sz="900" b="0" dirty="0">
                <a:latin typeface="+mn-lt"/>
              </a:rPr>
            </a:br>
            <a:r>
              <a:rPr lang="en-US" sz="900" b="0" dirty="0">
                <a:latin typeface="+mn-lt"/>
              </a:rPr>
              <a:t>Microsoft Power BI</a:t>
            </a:r>
          </a:p>
          <a:p>
            <a:pPr>
              <a:spcBef>
                <a:spcPts val="1000"/>
              </a:spcBef>
            </a:pPr>
            <a:r>
              <a:rPr lang="en-US" sz="900" dirty="0">
                <a:hlinkClick r:id="rId4"/>
              </a:rPr>
              <a:t>Read full story here</a:t>
            </a:r>
            <a:endParaRPr lang="en-US" sz="900" dirty="0"/>
          </a:p>
        </p:txBody>
      </p:sp>
      <p:sp>
        <p:nvSpPr>
          <p:cNvPr id="14" name="Rectangle 13">
            <a:extLst>
              <a:ext uri="{FF2B5EF4-FFF2-40B4-BE49-F238E27FC236}">
                <a16:creationId xmlns:a16="http://schemas.microsoft.com/office/drawing/2014/main" id="{98D55D4A-6878-0C46-A8B8-53CF7DFE7AC6}"/>
              </a:ext>
            </a:extLst>
          </p:cNvPr>
          <p:cNvSpPr/>
          <p:nvPr/>
        </p:nvSpPr>
        <p:spPr>
          <a:xfrm>
            <a:off x="2870483" y="0"/>
            <a:ext cx="118872" cy="6858000"/>
          </a:xfrm>
          <a:prstGeom prst="rect">
            <a:avLst/>
          </a:prstGeom>
          <a:solidFill>
            <a:srgbClr val="009D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Placeholder 12" descr="Call2Recycle logo">
            <a:extLst>
              <a:ext uri="{FF2B5EF4-FFF2-40B4-BE49-F238E27FC236}">
                <a16:creationId xmlns:a16="http://schemas.microsoft.com/office/drawing/2014/main" id="{ACC8C053-3EF2-D59D-F166-EB99E9AACBF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67068" y="753112"/>
            <a:ext cx="2189343" cy="832828"/>
          </a:xfrm>
          <a:prstGeom prst="rect">
            <a:avLst/>
          </a:prstGeom>
          <a:solidFill>
            <a:srgbClr val="009D96"/>
          </a:solidFill>
        </p:spPr>
      </p:pic>
      <p:pic>
        <p:nvPicPr>
          <p:cNvPr id="10" name="Picture 9" descr="EFOQUS logo">
            <a:extLst>
              <a:ext uri="{FF2B5EF4-FFF2-40B4-BE49-F238E27FC236}">
                <a16:creationId xmlns:a16="http://schemas.microsoft.com/office/drawing/2014/main" id="{99FB770E-E9EE-1225-69CB-0F0A47B9954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6738" y="1618006"/>
            <a:ext cx="2189343" cy="650743"/>
          </a:xfrm>
          <a:prstGeom prst="rect">
            <a:avLst/>
          </a:prstGeom>
        </p:spPr>
      </p:pic>
    </p:spTree>
    <p:extLst>
      <p:ext uri="{BB962C8B-B14F-4D97-AF65-F5344CB8AC3E}">
        <p14:creationId xmlns:p14="http://schemas.microsoft.com/office/powerpoint/2010/main" val="31649543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D9EA49-A71E-C84F-8D62-E3208D804C56}"/>
              </a:ext>
            </a:extLst>
          </p:cNvPr>
          <p:cNvSpPr>
            <a:spLocks noGrp="1"/>
          </p:cNvSpPr>
          <p:nvPr>
            <p:ph type="body" sz="quarter" idx="10"/>
          </p:nvPr>
        </p:nvSpPr>
        <p:spPr/>
        <p:txBody>
          <a:bodyPr/>
          <a:lstStyle/>
          <a:p>
            <a:r>
              <a:rPr lang="en-US" sz="1800">
                <a:latin typeface="SegoeUI"/>
              </a:rPr>
              <a:t>“The streamlining of all our processes allows our company leader to manage the whole organization from his tablet or smartphone.”</a:t>
            </a:r>
          </a:p>
        </p:txBody>
      </p:sp>
      <p:sp>
        <p:nvSpPr>
          <p:cNvPr id="12" name="Text Placeholder 11">
            <a:extLst>
              <a:ext uri="{FF2B5EF4-FFF2-40B4-BE49-F238E27FC236}">
                <a16:creationId xmlns:a16="http://schemas.microsoft.com/office/drawing/2014/main" id="{7A75E157-1C44-8B9D-ACA5-A57317F3FF08}"/>
              </a:ext>
            </a:extLst>
          </p:cNvPr>
          <p:cNvSpPr>
            <a:spLocks noGrp="1"/>
          </p:cNvSpPr>
          <p:nvPr>
            <p:ph type="body" sz="quarter" idx="12"/>
          </p:nvPr>
        </p:nvSpPr>
        <p:spPr>
          <a:xfrm>
            <a:off x="3268758" y="5162439"/>
            <a:ext cx="2560320" cy="1200329"/>
          </a:xfrm>
        </p:spPr>
        <p:txBody>
          <a:bodyPr/>
          <a:lstStyle/>
          <a:p>
            <a:r>
              <a:rPr lang="en-US" dirty="0"/>
              <a:t>Digitization drives CURRAX’s future. The Siemens and </a:t>
            </a:r>
            <a:r>
              <a:rPr lang="en-US" dirty="0" err="1"/>
              <a:t>Flender</a:t>
            </a:r>
            <a:r>
              <a:rPr lang="en-US" dirty="0"/>
              <a:t> partner, which is headquartered in Germany, wanted to stay on the forefront in streamlining its ability to run and grow the business. </a:t>
            </a:r>
          </a:p>
        </p:txBody>
      </p:sp>
      <p:sp>
        <p:nvSpPr>
          <p:cNvPr id="4" name="Text Placeholder 3">
            <a:extLst>
              <a:ext uri="{FF2B5EF4-FFF2-40B4-BE49-F238E27FC236}">
                <a16:creationId xmlns:a16="http://schemas.microsoft.com/office/drawing/2014/main" id="{19786677-DC05-D543-909B-B7CA08E5BDC6}"/>
              </a:ext>
            </a:extLst>
          </p:cNvPr>
          <p:cNvSpPr>
            <a:spLocks noGrp="1"/>
          </p:cNvSpPr>
          <p:nvPr>
            <p:ph type="body" sz="quarter" idx="11"/>
          </p:nvPr>
        </p:nvSpPr>
        <p:spPr/>
        <p:txBody>
          <a:bodyPr/>
          <a:lstStyle/>
          <a:p>
            <a:r>
              <a:rPr lang="en-US"/>
              <a:t>—Jan Schmidt, Chief Digital Officer, </a:t>
            </a:r>
            <a:r>
              <a:rPr lang="en-US" err="1"/>
              <a:t>Currax</a:t>
            </a:r>
            <a:endParaRPr lang="en-US"/>
          </a:p>
        </p:txBody>
      </p:sp>
      <p:sp>
        <p:nvSpPr>
          <p:cNvPr id="13" name="Text Placeholder 12">
            <a:extLst>
              <a:ext uri="{FF2B5EF4-FFF2-40B4-BE49-F238E27FC236}">
                <a16:creationId xmlns:a16="http://schemas.microsoft.com/office/drawing/2014/main" id="{2B290018-2FF1-8611-565B-D812DA4BEDC9}"/>
              </a:ext>
            </a:extLst>
          </p:cNvPr>
          <p:cNvSpPr>
            <a:spLocks noGrp="1"/>
          </p:cNvSpPr>
          <p:nvPr>
            <p:ph type="body" sz="quarter" idx="21"/>
          </p:nvPr>
        </p:nvSpPr>
        <p:spPr>
          <a:xfrm>
            <a:off x="6127814" y="5162439"/>
            <a:ext cx="2286000" cy="1200329"/>
          </a:xfrm>
        </p:spPr>
        <p:txBody>
          <a:bodyPr/>
          <a:lstStyle/>
          <a:p>
            <a:r>
              <a:rPr lang="en-US" dirty="0"/>
              <a:t>The company implemented Dynamics 365 Business Central, enabling CURRAX’s subject matter experts to collaborate effectively and focus on the core elements of their business. </a:t>
            </a:r>
          </a:p>
        </p:txBody>
      </p:sp>
      <p:sp>
        <p:nvSpPr>
          <p:cNvPr id="17" name="Text Placeholder 16">
            <a:extLst>
              <a:ext uri="{FF2B5EF4-FFF2-40B4-BE49-F238E27FC236}">
                <a16:creationId xmlns:a16="http://schemas.microsoft.com/office/drawing/2014/main" id="{399E2B0F-2E3B-F5F7-46DE-244E5836B404}"/>
              </a:ext>
            </a:extLst>
          </p:cNvPr>
          <p:cNvSpPr>
            <a:spLocks noGrp="1"/>
          </p:cNvSpPr>
          <p:nvPr>
            <p:ph type="body" sz="quarter" idx="22"/>
          </p:nvPr>
        </p:nvSpPr>
        <p:spPr>
          <a:xfrm>
            <a:off x="8728648" y="5162439"/>
            <a:ext cx="3017520" cy="1720471"/>
          </a:xfrm>
        </p:spPr>
        <p:txBody>
          <a:bodyPr/>
          <a:lstStyle/>
          <a:p>
            <a:pPr marL="285750" indent="-285750">
              <a:buFont typeface="Arial" panose="020B0604020202020204" pitchFamily="34" charset="0"/>
              <a:buChar char="•"/>
            </a:pPr>
            <a:r>
              <a:rPr lang="en-US" dirty="0"/>
              <a:t>Amortized the cost of system in less than 6 months</a:t>
            </a:r>
          </a:p>
          <a:p>
            <a:pPr marL="285750" indent="-285750">
              <a:buFont typeface="Arial" panose="020B0604020202020204" pitchFamily="34" charset="0"/>
              <a:buChar char="•"/>
            </a:pPr>
            <a:r>
              <a:rPr lang="en-US" dirty="0"/>
              <a:t>Online sales project management enabled year-over-year growth of 12%</a:t>
            </a:r>
          </a:p>
          <a:p>
            <a:pPr marL="285750" indent="-285750">
              <a:buFont typeface="Arial" panose="020B0604020202020204" pitchFamily="34" charset="0"/>
              <a:buChar char="•"/>
            </a:pPr>
            <a:r>
              <a:rPr lang="en-US" dirty="0"/>
              <a:t>Significant cost savings, increased resource capacity, and top-notch remote collaboration</a:t>
            </a:r>
          </a:p>
          <a:p>
            <a:endParaRPr lang="en-US" dirty="0"/>
          </a:p>
        </p:txBody>
      </p:sp>
      <p:pic>
        <p:nvPicPr>
          <p:cNvPr id="11" name="Picture Placeholder 9" descr="A picture containing graphics, font, graphic design, logo&#10;&#10;Description automatically generated">
            <a:extLst>
              <a:ext uri="{FF2B5EF4-FFF2-40B4-BE49-F238E27FC236}">
                <a16:creationId xmlns:a16="http://schemas.microsoft.com/office/drawing/2014/main" id="{16712963-F642-08E3-5CEE-8FBF0FCF4180}"/>
              </a:ext>
            </a:extLst>
          </p:cNvPr>
          <p:cNvPicPr>
            <a:picLocks noGrp="1" noChangeAspect="1"/>
          </p:cNvPicPr>
          <p:nvPr>
            <p:ph type="pic" sz="quarter" idx="23"/>
          </p:nvPr>
        </p:nvPicPr>
        <p:blipFill rotWithShape="1">
          <a:blip r:embed="rId3" cstate="email">
            <a:extLst>
              <a:ext uri="{28A0092B-C50C-407E-A947-70E740481C1C}">
                <a14:useLocalDpi xmlns:a14="http://schemas.microsoft.com/office/drawing/2010/main"/>
              </a:ext>
            </a:extLst>
          </a:blip>
          <a:srcRect t="-112739" b="-112739"/>
          <a:stretch/>
        </p:blipFill>
        <p:spPr>
          <a:xfrm>
            <a:off x="401737" y="436245"/>
            <a:ext cx="2103120" cy="2103120"/>
          </a:xfrm>
        </p:spPr>
      </p:pic>
      <p:sp>
        <p:nvSpPr>
          <p:cNvPr id="7" name="Text Placeholder 6">
            <a:extLst>
              <a:ext uri="{FF2B5EF4-FFF2-40B4-BE49-F238E27FC236}">
                <a16:creationId xmlns:a16="http://schemas.microsoft.com/office/drawing/2014/main" id="{AF2E54E3-0C00-6B4C-92F1-804A0BA0C869}"/>
              </a:ext>
            </a:extLst>
          </p:cNvPr>
          <p:cNvSpPr>
            <a:spLocks noGrp="1"/>
          </p:cNvSpPr>
          <p:nvPr>
            <p:ph type="body" sz="quarter" idx="18"/>
          </p:nvPr>
        </p:nvSpPr>
        <p:spPr/>
        <p:txBody>
          <a:bodyPr>
            <a:normAutofit lnSpcReduction="10000"/>
          </a:bodyPr>
          <a:lstStyle/>
          <a:p>
            <a:pPr>
              <a:spcBef>
                <a:spcPts val="800"/>
              </a:spcBef>
            </a:pPr>
            <a:r>
              <a:rPr lang="en-US" sz="900" dirty="0"/>
              <a:t>Customer:</a:t>
            </a:r>
            <a:br>
              <a:rPr lang="en-US" sz="900" dirty="0"/>
            </a:br>
            <a:r>
              <a:rPr lang="en-US" sz="900" b="0" dirty="0" err="1">
                <a:latin typeface="Segoe UI Semilight" panose="020B0402040204020203" pitchFamily="34" charset="0"/>
                <a:cs typeface="Segoe UI Semilight" panose="020B0402040204020203" pitchFamily="34" charset="0"/>
              </a:rPr>
              <a:t>Currax</a:t>
            </a:r>
            <a:endParaRPr lang="en-US" sz="900" b="0" dirty="0">
              <a:latin typeface="Segoe UI Semilight" panose="020B0402040204020203" pitchFamily="34" charset="0"/>
              <a:cs typeface="Segoe UI Semilight" panose="020B0402040204020203" pitchFamily="34" charset="0"/>
            </a:endParaRPr>
          </a:p>
          <a:p>
            <a:pPr>
              <a:spcBef>
                <a:spcPts val="800"/>
              </a:spcBef>
            </a:pPr>
            <a:r>
              <a:rPr lang="en-US" sz="900" dirty="0"/>
              <a:t>Industry:</a:t>
            </a:r>
            <a:br>
              <a:rPr lang="en-US" sz="900" dirty="0"/>
            </a:br>
            <a:r>
              <a:rPr lang="en-US" sz="900" b="0" dirty="0">
                <a:latin typeface="Segoe UI Semilight" panose="020B0402040204020203" pitchFamily="34" charset="0"/>
                <a:cs typeface="Segoe UI Semilight" panose="020B0402040204020203" pitchFamily="34" charset="0"/>
              </a:rPr>
              <a:t>Professional services</a:t>
            </a:r>
          </a:p>
          <a:p>
            <a:pPr>
              <a:spcBef>
                <a:spcPts val="800"/>
              </a:spcBef>
            </a:pPr>
            <a:r>
              <a:rPr lang="en-US" sz="900" dirty="0"/>
              <a:t>Size:</a:t>
            </a:r>
            <a:br>
              <a:rPr lang="en-US" sz="900" dirty="0"/>
            </a:br>
            <a:r>
              <a:rPr lang="en-US" sz="900" b="0" dirty="0">
                <a:latin typeface="Segoe UI Semilight" panose="020B0402040204020203" pitchFamily="34" charset="0"/>
                <a:cs typeface="Segoe UI Semilight" panose="020B0402040204020203" pitchFamily="34" charset="0"/>
              </a:rPr>
              <a:t>1–49 employees</a:t>
            </a:r>
          </a:p>
          <a:p>
            <a:pPr>
              <a:spcBef>
                <a:spcPts val="800"/>
              </a:spcBef>
            </a:pPr>
            <a:r>
              <a:rPr lang="en-US" sz="900" dirty="0"/>
              <a:t>Country:</a:t>
            </a:r>
            <a:br>
              <a:rPr lang="en-US" sz="900" dirty="0"/>
            </a:br>
            <a:r>
              <a:rPr lang="en-US" sz="900" b="0" dirty="0">
                <a:latin typeface="Segoe UI Semilight" panose="020B0402040204020203" pitchFamily="34" charset="0"/>
                <a:cs typeface="Segoe UI Semilight" panose="020B0402040204020203" pitchFamily="34" charset="0"/>
              </a:rPr>
              <a:t>Germany</a:t>
            </a:r>
          </a:p>
          <a:p>
            <a:pPr>
              <a:spcBef>
                <a:spcPts val="800"/>
              </a:spcBef>
            </a:pPr>
            <a:r>
              <a:rPr lang="en-US" sz="900" dirty="0">
                <a:latin typeface="Segoe UI Semibold"/>
                <a:cs typeface="Segoe UI Semibold"/>
              </a:rPr>
              <a:t>Products and services:</a:t>
            </a:r>
            <a:br>
              <a:rPr lang="en-US" sz="900" dirty="0"/>
            </a:br>
            <a:r>
              <a:rPr lang="en-US" sz="900" b="0" dirty="0">
                <a:latin typeface="Segoe UI Semilight" panose="020B0402040204020203" pitchFamily="34" charset="0"/>
                <a:cs typeface="Segoe UI Semilight" panose="020B0402040204020203" pitchFamily="34" charset="0"/>
              </a:rPr>
              <a:t>Dynamics 365 Business Central</a:t>
            </a:r>
            <a:br>
              <a:rPr lang="en-US" sz="900" b="0" dirty="0">
                <a:latin typeface="Segoe UI Semilight" panose="020B0402040204020203" pitchFamily="34" charset="0"/>
                <a:cs typeface="Segoe UI Semilight" panose="020B0402040204020203" pitchFamily="34" charset="0"/>
              </a:rPr>
            </a:br>
            <a:r>
              <a:rPr lang="en-US" sz="900" b="0" dirty="0">
                <a:latin typeface="Segoe UI Semilight" panose="020B0402040204020203" pitchFamily="34" charset="0"/>
                <a:cs typeface="Segoe UI Semilight" panose="020B0402040204020203" pitchFamily="34" charset="0"/>
              </a:rPr>
              <a:t>Dynamics 365 Customer Service</a:t>
            </a:r>
            <a:br>
              <a:rPr lang="en-US" sz="900" b="0" dirty="0">
                <a:latin typeface="Segoe UI Semilight" panose="020B0402040204020203" pitchFamily="34" charset="0"/>
                <a:cs typeface="Segoe UI Semilight" panose="020B0402040204020203" pitchFamily="34" charset="0"/>
              </a:rPr>
            </a:br>
            <a:r>
              <a:rPr lang="en-US" sz="900" b="0" dirty="0">
                <a:latin typeface="Segoe UI Semilight" panose="020B0402040204020203" pitchFamily="34" charset="0"/>
                <a:cs typeface="Segoe UI Semilight" panose="020B0402040204020203" pitchFamily="34" charset="0"/>
              </a:rPr>
              <a:t>Microsoft Teams</a:t>
            </a:r>
            <a:br>
              <a:rPr lang="en-US" sz="900" b="0" dirty="0">
                <a:latin typeface="Segoe UI Semilight" panose="020B0402040204020203" pitchFamily="34" charset="0"/>
                <a:cs typeface="Segoe UI Semilight" panose="020B0402040204020203" pitchFamily="34" charset="0"/>
              </a:rPr>
            </a:br>
            <a:r>
              <a:rPr lang="en-US" sz="900" b="0" dirty="0">
                <a:latin typeface="Segoe UI Semilight" panose="020B0402040204020203" pitchFamily="34" charset="0"/>
                <a:cs typeface="Segoe UI Semilight" panose="020B0402040204020203" pitchFamily="34" charset="0"/>
              </a:rPr>
              <a:t>Power Automate</a:t>
            </a:r>
          </a:p>
          <a:p>
            <a:pPr>
              <a:spcBef>
                <a:spcPts val="800"/>
              </a:spcBef>
            </a:pPr>
            <a:r>
              <a:rPr lang="en-US" sz="900" dirty="0">
                <a:hlinkClick r:id="rId4"/>
              </a:rPr>
              <a:t>Read full story here</a:t>
            </a:r>
            <a:endParaRPr lang="en-US" sz="900" dirty="0"/>
          </a:p>
        </p:txBody>
      </p:sp>
      <p:sp>
        <p:nvSpPr>
          <p:cNvPr id="14" name="Rectangle 13">
            <a:extLst>
              <a:ext uri="{FF2B5EF4-FFF2-40B4-BE49-F238E27FC236}">
                <a16:creationId xmlns:a16="http://schemas.microsoft.com/office/drawing/2014/main" id="{98D55D4A-6878-0C46-A8B8-53CF7DFE7AC6}"/>
              </a:ext>
            </a:extLst>
          </p:cNvPr>
          <p:cNvSpPr/>
          <p:nvPr/>
        </p:nvSpPr>
        <p:spPr>
          <a:xfrm>
            <a:off x="2870483" y="0"/>
            <a:ext cx="118872" cy="6858000"/>
          </a:xfrm>
          <a:prstGeom prst="rect">
            <a:avLst/>
          </a:prstGeom>
          <a:solidFill>
            <a:srgbClr val="009D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Diagram, engineering drawing&#10;&#10;Description automatically generated">
            <a:extLst>
              <a:ext uri="{FF2B5EF4-FFF2-40B4-BE49-F238E27FC236}">
                <a16:creationId xmlns:a16="http://schemas.microsoft.com/office/drawing/2014/main" id="{485CC239-536D-98A6-E60B-4480B45EEE0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21129" b="14010"/>
          <a:stretch/>
        </p:blipFill>
        <p:spPr>
          <a:xfrm>
            <a:off x="3542189" y="-21914"/>
            <a:ext cx="7643675" cy="3257250"/>
          </a:xfrm>
          <a:prstGeom prst="rect">
            <a:avLst/>
          </a:prstGeom>
        </p:spPr>
      </p:pic>
    </p:spTree>
    <p:extLst>
      <p:ext uri="{BB962C8B-B14F-4D97-AF65-F5344CB8AC3E}">
        <p14:creationId xmlns:p14="http://schemas.microsoft.com/office/powerpoint/2010/main" val="9682532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10A21E3-482C-8E4C-F1D4-408CB19A9D65}"/>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4978400" cy="6858000"/>
          </a:xfrm>
          <a:custGeom>
            <a:avLst/>
            <a:gdLst>
              <a:gd name="connsiteX0" fmla="*/ 0 w 4978400"/>
              <a:gd name="connsiteY0" fmla="*/ 0 h 6858000"/>
              <a:gd name="connsiteX1" fmla="*/ 4978400 w 4978400"/>
              <a:gd name="connsiteY1" fmla="*/ 0 h 6858000"/>
              <a:gd name="connsiteX2" fmla="*/ 4978400 w 4978400"/>
              <a:gd name="connsiteY2" fmla="*/ 6858000 h 6858000"/>
              <a:gd name="connsiteX3" fmla="*/ 0 w 4978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78400" h="6858000">
                <a:moveTo>
                  <a:pt x="0" y="0"/>
                </a:moveTo>
                <a:lnTo>
                  <a:pt x="4978400" y="0"/>
                </a:lnTo>
                <a:lnTo>
                  <a:pt x="4978400" y="6858000"/>
                </a:lnTo>
                <a:lnTo>
                  <a:pt x="0" y="6858000"/>
                </a:lnTo>
                <a:close/>
              </a:path>
            </a:pathLst>
          </a:custGeom>
        </p:spPr>
      </p:pic>
      <p:sp>
        <p:nvSpPr>
          <p:cNvPr id="4" name="Title 3">
            <a:extLst>
              <a:ext uri="{FF2B5EF4-FFF2-40B4-BE49-F238E27FC236}">
                <a16:creationId xmlns:a16="http://schemas.microsoft.com/office/drawing/2014/main" id="{C278C011-3314-458E-8A30-16FAD47B5743}"/>
              </a:ext>
            </a:extLst>
          </p:cNvPr>
          <p:cNvSpPr>
            <a:spLocks noGrp="1"/>
          </p:cNvSpPr>
          <p:nvPr>
            <p:ph type="title"/>
          </p:nvPr>
        </p:nvSpPr>
        <p:spPr>
          <a:xfrm>
            <a:off x="5664200" y="457200"/>
            <a:ext cx="5942582" cy="1107996"/>
          </a:xfrm>
        </p:spPr>
        <p:txBody>
          <a:bodyPr/>
          <a:lstStyle/>
          <a:p>
            <a:r>
              <a:rPr lang="en-US"/>
              <a:t>Business Central </a:t>
            </a:r>
            <a:br>
              <a:rPr lang="en-US"/>
            </a:br>
            <a:r>
              <a:rPr lang="en-US"/>
              <a:t>country availability</a:t>
            </a:r>
          </a:p>
        </p:txBody>
      </p:sp>
      <p:cxnSp>
        <p:nvCxnSpPr>
          <p:cNvPr id="6" name="Straight Connector 5">
            <a:extLst>
              <a:ext uri="{FF2B5EF4-FFF2-40B4-BE49-F238E27FC236}">
                <a16:creationId xmlns:a16="http://schemas.microsoft.com/office/drawing/2014/main" id="{DB576360-69B3-473F-B941-A3D66E6D53D4}"/>
              </a:ext>
              <a:ext uri="{C183D7F6-B498-43B3-948B-1728B52AA6E4}">
                <adec:decorative xmlns:adec="http://schemas.microsoft.com/office/drawing/2017/decorative" val="1"/>
              </a:ext>
            </a:extLst>
          </p:cNvPr>
          <p:cNvCxnSpPr>
            <a:cxnSpLocks/>
          </p:cNvCxnSpPr>
          <p:nvPr/>
        </p:nvCxnSpPr>
        <p:spPr>
          <a:xfrm>
            <a:off x="5664200" y="3452403"/>
            <a:ext cx="5385816" cy="0"/>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3A2D49-D8E4-4711-B440-23D647922518}"/>
              </a:ext>
              <a:ext uri="{C183D7F6-B498-43B3-948B-1728B52AA6E4}">
                <adec:decorative xmlns:adec="http://schemas.microsoft.com/office/drawing/2017/decorative" val="1"/>
              </a:ext>
            </a:extLst>
          </p:cNvPr>
          <p:cNvCxnSpPr>
            <a:cxnSpLocks/>
          </p:cNvCxnSpPr>
          <p:nvPr/>
        </p:nvCxnSpPr>
        <p:spPr>
          <a:xfrm>
            <a:off x="5664200" y="4823706"/>
            <a:ext cx="5385816" cy="0"/>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F454FADF-FC4D-4709-85D3-2A2564FE5352}"/>
              </a:ext>
            </a:extLst>
          </p:cNvPr>
          <p:cNvSpPr>
            <a:spLocks/>
          </p:cNvSpPr>
          <p:nvPr/>
        </p:nvSpPr>
        <p:spPr>
          <a:xfrm>
            <a:off x="5664200" y="2243531"/>
            <a:ext cx="5385816" cy="738664"/>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4800" b="1" kern="0">
                <a:solidFill>
                  <a:schemeClr val="accent1"/>
                </a:solidFill>
                <a:latin typeface="+mj-lt"/>
                <a:cs typeface="Segoe UI"/>
              </a:rPr>
              <a:t>78%</a:t>
            </a:r>
            <a:endParaRPr lang="en-US" sz="4800" b="1" kern="0">
              <a:solidFill>
                <a:schemeClr val="accent1"/>
              </a:solidFill>
              <a:latin typeface="+mj-lt"/>
              <a:cs typeface="Segoe UI"/>
            </a:endParaRPr>
          </a:p>
        </p:txBody>
      </p:sp>
      <p:sp>
        <p:nvSpPr>
          <p:cNvPr id="22" name="Rectangle 2">
            <a:extLst>
              <a:ext uri="{FF2B5EF4-FFF2-40B4-BE49-F238E27FC236}">
                <a16:creationId xmlns:a16="http://schemas.microsoft.com/office/drawing/2014/main" id="{F7F8CB55-072E-4816-BB5C-FC96BAD23581}"/>
              </a:ext>
            </a:extLst>
          </p:cNvPr>
          <p:cNvSpPr>
            <a:spLocks/>
          </p:cNvSpPr>
          <p:nvPr/>
        </p:nvSpPr>
        <p:spPr bwMode="auto">
          <a:xfrm>
            <a:off x="5664200" y="2982195"/>
            <a:ext cx="5385816" cy="30777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effectLst/>
                <a:uLnTx/>
                <a:uFillTx/>
                <a:ea typeface="Segoe UI" pitchFamily="34" charset="0"/>
                <a:cs typeface="Segoe UI" pitchFamily="34" charset="0"/>
              </a:rPr>
              <a:t>Of the world Gross Domestic Product (GDP)</a:t>
            </a:r>
          </a:p>
        </p:txBody>
      </p:sp>
      <p:sp>
        <p:nvSpPr>
          <p:cNvPr id="29" name="Rectangle 28">
            <a:extLst>
              <a:ext uri="{FF2B5EF4-FFF2-40B4-BE49-F238E27FC236}">
                <a16:creationId xmlns:a16="http://schemas.microsoft.com/office/drawing/2014/main" id="{A33ECB34-9147-46CA-A87A-A4243F692A0D}"/>
              </a:ext>
            </a:extLst>
          </p:cNvPr>
          <p:cNvSpPr>
            <a:spLocks/>
          </p:cNvSpPr>
          <p:nvPr/>
        </p:nvSpPr>
        <p:spPr>
          <a:xfrm>
            <a:off x="5664200" y="3614834"/>
            <a:ext cx="5385816" cy="738664"/>
          </a:xfrm>
          <a:prstGeom prst="rect">
            <a:avLst/>
          </a:prstGeom>
          <a:noFill/>
        </p:spPr>
        <p:txBody>
          <a:bodyPr wrap="square" lIns="0" tIns="0" rIns="0" bIns="0" anchor="ctr">
            <a:spAutoFit/>
          </a:bodyPr>
          <a:lstStyle/>
          <a:p>
            <a:pPr defTabSz="914400">
              <a:defRPr/>
            </a:pPr>
            <a:r>
              <a:rPr lang="en-IN" sz="4800" b="1" kern="0">
                <a:solidFill>
                  <a:schemeClr val="accent1"/>
                </a:solidFill>
                <a:latin typeface="+mj-lt"/>
                <a:cs typeface="Segoe UI"/>
              </a:rPr>
              <a:t>131</a:t>
            </a:r>
          </a:p>
        </p:txBody>
      </p:sp>
      <p:sp>
        <p:nvSpPr>
          <p:cNvPr id="23" name="Rectangle 2">
            <a:extLst>
              <a:ext uri="{FF2B5EF4-FFF2-40B4-BE49-F238E27FC236}">
                <a16:creationId xmlns:a16="http://schemas.microsoft.com/office/drawing/2014/main" id="{22782DD2-2AB9-429F-BDA6-67428C84950C}"/>
              </a:ext>
            </a:extLst>
          </p:cNvPr>
          <p:cNvSpPr>
            <a:spLocks/>
          </p:cNvSpPr>
          <p:nvPr/>
        </p:nvSpPr>
        <p:spPr bwMode="auto">
          <a:xfrm>
            <a:off x="5664200" y="4353498"/>
            <a:ext cx="5385816" cy="30777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effectLst/>
                <a:uLnTx/>
                <a:uFillTx/>
                <a:ea typeface="Segoe UI" pitchFamily="34" charset="0"/>
                <a:cs typeface="Segoe UI" pitchFamily="34" charset="0"/>
              </a:rPr>
              <a:t>Countries</a:t>
            </a:r>
          </a:p>
        </p:txBody>
      </p:sp>
      <p:sp>
        <p:nvSpPr>
          <p:cNvPr id="24" name="Rectangle 2">
            <a:extLst>
              <a:ext uri="{FF2B5EF4-FFF2-40B4-BE49-F238E27FC236}">
                <a16:creationId xmlns:a16="http://schemas.microsoft.com/office/drawing/2014/main" id="{F2358585-F6DF-4A36-B1FE-65C282E9CA7E}"/>
              </a:ext>
            </a:extLst>
          </p:cNvPr>
          <p:cNvSpPr>
            <a:spLocks/>
          </p:cNvSpPr>
          <p:nvPr/>
        </p:nvSpPr>
        <p:spPr bwMode="auto">
          <a:xfrm>
            <a:off x="5664200" y="4986136"/>
            <a:ext cx="5385816" cy="73866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472" rtl="0" eaLnBrk="1" fontAlgn="auto"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chemeClr val="accent1"/>
                </a:solidFill>
                <a:effectLst/>
                <a:uLnTx/>
                <a:uFillTx/>
                <a:latin typeface="+mj-lt"/>
                <a:ea typeface="+mn-ea"/>
                <a:cs typeface="Segoe UI"/>
              </a:rPr>
              <a:t>30 </a:t>
            </a:r>
            <a:endParaRPr kumimoji="0" lang="en-US" sz="4800" b="0" i="0" u="none" strike="noStrike" kern="0" cap="none" spc="0" normalizeH="0" baseline="0" noProof="0">
              <a:ln>
                <a:noFill/>
              </a:ln>
              <a:solidFill>
                <a:schemeClr val="accent1"/>
              </a:solidFill>
              <a:effectLst/>
              <a:uLnTx/>
              <a:uFillTx/>
              <a:latin typeface="+mj-lt"/>
              <a:ea typeface="+mn-ea"/>
              <a:cs typeface="Segoe UI" pitchFamily="34" charset="0"/>
            </a:endParaRPr>
          </a:p>
        </p:txBody>
      </p:sp>
      <p:sp>
        <p:nvSpPr>
          <p:cNvPr id="11" name="Rectangle 2">
            <a:extLst>
              <a:ext uri="{FF2B5EF4-FFF2-40B4-BE49-F238E27FC236}">
                <a16:creationId xmlns:a16="http://schemas.microsoft.com/office/drawing/2014/main" id="{95D4FF67-E6DF-4242-86F5-D45B5A2D7917}"/>
              </a:ext>
            </a:extLst>
          </p:cNvPr>
          <p:cNvSpPr/>
          <p:nvPr/>
        </p:nvSpPr>
        <p:spPr bwMode="auto">
          <a:xfrm>
            <a:off x="5664200" y="5724800"/>
            <a:ext cx="5385816" cy="30777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auto"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effectLst/>
                <a:uLnTx/>
                <a:uFillTx/>
                <a:ea typeface="+mn-ea"/>
                <a:cs typeface="Segoe UI" pitchFamily="34" charset="0"/>
              </a:rPr>
              <a:t>More countries planned for next release</a:t>
            </a:r>
            <a:endParaRPr kumimoji="0" lang="en-US" sz="2000" b="0" i="0" u="none" strike="noStrike" kern="1200" cap="none" spc="0" normalizeH="0" baseline="0" noProof="0">
              <a:ln>
                <a:noFill/>
              </a:ln>
              <a:effectLst/>
              <a:uLnTx/>
              <a:uFillTx/>
              <a:ea typeface="+mn-ea"/>
            </a:endParaRPr>
          </a:p>
        </p:txBody>
      </p:sp>
    </p:spTree>
    <p:extLst>
      <p:ext uri="{BB962C8B-B14F-4D97-AF65-F5344CB8AC3E}">
        <p14:creationId xmlns:p14="http://schemas.microsoft.com/office/powerpoint/2010/main" val="3203261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2" grpId="0"/>
      <p:bldP spid="29" grpId="0"/>
      <p:bldP spid="23" grpId="0"/>
      <p:bldP spid="24" grpId="0"/>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93AFC53-8D48-256A-E694-6D8A5AA1DC3C}"/>
              </a:ext>
              <a:ext uri="{C183D7F6-B498-43B3-948B-1728B52AA6E4}">
                <adec:decorative xmlns:adec="http://schemas.microsoft.com/office/drawing/2017/decorative" val="1"/>
              </a:ext>
            </a:extLst>
          </p:cNvPr>
          <p:cNvSpPr>
            <a:spLocks/>
          </p:cNvSpPr>
          <p:nvPr/>
        </p:nvSpPr>
        <p:spPr bwMode="auto">
          <a:xfrm>
            <a:off x="588263" y="1730542"/>
            <a:ext cx="2645808" cy="2645808"/>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IN" sz="1200" err="1">
              <a:solidFill>
                <a:srgbClr val="FFFFFF"/>
              </a:solidFill>
              <a:latin typeface="Segoe UI Semibold"/>
              <a:cs typeface="Segoe UI" pitchFamily="34" charset="0"/>
            </a:endParaRPr>
          </a:p>
        </p:txBody>
      </p:sp>
      <p:sp>
        <p:nvSpPr>
          <p:cNvPr id="3" name="Oval 2">
            <a:extLst>
              <a:ext uri="{FF2B5EF4-FFF2-40B4-BE49-F238E27FC236}">
                <a16:creationId xmlns:a16="http://schemas.microsoft.com/office/drawing/2014/main" id="{E84051A1-E2CC-AADC-25D9-B7FD06C7A3A2}"/>
              </a:ext>
              <a:ext uri="{C183D7F6-B498-43B3-948B-1728B52AA6E4}">
                <adec:decorative xmlns:adec="http://schemas.microsoft.com/office/drawing/2017/decorative" val="1"/>
              </a:ext>
            </a:extLst>
          </p:cNvPr>
          <p:cNvSpPr>
            <a:spLocks/>
          </p:cNvSpPr>
          <p:nvPr/>
        </p:nvSpPr>
        <p:spPr bwMode="auto">
          <a:xfrm>
            <a:off x="3379167" y="1730542"/>
            <a:ext cx="2645808" cy="2645808"/>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IN" sz="1600" err="1">
              <a:solidFill>
                <a:srgbClr val="FFFFFF"/>
              </a:solidFill>
              <a:latin typeface="Segoe UI Semibold"/>
              <a:cs typeface="Segoe UI" pitchFamily="34" charset="0"/>
            </a:endParaRPr>
          </a:p>
        </p:txBody>
      </p:sp>
      <p:sp>
        <p:nvSpPr>
          <p:cNvPr id="4" name="Oval 3">
            <a:extLst>
              <a:ext uri="{FF2B5EF4-FFF2-40B4-BE49-F238E27FC236}">
                <a16:creationId xmlns:a16="http://schemas.microsoft.com/office/drawing/2014/main" id="{052455A8-D85D-1C24-0F32-FFAA1A374AE1}"/>
              </a:ext>
              <a:ext uri="{C183D7F6-B498-43B3-948B-1728B52AA6E4}">
                <adec:decorative xmlns:adec="http://schemas.microsoft.com/office/drawing/2017/decorative" val="1"/>
              </a:ext>
            </a:extLst>
          </p:cNvPr>
          <p:cNvSpPr>
            <a:spLocks/>
          </p:cNvSpPr>
          <p:nvPr/>
        </p:nvSpPr>
        <p:spPr bwMode="auto">
          <a:xfrm>
            <a:off x="6170071" y="1730542"/>
            <a:ext cx="2645808" cy="2645808"/>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188720" rIns="0" bIns="0"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IN" sz="1600" err="1">
              <a:solidFill>
                <a:srgbClr val="FFFFFF"/>
              </a:solidFill>
              <a:latin typeface="Segoe UI Semibold"/>
              <a:cs typeface="Segoe UI" pitchFamily="34" charset="0"/>
            </a:endParaRPr>
          </a:p>
        </p:txBody>
      </p:sp>
      <p:sp>
        <p:nvSpPr>
          <p:cNvPr id="5" name="Oval 4">
            <a:extLst>
              <a:ext uri="{FF2B5EF4-FFF2-40B4-BE49-F238E27FC236}">
                <a16:creationId xmlns:a16="http://schemas.microsoft.com/office/drawing/2014/main" id="{67A94856-F13A-B9B0-5342-C48F34A1DE4B}"/>
              </a:ext>
              <a:ext uri="{C183D7F6-B498-43B3-948B-1728B52AA6E4}">
                <adec:decorative xmlns:adec="http://schemas.microsoft.com/office/drawing/2017/decorative" val="1"/>
              </a:ext>
            </a:extLst>
          </p:cNvPr>
          <p:cNvSpPr>
            <a:spLocks/>
          </p:cNvSpPr>
          <p:nvPr/>
        </p:nvSpPr>
        <p:spPr bwMode="auto">
          <a:xfrm>
            <a:off x="8960975" y="1730542"/>
            <a:ext cx="2645808" cy="2645808"/>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188720" rIns="0" bIns="0"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IN" sz="1600" err="1">
              <a:solidFill>
                <a:srgbClr val="FFFFFF"/>
              </a:solidFill>
              <a:latin typeface="Segoe UI Semibold"/>
              <a:cs typeface="Segoe UI" pitchFamily="34" charset="0"/>
            </a:endParaRPr>
          </a:p>
        </p:txBody>
      </p:sp>
      <p:sp>
        <p:nvSpPr>
          <p:cNvPr id="41" name="Title 9">
            <a:extLst>
              <a:ext uri="{FF2B5EF4-FFF2-40B4-BE49-F238E27FC236}">
                <a16:creationId xmlns:a16="http://schemas.microsoft.com/office/drawing/2014/main" id="{9280CDA4-09F9-3D2E-C4F9-A2415AABD426}"/>
              </a:ext>
              <a:ext uri="{C183D7F6-B498-43B3-948B-1728B52AA6E4}">
                <adec:decorative xmlns:adec="http://schemas.microsoft.com/office/drawing/2017/decorative" val="0"/>
              </a:ext>
            </a:extLst>
          </p:cNvPr>
          <p:cNvSpPr>
            <a:spLocks noGrp="1"/>
          </p:cNvSpPr>
          <p:nvPr>
            <p:ph type="title"/>
          </p:nvPr>
        </p:nvSpPr>
        <p:spPr/>
        <p:txBody>
          <a:bodyPr/>
          <a:lstStyle/>
          <a:p>
            <a:r>
              <a:rPr lang="en-US"/>
              <a:t>A truly extensible solution</a:t>
            </a:r>
          </a:p>
        </p:txBody>
      </p:sp>
      <p:sp>
        <p:nvSpPr>
          <p:cNvPr id="31" name="Oval 30">
            <a:extLst>
              <a:ext uri="{FF2B5EF4-FFF2-40B4-BE49-F238E27FC236}">
                <a16:creationId xmlns:a16="http://schemas.microsoft.com/office/drawing/2014/main" id="{CD086310-8D6E-3057-114D-D3C1BE020300}"/>
              </a:ext>
            </a:extLst>
          </p:cNvPr>
          <p:cNvSpPr>
            <a:spLocks/>
          </p:cNvSpPr>
          <p:nvPr/>
        </p:nvSpPr>
        <p:spPr bwMode="auto">
          <a:xfrm>
            <a:off x="902883" y="2045162"/>
            <a:ext cx="2016568" cy="2016568"/>
          </a:xfrm>
          <a:prstGeom prst="ellipse">
            <a:avLst/>
          </a:prstGeom>
          <a:solidFill>
            <a:schemeClr val="accent1"/>
          </a:solidFill>
          <a:ln w="317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548640" rIns="0" bIns="0" numCol="1" spcCol="0" rtlCol="0" fromWordArt="0" anchor="ctr" anchorCtr="0" forceAA="0" compatLnSpc="1">
            <a:prstTxWarp prst="textNoShape">
              <a:avLst/>
            </a:prstTxWarp>
            <a:noAutofit/>
          </a:bodyPr>
          <a:lstStyle/>
          <a:p>
            <a:pPr algn="ctr" defTabSz="932742">
              <a:spcBef>
                <a:spcPts val="600"/>
              </a:spcBef>
              <a:spcAft>
                <a:spcPts val="600"/>
              </a:spcAft>
              <a:defRPr/>
            </a:pPr>
            <a:r>
              <a:rPr lang="en-US" sz="1400" b="1">
                <a:solidFill>
                  <a:schemeClr val="bg1"/>
                </a:solidFill>
                <a:latin typeface="+mj-lt"/>
              </a:rPr>
              <a:t>Rapidly deploy</a:t>
            </a:r>
            <a:br>
              <a:rPr lang="en-US" sz="1400" b="1">
                <a:solidFill>
                  <a:schemeClr val="bg1"/>
                </a:solidFill>
                <a:latin typeface="+mj-lt"/>
              </a:rPr>
            </a:br>
            <a:r>
              <a:rPr lang="en-US" sz="1400" b="1">
                <a:solidFill>
                  <a:schemeClr val="bg1"/>
                </a:solidFill>
                <a:latin typeface="+mj-lt"/>
              </a:rPr>
              <a:t>and onboard</a:t>
            </a:r>
          </a:p>
        </p:txBody>
      </p:sp>
      <p:sp>
        <p:nvSpPr>
          <p:cNvPr id="30" name="TextBox 29">
            <a:extLst>
              <a:ext uri="{FF2B5EF4-FFF2-40B4-BE49-F238E27FC236}">
                <a16:creationId xmlns:a16="http://schemas.microsoft.com/office/drawing/2014/main" id="{F21EE29E-3C49-B9C2-9280-47309C806248}"/>
              </a:ext>
            </a:extLst>
          </p:cNvPr>
          <p:cNvSpPr txBox="1">
            <a:spLocks/>
          </p:cNvSpPr>
          <p:nvPr/>
        </p:nvSpPr>
        <p:spPr>
          <a:xfrm>
            <a:off x="723664" y="4685406"/>
            <a:ext cx="2375006" cy="738664"/>
          </a:xfrm>
          <a:prstGeom prst="rect">
            <a:avLst/>
          </a:prstGeom>
          <a:noFill/>
        </p:spPr>
        <p:txBody>
          <a:bodyPr wrap="square" lIns="0" tIns="0" rIns="0" bIns="0" rtlCol="0">
            <a:spAutoFit/>
          </a:bodyPr>
          <a:lstStyle/>
          <a:p>
            <a:pPr algn="ctr" defTabSz="932742">
              <a:spcBef>
                <a:spcPts val="600"/>
              </a:spcBef>
              <a:spcAft>
                <a:spcPts val="600"/>
              </a:spcAft>
              <a:defRPr/>
            </a:pPr>
            <a:r>
              <a:rPr kumimoji="0" lang="en-US" sz="1200" b="1" i="0" u="none" strike="noStrike" kern="1200" cap="none" normalizeH="0" baseline="0" noProof="0">
                <a:ln>
                  <a:noFill/>
                </a:ln>
                <a:solidFill>
                  <a:schemeClr val="accent1"/>
                </a:solidFill>
                <a:effectLst/>
                <a:uLnTx/>
                <a:uFillTx/>
                <a:latin typeface="+mj-lt"/>
                <a:ea typeface="+mn-ea"/>
                <a:cs typeface="+mn-cs"/>
              </a:rPr>
              <a:t>Deploy solutions and onboard users in days or weeks, not months</a:t>
            </a:r>
            <a:r>
              <a:rPr kumimoji="0" lang="en-US" sz="1200" b="0" i="0" u="none" strike="noStrike" kern="1200" cap="none" normalizeH="0" baseline="0" noProof="0">
                <a:ln>
                  <a:noFill/>
                </a:ln>
                <a:solidFill>
                  <a:schemeClr val="accent1"/>
                </a:solidFill>
                <a:effectLst/>
                <a:uLnTx/>
                <a:uFillTx/>
                <a:latin typeface="+mj-lt"/>
                <a:ea typeface="+mn-ea"/>
                <a:cs typeface="+mn-cs"/>
              </a:rPr>
              <a:t>, </a:t>
            </a:r>
            <a:r>
              <a:rPr kumimoji="0" lang="en-US" sz="1200" b="0" i="0" u="none" strike="noStrike" kern="1200" cap="none" normalizeH="0" baseline="0" noProof="0">
                <a:ln>
                  <a:noFill/>
                </a:ln>
                <a:effectLst/>
                <a:uLnTx/>
                <a:uFillTx/>
                <a:ea typeface="+mn-ea"/>
                <a:cs typeface="+mn-cs"/>
              </a:rPr>
              <a:t>to innovate and drive business outcomes in less time.</a:t>
            </a:r>
            <a:endParaRPr kumimoji="0" lang="en-US" sz="1200" b="0" i="0" u="none" strike="noStrike" kern="1200" cap="none" normalizeH="0" baseline="0" noProof="0">
              <a:ln>
                <a:noFill/>
              </a:ln>
              <a:effectLst/>
              <a:uLnTx/>
              <a:uFillTx/>
              <a:ea typeface="Times New Roman" panose="02020603050405020304" pitchFamily="18" charset="0"/>
              <a:cs typeface="+mn-cs"/>
            </a:endParaRPr>
          </a:p>
        </p:txBody>
      </p:sp>
      <p:sp>
        <p:nvSpPr>
          <p:cNvPr id="32" name="Oval 31">
            <a:extLst>
              <a:ext uri="{FF2B5EF4-FFF2-40B4-BE49-F238E27FC236}">
                <a16:creationId xmlns:a16="http://schemas.microsoft.com/office/drawing/2014/main" id="{F723CD66-7798-FCD2-5B85-181B15787C22}"/>
              </a:ext>
            </a:extLst>
          </p:cNvPr>
          <p:cNvSpPr>
            <a:spLocks/>
          </p:cNvSpPr>
          <p:nvPr/>
        </p:nvSpPr>
        <p:spPr bwMode="auto">
          <a:xfrm>
            <a:off x="3693787" y="2045162"/>
            <a:ext cx="2016568" cy="2016568"/>
          </a:xfrm>
          <a:prstGeom prst="ellipse">
            <a:avLst/>
          </a:prstGeom>
          <a:solidFill>
            <a:srgbClr val="8663C6"/>
          </a:solidFill>
          <a:ln w="317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548640" rIns="0" bIns="0" numCol="1" spcCol="0" rtlCol="0" fromWordArt="0" anchor="ctr" anchorCtr="0" forceAA="0" compatLnSpc="1">
            <a:prstTxWarp prst="textNoShape">
              <a:avLst/>
            </a:prstTxWarp>
            <a:noAutofit/>
          </a:bodyPr>
          <a:lstStyle/>
          <a:p>
            <a:pPr algn="ctr" defTabSz="932742">
              <a:spcBef>
                <a:spcPts val="600"/>
              </a:spcBef>
              <a:spcAft>
                <a:spcPts val="600"/>
              </a:spcAft>
              <a:defRPr/>
            </a:pPr>
            <a:r>
              <a:rPr lang="en-US" sz="1400" b="1">
                <a:solidFill>
                  <a:schemeClr val="bg1"/>
                </a:solidFill>
                <a:latin typeface="+mj-lt"/>
              </a:rPr>
              <a:t>Harness data everywhere</a:t>
            </a:r>
          </a:p>
        </p:txBody>
      </p:sp>
      <p:sp>
        <p:nvSpPr>
          <p:cNvPr id="29" name="TextBox 28">
            <a:extLst>
              <a:ext uri="{FF2B5EF4-FFF2-40B4-BE49-F238E27FC236}">
                <a16:creationId xmlns:a16="http://schemas.microsoft.com/office/drawing/2014/main" id="{3D70FD9B-19DF-2BEF-3F0A-E423704B5526}"/>
              </a:ext>
            </a:extLst>
          </p:cNvPr>
          <p:cNvSpPr txBox="1">
            <a:spLocks/>
          </p:cNvSpPr>
          <p:nvPr/>
        </p:nvSpPr>
        <p:spPr>
          <a:xfrm>
            <a:off x="3514568" y="4685406"/>
            <a:ext cx="2375006" cy="1107996"/>
          </a:xfrm>
          <a:prstGeom prst="rect">
            <a:avLst/>
          </a:prstGeom>
          <a:noFill/>
        </p:spPr>
        <p:txBody>
          <a:bodyPr wrap="square" lIns="0" tIns="0" rIns="0" bIns="0" rtlCol="0">
            <a:spAutoFit/>
          </a:bodyPr>
          <a:lstStyle/>
          <a:p>
            <a:pPr algn="ctr" defTabSz="932742">
              <a:spcBef>
                <a:spcPts val="600"/>
              </a:spcBef>
              <a:spcAft>
                <a:spcPts val="600"/>
              </a:spcAft>
              <a:defRPr/>
            </a:pPr>
            <a:r>
              <a:rPr lang="en-US" sz="1200" b="1">
                <a:solidFill>
                  <a:schemeClr val="accent1"/>
                </a:solidFill>
                <a:latin typeface="+mj-lt"/>
              </a:rPr>
              <a:t>Connect to hundreds of data sources out-of-the-box, </a:t>
            </a:r>
            <a:r>
              <a:rPr lang="en-US" sz="1200"/>
              <a:t>or easily create your own connectors, with seamless Office 365, Azure, LinkedIn, and third-party </a:t>
            </a:r>
            <a:br>
              <a:rPr lang="en-US" sz="1200"/>
            </a:br>
            <a:r>
              <a:rPr lang="en-US" sz="1200"/>
              <a:t>data sources.</a:t>
            </a:r>
          </a:p>
        </p:txBody>
      </p:sp>
      <p:sp>
        <p:nvSpPr>
          <p:cNvPr id="33" name="Oval 32">
            <a:extLst>
              <a:ext uri="{FF2B5EF4-FFF2-40B4-BE49-F238E27FC236}">
                <a16:creationId xmlns:a16="http://schemas.microsoft.com/office/drawing/2014/main" id="{C502F3B5-4D8D-2465-C981-1FAB0D972D0B}"/>
              </a:ext>
            </a:extLst>
          </p:cNvPr>
          <p:cNvSpPr>
            <a:spLocks/>
          </p:cNvSpPr>
          <p:nvPr/>
        </p:nvSpPr>
        <p:spPr bwMode="auto">
          <a:xfrm>
            <a:off x="6484691" y="2045162"/>
            <a:ext cx="2016568" cy="2016568"/>
          </a:xfrm>
          <a:prstGeom prst="ellipse">
            <a:avLst/>
          </a:prstGeom>
          <a:solidFill>
            <a:srgbClr val="BF4DCC"/>
          </a:solidFill>
          <a:ln w="317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548640" rIns="0" bIns="0" numCol="1" spcCol="0" rtlCol="0" fromWordArt="0" anchor="ctr" anchorCtr="0" forceAA="0" compatLnSpc="1">
            <a:prstTxWarp prst="textNoShape">
              <a:avLst/>
            </a:prstTxWarp>
            <a:noAutofit/>
          </a:bodyPr>
          <a:lstStyle/>
          <a:p>
            <a:pPr algn="ctr" defTabSz="932742">
              <a:spcBef>
                <a:spcPts val="600"/>
              </a:spcBef>
              <a:spcAft>
                <a:spcPts val="600"/>
              </a:spcAft>
              <a:defRPr/>
            </a:pPr>
            <a:r>
              <a:rPr lang="en-US" sz="1400" b="1">
                <a:solidFill>
                  <a:schemeClr val="bg1"/>
                </a:solidFill>
                <a:latin typeface="+mj-lt"/>
              </a:rPr>
              <a:t>Modular and</a:t>
            </a:r>
            <a:br>
              <a:rPr lang="en-US" sz="1400" b="1">
                <a:solidFill>
                  <a:schemeClr val="bg1"/>
                </a:solidFill>
                <a:latin typeface="+mj-lt"/>
              </a:rPr>
            </a:br>
            <a:r>
              <a:rPr lang="en-US" sz="1400" b="1">
                <a:solidFill>
                  <a:schemeClr val="bg1"/>
                </a:solidFill>
                <a:latin typeface="+mj-lt"/>
              </a:rPr>
              <a:t>purpose-built</a:t>
            </a:r>
          </a:p>
        </p:txBody>
      </p:sp>
      <p:sp>
        <p:nvSpPr>
          <p:cNvPr id="24" name="TextBox 23">
            <a:extLst>
              <a:ext uri="{FF2B5EF4-FFF2-40B4-BE49-F238E27FC236}">
                <a16:creationId xmlns:a16="http://schemas.microsoft.com/office/drawing/2014/main" id="{92FE3CA2-DF08-2550-98CF-B0ADF8C8AAE1}"/>
              </a:ext>
            </a:extLst>
          </p:cNvPr>
          <p:cNvSpPr txBox="1">
            <a:spLocks/>
          </p:cNvSpPr>
          <p:nvPr/>
        </p:nvSpPr>
        <p:spPr>
          <a:xfrm>
            <a:off x="6305473" y="4685406"/>
            <a:ext cx="2375006" cy="923330"/>
          </a:xfrm>
          <a:prstGeom prst="rect">
            <a:avLst/>
          </a:prstGeom>
          <a:noFill/>
        </p:spPr>
        <p:txBody>
          <a:bodyPr wrap="square" lIns="0" tIns="0" rIns="0" bIns="0" rtlCol="0">
            <a:spAutoFit/>
          </a:bodyPr>
          <a:lstStyle/>
          <a:p>
            <a:pPr algn="ctr" defTabSz="932742">
              <a:spcBef>
                <a:spcPts val="600"/>
              </a:spcBef>
              <a:spcAft>
                <a:spcPts val="600"/>
              </a:spcAft>
              <a:defRPr/>
            </a:pPr>
            <a:r>
              <a:rPr lang="en-US" sz="1200"/>
              <a:t>Built using modular, purpose-built applications that integrate with your existing systems and software tools </a:t>
            </a:r>
            <a:r>
              <a:rPr lang="en-US" sz="1200" b="1">
                <a:solidFill>
                  <a:schemeClr val="accent1"/>
                </a:solidFill>
                <a:latin typeface="+mj-lt"/>
              </a:rPr>
              <a:t>to extend capabilities of solutions you already use. </a:t>
            </a:r>
          </a:p>
        </p:txBody>
      </p:sp>
      <p:sp>
        <p:nvSpPr>
          <p:cNvPr id="34" name="Oval 33">
            <a:extLst>
              <a:ext uri="{FF2B5EF4-FFF2-40B4-BE49-F238E27FC236}">
                <a16:creationId xmlns:a16="http://schemas.microsoft.com/office/drawing/2014/main" id="{C5E892DF-7EF6-BCB7-A33E-DB8EF73AA72C}"/>
              </a:ext>
            </a:extLst>
          </p:cNvPr>
          <p:cNvSpPr>
            <a:spLocks/>
          </p:cNvSpPr>
          <p:nvPr/>
        </p:nvSpPr>
        <p:spPr bwMode="auto">
          <a:xfrm>
            <a:off x="9275595" y="2045162"/>
            <a:ext cx="2016568" cy="2016568"/>
          </a:xfrm>
          <a:prstGeom prst="ellipse">
            <a:avLst/>
          </a:prstGeom>
          <a:solidFill>
            <a:srgbClr val="1392B4"/>
          </a:solidFill>
          <a:ln w="317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548640" rIns="0" bIns="0" numCol="1" spcCol="0" rtlCol="0" fromWordArt="0" anchor="ctr" anchorCtr="0" forceAA="0" compatLnSpc="1">
            <a:prstTxWarp prst="textNoShape">
              <a:avLst/>
            </a:prstTxWarp>
            <a:noAutofit/>
          </a:bodyPr>
          <a:lstStyle/>
          <a:p>
            <a:pPr marR="0" lvl="0" indent="0" algn="ctr" defTabSz="932742" fontAlgn="auto">
              <a:spcBef>
                <a:spcPts val="600"/>
              </a:spcBef>
              <a:spcAft>
                <a:spcPts val="600"/>
              </a:spcAft>
              <a:buClrTx/>
              <a:buSzTx/>
              <a:buFontTx/>
              <a:buNone/>
              <a:tabLst/>
              <a:defRPr/>
            </a:pPr>
            <a:r>
              <a:rPr lang="en-US" sz="1400" b="1">
                <a:solidFill>
                  <a:schemeClr val="bg1"/>
                </a:solidFill>
                <a:latin typeface="+mj-lt"/>
              </a:rPr>
              <a:t>Reshape and transform</a:t>
            </a:r>
          </a:p>
        </p:txBody>
      </p:sp>
      <p:sp>
        <p:nvSpPr>
          <p:cNvPr id="22" name="TextBox 21">
            <a:extLst>
              <a:ext uri="{FF2B5EF4-FFF2-40B4-BE49-F238E27FC236}">
                <a16:creationId xmlns:a16="http://schemas.microsoft.com/office/drawing/2014/main" id="{0DA0AD0E-39CE-F91F-40FC-6259E1534EBC}"/>
              </a:ext>
            </a:extLst>
          </p:cNvPr>
          <p:cNvSpPr txBox="1">
            <a:spLocks/>
          </p:cNvSpPr>
          <p:nvPr/>
        </p:nvSpPr>
        <p:spPr>
          <a:xfrm>
            <a:off x="9096376" y="4685406"/>
            <a:ext cx="2375006" cy="738664"/>
          </a:xfrm>
          <a:prstGeom prst="rect">
            <a:avLst/>
          </a:prstGeom>
          <a:noFill/>
        </p:spPr>
        <p:txBody>
          <a:bodyPr wrap="square" lIns="0" tIns="0" rIns="0" bIns="0" rtlCol="0">
            <a:spAutoFit/>
          </a:bodyPr>
          <a:lstStyle/>
          <a:p>
            <a:pPr algn="ctr" defTabSz="932742">
              <a:spcBef>
                <a:spcPts val="600"/>
              </a:spcBef>
              <a:spcAft>
                <a:spcPts val="600"/>
              </a:spcAft>
              <a:defRPr/>
            </a:pPr>
            <a:r>
              <a:rPr lang="en-US" sz="1200"/>
              <a:t>Work with a trusted Microsoft partner to </a:t>
            </a:r>
            <a:r>
              <a:rPr lang="en-US" sz="1200" b="1">
                <a:solidFill>
                  <a:schemeClr val="accent1"/>
                </a:solidFill>
                <a:latin typeface="+mj-lt"/>
              </a:rPr>
              <a:t>accelerate success </a:t>
            </a:r>
            <a:br>
              <a:rPr lang="en-US" sz="1200" b="1">
                <a:solidFill>
                  <a:schemeClr val="accent1"/>
                </a:solidFill>
                <a:latin typeface="+mj-lt"/>
              </a:rPr>
            </a:br>
            <a:r>
              <a:rPr lang="en-US" sz="1200" b="1">
                <a:solidFill>
                  <a:schemeClr val="accent1"/>
                </a:solidFill>
                <a:latin typeface="+mj-lt"/>
              </a:rPr>
              <a:t>and get the most value from Dynamics 365.</a:t>
            </a:r>
          </a:p>
        </p:txBody>
      </p:sp>
      <p:sp>
        <p:nvSpPr>
          <p:cNvPr id="35" name="arrow_24">
            <a:extLst>
              <a:ext uri="{FF2B5EF4-FFF2-40B4-BE49-F238E27FC236}">
                <a16:creationId xmlns:a16="http://schemas.microsoft.com/office/drawing/2014/main" id="{A9475ADE-72FA-E24A-9977-86A94D101FD5}"/>
              </a:ext>
              <a:ext uri="{C183D7F6-B498-43B3-948B-1728B52AA6E4}">
                <adec:decorative xmlns:adec="http://schemas.microsoft.com/office/drawing/2017/decorative" val="1"/>
              </a:ext>
            </a:extLst>
          </p:cNvPr>
          <p:cNvSpPr>
            <a:spLocks noChangeAspect="1" noEditPoints="1"/>
          </p:cNvSpPr>
          <p:nvPr/>
        </p:nvSpPr>
        <p:spPr bwMode="auto">
          <a:xfrm>
            <a:off x="1671698" y="2596511"/>
            <a:ext cx="404752" cy="309112"/>
          </a:xfrm>
          <a:custGeom>
            <a:avLst/>
            <a:gdLst>
              <a:gd name="T0" fmla="*/ 55 w 237"/>
              <a:gd name="T1" fmla="*/ 91 h 181"/>
              <a:gd name="T2" fmla="*/ 237 w 237"/>
              <a:gd name="T3" fmla="*/ 91 h 181"/>
              <a:gd name="T4" fmla="*/ 201 w 237"/>
              <a:gd name="T5" fmla="*/ 134 h 181"/>
              <a:gd name="T6" fmla="*/ 237 w 237"/>
              <a:gd name="T7" fmla="*/ 91 h 181"/>
              <a:gd name="T8" fmla="*/ 201 w 237"/>
              <a:gd name="T9" fmla="*/ 47 h 181"/>
              <a:gd name="T10" fmla="*/ 0 w 237"/>
              <a:gd name="T11" fmla="*/ 0 h 181"/>
              <a:gd name="T12" fmla="*/ 0 w 237"/>
              <a:gd name="T13" fmla="*/ 181 h 181"/>
              <a:gd name="T14" fmla="*/ 149 w 237"/>
              <a:gd name="T15" fmla="*/ 181 h 181"/>
              <a:gd name="T16" fmla="*/ 149 w 237"/>
              <a:gd name="T17" fmla="*/ 0 h 181"/>
              <a:gd name="T18" fmla="*/ 0 w 237"/>
              <a:gd name="T19" fmla="*/ 0 h 181"/>
              <a:gd name="T20" fmla="*/ 0 w 237"/>
              <a:gd name="T21"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7" h="181">
                <a:moveTo>
                  <a:pt x="55" y="91"/>
                </a:moveTo>
                <a:lnTo>
                  <a:pt x="237" y="91"/>
                </a:lnTo>
                <a:moveTo>
                  <a:pt x="201" y="134"/>
                </a:moveTo>
                <a:lnTo>
                  <a:pt x="237" y="91"/>
                </a:lnTo>
                <a:lnTo>
                  <a:pt x="201" y="47"/>
                </a:lnTo>
                <a:moveTo>
                  <a:pt x="0" y="0"/>
                </a:moveTo>
                <a:lnTo>
                  <a:pt x="0" y="181"/>
                </a:lnTo>
                <a:lnTo>
                  <a:pt x="149" y="181"/>
                </a:lnTo>
                <a:lnTo>
                  <a:pt x="149" y="0"/>
                </a:lnTo>
                <a:lnTo>
                  <a:pt x="0" y="0"/>
                </a:lnTo>
                <a:lnTo>
                  <a:pt x="0" y="0"/>
                </a:lnTo>
              </a:path>
            </a:pathLst>
          </a:custGeom>
          <a:no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lin ang="5400000" scaled="1"/>
              </a:gradFill>
            </a:endParaRPr>
          </a:p>
        </p:txBody>
      </p:sp>
      <p:sp>
        <p:nvSpPr>
          <p:cNvPr id="36" name="Database_EFC7">
            <a:extLst>
              <a:ext uri="{FF2B5EF4-FFF2-40B4-BE49-F238E27FC236}">
                <a16:creationId xmlns:a16="http://schemas.microsoft.com/office/drawing/2014/main" id="{205D3508-BD18-6406-0764-ED2D08F5E2F9}"/>
              </a:ext>
              <a:ext uri="{C183D7F6-B498-43B3-948B-1728B52AA6E4}">
                <adec:decorative xmlns:adec="http://schemas.microsoft.com/office/drawing/2017/decorative" val="1"/>
              </a:ext>
            </a:extLst>
          </p:cNvPr>
          <p:cNvSpPr>
            <a:spLocks noChangeAspect="1" noEditPoints="1"/>
          </p:cNvSpPr>
          <p:nvPr/>
        </p:nvSpPr>
        <p:spPr bwMode="auto">
          <a:xfrm>
            <a:off x="4554598" y="2570550"/>
            <a:ext cx="277752" cy="361034"/>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CRMArticles_EFF5">
            <a:extLst>
              <a:ext uri="{FF2B5EF4-FFF2-40B4-BE49-F238E27FC236}">
                <a16:creationId xmlns:a16="http://schemas.microsoft.com/office/drawing/2014/main" id="{0DAEA2AA-EAEA-A0A5-2802-D80AF0AA345B}"/>
              </a:ext>
              <a:ext uri="{C183D7F6-B498-43B3-948B-1728B52AA6E4}">
                <adec:decorative xmlns:adec="http://schemas.microsoft.com/office/drawing/2017/decorative" val="1"/>
              </a:ext>
            </a:extLst>
          </p:cNvPr>
          <p:cNvSpPr>
            <a:spLocks noChangeAspect="1" noEditPoints="1"/>
          </p:cNvSpPr>
          <p:nvPr/>
        </p:nvSpPr>
        <p:spPr bwMode="auto">
          <a:xfrm>
            <a:off x="7367818" y="2583622"/>
            <a:ext cx="290112" cy="334890"/>
          </a:xfrm>
          <a:custGeom>
            <a:avLst/>
            <a:gdLst>
              <a:gd name="T0" fmla="*/ 551 w 3583"/>
              <a:gd name="T1" fmla="*/ 3585 h 4136"/>
              <a:gd name="T2" fmla="*/ 0 w 3583"/>
              <a:gd name="T3" fmla="*/ 3585 h 4136"/>
              <a:gd name="T4" fmla="*/ 0 w 3583"/>
              <a:gd name="T5" fmla="*/ 0 h 4136"/>
              <a:gd name="T6" fmla="*/ 3033 w 3583"/>
              <a:gd name="T7" fmla="*/ 0 h 4136"/>
              <a:gd name="T8" fmla="*/ 3033 w 3583"/>
              <a:gd name="T9" fmla="*/ 1103 h 4136"/>
              <a:gd name="T10" fmla="*/ 2480 w 3583"/>
              <a:gd name="T11" fmla="*/ 551 h 4136"/>
              <a:gd name="T12" fmla="*/ 2480 w 3583"/>
              <a:gd name="T13" fmla="*/ 1654 h 4136"/>
              <a:gd name="T14" fmla="*/ 3583 w 3583"/>
              <a:gd name="T15" fmla="*/ 1654 h 4136"/>
              <a:gd name="T16" fmla="*/ 3583 w 3583"/>
              <a:gd name="T17" fmla="*/ 1654 h 4136"/>
              <a:gd name="T18" fmla="*/ 2480 w 3583"/>
              <a:gd name="T19" fmla="*/ 551 h 4136"/>
              <a:gd name="T20" fmla="*/ 551 w 3583"/>
              <a:gd name="T21" fmla="*/ 551 h 4136"/>
              <a:gd name="T22" fmla="*/ 551 w 3583"/>
              <a:gd name="T23" fmla="*/ 4136 h 4136"/>
              <a:gd name="T24" fmla="*/ 3583 w 3583"/>
              <a:gd name="T25" fmla="*/ 4136 h 4136"/>
              <a:gd name="T26" fmla="*/ 3583 w 3583"/>
              <a:gd name="T27" fmla="*/ 1654 h 4136"/>
              <a:gd name="T28" fmla="*/ 965 w 3583"/>
              <a:gd name="T29" fmla="*/ 2757 h 4136"/>
              <a:gd name="T30" fmla="*/ 2894 w 3583"/>
              <a:gd name="T31" fmla="*/ 2757 h 4136"/>
              <a:gd name="T32" fmla="*/ 965 w 3583"/>
              <a:gd name="T33" fmla="*/ 2206 h 4136"/>
              <a:gd name="T34" fmla="*/ 2894 w 3583"/>
              <a:gd name="T35" fmla="*/ 2206 h 4136"/>
              <a:gd name="T36" fmla="*/ 965 w 3583"/>
              <a:gd name="T37" fmla="*/ 1654 h 4136"/>
              <a:gd name="T38" fmla="*/ 2068 w 3583"/>
              <a:gd name="T39" fmla="*/ 1654 h 4136"/>
              <a:gd name="T40" fmla="*/ 965 w 3583"/>
              <a:gd name="T41" fmla="*/ 1103 h 4136"/>
              <a:gd name="T42" fmla="*/ 2068 w 3583"/>
              <a:gd name="T43" fmla="*/ 1103 h 4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83" h="4136">
                <a:moveTo>
                  <a:pt x="551" y="3585"/>
                </a:moveTo>
                <a:lnTo>
                  <a:pt x="0" y="3585"/>
                </a:lnTo>
                <a:lnTo>
                  <a:pt x="0" y="0"/>
                </a:lnTo>
                <a:lnTo>
                  <a:pt x="3033" y="0"/>
                </a:lnTo>
                <a:lnTo>
                  <a:pt x="3033" y="1103"/>
                </a:lnTo>
                <a:moveTo>
                  <a:pt x="2480" y="551"/>
                </a:moveTo>
                <a:lnTo>
                  <a:pt x="2480" y="1654"/>
                </a:lnTo>
                <a:lnTo>
                  <a:pt x="3583" y="1654"/>
                </a:lnTo>
                <a:moveTo>
                  <a:pt x="3583" y="1654"/>
                </a:moveTo>
                <a:lnTo>
                  <a:pt x="2480" y="551"/>
                </a:lnTo>
                <a:lnTo>
                  <a:pt x="551" y="551"/>
                </a:lnTo>
                <a:lnTo>
                  <a:pt x="551" y="4136"/>
                </a:lnTo>
                <a:lnTo>
                  <a:pt x="3583" y="4136"/>
                </a:lnTo>
                <a:lnTo>
                  <a:pt x="3583" y="1654"/>
                </a:lnTo>
                <a:moveTo>
                  <a:pt x="965" y="2757"/>
                </a:moveTo>
                <a:lnTo>
                  <a:pt x="2894" y="2757"/>
                </a:lnTo>
                <a:moveTo>
                  <a:pt x="965" y="2206"/>
                </a:moveTo>
                <a:lnTo>
                  <a:pt x="2894" y="2206"/>
                </a:lnTo>
                <a:moveTo>
                  <a:pt x="965" y="1654"/>
                </a:moveTo>
                <a:lnTo>
                  <a:pt x="2068" y="1654"/>
                </a:lnTo>
                <a:moveTo>
                  <a:pt x="965" y="1103"/>
                </a:moveTo>
                <a:lnTo>
                  <a:pt x="2068" y="1103"/>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96">
            <a:extLst>
              <a:ext uri="{FF2B5EF4-FFF2-40B4-BE49-F238E27FC236}">
                <a16:creationId xmlns:a16="http://schemas.microsoft.com/office/drawing/2014/main" id="{D24630F9-C3EC-190D-0A48-EFDF0B33F76E}"/>
              </a:ext>
              <a:ext uri="{C183D7F6-B498-43B3-948B-1728B52AA6E4}">
                <adec:decorative xmlns:adec="http://schemas.microsoft.com/office/drawing/2017/decorative" val="1"/>
              </a:ext>
            </a:extLst>
          </p:cNvPr>
          <p:cNvSpPr>
            <a:spLocks noChangeAspect="1" noEditPoints="1"/>
          </p:cNvSpPr>
          <p:nvPr/>
        </p:nvSpPr>
        <p:spPr bwMode="auto">
          <a:xfrm>
            <a:off x="10137087" y="2571347"/>
            <a:ext cx="390374" cy="359440"/>
          </a:xfrm>
          <a:custGeom>
            <a:avLst/>
            <a:gdLst>
              <a:gd name="T0" fmla="*/ 224 w 356"/>
              <a:gd name="T1" fmla="*/ 273 h 328"/>
              <a:gd name="T2" fmla="*/ 181 w 356"/>
              <a:gd name="T3" fmla="*/ 295 h 328"/>
              <a:gd name="T4" fmla="*/ 181 w 356"/>
              <a:gd name="T5" fmla="*/ 328 h 328"/>
              <a:gd name="T6" fmla="*/ 121 w 356"/>
              <a:gd name="T7" fmla="*/ 328 h 328"/>
              <a:gd name="T8" fmla="*/ 121 w 356"/>
              <a:gd name="T9" fmla="*/ 291 h 328"/>
              <a:gd name="T10" fmla="*/ 57 w 356"/>
              <a:gd name="T11" fmla="*/ 254 h 328"/>
              <a:gd name="T12" fmla="*/ 28 w 356"/>
              <a:gd name="T13" fmla="*/ 269 h 328"/>
              <a:gd name="T14" fmla="*/ 0 w 356"/>
              <a:gd name="T15" fmla="*/ 214 h 328"/>
              <a:gd name="T16" fmla="*/ 28 w 356"/>
              <a:gd name="T17" fmla="*/ 199 h 328"/>
              <a:gd name="T18" fmla="*/ 21 w 356"/>
              <a:gd name="T19" fmla="*/ 162 h 328"/>
              <a:gd name="T20" fmla="*/ 28 w 356"/>
              <a:gd name="T21" fmla="*/ 125 h 328"/>
              <a:gd name="T22" fmla="*/ 0 w 356"/>
              <a:gd name="T23" fmla="*/ 111 h 328"/>
              <a:gd name="T24" fmla="*/ 28 w 356"/>
              <a:gd name="T25" fmla="*/ 55 h 328"/>
              <a:gd name="T26" fmla="*/ 57 w 356"/>
              <a:gd name="T27" fmla="*/ 70 h 328"/>
              <a:gd name="T28" fmla="*/ 121 w 356"/>
              <a:gd name="T29" fmla="*/ 33 h 328"/>
              <a:gd name="T30" fmla="*/ 121 w 356"/>
              <a:gd name="T31" fmla="*/ 0 h 328"/>
              <a:gd name="T32" fmla="*/ 181 w 356"/>
              <a:gd name="T33" fmla="*/ 0 h 328"/>
              <a:gd name="T34" fmla="*/ 181 w 356"/>
              <a:gd name="T35" fmla="*/ 30 h 328"/>
              <a:gd name="T36" fmla="*/ 249 w 356"/>
              <a:gd name="T37" fmla="*/ 70 h 328"/>
              <a:gd name="T38" fmla="*/ 274 w 356"/>
              <a:gd name="T39" fmla="*/ 55 h 328"/>
              <a:gd name="T40" fmla="*/ 306 w 356"/>
              <a:gd name="T41" fmla="*/ 111 h 328"/>
              <a:gd name="T42" fmla="*/ 277 w 356"/>
              <a:gd name="T43" fmla="*/ 125 h 328"/>
              <a:gd name="T44" fmla="*/ 282 w 356"/>
              <a:gd name="T45" fmla="*/ 162 h 328"/>
              <a:gd name="T46" fmla="*/ 279 w 356"/>
              <a:gd name="T47" fmla="*/ 188 h 328"/>
              <a:gd name="T48" fmla="*/ 186 w 356"/>
              <a:gd name="T49" fmla="*/ 100 h 328"/>
              <a:gd name="T50" fmla="*/ 150 w 356"/>
              <a:gd name="T51" fmla="*/ 89 h 328"/>
              <a:gd name="T52" fmla="*/ 75 w 356"/>
              <a:gd name="T53" fmla="*/ 166 h 328"/>
              <a:gd name="T54" fmla="*/ 107 w 356"/>
              <a:gd name="T55" fmla="*/ 231 h 328"/>
              <a:gd name="T56" fmla="*/ 209 w 356"/>
              <a:gd name="T57" fmla="*/ 238 h 328"/>
              <a:gd name="T58" fmla="*/ 310 w 356"/>
              <a:gd name="T59" fmla="*/ 302 h 328"/>
              <a:gd name="T60" fmla="*/ 348 w 356"/>
              <a:gd name="T61" fmla="*/ 294 h 328"/>
              <a:gd name="T62" fmla="*/ 340 w 356"/>
              <a:gd name="T63" fmla="*/ 256 h 328"/>
              <a:gd name="T64" fmla="*/ 237 w 356"/>
              <a:gd name="T65" fmla="*/ 195 h 328"/>
              <a:gd name="T66" fmla="*/ 235 w 356"/>
              <a:gd name="T67" fmla="*/ 194 h 328"/>
              <a:gd name="T68" fmla="*/ 234 w 356"/>
              <a:gd name="T69" fmla="*/ 179 h 328"/>
              <a:gd name="T70" fmla="*/ 172 w 356"/>
              <a:gd name="T71" fmla="*/ 139 h 328"/>
              <a:gd name="T72" fmla="*/ 145 w 356"/>
              <a:gd name="T73" fmla="*/ 153 h 328"/>
              <a:gd name="T74" fmla="*/ 194 w 356"/>
              <a:gd name="T75" fmla="*/ 183 h 328"/>
              <a:gd name="T76" fmla="*/ 182 w 356"/>
              <a:gd name="T77" fmla="*/ 199 h 328"/>
              <a:gd name="T78" fmla="*/ 135 w 356"/>
              <a:gd name="T79" fmla="*/ 169 h 328"/>
              <a:gd name="T80" fmla="*/ 132 w 356"/>
              <a:gd name="T81" fmla="*/ 201 h 328"/>
              <a:gd name="T82" fmla="*/ 194 w 356"/>
              <a:gd name="T83" fmla="*/ 241 h 328"/>
              <a:gd name="T84" fmla="*/ 207 w 356"/>
              <a:gd name="T85" fmla="*/ 237 h 328"/>
              <a:gd name="T86" fmla="*/ 209 w 356"/>
              <a:gd name="T87" fmla="*/ 23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328">
                <a:moveTo>
                  <a:pt x="224" y="273"/>
                </a:moveTo>
                <a:cubicBezTo>
                  <a:pt x="213" y="284"/>
                  <a:pt x="195" y="291"/>
                  <a:pt x="181" y="295"/>
                </a:cubicBezTo>
                <a:cubicBezTo>
                  <a:pt x="181" y="295"/>
                  <a:pt x="181" y="295"/>
                  <a:pt x="181" y="328"/>
                </a:cubicBezTo>
                <a:cubicBezTo>
                  <a:pt x="181" y="328"/>
                  <a:pt x="181" y="328"/>
                  <a:pt x="121" y="328"/>
                </a:cubicBezTo>
                <a:cubicBezTo>
                  <a:pt x="121" y="328"/>
                  <a:pt x="121" y="328"/>
                  <a:pt x="121" y="291"/>
                </a:cubicBezTo>
                <a:cubicBezTo>
                  <a:pt x="96" y="287"/>
                  <a:pt x="75" y="273"/>
                  <a:pt x="57" y="254"/>
                </a:cubicBezTo>
                <a:cubicBezTo>
                  <a:pt x="57" y="254"/>
                  <a:pt x="57" y="254"/>
                  <a:pt x="28" y="269"/>
                </a:cubicBezTo>
                <a:cubicBezTo>
                  <a:pt x="28" y="269"/>
                  <a:pt x="28" y="269"/>
                  <a:pt x="0" y="214"/>
                </a:cubicBezTo>
                <a:cubicBezTo>
                  <a:pt x="0" y="214"/>
                  <a:pt x="0" y="214"/>
                  <a:pt x="28" y="199"/>
                </a:cubicBezTo>
                <a:cubicBezTo>
                  <a:pt x="25" y="188"/>
                  <a:pt x="21" y="177"/>
                  <a:pt x="21" y="162"/>
                </a:cubicBezTo>
                <a:cubicBezTo>
                  <a:pt x="21" y="151"/>
                  <a:pt x="25" y="136"/>
                  <a:pt x="28" y="125"/>
                </a:cubicBezTo>
                <a:cubicBezTo>
                  <a:pt x="28" y="125"/>
                  <a:pt x="28" y="125"/>
                  <a:pt x="0" y="111"/>
                </a:cubicBezTo>
                <a:cubicBezTo>
                  <a:pt x="0" y="111"/>
                  <a:pt x="0" y="111"/>
                  <a:pt x="28" y="55"/>
                </a:cubicBezTo>
                <a:cubicBezTo>
                  <a:pt x="28" y="55"/>
                  <a:pt x="28" y="55"/>
                  <a:pt x="57" y="70"/>
                </a:cubicBezTo>
                <a:cubicBezTo>
                  <a:pt x="75" y="52"/>
                  <a:pt x="96" y="37"/>
                  <a:pt x="121" y="33"/>
                </a:cubicBezTo>
                <a:cubicBezTo>
                  <a:pt x="121" y="33"/>
                  <a:pt x="121" y="33"/>
                  <a:pt x="121" y="0"/>
                </a:cubicBezTo>
                <a:cubicBezTo>
                  <a:pt x="121" y="0"/>
                  <a:pt x="121" y="0"/>
                  <a:pt x="181" y="0"/>
                </a:cubicBezTo>
                <a:cubicBezTo>
                  <a:pt x="181" y="0"/>
                  <a:pt x="181" y="0"/>
                  <a:pt x="181" y="30"/>
                </a:cubicBezTo>
                <a:cubicBezTo>
                  <a:pt x="206" y="37"/>
                  <a:pt x="231" y="52"/>
                  <a:pt x="249" y="70"/>
                </a:cubicBezTo>
                <a:cubicBezTo>
                  <a:pt x="249" y="70"/>
                  <a:pt x="249" y="70"/>
                  <a:pt x="274" y="55"/>
                </a:cubicBezTo>
                <a:cubicBezTo>
                  <a:pt x="274" y="55"/>
                  <a:pt x="274" y="55"/>
                  <a:pt x="306" y="111"/>
                </a:cubicBezTo>
                <a:cubicBezTo>
                  <a:pt x="306" y="111"/>
                  <a:pt x="306" y="111"/>
                  <a:pt x="277" y="125"/>
                </a:cubicBezTo>
                <a:cubicBezTo>
                  <a:pt x="281" y="136"/>
                  <a:pt x="282" y="150"/>
                  <a:pt x="282" y="162"/>
                </a:cubicBezTo>
                <a:cubicBezTo>
                  <a:pt x="282" y="169"/>
                  <a:pt x="282" y="178"/>
                  <a:pt x="279" y="188"/>
                </a:cubicBezTo>
                <a:moveTo>
                  <a:pt x="186" y="100"/>
                </a:moveTo>
                <a:cubicBezTo>
                  <a:pt x="176" y="93"/>
                  <a:pt x="165" y="89"/>
                  <a:pt x="150" y="89"/>
                </a:cubicBezTo>
                <a:cubicBezTo>
                  <a:pt x="107" y="89"/>
                  <a:pt x="75" y="126"/>
                  <a:pt x="75" y="166"/>
                </a:cubicBezTo>
                <a:cubicBezTo>
                  <a:pt x="75" y="195"/>
                  <a:pt x="85" y="217"/>
                  <a:pt x="107" y="231"/>
                </a:cubicBezTo>
                <a:moveTo>
                  <a:pt x="209" y="238"/>
                </a:moveTo>
                <a:cubicBezTo>
                  <a:pt x="310" y="302"/>
                  <a:pt x="310" y="302"/>
                  <a:pt x="310" y="302"/>
                </a:cubicBezTo>
                <a:cubicBezTo>
                  <a:pt x="323" y="310"/>
                  <a:pt x="340" y="307"/>
                  <a:pt x="348" y="294"/>
                </a:cubicBezTo>
                <a:cubicBezTo>
                  <a:pt x="356" y="282"/>
                  <a:pt x="353" y="265"/>
                  <a:pt x="340" y="256"/>
                </a:cubicBezTo>
                <a:cubicBezTo>
                  <a:pt x="237" y="195"/>
                  <a:pt x="237" y="195"/>
                  <a:pt x="237" y="195"/>
                </a:cubicBezTo>
                <a:cubicBezTo>
                  <a:pt x="235" y="194"/>
                  <a:pt x="235" y="194"/>
                  <a:pt x="235" y="194"/>
                </a:cubicBezTo>
                <a:cubicBezTo>
                  <a:pt x="236" y="189"/>
                  <a:pt x="235" y="184"/>
                  <a:pt x="234" y="179"/>
                </a:cubicBezTo>
                <a:cubicBezTo>
                  <a:pt x="228" y="151"/>
                  <a:pt x="200" y="132"/>
                  <a:pt x="172" y="139"/>
                </a:cubicBezTo>
                <a:cubicBezTo>
                  <a:pt x="162" y="141"/>
                  <a:pt x="152" y="146"/>
                  <a:pt x="145" y="153"/>
                </a:cubicBezTo>
                <a:cubicBezTo>
                  <a:pt x="194" y="183"/>
                  <a:pt x="194" y="183"/>
                  <a:pt x="194" y="183"/>
                </a:cubicBezTo>
                <a:cubicBezTo>
                  <a:pt x="182" y="199"/>
                  <a:pt x="182" y="199"/>
                  <a:pt x="182" y="199"/>
                </a:cubicBezTo>
                <a:cubicBezTo>
                  <a:pt x="135" y="169"/>
                  <a:pt x="135" y="169"/>
                  <a:pt x="135" y="169"/>
                </a:cubicBezTo>
                <a:cubicBezTo>
                  <a:pt x="131" y="179"/>
                  <a:pt x="129" y="190"/>
                  <a:pt x="132" y="201"/>
                </a:cubicBezTo>
                <a:cubicBezTo>
                  <a:pt x="138" y="229"/>
                  <a:pt x="165" y="247"/>
                  <a:pt x="194" y="241"/>
                </a:cubicBezTo>
                <a:cubicBezTo>
                  <a:pt x="198" y="240"/>
                  <a:pt x="203" y="239"/>
                  <a:pt x="207" y="237"/>
                </a:cubicBezTo>
                <a:lnTo>
                  <a:pt x="209" y="238"/>
                </a:lnTo>
                <a:close/>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cxnSp>
        <p:nvCxnSpPr>
          <p:cNvPr id="40" name="Straight Connector 39">
            <a:extLst>
              <a:ext uri="{FF2B5EF4-FFF2-40B4-BE49-F238E27FC236}">
                <a16:creationId xmlns:a16="http://schemas.microsoft.com/office/drawing/2014/main" id="{96112BCB-F8E3-067D-B87D-C920E719EE24}"/>
              </a:ext>
              <a:ext uri="{C183D7F6-B498-43B3-948B-1728B52AA6E4}">
                <adec:decorative xmlns:adec="http://schemas.microsoft.com/office/drawing/2017/decorative" val="1"/>
              </a:ext>
            </a:extLst>
          </p:cNvPr>
          <p:cNvCxnSpPr>
            <a:cxnSpLocks/>
          </p:cNvCxnSpPr>
          <p:nvPr/>
        </p:nvCxnSpPr>
        <p:spPr>
          <a:xfrm rot="5400000">
            <a:off x="2752621" y="5239404"/>
            <a:ext cx="1107996" cy="0"/>
          </a:xfrm>
          <a:prstGeom prst="line">
            <a:avLst/>
          </a:prstGeom>
          <a:ln w="12700">
            <a:solidFill>
              <a:srgbClr val="243A5E"/>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4837F0B-2D66-19A5-5EFA-4575736F0F1A}"/>
              </a:ext>
              <a:ext uri="{C183D7F6-B498-43B3-948B-1728B52AA6E4}">
                <adec:decorative xmlns:adec="http://schemas.microsoft.com/office/drawing/2017/decorative" val="1"/>
              </a:ext>
            </a:extLst>
          </p:cNvPr>
          <p:cNvCxnSpPr>
            <a:cxnSpLocks/>
          </p:cNvCxnSpPr>
          <p:nvPr/>
        </p:nvCxnSpPr>
        <p:spPr>
          <a:xfrm rot="5400000">
            <a:off x="5543525" y="5239404"/>
            <a:ext cx="1107996" cy="0"/>
          </a:xfrm>
          <a:prstGeom prst="line">
            <a:avLst/>
          </a:prstGeom>
          <a:ln w="12700">
            <a:solidFill>
              <a:srgbClr val="243A5E"/>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428A511-3239-70B3-448E-C6CAA6419EA1}"/>
              </a:ext>
              <a:ext uri="{C183D7F6-B498-43B3-948B-1728B52AA6E4}">
                <adec:decorative xmlns:adec="http://schemas.microsoft.com/office/drawing/2017/decorative" val="1"/>
              </a:ext>
            </a:extLst>
          </p:cNvPr>
          <p:cNvCxnSpPr>
            <a:cxnSpLocks/>
          </p:cNvCxnSpPr>
          <p:nvPr/>
        </p:nvCxnSpPr>
        <p:spPr>
          <a:xfrm rot="5400000">
            <a:off x="8334430" y="5239404"/>
            <a:ext cx="1107996" cy="0"/>
          </a:xfrm>
          <a:prstGeom prst="line">
            <a:avLst/>
          </a:prstGeom>
          <a:ln w="12700">
            <a:solidFill>
              <a:srgbClr val="243A5E"/>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80537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
            <a:extLst>
              <a:ext uri="{FF2B5EF4-FFF2-40B4-BE49-F238E27FC236}">
                <a16:creationId xmlns:a16="http://schemas.microsoft.com/office/drawing/2014/main" id="{CE0B868A-4450-37C4-9CB8-4A283BF8B2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4593044" cy="6858000"/>
          </a:xfrm>
          <a:prstGeom prst="rect">
            <a:avLst/>
          </a:prstGeom>
        </p:spPr>
      </p:pic>
      <p:sp>
        <p:nvSpPr>
          <p:cNvPr id="24" name="Text Placeholder 16">
            <a:extLst>
              <a:ext uri="{FF2B5EF4-FFF2-40B4-BE49-F238E27FC236}">
                <a16:creationId xmlns:a16="http://schemas.microsoft.com/office/drawing/2014/main" id="{46D295FB-E776-4F91-BCCC-5F5B8EF3D142}"/>
              </a:ext>
            </a:extLst>
          </p:cNvPr>
          <p:cNvSpPr txBox="1">
            <a:spLocks noGrp="1"/>
          </p:cNvSpPr>
          <p:nvPr>
            <p:ph type="title" idx="4294967295"/>
          </p:nvPr>
        </p:nvSpPr>
        <p:spPr>
          <a:xfrm>
            <a:off x="5221705" y="1597729"/>
            <a:ext cx="6395620" cy="35086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83000">
                      <a:schemeClr val="tx1"/>
                    </a:gs>
                    <a:gs pos="100000">
                      <a:schemeClr val="tx1"/>
                    </a:gs>
                  </a:gsLst>
                  <a:lin ang="5400000" scaled="1"/>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83000">
                      <a:schemeClr val="tx1"/>
                    </a:gs>
                    <a:gs pos="100000">
                      <a:schemeClr val="tx1"/>
                    </a:gs>
                  </a:gsLst>
                  <a:lin ang="5400000" scaled="1"/>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83000">
                      <a:schemeClr val="tx1"/>
                    </a:gs>
                    <a:gs pos="100000">
                      <a:schemeClr val="tx1"/>
                    </a:gs>
                  </a:gsLst>
                  <a:lin ang="5400000" scaled="1"/>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83000">
                      <a:schemeClr val="tx1"/>
                    </a:gs>
                    <a:gs pos="100000">
                      <a:schemeClr val="tx1"/>
                    </a:gs>
                  </a:gsLst>
                  <a:lin ang="5400000" scaled="1"/>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83000">
                      <a:schemeClr val="tx1"/>
                    </a:gs>
                    <a:gs pos="100000">
                      <a:schemeClr val="tx1"/>
                    </a:gs>
                  </a:gsLst>
                  <a:lin ang="5400000" scaled="1"/>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300"/>
              </a:spcBef>
              <a:spcAft>
                <a:spcPts val="180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chemeClr val="tx1"/>
                </a:solidFill>
                <a:effectLst/>
                <a:uLnTx/>
                <a:uFillTx/>
                <a:latin typeface="+mj-lt"/>
                <a:ea typeface="+mn-ea"/>
                <a:cs typeface="Segoe UI" panose="020B0502040204020203" pitchFamily="34" charset="0"/>
              </a:rPr>
              <a:t>Traditional small business accounting systems inhibit growth and make it </a:t>
            </a:r>
            <a:r>
              <a:rPr kumimoji="0" lang="en-US" sz="3200" b="0" i="0" u="none" strike="noStrike" kern="1200" cap="none" spc="0" normalizeH="0" baseline="0" noProof="0">
                <a:ln>
                  <a:noFill/>
                </a:ln>
                <a:solidFill>
                  <a:srgbClr val="0078D4"/>
                </a:solidFill>
                <a:effectLst/>
                <a:uLnTx/>
                <a:uFillTx/>
                <a:latin typeface="+mj-lt"/>
                <a:ea typeface="+mn-ea"/>
                <a:cs typeface="Segoe UI" panose="020B0502040204020203" pitchFamily="34" charset="0"/>
              </a:rPr>
              <a:t>difficult to adapt to disruptions and rapid change.</a:t>
            </a:r>
          </a:p>
          <a:p>
            <a:pPr marL="400050" marR="0" lvl="0" indent="-227013" algn="l" defTabSz="932742" rtl="0" eaLnBrk="1" fontAlgn="auto" latinLnBrk="0" hangingPunct="1">
              <a:lnSpc>
                <a:spcPct val="100000"/>
              </a:lnSpc>
              <a:spcBef>
                <a:spcPts val="300"/>
              </a:spcBef>
              <a:spcAft>
                <a:spcPts val="600"/>
              </a:spcAft>
              <a:buClrTx/>
              <a:buSzPct val="100000"/>
              <a:buFont typeface="Arial" panose="020B0604020202020204" pitchFamily="34" charset="0"/>
              <a:buChar char="•"/>
              <a:tabLst/>
              <a:defRPr/>
            </a:pPr>
            <a:r>
              <a:rPr kumimoji="0" lang="en-US" sz="1200" b="0" i="0" u="none" strike="noStrike" kern="1200" cap="none" spc="0" normalizeH="0" baseline="0" noProof="0">
                <a:ln>
                  <a:noFill/>
                </a:ln>
                <a:solidFill>
                  <a:schemeClr val="tx1"/>
                </a:solidFill>
                <a:effectLst/>
                <a:uLnTx/>
                <a:uFillTx/>
                <a:latin typeface="+mn-lt"/>
                <a:ea typeface="+mn-ea"/>
                <a:cs typeface="Segoe UI" panose="020B0502040204020203" pitchFamily="34" charset="0"/>
              </a:rPr>
              <a:t>Manual, inefficient and error-prone</a:t>
            </a:r>
          </a:p>
          <a:p>
            <a:pPr marL="400050" marR="0" lvl="0" indent="-227013" algn="l" defTabSz="932742" rtl="0" eaLnBrk="1" fontAlgn="auto" latinLnBrk="0" hangingPunct="1">
              <a:lnSpc>
                <a:spcPct val="100000"/>
              </a:lnSpc>
              <a:spcBef>
                <a:spcPts val="300"/>
              </a:spcBef>
              <a:spcAft>
                <a:spcPts val="600"/>
              </a:spcAft>
              <a:buClrTx/>
              <a:buSzPct val="100000"/>
              <a:buFont typeface="Arial" panose="020B0604020202020204" pitchFamily="34" charset="0"/>
              <a:buChar char="•"/>
              <a:tabLst/>
              <a:defRPr/>
            </a:pPr>
            <a:r>
              <a:rPr kumimoji="0" lang="en-US" sz="1200" b="0" i="0" u="none" strike="noStrike" kern="1200" cap="none" spc="0" normalizeH="0" baseline="0" noProof="0">
                <a:ln>
                  <a:noFill/>
                </a:ln>
                <a:solidFill>
                  <a:schemeClr val="tx1"/>
                </a:solidFill>
                <a:effectLst/>
                <a:uLnTx/>
                <a:uFillTx/>
                <a:latin typeface="+mn-lt"/>
                <a:ea typeface="+mn-ea"/>
                <a:cs typeface="Segoe UI" panose="020B0502040204020203" pitchFamily="34" charset="0"/>
              </a:rPr>
              <a:t>Bog down employees, hindering their operational effectiveness </a:t>
            </a:r>
          </a:p>
          <a:p>
            <a:pPr marL="400050" marR="0" lvl="0" indent="-227013" algn="l" defTabSz="932742" rtl="0" eaLnBrk="1" fontAlgn="auto" latinLnBrk="0" hangingPunct="1">
              <a:lnSpc>
                <a:spcPct val="100000"/>
              </a:lnSpc>
              <a:spcBef>
                <a:spcPts val="300"/>
              </a:spcBef>
              <a:spcAft>
                <a:spcPts val="600"/>
              </a:spcAft>
              <a:buClrTx/>
              <a:buSzPct val="100000"/>
              <a:buFont typeface="Arial" panose="020B0604020202020204" pitchFamily="34" charset="0"/>
              <a:buChar char="•"/>
              <a:tabLst/>
              <a:defRPr/>
            </a:pPr>
            <a:r>
              <a:rPr kumimoji="0" lang="en-US" sz="1200" b="0" i="0" u="none" strike="noStrike" kern="1200" cap="none" spc="0" normalizeH="0" baseline="0" noProof="0">
                <a:ln>
                  <a:noFill/>
                </a:ln>
                <a:solidFill>
                  <a:schemeClr val="tx1"/>
                </a:solidFill>
                <a:effectLst/>
                <a:uLnTx/>
                <a:uFillTx/>
                <a:latin typeface="+mn-lt"/>
                <a:ea typeface="+mn-ea"/>
                <a:cs typeface="Segoe UI" panose="020B0502040204020203" pitchFamily="34" charset="0"/>
              </a:rPr>
              <a:t>Prevents employees from focusing on strategic work </a:t>
            </a:r>
          </a:p>
          <a:p>
            <a:pPr marL="400050" marR="0" lvl="0" indent="-227013" algn="l" defTabSz="932742" rtl="0" eaLnBrk="1" fontAlgn="auto" latinLnBrk="0" hangingPunct="1">
              <a:lnSpc>
                <a:spcPct val="100000"/>
              </a:lnSpc>
              <a:spcBef>
                <a:spcPts val="300"/>
              </a:spcBef>
              <a:spcAft>
                <a:spcPts val="600"/>
              </a:spcAft>
              <a:buClrTx/>
              <a:buSzPct val="100000"/>
              <a:buFont typeface="Arial" panose="020B0604020202020204" pitchFamily="34" charset="0"/>
              <a:buChar char="•"/>
              <a:tabLst/>
              <a:defRPr/>
            </a:pPr>
            <a:r>
              <a:rPr kumimoji="0" lang="en-US" sz="1200" b="0" i="0" u="none" strike="noStrike" kern="1200" cap="none" spc="0" normalizeH="0" baseline="0" noProof="0">
                <a:ln>
                  <a:noFill/>
                </a:ln>
                <a:solidFill>
                  <a:schemeClr val="tx1"/>
                </a:solidFill>
                <a:effectLst/>
                <a:uLnTx/>
                <a:uFillTx/>
                <a:latin typeface="+mn-lt"/>
                <a:ea typeface="+mn-ea"/>
                <a:cs typeface="Segoe UI" panose="020B0502040204020203" pitchFamily="34" charset="0"/>
              </a:rPr>
              <a:t>Leads to frustrated employees, low profit margins, higher employee turnover, </a:t>
            </a:r>
            <a:br>
              <a:rPr kumimoji="0" lang="en-US" sz="1200" b="0" i="0" u="none" strike="noStrike" kern="1200" cap="none" spc="0" normalizeH="0" baseline="0" noProof="0">
                <a:ln>
                  <a:noFill/>
                </a:ln>
                <a:solidFill>
                  <a:schemeClr val="tx1"/>
                </a:solidFill>
                <a:effectLst/>
                <a:uLnTx/>
                <a:uFillTx/>
                <a:latin typeface="+mn-lt"/>
                <a:ea typeface="+mn-ea"/>
                <a:cs typeface="Segoe UI" panose="020B0502040204020203" pitchFamily="34" charset="0"/>
              </a:rPr>
            </a:br>
            <a:r>
              <a:rPr kumimoji="0" lang="en-US" sz="1200" b="0" i="0" u="none" strike="noStrike" kern="1200" cap="none" spc="0" normalizeH="0" baseline="0" noProof="0">
                <a:ln>
                  <a:noFill/>
                </a:ln>
                <a:solidFill>
                  <a:schemeClr val="tx1"/>
                </a:solidFill>
                <a:effectLst/>
                <a:uLnTx/>
                <a:uFillTx/>
                <a:latin typeface="+mn-lt"/>
                <a:ea typeface="+mn-ea"/>
                <a:cs typeface="Segoe UI" panose="020B0502040204020203" pitchFamily="34" charset="0"/>
              </a:rPr>
              <a:t>and increased costs</a:t>
            </a:r>
            <a:endParaRPr kumimoji="0" lang="en-US" sz="1400" b="0" i="0" u="none" strike="noStrike" kern="1200" cap="none" spc="0" normalizeH="0" baseline="0" noProof="0">
              <a:ln>
                <a:noFill/>
              </a:ln>
              <a:solidFill>
                <a:schemeClr val="tx1"/>
              </a:solidFill>
              <a:effectLst/>
              <a:uLnTx/>
              <a:uFillTx/>
              <a:latin typeface="+mn-lt"/>
              <a:ea typeface="+mn-ea"/>
              <a:cs typeface="Segoe UI" panose="020B0502040204020203" pitchFamily="34" charset="0"/>
            </a:endParaRPr>
          </a:p>
        </p:txBody>
      </p:sp>
    </p:spTree>
    <p:extLst>
      <p:ext uri="{BB962C8B-B14F-4D97-AF65-F5344CB8AC3E}">
        <p14:creationId xmlns:p14="http://schemas.microsoft.com/office/powerpoint/2010/main" val="3917257670"/>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22" name="Straight Connector 121">
            <a:extLst>
              <a:ext uri="{FF2B5EF4-FFF2-40B4-BE49-F238E27FC236}">
                <a16:creationId xmlns:a16="http://schemas.microsoft.com/office/drawing/2014/main" id="{AB61A472-DA74-6FCB-9801-138F68FBB1FF}"/>
              </a:ext>
            </a:extLst>
          </p:cNvPr>
          <p:cNvCxnSpPr>
            <a:cxnSpLocks/>
          </p:cNvCxnSpPr>
          <p:nvPr/>
        </p:nvCxnSpPr>
        <p:spPr>
          <a:xfrm>
            <a:off x="6103702" y="5878715"/>
            <a:ext cx="0" cy="256403"/>
          </a:xfrm>
          <a:prstGeom prst="line">
            <a:avLst/>
          </a:prstGeom>
          <a:noFill/>
          <a:ln w="19050" cap="rnd" cmpd="sng" algn="ctr">
            <a:solidFill>
              <a:srgbClr val="0078D4"/>
            </a:solidFill>
            <a:prstDash val="solid"/>
            <a:headEnd type="none" w="lg" len="med"/>
            <a:tailEnd type="none" w="lg" len="med"/>
          </a:ln>
          <a:effectLst/>
        </p:spPr>
      </p:cxnSp>
      <p:grpSp>
        <p:nvGrpSpPr>
          <p:cNvPr id="68" name="Group 67">
            <a:extLst>
              <a:ext uri="{FF2B5EF4-FFF2-40B4-BE49-F238E27FC236}">
                <a16:creationId xmlns:a16="http://schemas.microsoft.com/office/drawing/2014/main" id="{A75D8049-7884-AE12-66E6-8AFC35FFD547}"/>
              </a:ext>
            </a:extLst>
          </p:cNvPr>
          <p:cNvGrpSpPr/>
          <p:nvPr/>
        </p:nvGrpSpPr>
        <p:grpSpPr>
          <a:xfrm>
            <a:off x="3040766" y="1174565"/>
            <a:ext cx="6216320" cy="3108038"/>
            <a:chOff x="3040766" y="1288869"/>
            <a:chExt cx="6216320" cy="3108038"/>
          </a:xfrm>
        </p:grpSpPr>
        <p:sp>
          <p:nvSpPr>
            <p:cNvPr id="6" name="Rectangle: Rounded Corners 5">
              <a:extLst>
                <a:ext uri="{FF2B5EF4-FFF2-40B4-BE49-F238E27FC236}">
                  <a16:creationId xmlns:a16="http://schemas.microsoft.com/office/drawing/2014/main" id="{63690A77-D24E-F5E1-EE8E-FAD42F6E99A9}"/>
                </a:ext>
              </a:extLst>
            </p:cNvPr>
            <p:cNvSpPr>
              <a:spLocks/>
            </p:cNvSpPr>
            <p:nvPr/>
          </p:nvSpPr>
          <p:spPr bwMode="auto">
            <a:xfrm>
              <a:off x="3040766" y="1288869"/>
              <a:ext cx="6216320" cy="3108038"/>
            </a:xfrm>
            <a:prstGeom prst="roundRect">
              <a:avLst>
                <a:gd name="adj" fmla="val 4992"/>
              </a:avLst>
            </a:prstGeom>
            <a:gradFill>
              <a:gsLst>
                <a:gs pos="70000">
                  <a:schemeClr val="tx1"/>
                </a:gs>
                <a:gs pos="15000">
                  <a:schemeClr val="tx1">
                    <a:lumMod val="95000"/>
                  </a:schemeClr>
                </a:gs>
              </a:gsLst>
              <a:lin ang="2700000" scaled="0"/>
            </a:gradFill>
            <a:ln w="25400" cap="flat" cmpd="sng" algn="ctr">
              <a:noFill/>
              <a:prstDash val="solid"/>
              <a:headEnd type="none" w="med" len="med"/>
              <a:tailEnd type="none" w="med" len="med"/>
            </a:ln>
            <a:effectLst>
              <a:outerShdw blurRad="63500" dist="63500" dir="5400000" algn="tl" rotWithShape="0">
                <a:srgbClr val="000000">
                  <a:alpha val="50000"/>
                </a:srgbClr>
              </a:outerShdw>
            </a:effectLst>
            <a:scene3d>
              <a:camera prst="perspectiveRelaxedModerately" fov="3300000">
                <a:rot lat="0" lon="0" rev="0"/>
              </a:camera>
              <a:lightRig rig="balanced" dir="t"/>
            </a:scene3d>
            <a:sp3d prstMaterial="matte">
              <a:bevelT w="0" h="38100"/>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38707" rtl="0" eaLnBrk="1" fontAlgn="base" latinLnBrk="0" hangingPunct="1">
                <a:lnSpc>
                  <a:spcPct val="100000"/>
                </a:lnSpc>
                <a:spcBef>
                  <a:spcPct val="0"/>
                </a:spcBef>
                <a:spcAft>
                  <a:spcPct val="0"/>
                </a:spcAft>
                <a:buClrTx/>
                <a:buSzTx/>
                <a:buFontTx/>
                <a:buNone/>
                <a:tabLst/>
                <a:defRPr/>
              </a:pPr>
              <a:endParaRPr kumimoji="0" lang="en-US" sz="1313" b="0" i="0" u="none" strike="noStrike" kern="0" cap="none" spc="0" normalizeH="0" baseline="0" noProof="0" err="1">
                <a:ln>
                  <a:noFill/>
                </a:ln>
                <a:noFill/>
                <a:effectLst/>
                <a:uLnTx/>
                <a:uFillTx/>
                <a:latin typeface="Segoe UI Semibold"/>
                <a:ea typeface="+mn-ea"/>
                <a:cs typeface="Segoe UI" pitchFamily="34" charset="0"/>
              </a:endParaRPr>
            </a:p>
          </p:txBody>
        </p:sp>
        <p:sp>
          <p:nvSpPr>
            <p:cNvPr id="43" name="Rectangle: Rounded Corners 42">
              <a:extLst>
                <a:ext uri="{FF2B5EF4-FFF2-40B4-BE49-F238E27FC236}">
                  <a16:creationId xmlns:a16="http://schemas.microsoft.com/office/drawing/2014/main" id="{58E04AD3-640A-BA1D-8728-0F8EC0712A8A}"/>
                </a:ext>
              </a:extLst>
            </p:cNvPr>
            <p:cNvSpPr>
              <a:spLocks/>
            </p:cNvSpPr>
            <p:nvPr/>
          </p:nvSpPr>
          <p:spPr bwMode="auto">
            <a:xfrm>
              <a:off x="6172916" y="2736531"/>
              <a:ext cx="2863205" cy="1070197"/>
            </a:xfrm>
            <a:prstGeom prst="roundRect">
              <a:avLst>
                <a:gd name="adj" fmla="val 8208"/>
              </a:avLst>
            </a:prstGeom>
            <a:solidFill>
              <a:schemeClr val="tx1"/>
            </a:solidFill>
            <a:ln w="6350">
              <a:solidFill>
                <a:schemeClr val="tx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0" name="Rectangle: Rounded Corners 109">
              <a:extLst>
                <a:ext uri="{FF2B5EF4-FFF2-40B4-BE49-F238E27FC236}">
                  <a16:creationId xmlns:a16="http://schemas.microsoft.com/office/drawing/2014/main" id="{A525F5A0-06F6-E2B0-747C-4980733477D3}"/>
                </a:ext>
              </a:extLst>
            </p:cNvPr>
            <p:cNvSpPr>
              <a:spLocks/>
            </p:cNvSpPr>
            <p:nvPr/>
          </p:nvSpPr>
          <p:spPr bwMode="auto">
            <a:xfrm>
              <a:off x="3209925" y="1445482"/>
              <a:ext cx="5826196" cy="1175655"/>
            </a:xfrm>
            <a:prstGeom prst="roundRect">
              <a:avLst>
                <a:gd name="adj" fmla="val 5182"/>
              </a:avLst>
            </a:prstGeom>
            <a:solidFill>
              <a:schemeClr val="tx1"/>
            </a:solidFill>
            <a:ln w="6350">
              <a:solidFill>
                <a:schemeClr val="tx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21B9C82A-EEC5-D943-B2E8-B3D6C6F14079}"/>
                </a:ext>
              </a:extLst>
            </p:cNvPr>
            <p:cNvSpPr>
              <a:spLocks/>
            </p:cNvSpPr>
            <p:nvPr/>
          </p:nvSpPr>
          <p:spPr bwMode="auto">
            <a:xfrm>
              <a:off x="3209924" y="2728837"/>
              <a:ext cx="2809163" cy="1077891"/>
            </a:xfrm>
            <a:prstGeom prst="roundRect">
              <a:avLst>
                <a:gd name="adj" fmla="val 7647"/>
              </a:avLst>
            </a:prstGeom>
            <a:solidFill>
              <a:schemeClr val="tx1"/>
            </a:solidFill>
            <a:ln w="6350">
              <a:solidFill>
                <a:schemeClr val="tx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2" name="TextBox 101">
              <a:extLst>
                <a:ext uri="{FF2B5EF4-FFF2-40B4-BE49-F238E27FC236}">
                  <a16:creationId xmlns:a16="http://schemas.microsoft.com/office/drawing/2014/main" id="{9726D3F5-912C-061E-B00F-7E896FA34C7E}"/>
                </a:ext>
              </a:extLst>
            </p:cNvPr>
            <p:cNvSpPr txBox="1"/>
            <p:nvPr/>
          </p:nvSpPr>
          <p:spPr>
            <a:xfrm>
              <a:off x="3294503" y="2873916"/>
              <a:ext cx="2640004" cy="215444"/>
            </a:xfrm>
            <a:prstGeom prst="rect">
              <a:avLst/>
            </a:prstGeom>
            <a:solidFill>
              <a:srgbClr val="FFFFFF"/>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LOW CODE</a:t>
              </a:r>
            </a:p>
          </p:txBody>
        </p:sp>
        <p:sp>
          <p:nvSpPr>
            <p:cNvPr id="103" name="TextBox 102">
              <a:extLst>
                <a:ext uri="{FF2B5EF4-FFF2-40B4-BE49-F238E27FC236}">
                  <a16:creationId xmlns:a16="http://schemas.microsoft.com/office/drawing/2014/main" id="{A4086ACB-AB71-99EF-D31E-8C283F3CFCEA}"/>
                </a:ext>
              </a:extLst>
            </p:cNvPr>
            <p:cNvSpPr txBox="1"/>
            <p:nvPr/>
          </p:nvSpPr>
          <p:spPr>
            <a:xfrm>
              <a:off x="6248758" y="2893479"/>
              <a:ext cx="2711520" cy="215444"/>
            </a:xfrm>
            <a:prstGeom prst="rect">
              <a:avLst/>
            </a:prstGeom>
            <a:solidFill>
              <a:srgbClr val="FFFFFF"/>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INSIGHTS &amp; ANALYTICS</a:t>
              </a:r>
            </a:p>
          </p:txBody>
        </p:sp>
        <p:sp>
          <p:nvSpPr>
            <p:cNvPr id="104" name="TextBox 103">
              <a:extLst>
                <a:ext uri="{FF2B5EF4-FFF2-40B4-BE49-F238E27FC236}">
                  <a16:creationId xmlns:a16="http://schemas.microsoft.com/office/drawing/2014/main" id="{9109B084-3D28-C853-2098-382965911482}"/>
                </a:ext>
              </a:extLst>
            </p:cNvPr>
            <p:cNvSpPr txBox="1"/>
            <p:nvPr/>
          </p:nvSpPr>
          <p:spPr>
            <a:xfrm>
              <a:off x="6094673" y="1590188"/>
              <a:ext cx="2941448" cy="430887"/>
            </a:xfrm>
            <a:prstGeom prst="rect">
              <a:avLst/>
            </a:prstGeom>
            <a:solidFill>
              <a:srgbClr val="FFFFFF"/>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PRODUCTIVITY </a:t>
              </a:r>
              <a:br>
                <a:rPr kumimoji="0" lang="en-US" sz="1400" b="0"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br>
              <a:r>
                <a:rPr kumimoji="0" lang="en-US" sz="1400" b="0"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&amp; COLLABORATION</a:t>
              </a:r>
            </a:p>
          </p:txBody>
        </p:sp>
        <p:sp>
          <p:nvSpPr>
            <p:cNvPr id="105" name="TextBox 104">
              <a:extLst>
                <a:ext uri="{FF2B5EF4-FFF2-40B4-BE49-F238E27FC236}">
                  <a16:creationId xmlns:a16="http://schemas.microsoft.com/office/drawing/2014/main" id="{E8D0AF67-ECB0-A13D-AC37-E752E039388C}"/>
                </a:ext>
              </a:extLst>
            </p:cNvPr>
            <p:cNvSpPr txBox="1"/>
            <p:nvPr/>
          </p:nvSpPr>
          <p:spPr>
            <a:xfrm>
              <a:off x="3209926" y="1593486"/>
              <a:ext cx="2886074" cy="430887"/>
            </a:xfrm>
            <a:prstGeom prst="rect">
              <a:avLst/>
            </a:prstGeom>
            <a:solidFill>
              <a:srgbClr val="FFFFFF"/>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BUSINESS DATA </a:t>
              </a:r>
              <a:br>
                <a:rPr kumimoji="0" lang="en-US" sz="1400" b="0"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br>
              <a:r>
                <a:rPr kumimoji="0" lang="en-US" sz="1400" b="0"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&amp; PROCESSES</a:t>
              </a:r>
            </a:p>
          </p:txBody>
        </p:sp>
        <p:pic>
          <p:nvPicPr>
            <p:cNvPr id="24" name="Picture 23" descr="A picture containing object, clock&#10;&#10;Description automatically generated">
              <a:extLst>
                <a:ext uri="{FF2B5EF4-FFF2-40B4-BE49-F238E27FC236}">
                  <a16:creationId xmlns:a16="http://schemas.microsoft.com/office/drawing/2014/main" id="{A19863D9-AC5F-665E-8C96-806E68ED665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21098" y="2140932"/>
              <a:ext cx="335674" cy="335672"/>
            </a:xfrm>
            <a:prstGeom prst="rect">
              <a:avLst/>
            </a:prstGeom>
          </p:spPr>
        </p:pic>
        <p:pic>
          <p:nvPicPr>
            <p:cNvPr id="63" name="Graphic 62">
              <a:extLst>
                <a:ext uri="{FF2B5EF4-FFF2-40B4-BE49-F238E27FC236}">
                  <a16:creationId xmlns:a16="http://schemas.microsoft.com/office/drawing/2014/main" id="{0BF971E5-0DDF-EA91-3D30-4DEF2107D77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31849" y="3325601"/>
              <a:ext cx="322240" cy="322240"/>
            </a:xfrm>
            <a:prstGeom prst="rect">
              <a:avLst/>
            </a:prstGeom>
          </p:spPr>
        </p:pic>
        <p:pic>
          <p:nvPicPr>
            <p:cNvPr id="64" name="Picture 6">
              <a:extLst>
                <a:ext uri="{FF2B5EF4-FFF2-40B4-BE49-F238E27FC236}">
                  <a16:creationId xmlns:a16="http://schemas.microsoft.com/office/drawing/2014/main" id="{D5DC79D4-E5CC-0B4F-FCD8-CB33005EF1AC}"/>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35240" y="3297771"/>
              <a:ext cx="321474" cy="3214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icrosoft | Forward Together - Customer Insights">
              <a:extLst>
                <a:ext uri="{FF2B5EF4-FFF2-40B4-BE49-F238E27FC236}">
                  <a16:creationId xmlns:a16="http://schemas.microsoft.com/office/drawing/2014/main" id="{C752320C-5EE9-EFB7-4B1B-A8438E44BA8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367402" y="3233643"/>
              <a:ext cx="353501" cy="353501"/>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Slide Number Placeholder 3">
            <a:extLst>
              <a:ext uri="{FF2B5EF4-FFF2-40B4-BE49-F238E27FC236}">
                <a16:creationId xmlns:a16="http://schemas.microsoft.com/office/drawing/2014/main" id="{0E5D0267-1197-9272-7262-A46DB656842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67C475-CBC6-4A3E-B3C8-4036003ACAC9}" type="slidenum">
              <a:rPr kumimoji="0" lang="en-US" sz="889" b="0" i="0" u="none" strike="noStrike" kern="1200" cap="none" spc="0" normalizeH="0" baseline="0" noProof="0" smtClean="0">
                <a:ln>
                  <a:noFill/>
                </a:ln>
                <a:solidFill>
                  <a:srgbClr val="000000">
                    <a:lumMod val="75000"/>
                    <a:lumOff val="2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889" b="0" i="0" u="none" strike="noStrike" kern="1200" cap="none" spc="0" normalizeH="0" baseline="0" noProof="0">
              <a:ln>
                <a:noFill/>
              </a:ln>
              <a:solidFill>
                <a:srgbClr val="000000">
                  <a:lumMod val="75000"/>
                  <a:lumOff val="25000"/>
                </a:srgbClr>
              </a:solidFill>
              <a:effectLst/>
              <a:uLnTx/>
              <a:uFillTx/>
              <a:latin typeface="Segoe UI"/>
              <a:ea typeface="+mn-ea"/>
              <a:cs typeface="+mn-cs"/>
            </a:endParaRPr>
          </a:p>
        </p:txBody>
      </p:sp>
      <p:grpSp>
        <p:nvGrpSpPr>
          <p:cNvPr id="65" name="Group 64">
            <a:extLst>
              <a:ext uri="{FF2B5EF4-FFF2-40B4-BE49-F238E27FC236}">
                <a16:creationId xmlns:a16="http://schemas.microsoft.com/office/drawing/2014/main" id="{A864B293-B193-51B5-406C-1AB299409103}"/>
              </a:ext>
            </a:extLst>
          </p:cNvPr>
          <p:cNvGrpSpPr/>
          <p:nvPr/>
        </p:nvGrpSpPr>
        <p:grpSpPr>
          <a:xfrm>
            <a:off x="3340078" y="5771153"/>
            <a:ext cx="5527248" cy="1080911"/>
            <a:chOff x="3331049" y="5493138"/>
            <a:chExt cx="5527248" cy="1080911"/>
          </a:xfrm>
        </p:grpSpPr>
        <p:sp>
          <p:nvSpPr>
            <p:cNvPr id="9" name="Rectangle: Rounded Corners 8">
              <a:extLst>
                <a:ext uri="{FF2B5EF4-FFF2-40B4-BE49-F238E27FC236}">
                  <a16:creationId xmlns:a16="http://schemas.microsoft.com/office/drawing/2014/main" id="{60D2558F-8888-598A-93B9-7F9A76A36970}"/>
                </a:ext>
                <a:ext uri="{C183D7F6-B498-43B3-948B-1728B52AA6E4}">
                  <adec:decorative xmlns:adec="http://schemas.microsoft.com/office/drawing/2017/decorative" val="1"/>
                </a:ext>
              </a:extLst>
            </p:cNvPr>
            <p:cNvSpPr/>
            <p:nvPr/>
          </p:nvSpPr>
          <p:spPr bwMode="auto">
            <a:xfrm>
              <a:off x="3331049" y="5493138"/>
              <a:ext cx="5527248" cy="1080911"/>
            </a:xfrm>
            <a:prstGeom prst="roundRect">
              <a:avLst>
                <a:gd name="adj" fmla="val 8888"/>
              </a:avLst>
            </a:prstGeom>
            <a:gradFill>
              <a:gsLst>
                <a:gs pos="85000">
                  <a:schemeClr val="accent2"/>
                </a:gs>
                <a:gs pos="15000">
                  <a:srgbClr val="8661C5"/>
                </a:gs>
              </a:gsLst>
              <a:lin ang="2700000" scaled="0"/>
            </a:gradFill>
            <a:ln w="25400" cap="flat" cmpd="sng" algn="ctr">
              <a:noFill/>
              <a:prstDash val="solid"/>
              <a:headEnd type="none" w="med" len="med"/>
              <a:tailEnd type="none" w="med" len="med"/>
            </a:ln>
            <a:effectLst>
              <a:outerShdw blurRad="63500" dist="63500" dir="5400000" algn="tl" rotWithShape="0">
                <a:srgbClr val="000000">
                  <a:alpha val="50000"/>
                </a:srgbClr>
              </a:outerShdw>
            </a:effectLst>
            <a:scene3d>
              <a:camera prst="perspectiveRelaxedModerately" fov="3300000">
                <a:rot lat="17700000" lon="0" rev="0"/>
              </a:camera>
              <a:lightRig rig="balanced" dir="t"/>
            </a:scene3d>
            <a:sp3d prstMaterial="matte">
              <a:bevelT w="0" h="44450"/>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38707" rtl="0" eaLnBrk="1" fontAlgn="base" latinLnBrk="0" hangingPunct="1">
                <a:lnSpc>
                  <a:spcPct val="100000"/>
                </a:lnSpc>
                <a:spcBef>
                  <a:spcPct val="0"/>
                </a:spcBef>
                <a:spcAft>
                  <a:spcPct val="0"/>
                </a:spcAft>
                <a:buClrTx/>
                <a:buSzTx/>
                <a:buFontTx/>
                <a:buNone/>
                <a:tabLst/>
                <a:defRPr/>
              </a:pPr>
              <a:endParaRPr kumimoji="0" lang="en-US" sz="1317" b="0" i="0" u="none" strike="noStrike" kern="0" cap="none" spc="0" normalizeH="0" baseline="0" noProof="0" err="1">
                <a:ln>
                  <a:noFill/>
                </a:ln>
                <a:noFill/>
                <a:effectLst/>
                <a:uLnTx/>
                <a:uFillTx/>
                <a:latin typeface="Segoe UI Semibold"/>
                <a:ea typeface="+mn-ea"/>
                <a:cs typeface="Segoe UI" pitchFamily="34" charset="0"/>
              </a:endParaRPr>
            </a:p>
          </p:txBody>
        </p:sp>
        <p:sp>
          <p:nvSpPr>
            <p:cNvPr id="10" name="Transform">
              <a:extLst>
                <a:ext uri="{FF2B5EF4-FFF2-40B4-BE49-F238E27FC236}">
                  <a16:creationId xmlns:a16="http://schemas.microsoft.com/office/drawing/2014/main" id="{976AB8CE-10D3-9887-C378-2E756510032E}"/>
                </a:ext>
              </a:extLst>
            </p:cNvPr>
            <p:cNvSpPr txBox="1">
              <a:spLocks/>
            </p:cNvSpPr>
            <p:nvPr/>
          </p:nvSpPr>
          <p:spPr>
            <a:xfrm>
              <a:off x="3928070" y="5927627"/>
              <a:ext cx="4333206" cy="249299"/>
            </a:xfrm>
            <a:prstGeom prst="rect">
              <a:avLst/>
            </a:prstGeom>
            <a:noFill/>
            <a:ln w="25400" cap="rnd">
              <a:noFill/>
            </a:ln>
          </p:spPr>
          <p:txBody>
            <a:bodyPr wrap="square" lIns="0" tIns="27432" rIns="0" bIns="27432" rtlCol="0" anchor="ctr" anchorCtr="0">
              <a:spAutoFit/>
            </a:bodyPr>
            <a:lstStyle>
              <a:defPPr>
                <a:defRPr lang="en-US"/>
              </a:defPPr>
              <a:lvl1pPr algn="ctr" defTabSz="914102" fontAlgn="base">
                <a:lnSpc>
                  <a:spcPct val="90000"/>
                </a:lnSpc>
                <a:spcBef>
                  <a:spcPts val="1200"/>
                </a:spcBef>
                <a:spcAft>
                  <a:spcPct val="0"/>
                </a:spcAft>
                <a:buSzPct val="90000"/>
                <a:defRPr sz="1400" kern="0">
                  <a:gradFill>
                    <a:gsLst>
                      <a:gs pos="57895">
                        <a:schemeClr val="tx1"/>
                      </a:gs>
                      <a:gs pos="36000">
                        <a:schemeClr val="tx1"/>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1200"/>
                </a:spcBef>
                <a:spcAft>
                  <a:spcPct val="0"/>
                </a:spcAft>
                <a:buClrTx/>
                <a:buSzPct val="90000"/>
                <a:buFontTx/>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Identity, security, management, and compliance</a:t>
              </a:r>
            </a:p>
          </p:txBody>
        </p:sp>
      </p:grpSp>
      <p:grpSp>
        <p:nvGrpSpPr>
          <p:cNvPr id="67" name="Group 66">
            <a:extLst>
              <a:ext uri="{FF2B5EF4-FFF2-40B4-BE49-F238E27FC236}">
                <a16:creationId xmlns:a16="http://schemas.microsoft.com/office/drawing/2014/main" id="{CD64FAF0-BE1C-B43C-5AB3-9EA8F033B9E5}"/>
              </a:ext>
            </a:extLst>
          </p:cNvPr>
          <p:cNvGrpSpPr/>
          <p:nvPr/>
        </p:nvGrpSpPr>
        <p:grpSpPr>
          <a:xfrm>
            <a:off x="3905807" y="4180942"/>
            <a:ext cx="4377731" cy="2240687"/>
            <a:chOff x="3905808" y="3922122"/>
            <a:chExt cx="4377731" cy="2240687"/>
          </a:xfrm>
        </p:grpSpPr>
        <p:sp>
          <p:nvSpPr>
            <p:cNvPr id="3" name="Rectangle: Rounded Corners 2">
              <a:extLst>
                <a:ext uri="{FF2B5EF4-FFF2-40B4-BE49-F238E27FC236}">
                  <a16:creationId xmlns:a16="http://schemas.microsoft.com/office/drawing/2014/main" id="{9529EF5F-2B70-95D7-121E-5DB44E25176A}"/>
                </a:ext>
                <a:ext uri="{C183D7F6-B498-43B3-948B-1728B52AA6E4}">
                  <adec:decorative xmlns:adec="http://schemas.microsoft.com/office/drawing/2017/decorative" val="1"/>
                </a:ext>
              </a:extLst>
            </p:cNvPr>
            <p:cNvSpPr/>
            <p:nvPr/>
          </p:nvSpPr>
          <p:spPr bwMode="auto">
            <a:xfrm>
              <a:off x="3905808" y="3922122"/>
              <a:ext cx="4377731" cy="2240687"/>
            </a:xfrm>
            <a:prstGeom prst="roundRect">
              <a:avLst>
                <a:gd name="adj" fmla="val 5336"/>
              </a:avLst>
            </a:prstGeom>
            <a:gradFill>
              <a:gsLst>
                <a:gs pos="85000">
                  <a:schemeClr val="tx1"/>
                </a:gs>
                <a:gs pos="15000">
                  <a:schemeClr val="tx1">
                    <a:lumMod val="95000"/>
                  </a:schemeClr>
                </a:gs>
              </a:gsLst>
              <a:lin ang="2700000" scaled="0"/>
            </a:gradFill>
            <a:ln w="25400" cap="flat" cmpd="sng" algn="ctr">
              <a:noFill/>
              <a:prstDash val="solid"/>
              <a:headEnd type="none" w="med" len="med"/>
              <a:tailEnd type="none" w="med" len="med"/>
            </a:ln>
            <a:effectLst>
              <a:outerShdw blurRad="63500" dist="63500" dir="5400000" algn="tl" rotWithShape="0">
                <a:srgbClr val="000000">
                  <a:alpha val="50000"/>
                </a:srgbClr>
              </a:outerShdw>
            </a:effectLst>
            <a:scene3d>
              <a:camera prst="perspectiveRelaxedModerately" fov="3300000">
                <a:rot lat="17700000" lon="0" rev="0"/>
              </a:camera>
              <a:lightRig rig="balanced" dir="t"/>
            </a:scene3d>
            <a:sp3d prstMaterial="matte">
              <a:bevelT w="0" h="38100"/>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38707" rtl="0" eaLnBrk="1" fontAlgn="base" latinLnBrk="0" hangingPunct="1">
                <a:lnSpc>
                  <a:spcPct val="100000"/>
                </a:lnSpc>
                <a:spcBef>
                  <a:spcPct val="0"/>
                </a:spcBef>
                <a:spcAft>
                  <a:spcPct val="0"/>
                </a:spcAft>
                <a:buClrTx/>
                <a:buSzTx/>
                <a:buFontTx/>
                <a:buNone/>
                <a:tabLst/>
                <a:defRPr/>
              </a:pPr>
              <a:r>
                <a:rPr kumimoji="0" lang="en-US" sz="1313" b="0" i="0" u="none" strike="noStrike" kern="0" cap="none" spc="0" normalizeH="0" baseline="0" noProof="0">
                  <a:ln>
                    <a:noFill/>
                  </a:ln>
                  <a:noFill/>
                  <a:effectLst/>
                  <a:uLnTx/>
                  <a:uFillTx/>
                  <a:latin typeface="Segoe UI Semibold"/>
                  <a:ea typeface="+mn-ea"/>
                  <a:cs typeface="Segoe UI" pitchFamily="34" charset="0"/>
                </a:rPr>
                <a:t>1</a:t>
              </a:r>
            </a:p>
          </p:txBody>
        </p:sp>
        <p:grpSp>
          <p:nvGrpSpPr>
            <p:cNvPr id="8" name="Group 7">
              <a:extLst>
                <a:ext uri="{FF2B5EF4-FFF2-40B4-BE49-F238E27FC236}">
                  <a16:creationId xmlns:a16="http://schemas.microsoft.com/office/drawing/2014/main" id="{B5AB66DA-3E07-A2D6-6781-FE1997BFC7E6}"/>
                </a:ext>
              </a:extLst>
            </p:cNvPr>
            <p:cNvGrpSpPr/>
            <p:nvPr/>
          </p:nvGrpSpPr>
          <p:grpSpPr>
            <a:xfrm>
              <a:off x="4031462" y="4605884"/>
              <a:ext cx="4126422" cy="1042242"/>
              <a:chOff x="4031462" y="4605884"/>
              <a:chExt cx="4126422" cy="1042242"/>
            </a:xfrm>
          </p:grpSpPr>
          <p:grpSp>
            <p:nvGrpSpPr>
              <p:cNvPr id="11" name="Group 10">
                <a:extLst>
                  <a:ext uri="{FF2B5EF4-FFF2-40B4-BE49-F238E27FC236}">
                    <a16:creationId xmlns:a16="http://schemas.microsoft.com/office/drawing/2014/main" id="{1A4B88D8-58B6-A013-B7D3-B865D791DF96}"/>
                  </a:ext>
                  <a:ext uri="{C183D7F6-B498-43B3-948B-1728B52AA6E4}">
                    <adec:decorative xmlns:adec="http://schemas.microsoft.com/office/drawing/2017/decorative" val="1"/>
                  </a:ext>
                </a:extLst>
              </p:cNvPr>
              <p:cNvGrpSpPr/>
              <p:nvPr/>
            </p:nvGrpSpPr>
            <p:grpSpPr>
              <a:xfrm>
                <a:off x="4031462" y="4605884"/>
                <a:ext cx="4126422" cy="1042242"/>
                <a:chOff x="6153649" y="3997923"/>
                <a:chExt cx="4126422" cy="1080000"/>
              </a:xfrm>
            </p:grpSpPr>
            <p:sp>
              <p:nvSpPr>
                <p:cNvPr id="12" name="!!5">
                  <a:extLst>
                    <a:ext uri="{FF2B5EF4-FFF2-40B4-BE49-F238E27FC236}">
                      <a16:creationId xmlns:a16="http://schemas.microsoft.com/office/drawing/2014/main" id="{9C625E0B-AE30-3138-0B6C-1CCD642AD95B}"/>
                    </a:ext>
                  </a:extLst>
                </p:cNvPr>
                <p:cNvSpPr/>
                <p:nvPr/>
              </p:nvSpPr>
              <p:spPr bwMode="auto">
                <a:xfrm>
                  <a:off x="6153649" y="3997923"/>
                  <a:ext cx="4126422" cy="1080000"/>
                </a:xfrm>
                <a:prstGeom prst="rect">
                  <a:avLst/>
                </a:prstGeom>
                <a:noFill/>
                <a:ln w="25400" cap="rnd">
                  <a:noFill/>
                </a:ln>
                <a:effectLst/>
              </p:spPr>
              <p:txBody>
                <a:bodyPr wrap="square" lIns="274320" tIns="0" rIns="274320" bIns="0" rtlCol="0" anchor="ctr" anchorCtr="0">
                  <a:noAutofit/>
                </a:body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400" b="0" i="0" u="none" strike="noStrike" kern="0" cap="none" spc="0" normalizeH="0" baseline="0" noProof="0">
                    <a:ln>
                      <a:noFill/>
                    </a:ln>
                    <a:gradFill>
                      <a:gsLst>
                        <a:gs pos="51579">
                          <a:srgbClr val="FFFFFF"/>
                        </a:gs>
                        <a:gs pos="82000">
                          <a:srgbClr val="FFFFFF"/>
                        </a:gs>
                      </a:gsLst>
                      <a:lin ang="18900000" scaled="0"/>
                    </a:gradFill>
                    <a:effectLst/>
                    <a:uLnTx/>
                    <a:uFillTx/>
                    <a:latin typeface="Segoe UI Semibold"/>
                    <a:ea typeface="+mn-ea"/>
                    <a:cs typeface="Segoe UI" panose="020B0502040204020203" pitchFamily="34" charset="0"/>
                  </a:endParaRPr>
                </a:p>
              </p:txBody>
            </p:sp>
            <p:sp>
              <p:nvSpPr>
                <p:cNvPr id="13" name="Rectangle 12">
                  <a:extLst>
                    <a:ext uri="{FF2B5EF4-FFF2-40B4-BE49-F238E27FC236}">
                      <a16:creationId xmlns:a16="http://schemas.microsoft.com/office/drawing/2014/main" id="{E1FBF005-EDA7-74C4-EBED-CA167DA7D6B0}"/>
                    </a:ext>
                  </a:extLst>
                </p:cNvPr>
                <p:cNvSpPr/>
                <p:nvPr/>
              </p:nvSpPr>
              <p:spPr bwMode="auto">
                <a:xfrm>
                  <a:off x="7153274" y="4128435"/>
                  <a:ext cx="2127185" cy="193899"/>
                </a:xfrm>
                <a:prstGeom prst="rect">
                  <a:avLst/>
                </a:prstGeom>
                <a:noFill/>
                <a:ln w="25400" cap="rnd">
                  <a:noFill/>
                </a:ln>
                <a:effectLst/>
              </p:spPr>
              <p:txBody>
                <a:bodyPr wrap="none" lIns="0" tIns="0" rIns="0" bIns="0" rtlCol="0" anchor="ctr" anchorCtr="0">
                  <a:spAutoFit/>
                </a:body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r>
                    <a:rPr kumimoji="0" lang="en-US" sz="14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Data and AI/infrastructure</a:t>
                  </a:r>
                </a:p>
              </p:txBody>
            </p:sp>
          </p:grpSp>
          <p:pic>
            <p:nvPicPr>
              <p:cNvPr id="21" name="Picture 2" descr="Azure has a new logo, but where do you download it? Here!">
                <a:extLst>
                  <a:ext uri="{FF2B5EF4-FFF2-40B4-BE49-F238E27FC236}">
                    <a16:creationId xmlns:a16="http://schemas.microsoft.com/office/drawing/2014/main" id="{ACC3D0BD-1A9C-14A7-6350-60625F15AD5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889906" y="4984693"/>
                <a:ext cx="409534" cy="40953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 name="Rectangle: Rounded Corners 6">
            <a:extLst>
              <a:ext uri="{FF2B5EF4-FFF2-40B4-BE49-F238E27FC236}">
                <a16:creationId xmlns:a16="http://schemas.microsoft.com/office/drawing/2014/main" id="{9F24F797-2DDC-2F37-EF28-143F35FB6CAD}"/>
              </a:ext>
            </a:extLst>
          </p:cNvPr>
          <p:cNvSpPr>
            <a:spLocks/>
          </p:cNvSpPr>
          <p:nvPr/>
        </p:nvSpPr>
        <p:spPr bwMode="auto">
          <a:xfrm>
            <a:off x="3033075" y="1071216"/>
            <a:ext cx="6216320" cy="3549229"/>
          </a:xfrm>
          <a:prstGeom prst="roundRect">
            <a:avLst>
              <a:gd name="adj" fmla="val 7647"/>
            </a:avLst>
          </a:prstGeom>
          <a:noFill/>
          <a:ln w="635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Title 3">
            <a:extLst>
              <a:ext uri="{FF2B5EF4-FFF2-40B4-BE49-F238E27FC236}">
                <a16:creationId xmlns:a16="http://schemas.microsoft.com/office/drawing/2014/main" id="{D5C65D67-4333-E919-D81C-69E94D28D431}"/>
              </a:ext>
            </a:extLst>
          </p:cNvPr>
          <p:cNvSpPr>
            <a:spLocks noGrp="1"/>
          </p:cNvSpPr>
          <p:nvPr>
            <p:ph type="title"/>
          </p:nvPr>
        </p:nvSpPr>
        <p:spPr>
          <a:xfrm>
            <a:off x="579774" y="288703"/>
            <a:ext cx="11029796" cy="656519"/>
          </a:xfrm>
        </p:spPr>
        <p:txBody>
          <a:bodyPr/>
          <a:lstStyle/>
          <a:p>
            <a:r>
              <a:rPr lang="en-US">
                <a:cs typeface="Segoe UI"/>
              </a:rPr>
              <a:t>The blueprint for cross-organization impact</a:t>
            </a:r>
            <a:br>
              <a:rPr lang="en-US">
                <a:cs typeface="Segoe UI"/>
              </a:rPr>
            </a:br>
            <a:endParaRPr lang="en-US"/>
          </a:p>
        </p:txBody>
      </p:sp>
      <p:pic>
        <p:nvPicPr>
          <p:cNvPr id="2" name="Graphic 1">
            <a:extLst>
              <a:ext uri="{FF2B5EF4-FFF2-40B4-BE49-F238E27FC236}">
                <a16:creationId xmlns:a16="http://schemas.microsoft.com/office/drawing/2014/main" id="{2685FB32-9238-2758-4A99-2F7D1463F6F1}"/>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663425" y="2030969"/>
            <a:ext cx="327632" cy="330461"/>
          </a:xfrm>
          <a:prstGeom prst="rect">
            <a:avLst/>
          </a:prstGeom>
          <a:effectLst/>
        </p:spPr>
      </p:pic>
      <p:sp>
        <p:nvSpPr>
          <p:cNvPr id="15" name="TextBox 14">
            <a:extLst>
              <a:ext uri="{FF2B5EF4-FFF2-40B4-BE49-F238E27FC236}">
                <a16:creationId xmlns:a16="http://schemas.microsoft.com/office/drawing/2014/main" id="{148F7D7E-8C10-83F4-7B79-D051FDAC5C4D}"/>
              </a:ext>
            </a:extLst>
          </p:cNvPr>
          <p:cNvSpPr txBox="1"/>
          <p:nvPr/>
        </p:nvSpPr>
        <p:spPr>
          <a:xfrm>
            <a:off x="3987363" y="1987623"/>
            <a:ext cx="1880036" cy="400110"/>
          </a:xfrm>
          <a:prstGeom prst="rect">
            <a:avLst/>
          </a:prstGeom>
          <a:noFill/>
        </p:spPr>
        <p:txBody>
          <a:bodyPr wrap="square" anchor="ctr">
            <a:noAutofit/>
          </a:bodyPr>
          <a:lstStyle/>
          <a:p>
            <a:pPr marL="0" marR="0" lvl="0" indent="0" algn="l" defTabSz="914049"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2"/>
                </a:solidFill>
                <a:effectLst/>
                <a:uLnTx/>
                <a:uFillTx/>
                <a:latin typeface="Segoe UI Semibold"/>
                <a:ea typeface="+mn-ea"/>
                <a:cs typeface="+mn-cs"/>
              </a:rPr>
              <a:t>Dynamics 365</a:t>
            </a:r>
          </a:p>
        </p:txBody>
      </p:sp>
      <p:sp>
        <p:nvSpPr>
          <p:cNvPr id="16" name="TextBox 15">
            <a:extLst>
              <a:ext uri="{FF2B5EF4-FFF2-40B4-BE49-F238E27FC236}">
                <a16:creationId xmlns:a16="http://schemas.microsoft.com/office/drawing/2014/main" id="{C0A66729-9D89-8F1B-6BEB-B9EEADBB4018}"/>
              </a:ext>
            </a:extLst>
          </p:cNvPr>
          <p:cNvSpPr txBox="1"/>
          <p:nvPr/>
        </p:nvSpPr>
        <p:spPr>
          <a:xfrm>
            <a:off x="3966541" y="3184068"/>
            <a:ext cx="2052544" cy="384368"/>
          </a:xfrm>
          <a:prstGeom prst="rect">
            <a:avLst/>
          </a:prstGeom>
          <a:noFill/>
        </p:spPr>
        <p:txBody>
          <a:bodyPr wrap="square" anchor="ctr">
            <a:noAutofit/>
          </a:bodyPr>
          <a:lstStyle/>
          <a:p>
            <a:pPr marL="0" marR="0" lvl="0" indent="0" algn="l" defTabSz="914049"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2"/>
                </a:solidFill>
                <a:effectLst/>
                <a:uLnTx/>
                <a:uFillTx/>
                <a:latin typeface="Segoe UI Semibold"/>
                <a:ea typeface="+mn-ea"/>
                <a:cs typeface="+mn-cs"/>
              </a:rPr>
              <a:t>Power</a:t>
            </a:r>
            <a:r>
              <a:rPr kumimoji="0" lang="en-US" sz="1600" b="0" i="0" u="none" strike="noStrike" kern="1200" cap="none" spc="0" normalizeH="0" baseline="0" noProof="0">
                <a:ln>
                  <a:noFill/>
                </a:ln>
                <a:solidFill>
                  <a:srgbClr val="000002"/>
                </a:solidFill>
                <a:effectLst/>
                <a:uLnTx/>
                <a:uFillTx/>
                <a:latin typeface="Segoe UI Semibold"/>
                <a:ea typeface="+mn-ea"/>
                <a:cs typeface="+mn-cs"/>
              </a:rPr>
              <a:t> </a:t>
            </a:r>
            <a:r>
              <a:rPr kumimoji="0" lang="en-US" sz="1200" b="0" i="0" u="none" strike="noStrike" kern="1200" cap="none" spc="0" normalizeH="0" baseline="0" noProof="0">
                <a:ln>
                  <a:noFill/>
                </a:ln>
                <a:solidFill>
                  <a:srgbClr val="000002"/>
                </a:solidFill>
                <a:effectLst/>
                <a:uLnTx/>
                <a:uFillTx/>
                <a:latin typeface="Segoe UI Semibold"/>
                <a:ea typeface="+mn-ea"/>
                <a:cs typeface="+mn-cs"/>
              </a:rPr>
              <a:t>Platform</a:t>
            </a:r>
            <a:endParaRPr kumimoji="0" lang="en-US" sz="1600" b="0" i="0" u="none" strike="noStrike" kern="1200" cap="none" spc="0" normalizeH="0" baseline="0" noProof="0">
              <a:ln>
                <a:noFill/>
              </a:ln>
              <a:solidFill>
                <a:srgbClr val="000002"/>
              </a:solidFill>
              <a:effectLst/>
              <a:uLnTx/>
              <a:uFillTx/>
              <a:latin typeface="Segoe UI Semibold"/>
              <a:ea typeface="+mn-ea"/>
              <a:cs typeface="+mn-cs"/>
            </a:endParaRPr>
          </a:p>
        </p:txBody>
      </p:sp>
      <p:pic>
        <p:nvPicPr>
          <p:cNvPr id="17" name="Picture 16">
            <a:extLst>
              <a:ext uri="{FF2B5EF4-FFF2-40B4-BE49-F238E27FC236}">
                <a16:creationId xmlns:a16="http://schemas.microsoft.com/office/drawing/2014/main" id="{1E15BCEE-EFDA-AF9C-DF59-75DB285FBCD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469596" y="2025531"/>
            <a:ext cx="320806" cy="324293"/>
          </a:xfrm>
          <a:prstGeom prst="rect">
            <a:avLst/>
          </a:prstGeom>
        </p:spPr>
      </p:pic>
      <p:sp>
        <p:nvSpPr>
          <p:cNvPr id="18" name="TextBox 17">
            <a:extLst>
              <a:ext uri="{FF2B5EF4-FFF2-40B4-BE49-F238E27FC236}">
                <a16:creationId xmlns:a16="http://schemas.microsoft.com/office/drawing/2014/main" id="{96637522-CF48-0593-DE50-8F25CD824BA9}"/>
              </a:ext>
            </a:extLst>
          </p:cNvPr>
          <p:cNvSpPr txBox="1"/>
          <p:nvPr/>
        </p:nvSpPr>
        <p:spPr>
          <a:xfrm>
            <a:off x="6843108" y="2003173"/>
            <a:ext cx="667363" cy="399540"/>
          </a:xfrm>
          <a:prstGeom prst="rect">
            <a:avLst/>
          </a:prstGeom>
          <a:noFill/>
        </p:spPr>
        <p:txBody>
          <a:bodyPr wrap="square" anchor="ctr">
            <a:noAutofit/>
          </a:bodyPr>
          <a:lstStyle/>
          <a:p>
            <a:pPr marL="0" marR="0" lvl="0" indent="0" algn="l" defTabSz="914049"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2"/>
                </a:solidFill>
                <a:effectLst/>
                <a:uLnTx/>
                <a:uFillTx/>
                <a:latin typeface="Segoe UI Semibold"/>
                <a:ea typeface="+mn-ea"/>
                <a:cs typeface="+mn-cs"/>
              </a:rPr>
              <a:t>Teams</a:t>
            </a:r>
          </a:p>
        </p:txBody>
      </p:sp>
      <p:sp>
        <p:nvSpPr>
          <p:cNvPr id="20" name="TextBox 19">
            <a:extLst>
              <a:ext uri="{FF2B5EF4-FFF2-40B4-BE49-F238E27FC236}">
                <a16:creationId xmlns:a16="http://schemas.microsoft.com/office/drawing/2014/main" id="{583CB0B7-5837-3084-F064-08FFA5EC1925}"/>
              </a:ext>
            </a:extLst>
          </p:cNvPr>
          <p:cNvSpPr txBox="1"/>
          <p:nvPr/>
        </p:nvSpPr>
        <p:spPr>
          <a:xfrm>
            <a:off x="7783127" y="2011968"/>
            <a:ext cx="1880036" cy="400110"/>
          </a:xfrm>
          <a:prstGeom prst="rect">
            <a:avLst/>
          </a:prstGeom>
          <a:noFill/>
        </p:spPr>
        <p:txBody>
          <a:bodyPr wrap="square" anchor="ctr">
            <a:noAutofit/>
          </a:bodyPr>
          <a:lstStyle/>
          <a:p>
            <a:pPr marL="0" marR="0" lvl="0" indent="0" algn="l" defTabSz="914049"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2"/>
                </a:solidFill>
                <a:effectLst/>
                <a:uLnTx/>
                <a:uFillTx/>
                <a:latin typeface="Segoe UI Semibold"/>
                <a:ea typeface="+mn-ea"/>
                <a:cs typeface="+mn-cs"/>
              </a:rPr>
              <a:t>Microsoft 365</a:t>
            </a:r>
          </a:p>
        </p:txBody>
      </p:sp>
      <p:sp>
        <p:nvSpPr>
          <p:cNvPr id="22" name="TextBox 21">
            <a:extLst>
              <a:ext uri="{FF2B5EF4-FFF2-40B4-BE49-F238E27FC236}">
                <a16:creationId xmlns:a16="http://schemas.microsoft.com/office/drawing/2014/main" id="{4824D11A-FE81-F69A-A0AD-8FE9EA774B1C}"/>
              </a:ext>
            </a:extLst>
          </p:cNvPr>
          <p:cNvSpPr txBox="1"/>
          <p:nvPr/>
        </p:nvSpPr>
        <p:spPr>
          <a:xfrm>
            <a:off x="7925554" y="3156076"/>
            <a:ext cx="961343" cy="347791"/>
          </a:xfrm>
          <a:prstGeom prst="rect">
            <a:avLst/>
          </a:prstGeom>
          <a:noFill/>
        </p:spPr>
        <p:txBody>
          <a:bodyPr wrap="square" anchor="ctr">
            <a:noAutofit/>
          </a:bodyPr>
          <a:lstStyle/>
          <a:p>
            <a:pPr marL="0" marR="0" lvl="0" indent="0" algn="l" defTabSz="914049"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2"/>
                </a:solidFill>
                <a:effectLst/>
                <a:uLnTx/>
                <a:uFillTx/>
                <a:latin typeface="Segoe UI Semibold"/>
                <a:ea typeface="+mn-ea"/>
                <a:cs typeface="+mn-cs"/>
              </a:rPr>
              <a:t>Power BI</a:t>
            </a:r>
          </a:p>
        </p:txBody>
      </p:sp>
      <p:sp>
        <p:nvSpPr>
          <p:cNvPr id="23" name="TextBox 22">
            <a:extLst>
              <a:ext uri="{FF2B5EF4-FFF2-40B4-BE49-F238E27FC236}">
                <a16:creationId xmlns:a16="http://schemas.microsoft.com/office/drawing/2014/main" id="{E7C0BA1D-1A85-8930-445C-CD2C39EC1597}"/>
              </a:ext>
            </a:extLst>
          </p:cNvPr>
          <p:cNvSpPr txBox="1"/>
          <p:nvPr/>
        </p:nvSpPr>
        <p:spPr>
          <a:xfrm>
            <a:off x="6702396" y="3170654"/>
            <a:ext cx="961343" cy="347791"/>
          </a:xfrm>
          <a:prstGeom prst="rect">
            <a:avLst/>
          </a:prstGeom>
          <a:noFill/>
        </p:spPr>
        <p:txBody>
          <a:bodyPr wrap="square" anchor="ctr">
            <a:noAutofit/>
          </a:bodyPr>
          <a:lstStyle/>
          <a:p>
            <a:pPr marL="0" marR="0" lvl="0" indent="0" algn="l" defTabSz="914049"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2"/>
                </a:solidFill>
                <a:effectLst/>
                <a:uLnTx/>
                <a:uFillTx/>
                <a:latin typeface="Segoe UI Semibold"/>
                <a:ea typeface="+mn-ea"/>
                <a:cs typeface="+mn-cs"/>
              </a:rPr>
              <a:t>Customer Insights</a:t>
            </a:r>
          </a:p>
        </p:txBody>
      </p:sp>
      <p:sp>
        <p:nvSpPr>
          <p:cNvPr id="29" name="TextBox 28">
            <a:extLst>
              <a:ext uri="{FF2B5EF4-FFF2-40B4-BE49-F238E27FC236}">
                <a16:creationId xmlns:a16="http://schemas.microsoft.com/office/drawing/2014/main" id="{8D9AFFA9-C50F-34CB-4538-D5F19BE0CF0C}"/>
              </a:ext>
            </a:extLst>
          </p:cNvPr>
          <p:cNvSpPr txBox="1"/>
          <p:nvPr/>
        </p:nvSpPr>
        <p:spPr>
          <a:xfrm>
            <a:off x="5269974" y="4490444"/>
            <a:ext cx="1309377" cy="246221"/>
          </a:xfrm>
          <a:prstGeom prst="rect">
            <a:avLst/>
          </a:prstGeom>
          <a:solidFill>
            <a:schemeClr val="tx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Copilot</a:t>
            </a:r>
          </a:p>
        </p:txBody>
      </p:sp>
      <p:pic>
        <p:nvPicPr>
          <p:cNvPr id="14" name="Picture 13" descr="Logo, icon&#10;&#10;Description automatically generated">
            <a:extLst>
              <a:ext uri="{FF2B5EF4-FFF2-40B4-BE49-F238E27FC236}">
                <a16:creationId xmlns:a16="http://schemas.microsoft.com/office/drawing/2014/main" id="{84895916-11B7-8D8E-DB48-6A5A7ED4C1E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444964" y="4392306"/>
            <a:ext cx="370058" cy="406658"/>
          </a:xfrm>
          <a:prstGeom prst="rect">
            <a:avLst/>
          </a:prstGeom>
        </p:spPr>
      </p:pic>
    </p:spTree>
    <p:extLst>
      <p:ext uri="{BB962C8B-B14F-4D97-AF65-F5344CB8AC3E}">
        <p14:creationId xmlns:p14="http://schemas.microsoft.com/office/powerpoint/2010/main" val="1251406195"/>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66C42671-4C5D-D40E-BAE0-FB2F1B4D3173}"/>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88610" y="2448250"/>
            <a:ext cx="6803391" cy="4406900"/>
          </a:xfrm>
          <a:custGeom>
            <a:avLst/>
            <a:gdLst>
              <a:gd name="connsiteX0" fmla="*/ 0 w 6803391"/>
              <a:gd name="connsiteY0" fmla="*/ 0 h 4406900"/>
              <a:gd name="connsiteX1" fmla="*/ 6803391 w 6803391"/>
              <a:gd name="connsiteY1" fmla="*/ 0 h 4406900"/>
              <a:gd name="connsiteX2" fmla="*/ 6803391 w 6803391"/>
              <a:gd name="connsiteY2" fmla="*/ 4406900 h 4406900"/>
              <a:gd name="connsiteX3" fmla="*/ 0 w 6803391"/>
              <a:gd name="connsiteY3" fmla="*/ 4406900 h 4406900"/>
            </a:gdLst>
            <a:ahLst/>
            <a:cxnLst>
              <a:cxn ang="0">
                <a:pos x="connsiteX0" y="connsiteY0"/>
              </a:cxn>
              <a:cxn ang="0">
                <a:pos x="connsiteX1" y="connsiteY1"/>
              </a:cxn>
              <a:cxn ang="0">
                <a:pos x="connsiteX2" y="connsiteY2"/>
              </a:cxn>
              <a:cxn ang="0">
                <a:pos x="connsiteX3" y="connsiteY3"/>
              </a:cxn>
            </a:cxnLst>
            <a:rect l="l" t="t" r="r" b="b"/>
            <a:pathLst>
              <a:path w="6803391" h="4406900">
                <a:moveTo>
                  <a:pt x="0" y="0"/>
                </a:moveTo>
                <a:lnTo>
                  <a:pt x="6803391" y="0"/>
                </a:lnTo>
                <a:lnTo>
                  <a:pt x="6803391" y="4406900"/>
                </a:lnTo>
                <a:lnTo>
                  <a:pt x="0" y="4406900"/>
                </a:lnTo>
                <a:close/>
              </a:path>
            </a:pathLst>
          </a:custGeom>
        </p:spPr>
      </p:pic>
      <p:sp>
        <p:nvSpPr>
          <p:cNvPr id="3" name="Title 2">
            <a:extLst>
              <a:ext uri="{FF2B5EF4-FFF2-40B4-BE49-F238E27FC236}">
                <a16:creationId xmlns:a16="http://schemas.microsoft.com/office/drawing/2014/main" id="{A93B88D5-08A1-4158-95F6-1034C5A0E2F8}"/>
              </a:ext>
            </a:extLst>
          </p:cNvPr>
          <p:cNvSpPr>
            <a:spLocks noGrp="1"/>
          </p:cNvSpPr>
          <p:nvPr>
            <p:ph type="title"/>
          </p:nvPr>
        </p:nvSpPr>
        <p:spPr/>
        <p:txBody>
          <a:bodyPr/>
          <a:lstStyle/>
          <a:p>
            <a:r>
              <a:rPr lang="en-US"/>
              <a:t>Microsoft Power Platform</a:t>
            </a:r>
          </a:p>
        </p:txBody>
      </p:sp>
      <p:sp>
        <p:nvSpPr>
          <p:cNvPr id="19" name="TextBox 18">
            <a:extLst>
              <a:ext uri="{FF2B5EF4-FFF2-40B4-BE49-F238E27FC236}">
                <a16:creationId xmlns:a16="http://schemas.microsoft.com/office/drawing/2014/main" id="{82B343EB-610E-63BC-0B1D-7490DD009670}"/>
              </a:ext>
            </a:extLst>
          </p:cNvPr>
          <p:cNvSpPr txBox="1">
            <a:spLocks/>
          </p:cNvSpPr>
          <p:nvPr/>
        </p:nvSpPr>
        <p:spPr>
          <a:xfrm>
            <a:off x="588263" y="1067010"/>
            <a:ext cx="11018520" cy="307777"/>
          </a:xfrm>
          <a:prstGeom prst="rect">
            <a:avLst/>
          </a:prstGeom>
          <a:noFill/>
        </p:spPr>
        <p:txBody>
          <a:bodyPr wrap="square" lIns="0" tIns="0" rIns="0" bIns="0">
            <a:spAutoFit/>
          </a:bodyPr>
          <a:lstStyle/>
          <a:p>
            <a:pPr defTabSz="932742">
              <a:buSzPct val="90000"/>
              <a:defRPr/>
            </a:pPr>
            <a:r>
              <a:rPr lang="en-US" sz="2000">
                <a:solidFill>
                  <a:schemeClr val="accent1"/>
                </a:solidFill>
              </a:rPr>
              <a:t>Give everyone the ability to create solutions that accelerate business</a:t>
            </a:r>
          </a:p>
        </p:txBody>
      </p:sp>
      <p:sp>
        <p:nvSpPr>
          <p:cNvPr id="33" name="Freeform: Shape 32">
            <a:extLst>
              <a:ext uri="{FF2B5EF4-FFF2-40B4-BE49-F238E27FC236}">
                <a16:creationId xmlns:a16="http://schemas.microsoft.com/office/drawing/2014/main" id="{54111AE4-39AB-5706-F1B2-CCFE1477ABC6}"/>
              </a:ext>
              <a:ext uri="{C183D7F6-B498-43B3-948B-1728B52AA6E4}">
                <adec:decorative xmlns:adec="http://schemas.microsoft.com/office/drawing/2017/decorative" val="1"/>
              </a:ext>
            </a:extLst>
          </p:cNvPr>
          <p:cNvSpPr>
            <a:spLocks/>
          </p:cNvSpPr>
          <p:nvPr/>
        </p:nvSpPr>
        <p:spPr>
          <a:xfrm>
            <a:off x="5073650" y="2133600"/>
            <a:ext cx="7118350" cy="4721550"/>
          </a:xfrm>
          <a:custGeom>
            <a:avLst/>
            <a:gdLst>
              <a:gd name="connsiteX0" fmla="*/ 236133 w 7118350"/>
              <a:gd name="connsiteY0" fmla="*/ 0 h 4721550"/>
              <a:gd name="connsiteX1" fmla="*/ 7118350 w 7118350"/>
              <a:gd name="connsiteY1" fmla="*/ 0 h 4721550"/>
              <a:gd name="connsiteX2" fmla="*/ 7118350 w 7118350"/>
              <a:gd name="connsiteY2" fmla="*/ 322476 h 4721550"/>
              <a:gd name="connsiteX3" fmla="*/ 1471060 w 7118350"/>
              <a:gd name="connsiteY3" fmla="*/ 322476 h 4721550"/>
              <a:gd name="connsiteX4" fmla="*/ 1465101 w 7118350"/>
              <a:gd name="connsiteY4" fmla="*/ 321273 h 4721550"/>
              <a:gd name="connsiteX5" fmla="*/ 449107 w 7118350"/>
              <a:gd name="connsiteY5" fmla="*/ 321273 h 4721550"/>
              <a:gd name="connsiteX6" fmla="*/ 322104 w 7118350"/>
              <a:gd name="connsiteY6" fmla="*/ 448276 h 4721550"/>
              <a:gd name="connsiteX7" fmla="*/ 322104 w 7118350"/>
              <a:gd name="connsiteY7" fmla="*/ 956270 h 4721550"/>
              <a:gd name="connsiteX8" fmla="*/ 323054 w 7118350"/>
              <a:gd name="connsiteY8" fmla="*/ 960973 h 4721550"/>
              <a:gd name="connsiteX9" fmla="*/ 323054 w 7118350"/>
              <a:gd name="connsiteY9" fmla="*/ 4721550 h 4721550"/>
              <a:gd name="connsiteX10" fmla="*/ 0 w 7118350"/>
              <a:gd name="connsiteY10" fmla="*/ 4721550 h 4721550"/>
              <a:gd name="connsiteX11" fmla="*/ 0 w 7118350"/>
              <a:gd name="connsiteY11" fmla="*/ 235711 h 4721550"/>
              <a:gd name="connsiteX12" fmla="*/ 236133 w 7118350"/>
              <a:gd name="connsiteY12" fmla="*/ 0 h 472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8350" h="4721550">
                <a:moveTo>
                  <a:pt x="236133" y="0"/>
                </a:moveTo>
                <a:lnTo>
                  <a:pt x="7118350" y="0"/>
                </a:lnTo>
                <a:lnTo>
                  <a:pt x="7118350" y="322476"/>
                </a:lnTo>
                <a:lnTo>
                  <a:pt x="1471060" y="322476"/>
                </a:lnTo>
                <a:lnTo>
                  <a:pt x="1465101" y="321273"/>
                </a:lnTo>
                <a:lnTo>
                  <a:pt x="449107" y="321273"/>
                </a:lnTo>
                <a:cubicBezTo>
                  <a:pt x="378965" y="321273"/>
                  <a:pt x="322104" y="378134"/>
                  <a:pt x="322104" y="448276"/>
                </a:cubicBezTo>
                <a:lnTo>
                  <a:pt x="322104" y="956270"/>
                </a:lnTo>
                <a:lnTo>
                  <a:pt x="323054" y="960973"/>
                </a:lnTo>
                <a:lnTo>
                  <a:pt x="323054" y="4721550"/>
                </a:lnTo>
                <a:lnTo>
                  <a:pt x="0" y="4721550"/>
                </a:lnTo>
                <a:lnTo>
                  <a:pt x="0" y="235711"/>
                </a:lnTo>
                <a:cubicBezTo>
                  <a:pt x="0" y="105531"/>
                  <a:pt x="105721" y="0"/>
                  <a:pt x="236133" y="0"/>
                </a:cubicBezTo>
                <a:close/>
              </a:path>
            </a:pathLst>
          </a:custGeom>
          <a:solidFill>
            <a:schemeClr val="bg1">
              <a:lumMod val="95000"/>
            </a:schemeClr>
          </a:solidFill>
          <a:ln w="31750" cap="flat">
            <a:noFill/>
            <a:prstDash val="solid"/>
            <a:miter/>
          </a:ln>
          <a:effectLst>
            <a:outerShdw blurRad="127000" dist="88900" dir="2700000" algn="tl" rotWithShape="0">
              <a:prstClr val="black">
                <a:alpha val="10000"/>
              </a:prstClr>
            </a:outerShdw>
          </a:effectLst>
        </p:spPr>
        <p:txBody>
          <a:bodyPr rtlCol="0" anchor="ctr"/>
          <a:lstStyle/>
          <a:p>
            <a:endParaRPr lang="en-IN"/>
          </a:p>
        </p:txBody>
      </p:sp>
      <p:sp>
        <p:nvSpPr>
          <p:cNvPr id="34" name="Text Placeholder 37">
            <a:extLst>
              <a:ext uri="{FF2B5EF4-FFF2-40B4-BE49-F238E27FC236}">
                <a16:creationId xmlns:a16="http://schemas.microsoft.com/office/drawing/2014/main" id="{D74CE8AB-512F-FBD8-4403-A4E94B54BB39}"/>
              </a:ext>
            </a:extLst>
          </p:cNvPr>
          <p:cNvSpPr txBox="1">
            <a:spLocks/>
          </p:cNvSpPr>
          <p:nvPr/>
        </p:nvSpPr>
        <p:spPr>
          <a:xfrm>
            <a:off x="588264" y="2965532"/>
            <a:ext cx="1997740" cy="1146468"/>
          </a:xfrm>
          <a:prstGeom prst="rect">
            <a:avLst/>
          </a:prstGeom>
        </p:spPr>
        <p:txBody>
          <a:bodyPr vert="horz" wrap="square" lIns="0" tIns="0" rIns="0" bIns="0" rtlCol="0">
            <a:spAutoFit/>
          </a:bodyPr>
          <a:lstStyle>
            <a:lvl1pPr marL="0" marR="0" indent="0" algn="l" defTabSz="896215" rtl="0" eaLnBrk="1" fontAlgn="auto" latinLnBrk="0" hangingPunct="1">
              <a:lnSpc>
                <a:spcPct val="100000"/>
              </a:lnSpc>
              <a:spcBef>
                <a:spcPts val="0"/>
              </a:spcBef>
              <a:spcAft>
                <a:spcPts val="0"/>
              </a:spcAft>
              <a:buClrTx/>
              <a:buSzTx/>
              <a:buFont typeface="Wingdings" panose="05000000000000000000" pitchFamily="2" charset="2"/>
              <a:buNone/>
              <a:tabLst/>
              <a:defRPr lang="en-US" sz="1200" kern="0" spc="0" baseline="0" dirty="0" smtClean="0">
                <a:solidFill>
                  <a:srgbClr val="3C3C41"/>
                </a:solidFill>
                <a:latin typeface="+mj-lt"/>
                <a:ea typeface="+mn-ea"/>
                <a:cs typeface="Segoe UI Light" panose="020B0502040204020203" pitchFamily="34" charset="0"/>
              </a:defRPr>
            </a:lvl1pPr>
            <a:lvl2pPr marL="0" marR="0" indent="0" algn="l" defTabSz="914367" rtl="0" eaLnBrk="1" fontAlgn="auto" latinLnBrk="0" hangingPunct="1">
              <a:lnSpc>
                <a:spcPct val="100000"/>
              </a:lnSpc>
              <a:spcBef>
                <a:spcPts val="600"/>
              </a:spcBef>
              <a:spcAft>
                <a:spcPts val="0"/>
              </a:spcAft>
              <a:buClrTx/>
              <a:buSzPct val="90000"/>
              <a:buFont typeface="Wingdings" panose="05000000000000000000" pitchFamily="2" charset="2"/>
              <a:buNone/>
              <a:tabLst/>
              <a:defRPr lang="en-US" sz="1400" kern="1200" spc="-49" baseline="0" dirty="0" smtClean="0">
                <a:solidFill>
                  <a:schemeClr val="tx2"/>
                </a:solidFill>
                <a:latin typeface="+mj-lt"/>
                <a:ea typeface="+mn-ea"/>
                <a:cs typeface="+mn-cs"/>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100" kern="1200" spc="0" baseline="0" dirty="0" smtClean="0">
                <a:solidFill>
                  <a:schemeClr val="tx1"/>
                </a:solidFill>
                <a:latin typeface="+mn-lt"/>
                <a:ea typeface="+mn-ea"/>
                <a:cs typeface="+mn-cs"/>
              </a:defRPr>
            </a:lvl3pPr>
            <a:lvl4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flip="none" rotWithShape="1">
                  <a:gsLst>
                    <a:gs pos="82000">
                      <a:schemeClr val="tx1"/>
                    </a:gs>
                    <a:gs pos="0">
                      <a:schemeClr val="tx1"/>
                    </a:gs>
                  </a:gsLst>
                  <a:lin ang="2700000" scaled="1"/>
                  <a:tileRect/>
                </a:gradFill>
                <a:latin typeface="+mn-lt"/>
                <a:ea typeface="+mn-ea"/>
                <a:cs typeface="+mn-cs"/>
              </a:defRPr>
            </a:lvl4pPr>
            <a:lvl5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flip="none" rotWithShape="1">
                  <a:gsLst>
                    <a:gs pos="82000">
                      <a:schemeClr val="tx1"/>
                    </a:gs>
                    <a:gs pos="0">
                      <a:schemeClr val="tx1"/>
                    </a:gs>
                  </a:gsLst>
                  <a:lin ang="2700000" scaled="1"/>
                  <a:tileRect/>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896215" rtl="0" eaLnBrk="1" fontAlgn="auto" latinLnBrk="0" hangingPunct="1">
              <a:lnSpc>
                <a:spcPct val="100000"/>
              </a:lnSpc>
              <a:spcBef>
                <a:spcPts val="300"/>
              </a:spcBef>
              <a:spcAft>
                <a:spcPts val="600"/>
              </a:spcAft>
              <a:buClrTx/>
              <a:buSzTx/>
              <a:buFont typeface="Wingdings" panose="05000000000000000000" pitchFamily="2" charset="2"/>
              <a:buNone/>
              <a:tabLst/>
              <a:defRPr/>
            </a:pPr>
            <a:r>
              <a:rPr kumimoji="0" lang="en-US" sz="1050" b="0" i="0" u="none" strike="noStrike" kern="0" cap="none" spc="0" normalizeH="0" baseline="0" noProof="0">
                <a:ln>
                  <a:noFill/>
                </a:ln>
                <a:solidFill>
                  <a:schemeClr val="tx1"/>
                </a:solidFill>
                <a:effectLst/>
                <a:uLnTx/>
                <a:uFillTx/>
                <a:ea typeface="+mn-ea"/>
                <a:cs typeface="Segoe UI Light" panose="020B0502040204020203" pitchFamily="34" charset="0"/>
              </a:rPr>
              <a:t>Power BI</a:t>
            </a:r>
          </a:p>
          <a:p>
            <a:pPr marL="0" marR="0" lvl="1" indent="0" algn="l" defTabSz="914367" rtl="0" eaLnBrk="1" fontAlgn="auto" latinLnBrk="0" hangingPunct="1">
              <a:lnSpc>
                <a:spcPct val="100000"/>
              </a:lnSpc>
              <a:spcBef>
                <a:spcPts val="300"/>
              </a:spcBef>
              <a:spcAft>
                <a:spcPts val="0"/>
              </a:spcAft>
              <a:buClrTx/>
              <a:buSzPct val="90000"/>
              <a:buFont typeface="Wingdings" panose="05000000000000000000" pitchFamily="2" charset="2"/>
              <a:buNone/>
              <a:tabLst/>
              <a:defRPr/>
            </a:pPr>
            <a:r>
              <a:rPr kumimoji="0" lang="en-US" b="0" i="0" u="none" strike="noStrike" kern="1200" cap="none" spc="0" normalizeH="0" baseline="0" noProof="0">
                <a:ln>
                  <a:noFill/>
                </a:ln>
                <a:solidFill>
                  <a:schemeClr val="accent1"/>
                </a:solidFill>
                <a:effectLst/>
                <a:uLnTx/>
                <a:uFillTx/>
                <a:latin typeface="+mn-lt"/>
                <a:ea typeface="+mn-ea"/>
                <a:cs typeface="+mn-cs"/>
              </a:rPr>
              <a:t>Analyze data</a:t>
            </a:r>
          </a:p>
          <a:p>
            <a:pPr marL="0" marR="0" lvl="4" indent="0" algn="l" defTabSz="932742" rtl="0" eaLnBrk="1" fontAlgn="auto" latinLnBrk="0" hangingPunct="1">
              <a:lnSpc>
                <a:spcPct val="100000"/>
              </a:lnSpc>
              <a:spcBef>
                <a:spcPts val="3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chemeClr val="tx1"/>
                </a:solidFill>
                <a:effectLst/>
                <a:uLnTx/>
                <a:uFillTx/>
                <a:ea typeface="+mn-ea"/>
                <a:cs typeface="+mn-cs"/>
              </a:rPr>
              <a:t>Make informed, confident </a:t>
            </a:r>
            <a:br>
              <a:rPr kumimoji="0" lang="en-US" sz="1000" b="0" i="0" u="none" strike="noStrike" kern="1200" cap="none" spc="0" normalizeH="0" baseline="0" noProof="0">
                <a:ln>
                  <a:noFill/>
                </a:ln>
                <a:solidFill>
                  <a:schemeClr val="tx1"/>
                </a:solidFill>
                <a:effectLst/>
                <a:uLnTx/>
                <a:uFillTx/>
                <a:ea typeface="+mn-ea"/>
                <a:cs typeface="+mn-cs"/>
              </a:rPr>
            </a:br>
            <a:r>
              <a:rPr kumimoji="0" lang="en-US" sz="1000" b="0" i="0" u="none" strike="noStrike" kern="1200" cap="none" spc="0" normalizeH="0" baseline="0" noProof="0">
                <a:ln>
                  <a:noFill/>
                </a:ln>
                <a:solidFill>
                  <a:schemeClr val="tx1"/>
                </a:solidFill>
                <a:effectLst/>
                <a:uLnTx/>
                <a:uFillTx/>
                <a:ea typeface="+mn-ea"/>
                <a:cs typeface="+mn-cs"/>
              </a:rPr>
              <a:t>business decisions by putting </a:t>
            </a:r>
            <a:br>
              <a:rPr kumimoji="0" lang="en-US" sz="1000" b="0" i="0" u="none" strike="noStrike" kern="1200" cap="none" spc="0" normalizeH="0" baseline="0" noProof="0">
                <a:ln>
                  <a:noFill/>
                </a:ln>
                <a:solidFill>
                  <a:schemeClr val="tx1"/>
                </a:solidFill>
                <a:effectLst/>
                <a:uLnTx/>
                <a:uFillTx/>
                <a:ea typeface="+mn-ea"/>
                <a:cs typeface="+mn-cs"/>
              </a:rPr>
            </a:br>
            <a:r>
              <a:rPr kumimoji="0" lang="en-US" sz="1000" b="0" i="0" u="none" strike="noStrike" kern="1200" cap="none" spc="0" normalizeH="0" baseline="0" noProof="0">
                <a:ln>
                  <a:noFill/>
                </a:ln>
                <a:solidFill>
                  <a:schemeClr val="tx1"/>
                </a:solidFill>
                <a:effectLst/>
                <a:uLnTx/>
                <a:uFillTx/>
                <a:ea typeface="+mn-ea"/>
                <a:cs typeface="+mn-cs"/>
              </a:rPr>
              <a:t>data-driven insights into </a:t>
            </a:r>
            <a:br>
              <a:rPr kumimoji="0" lang="en-US" sz="1000" b="0" i="0" u="none" strike="noStrike" kern="1200" cap="none" spc="0" normalizeH="0" baseline="0" noProof="0">
                <a:ln>
                  <a:noFill/>
                </a:ln>
                <a:solidFill>
                  <a:schemeClr val="tx1"/>
                </a:solidFill>
                <a:effectLst/>
                <a:uLnTx/>
                <a:uFillTx/>
                <a:ea typeface="+mn-ea"/>
                <a:cs typeface="+mn-cs"/>
              </a:rPr>
            </a:br>
            <a:r>
              <a:rPr kumimoji="0" lang="en-US" sz="1000" b="0" i="0" u="none" strike="noStrike" kern="1200" cap="none" spc="0" normalizeH="0" baseline="0" noProof="0">
                <a:ln>
                  <a:noFill/>
                </a:ln>
                <a:solidFill>
                  <a:schemeClr val="tx1"/>
                </a:solidFill>
                <a:effectLst/>
                <a:uLnTx/>
                <a:uFillTx/>
                <a:ea typeface="+mn-ea"/>
                <a:cs typeface="+mn-cs"/>
              </a:rPr>
              <a:t>everyone’s hands.</a:t>
            </a:r>
          </a:p>
        </p:txBody>
      </p:sp>
      <p:sp>
        <p:nvSpPr>
          <p:cNvPr id="35" name="Text Placeholder 39">
            <a:extLst>
              <a:ext uri="{FF2B5EF4-FFF2-40B4-BE49-F238E27FC236}">
                <a16:creationId xmlns:a16="http://schemas.microsoft.com/office/drawing/2014/main" id="{E1D00CDA-08DE-483C-11C9-93A568AC2C48}"/>
              </a:ext>
            </a:extLst>
          </p:cNvPr>
          <p:cNvSpPr txBox="1">
            <a:spLocks/>
          </p:cNvSpPr>
          <p:nvPr/>
        </p:nvSpPr>
        <p:spPr>
          <a:xfrm>
            <a:off x="2897632" y="2965532"/>
            <a:ext cx="1997740" cy="114646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200" kern="0" spc="0" baseline="0" dirty="0" smtClean="0">
                <a:solidFill>
                  <a:srgbClr val="3C3C41"/>
                </a:solidFill>
                <a:latin typeface="+mj-lt"/>
                <a:ea typeface="+mn-ea"/>
                <a:cs typeface="Segoe UI Light" panose="020B0502040204020203" pitchFamily="34" charset="0"/>
              </a:defRPr>
            </a:lvl1pPr>
            <a:lvl2pPr marL="0" marR="0" indent="0" algn="l" defTabSz="914367" rtl="0" eaLnBrk="1" fontAlgn="auto" latinLnBrk="0" hangingPunct="1">
              <a:lnSpc>
                <a:spcPct val="100000"/>
              </a:lnSpc>
              <a:spcBef>
                <a:spcPts val="600"/>
              </a:spcBef>
              <a:spcAft>
                <a:spcPts val="0"/>
              </a:spcAft>
              <a:buClrTx/>
              <a:buSzPct val="90000"/>
              <a:buFont typeface="Wingdings" panose="05000000000000000000" pitchFamily="2" charset="2"/>
              <a:buNone/>
              <a:tabLst/>
              <a:defRPr lang="en-US" sz="1400" kern="1200" spc="-49" baseline="0" dirty="0" smtClean="0">
                <a:solidFill>
                  <a:schemeClr val="tx2"/>
                </a:solidFill>
                <a:latin typeface="+mj-lt"/>
                <a:ea typeface="+mn-ea"/>
                <a:cs typeface="+mn-cs"/>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100" kern="1200" spc="0" baseline="0" dirty="0" smtClean="0">
                <a:solidFill>
                  <a:schemeClr val="tx1"/>
                </a:solidFill>
                <a:latin typeface="+mn-lt"/>
                <a:ea typeface="+mn-ea"/>
                <a:cs typeface="+mn-cs"/>
              </a:defRPr>
            </a:lvl3pPr>
            <a:lvl4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flip="none" rotWithShape="1">
                  <a:gsLst>
                    <a:gs pos="82000">
                      <a:schemeClr val="tx1"/>
                    </a:gs>
                    <a:gs pos="0">
                      <a:schemeClr val="tx1"/>
                    </a:gs>
                  </a:gsLst>
                  <a:lin ang="2700000" scaled="1"/>
                  <a:tileRect/>
                </a:gradFill>
                <a:latin typeface="+mn-lt"/>
                <a:ea typeface="+mn-ea"/>
                <a:cs typeface="+mn-cs"/>
              </a:defRPr>
            </a:lvl4pPr>
            <a:lvl5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flip="none" rotWithShape="1">
                  <a:gsLst>
                    <a:gs pos="82000">
                      <a:schemeClr val="tx1"/>
                    </a:gs>
                    <a:gs pos="0">
                      <a:schemeClr val="tx1"/>
                    </a:gs>
                  </a:gsLst>
                  <a:lin ang="2700000" scaled="1"/>
                  <a:tileRect/>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300"/>
              </a:spcBef>
              <a:spcAft>
                <a:spcPts val="600"/>
              </a:spcAft>
              <a:buClrTx/>
              <a:buSzPct val="90000"/>
              <a:buFont typeface="Wingdings" panose="05000000000000000000" pitchFamily="2" charset="2"/>
              <a:buNone/>
              <a:tabLst/>
              <a:defRPr/>
            </a:pPr>
            <a:r>
              <a:rPr kumimoji="0" lang="en-US" sz="1050" b="0" i="0" u="none" strike="noStrike" kern="0" cap="none" spc="0" normalizeH="0" baseline="0" noProof="0">
                <a:ln>
                  <a:noFill/>
                </a:ln>
                <a:solidFill>
                  <a:schemeClr val="tx1"/>
                </a:solidFill>
                <a:effectLst/>
                <a:uLnTx/>
                <a:uFillTx/>
                <a:ea typeface="+mn-ea"/>
                <a:cs typeface="Segoe UI Light" panose="020B0502040204020203" pitchFamily="34" charset="0"/>
              </a:rPr>
              <a:t>Power Apps</a:t>
            </a:r>
          </a:p>
          <a:p>
            <a:pPr marL="0" marR="0" lvl="1" indent="0" algn="l" defTabSz="914367" rtl="0" eaLnBrk="1" fontAlgn="auto" latinLnBrk="0" hangingPunct="1">
              <a:lnSpc>
                <a:spcPct val="100000"/>
              </a:lnSpc>
              <a:spcBef>
                <a:spcPts val="300"/>
              </a:spcBef>
              <a:spcAft>
                <a:spcPts val="0"/>
              </a:spcAft>
              <a:buClrTx/>
              <a:buSzPct val="90000"/>
              <a:buFont typeface="Wingdings" panose="05000000000000000000" pitchFamily="2" charset="2"/>
              <a:buNone/>
              <a:tabLst/>
              <a:defRPr/>
            </a:pPr>
            <a:r>
              <a:rPr kumimoji="0" lang="en-US" b="0" i="0" u="none" strike="noStrike" kern="1200" cap="none" spc="0" normalizeH="0" baseline="0" noProof="0">
                <a:ln>
                  <a:noFill/>
                </a:ln>
                <a:solidFill>
                  <a:schemeClr val="accent1"/>
                </a:solidFill>
                <a:effectLst/>
                <a:uLnTx/>
                <a:uFillTx/>
                <a:latin typeface="+mn-lt"/>
                <a:ea typeface="+mn-ea"/>
                <a:cs typeface="+mn-cs"/>
              </a:rPr>
              <a:t>Automate processes</a:t>
            </a:r>
          </a:p>
          <a:p>
            <a:pPr marL="0" marR="0" lvl="2" indent="0" algn="l" defTabSz="932742" rtl="0" eaLnBrk="1" fontAlgn="auto" latinLnBrk="0" hangingPunct="1">
              <a:lnSpc>
                <a:spcPct val="100000"/>
              </a:lnSpc>
              <a:spcBef>
                <a:spcPts val="3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effectLst/>
                <a:uLnTx/>
                <a:uFillTx/>
                <a:ea typeface="+mn-ea"/>
                <a:cs typeface="+mn-cs"/>
              </a:rPr>
              <a:t>Boost business productivity </a:t>
            </a:r>
            <a:br>
              <a:rPr kumimoji="0" lang="en-US" sz="1000" b="0" i="0" u="none" strike="noStrike" kern="1200" cap="none" spc="0" normalizeH="0" baseline="0" noProof="0">
                <a:ln>
                  <a:noFill/>
                </a:ln>
                <a:effectLst/>
                <a:uLnTx/>
                <a:uFillTx/>
                <a:ea typeface="+mn-ea"/>
                <a:cs typeface="+mn-cs"/>
              </a:rPr>
            </a:br>
            <a:r>
              <a:rPr kumimoji="0" lang="en-US" sz="1000" b="0" i="0" u="none" strike="noStrike" kern="1200" cap="none" spc="0" normalizeH="0" baseline="0" noProof="0">
                <a:ln>
                  <a:noFill/>
                </a:ln>
                <a:effectLst/>
                <a:uLnTx/>
                <a:uFillTx/>
                <a:ea typeface="+mn-ea"/>
                <a:cs typeface="+mn-cs"/>
              </a:rPr>
              <a:t>to get more done by giving everyone the ability to automate organizational processes.</a:t>
            </a:r>
          </a:p>
        </p:txBody>
      </p:sp>
      <p:sp>
        <p:nvSpPr>
          <p:cNvPr id="36" name="Text Placeholder 1057">
            <a:extLst>
              <a:ext uri="{FF2B5EF4-FFF2-40B4-BE49-F238E27FC236}">
                <a16:creationId xmlns:a16="http://schemas.microsoft.com/office/drawing/2014/main" id="{74C32C87-3591-97B1-6425-D1D258D2A5B0}"/>
              </a:ext>
            </a:extLst>
          </p:cNvPr>
          <p:cNvSpPr txBox="1">
            <a:spLocks/>
          </p:cNvSpPr>
          <p:nvPr/>
        </p:nvSpPr>
        <p:spPr>
          <a:xfrm>
            <a:off x="588264" y="4905264"/>
            <a:ext cx="1997740" cy="114646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200" kern="0" spc="0" baseline="0" dirty="0" smtClean="0">
                <a:solidFill>
                  <a:srgbClr val="3C3C41"/>
                </a:solidFill>
                <a:latin typeface="+mj-lt"/>
                <a:ea typeface="+mn-ea"/>
                <a:cs typeface="Segoe UI Light" panose="020B0502040204020203" pitchFamily="34" charset="0"/>
              </a:defRPr>
            </a:lvl1pPr>
            <a:lvl2pPr marL="0" marR="0" indent="0" algn="l" defTabSz="914367" rtl="0" eaLnBrk="1" fontAlgn="auto" latinLnBrk="0" hangingPunct="1">
              <a:lnSpc>
                <a:spcPct val="100000"/>
              </a:lnSpc>
              <a:spcBef>
                <a:spcPts val="600"/>
              </a:spcBef>
              <a:spcAft>
                <a:spcPts val="0"/>
              </a:spcAft>
              <a:buClrTx/>
              <a:buSzPct val="90000"/>
              <a:buFont typeface="Wingdings" panose="05000000000000000000" pitchFamily="2" charset="2"/>
              <a:buNone/>
              <a:tabLst/>
              <a:defRPr lang="en-US" sz="1400" kern="1200" spc="-49" baseline="0" dirty="0" smtClean="0">
                <a:solidFill>
                  <a:schemeClr val="tx2"/>
                </a:solidFill>
                <a:latin typeface="+mj-lt"/>
                <a:ea typeface="+mn-ea"/>
                <a:cs typeface="+mn-cs"/>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100" kern="1200" spc="0" baseline="0" dirty="0" smtClean="0">
                <a:solidFill>
                  <a:schemeClr val="tx1"/>
                </a:solidFill>
                <a:latin typeface="+mn-lt"/>
                <a:ea typeface="+mn-ea"/>
                <a:cs typeface="+mn-cs"/>
              </a:defRPr>
            </a:lvl3pPr>
            <a:lvl4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flip="none" rotWithShape="1">
                  <a:gsLst>
                    <a:gs pos="82000">
                      <a:schemeClr val="tx1"/>
                    </a:gs>
                    <a:gs pos="0">
                      <a:schemeClr val="tx1"/>
                    </a:gs>
                  </a:gsLst>
                  <a:lin ang="2700000" scaled="1"/>
                  <a:tileRect/>
                </a:gradFill>
                <a:latin typeface="+mn-lt"/>
                <a:ea typeface="+mn-ea"/>
                <a:cs typeface="+mn-cs"/>
              </a:defRPr>
            </a:lvl4pPr>
            <a:lvl5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flip="none" rotWithShape="1">
                  <a:gsLst>
                    <a:gs pos="82000">
                      <a:schemeClr val="tx1"/>
                    </a:gs>
                    <a:gs pos="0">
                      <a:schemeClr val="tx1"/>
                    </a:gs>
                  </a:gsLst>
                  <a:lin ang="2700000" scaled="1"/>
                  <a:tileRect/>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300"/>
              </a:spcBef>
              <a:spcAft>
                <a:spcPts val="600"/>
              </a:spcAft>
              <a:buClrTx/>
              <a:buSzPct val="90000"/>
              <a:buFont typeface="Wingdings" panose="05000000000000000000" pitchFamily="2" charset="2"/>
              <a:buNone/>
              <a:tabLst/>
              <a:defRPr/>
            </a:pPr>
            <a:r>
              <a:rPr kumimoji="0" lang="en-US" sz="1050" b="0" i="0" u="none" strike="noStrike" kern="0" cap="none" spc="0" normalizeH="0" baseline="0" noProof="0">
                <a:ln>
                  <a:noFill/>
                </a:ln>
                <a:solidFill>
                  <a:schemeClr val="tx1"/>
                </a:solidFill>
                <a:effectLst/>
                <a:uLnTx/>
                <a:uFillTx/>
                <a:ea typeface="+mn-ea"/>
                <a:cs typeface="Segoe UI Light" panose="020B0502040204020203" pitchFamily="34" charset="0"/>
              </a:rPr>
              <a:t>Power Automate</a:t>
            </a:r>
          </a:p>
          <a:p>
            <a:pPr marL="0" marR="0" lvl="1" indent="0" algn="l" defTabSz="914367" rtl="0" eaLnBrk="1" fontAlgn="auto" latinLnBrk="0" hangingPunct="1">
              <a:lnSpc>
                <a:spcPct val="100000"/>
              </a:lnSpc>
              <a:spcBef>
                <a:spcPts val="300"/>
              </a:spcBef>
              <a:spcAft>
                <a:spcPts val="0"/>
              </a:spcAft>
              <a:buClrTx/>
              <a:buSzPct val="90000"/>
              <a:buFont typeface="Wingdings" panose="05000000000000000000" pitchFamily="2" charset="2"/>
              <a:buNone/>
              <a:tabLst/>
              <a:defRPr/>
            </a:pPr>
            <a:r>
              <a:rPr kumimoji="0" lang="en-US" b="0" i="0" u="none" strike="noStrike" kern="1200" cap="none" spc="0" normalizeH="0" baseline="0" noProof="0">
                <a:ln>
                  <a:noFill/>
                </a:ln>
                <a:solidFill>
                  <a:schemeClr val="accent1"/>
                </a:solidFill>
                <a:effectLst/>
                <a:uLnTx/>
                <a:uFillTx/>
                <a:latin typeface="+mn-lt"/>
                <a:ea typeface="+mn-ea"/>
                <a:cs typeface="+mn-cs"/>
              </a:rPr>
              <a:t>Build solutions</a:t>
            </a:r>
          </a:p>
          <a:p>
            <a:pPr marL="0" marR="0" lvl="2" indent="0" algn="l" defTabSz="932742" rtl="0" eaLnBrk="1" fontAlgn="auto" latinLnBrk="0" hangingPunct="1">
              <a:lnSpc>
                <a:spcPct val="100000"/>
              </a:lnSpc>
              <a:spcBef>
                <a:spcPts val="3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effectLst/>
                <a:uLnTx/>
                <a:uFillTx/>
                <a:ea typeface="+mn-ea"/>
                <a:cs typeface="+mn-cs"/>
              </a:rPr>
              <a:t>Turn ideas into organizational solutions by enabling everyone </a:t>
            </a:r>
            <a:br>
              <a:rPr kumimoji="0" lang="en-US" sz="1000" b="0" i="0" u="none" strike="noStrike" kern="1200" cap="none" spc="0" normalizeH="0" baseline="0" noProof="0">
                <a:ln>
                  <a:noFill/>
                </a:ln>
                <a:effectLst/>
                <a:uLnTx/>
                <a:uFillTx/>
                <a:ea typeface="+mn-ea"/>
                <a:cs typeface="+mn-cs"/>
              </a:rPr>
            </a:br>
            <a:r>
              <a:rPr kumimoji="0" lang="en-US" sz="1000" b="0" i="0" u="none" strike="noStrike" kern="1200" cap="none" spc="0" normalizeH="0" baseline="0" noProof="0">
                <a:ln>
                  <a:noFill/>
                </a:ln>
                <a:effectLst/>
                <a:uLnTx/>
                <a:uFillTx/>
                <a:ea typeface="+mn-ea"/>
                <a:cs typeface="+mn-cs"/>
              </a:rPr>
              <a:t>to build custom apps that </a:t>
            </a:r>
            <a:br>
              <a:rPr kumimoji="0" lang="en-US" sz="1000" b="0" i="0" u="none" strike="noStrike" kern="1200" cap="none" spc="0" normalizeH="0" baseline="0" noProof="0">
                <a:ln>
                  <a:noFill/>
                </a:ln>
                <a:effectLst/>
                <a:uLnTx/>
                <a:uFillTx/>
                <a:ea typeface="+mn-ea"/>
                <a:cs typeface="+mn-cs"/>
              </a:rPr>
            </a:br>
            <a:r>
              <a:rPr kumimoji="0" lang="en-US" sz="1000" b="0" i="0" u="none" strike="noStrike" kern="1200" cap="none" spc="0" normalizeH="0" baseline="0" noProof="0">
                <a:ln>
                  <a:noFill/>
                </a:ln>
                <a:effectLst/>
                <a:uLnTx/>
                <a:uFillTx/>
                <a:ea typeface="+mn-ea"/>
                <a:cs typeface="+mn-cs"/>
              </a:rPr>
              <a:t>solve business challenges.</a:t>
            </a:r>
          </a:p>
        </p:txBody>
      </p:sp>
      <p:sp>
        <p:nvSpPr>
          <p:cNvPr id="37" name="Text Placeholder 12">
            <a:extLst>
              <a:ext uri="{FF2B5EF4-FFF2-40B4-BE49-F238E27FC236}">
                <a16:creationId xmlns:a16="http://schemas.microsoft.com/office/drawing/2014/main" id="{9730C9BD-EF21-4FCC-582E-DCBA022F7ABC}"/>
              </a:ext>
            </a:extLst>
          </p:cNvPr>
          <p:cNvSpPr txBox="1">
            <a:spLocks/>
          </p:cNvSpPr>
          <p:nvPr/>
        </p:nvSpPr>
        <p:spPr>
          <a:xfrm>
            <a:off x="2897632" y="4905264"/>
            <a:ext cx="1997740" cy="114646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200" kern="0" spc="0" baseline="0" dirty="0" smtClean="0">
                <a:solidFill>
                  <a:srgbClr val="3C3C41"/>
                </a:solidFill>
                <a:latin typeface="+mj-lt"/>
                <a:ea typeface="+mn-ea"/>
                <a:cs typeface="Segoe UI Light" panose="020B0502040204020203" pitchFamily="34" charset="0"/>
              </a:defRPr>
            </a:lvl1pPr>
            <a:lvl2pPr marL="0" marR="0" indent="0" algn="l" defTabSz="914367" rtl="0" eaLnBrk="1" fontAlgn="auto" latinLnBrk="0" hangingPunct="1">
              <a:lnSpc>
                <a:spcPct val="100000"/>
              </a:lnSpc>
              <a:spcBef>
                <a:spcPts val="600"/>
              </a:spcBef>
              <a:spcAft>
                <a:spcPts val="0"/>
              </a:spcAft>
              <a:buClrTx/>
              <a:buSzPct val="90000"/>
              <a:buFont typeface="Wingdings" panose="05000000000000000000" pitchFamily="2" charset="2"/>
              <a:buNone/>
              <a:tabLst/>
              <a:defRPr lang="en-US" sz="1400" kern="1200" spc="-49" baseline="0" dirty="0" smtClean="0">
                <a:solidFill>
                  <a:schemeClr val="tx2"/>
                </a:solidFill>
                <a:latin typeface="+mj-lt"/>
                <a:ea typeface="+mn-ea"/>
                <a:cs typeface="+mn-cs"/>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100" kern="1200" spc="0" baseline="0" dirty="0" smtClean="0">
                <a:solidFill>
                  <a:schemeClr val="tx1"/>
                </a:solidFill>
                <a:latin typeface="+mn-lt"/>
                <a:ea typeface="+mn-ea"/>
                <a:cs typeface="+mn-cs"/>
              </a:defRPr>
            </a:lvl3pPr>
            <a:lvl4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flip="none" rotWithShape="1">
                  <a:gsLst>
                    <a:gs pos="82000">
                      <a:schemeClr val="tx1"/>
                    </a:gs>
                    <a:gs pos="0">
                      <a:schemeClr val="tx1"/>
                    </a:gs>
                  </a:gsLst>
                  <a:lin ang="2700000" scaled="1"/>
                  <a:tileRect/>
                </a:gradFill>
                <a:latin typeface="+mn-lt"/>
                <a:ea typeface="+mn-ea"/>
                <a:cs typeface="+mn-cs"/>
              </a:defRPr>
            </a:lvl4pPr>
            <a:lvl5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flip="none" rotWithShape="1">
                  <a:gsLst>
                    <a:gs pos="82000">
                      <a:schemeClr val="tx1"/>
                    </a:gs>
                    <a:gs pos="0">
                      <a:schemeClr val="tx1"/>
                    </a:gs>
                  </a:gsLst>
                  <a:lin ang="2700000" scaled="1"/>
                  <a:tileRect/>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300"/>
              </a:spcBef>
              <a:spcAft>
                <a:spcPts val="600"/>
              </a:spcAft>
              <a:buClrTx/>
              <a:buSzPct val="90000"/>
              <a:buFont typeface="Wingdings" panose="05000000000000000000" pitchFamily="2" charset="2"/>
              <a:buNone/>
              <a:tabLst/>
              <a:defRPr/>
            </a:pPr>
            <a:r>
              <a:rPr kumimoji="0" lang="en-US" sz="1050" b="0" i="0" u="none" strike="noStrike" kern="0" cap="none" spc="0" normalizeH="0" baseline="0" noProof="0">
                <a:ln>
                  <a:noFill/>
                </a:ln>
                <a:solidFill>
                  <a:schemeClr val="tx1"/>
                </a:solidFill>
                <a:effectLst/>
                <a:uLnTx/>
                <a:uFillTx/>
                <a:ea typeface="+mn-ea"/>
                <a:cs typeface="Segoe UI Light" panose="020B0502040204020203" pitchFamily="34" charset="0"/>
              </a:rPr>
              <a:t>Power Virtual Agents</a:t>
            </a:r>
          </a:p>
          <a:p>
            <a:pPr marL="0" marR="0" lvl="1" indent="0" algn="l" defTabSz="914367" rtl="0" eaLnBrk="1" fontAlgn="auto" latinLnBrk="0" hangingPunct="1">
              <a:lnSpc>
                <a:spcPct val="100000"/>
              </a:lnSpc>
              <a:spcBef>
                <a:spcPts val="300"/>
              </a:spcBef>
              <a:spcAft>
                <a:spcPts val="0"/>
              </a:spcAft>
              <a:buClrTx/>
              <a:buSzPct val="90000"/>
              <a:buFont typeface="Wingdings" panose="05000000000000000000" pitchFamily="2" charset="2"/>
              <a:buNone/>
              <a:tabLst/>
              <a:defRPr/>
            </a:pPr>
            <a:r>
              <a:rPr kumimoji="0" lang="en-US" b="0" i="0" u="none" strike="noStrike" kern="1200" cap="none" spc="0" normalizeH="0" baseline="0" noProof="0">
                <a:ln>
                  <a:noFill/>
                </a:ln>
                <a:solidFill>
                  <a:schemeClr val="accent1"/>
                </a:solidFill>
                <a:effectLst/>
                <a:uLnTx/>
                <a:uFillTx/>
                <a:latin typeface="+mn-lt"/>
                <a:ea typeface="+mn-ea"/>
                <a:cs typeface="+mn-cs"/>
              </a:rPr>
              <a:t>Create virtual agents</a:t>
            </a:r>
          </a:p>
          <a:p>
            <a:pPr marL="0" marR="0" lvl="2" indent="0" algn="l" defTabSz="932742" rtl="0" eaLnBrk="1" fontAlgn="auto" latinLnBrk="0" hangingPunct="1">
              <a:lnSpc>
                <a:spcPct val="100000"/>
              </a:lnSpc>
              <a:spcBef>
                <a:spcPts val="3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effectLst/>
                <a:uLnTx/>
                <a:uFillTx/>
                <a:ea typeface="+mn-ea"/>
                <a:cs typeface="+mn-cs"/>
              </a:rPr>
              <a:t>Easily build chatbots to engage conversationally with your customers and employees—</a:t>
            </a:r>
            <a:br>
              <a:rPr kumimoji="0" lang="en-US" sz="1000" b="0" i="0" u="none" strike="noStrike" kern="1200" cap="none" spc="0" normalizeH="0" baseline="0" noProof="0">
                <a:ln>
                  <a:noFill/>
                </a:ln>
                <a:effectLst/>
                <a:uLnTx/>
                <a:uFillTx/>
                <a:ea typeface="+mn-ea"/>
                <a:cs typeface="+mn-cs"/>
              </a:rPr>
            </a:br>
            <a:r>
              <a:rPr kumimoji="0" lang="en-US" sz="1000" b="0" i="0" u="none" strike="noStrike" kern="1200" cap="none" spc="0" normalizeH="0" baseline="0" noProof="0">
                <a:ln>
                  <a:noFill/>
                </a:ln>
                <a:effectLst/>
                <a:uLnTx/>
                <a:uFillTx/>
                <a:ea typeface="+mn-ea"/>
                <a:cs typeface="+mn-cs"/>
              </a:rPr>
              <a:t>no coding required.</a:t>
            </a:r>
          </a:p>
        </p:txBody>
      </p:sp>
      <p:pic>
        <p:nvPicPr>
          <p:cNvPr id="39" name="Picture 2">
            <a:extLst>
              <a:ext uri="{FF2B5EF4-FFF2-40B4-BE49-F238E27FC236}">
                <a16:creationId xmlns:a16="http://schemas.microsoft.com/office/drawing/2014/main" id="{459A119C-1DC0-516C-0E6C-191DCC9A5C15}"/>
              </a:ext>
              <a:ext uri="{C183D7F6-B498-43B3-948B-1728B52AA6E4}">
                <adec:decorative xmlns:adec="http://schemas.microsoft.com/office/drawing/2017/decorative" val="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97632" y="2401457"/>
            <a:ext cx="409873" cy="40987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a:extLst>
              <a:ext uri="{FF2B5EF4-FFF2-40B4-BE49-F238E27FC236}">
                <a16:creationId xmlns:a16="http://schemas.microsoft.com/office/drawing/2014/main" id="{0BCAF62B-1280-F4C7-EB3B-543453B26EFC}"/>
              </a:ext>
              <a:ext uri="{C183D7F6-B498-43B3-948B-1728B52AA6E4}">
                <adec:decorative xmlns:adec="http://schemas.microsoft.com/office/drawing/2017/decorative" val="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7208" y="2405053"/>
            <a:ext cx="402681" cy="40268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a:extLst>
              <a:ext uri="{FF2B5EF4-FFF2-40B4-BE49-F238E27FC236}">
                <a16:creationId xmlns:a16="http://schemas.microsoft.com/office/drawing/2014/main" id="{4F217608-61DC-C092-6FA5-07D73F12A2CB}"/>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97632" y="4438652"/>
            <a:ext cx="366793" cy="36679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a:extLst>
              <a:ext uri="{FF2B5EF4-FFF2-40B4-BE49-F238E27FC236}">
                <a16:creationId xmlns:a16="http://schemas.microsoft.com/office/drawing/2014/main" id="{649020CD-9BD2-C110-6EDF-FB20E0FCF47B}"/>
              </a:ext>
              <a:ext uri="{C183D7F6-B498-43B3-948B-1728B52AA6E4}">
                <adec:decorative xmlns:adec="http://schemas.microsoft.com/office/drawing/2017/decorative" val="1"/>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54926" y="4462561"/>
            <a:ext cx="406969" cy="318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60829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B989A02B-0A74-814C-41AA-D51D5FB10720}"/>
              </a:ext>
            </a:extLst>
          </p:cNvPr>
          <p:cNvSpPr/>
          <p:nvPr/>
        </p:nvSpPr>
        <p:spPr>
          <a:xfrm>
            <a:off x="0" y="5810856"/>
            <a:ext cx="12191999" cy="105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DC8E8"/>
              </a:solidFill>
              <a:effectLst/>
              <a:uLnTx/>
              <a:uFillTx/>
              <a:latin typeface="Segoe UI"/>
              <a:ea typeface="+mn-ea"/>
              <a:cs typeface="+mn-cs"/>
            </a:endParaRPr>
          </a:p>
        </p:txBody>
      </p:sp>
      <p:sp>
        <p:nvSpPr>
          <p:cNvPr id="36" name="Title 1">
            <a:extLst>
              <a:ext uri="{FF2B5EF4-FFF2-40B4-BE49-F238E27FC236}">
                <a16:creationId xmlns:a16="http://schemas.microsoft.com/office/drawing/2014/main" id="{25509A80-1AF3-B7B7-F460-0C056190FAE1}"/>
              </a:ext>
            </a:extLst>
          </p:cNvPr>
          <p:cNvSpPr txBox="1">
            <a:spLocks/>
          </p:cNvSpPr>
          <p:nvPr/>
        </p:nvSpPr>
        <p:spPr>
          <a:xfrm>
            <a:off x="762000" y="317231"/>
            <a:ext cx="10668000" cy="5539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effectLst/>
                <a:uLnTx/>
                <a:uFillTx/>
                <a:latin typeface="Segoe UI Semibold"/>
                <a:ea typeface="+mj-ea"/>
                <a:cs typeface="Segoe UI"/>
              </a:rPr>
              <a:t>Customer Priorities</a:t>
            </a:r>
            <a:endParaRPr kumimoji="0" lang="en-IN" sz="3600" b="0" i="0" u="none" strike="noStrike" kern="1200" cap="none" spc="0" normalizeH="0" baseline="0" noProof="0">
              <a:ln>
                <a:noFill/>
              </a:ln>
              <a:effectLst/>
              <a:uLnTx/>
              <a:uFillTx/>
              <a:latin typeface="Segoe UI Semibold"/>
              <a:ea typeface="+mj-ea"/>
              <a:cs typeface="+mj-cs"/>
            </a:endParaRPr>
          </a:p>
        </p:txBody>
      </p:sp>
      <p:grpSp>
        <p:nvGrpSpPr>
          <p:cNvPr id="74" name="Group 73">
            <a:extLst>
              <a:ext uri="{FF2B5EF4-FFF2-40B4-BE49-F238E27FC236}">
                <a16:creationId xmlns:a16="http://schemas.microsoft.com/office/drawing/2014/main" id="{8975E92E-CD97-8FBE-7BD4-0CF0620BC183}"/>
              </a:ext>
            </a:extLst>
          </p:cNvPr>
          <p:cNvGrpSpPr/>
          <p:nvPr/>
        </p:nvGrpSpPr>
        <p:grpSpPr>
          <a:xfrm>
            <a:off x="3892986" y="1971380"/>
            <a:ext cx="1737360" cy="1737360"/>
            <a:chOff x="7951907" y="1456522"/>
            <a:chExt cx="1828800" cy="1842180"/>
          </a:xfrm>
        </p:grpSpPr>
        <p:sp>
          <p:nvSpPr>
            <p:cNvPr id="77" name="Oval 76">
              <a:extLst>
                <a:ext uri="{FF2B5EF4-FFF2-40B4-BE49-F238E27FC236}">
                  <a16:creationId xmlns:a16="http://schemas.microsoft.com/office/drawing/2014/main" id="{0C5CA5D6-5210-42DD-3E38-C524E2C68E34}"/>
                </a:ext>
              </a:extLst>
            </p:cNvPr>
            <p:cNvSpPr/>
            <p:nvPr/>
          </p:nvSpPr>
          <p:spPr bwMode="auto">
            <a:xfrm>
              <a:off x="7951907" y="1456522"/>
              <a:ext cx="1828800" cy="1828800"/>
            </a:xfrm>
            <a:prstGeom prst="ellipse">
              <a:avLst/>
            </a:prstGeom>
            <a:noFill/>
            <a:ln w="190500" cap="flat" cmpd="sng" algn="ctr">
              <a:solidFill>
                <a:srgbClr val="FFFFFF">
                  <a:alpha val="1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78" name="Arc 77">
              <a:extLst>
                <a:ext uri="{FF2B5EF4-FFF2-40B4-BE49-F238E27FC236}">
                  <a16:creationId xmlns:a16="http://schemas.microsoft.com/office/drawing/2014/main" id="{A9408D63-F51D-AAC5-7946-7F059EB27E2D}"/>
                </a:ext>
              </a:extLst>
            </p:cNvPr>
            <p:cNvSpPr/>
            <p:nvPr/>
          </p:nvSpPr>
          <p:spPr>
            <a:xfrm>
              <a:off x="7951907" y="1469902"/>
              <a:ext cx="1828800" cy="1828800"/>
            </a:xfrm>
            <a:prstGeom prst="arc">
              <a:avLst>
                <a:gd name="adj1" fmla="val 16165113"/>
                <a:gd name="adj2" fmla="val 8018660"/>
              </a:avLst>
            </a:prstGeom>
            <a:noFill/>
            <a:ln w="190500" cap="rnd" cmpd="sng" algn="ctr">
              <a:solidFill>
                <a:srgbClr val="8663C6"/>
              </a:solidFill>
              <a:prstDash val="solid"/>
              <a:headEnd type="none" w="lg" len="med"/>
              <a:tailEnd type="none" w="lg"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sp>
        <p:nvSpPr>
          <p:cNvPr id="76" name="TextBox 75">
            <a:extLst>
              <a:ext uri="{FF2B5EF4-FFF2-40B4-BE49-F238E27FC236}">
                <a16:creationId xmlns:a16="http://schemas.microsoft.com/office/drawing/2014/main" id="{FD549F00-B1A2-4CB8-3604-99099E6C58A2}"/>
              </a:ext>
            </a:extLst>
          </p:cNvPr>
          <p:cNvSpPr txBox="1"/>
          <p:nvPr/>
        </p:nvSpPr>
        <p:spPr>
          <a:xfrm>
            <a:off x="4088130" y="2472393"/>
            <a:ext cx="1347951"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chemeClr val="accent1"/>
                </a:solidFill>
                <a:effectLst/>
                <a:uLnTx/>
                <a:uFillTx/>
                <a:latin typeface="Segoe UI"/>
                <a:ea typeface="+mn-ea"/>
                <a:cs typeface="+mn-cs"/>
              </a:rPr>
              <a:t>64%</a:t>
            </a:r>
          </a:p>
        </p:txBody>
      </p:sp>
      <p:sp>
        <p:nvSpPr>
          <p:cNvPr id="38" name="TextBox 37">
            <a:extLst>
              <a:ext uri="{FF2B5EF4-FFF2-40B4-BE49-F238E27FC236}">
                <a16:creationId xmlns:a16="http://schemas.microsoft.com/office/drawing/2014/main" id="{B96D2BD8-B637-A362-5721-31F15816BBC4}"/>
              </a:ext>
            </a:extLst>
          </p:cNvPr>
          <p:cNvSpPr txBox="1"/>
          <p:nvPr/>
        </p:nvSpPr>
        <p:spPr>
          <a:xfrm>
            <a:off x="3408548" y="1536489"/>
            <a:ext cx="2706236" cy="246221"/>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Semibold"/>
                <a:ea typeface="+mn-ea"/>
                <a:cs typeface="Segoe UI"/>
              </a:rPr>
              <a:t>Collaborative Apps  </a:t>
            </a:r>
            <a:endParaRPr kumimoji="0" lang="en-US" sz="1600" b="0" i="0" u="none" strike="noStrike" kern="1200" cap="none" spc="0" normalizeH="0" baseline="0" noProof="0">
              <a:ln>
                <a:noFill/>
              </a:ln>
              <a:solidFill>
                <a:srgbClr val="FFFFFF"/>
              </a:solidFill>
              <a:effectLst/>
              <a:uLnTx/>
              <a:uFillTx/>
              <a:latin typeface="Segoe UI Semibold"/>
              <a:ea typeface="+mn-ea"/>
              <a:cs typeface="Segoe UI"/>
            </a:endParaRPr>
          </a:p>
        </p:txBody>
      </p:sp>
      <p:sp>
        <p:nvSpPr>
          <p:cNvPr id="43" name="TextBox 42">
            <a:extLst>
              <a:ext uri="{FF2B5EF4-FFF2-40B4-BE49-F238E27FC236}">
                <a16:creationId xmlns:a16="http://schemas.microsoft.com/office/drawing/2014/main" id="{DBD36B27-C714-DED0-B32E-9EC94B4CC2DF}"/>
              </a:ext>
            </a:extLst>
          </p:cNvPr>
          <p:cNvSpPr txBox="1"/>
          <p:nvPr/>
        </p:nvSpPr>
        <p:spPr>
          <a:xfrm>
            <a:off x="3829133" y="4031867"/>
            <a:ext cx="2105399" cy="1523494"/>
          </a:xfrm>
          <a:prstGeom prst="rect">
            <a:avLst/>
          </a:prstGeom>
          <a:noFill/>
        </p:spPr>
        <p:txBody>
          <a:bodyPr wrap="square" lIns="0" tIns="0" rIns="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Segoe UI"/>
                <a:ea typeface="+mn-ea"/>
                <a:cs typeface="+mn-cs"/>
              </a:rPr>
              <a:t>of employees say the </a:t>
            </a:r>
            <a:r>
              <a:rPr kumimoji="0" lang="en-US" sz="1600" b="1" i="0" u="none" strike="noStrike" kern="1200" cap="none" spc="0" normalizeH="0" baseline="0" noProof="0">
                <a:ln>
                  <a:noFill/>
                </a:ln>
                <a:solidFill>
                  <a:schemeClr val="accent1"/>
                </a:solidFill>
                <a:effectLst/>
                <a:uLnTx/>
                <a:uFillTx/>
                <a:latin typeface="Segoe UI Semibold"/>
                <a:ea typeface="+mn-ea"/>
                <a:cs typeface="+mn-cs"/>
              </a:rPr>
              <a:t>lack of integration between tools and processes</a:t>
            </a:r>
            <a:r>
              <a:rPr kumimoji="0" lang="en-US" sz="1600" b="1" i="0" u="none" strike="noStrike" kern="1200" cap="none" spc="0" normalizeH="0" baseline="0" noProof="0">
                <a:ln>
                  <a:noFill/>
                </a:ln>
                <a:solidFill>
                  <a:schemeClr val="accent1"/>
                </a:solidFill>
                <a:effectLst/>
                <a:uLnTx/>
                <a:uFillTx/>
                <a:latin typeface="Segoe UI"/>
                <a:ea typeface="+mn-ea"/>
                <a:cs typeface="+mn-cs"/>
              </a:rPr>
              <a:t> </a:t>
            </a:r>
            <a:r>
              <a:rPr kumimoji="0" lang="en-US" sz="1600" b="0" i="0" u="none" strike="noStrike" kern="1200" cap="none" spc="0" normalizeH="0" baseline="0" noProof="0">
                <a:ln>
                  <a:noFill/>
                </a:ln>
                <a:effectLst/>
                <a:uLnTx/>
                <a:uFillTx/>
                <a:latin typeface="Segoe UI"/>
                <a:ea typeface="+mn-ea"/>
                <a:cs typeface="+mn-cs"/>
              </a:rPr>
              <a:t>makes it difficult to collaborate across teams</a:t>
            </a:r>
            <a:endParaRPr kumimoji="0" lang="en-US" sz="1600" b="0" i="0" u="none" strike="noStrike" kern="1200" cap="none" spc="0" normalizeH="0" baseline="0" noProof="0">
              <a:ln>
                <a:noFill/>
              </a:ln>
              <a:effectLst/>
              <a:uLnTx/>
              <a:uFillTx/>
              <a:latin typeface="Segoe UI"/>
              <a:ea typeface="+mn-ea"/>
              <a:cs typeface="Segoe UI"/>
            </a:endParaRPr>
          </a:p>
        </p:txBody>
      </p:sp>
      <p:sp>
        <p:nvSpPr>
          <p:cNvPr id="68" name="TextBox 67">
            <a:extLst>
              <a:ext uri="{FF2B5EF4-FFF2-40B4-BE49-F238E27FC236}">
                <a16:creationId xmlns:a16="http://schemas.microsoft.com/office/drawing/2014/main" id="{CF7D09E7-A337-4629-8E74-8FD61FF17F87}"/>
              </a:ext>
            </a:extLst>
          </p:cNvPr>
          <p:cNvSpPr txBox="1"/>
          <p:nvPr/>
        </p:nvSpPr>
        <p:spPr>
          <a:xfrm>
            <a:off x="584200" y="5976630"/>
            <a:ext cx="1102518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mn-cs"/>
              </a:rPr>
              <a:t>“’Workers want more AI to get rid of their office busywork,’ says Microsoft survey”</a:t>
            </a:r>
          </a:p>
        </p:txBody>
      </p:sp>
      <p:grpSp>
        <p:nvGrpSpPr>
          <p:cNvPr id="69" name="Group 68">
            <a:extLst>
              <a:ext uri="{FF2B5EF4-FFF2-40B4-BE49-F238E27FC236}">
                <a16:creationId xmlns:a16="http://schemas.microsoft.com/office/drawing/2014/main" id="{DC9876A3-6D6B-30CF-6068-622A16C71D7E}"/>
              </a:ext>
            </a:extLst>
          </p:cNvPr>
          <p:cNvGrpSpPr/>
          <p:nvPr/>
        </p:nvGrpSpPr>
        <p:grpSpPr>
          <a:xfrm>
            <a:off x="5650177" y="6349010"/>
            <a:ext cx="792252" cy="371244"/>
            <a:chOff x="5965057" y="6393023"/>
            <a:chExt cx="683940" cy="299088"/>
          </a:xfrm>
        </p:grpSpPr>
        <p:pic>
          <p:nvPicPr>
            <p:cNvPr id="70" name="Picture 69">
              <a:extLst>
                <a:ext uri="{FF2B5EF4-FFF2-40B4-BE49-F238E27FC236}">
                  <a16:creationId xmlns:a16="http://schemas.microsoft.com/office/drawing/2014/main" id="{5502303B-CB83-8B4F-B747-09FE64017419}"/>
                </a:ext>
              </a:extLst>
            </p:cNvPr>
            <p:cNvPicPr>
              <a:picLocks noChangeAspect="1"/>
            </p:cNvPicPr>
            <p:nvPr/>
          </p:nvPicPr>
          <p:blipFill>
            <a:blip r:embed="rId2" cstate="email">
              <a:clrChange>
                <a:clrFrom>
                  <a:srgbClr val="D0FF4B"/>
                </a:clrFrom>
                <a:clrTo>
                  <a:srgbClr val="D0FF4B">
                    <a:alpha val="0"/>
                  </a:srgbClr>
                </a:clrTo>
              </a:clrChange>
              <a:lum bright="70000" contrast="-70000"/>
              <a:extLst>
                <a:ext uri="{28A0092B-C50C-407E-A947-70E740481C1C}">
                  <a14:useLocalDpi xmlns:a14="http://schemas.microsoft.com/office/drawing/2010/main"/>
                </a:ext>
              </a:extLst>
            </a:blip>
            <a:stretch>
              <a:fillRect/>
            </a:stretch>
          </p:blipFill>
          <p:spPr>
            <a:xfrm>
              <a:off x="6175950" y="6393023"/>
              <a:ext cx="473047" cy="299088"/>
            </a:xfrm>
            <a:prstGeom prst="rect">
              <a:avLst/>
            </a:prstGeom>
          </p:spPr>
        </p:pic>
        <p:cxnSp>
          <p:nvCxnSpPr>
            <p:cNvPr id="71" name="Straight Connector 70">
              <a:extLst>
                <a:ext uri="{FF2B5EF4-FFF2-40B4-BE49-F238E27FC236}">
                  <a16:creationId xmlns:a16="http://schemas.microsoft.com/office/drawing/2014/main" id="{482BFC53-EA64-6D4C-582B-7F518AEF8561}"/>
                </a:ext>
              </a:extLst>
            </p:cNvPr>
            <p:cNvCxnSpPr>
              <a:cxnSpLocks/>
            </p:cNvCxnSpPr>
            <p:nvPr/>
          </p:nvCxnSpPr>
          <p:spPr>
            <a:xfrm>
              <a:off x="5965057" y="6542567"/>
              <a:ext cx="124379" cy="0"/>
            </a:xfrm>
            <a:prstGeom prst="line">
              <a:avLst/>
            </a:prstGeom>
            <a:ln w="190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73" name="TextBox 72">
            <a:extLst>
              <a:ext uri="{FF2B5EF4-FFF2-40B4-BE49-F238E27FC236}">
                <a16:creationId xmlns:a16="http://schemas.microsoft.com/office/drawing/2014/main" id="{A101997B-98D5-C576-5E4E-CB869C962BF2}"/>
              </a:ext>
            </a:extLst>
          </p:cNvPr>
          <p:cNvSpPr txBox="1"/>
          <p:nvPr/>
        </p:nvSpPr>
        <p:spPr>
          <a:xfrm>
            <a:off x="3671310" y="918859"/>
            <a:ext cx="4849379" cy="307777"/>
          </a:xfrm>
          <a:prstGeom prst="rect">
            <a:avLst/>
          </a:prstGeom>
          <a:noFill/>
        </p:spPr>
        <p:txBody>
          <a:bodyPr wrap="non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accent1"/>
                </a:solidFill>
                <a:effectLst/>
                <a:uLnTx/>
                <a:uFillTx/>
                <a:latin typeface="Segoe UI Semibold"/>
                <a:ea typeface="+mn-ea"/>
                <a:cs typeface="Segoe UI Semibold"/>
              </a:rPr>
              <a:t>Key findings from 2023 Business Trends Survey</a:t>
            </a:r>
          </a:p>
        </p:txBody>
      </p:sp>
      <p:sp>
        <p:nvSpPr>
          <p:cNvPr id="17" name="TextBox 16">
            <a:extLst>
              <a:ext uri="{FF2B5EF4-FFF2-40B4-BE49-F238E27FC236}">
                <a16:creationId xmlns:a16="http://schemas.microsoft.com/office/drawing/2014/main" id="{7FCDBF75-B580-7435-974A-DEF504309498}"/>
              </a:ext>
            </a:extLst>
          </p:cNvPr>
          <p:cNvSpPr txBox="1"/>
          <p:nvPr/>
        </p:nvSpPr>
        <p:spPr>
          <a:xfrm>
            <a:off x="9429644" y="4044238"/>
            <a:ext cx="2037197" cy="1277273"/>
          </a:xfrm>
          <a:prstGeom prst="rect">
            <a:avLst/>
          </a:prstGeom>
          <a:noFill/>
        </p:spPr>
        <p:txBody>
          <a:bodyPr wrap="square" lIns="0" tIns="0" rIns="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Segoe UI"/>
                <a:ea typeface="+mn-ea"/>
                <a:cs typeface="+mn-cs"/>
              </a:rPr>
              <a:t>wish that they had </a:t>
            </a:r>
            <a:r>
              <a:rPr kumimoji="0" lang="en-US" sz="1600" b="1" i="0" u="none" strike="noStrike" kern="1200" cap="none" spc="0" normalizeH="0" baseline="0" noProof="0">
                <a:ln>
                  <a:noFill/>
                </a:ln>
                <a:solidFill>
                  <a:schemeClr val="accent1"/>
                </a:solidFill>
                <a:effectLst/>
                <a:uLnTx/>
                <a:uFillTx/>
                <a:latin typeface="Segoe UI Semibold"/>
                <a:ea typeface="+mn-ea"/>
                <a:cs typeface="+mn-cs"/>
              </a:rPr>
              <a:t>more access to low code / no code tools</a:t>
            </a:r>
            <a:r>
              <a:rPr kumimoji="0" lang="en-US" sz="1600" b="0" i="0" u="none" strike="noStrike" kern="1200" cap="none" spc="0" normalizeH="0" baseline="0" noProof="0">
                <a:ln>
                  <a:noFill/>
                </a:ln>
                <a:solidFill>
                  <a:schemeClr val="accent1"/>
                </a:solidFill>
                <a:effectLst/>
                <a:uLnTx/>
                <a:uFillTx/>
                <a:latin typeface="Segoe UI"/>
                <a:ea typeface="+mn-ea"/>
                <a:cs typeface="+mn-cs"/>
              </a:rPr>
              <a:t> </a:t>
            </a:r>
            <a:r>
              <a:rPr kumimoji="0" lang="en-US" sz="1600" b="0" i="0" u="none" strike="noStrike" kern="1200" cap="none" spc="0" normalizeH="0" baseline="0" noProof="0">
                <a:ln>
                  <a:noFill/>
                </a:ln>
                <a:effectLst/>
                <a:uLnTx/>
                <a:uFillTx/>
                <a:latin typeface="Segoe UI"/>
                <a:ea typeface="+mn-ea"/>
                <a:cs typeface="+mn-cs"/>
              </a:rPr>
              <a:t>that help them achieve their goals</a:t>
            </a:r>
            <a:endParaRPr kumimoji="0" lang="en-US" sz="1600" b="0" i="0" u="none" strike="noStrike" kern="1200" cap="none" spc="0" normalizeH="0" baseline="0" noProof="0">
              <a:ln>
                <a:noFill/>
              </a:ln>
              <a:effectLst/>
              <a:uLnTx/>
              <a:uFillTx/>
              <a:latin typeface="Segoe UI"/>
              <a:ea typeface="+mn-ea"/>
              <a:cs typeface="Segoe UI"/>
            </a:endParaRPr>
          </a:p>
        </p:txBody>
      </p:sp>
      <p:sp>
        <p:nvSpPr>
          <p:cNvPr id="54" name="TextBox 53">
            <a:extLst>
              <a:ext uri="{FF2B5EF4-FFF2-40B4-BE49-F238E27FC236}">
                <a16:creationId xmlns:a16="http://schemas.microsoft.com/office/drawing/2014/main" id="{C8417B55-5CD1-591E-A254-B3DA15950316}"/>
              </a:ext>
            </a:extLst>
          </p:cNvPr>
          <p:cNvSpPr txBox="1"/>
          <p:nvPr/>
        </p:nvSpPr>
        <p:spPr>
          <a:xfrm>
            <a:off x="9169642" y="1536489"/>
            <a:ext cx="2190779" cy="246221"/>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Semibold"/>
                <a:ea typeface="+mn-ea"/>
                <a:cs typeface="Segoe UI"/>
              </a:rPr>
              <a:t>Low-code tools </a:t>
            </a:r>
          </a:p>
        </p:txBody>
      </p:sp>
      <p:grpSp>
        <p:nvGrpSpPr>
          <p:cNvPr id="19" name="Group 18">
            <a:extLst>
              <a:ext uri="{FF2B5EF4-FFF2-40B4-BE49-F238E27FC236}">
                <a16:creationId xmlns:a16="http://schemas.microsoft.com/office/drawing/2014/main" id="{DEC4F7CB-C13A-297E-BBE0-40E301B35252}"/>
              </a:ext>
            </a:extLst>
          </p:cNvPr>
          <p:cNvGrpSpPr/>
          <p:nvPr/>
        </p:nvGrpSpPr>
        <p:grpSpPr>
          <a:xfrm>
            <a:off x="9396351" y="1978452"/>
            <a:ext cx="1737360" cy="1737360"/>
            <a:chOff x="7951907" y="1456522"/>
            <a:chExt cx="1828800" cy="1842180"/>
          </a:xfrm>
        </p:grpSpPr>
        <p:sp>
          <p:nvSpPr>
            <p:cNvPr id="21" name="Oval 20">
              <a:extLst>
                <a:ext uri="{FF2B5EF4-FFF2-40B4-BE49-F238E27FC236}">
                  <a16:creationId xmlns:a16="http://schemas.microsoft.com/office/drawing/2014/main" id="{49F69E89-02D1-9A70-E8BD-FAED0BDFFB22}"/>
                </a:ext>
              </a:extLst>
            </p:cNvPr>
            <p:cNvSpPr/>
            <p:nvPr/>
          </p:nvSpPr>
          <p:spPr bwMode="auto">
            <a:xfrm>
              <a:off x="7951907" y="1456522"/>
              <a:ext cx="1828800" cy="1828800"/>
            </a:xfrm>
            <a:prstGeom prst="ellipse">
              <a:avLst/>
            </a:prstGeom>
            <a:noFill/>
            <a:ln w="190500" cap="flat" cmpd="sng" algn="ctr">
              <a:solidFill>
                <a:srgbClr val="FFFFFF">
                  <a:alpha val="1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22" name="Arc 21">
              <a:extLst>
                <a:ext uri="{FF2B5EF4-FFF2-40B4-BE49-F238E27FC236}">
                  <a16:creationId xmlns:a16="http://schemas.microsoft.com/office/drawing/2014/main" id="{15DBAEBF-141D-7AC8-6CA3-43C7C846DCC6}"/>
                </a:ext>
              </a:extLst>
            </p:cNvPr>
            <p:cNvSpPr/>
            <p:nvPr/>
          </p:nvSpPr>
          <p:spPr>
            <a:xfrm>
              <a:off x="7951907" y="1469902"/>
              <a:ext cx="1828800" cy="1828800"/>
            </a:xfrm>
            <a:prstGeom prst="arc">
              <a:avLst>
                <a:gd name="adj1" fmla="val 16165113"/>
                <a:gd name="adj2" fmla="val 10781111"/>
              </a:avLst>
            </a:prstGeom>
            <a:solidFill>
              <a:schemeClr val="bg1"/>
            </a:solidFill>
            <a:ln w="190500" cap="rnd" cmpd="sng" algn="ctr">
              <a:solidFill>
                <a:srgbClr val="1392B4"/>
              </a:solidFill>
              <a:prstDash val="solid"/>
              <a:headEnd type="none" w="lg" len="med"/>
              <a:tailEnd type="none" w="lg"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sp>
        <p:nvSpPr>
          <p:cNvPr id="20" name="TextBox 19">
            <a:extLst>
              <a:ext uri="{FF2B5EF4-FFF2-40B4-BE49-F238E27FC236}">
                <a16:creationId xmlns:a16="http://schemas.microsoft.com/office/drawing/2014/main" id="{D09FCEB0-0242-F6FD-6BA2-CACBCD8BE514}"/>
              </a:ext>
            </a:extLst>
          </p:cNvPr>
          <p:cNvSpPr txBox="1"/>
          <p:nvPr/>
        </p:nvSpPr>
        <p:spPr>
          <a:xfrm>
            <a:off x="9606243" y="2476817"/>
            <a:ext cx="1347951"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chemeClr val="accent1"/>
                </a:solidFill>
                <a:effectLst/>
                <a:uLnTx/>
                <a:uFillTx/>
                <a:latin typeface="Segoe UI"/>
                <a:ea typeface="+mn-ea"/>
                <a:cs typeface="+mn-cs"/>
              </a:rPr>
              <a:t>77%</a:t>
            </a:r>
          </a:p>
        </p:txBody>
      </p:sp>
      <p:sp>
        <p:nvSpPr>
          <p:cNvPr id="63" name="TextBox 62">
            <a:extLst>
              <a:ext uri="{FF2B5EF4-FFF2-40B4-BE49-F238E27FC236}">
                <a16:creationId xmlns:a16="http://schemas.microsoft.com/office/drawing/2014/main" id="{271DA423-8D0E-C0C8-702D-2BE250EC5164}"/>
              </a:ext>
            </a:extLst>
          </p:cNvPr>
          <p:cNvSpPr txBox="1"/>
          <p:nvPr/>
        </p:nvSpPr>
        <p:spPr>
          <a:xfrm>
            <a:off x="1023450" y="4053660"/>
            <a:ext cx="2481749" cy="1277273"/>
          </a:xfrm>
          <a:prstGeom prst="rect">
            <a:avLst/>
          </a:prstGeom>
          <a:noFill/>
        </p:spPr>
        <p:txBody>
          <a:bodyPr wrap="square" lIns="0" tIns="0" rIns="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1"/>
                </a:solidFill>
                <a:effectLst/>
                <a:uLnTx/>
                <a:uFillTx/>
                <a:latin typeface="Segoe UI Semibold"/>
                <a:ea typeface="+mn-ea"/>
                <a:cs typeface="+mn-cs"/>
              </a:rPr>
              <a:t>of employees </a:t>
            </a:r>
            <a:r>
              <a:rPr kumimoji="0" lang="en-US" sz="1600" b="0" i="0" u="none" strike="noStrike" kern="1200" cap="none" spc="0" normalizeH="0" baseline="0" noProof="0">
                <a:ln>
                  <a:noFill/>
                </a:ln>
                <a:effectLst/>
                <a:uLnTx/>
                <a:uFillTx/>
                <a:latin typeface="Segoe UI"/>
                <a:ea typeface="+mn-ea"/>
                <a:cs typeface="+mn-cs"/>
              </a:rPr>
              <a:t>think it’s important to include their buy-in when it comes to digital transformation initiatives</a:t>
            </a:r>
            <a:endParaRPr kumimoji="0" lang="en-US" sz="1600" b="0" i="0" u="none" strike="noStrike" kern="1200" cap="none" spc="0" normalizeH="0" baseline="0" noProof="0">
              <a:ln>
                <a:noFill/>
              </a:ln>
              <a:effectLst/>
              <a:uLnTx/>
              <a:uFillTx/>
              <a:latin typeface="Segoe UI"/>
              <a:ea typeface="+mn-ea"/>
              <a:cs typeface="Segoe UI"/>
            </a:endParaRPr>
          </a:p>
        </p:txBody>
      </p:sp>
      <p:sp>
        <p:nvSpPr>
          <p:cNvPr id="62" name="TextBox 61">
            <a:extLst>
              <a:ext uri="{FF2B5EF4-FFF2-40B4-BE49-F238E27FC236}">
                <a16:creationId xmlns:a16="http://schemas.microsoft.com/office/drawing/2014/main" id="{0C8D586D-A441-1890-C45B-58D2619D8F0B}"/>
              </a:ext>
            </a:extLst>
          </p:cNvPr>
          <p:cNvSpPr txBox="1"/>
          <p:nvPr/>
        </p:nvSpPr>
        <p:spPr>
          <a:xfrm>
            <a:off x="729236" y="1536489"/>
            <a:ext cx="2481750" cy="49244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Empower employees</a:t>
            </a: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 </a:t>
            </a:r>
            <a:b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br>
            <a:endPar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grpSp>
        <p:nvGrpSpPr>
          <p:cNvPr id="80" name="Group 79">
            <a:extLst>
              <a:ext uri="{FF2B5EF4-FFF2-40B4-BE49-F238E27FC236}">
                <a16:creationId xmlns:a16="http://schemas.microsoft.com/office/drawing/2014/main" id="{0DAC7607-D571-B869-D632-AE112471D63D}"/>
              </a:ext>
            </a:extLst>
          </p:cNvPr>
          <p:cNvGrpSpPr/>
          <p:nvPr/>
        </p:nvGrpSpPr>
        <p:grpSpPr>
          <a:xfrm>
            <a:off x="1075656" y="1953214"/>
            <a:ext cx="1763135" cy="1749979"/>
            <a:chOff x="7951907" y="1456522"/>
            <a:chExt cx="1763135" cy="1855560"/>
          </a:xfrm>
        </p:grpSpPr>
        <p:sp>
          <p:nvSpPr>
            <p:cNvPr id="82" name="Oval 81">
              <a:extLst>
                <a:ext uri="{FF2B5EF4-FFF2-40B4-BE49-F238E27FC236}">
                  <a16:creationId xmlns:a16="http://schemas.microsoft.com/office/drawing/2014/main" id="{CDD35CB9-E6B5-516F-5A08-FAFCBD7161DF}"/>
                </a:ext>
              </a:extLst>
            </p:cNvPr>
            <p:cNvSpPr/>
            <p:nvPr/>
          </p:nvSpPr>
          <p:spPr bwMode="auto">
            <a:xfrm>
              <a:off x="7951907" y="1456522"/>
              <a:ext cx="1737360" cy="1842179"/>
            </a:xfrm>
            <a:prstGeom prst="ellipse">
              <a:avLst/>
            </a:prstGeom>
            <a:noFill/>
            <a:ln w="190500" cap="flat" cmpd="sng" algn="ctr">
              <a:solidFill>
                <a:srgbClr val="FFFFFF">
                  <a:alpha val="1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83" name="Arc 82">
              <a:extLst>
                <a:ext uri="{FF2B5EF4-FFF2-40B4-BE49-F238E27FC236}">
                  <a16:creationId xmlns:a16="http://schemas.microsoft.com/office/drawing/2014/main" id="{996BC170-F278-2ED2-CAFD-7E9C4245895E}"/>
                </a:ext>
              </a:extLst>
            </p:cNvPr>
            <p:cNvSpPr/>
            <p:nvPr/>
          </p:nvSpPr>
          <p:spPr>
            <a:xfrm>
              <a:off x="7977682" y="1469902"/>
              <a:ext cx="1737360" cy="1842180"/>
            </a:xfrm>
            <a:prstGeom prst="arc">
              <a:avLst>
                <a:gd name="adj1" fmla="val 16165113"/>
                <a:gd name="adj2" fmla="val 11028001"/>
              </a:avLst>
            </a:prstGeom>
            <a:noFill/>
            <a:ln w="190500" cap="rnd" cmpd="sng" algn="ctr">
              <a:solidFill>
                <a:schemeClr val="accent1"/>
              </a:solidFill>
              <a:prstDash val="solid"/>
              <a:headEnd type="none" w="lg" len="med"/>
              <a:tailEnd type="none" w="lg"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sp>
        <p:nvSpPr>
          <p:cNvPr id="81" name="TextBox 80">
            <a:extLst>
              <a:ext uri="{FF2B5EF4-FFF2-40B4-BE49-F238E27FC236}">
                <a16:creationId xmlns:a16="http://schemas.microsoft.com/office/drawing/2014/main" id="{76AA5BB4-C53B-9A62-C821-03B7E4C2318C}"/>
              </a:ext>
            </a:extLst>
          </p:cNvPr>
          <p:cNvSpPr txBox="1"/>
          <p:nvPr/>
        </p:nvSpPr>
        <p:spPr>
          <a:xfrm>
            <a:off x="1244977" y="2465019"/>
            <a:ext cx="1418896"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chemeClr val="accent1"/>
                </a:solidFill>
                <a:effectLst/>
                <a:uLnTx/>
                <a:uFillTx/>
                <a:latin typeface="Segoe UI"/>
                <a:ea typeface="+mn-ea"/>
                <a:cs typeface="+mn-cs"/>
              </a:rPr>
              <a:t>79%</a:t>
            </a:r>
          </a:p>
        </p:txBody>
      </p:sp>
      <p:sp>
        <p:nvSpPr>
          <p:cNvPr id="51" name="TextBox 50">
            <a:extLst>
              <a:ext uri="{FF2B5EF4-FFF2-40B4-BE49-F238E27FC236}">
                <a16:creationId xmlns:a16="http://schemas.microsoft.com/office/drawing/2014/main" id="{88C687D1-22C4-CA21-B6ED-CFCA274EE754}"/>
              </a:ext>
            </a:extLst>
          </p:cNvPr>
          <p:cNvSpPr txBox="1"/>
          <p:nvPr/>
        </p:nvSpPr>
        <p:spPr>
          <a:xfrm>
            <a:off x="6383022" y="4031867"/>
            <a:ext cx="2598132" cy="1277273"/>
          </a:xfrm>
          <a:prstGeom prst="rect">
            <a:avLst/>
          </a:prstGeom>
          <a:noFill/>
        </p:spPr>
        <p:txBody>
          <a:bodyPr wrap="square" lIns="0" tIns="0" rIns="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Segoe UI"/>
                <a:ea typeface="+mn-ea"/>
                <a:cs typeface="+mn-cs"/>
              </a:rPr>
              <a:t>with access to </a:t>
            </a:r>
            <a:r>
              <a:rPr kumimoji="0" lang="en-US" sz="1600" b="1" i="0" u="none" strike="noStrike" kern="1200" cap="none" spc="0" normalizeH="0" baseline="0" noProof="0">
                <a:ln>
                  <a:noFill/>
                </a:ln>
                <a:solidFill>
                  <a:schemeClr val="accent1"/>
                </a:solidFill>
                <a:effectLst/>
                <a:uLnTx/>
                <a:uFillTx/>
                <a:latin typeface="Segoe UI Semibold"/>
                <a:ea typeface="+mn-ea"/>
                <a:cs typeface="+mn-cs"/>
              </a:rPr>
              <a:t>automation and AI-powered tools </a:t>
            </a:r>
            <a:r>
              <a:rPr kumimoji="0" lang="en-US" sz="1600" b="0" i="0" u="none" strike="noStrike" kern="1200" cap="none" spc="0" normalizeH="0" baseline="0" noProof="0">
                <a:ln>
                  <a:noFill/>
                </a:ln>
                <a:effectLst/>
                <a:uLnTx/>
                <a:uFillTx/>
                <a:latin typeface="Segoe UI"/>
                <a:ea typeface="+mn-ea"/>
                <a:cs typeface="+mn-cs"/>
              </a:rPr>
              <a:t>feel more fulfilled because they can spend time on work that truly matters</a:t>
            </a:r>
            <a:endParaRPr kumimoji="0" lang="en-US" sz="1600" b="0" i="0" u="none" strike="noStrike" kern="1200" cap="none" spc="0" normalizeH="0" baseline="0" noProof="0">
              <a:ln>
                <a:noFill/>
              </a:ln>
              <a:effectLst/>
              <a:uLnTx/>
              <a:uFillTx/>
              <a:latin typeface="Segoe UI"/>
              <a:ea typeface="+mn-ea"/>
              <a:cs typeface="Segoe UI"/>
            </a:endParaRPr>
          </a:p>
        </p:txBody>
      </p:sp>
      <p:grpSp>
        <p:nvGrpSpPr>
          <p:cNvPr id="24" name="Group 23">
            <a:extLst>
              <a:ext uri="{FF2B5EF4-FFF2-40B4-BE49-F238E27FC236}">
                <a16:creationId xmlns:a16="http://schemas.microsoft.com/office/drawing/2014/main" id="{B0445216-C767-7344-05CB-F000A5F02C49}"/>
              </a:ext>
            </a:extLst>
          </p:cNvPr>
          <p:cNvGrpSpPr/>
          <p:nvPr/>
        </p:nvGrpSpPr>
        <p:grpSpPr>
          <a:xfrm>
            <a:off x="6668160" y="1965833"/>
            <a:ext cx="1737360" cy="1737360"/>
            <a:chOff x="7951907" y="1456522"/>
            <a:chExt cx="1828800" cy="1842180"/>
          </a:xfrm>
        </p:grpSpPr>
        <p:sp>
          <p:nvSpPr>
            <p:cNvPr id="27" name="Oval 26">
              <a:extLst>
                <a:ext uri="{FF2B5EF4-FFF2-40B4-BE49-F238E27FC236}">
                  <a16:creationId xmlns:a16="http://schemas.microsoft.com/office/drawing/2014/main" id="{1B2555A6-AC28-9CC3-2910-B0F201D18FF2}"/>
                </a:ext>
              </a:extLst>
            </p:cNvPr>
            <p:cNvSpPr/>
            <p:nvPr/>
          </p:nvSpPr>
          <p:spPr bwMode="auto">
            <a:xfrm>
              <a:off x="7951907" y="1456522"/>
              <a:ext cx="1828800" cy="1828800"/>
            </a:xfrm>
            <a:prstGeom prst="ellipse">
              <a:avLst/>
            </a:prstGeom>
            <a:noFill/>
            <a:ln w="190500" cap="flat" cmpd="sng" algn="ctr">
              <a:solidFill>
                <a:srgbClr val="FFFFFF">
                  <a:alpha val="1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31" name="Arc 30">
              <a:extLst>
                <a:ext uri="{FF2B5EF4-FFF2-40B4-BE49-F238E27FC236}">
                  <a16:creationId xmlns:a16="http://schemas.microsoft.com/office/drawing/2014/main" id="{E724ADC3-813D-802D-7E78-2523731CCB18}"/>
                </a:ext>
              </a:extLst>
            </p:cNvPr>
            <p:cNvSpPr/>
            <p:nvPr/>
          </p:nvSpPr>
          <p:spPr>
            <a:xfrm>
              <a:off x="7951907" y="1469902"/>
              <a:ext cx="1828800" cy="1828800"/>
            </a:xfrm>
            <a:prstGeom prst="arc">
              <a:avLst>
                <a:gd name="adj1" fmla="val 16165113"/>
                <a:gd name="adj2" fmla="val 13777869"/>
              </a:avLst>
            </a:prstGeom>
            <a:noFill/>
            <a:ln w="190500" cap="rnd" cmpd="sng" algn="ctr">
              <a:solidFill>
                <a:srgbClr val="BF4DCC"/>
              </a:solidFill>
              <a:prstDash val="solid"/>
              <a:headEnd type="none" w="lg" len="med"/>
              <a:tailEnd type="none" w="lg"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sp>
        <p:nvSpPr>
          <p:cNvPr id="25" name="TextBox 24">
            <a:extLst>
              <a:ext uri="{FF2B5EF4-FFF2-40B4-BE49-F238E27FC236}">
                <a16:creationId xmlns:a16="http://schemas.microsoft.com/office/drawing/2014/main" id="{6C6EDFFA-53E5-0A1B-1ED7-6ED78F8E344A}"/>
              </a:ext>
            </a:extLst>
          </p:cNvPr>
          <p:cNvSpPr txBox="1"/>
          <p:nvPr/>
        </p:nvSpPr>
        <p:spPr>
          <a:xfrm>
            <a:off x="6870678" y="2487598"/>
            <a:ext cx="1347951"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chemeClr val="accent1"/>
                </a:solidFill>
                <a:effectLst/>
                <a:uLnTx/>
                <a:uFillTx/>
                <a:latin typeface="Segoe UI"/>
                <a:ea typeface="+mn-ea"/>
                <a:cs typeface="+mn-cs"/>
              </a:rPr>
              <a:t>89%</a:t>
            </a:r>
          </a:p>
        </p:txBody>
      </p:sp>
      <p:sp>
        <p:nvSpPr>
          <p:cNvPr id="84" name="TextBox 83">
            <a:extLst>
              <a:ext uri="{FF2B5EF4-FFF2-40B4-BE49-F238E27FC236}">
                <a16:creationId xmlns:a16="http://schemas.microsoft.com/office/drawing/2014/main" id="{554E2A92-F80B-EDBE-9514-4E66D8FDDCAF}"/>
              </a:ext>
            </a:extLst>
          </p:cNvPr>
          <p:cNvSpPr txBox="1"/>
          <p:nvPr/>
        </p:nvSpPr>
        <p:spPr>
          <a:xfrm>
            <a:off x="6018133" y="1536489"/>
            <a:ext cx="3037414" cy="246221"/>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Semibold"/>
                <a:ea typeface="+mn-ea"/>
                <a:cs typeface="Segoe UI"/>
              </a:rPr>
              <a:t>AI and automation </a:t>
            </a:r>
            <a:endParaRPr kumimoji="0" lang="en-US" sz="1600" b="0" i="0" u="none" strike="noStrike" kern="1200" cap="none" spc="0" normalizeH="0" baseline="0" noProof="0">
              <a:ln>
                <a:noFill/>
              </a:ln>
              <a:solidFill>
                <a:srgbClr val="FFFFFF"/>
              </a:solidFill>
              <a:effectLst/>
              <a:uLnTx/>
              <a:uFillTx/>
              <a:latin typeface="Segoe UI Semibold"/>
              <a:ea typeface="+mn-ea"/>
              <a:cs typeface="Segoe UI"/>
            </a:endParaRPr>
          </a:p>
        </p:txBody>
      </p:sp>
    </p:spTree>
    <p:extLst>
      <p:ext uri="{BB962C8B-B14F-4D97-AF65-F5344CB8AC3E}">
        <p14:creationId xmlns:p14="http://schemas.microsoft.com/office/powerpoint/2010/main" val="1071696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750"/>
                                        <p:tgtEl>
                                          <p:spTgt spid="68"/>
                                        </p:tgtEl>
                                      </p:cBhvr>
                                    </p:animEffect>
                                    <p:anim calcmode="lin" valueType="num">
                                      <p:cBhvr>
                                        <p:cTn id="8" dur="750" fill="hold"/>
                                        <p:tgtEl>
                                          <p:spTgt spid="68"/>
                                        </p:tgtEl>
                                        <p:attrNameLst>
                                          <p:attrName>ppt_x</p:attrName>
                                        </p:attrNameLst>
                                      </p:cBhvr>
                                      <p:tavLst>
                                        <p:tav tm="0">
                                          <p:val>
                                            <p:strVal val="#ppt_x"/>
                                          </p:val>
                                        </p:tav>
                                        <p:tav tm="100000">
                                          <p:val>
                                            <p:strVal val="#ppt_x"/>
                                          </p:val>
                                        </p:tav>
                                      </p:tavLst>
                                    </p:anim>
                                    <p:anim calcmode="lin" valueType="num">
                                      <p:cBhvr>
                                        <p:cTn id="9" dur="750" fill="hold"/>
                                        <p:tgtEl>
                                          <p:spTgt spid="6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750"/>
                                        <p:tgtEl>
                                          <p:spTgt spid="69"/>
                                        </p:tgtEl>
                                      </p:cBhvr>
                                    </p:animEffect>
                                    <p:anim calcmode="lin" valueType="num">
                                      <p:cBhvr>
                                        <p:cTn id="13" dur="750" fill="hold"/>
                                        <p:tgtEl>
                                          <p:spTgt spid="69"/>
                                        </p:tgtEl>
                                        <p:attrNameLst>
                                          <p:attrName>ppt_x</p:attrName>
                                        </p:attrNameLst>
                                      </p:cBhvr>
                                      <p:tavLst>
                                        <p:tav tm="0">
                                          <p:val>
                                            <p:strVal val="#ppt_x"/>
                                          </p:val>
                                        </p:tav>
                                        <p:tav tm="100000">
                                          <p:val>
                                            <p:strVal val="#ppt_x"/>
                                          </p:val>
                                        </p:tav>
                                      </p:tavLst>
                                    </p:anim>
                                    <p:anim calcmode="lin" valueType="num">
                                      <p:cBhvr>
                                        <p:cTn id="14" dur="75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A56067D-0CA6-0EF2-32BF-CEFD86F4E32B}"/>
              </a:ext>
            </a:extLst>
          </p:cNvPr>
          <p:cNvSpPr txBox="1"/>
          <p:nvPr/>
        </p:nvSpPr>
        <p:spPr>
          <a:xfrm>
            <a:off x="609600" y="513580"/>
            <a:ext cx="5085961" cy="646331"/>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Segoe UI Semibold"/>
                <a:ea typeface="Calibri" panose="020F0502020204030204" pitchFamily="34" charset="0"/>
                <a:cs typeface="Arial" panose="020B0604020202020204" pitchFamily="34" charset="0"/>
              </a:rPr>
              <a:t>Dynamics 365 Copilot</a:t>
            </a:r>
          </a:p>
        </p:txBody>
      </p:sp>
      <p:grpSp>
        <p:nvGrpSpPr>
          <p:cNvPr id="40" name="Group 39">
            <a:extLst>
              <a:ext uri="{FF2B5EF4-FFF2-40B4-BE49-F238E27FC236}">
                <a16:creationId xmlns:a16="http://schemas.microsoft.com/office/drawing/2014/main" id="{6774CE8D-5A13-4433-60A6-A0570BDEF8F2}"/>
              </a:ext>
            </a:extLst>
          </p:cNvPr>
          <p:cNvGrpSpPr/>
          <p:nvPr/>
        </p:nvGrpSpPr>
        <p:grpSpPr>
          <a:xfrm>
            <a:off x="7033710" y="-11299"/>
            <a:ext cx="5161366" cy="6869300"/>
            <a:chOff x="7033710" y="-11299"/>
            <a:chExt cx="5161366" cy="6869300"/>
          </a:xfrm>
        </p:grpSpPr>
        <p:pic>
          <p:nvPicPr>
            <p:cNvPr id="28" name="Picture 27" descr="A person wearing headphones and holding a computer&#10;&#10;Description automatically generated with medium confidence">
              <a:extLst>
                <a:ext uri="{FF2B5EF4-FFF2-40B4-BE49-F238E27FC236}">
                  <a16:creationId xmlns:a16="http://schemas.microsoft.com/office/drawing/2014/main" id="{D319E67F-2C82-1CE1-53CF-697A1D8188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9462688" y="1821455"/>
              <a:ext cx="2732388" cy="1791722"/>
            </a:xfrm>
            <a:prstGeom prst="rect">
              <a:avLst/>
            </a:prstGeom>
          </p:spPr>
        </p:pic>
        <p:pic>
          <p:nvPicPr>
            <p:cNvPr id="36" name="Picture 35" descr="A picture containing person, indoor, person, preparing&#10;&#10;Description automatically generated">
              <a:extLst>
                <a:ext uri="{FF2B5EF4-FFF2-40B4-BE49-F238E27FC236}">
                  <a16:creationId xmlns:a16="http://schemas.microsoft.com/office/drawing/2014/main" id="{95CD49AD-C38D-5C69-2B30-503D02B864D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459612" y="3613177"/>
              <a:ext cx="2732388" cy="1634172"/>
            </a:xfrm>
            <a:prstGeom prst="rect">
              <a:avLst/>
            </a:prstGeom>
          </p:spPr>
        </p:pic>
        <p:pic>
          <p:nvPicPr>
            <p:cNvPr id="26" name="Picture 25">
              <a:extLst>
                <a:ext uri="{FF2B5EF4-FFF2-40B4-BE49-F238E27FC236}">
                  <a16:creationId xmlns:a16="http://schemas.microsoft.com/office/drawing/2014/main" id="{48D46146-F669-B923-442E-4279AFFD93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69229" y="-2330"/>
              <a:ext cx="2719352" cy="1827458"/>
            </a:xfrm>
            <a:prstGeom prst="rect">
              <a:avLst/>
            </a:prstGeom>
          </p:spPr>
        </p:pic>
        <p:pic>
          <p:nvPicPr>
            <p:cNvPr id="34" name="Picture 33" descr="A person sitting at a table using a computer&#10;&#10;Description automatically generated with medium confidence">
              <a:extLst>
                <a:ext uri="{FF2B5EF4-FFF2-40B4-BE49-F238E27FC236}">
                  <a16:creationId xmlns:a16="http://schemas.microsoft.com/office/drawing/2014/main" id="{2F18F977-DF17-83FB-238D-9DA9756ADB4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36788" y="463"/>
              <a:ext cx="2441390" cy="1819427"/>
            </a:xfrm>
            <a:prstGeom prst="rect">
              <a:avLst/>
            </a:prstGeom>
          </p:spPr>
        </p:pic>
        <p:pic>
          <p:nvPicPr>
            <p:cNvPr id="57" name="Picture 56" descr="A person sitting on a couch looking at a phone&#10;&#10;Description automatically generated with low confidence">
              <a:extLst>
                <a:ext uri="{FF2B5EF4-FFF2-40B4-BE49-F238E27FC236}">
                  <a16:creationId xmlns:a16="http://schemas.microsoft.com/office/drawing/2014/main" id="{41C89FDB-C0F4-A2D8-3AFA-B5E5B61FB9E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033710" y="3607349"/>
              <a:ext cx="2425902" cy="1655738"/>
            </a:xfrm>
            <a:prstGeom prst="rect">
              <a:avLst/>
            </a:prstGeom>
          </p:spPr>
        </p:pic>
        <p:pic>
          <p:nvPicPr>
            <p:cNvPr id="59" name="Picture 58" descr="A person in a yellow safety vest working in a factory&#10;&#10;Description automatically generated with low confidence">
              <a:extLst>
                <a:ext uri="{FF2B5EF4-FFF2-40B4-BE49-F238E27FC236}">
                  <a16:creationId xmlns:a16="http://schemas.microsoft.com/office/drawing/2014/main" id="{E11D1085-7E31-C11E-3189-362C7D56DAA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036787" y="1834098"/>
              <a:ext cx="2432056" cy="1779079"/>
            </a:xfrm>
            <a:prstGeom prst="rect">
              <a:avLst/>
            </a:prstGeom>
          </p:spPr>
        </p:pic>
        <p:pic>
          <p:nvPicPr>
            <p:cNvPr id="61" name="Picture 60" descr="A picture containing person, person&#10;&#10;Description automatically generated">
              <a:extLst>
                <a:ext uri="{FF2B5EF4-FFF2-40B4-BE49-F238E27FC236}">
                  <a16:creationId xmlns:a16="http://schemas.microsoft.com/office/drawing/2014/main" id="{83F437C9-00EF-25D3-23D7-CFFBD385660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241"/>
            <a:stretch/>
          </p:blipFill>
          <p:spPr>
            <a:xfrm>
              <a:off x="9452472" y="5247349"/>
              <a:ext cx="2736110" cy="1610651"/>
            </a:xfrm>
            <a:prstGeom prst="rect">
              <a:avLst/>
            </a:prstGeom>
          </p:spPr>
        </p:pic>
        <p:pic>
          <p:nvPicPr>
            <p:cNvPr id="65" name="Picture 64" descr="A group of people sitting on a couch using laptops&#10;&#10;Description automatically generated with medium confidence">
              <a:extLst>
                <a:ext uri="{FF2B5EF4-FFF2-40B4-BE49-F238E27FC236}">
                  <a16:creationId xmlns:a16="http://schemas.microsoft.com/office/drawing/2014/main" id="{572AA746-B84D-DEA2-8B11-EE0D78AD004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038721" y="5249680"/>
              <a:ext cx="2421096" cy="1605989"/>
            </a:xfrm>
            <a:prstGeom prst="rect">
              <a:avLst/>
            </a:prstGeom>
          </p:spPr>
        </p:pic>
        <p:sp>
          <p:nvSpPr>
            <p:cNvPr id="66" name="Rectangle 65">
              <a:extLst>
                <a:ext uri="{FF2B5EF4-FFF2-40B4-BE49-F238E27FC236}">
                  <a16:creationId xmlns:a16="http://schemas.microsoft.com/office/drawing/2014/main" id="{FA0E6F1E-37BA-7AD2-39A2-4C1DB5E378EE}"/>
                </a:ext>
              </a:extLst>
            </p:cNvPr>
            <p:cNvSpPr/>
            <p:nvPr/>
          </p:nvSpPr>
          <p:spPr bwMode="auto">
            <a:xfrm>
              <a:off x="7033710" y="-11299"/>
              <a:ext cx="5161366" cy="6869300"/>
            </a:xfrm>
            <a:prstGeom prst="rect">
              <a:avLst/>
            </a:prstGeom>
            <a:solidFill>
              <a:schemeClr val="bg2">
                <a:lumMod val="50000"/>
                <a:alpha val="3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nvGrpSpPr>
          <p:cNvPr id="8" name="Group 7">
            <a:extLst>
              <a:ext uri="{FF2B5EF4-FFF2-40B4-BE49-F238E27FC236}">
                <a16:creationId xmlns:a16="http://schemas.microsoft.com/office/drawing/2014/main" id="{10B750B4-7593-8E25-DD26-867EF688F30B}"/>
              </a:ext>
            </a:extLst>
          </p:cNvPr>
          <p:cNvGrpSpPr/>
          <p:nvPr/>
        </p:nvGrpSpPr>
        <p:grpSpPr>
          <a:xfrm>
            <a:off x="2905055" y="4450941"/>
            <a:ext cx="3934" cy="648"/>
            <a:chOff x="801906" y="3777532"/>
            <a:chExt cx="1499320" cy="751456"/>
          </a:xfrm>
        </p:grpSpPr>
        <p:pic>
          <p:nvPicPr>
            <p:cNvPr id="6" name="Picture 5" descr="A picture containing logo&#10;&#10;Description automatically generated">
              <a:extLst>
                <a:ext uri="{FF2B5EF4-FFF2-40B4-BE49-F238E27FC236}">
                  <a16:creationId xmlns:a16="http://schemas.microsoft.com/office/drawing/2014/main" id="{A17884D7-4426-771D-D406-08DA19B980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54824" y="3830059"/>
              <a:ext cx="646402" cy="646402"/>
            </a:xfrm>
            <a:prstGeom prst="rect">
              <a:avLst/>
            </a:prstGeom>
          </p:spPr>
        </p:pic>
        <p:pic>
          <p:nvPicPr>
            <p:cNvPr id="7" name="Graphic 6">
              <a:extLst>
                <a:ext uri="{FF2B5EF4-FFF2-40B4-BE49-F238E27FC236}">
                  <a16:creationId xmlns:a16="http://schemas.microsoft.com/office/drawing/2014/main" id="{05FC218C-78CC-C082-54F5-B623AE234F3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1906" y="3777532"/>
              <a:ext cx="751456" cy="751456"/>
            </a:xfrm>
            <a:prstGeom prst="rect">
              <a:avLst/>
            </a:prstGeom>
          </p:spPr>
        </p:pic>
      </p:grpSp>
      <p:sp>
        <p:nvSpPr>
          <p:cNvPr id="14" name="TextBox 13">
            <a:extLst>
              <a:ext uri="{FF2B5EF4-FFF2-40B4-BE49-F238E27FC236}">
                <a16:creationId xmlns:a16="http://schemas.microsoft.com/office/drawing/2014/main" id="{E6EA2B52-8C51-1AD0-5F07-811133B3F3E7}"/>
              </a:ext>
            </a:extLst>
          </p:cNvPr>
          <p:cNvSpPr txBox="1"/>
          <p:nvPr/>
        </p:nvSpPr>
        <p:spPr>
          <a:xfrm>
            <a:off x="616221" y="3875719"/>
            <a:ext cx="5717521" cy="2764330"/>
          </a:xfrm>
          <a:prstGeom prst="rect">
            <a:avLst/>
          </a:prstGeom>
          <a:noFill/>
        </p:spPr>
        <p:txBody>
          <a:bodyPr wrap="square"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flip="none" rotWithShape="1">
                  <a:gsLst>
                    <a:gs pos="0">
                      <a:srgbClr val="8661C5"/>
                    </a:gs>
                    <a:gs pos="80000">
                      <a:srgbClr val="243A5E"/>
                    </a:gs>
                  </a:gsLst>
                  <a:lin ang="2700000" scaled="1"/>
                  <a:tileRect/>
                </a:gradFill>
                <a:effectLst/>
                <a:uLnTx/>
                <a:uFillTx/>
                <a:latin typeface="Segoe UI Semibold"/>
                <a:ea typeface="+mn-ea"/>
                <a:cs typeface="+mn-cs"/>
              </a:rPr>
              <a:t>Key differentiation: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Semibold"/>
                <a:ea typeface="Calibri" panose="020F0502020204030204" pitchFamily="34" charset="0"/>
                <a:cs typeface="Arial"/>
              </a:rPr>
              <a:t>GPT-powered Copilot for every job role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Semibold"/>
                <a:ea typeface="Calibri" panose="020F0502020204030204" pitchFamily="34" charset="0"/>
                <a:cs typeface="Arial"/>
              </a:rPr>
              <a:t>Copilot features natively built in Dynamics 365 </a:t>
            </a:r>
            <a:endParaRPr kumimoji="0" lang="en-US" sz="1800" b="0" i="0" u="none" strike="noStrike" kern="1200" cap="none" spc="0" normalizeH="0" baseline="0" noProof="0">
              <a:ln>
                <a:noFill/>
              </a:ln>
              <a:solidFill>
                <a:srgbClr val="000000"/>
              </a:solidFill>
              <a:effectLst/>
              <a:uLnTx/>
              <a:uFillTx/>
              <a:latin typeface="Segoe UI Semibold"/>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Semibold"/>
                <a:ea typeface="Calibri" panose="020F0502020204030204" pitchFamily="34" charset="0"/>
                <a:cs typeface="Arial"/>
              </a:rPr>
              <a:t>Secure enterprise data – your data is your data</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Semibold"/>
                <a:ea typeface="Calibri" panose="020F0502020204030204" pitchFamily="34" charset="0"/>
                <a:cs typeface="Arial"/>
              </a:rPr>
              <a:t>Powered by Azure </a:t>
            </a:r>
            <a:r>
              <a:rPr kumimoji="0" lang="en-US" sz="1800" b="0" i="0" u="none" strike="noStrike" kern="1200" cap="none" spc="0" normalizeH="0" baseline="0" noProof="0" err="1">
                <a:ln>
                  <a:noFill/>
                </a:ln>
                <a:solidFill>
                  <a:srgbClr val="000000"/>
                </a:solidFill>
                <a:effectLst/>
                <a:uLnTx/>
                <a:uFillTx/>
                <a:latin typeface="Segoe UI Semibold"/>
                <a:ea typeface="Calibri" panose="020F0502020204030204" pitchFamily="34" charset="0"/>
                <a:cs typeface="Arial"/>
              </a:rPr>
              <a:t>OpenAI</a:t>
            </a:r>
            <a:r>
              <a:rPr kumimoji="0" lang="en-US" sz="1800" b="0" i="0" u="none" strike="noStrike" kern="1200" cap="none" spc="0" normalizeH="0" baseline="0" noProof="0">
                <a:ln>
                  <a:noFill/>
                </a:ln>
                <a:solidFill>
                  <a:srgbClr val="000000"/>
                </a:solidFill>
                <a:effectLst/>
                <a:uLnTx/>
                <a:uFillTx/>
                <a:latin typeface="Segoe UI Semibold"/>
                <a:ea typeface="Calibri" panose="020F0502020204030204" pitchFamily="34" charset="0"/>
                <a:cs typeface="Arial"/>
              </a:rPr>
              <a:t> Service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Semibold"/>
                <a:ea typeface="Calibri" panose="020F0502020204030204" pitchFamily="34" charset="0"/>
                <a:cs typeface="Arial"/>
              </a:rPr>
              <a:t>Empowering impactful responsible AI practices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Segoe UI Semibold"/>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Segoe UI Semibold"/>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BB8DDB1D-56D9-0D6B-D915-713E00FB4B60}"/>
              </a:ext>
            </a:extLst>
          </p:cNvPr>
          <p:cNvSpPr txBox="1"/>
          <p:nvPr/>
        </p:nvSpPr>
        <p:spPr>
          <a:xfrm>
            <a:off x="616221" y="1265185"/>
            <a:ext cx="6238220" cy="2308467"/>
          </a:xfrm>
          <a:prstGeom prst="rect">
            <a:avLst/>
          </a:prstGeom>
          <a:noFill/>
        </p:spPr>
        <p:txBody>
          <a:bodyPr wrap="square" lIns="0" tIns="0" rIns="0" bIns="0" anchor="t">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gradFill flip="none" rotWithShape="1">
                  <a:gsLst>
                    <a:gs pos="0">
                      <a:srgbClr val="8661C5"/>
                    </a:gs>
                    <a:gs pos="80000">
                      <a:srgbClr val="243A5E"/>
                    </a:gs>
                  </a:gsLst>
                  <a:lin ang="2700000" scaled="1"/>
                  <a:tileRect/>
                </a:gradFill>
                <a:effectLst/>
                <a:uLnTx/>
                <a:uFillTx/>
                <a:latin typeface="Segoe UI Semibold"/>
                <a:ea typeface="+mn-ea"/>
                <a:cs typeface="+mn-cs"/>
              </a:rPr>
              <a:t>AI-powered assistance </a:t>
            </a:r>
            <a:r>
              <a:rPr kumimoji="0" lang="en-US" sz="1800" b="0" i="0" u="none" strike="noStrike" kern="1200" cap="none" spc="0" normalizeH="0" baseline="0" noProof="0">
                <a:ln>
                  <a:noFill/>
                </a:ln>
                <a:solidFill>
                  <a:srgbClr val="000000"/>
                </a:solidFill>
                <a:effectLst/>
                <a:uLnTx/>
                <a:uFillTx/>
                <a:latin typeface="Segoe UI Semibold"/>
                <a:ea typeface="Calibri" panose="020F0502020204030204" pitchFamily="34" charset="0"/>
                <a:cs typeface="Arial"/>
              </a:rPr>
              <a:t>that helps business professionals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Semibold"/>
                <a:ea typeface="Calibri" panose="020F0502020204030204" pitchFamily="34" charset="0"/>
                <a:cs typeface="Arial"/>
              </a:rPr>
              <a:t>Generate ideas and content faster</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Semibold"/>
                <a:ea typeface="Calibri" panose="020F0502020204030204" pitchFamily="34" charset="0"/>
                <a:cs typeface="Arial"/>
              </a:rPr>
              <a:t>Perform and automate task faster</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Semibold"/>
                <a:ea typeface="Calibri" panose="020F0502020204030204" pitchFamily="34" charset="0"/>
                <a:cs typeface="Arial"/>
              </a:rPr>
              <a:t>Get insights and next best actions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Calibri" panose="020F0502020204030204" pitchFamily="34" charset="0"/>
                <a:cs typeface="Arial"/>
              </a:rPr>
              <a:t>All</a:t>
            </a:r>
            <a:r>
              <a:rPr kumimoji="0" lang="en-US" sz="1800" b="0" i="0" u="none" strike="noStrike" kern="1200" cap="none" spc="0" normalizeH="0" baseline="0" noProof="0">
                <a:ln>
                  <a:noFill/>
                </a:ln>
                <a:solidFill>
                  <a:srgbClr val="FFFFFF"/>
                </a:solidFill>
                <a:effectLst/>
                <a:uLnTx/>
                <a:uFillTx/>
                <a:latin typeface="Segoe UI Semibold"/>
                <a:ea typeface="Calibri" panose="020F0502020204030204" pitchFamily="34" charset="0"/>
                <a:cs typeface="Arial"/>
              </a:rPr>
              <a:t> </a:t>
            </a:r>
            <a:r>
              <a:rPr kumimoji="0" lang="en-US" sz="1800" b="0" i="0" u="none" strike="noStrike" kern="1200" cap="none" spc="0" normalizeH="0" baseline="0" noProof="0">
                <a:ln>
                  <a:noFill/>
                </a:ln>
                <a:gradFill flip="none" rotWithShape="1">
                  <a:gsLst>
                    <a:gs pos="0">
                      <a:srgbClr val="8661C5"/>
                    </a:gs>
                    <a:gs pos="80000">
                      <a:srgbClr val="243A5E"/>
                    </a:gs>
                  </a:gsLst>
                  <a:lin ang="2700000" scaled="1"/>
                  <a:tileRect/>
                </a:gradFill>
                <a:effectLst/>
                <a:uLnTx/>
                <a:uFillTx/>
                <a:latin typeface="Segoe UI Semibold"/>
                <a:ea typeface="+mn-ea"/>
                <a:cs typeface="+mn-cs"/>
              </a:rPr>
              <a:t>using natural language </a:t>
            </a:r>
          </a:p>
        </p:txBody>
      </p:sp>
      <p:cxnSp>
        <p:nvCxnSpPr>
          <p:cNvPr id="33" name="Straight Connector 32">
            <a:extLst>
              <a:ext uri="{FF2B5EF4-FFF2-40B4-BE49-F238E27FC236}">
                <a16:creationId xmlns:a16="http://schemas.microsoft.com/office/drawing/2014/main" id="{FDAD1F8D-5C08-68FA-ECC0-CF7815EBF8EE}"/>
              </a:ext>
            </a:extLst>
          </p:cNvPr>
          <p:cNvCxnSpPr>
            <a:cxnSpLocks/>
          </p:cNvCxnSpPr>
          <p:nvPr/>
        </p:nvCxnSpPr>
        <p:spPr>
          <a:xfrm>
            <a:off x="636353" y="3541941"/>
            <a:ext cx="5717521" cy="0"/>
          </a:xfrm>
          <a:prstGeom prst="line">
            <a:avLst/>
          </a:prstGeom>
          <a:ln w="31750" cap="rnd">
            <a:gradFill flip="none" rotWithShape="1">
              <a:gsLst>
                <a:gs pos="0">
                  <a:srgbClr val="8661C5"/>
                </a:gs>
                <a:gs pos="100000">
                  <a:schemeClr val="accent2"/>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4361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22" presetClass="entr" presetSubtype="2" fill="hold" nodeType="withEffect">
                                  <p:stCondLst>
                                    <p:cond delay="250"/>
                                  </p:stCondLst>
                                  <p:childTnLst>
                                    <p:set>
                                      <p:cBhvr>
                                        <p:cTn id="15" dur="1" fill="hold">
                                          <p:stCondLst>
                                            <p:cond delay="0"/>
                                          </p:stCondLst>
                                        </p:cTn>
                                        <p:tgtEl>
                                          <p:spTgt spid="40"/>
                                        </p:tgtEl>
                                        <p:attrNameLst>
                                          <p:attrName>style.visibility</p:attrName>
                                        </p:attrNameLst>
                                      </p:cBhvr>
                                      <p:to>
                                        <p:strVal val="visible"/>
                                      </p:to>
                                    </p:set>
                                    <p:animEffect transition="in" filter="wipe(right)">
                                      <p:cBhvr>
                                        <p:cTn id="16" dur="1000"/>
                                        <p:tgtEl>
                                          <p:spTgt spid="40"/>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1750"/>
                            </p:stCondLst>
                            <p:childTnLst>
                              <p:par>
                                <p:cTn id="21" presetID="16" presetClass="entr" presetSubtype="37"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outVertical)">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4" grpId="0"/>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41E3E70-36BC-4E40-9E0C-14EF3E4236B2}"/>
              </a:ext>
            </a:extLst>
          </p:cNvPr>
          <p:cNvSpPr>
            <a:spLocks noGrp="1"/>
          </p:cNvSpPr>
          <p:nvPr>
            <p:ph type="title"/>
          </p:nvPr>
        </p:nvSpPr>
        <p:spPr>
          <a:xfrm>
            <a:off x="588263" y="3011914"/>
            <a:ext cx="4159950" cy="830997"/>
          </a:xfrm>
        </p:spPr>
        <p:txBody>
          <a:bodyPr/>
          <a:lstStyle/>
          <a:p>
            <a:r>
              <a:rPr lang="en-US" sz="5400" noProof="0"/>
              <a:t>Roadmap</a:t>
            </a:r>
            <a:endParaRPr lang="en-IN" sz="5400"/>
          </a:p>
        </p:txBody>
      </p:sp>
      <p:sp>
        <p:nvSpPr>
          <p:cNvPr id="16" name="TextBox 15">
            <a:hlinkClick r:id="rId3"/>
            <a:extLst>
              <a:ext uri="{FF2B5EF4-FFF2-40B4-BE49-F238E27FC236}">
                <a16:creationId xmlns:a16="http://schemas.microsoft.com/office/drawing/2014/main" id="{C779BAFC-3AB7-4E93-9549-F4AD9C7ED20D}"/>
              </a:ext>
            </a:extLst>
          </p:cNvPr>
          <p:cNvSpPr txBox="1">
            <a:spLocks/>
          </p:cNvSpPr>
          <p:nvPr/>
        </p:nvSpPr>
        <p:spPr>
          <a:xfrm>
            <a:off x="585216" y="3977319"/>
            <a:ext cx="5510784" cy="338554"/>
          </a:xfrm>
          <a:prstGeom prst="rect">
            <a:avLst/>
          </a:prstGeom>
          <a:noFill/>
        </p:spPr>
        <p:txBody>
          <a:bodyPr wrap="square" lIns="0" tIns="0" rIns="0" bIns="0">
            <a:spAutoFit/>
          </a:bodyPr>
          <a:lstStyle/>
          <a:p>
            <a:pPr defTabSz="932742">
              <a:buSzPct val="90000"/>
            </a:pPr>
            <a:r>
              <a:rPr lang="en-US" sz="2200" dirty="0">
                <a:solidFill>
                  <a:schemeClr val="accent1"/>
                </a:solidFill>
                <a:cs typeface="Segoe UI" panose="020B0502040204020203" pitchFamily="34" charset="0"/>
              </a:rPr>
              <a:t>http://aka.ms/BCreleaseplan</a:t>
            </a:r>
            <a:endParaRPr lang="en-IN" sz="2200" dirty="0">
              <a:solidFill>
                <a:schemeClr val="accent1"/>
              </a:solidFill>
              <a:cs typeface="Segoe UI" panose="020B0502040204020203" pitchFamily="34" charset="0"/>
            </a:endParaRPr>
          </a:p>
        </p:txBody>
      </p:sp>
      <p:pic>
        <p:nvPicPr>
          <p:cNvPr id="9" name="Picture Placeholder 8">
            <a:extLst>
              <a:ext uri="{FF2B5EF4-FFF2-40B4-BE49-F238E27FC236}">
                <a16:creationId xmlns:a16="http://schemas.microsoft.com/office/drawing/2014/main" id="{3E449D80-7D57-51E0-4C9C-F6E7C1EE6217}"/>
              </a:ext>
              <a:ext uri="{C183D7F6-B498-43B3-948B-1728B52AA6E4}">
                <adec:decorative xmlns:adec="http://schemas.microsoft.com/office/drawing/2017/decorative" val="1"/>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43161787"/>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5451A41-386F-6757-C107-D2E9F737FA2E}"/>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4978400" cy="6858000"/>
          </a:xfrm>
          <a:custGeom>
            <a:avLst/>
            <a:gdLst>
              <a:gd name="connsiteX0" fmla="*/ 0 w 4978400"/>
              <a:gd name="connsiteY0" fmla="*/ 0 h 6858000"/>
              <a:gd name="connsiteX1" fmla="*/ 4978400 w 4978400"/>
              <a:gd name="connsiteY1" fmla="*/ 0 h 6858000"/>
              <a:gd name="connsiteX2" fmla="*/ 4978400 w 4978400"/>
              <a:gd name="connsiteY2" fmla="*/ 6858000 h 6858000"/>
              <a:gd name="connsiteX3" fmla="*/ 0 w 4978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78400" h="6858000">
                <a:moveTo>
                  <a:pt x="0" y="0"/>
                </a:moveTo>
                <a:lnTo>
                  <a:pt x="4978400" y="0"/>
                </a:lnTo>
                <a:lnTo>
                  <a:pt x="4978400" y="6858000"/>
                </a:lnTo>
                <a:lnTo>
                  <a:pt x="0" y="6858000"/>
                </a:lnTo>
                <a:close/>
              </a:path>
            </a:pathLst>
          </a:custGeom>
        </p:spPr>
      </p:pic>
      <p:sp>
        <p:nvSpPr>
          <p:cNvPr id="13" name="Oval 12">
            <a:extLst>
              <a:ext uri="{FF2B5EF4-FFF2-40B4-BE49-F238E27FC236}">
                <a16:creationId xmlns:a16="http://schemas.microsoft.com/office/drawing/2014/main" id="{F2642ECC-E504-F151-1D98-FC67BBCA485D}"/>
              </a:ext>
              <a:ext uri="{C183D7F6-B498-43B3-948B-1728B52AA6E4}">
                <adec:decorative xmlns:adec="http://schemas.microsoft.com/office/drawing/2017/decorative" val="1"/>
              </a:ext>
            </a:extLst>
          </p:cNvPr>
          <p:cNvSpPr>
            <a:spLocks/>
          </p:cNvSpPr>
          <p:nvPr/>
        </p:nvSpPr>
        <p:spPr bwMode="auto">
          <a:xfrm>
            <a:off x="5664200" y="1873930"/>
            <a:ext cx="636244" cy="636244"/>
          </a:xfrm>
          <a:prstGeom prst="ellipse">
            <a:avLst/>
          </a:prstGeom>
          <a:solidFill>
            <a:schemeClr val="accent1"/>
          </a:solidFill>
          <a:ln w="254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endParaRPr lang="en-IN" sz="1400" err="1">
              <a:solidFill>
                <a:srgbClr val="000000"/>
              </a:solidFill>
              <a:latin typeface="Segoe UI Semibold" panose="020B0702040204020203" pitchFamily="34" charset="0"/>
              <a:cs typeface="Segoe UI" pitchFamily="34" charset="0"/>
            </a:endParaRPr>
          </a:p>
        </p:txBody>
      </p:sp>
      <p:sp>
        <p:nvSpPr>
          <p:cNvPr id="14" name="Oval 13">
            <a:extLst>
              <a:ext uri="{FF2B5EF4-FFF2-40B4-BE49-F238E27FC236}">
                <a16:creationId xmlns:a16="http://schemas.microsoft.com/office/drawing/2014/main" id="{FF2306B8-8EF3-11B0-A908-EAC0CB92330C}"/>
              </a:ext>
              <a:ext uri="{C183D7F6-B498-43B3-948B-1728B52AA6E4}">
                <adec:decorative xmlns:adec="http://schemas.microsoft.com/office/drawing/2017/decorative" val="1"/>
              </a:ext>
            </a:extLst>
          </p:cNvPr>
          <p:cNvSpPr>
            <a:spLocks/>
          </p:cNvSpPr>
          <p:nvPr/>
        </p:nvSpPr>
        <p:spPr bwMode="auto">
          <a:xfrm>
            <a:off x="5664200" y="3180177"/>
            <a:ext cx="636244" cy="636244"/>
          </a:xfrm>
          <a:prstGeom prst="ellipse">
            <a:avLst/>
          </a:prstGeom>
          <a:solidFill>
            <a:schemeClr val="accent1"/>
          </a:solidFill>
          <a:ln w="254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endParaRPr lang="en-IN" sz="1400" err="1">
              <a:solidFill>
                <a:srgbClr val="000000"/>
              </a:solidFill>
              <a:latin typeface="Segoe UI Semibold" panose="020B0702040204020203" pitchFamily="34" charset="0"/>
              <a:cs typeface="Segoe UI" pitchFamily="34" charset="0"/>
            </a:endParaRPr>
          </a:p>
        </p:txBody>
      </p:sp>
      <p:sp>
        <p:nvSpPr>
          <p:cNvPr id="15" name="Oval 14">
            <a:extLst>
              <a:ext uri="{FF2B5EF4-FFF2-40B4-BE49-F238E27FC236}">
                <a16:creationId xmlns:a16="http://schemas.microsoft.com/office/drawing/2014/main" id="{DD5023CA-0527-BF68-6A12-7C873B45442C}"/>
              </a:ext>
              <a:ext uri="{C183D7F6-B498-43B3-948B-1728B52AA6E4}">
                <adec:decorative xmlns:adec="http://schemas.microsoft.com/office/drawing/2017/decorative" val="1"/>
              </a:ext>
            </a:extLst>
          </p:cNvPr>
          <p:cNvSpPr>
            <a:spLocks/>
          </p:cNvSpPr>
          <p:nvPr/>
        </p:nvSpPr>
        <p:spPr bwMode="auto">
          <a:xfrm>
            <a:off x="5664200" y="4701869"/>
            <a:ext cx="636244" cy="636244"/>
          </a:xfrm>
          <a:prstGeom prst="ellipse">
            <a:avLst/>
          </a:prstGeom>
          <a:solidFill>
            <a:schemeClr val="accent1"/>
          </a:solidFill>
          <a:ln w="254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endParaRPr lang="en-IN" sz="1400" err="1">
              <a:solidFill>
                <a:srgbClr val="000000"/>
              </a:solidFill>
              <a:latin typeface="Segoe UI Semibold" panose="020B0702040204020203" pitchFamily="34" charset="0"/>
              <a:cs typeface="Segoe UI" pitchFamily="34" charset="0"/>
            </a:endParaRPr>
          </a:p>
        </p:txBody>
      </p:sp>
      <p:sp>
        <p:nvSpPr>
          <p:cNvPr id="2" name="Title 1">
            <a:extLst>
              <a:ext uri="{FF2B5EF4-FFF2-40B4-BE49-F238E27FC236}">
                <a16:creationId xmlns:a16="http://schemas.microsoft.com/office/drawing/2014/main" id="{06A5F436-33BD-4DE8-BEC2-DE1D67BAB6F4}"/>
              </a:ext>
            </a:extLst>
          </p:cNvPr>
          <p:cNvSpPr>
            <a:spLocks noGrp="1"/>
          </p:cNvSpPr>
          <p:nvPr>
            <p:ph type="title"/>
          </p:nvPr>
        </p:nvSpPr>
        <p:spPr>
          <a:xfrm>
            <a:off x="5664200" y="457200"/>
            <a:ext cx="5942583" cy="553998"/>
          </a:xfrm>
        </p:spPr>
        <p:txBody>
          <a:bodyPr/>
          <a:lstStyle/>
          <a:p>
            <a:r>
              <a:rPr lang="en-US"/>
              <a:t>A look into the future</a:t>
            </a:r>
          </a:p>
        </p:txBody>
      </p:sp>
      <p:sp>
        <p:nvSpPr>
          <p:cNvPr id="28" name="TextBox 27">
            <a:extLst>
              <a:ext uri="{FF2B5EF4-FFF2-40B4-BE49-F238E27FC236}">
                <a16:creationId xmlns:a16="http://schemas.microsoft.com/office/drawing/2014/main" id="{BF5DA18A-1583-4BE0-B013-6A5C3D106188}"/>
              </a:ext>
            </a:extLst>
          </p:cNvPr>
          <p:cNvSpPr txBox="1">
            <a:spLocks/>
          </p:cNvSpPr>
          <p:nvPr/>
        </p:nvSpPr>
        <p:spPr>
          <a:xfrm>
            <a:off x="6557211" y="1873930"/>
            <a:ext cx="5049572" cy="969496"/>
          </a:xfrm>
          <a:prstGeom prst="rect">
            <a:avLst/>
          </a:prstGeom>
          <a:noFill/>
        </p:spPr>
        <p:txBody>
          <a:bodyPr wrap="square" lIns="0" tIns="0" rIns="0" bIns="0" rtlCol="0" anchor="t">
            <a:spAutoFit/>
          </a:bodyPr>
          <a:lstStyle/>
          <a:p>
            <a:pPr defTabSz="932597">
              <a:spcBef>
                <a:spcPts val="600"/>
              </a:spcBef>
              <a:defRPr/>
            </a:pPr>
            <a:r>
              <a:rPr lang="en-US" sz="1600" b="1">
                <a:solidFill>
                  <a:schemeClr val="accent1"/>
                </a:solidFill>
                <a:latin typeface="+mj-lt"/>
              </a:rPr>
              <a:t>World class user experience</a:t>
            </a:r>
            <a:endParaRPr kumimoji="0" lang="en-US" sz="1600" b="0" i="0" u="none" strike="noStrike" kern="0" cap="none" normalizeH="0" baseline="0" noProof="0">
              <a:ln>
                <a:noFill/>
              </a:ln>
              <a:solidFill>
                <a:schemeClr val="accent1"/>
              </a:solidFill>
              <a:effectLst/>
              <a:uLnTx/>
              <a:uFillTx/>
              <a:latin typeface="+mj-lt"/>
            </a:endParaRPr>
          </a:p>
          <a:p>
            <a:pPr marL="0" marR="0" lvl="0" indent="0" algn="l" defTabSz="932597" rtl="0" eaLnBrk="1" fontAlgn="auto" latinLnBrk="0" hangingPunct="1">
              <a:spcBef>
                <a:spcPts val="600"/>
              </a:spcBef>
              <a:buClrTx/>
              <a:buSzTx/>
              <a:buFontTx/>
              <a:buNone/>
              <a:tabLst/>
              <a:defRPr/>
            </a:pPr>
            <a:r>
              <a:rPr kumimoji="0" lang="en-US" sz="1400" b="0" i="0" u="none" strike="noStrike" kern="0" cap="none" normalizeH="0" baseline="0" noProof="0">
                <a:ln>
                  <a:noFill/>
                </a:ln>
                <a:effectLst/>
                <a:uLnTx/>
                <a:uFillTx/>
              </a:rPr>
              <a:t>Business Central will </a:t>
            </a:r>
            <a:r>
              <a:rPr lang="en-US" sz="1400" kern="0"/>
              <a:t>continue to be a user-friendly</a:t>
            </a:r>
            <a:r>
              <a:rPr kumimoji="0" lang="en-US" sz="1400" b="0" i="0" u="none" strike="noStrike" kern="0" cap="none" normalizeH="0" baseline="0" noProof="0">
                <a:ln>
                  <a:noFill/>
                </a:ln>
                <a:effectLst/>
                <a:uLnTx/>
                <a:uFillTx/>
              </a:rPr>
              <a:t> business application suite</a:t>
            </a:r>
            <a:r>
              <a:rPr kumimoji="0" lang="en-US" sz="1400" b="0" i="0" u="none" strike="noStrike" kern="0" cap="none" normalizeH="0" noProof="0">
                <a:ln>
                  <a:noFill/>
                </a:ln>
                <a:effectLst/>
                <a:uLnTx/>
                <a:uFillTx/>
              </a:rPr>
              <a:t> that is e</a:t>
            </a:r>
            <a:r>
              <a:rPr kumimoji="0" lang="en-US" sz="1400" b="0" i="0" u="none" strike="noStrike" kern="0" cap="none" normalizeH="0" baseline="0" noProof="0">
                <a:ln>
                  <a:noFill/>
                </a:ln>
                <a:effectLst/>
                <a:uLnTx/>
                <a:uFillTx/>
              </a:rPr>
              <a:t>fficient, “video-game” fast, and powerful,</a:t>
            </a:r>
            <a:r>
              <a:rPr kumimoji="0" lang="en-US" sz="1400" b="0" i="0" u="none" strike="noStrike" kern="0" cap="none" normalizeH="0" noProof="0">
                <a:ln>
                  <a:noFill/>
                </a:ln>
                <a:effectLst/>
                <a:uLnTx/>
                <a:uFillTx/>
              </a:rPr>
              <a:t> yet</a:t>
            </a:r>
            <a:r>
              <a:rPr kumimoji="0" lang="en-US" sz="1400" b="0" i="0" u="none" strike="noStrike" kern="0" cap="none" normalizeH="0" baseline="0" noProof="0">
                <a:ln>
                  <a:noFill/>
                </a:ln>
                <a:effectLst/>
                <a:uLnTx/>
                <a:uFillTx/>
              </a:rPr>
              <a:t> simple to discover</a:t>
            </a:r>
            <a:r>
              <a:rPr kumimoji="0" lang="en-US" sz="1400" b="0" i="0" u="none" strike="noStrike" kern="0" cap="none" normalizeH="0" noProof="0">
                <a:ln>
                  <a:noFill/>
                </a:ln>
                <a:effectLst/>
                <a:uLnTx/>
                <a:uFillTx/>
              </a:rPr>
              <a:t> and </a:t>
            </a:r>
            <a:r>
              <a:rPr kumimoji="0" lang="en-US" sz="1400" b="0" i="0" u="none" strike="noStrike" kern="0" cap="none" normalizeH="0" baseline="0" noProof="0">
                <a:ln>
                  <a:noFill/>
                </a:ln>
                <a:effectLst/>
                <a:uLnTx/>
                <a:uFillTx/>
              </a:rPr>
              <a:t>quick to onboard.</a:t>
            </a:r>
          </a:p>
        </p:txBody>
      </p:sp>
      <p:sp>
        <p:nvSpPr>
          <p:cNvPr id="26" name="TextBox 25">
            <a:extLst>
              <a:ext uri="{FF2B5EF4-FFF2-40B4-BE49-F238E27FC236}">
                <a16:creationId xmlns:a16="http://schemas.microsoft.com/office/drawing/2014/main" id="{0119131A-C863-46C5-91B0-FCA9460004DF}"/>
              </a:ext>
            </a:extLst>
          </p:cNvPr>
          <p:cNvSpPr txBox="1">
            <a:spLocks/>
          </p:cNvSpPr>
          <p:nvPr/>
        </p:nvSpPr>
        <p:spPr>
          <a:xfrm>
            <a:off x="6557211" y="3180177"/>
            <a:ext cx="5049572" cy="1184940"/>
          </a:xfrm>
          <a:prstGeom prst="rect">
            <a:avLst/>
          </a:prstGeom>
          <a:noFill/>
          <a:ln>
            <a:noFill/>
          </a:ln>
        </p:spPr>
        <p:txBody>
          <a:bodyPr wrap="square" lIns="0" tIns="0" rIns="0" bIns="0" rtlCol="0">
            <a:spAutoFit/>
          </a:bodyPr>
          <a:lstStyle/>
          <a:p>
            <a:pPr lvl="0" defTabSz="932597">
              <a:spcBef>
                <a:spcPts val="600"/>
              </a:spcBef>
              <a:defRPr/>
            </a:pPr>
            <a:r>
              <a:rPr lang="en-US" sz="1600" b="1">
                <a:solidFill>
                  <a:schemeClr val="accent1"/>
                </a:solidFill>
                <a:latin typeface="+mj-lt"/>
              </a:rPr>
              <a:t>Connected</a:t>
            </a:r>
          </a:p>
          <a:p>
            <a:pPr>
              <a:spcBef>
                <a:spcPts val="600"/>
              </a:spcBef>
              <a:defRPr/>
            </a:pPr>
            <a:r>
              <a:rPr lang="en-US" sz="1400"/>
              <a:t>Seamless integration with</a:t>
            </a:r>
            <a:r>
              <a:rPr kumimoji="0" lang="en-US" sz="1400" b="0" i="0" u="none" strike="noStrike" kern="1200" cap="none" normalizeH="0" baseline="0" noProof="0">
                <a:ln>
                  <a:noFill/>
                </a:ln>
                <a:effectLst/>
                <a:uLnTx/>
                <a:uFillTx/>
              </a:rPr>
              <a:t> the world’s </a:t>
            </a:r>
            <a:r>
              <a:rPr lang="en-US" sz="1400"/>
              <a:t>data—from </a:t>
            </a:r>
            <a:r>
              <a:rPr lang="en-US" sz="1400" noProof="0"/>
              <a:t>banking,</a:t>
            </a:r>
            <a:r>
              <a:rPr kumimoji="0" lang="en-US" sz="1400" b="0" i="0" u="none" strike="noStrike" kern="1200" cap="none" normalizeH="0" baseline="0" noProof="0">
                <a:ln>
                  <a:noFill/>
                </a:ln>
                <a:effectLst/>
                <a:uLnTx/>
                <a:uFillTx/>
              </a:rPr>
              <a:t> invoicing, commerce, shipping, and</a:t>
            </a:r>
            <a:r>
              <a:rPr kumimoji="0" lang="en-US" sz="1400" b="0" i="0" u="none" strike="noStrike" kern="1200" cap="none" normalizeH="0" noProof="0">
                <a:ln>
                  <a:noFill/>
                </a:ln>
                <a:effectLst/>
                <a:uLnTx/>
                <a:uFillTx/>
              </a:rPr>
              <a:t> </a:t>
            </a:r>
            <a:r>
              <a:rPr kumimoji="0" lang="en-US" sz="1400" b="0" i="0" u="none" strike="noStrike" kern="1200" cap="none" normalizeH="0" baseline="0" noProof="0">
                <a:ln>
                  <a:noFill/>
                </a:ln>
                <a:effectLst/>
                <a:uLnTx/>
                <a:uFillTx/>
              </a:rPr>
              <a:t>procurement</a:t>
            </a:r>
            <a:r>
              <a:rPr lang="en-US" sz="1400"/>
              <a:t>—</a:t>
            </a:r>
            <a:r>
              <a:rPr kumimoji="0" lang="en-US" sz="1400" b="0" i="0" u="none" strike="noStrike" kern="1200" cap="none" normalizeH="0" baseline="0" noProof="0">
                <a:ln>
                  <a:noFill/>
                </a:ln>
                <a:effectLst/>
                <a:uLnTx/>
                <a:uFillTx/>
              </a:rPr>
              <a:t>to IoT and sensor data, and large datasets</a:t>
            </a:r>
            <a:r>
              <a:rPr kumimoji="0" lang="en-US" sz="1400" b="0" i="0" u="none" strike="noStrike" kern="1200" cap="none" normalizeH="0" noProof="0">
                <a:ln>
                  <a:noFill/>
                </a:ln>
                <a:effectLst/>
                <a:uLnTx/>
                <a:uFillTx/>
              </a:rPr>
              <a:t> like </a:t>
            </a:r>
            <a:r>
              <a:rPr kumimoji="0" lang="en-US" sz="1400" b="0" i="0" u="none" strike="noStrike" kern="1200" cap="none" normalizeH="0" baseline="0" noProof="0">
                <a:ln>
                  <a:noFill/>
                </a:ln>
                <a:effectLst/>
                <a:uLnTx/>
                <a:uFillTx/>
              </a:rPr>
              <a:t>Census data, currencies, weather, taxes, traffic.</a:t>
            </a:r>
          </a:p>
        </p:txBody>
      </p:sp>
      <p:sp>
        <p:nvSpPr>
          <p:cNvPr id="30" name="TextBox 29">
            <a:extLst>
              <a:ext uri="{FF2B5EF4-FFF2-40B4-BE49-F238E27FC236}">
                <a16:creationId xmlns:a16="http://schemas.microsoft.com/office/drawing/2014/main" id="{E8A4F9FB-1DAC-4C69-97C5-74FBE86B53E0}"/>
              </a:ext>
            </a:extLst>
          </p:cNvPr>
          <p:cNvSpPr txBox="1">
            <a:spLocks/>
          </p:cNvSpPr>
          <p:nvPr/>
        </p:nvSpPr>
        <p:spPr>
          <a:xfrm>
            <a:off x="6557211" y="4701869"/>
            <a:ext cx="5049572" cy="1184940"/>
          </a:xfrm>
          <a:prstGeom prst="rect">
            <a:avLst/>
          </a:prstGeom>
          <a:noFill/>
        </p:spPr>
        <p:txBody>
          <a:bodyPr wrap="square" lIns="0" tIns="0" rIns="0" bIns="0" rtlCol="0" anchor="t">
            <a:spAutoFit/>
          </a:bodyPr>
          <a:lstStyle/>
          <a:p>
            <a:pPr defTabSz="932597">
              <a:spcBef>
                <a:spcPts val="600"/>
              </a:spcBef>
              <a:defRPr/>
            </a:pPr>
            <a:r>
              <a:rPr lang="en-US" sz="1600" b="1">
                <a:solidFill>
                  <a:schemeClr val="accent1"/>
                </a:solidFill>
                <a:latin typeface="+mj-lt"/>
              </a:rPr>
              <a:t>Predictive era</a:t>
            </a:r>
          </a:p>
          <a:p>
            <a:pPr defTabSz="932597">
              <a:spcBef>
                <a:spcPts val="600"/>
              </a:spcBef>
              <a:defRPr/>
            </a:pPr>
            <a:r>
              <a:rPr kumimoji="0" lang="en-US" sz="1400" b="0" i="0" u="none" strike="noStrike" kern="0" cap="none" normalizeH="0" baseline="0" noProof="0">
                <a:ln>
                  <a:noFill/>
                </a:ln>
                <a:effectLst/>
                <a:uLnTx/>
                <a:uFillTx/>
              </a:rPr>
              <a:t>With connected data the user experience turns upside down</a:t>
            </a:r>
            <a:r>
              <a:rPr lang="en-US" sz="1400" kern="0"/>
              <a:t>;</a:t>
            </a:r>
            <a:r>
              <a:rPr kumimoji="0" lang="en-US" sz="1400" b="0" i="0" u="none" strike="noStrike" kern="0" cap="none" normalizeH="0" baseline="0" noProof="0">
                <a:ln>
                  <a:noFill/>
                </a:ln>
                <a:effectLst/>
                <a:uLnTx/>
                <a:uFillTx/>
              </a:rPr>
              <a:t> AI augments human intelligence to optimize processes, make predictions, delight</a:t>
            </a:r>
            <a:r>
              <a:rPr kumimoji="0" lang="en-US" sz="1400" b="0" i="0" u="none" strike="noStrike" kern="0" cap="none" normalizeH="0" noProof="0">
                <a:ln>
                  <a:noFill/>
                </a:ln>
                <a:effectLst/>
                <a:uLnTx/>
                <a:uFillTx/>
              </a:rPr>
              <a:t> </a:t>
            </a:r>
            <a:r>
              <a:rPr kumimoji="0" lang="en-US" sz="1400" b="0" i="0" u="none" strike="noStrike" kern="0" cap="none" normalizeH="0" baseline="0" noProof="0">
                <a:ln>
                  <a:noFill/>
                </a:ln>
                <a:effectLst/>
                <a:uLnTx/>
                <a:uFillTx/>
              </a:rPr>
              <a:t>customers, and revolutionize how businesses are run.</a:t>
            </a:r>
          </a:p>
        </p:txBody>
      </p:sp>
      <p:sp>
        <p:nvSpPr>
          <p:cNvPr id="31" name="binoculars">
            <a:extLst>
              <a:ext uri="{FF2B5EF4-FFF2-40B4-BE49-F238E27FC236}">
                <a16:creationId xmlns:a16="http://schemas.microsoft.com/office/drawing/2014/main" id="{34A3AF85-6655-4482-B0F7-75D1F21B776A}"/>
              </a:ext>
              <a:ext uri="{C183D7F6-B498-43B3-948B-1728B52AA6E4}">
                <adec:decorative xmlns:adec="http://schemas.microsoft.com/office/drawing/2017/decorative" val="1"/>
              </a:ext>
            </a:extLst>
          </p:cNvPr>
          <p:cNvSpPr>
            <a:spLocks noChangeAspect="1" noEditPoints="1"/>
          </p:cNvSpPr>
          <p:nvPr/>
        </p:nvSpPr>
        <p:spPr bwMode="auto">
          <a:xfrm>
            <a:off x="5823400" y="4873650"/>
            <a:ext cx="317844" cy="292682"/>
          </a:xfrm>
          <a:custGeom>
            <a:avLst/>
            <a:gdLst>
              <a:gd name="T0" fmla="*/ 0 w 331"/>
              <a:gd name="T1" fmla="*/ 239 h 306"/>
              <a:gd name="T2" fmla="*/ 67 w 331"/>
              <a:gd name="T3" fmla="*/ 172 h 306"/>
              <a:gd name="T4" fmla="*/ 134 w 331"/>
              <a:gd name="T5" fmla="*/ 239 h 306"/>
              <a:gd name="T6" fmla="*/ 67 w 331"/>
              <a:gd name="T7" fmla="*/ 306 h 306"/>
              <a:gd name="T8" fmla="*/ 0 w 331"/>
              <a:gd name="T9" fmla="*/ 239 h 306"/>
              <a:gd name="T10" fmla="*/ 264 w 331"/>
              <a:gd name="T11" fmla="*/ 306 h 306"/>
              <a:gd name="T12" fmla="*/ 331 w 331"/>
              <a:gd name="T13" fmla="*/ 239 h 306"/>
              <a:gd name="T14" fmla="*/ 264 w 331"/>
              <a:gd name="T15" fmla="*/ 172 h 306"/>
              <a:gd name="T16" fmla="*/ 197 w 331"/>
              <a:gd name="T17" fmla="*/ 239 h 306"/>
              <a:gd name="T18" fmla="*/ 264 w 331"/>
              <a:gd name="T19" fmla="*/ 306 h 306"/>
              <a:gd name="T20" fmla="*/ 324 w 331"/>
              <a:gd name="T21" fmla="*/ 209 h 306"/>
              <a:gd name="T22" fmla="*/ 264 w 331"/>
              <a:gd name="T23" fmla="*/ 34 h 306"/>
              <a:gd name="T24" fmla="*/ 231 w 331"/>
              <a:gd name="T25" fmla="*/ 0 h 306"/>
              <a:gd name="T26" fmla="*/ 197 w 331"/>
              <a:gd name="T27" fmla="*/ 34 h 306"/>
              <a:gd name="T28" fmla="*/ 197 w 331"/>
              <a:gd name="T29" fmla="*/ 239 h 306"/>
              <a:gd name="T30" fmla="*/ 134 w 331"/>
              <a:gd name="T31" fmla="*/ 239 h 306"/>
              <a:gd name="T32" fmla="*/ 134 w 331"/>
              <a:gd name="T33" fmla="*/ 34 h 306"/>
              <a:gd name="T34" fmla="*/ 100 w 331"/>
              <a:gd name="T35" fmla="*/ 0 h 306"/>
              <a:gd name="T36" fmla="*/ 67 w 331"/>
              <a:gd name="T37" fmla="*/ 34 h 306"/>
              <a:gd name="T38" fmla="*/ 4 w 331"/>
              <a:gd name="T39" fmla="*/ 217 h 306"/>
              <a:gd name="T40" fmla="*/ 134 w 331"/>
              <a:gd name="T41" fmla="*/ 87 h 306"/>
              <a:gd name="T42" fmla="*/ 197 w 331"/>
              <a:gd name="T43" fmla="*/ 87 h 306"/>
              <a:gd name="T44" fmla="*/ 134 w 331"/>
              <a:gd name="T45" fmla="*/ 154 h 306"/>
              <a:gd name="T46" fmla="*/ 197 w 331"/>
              <a:gd name="T47" fmla="*/ 154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1" h="306">
                <a:moveTo>
                  <a:pt x="0" y="239"/>
                </a:moveTo>
                <a:cubicBezTo>
                  <a:pt x="0" y="202"/>
                  <a:pt x="30" y="172"/>
                  <a:pt x="67" y="172"/>
                </a:cubicBezTo>
                <a:cubicBezTo>
                  <a:pt x="104" y="172"/>
                  <a:pt x="134" y="202"/>
                  <a:pt x="134" y="239"/>
                </a:cubicBezTo>
                <a:cubicBezTo>
                  <a:pt x="134" y="276"/>
                  <a:pt x="104" y="306"/>
                  <a:pt x="67" y="306"/>
                </a:cubicBezTo>
                <a:cubicBezTo>
                  <a:pt x="30" y="306"/>
                  <a:pt x="0" y="276"/>
                  <a:pt x="0" y="239"/>
                </a:cubicBezTo>
                <a:close/>
                <a:moveTo>
                  <a:pt x="264" y="306"/>
                </a:moveTo>
                <a:cubicBezTo>
                  <a:pt x="301" y="306"/>
                  <a:pt x="331" y="276"/>
                  <a:pt x="331" y="239"/>
                </a:cubicBezTo>
                <a:cubicBezTo>
                  <a:pt x="331" y="202"/>
                  <a:pt x="301" y="172"/>
                  <a:pt x="264" y="172"/>
                </a:cubicBezTo>
                <a:cubicBezTo>
                  <a:pt x="227" y="172"/>
                  <a:pt x="197" y="202"/>
                  <a:pt x="197" y="239"/>
                </a:cubicBezTo>
                <a:cubicBezTo>
                  <a:pt x="197" y="276"/>
                  <a:pt x="227" y="306"/>
                  <a:pt x="264" y="306"/>
                </a:cubicBezTo>
                <a:close/>
                <a:moveTo>
                  <a:pt x="324" y="209"/>
                </a:moveTo>
                <a:cubicBezTo>
                  <a:pt x="264" y="34"/>
                  <a:pt x="264" y="34"/>
                  <a:pt x="264" y="34"/>
                </a:cubicBezTo>
                <a:cubicBezTo>
                  <a:pt x="258" y="15"/>
                  <a:pt x="249" y="0"/>
                  <a:pt x="231" y="0"/>
                </a:cubicBezTo>
                <a:cubicBezTo>
                  <a:pt x="212" y="0"/>
                  <a:pt x="197" y="15"/>
                  <a:pt x="197" y="34"/>
                </a:cubicBezTo>
                <a:cubicBezTo>
                  <a:pt x="197" y="239"/>
                  <a:pt x="197" y="239"/>
                  <a:pt x="197" y="239"/>
                </a:cubicBezTo>
                <a:moveTo>
                  <a:pt x="134" y="239"/>
                </a:moveTo>
                <a:cubicBezTo>
                  <a:pt x="134" y="34"/>
                  <a:pt x="134" y="34"/>
                  <a:pt x="134" y="34"/>
                </a:cubicBezTo>
                <a:cubicBezTo>
                  <a:pt x="134" y="15"/>
                  <a:pt x="119" y="0"/>
                  <a:pt x="100" y="0"/>
                </a:cubicBezTo>
                <a:cubicBezTo>
                  <a:pt x="82" y="0"/>
                  <a:pt x="72" y="15"/>
                  <a:pt x="67" y="34"/>
                </a:cubicBezTo>
                <a:cubicBezTo>
                  <a:pt x="4" y="217"/>
                  <a:pt x="4" y="217"/>
                  <a:pt x="4" y="217"/>
                </a:cubicBezTo>
                <a:moveTo>
                  <a:pt x="134" y="87"/>
                </a:moveTo>
                <a:cubicBezTo>
                  <a:pt x="197" y="87"/>
                  <a:pt x="197" y="87"/>
                  <a:pt x="197" y="87"/>
                </a:cubicBezTo>
                <a:moveTo>
                  <a:pt x="134" y="154"/>
                </a:moveTo>
                <a:cubicBezTo>
                  <a:pt x="197" y="154"/>
                  <a:pt x="197" y="154"/>
                  <a:pt x="197" y="154"/>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 name="Intelligence">
            <a:extLst>
              <a:ext uri="{FF2B5EF4-FFF2-40B4-BE49-F238E27FC236}">
                <a16:creationId xmlns:a16="http://schemas.microsoft.com/office/drawing/2014/main" id="{983E0268-4D23-4E86-BEEC-C35D716B0132}"/>
              </a:ext>
              <a:ext uri="{C183D7F6-B498-43B3-948B-1728B52AA6E4}">
                <adec:decorative xmlns:adec="http://schemas.microsoft.com/office/drawing/2017/decorative" val="1"/>
              </a:ext>
            </a:extLst>
          </p:cNvPr>
          <p:cNvSpPr>
            <a:spLocks noChangeAspect="1" noEditPoints="1"/>
          </p:cNvSpPr>
          <p:nvPr/>
        </p:nvSpPr>
        <p:spPr bwMode="auto">
          <a:xfrm>
            <a:off x="5806730" y="3329572"/>
            <a:ext cx="351184" cy="337456"/>
          </a:xfrm>
          <a:custGeom>
            <a:avLst/>
            <a:gdLst>
              <a:gd name="T0" fmla="*/ 90 w 347"/>
              <a:gd name="T1" fmla="*/ 24 h 333"/>
              <a:gd name="T2" fmla="*/ 114 w 347"/>
              <a:gd name="T3" fmla="*/ 0 h 333"/>
              <a:gd name="T4" fmla="*/ 138 w 347"/>
              <a:gd name="T5" fmla="*/ 24 h 333"/>
              <a:gd name="T6" fmla="*/ 114 w 347"/>
              <a:gd name="T7" fmla="*/ 49 h 333"/>
              <a:gd name="T8" fmla="*/ 90 w 347"/>
              <a:gd name="T9" fmla="*/ 24 h 333"/>
              <a:gd name="T10" fmla="*/ 0 w 347"/>
              <a:gd name="T11" fmla="*/ 146 h 333"/>
              <a:gd name="T12" fmla="*/ 37 w 347"/>
              <a:gd name="T13" fmla="*/ 183 h 333"/>
              <a:gd name="T14" fmla="*/ 75 w 347"/>
              <a:gd name="T15" fmla="*/ 146 h 333"/>
              <a:gd name="T16" fmla="*/ 37 w 347"/>
              <a:gd name="T17" fmla="*/ 108 h 333"/>
              <a:gd name="T18" fmla="*/ 0 w 347"/>
              <a:gd name="T19" fmla="*/ 146 h 333"/>
              <a:gd name="T20" fmla="*/ 60 w 347"/>
              <a:gd name="T21" fmla="*/ 273 h 333"/>
              <a:gd name="T22" fmla="*/ 119 w 347"/>
              <a:gd name="T23" fmla="*/ 333 h 333"/>
              <a:gd name="T24" fmla="*/ 179 w 347"/>
              <a:gd name="T25" fmla="*/ 273 h 333"/>
              <a:gd name="T26" fmla="*/ 119 w 347"/>
              <a:gd name="T27" fmla="*/ 213 h 333"/>
              <a:gd name="T28" fmla="*/ 60 w 347"/>
              <a:gd name="T29" fmla="*/ 273 h 333"/>
              <a:gd name="T30" fmla="*/ 134 w 347"/>
              <a:gd name="T31" fmla="*/ 110 h 333"/>
              <a:gd name="T32" fmla="*/ 174 w 347"/>
              <a:gd name="T33" fmla="*/ 149 h 333"/>
              <a:gd name="T34" fmla="*/ 213 w 347"/>
              <a:gd name="T35" fmla="*/ 110 h 333"/>
              <a:gd name="T36" fmla="*/ 174 w 347"/>
              <a:gd name="T37" fmla="*/ 71 h 333"/>
              <a:gd name="T38" fmla="*/ 134 w 347"/>
              <a:gd name="T39" fmla="*/ 110 h 333"/>
              <a:gd name="T40" fmla="*/ 228 w 347"/>
              <a:gd name="T41" fmla="*/ 241 h 333"/>
              <a:gd name="T42" fmla="*/ 287 w 347"/>
              <a:gd name="T43" fmla="*/ 303 h 333"/>
              <a:gd name="T44" fmla="*/ 347 w 347"/>
              <a:gd name="T45" fmla="*/ 241 h 333"/>
              <a:gd name="T46" fmla="*/ 287 w 347"/>
              <a:gd name="T47" fmla="*/ 179 h 333"/>
              <a:gd name="T48" fmla="*/ 228 w 347"/>
              <a:gd name="T49" fmla="*/ 241 h 333"/>
              <a:gd name="T50" fmla="*/ 228 w 347"/>
              <a:gd name="T51" fmla="*/ 250 h 333"/>
              <a:gd name="T52" fmla="*/ 178 w 347"/>
              <a:gd name="T53" fmla="*/ 262 h 333"/>
              <a:gd name="T54" fmla="*/ 74 w 347"/>
              <a:gd name="T55" fmla="*/ 139 h 333"/>
              <a:gd name="T56" fmla="*/ 136 w 347"/>
              <a:gd name="T57" fmla="*/ 120 h 333"/>
              <a:gd name="T58" fmla="*/ 137 w 347"/>
              <a:gd name="T59" fmla="*/ 216 h 333"/>
              <a:gd name="T60" fmla="*/ 162 w 347"/>
              <a:gd name="T61" fmla="*/ 148 h 333"/>
              <a:gd name="T62" fmla="*/ 86 w 347"/>
              <a:gd name="T63" fmla="*/ 223 h 333"/>
              <a:gd name="T64" fmla="*/ 57 w 347"/>
              <a:gd name="T65" fmla="*/ 177 h 333"/>
              <a:gd name="T66" fmla="*/ 232 w 347"/>
              <a:gd name="T67" fmla="*/ 217 h 333"/>
              <a:gd name="T68" fmla="*/ 71 w 347"/>
              <a:gd name="T69" fmla="*/ 161 h 333"/>
              <a:gd name="T70" fmla="*/ 102 w 347"/>
              <a:gd name="T71" fmla="*/ 46 h 333"/>
              <a:gd name="T72" fmla="*/ 58 w 347"/>
              <a:gd name="T73" fmla="*/ 115 h 333"/>
              <a:gd name="T74" fmla="*/ 249 w 347"/>
              <a:gd name="T75" fmla="*/ 194 h 333"/>
              <a:gd name="T76" fmla="*/ 200 w 347"/>
              <a:gd name="T77" fmla="*/ 139 h 333"/>
              <a:gd name="T78" fmla="*/ 112 w 347"/>
              <a:gd name="T79" fmla="*/ 213 h 333"/>
              <a:gd name="T80" fmla="*/ 114 w 347"/>
              <a:gd name="T81" fmla="*/ 49 h 333"/>
              <a:gd name="T82" fmla="*/ 126 w 347"/>
              <a:gd name="T83" fmla="*/ 45 h 333"/>
              <a:gd name="T84" fmla="*/ 151 w 347"/>
              <a:gd name="T85" fmla="*/ 78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7" h="333">
                <a:moveTo>
                  <a:pt x="90" y="24"/>
                </a:moveTo>
                <a:cubicBezTo>
                  <a:pt x="90" y="11"/>
                  <a:pt x="100" y="0"/>
                  <a:pt x="114" y="0"/>
                </a:cubicBezTo>
                <a:cubicBezTo>
                  <a:pt x="127" y="0"/>
                  <a:pt x="138" y="11"/>
                  <a:pt x="138" y="24"/>
                </a:cubicBezTo>
                <a:cubicBezTo>
                  <a:pt x="138" y="38"/>
                  <a:pt x="127" y="49"/>
                  <a:pt x="114" y="49"/>
                </a:cubicBezTo>
                <a:cubicBezTo>
                  <a:pt x="100" y="49"/>
                  <a:pt x="90" y="38"/>
                  <a:pt x="90" y="24"/>
                </a:cubicBezTo>
                <a:close/>
                <a:moveTo>
                  <a:pt x="0" y="146"/>
                </a:moveTo>
                <a:cubicBezTo>
                  <a:pt x="0" y="166"/>
                  <a:pt x="17" y="183"/>
                  <a:pt x="37" y="183"/>
                </a:cubicBezTo>
                <a:cubicBezTo>
                  <a:pt x="58" y="183"/>
                  <a:pt x="75" y="166"/>
                  <a:pt x="75" y="146"/>
                </a:cubicBezTo>
                <a:cubicBezTo>
                  <a:pt x="75" y="125"/>
                  <a:pt x="58" y="108"/>
                  <a:pt x="37" y="108"/>
                </a:cubicBezTo>
                <a:cubicBezTo>
                  <a:pt x="17" y="108"/>
                  <a:pt x="0" y="125"/>
                  <a:pt x="0" y="146"/>
                </a:cubicBezTo>
                <a:close/>
                <a:moveTo>
                  <a:pt x="60" y="273"/>
                </a:moveTo>
                <a:cubicBezTo>
                  <a:pt x="60" y="306"/>
                  <a:pt x="86" y="333"/>
                  <a:pt x="119" y="333"/>
                </a:cubicBezTo>
                <a:cubicBezTo>
                  <a:pt x="152" y="333"/>
                  <a:pt x="179" y="306"/>
                  <a:pt x="179" y="273"/>
                </a:cubicBezTo>
                <a:cubicBezTo>
                  <a:pt x="179" y="240"/>
                  <a:pt x="152" y="213"/>
                  <a:pt x="119" y="213"/>
                </a:cubicBezTo>
                <a:cubicBezTo>
                  <a:pt x="86" y="213"/>
                  <a:pt x="60" y="240"/>
                  <a:pt x="60" y="273"/>
                </a:cubicBezTo>
                <a:close/>
                <a:moveTo>
                  <a:pt x="134" y="110"/>
                </a:moveTo>
                <a:cubicBezTo>
                  <a:pt x="134" y="132"/>
                  <a:pt x="152" y="149"/>
                  <a:pt x="174" y="149"/>
                </a:cubicBezTo>
                <a:cubicBezTo>
                  <a:pt x="195" y="149"/>
                  <a:pt x="213" y="132"/>
                  <a:pt x="213" y="110"/>
                </a:cubicBezTo>
                <a:cubicBezTo>
                  <a:pt x="213" y="89"/>
                  <a:pt x="195" y="71"/>
                  <a:pt x="174" y="71"/>
                </a:cubicBezTo>
                <a:cubicBezTo>
                  <a:pt x="152" y="71"/>
                  <a:pt x="134" y="89"/>
                  <a:pt x="134" y="110"/>
                </a:cubicBezTo>
                <a:close/>
                <a:moveTo>
                  <a:pt x="228" y="241"/>
                </a:moveTo>
                <a:cubicBezTo>
                  <a:pt x="228" y="275"/>
                  <a:pt x="254" y="303"/>
                  <a:pt x="287" y="303"/>
                </a:cubicBezTo>
                <a:cubicBezTo>
                  <a:pt x="320" y="303"/>
                  <a:pt x="347" y="275"/>
                  <a:pt x="347" y="241"/>
                </a:cubicBezTo>
                <a:cubicBezTo>
                  <a:pt x="347" y="207"/>
                  <a:pt x="320" y="179"/>
                  <a:pt x="287" y="179"/>
                </a:cubicBezTo>
                <a:cubicBezTo>
                  <a:pt x="254" y="179"/>
                  <a:pt x="228" y="207"/>
                  <a:pt x="228" y="241"/>
                </a:cubicBezTo>
                <a:close/>
                <a:moveTo>
                  <a:pt x="228" y="250"/>
                </a:moveTo>
                <a:cubicBezTo>
                  <a:pt x="178" y="262"/>
                  <a:pt x="178" y="262"/>
                  <a:pt x="178" y="262"/>
                </a:cubicBezTo>
                <a:moveTo>
                  <a:pt x="74" y="139"/>
                </a:moveTo>
                <a:cubicBezTo>
                  <a:pt x="136" y="120"/>
                  <a:pt x="136" y="120"/>
                  <a:pt x="136" y="120"/>
                </a:cubicBezTo>
                <a:moveTo>
                  <a:pt x="137" y="216"/>
                </a:moveTo>
                <a:cubicBezTo>
                  <a:pt x="162" y="148"/>
                  <a:pt x="162" y="148"/>
                  <a:pt x="162" y="148"/>
                </a:cubicBezTo>
                <a:moveTo>
                  <a:pt x="86" y="223"/>
                </a:moveTo>
                <a:cubicBezTo>
                  <a:pt x="57" y="177"/>
                  <a:pt x="57" y="177"/>
                  <a:pt x="57" y="177"/>
                </a:cubicBezTo>
                <a:moveTo>
                  <a:pt x="232" y="217"/>
                </a:moveTo>
                <a:cubicBezTo>
                  <a:pt x="71" y="161"/>
                  <a:pt x="71" y="161"/>
                  <a:pt x="71" y="161"/>
                </a:cubicBezTo>
                <a:moveTo>
                  <a:pt x="102" y="46"/>
                </a:moveTo>
                <a:cubicBezTo>
                  <a:pt x="58" y="115"/>
                  <a:pt x="58" y="115"/>
                  <a:pt x="58" y="115"/>
                </a:cubicBezTo>
                <a:moveTo>
                  <a:pt x="249" y="194"/>
                </a:moveTo>
                <a:cubicBezTo>
                  <a:pt x="200" y="139"/>
                  <a:pt x="200" y="139"/>
                  <a:pt x="200" y="139"/>
                </a:cubicBezTo>
                <a:moveTo>
                  <a:pt x="112" y="213"/>
                </a:moveTo>
                <a:cubicBezTo>
                  <a:pt x="114" y="49"/>
                  <a:pt x="114" y="49"/>
                  <a:pt x="114" y="49"/>
                </a:cubicBezTo>
                <a:moveTo>
                  <a:pt x="126" y="45"/>
                </a:moveTo>
                <a:cubicBezTo>
                  <a:pt x="151" y="78"/>
                  <a:pt x="151" y="78"/>
                  <a:pt x="151" y="78"/>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35" name="Star rating">
            <a:extLst>
              <a:ext uri="{FF2B5EF4-FFF2-40B4-BE49-F238E27FC236}">
                <a16:creationId xmlns:a16="http://schemas.microsoft.com/office/drawing/2014/main" id="{4AD87393-7A44-4F5B-9E9C-52007E4D7188}"/>
              </a:ext>
              <a:ext uri="{C183D7F6-B498-43B3-948B-1728B52AA6E4}">
                <adec:decorative xmlns:adec="http://schemas.microsoft.com/office/drawing/2017/decorative" val="1"/>
              </a:ext>
            </a:extLst>
          </p:cNvPr>
          <p:cNvSpPr>
            <a:spLocks noChangeAspect="1" noEditPoints="1"/>
          </p:cNvSpPr>
          <p:nvPr/>
        </p:nvSpPr>
        <p:spPr bwMode="auto">
          <a:xfrm>
            <a:off x="5747200" y="2129240"/>
            <a:ext cx="470244" cy="125624"/>
          </a:xfrm>
          <a:custGeom>
            <a:avLst/>
            <a:gdLst>
              <a:gd name="T0" fmla="*/ 67 w 700"/>
              <a:gd name="T1" fmla="*/ 75 h 187"/>
              <a:gd name="T2" fmla="*/ 88 w 700"/>
              <a:gd name="T3" fmla="*/ 0 h 187"/>
              <a:gd name="T4" fmla="*/ 111 w 700"/>
              <a:gd name="T5" fmla="*/ 75 h 187"/>
              <a:gd name="T6" fmla="*/ 180 w 700"/>
              <a:gd name="T7" fmla="*/ 75 h 187"/>
              <a:gd name="T8" fmla="*/ 124 w 700"/>
              <a:gd name="T9" fmla="*/ 120 h 187"/>
              <a:gd name="T10" fmla="*/ 147 w 700"/>
              <a:gd name="T11" fmla="*/ 187 h 187"/>
              <a:gd name="T12" fmla="*/ 90 w 700"/>
              <a:gd name="T13" fmla="*/ 151 h 187"/>
              <a:gd name="T14" fmla="*/ 33 w 700"/>
              <a:gd name="T15" fmla="*/ 187 h 187"/>
              <a:gd name="T16" fmla="*/ 53 w 700"/>
              <a:gd name="T17" fmla="*/ 120 h 187"/>
              <a:gd name="T18" fmla="*/ 0 w 700"/>
              <a:gd name="T19" fmla="*/ 75 h 187"/>
              <a:gd name="T20" fmla="*/ 67 w 700"/>
              <a:gd name="T21" fmla="*/ 75 h 187"/>
              <a:gd name="T22" fmla="*/ 327 w 700"/>
              <a:gd name="T23" fmla="*/ 75 h 187"/>
              <a:gd name="T24" fmla="*/ 350 w 700"/>
              <a:gd name="T25" fmla="*/ 0 h 187"/>
              <a:gd name="T26" fmla="*/ 371 w 700"/>
              <a:gd name="T27" fmla="*/ 75 h 187"/>
              <a:gd name="T28" fmla="*/ 440 w 700"/>
              <a:gd name="T29" fmla="*/ 75 h 187"/>
              <a:gd name="T30" fmla="*/ 384 w 700"/>
              <a:gd name="T31" fmla="*/ 120 h 187"/>
              <a:gd name="T32" fmla="*/ 408 w 700"/>
              <a:gd name="T33" fmla="*/ 187 h 187"/>
              <a:gd name="T34" fmla="*/ 350 w 700"/>
              <a:gd name="T35" fmla="*/ 151 h 187"/>
              <a:gd name="T36" fmla="*/ 293 w 700"/>
              <a:gd name="T37" fmla="*/ 187 h 187"/>
              <a:gd name="T38" fmla="*/ 313 w 700"/>
              <a:gd name="T39" fmla="*/ 120 h 187"/>
              <a:gd name="T40" fmla="*/ 260 w 700"/>
              <a:gd name="T41" fmla="*/ 75 h 187"/>
              <a:gd name="T42" fmla="*/ 327 w 700"/>
              <a:gd name="T43" fmla="*/ 75 h 187"/>
              <a:gd name="T44" fmla="*/ 587 w 700"/>
              <a:gd name="T45" fmla="*/ 75 h 187"/>
              <a:gd name="T46" fmla="*/ 610 w 700"/>
              <a:gd name="T47" fmla="*/ 0 h 187"/>
              <a:gd name="T48" fmla="*/ 631 w 700"/>
              <a:gd name="T49" fmla="*/ 75 h 187"/>
              <a:gd name="T50" fmla="*/ 700 w 700"/>
              <a:gd name="T51" fmla="*/ 75 h 187"/>
              <a:gd name="T52" fmla="*/ 644 w 700"/>
              <a:gd name="T53" fmla="*/ 120 h 187"/>
              <a:gd name="T54" fmla="*/ 668 w 700"/>
              <a:gd name="T55" fmla="*/ 187 h 187"/>
              <a:gd name="T56" fmla="*/ 610 w 700"/>
              <a:gd name="T57" fmla="*/ 151 h 187"/>
              <a:gd name="T58" fmla="*/ 553 w 700"/>
              <a:gd name="T59" fmla="*/ 187 h 187"/>
              <a:gd name="T60" fmla="*/ 573 w 700"/>
              <a:gd name="T61" fmla="*/ 120 h 187"/>
              <a:gd name="T62" fmla="*/ 520 w 700"/>
              <a:gd name="T63" fmla="*/ 75 h 187"/>
              <a:gd name="T64" fmla="*/ 587 w 700"/>
              <a:gd name="T65" fmla="*/ 7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0" h="187">
                <a:moveTo>
                  <a:pt x="67" y="75"/>
                </a:moveTo>
                <a:lnTo>
                  <a:pt x="88" y="0"/>
                </a:lnTo>
                <a:lnTo>
                  <a:pt x="111" y="75"/>
                </a:lnTo>
                <a:lnTo>
                  <a:pt x="180" y="75"/>
                </a:lnTo>
                <a:lnTo>
                  <a:pt x="124" y="120"/>
                </a:lnTo>
                <a:lnTo>
                  <a:pt x="147" y="187"/>
                </a:lnTo>
                <a:lnTo>
                  <a:pt x="90" y="151"/>
                </a:lnTo>
                <a:lnTo>
                  <a:pt x="33" y="187"/>
                </a:lnTo>
                <a:lnTo>
                  <a:pt x="53" y="120"/>
                </a:lnTo>
                <a:lnTo>
                  <a:pt x="0" y="75"/>
                </a:lnTo>
                <a:lnTo>
                  <a:pt x="67" y="75"/>
                </a:lnTo>
                <a:close/>
                <a:moveTo>
                  <a:pt x="327" y="75"/>
                </a:moveTo>
                <a:lnTo>
                  <a:pt x="350" y="0"/>
                </a:lnTo>
                <a:lnTo>
                  <a:pt x="371" y="75"/>
                </a:lnTo>
                <a:lnTo>
                  <a:pt x="440" y="75"/>
                </a:lnTo>
                <a:lnTo>
                  <a:pt x="384" y="120"/>
                </a:lnTo>
                <a:lnTo>
                  <a:pt x="408" y="187"/>
                </a:lnTo>
                <a:lnTo>
                  <a:pt x="350" y="151"/>
                </a:lnTo>
                <a:lnTo>
                  <a:pt x="293" y="187"/>
                </a:lnTo>
                <a:lnTo>
                  <a:pt x="313" y="120"/>
                </a:lnTo>
                <a:lnTo>
                  <a:pt x="260" y="75"/>
                </a:lnTo>
                <a:lnTo>
                  <a:pt x="327" y="75"/>
                </a:lnTo>
                <a:close/>
                <a:moveTo>
                  <a:pt x="587" y="75"/>
                </a:moveTo>
                <a:lnTo>
                  <a:pt x="610" y="0"/>
                </a:lnTo>
                <a:lnTo>
                  <a:pt x="631" y="75"/>
                </a:lnTo>
                <a:lnTo>
                  <a:pt x="700" y="75"/>
                </a:lnTo>
                <a:lnTo>
                  <a:pt x="644" y="120"/>
                </a:lnTo>
                <a:lnTo>
                  <a:pt x="668" y="187"/>
                </a:lnTo>
                <a:lnTo>
                  <a:pt x="610" y="151"/>
                </a:lnTo>
                <a:lnTo>
                  <a:pt x="553" y="187"/>
                </a:lnTo>
                <a:lnTo>
                  <a:pt x="573" y="120"/>
                </a:lnTo>
                <a:lnTo>
                  <a:pt x="520" y="75"/>
                </a:lnTo>
                <a:lnTo>
                  <a:pt x="587" y="75"/>
                </a:lnTo>
                <a:close/>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Tree>
    <p:extLst>
      <p:ext uri="{BB962C8B-B14F-4D97-AF65-F5344CB8AC3E}">
        <p14:creationId xmlns:p14="http://schemas.microsoft.com/office/powerpoint/2010/main" val="3110089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3.125E-6 -4.44444E-6 L -3.125E-6 0.04352 " pathEditMode="relative" rAng="0" ptsTypes="AA">
                                      <p:cBhvr>
                                        <p:cTn id="9" dur="600" spd="-100000" fill="hold"/>
                                        <p:tgtEl>
                                          <p:spTgt spid="2"/>
                                        </p:tgtEl>
                                        <p:attrNameLst>
                                          <p:attrName>ppt_x</p:attrName>
                                          <p:attrName>ppt_y</p:attrName>
                                        </p:attrNameLst>
                                      </p:cBhvr>
                                      <p:rCtr x="0" y="2176"/>
                                    </p:animMotion>
                                  </p:childTnLst>
                                </p:cTn>
                              </p:par>
                            </p:childTnLst>
                          </p:cTn>
                        </p:par>
                        <p:par>
                          <p:cTn id="10" fill="hold">
                            <p:stCondLst>
                              <p:cond delay="600"/>
                            </p:stCondLst>
                            <p:childTnLst>
                              <p:par>
                                <p:cTn id="11" presetID="10"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42" presetClass="path" presetSubtype="0" decel="100000" fill="hold" grpId="1" nodeType="withEffect">
                                  <p:stCondLst>
                                    <p:cond delay="0"/>
                                  </p:stCondLst>
                                  <p:childTnLst>
                                    <p:animMotion origin="layout" path="M -1.875E-6 5.55112E-17 L 0.03555 -0.00046 " pathEditMode="relative" rAng="0" ptsTypes="AA">
                                      <p:cBhvr>
                                        <p:cTn id="15" dur="500" spd="-100000" fill="hold"/>
                                        <p:tgtEl>
                                          <p:spTgt spid="28"/>
                                        </p:tgtEl>
                                        <p:attrNameLst>
                                          <p:attrName>ppt_x</p:attrName>
                                          <p:attrName>ppt_y</p:attrName>
                                        </p:attrNameLst>
                                      </p:cBhvr>
                                      <p:rCtr x="1771" y="-23"/>
                                    </p:animMotion>
                                  </p:childTnLst>
                                </p:cTn>
                              </p:par>
                            </p:childTnLst>
                          </p:cTn>
                        </p:par>
                        <p:par>
                          <p:cTn id="16" fill="hold">
                            <p:stCondLst>
                              <p:cond delay="1100"/>
                            </p:stCondLst>
                            <p:childTnLst>
                              <p:par>
                                <p:cTn id="17" presetID="10" presetClass="entr" presetSubtype="0"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1600"/>
                            </p:stCondLst>
                            <p:childTnLst>
                              <p:par>
                                <p:cTn id="24" presetID="10" presetClass="entr" presetSubtype="0"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42" presetClass="path" presetSubtype="0" decel="100000" fill="hold" grpId="1" nodeType="withEffect">
                                  <p:stCondLst>
                                    <p:cond delay="0"/>
                                  </p:stCondLst>
                                  <p:childTnLst>
                                    <p:animMotion origin="layout" path="M -1.875E-6 0 L 0.03555 -0.00046 " pathEditMode="relative" rAng="0" ptsTypes="AA">
                                      <p:cBhvr>
                                        <p:cTn id="28" dur="500" spd="-100000" fill="hold"/>
                                        <p:tgtEl>
                                          <p:spTgt spid="26"/>
                                        </p:tgtEl>
                                        <p:attrNameLst>
                                          <p:attrName>ppt_x</p:attrName>
                                          <p:attrName>ppt_y</p:attrName>
                                        </p:attrNameLst>
                                      </p:cBhvr>
                                      <p:rCtr x="1771" y="-23"/>
                                    </p:animMotion>
                                  </p:childTnLst>
                                </p:cTn>
                              </p:par>
                            </p:childTnLst>
                          </p:cTn>
                        </p:par>
                        <p:par>
                          <p:cTn id="29" fill="hold">
                            <p:stCondLst>
                              <p:cond delay="2100"/>
                            </p:stCondLst>
                            <p:childTnLst>
                              <p:par>
                                <p:cTn id="30" presetID="10" presetClass="entr" presetSubtype="0"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42" presetClass="path" presetSubtype="0" decel="100000" fill="hold" grpId="1" nodeType="withEffect">
                                  <p:stCondLst>
                                    <p:cond delay="500"/>
                                  </p:stCondLst>
                                  <p:childTnLst>
                                    <p:animMotion origin="layout" path="M -1.875E-6 -7.40741E-7 L 0.03555 -0.00046 " pathEditMode="relative" rAng="0" ptsTypes="AA">
                                      <p:cBhvr>
                                        <p:cTn id="40" dur="500" spd="-100000" fill="hold"/>
                                        <p:tgtEl>
                                          <p:spTgt spid="30"/>
                                        </p:tgtEl>
                                        <p:attrNameLst>
                                          <p:attrName>ppt_x</p:attrName>
                                          <p:attrName>ppt_y</p:attrName>
                                        </p:attrNameLst>
                                      </p:cBhvr>
                                      <p:rCtr x="1771" y="-23"/>
                                    </p:animMotion>
                                  </p:childTnLst>
                                </p:cTn>
                              </p:par>
                            </p:childTnLst>
                          </p:cTn>
                        </p:par>
                        <p:par>
                          <p:cTn id="41" fill="hold">
                            <p:stCondLst>
                              <p:cond delay="3100"/>
                            </p:stCondLst>
                            <p:childTnLst>
                              <p:par>
                                <p:cTn id="42" presetID="10" presetClass="entr" presetSubtype="0" fill="hold" grpId="0"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 grpId="0"/>
      <p:bldP spid="2" grpId="1"/>
      <p:bldP spid="28" grpId="0"/>
      <p:bldP spid="28" grpId="1"/>
      <p:bldP spid="26" grpId="0"/>
      <p:bldP spid="26" grpId="1"/>
      <p:bldP spid="30" grpId="0"/>
      <p:bldP spid="30" grpId="1"/>
      <p:bldP spid="31" grpId="0" animBg="1"/>
      <p:bldP spid="32" grpId="0" animBg="1"/>
      <p:bldP spid="35"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A89AF-B6C2-3351-F0E1-69D93C2C9EBE}"/>
              </a:ext>
            </a:extLst>
          </p:cNvPr>
          <p:cNvSpPr>
            <a:spLocks noGrp="1"/>
          </p:cNvSpPr>
          <p:nvPr>
            <p:ph type="title"/>
          </p:nvPr>
        </p:nvSpPr>
        <p:spPr>
          <a:xfrm>
            <a:off x="588263" y="457199"/>
            <a:ext cx="9382673" cy="553998"/>
          </a:xfrm>
        </p:spPr>
        <p:txBody>
          <a:bodyPr/>
          <a:lstStyle/>
          <a:p>
            <a:r>
              <a:rPr lang="en-US" dirty="0"/>
              <a:t>Why migrate to the cloud? </a:t>
            </a:r>
          </a:p>
        </p:txBody>
      </p:sp>
      <p:sp>
        <p:nvSpPr>
          <p:cNvPr id="3" name="Content Placeholder 2">
            <a:extLst>
              <a:ext uri="{FF2B5EF4-FFF2-40B4-BE49-F238E27FC236}">
                <a16:creationId xmlns:a16="http://schemas.microsoft.com/office/drawing/2014/main" id="{F8218024-A4B9-F325-4543-C6929F988E13}"/>
              </a:ext>
            </a:extLst>
          </p:cNvPr>
          <p:cNvSpPr>
            <a:spLocks noGrp="1"/>
          </p:cNvSpPr>
          <p:nvPr>
            <p:ph sz="quarter" idx="10"/>
          </p:nvPr>
        </p:nvSpPr>
        <p:spPr>
          <a:xfrm>
            <a:off x="584199" y="1435100"/>
            <a:ext cx="7103717" cy="5228098"/>
          </a:xfrm>
        </p:spPr>
        <p:txBody>
          <a:bodyPr/>
          <a:lstStyle/>
          <a:p>
            <a:pPr marL="342900" marR="0" lvl="0" indent="-342900" fontAlgn="base">
              <a:spcBef>
                <a:spcPts val="1400"/>
              </a:spcBef>
              <a:spcAft>
                <a:spcPts val="0"/>
              </a:spcAft>
              <a:buSzPts val="1000"/>
              <a:buFont typeface="Symbol" panose="05050102010706020507" pitchFamily="18" charset="2"/>
              <a:buChar char=""/>
              <a:tabLst>
                <a:tab pos="457200" algn="l"/>
              </a:tabLst>
            </a:pPr>
            <a:r>
              <a:rPr lang="en-US" sz="2200" dirty="0">
                <a:solidFill>
                  <a:srgbClr val="454545"/>
                </a:solidFill>
                <a:effectLst/>
                <a:ea typeface="Aptos" panose="020B0004020202020204" pitchFamily="34" charset="0"/>
              </a:rPr>
              <a:t>Always be on the latest version of the solution without costly upgrades </a:t>
            </a:r>
            <a:endParaRPr lang="en-US" sz="2200" dirty="0">
              <a:effectLst/>
              <a:ea typeface="Aptos" panose="020B0004020202020204" pitchFamily="34" charset="0"/>
            </a:endParaRPr>
          </a:p>
          <a:p>
            <a:pPr marL="342900" marR="0" lvl="0" indent="-342900" fontAlgn="base">
              <a:spcBef>
                <a:spcPts val="1400"/>
              </a:spcBef>
              <a:spcAft>
                <a:spcPts val="0"/>
              </a:spcAft>
              <a:buSzPts val="1000"/>
              <a:buFont typeface="Symbol" panose="05050102010706020507" pitchFamily="18" charset="2"/>
              <a:buChar char=""/>
              <a:tabLst>
                <a:tab pos="457200" algn="l"/>
              </a:tabLst>
            </a:pPr>
            <a:r>
              <a:rPr lang="en-US" sz="2200" dirty="0">
                <a:solidFill>
                  <a:srgbClr val="454545"/>
                </a:solidFill>
                <a:effectLst/>
                <a:ea typeface="Aptos" panose="020B0004020202020204" pitchFamily="34" charset="0"/>
              </a:rPr>
              <a:t>No more infrastructure management </a:t>
            </a:r>
            <a:endParaRPr lang="en-US" sz="2200" dirty="0">
              <a:effectLst/>
              <a:ea typeface="Aptos" panose="020B0004020202020204" pitchFamily="34" charset="0"/>
            </a:endParaRPr>
          </a:p>
          <a:p>
            <a:pPr marL="342900" marR="0" lvl="0" indent="-342900" fontAlgn="base">
              <a:spcBef>
                <a:spcPts val="1400"/>
              </a:spcBef>
              <a:spcAft>
                <a:spcPts val="0"/>
              </a:spcAft>
              <a:buSzPts val="1000"/>
              <a:buFont typeface="Symbol" panose="05050102010706020507" pitchFamily="18" charset="2"/>
              <a:buChar char=""/>
              <a:tabLst>
                <a:tab pos="457200" algn="l"/>
              </a:tabLst>
            </a:pPr>
            <a:r>
              <a:rPr lang="en-US" sz="2200" dirty="0">
                <a:solidFill>
                  <a:srgbClr val="454545"/>
                </a:solidFill>
                <a:effectLst/>
                <a:ea typeface="Aptos" panose="020B0004020202020204" pitchFamily="34" charset="0"/>
              </a:rPr>
              <a:t>Work seamlessl</a:t>
            </a:r>
            <a:r>
              <a:rPr lang="en-US" sz="2200" dirty="0">
                <a:solidFill>
                  <a:srgbClr val="454545"/>
                </a:solidFill>
                <a:ea typeface="Aptos" panose="020B0004020202020204" pitchFamily="34" charset="0"/>
              </a:rPr>
              <a:t>y </a:t>
            </a:r>
            <a:r>
              <a:rPr lang="en-US" sz="2200" dirty="0">
                <a:solidFill>
                  <a:srgbClr val="454545"/>
                </a:solidFill>
                <a:effectLst/>
                <a:ea typeface="Aptos" panose="020B0004020202020204" pitchFamily="34" charset="0"/>
              </a:rPr>
              <a:t>with other Microsoft products </a:t>
            </a:r>
            <a:endParaRPr lang="en-US" sz="2200" dirty="0">
              <a:effectLst/>
              <a:ea typeface="Aptos" panose="020B0004020202020204" pitchFamily="34" charset="0"/>
            </a:endParaRPr>
          </a:p>
          <a:p>
            <a:pPr marL="342900" marR="0" lvl="0" indent="-342900" fontAlgn="base">
              <a:spcBef>
                <a:spcPts val="1400"/>
              </a:spcBef>
              <a:spcAft>
                <a:spcPts val="0"/>
              </a:spcAft>
              <a:buSzPts val="1000"/>
              <a:buFont typeface="Symbol" panose="05050102010706020507" pitchFamily="18" charset="2"/>
              <a:buChar char=""/>
              <a:tabLst>
                <a:tab pos="457200" algn="l"/>
              </a:tabLst>
            </a:pPr>
            <a:r>
              <a:rPr lang="en-US" sz="2200" dirty="0">
                <a:solidFill>
                  <a:srgbClr val="454545"/>
                </a:solidFill>
                <a:effectLst/>
                <a:ea typeface="Aptos" panose="020B0004020202020204" pitchFamily="34" charset="0"/>
              </a:rPr>
              <a:t>Enhanced Microsoft cloud security</a:t>
            </a:r>
            <a:endParaRPr lang="en-US" sz="2200" dirty="0">
              <a:effectLst/>
              <a:ea typeface="Aptos" panose="020B0004020202020204" pitchFamily="34" charset="0"/>
            </a:endParaRPr>
          </a:p>
          <a:p>
            <a:pPr marL="342900" indent="-342900" fontAlgn="base">
              <a:spcBef>
                <a:spcPts val="1400"/>
              </a:spcBef>
              <a:buSzPts val="1000"/>
              <a:buFont typeface="Symbol" panose="05050102010706020507" pitchFamily="18" charset="2"/>
              <a:buChar char=""/>
              <a:tabLst>
                <a:tab pos="457200" algn="l"/>
              </a:tabLst>
            </a:pPr>
            <a:r>
              <a:rPr lang="en-US" sz="2200" dirty="0">
                <a:solidFill>
                  <a:srgbClr val="454545"/>
                </a:solidFill>
                <a:ea typeface="Aptos" panose="020B0004020202020204" pitchFamily="34" charset="0"/>
              </a:rPr>
              <a:t>Improve privacy, reliability, and scalability</a:t>
            </a:r>
            <a:endParaRPr lang="en-US" sz="2200" dirty="0">
              <a:ea typeface="Aptos" panose="020B0004020202020204" pitchFamily="34" charset="0"/>
            </a:endParaRPr>
          </a:p>
          <a:p>
            <a:pPr marL="342900" indent="-342900" fontAlgn="base">
              <a:spcBef>
                <a:spcPts val="1400"/>
              </a:spcBef>
              <a:buSzPts val="1000"/>
              <a:buFont typeface="Symbol" panose="05050102010706020507" pitchFamily="18" charset="2"/>
              <a:buChar char=""/>
              <a:tabLst>
                <a:tab pos="457200" algn="l"/>
              </a:tabLst>
            </a:pPr>
            <a:r>
              <a:rPr lang="en-US" sz="2200" dirty="0">
                <a:solidFill>
                  <a:srgbClr val="454545"/>
                </a:solidFill>
                <a:ea typeface="Aptos" panose="020B0004020202020204" pitchFamily="34" charset="0"/>
              </a:rPr>
              <a:t>Work from anywhere, on any device </a:t>
            </a:r>
          </a:p>
          <a:p>
            <a:pPr marL="342900" marR="0" lvl="0" indent="-342900" fontAlgn="base">
              <a:spcBef>
                <a:spcPts val="1400"/>
              </a:spcBef>
              <a:spcAft>
                <a:spcPts val="0"/>
              </a:spcAft>
              <a:buSzPts val="1000"/>
              <a:buFont typeface="Symbol" panose="05050102010706020507" pitchFamily="18" charset="2"/>
              <a:buChar char=""/>
              <a:tabLst>
                <a:tab pos="457200" algn="l"/>
              </a:tabLst>
            </a:pPr>
            <a:r>
              <a:rPr lang="en-US" sz="2200" dirty="0">
                <a:solidFill>
                  <a:srgbClr val="454545"/>
                </a:solidFill>
                <a:ea typeface="Aptos" panose="020B0004020202020204" pitchFamily="34" charset="0"/>
              </a:rPr>
              <a:t>Access p</a:t>
            </a:r>
            <a:r>
              <a:rPr lang="en-US" sz="2200" dirty="0">
                <a:solidFill>
                  <a:srgbClr val="454545"/>
                </a:solidFill>
                <a:effectLst/>
                <a:ea typeface="Aptos" panose="020B0004020202020204" pitchFamily="34" charset="0"/>
              </a:rPr>
              <a:t>redictive analytics, AI, and data visualizations </a:t>
            </a:r>
            <a:endParaRPr lang="en-US" sz="2200" dirty="0">
              <a:effectLst/>
              <a:ea typeface="Aptos" panose="020B0004020202020204" pitchFamily="34" charset="0"/>
            </a:endParaRPr>
          </a:p>
          <a:p>
            <a:pPr marL="342900" marR="0" lvl="0" indent="-342900" fontAlgn="base">
              <a:spcBef>
                <a:spcPts val="1400"/>
              </a:spcBef>
              <a:spcAft>
                <a:spcPts val="0"/>
              </a:spcAft>
              <a:buSzPts val="1000"/>
              <a:buFont typeface="Symbol" panose="05050102010706020507" pitchFamily="18" charset="2"/>
              <a:buChar char=""/>
              <a:tabLst>
                <a:tab pos="457200" algn="l"/>
              </a:tabLst>
            </a:pPr>
            <a:r>
              <a:rPr lang="en-US" sz="2200" dirty="0">
                <a:solidFill>
                  <a:srgbClr val="454545"/>
                </a:solidFill>
                <a:effectLst/>
                <a:ea typeface="Aptos" panose="020B0004020202020204" pitchFamily="34" charset="0"/>
              </a:rPr>
              <a:t>Be ready for the future with the latest AI and product innovations </a:t>
            </a:r>
            <a:endParaRPr lang="en-US" sz="2200" dirty="0">
              <a:effectLst/>
              <a:ea typeface="Aptos" panose="020B0004020202020204" pitchFamily="34" charset="0"/>
            </a:endParaRPr>
          </a:p>
          <a:p>
            <a:endParaRPr lang="en-US" sz="2200" dirty="0"/>
          </a:p>
        </p:txBody>
      </p:sp>
      <p:pic>
        <p:nvPicPr>
          <p:cNvPr id="5" name="Picture 4" descr="A person sitting at a counter with a computer&#10;&#10;Description automatically generated with low confidence">
            <a:extLst>
              <a:ext uri="{FF2B5EF4-FFF2-40B4-BE49-F238E27FC236}">
                <a16:creationId xmlns:a16="http://schemas.microsoft.com/office/drawing/2014/main" id="{DDC63352-4E7F-5CCD-FB86-6C2ED33AB79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259416" y="0"/>
            <a:ext cx="3932583" cy="6858000"/>
          </a:xfrm>
          <a:prstGeom prst="rect">
            <a:avLst/>
          </a:prstGeom>
        </p:spPr>
      </p:pic>
    </p:spTree>
    <p:extLst>
      <p:ext uri="{BB962C8B-B14F-4D97-AF65-F5344CB8AC3E}">
        <p14:creationId xmlns:p14="http://schemas.microsoft.com/office/powerpoint/2010/main" val="2227580177"/>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F09E0C-C96F-766B-38E9-E2168C6497F0}"/>
              </a:ext>
            </a:extLst>
          </p:cNvPr>
          <p:cNvSpPr>
            <a:spLocks noGrp="1"/>
          </p:cNvSpPr>
          <p:nvPr>
            <p:ph type="title"/>
          </p:nvPr>
        </p:nvSpPr>
        <p:spPr>
          <a:xfrm>
            <a:off x="585216" y="3033223"/>
            <a:ext cx="9144000" cy="498598"/>
          </a:xfrm>
        </p:spPr>
        <p:txBody>
          <a:bodyPr/>
          <a:lstStyle/>
          <a:p>
            <a:r>
              <a:rPr lang="en-US" dirty="0">
                <a:solidFill>
                  <a:schemeClr val="bg1"/>
                </a:solidFill>
              </a:rPr>
              <a:t>Align to industry priority scenarios </a:t>
            </a:r>
          </a:p>
        </p:txBody>
      </p:sp>
    </p:spTree>
    <p:extLst>
      <p:ext uri="{BB962C8B-B14F-4D97-AF65-F5344CB8AC3E}">
        <p14:creationId xmlns:p14="http://schemas.microsoft.com/office/powerpoint/2010/main" val="3872403688"/>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7D12981D-8301-475A-8BBF-26964CB8439D}"/>
              </a:ext>
              <a:ext uri="{C183D7F6-B498-43B3-948B-1728B52AA6E4}">
                <adec:decorative xmlns:adec="http://schemas.microsoft.com/office/drawing/2017/decorative" val="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86"/>
          <a:stretch/>
        </p:blipFill>
        <p:spPr>
          <a:xfrm>
            <a:off x="587347" y="1855405"/>
            <a:ext cx="2438064" cy="2929446"/>
          </a:xfrm>
          <a:custGeom>
            <a:avLst/>
            <a:gdLst>
              <a:gd name="connsiteX0" fmla="*/ 0 w 2355952"/>
              <a:gd name="connsiteY0" fmla="*/ 0 h 1495726"/>
              <a:gd name="connsiteX1" fmla="*/ 2355952 w 2355952"/>
              <a:gd name="connsiteY1" fmla="*/ 0 h 1495726"/>
              <a:gd name="connsiteX2" fmla="*/ 2355952 w 2355952"/>
              <a:gd name="connsiteY2" fmla="*/ 1495726 h 1495726"/>
              <a:gd name="connsiteX3" fmla="*/ 0 w 2355952"/>
              <a:gd name="connsiteY3" fmla="*/ 1495726 h 1495726"/>
            </a:gdLst>
            <a:ahLst/>
            <a:cxnLst>
              <a:cxn ang="0">
                <a:pos x="connsiteX0" y="connsiteY0"/>
              </a:cxn>
              <a:cxn ang="0">
                <a:pos x="connsiteX1" y="connsiteY1"/>
              </a:cxn>
              <a:cxn ang="0">
                <a:pos x="connsiteX2" y="connsiteY2"/>
              </a:cxn>
              <a:cxn ang="0">
                <a:pos x="connsiteX3" y="connsiteY3"/>
              </a:cxn>
            </a:cxnLst>
            <a:rect l="l" t="t" r="r" b="b"/>
            <a:pathLst>
              <a:path w="2355952" h="1495726">
                <a:moveTo>
                  <a:pt x="0" y="0"/>
                </a:moveTo>
                <a:lnTo>
                  <a:pt x="2355952" y="0"/>
                </a:lnTo>
                <a:lnTo>
                  <a:pt x="2355952" y="1495726"/>
                </a:lnTo>
                <a:lnTo>
                  <a:pt x="0" y="1495726"/>
                </a:lnTo>
                <a:close/>
              </a:path>
            </a:pathLst>
          </a:custGeom>
        </p:spPr>
      </p:pic>
      <p:pic>
        <p:nvPicPr>
          <p:cNvPr id="28" name="Picture 27">
            <a:extLst>
              <a:ext uri="{FF2B5EF4-FFF2-40B4-BE49-F238E27FC236}">
                <a16:creationId xmlns:a16="http://schemas.microsoft.com/office/drawing/2014/main" id="{5E747888-94FD-49CA-B433-600CD0090653}"/>
              </a:ext>
              <a:ext uri="{C183D7F6-B498-43B3-948B-1728B52AA6E4}">
                <adec:decorative xmlns:adec="http://schemas.microsoft.com/office/drawing/2017/decorative" val="0"/>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353577" y="1855404"/>
            <a:ext cx="2445837" cy="2938787"/>
          </a:xfrm>
          <a:custGeom>
            <a:avLst/>
            <a:gdLst>
              <a:gd name="connsiteX0" fmla="*/ 0 w 2355952"/>
              <a:gd name="connsiteY0" fmla="*/ 0 h 1495726"/>
              <a:gd name="connsiteX1" fmla="*/ 2355952 w 2355952"/>
              <a:gd name="connsiteY1" fmla="*/ 0 h 1495726"/>
              <a:gd name="connsiteX2" fmla="*/ 2355952 w 2355952"/>
              <a:gd name="connsiteY2" fmla="*/ 1495726 h 1495726"/>
              <a:gd name="connsiteX3" fmla="*/ 0 w 2355952"/>
              <a:gd name="connsiteY3" fmla="*/ 1495726 h 1495726"/>
            </a:gdLst>
            <a:ahLst/>
            <a:cxnLst>
              <a:cxn ang="0">
                <a:pos x="connsiteX0" y="connsiteY0"/>
              </a:cxn>
              <a:cxn ang="0">
                <a:pos x="connsiteX1" y="connsiteY1"/>
              </a:cxn>
              <a:cxn ang="0">
                <a:pos x="connsiteX2" y="connsiteY2"/>
              </a:cxn>
              <a:cxn ang="0">
                <a:pos x="connsiteX3" y="connsiteY3"/>
              </a:cxn>
            </a:cxnLst>
            <a:rect l="l" t="t" r="r" b="b"/>
            <a:pathLst>
              <a:path w="2355952" h="1495726">
                <a:moveTo>
                  <a:pt x="0" y="0"/>
                </a:moveTo>
                <a:lnTo>
                  <a:pt x="2355952" y="0"/>
                </a:lnTo>
                <a:lnTo>
                  <a:pt x="2355952" y="1495726"/>
                </a:lnTo>
                <a:lnTo>
                  <a:pt x="0" y="1495726"/>
                </a:lnTo>
                <a:close/>
              </a:path>
            </a:pathLst>
          </a:custGeom>
        </p:spPr>
      </p:pic>
      <p:pic>
        <p:nvPicPr>
          <p:cNvPr id="31" name="Picture 30">
            <a:extLst>
              <a:ext uri="{FF2B5EF4-FFF2-40B4-BE49-F238E27FC236}">
                <a16:creationId xmlns:a16="http://schemas.microsoft.com/office/drawing/2014/main" id="{D77A2707-DF1A-4046-BE4A-6042A50306F6}"/>
              </a:ext>
              <a:ext uri="{C183D7F6-B498-43B3-948B-1728B52AA6E4}">
                <adec:decorative xmlns:adec="http://schemas.microsoft.com/office/drawing/2017/decorative" val="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86"/>
          <a:stretch/>
        </p:blipFill>
        <p:spPr>
          <a:xfrm>
            <a:off x="6122001" y="1855405"/>
            <a:ext cx="2438064" cy="2929448"/>
          </a:xfrm>
          <a:custGeom>
            <a:avLst/>
            <a:gdLst>
              <a:gd name="connsiteX0" fmla="*/ 0 w 2355952"/>
              <a:gd name="connsiteY0" fmla="*/ 0 h 1495726"/>
              <a:gd name="connsiteX1" fmla="*/ 2355952 w 2355952"/>
              <a:gd name="connsiteY1" fmla="*/ 0 h 1495726"/>
              <a:gd name="connsiteX2" fmla="*/ 2355952 w 2355952"/>
              <a:gd name="connsiteY2" fmla="*/ 1495726 h 1495726"/>
              <a:gd name="connsiteX3" fmla="*/ 0 w 2355952"/>
              <a:gd name="connsiteY3" fmla="*/ 1495726 h 1495726"/>
            </a:gdLst>
            <a:ahLst/>
            <a:cxnLst>
              <a:cxn ang="0">
                <a:pos x="connsiteX0" y="connsiteY0"/>
              </a:cxn>
              <a:cxn ang="0">
                <a:pos x="connsiteX1" y="connsiteY1"/>
              </a:cxn>
              <a:cxn ang="0">
                <a:pos x="connsiteX2" y="connsiteY2"/>
              </a:cxn>
              <a:cxn ang="0">
                <a:pos x="connsiteX3" y="connsiteY3"/>
              </a:cxn>
            </a:cxnLst>
            <a:rect l="l" t="t" r="r" b="b"/>
            <a:pathLst>
              <a:path w="2355952" h="1495726">
                <a:moveTo>
                  <a:pt x="0" y="0"/>
                </a:moveTo>
                <a:lnTo>
                  <a:pt x="2355952" y="0"/>
                </a:lnTo>
                <a:lnTo>
                  <a:pt x="2355952" y="1495726"/>
                </a:lnTo>
                <a:lnTo>
                  <a:pt x="0" y="1495726"/>
                </a:lnTo>
                <a:close/>
              </a:path>
            </a:pathLst>
          </a:custGeom>
        </p:spPr>
      </p:pic>
      <p:pic>
        <p:nvPicPr>
          <p:cNvPr id="29" name="Picture 28">
            <a:extLst>
              <a:ext uri="{FF2B5EF4-FFF2-40B4-BE49-F238E27FC236}">
                <a16:creationId xmlns:a16="http://schemas.microsoft.com/office/drawing/2014/main" id="{F2A5E807-11BD-49F4-B7CA-7BA402E55277}"/>
              </a:ext>
              <a:ext uri="{C183D7F6-B498-43B3-948B-1728B52AA6E4}">
                <adec:decorative xmlns:adec="http://schemas.microsoft.com/office/drawing/2017/decorative" val="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86"/>
          <a:stretch/>
        </p:blipFill>
        <p:spPr>
          <a:xfrm>
            <a:off x="8890424" y="1855405"/>
            <a:ext cx="2438064" cy="2929446"/>
          </a:xfrm>
          <a:custGeom>
            <a:avLst/>
            <a:gdLst>
              <a:gd name="connsiteX0" fmla="*/ 0 w 2355953"/>
              <a:gd name="connsiteY0" fmla="*/ 0 h 1495726"/>
              <a:gd name="connsiteX1" fmla="*/ 2355953 w 2355953"/>
              <a:gd name="connsiteY1" fmla="*/ 0 h 1495726"/>
              <a:gd name="connsiteX2" fmla="*/ 2355953 w 2355953"/>
              <a:gd name="connsiteY2" fmla="*/ 1495726 h 1495726"/>
              <a:gd name="connsiteX3" fmla="*/ 0 w 2355953"/>
              <a:gd name="connsiteY3" fmla="*/ 1495726 h 1495726"/>
            </a:gdLst>
            <a:ahLst/>
            <a:cxnLst>
              <a:cxn ang="0">
                <a:pos x="connsiteX0" y="connsiteY0"/>
              </a:cxn>
              <a:cxn ang="0">
                <a:pos x="connsiteX1" y="connsiteY1"/>
              </a:cxn>
              <a:cxn ang="0">
                <a:pos x="connsiteX2" y="connsiteY2"/>
              </a:cxn>
              <a:cxn ang="0">
                <a:pos x="connsiteX3" y="connsiteY3"/>
              </a:cxn>
            </a:cxnLst>
            <a:rect l="l" t="t" r="r" b="b"/>
            <a:pathLst>
              <a:path w="2355953" h="1495726">
                <a:moveTo>
                  <a:pt x="0" y="0"/>
                </a:moveTo>
                <a:lnTo>
                  <a:pt x="2355953" y="0"/>
                </a:lnTo>
                <a:lnTo>
                  <a:pt x="2355953" y="1495726"/>
                </a:lnTo>
                <a:lnTo>
                  <a:pt x="0" y="1495726"/>
                </a:lnTo>
                <a:close/>
              </a:path>
            </a:pathLst>
          </a:custGeom>
        </p:spPr>
      </p:pic>
      <p:sp>
        <p:nvSpPr>
          <p:cNvPr id="2" name="Title 1">
            <a:extLst>
              <a:ext uri="{FF2B5EF4-FFF2-40B4-BE49-F238E27FC236}">
                <a16:creationId xmlns:a16="http://schemas.microsoft.com/office/drawing/2014/main" id="{CAD5D412-925B-4CEF-93D2-89FFC2F0FB9D}"/>
              </a:ext>
            </a:extLst>
          </p:cNvPr>
          <p:cNvSpPr>
            <a:spLocks noGrp="1"/>
          </p:cNvSpPr>
          <p:nvPr>
            <p:ph type="title"/>
          </p:nvPr>
        </p:nvSpPr>
        <p:spPr>
          <a:xfrm>
            <a:off x="588262" y="457200"/>
            <a:ext cx="11984737" cy="492443"/>
          </a:xfrm>
        </p:spPr>
        <p:txBody>
          <a:bodyPr/>
          <a:lstStyle/>
          <a:p>
            <a:r>
              <a:rPr lang="en-US" sz="3200" noProof="0" dirty="0"/>
              <a:t>Pharma and life sciences shifting organizational priorities</a:t>
            </a:r>
            <a:endParaRPr lang="en-US" sz="3200" dirty="0"/>
          </a:p>
        </p:txBody>
      </p:sp>
      <p:graphicFrame>
        <p:nvGraphicFramePr>
          <p:cNvPr id="5" name="Object 4" hidden="1">
            <a:extLst>
              <a:ext uri="{FF2B5EF4-FFF2-40B4-BE49-F238E27FC236}">
                <a16:creationId xmlns:a16="http://schemas.microsoft.com/office/drawing/2014/main" id="{C69893DB-971F-4208-8522-269D40C42BBC}"/>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25" imgH="424" progId="TCLayout.ActiveDocument.1">
                  <p:embed/>
                </p:oleObj>
              </mc:Choice>
              <mc:Fallback>
                <p:oleObj name="think-cell Slide" r:id="rId8" imgW="425" imgH="424" progId="TCLayout.ActiveDocument.1">
                  <p:embed/>
                  <p:pic>
                    <p:nvPicPr>
                      <p:cNvPr id="5" name="Object 4" hidden="1">
                        <a:extLst>
                          <a:ext uri="{FF2B5EF4-FFF2-40B4-BE49-F238E27FC236}">
                            <a16:creationId xmlns:a16="http://schemas.microsoft.com/office/drawing/2014/main" id="{C69893DB-971F-4208-8522-269D40C42BBC}"/>
                          </a:ext>
                          <a:ext uri="{C183D7F6-B498-43B3-948B-1728B52AA6E4}">
                            <adec:decorative xmlns:adec="http://schemas.microsoft.com/office/drawing/2017/decorative" val="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A8945898-3831-E77D-5D47-EF7F97E6A5E6}"/>
              </a:ext>
            </a:extLst>
          </p:cNvPr>
          <p:cNvSpPr/>
          <p:nvPr/>
        </p:nvSpPr>
        <p:spPr bwMode="auto">
          <a:xfrm>
            <a:off x="3355771" y="4782331"/>
            <a:ext cx="2441448" cy="92546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algn="ctr">
              <a:spcAft>
                <a:spcPts val="1000"/>
              </a:spcAft>
              <a:defRPr/>
            </a:pPr>
            <a:r>
              <a:rPr kumimoji="0" lang="en-US" sz="1800" b="1" u="none" strike="noStrike" kern="1200" cap="none" normalizeH="0" baseline="0" noProof="0" dirty="0">
                <a:ln w="3175">
                  <a:noFill/>
                </a:ln>
                <a:solidFill>
                  <a:srgbClr val="8663C6"/>
                </a:solidFill>
                <a:effectLst/>
                <a:uLnTx/>
                <a:uFillTx/>
                <a:latin typeface="+mj-lt"/>
                <a:ea typeface="+mn-ea"/>
                <a:cs typeface="Segoe UI"/>
              </a:rPr>
              <a:t>Accelerate scientific innovation</a:t>
            </a:r>
          </a:p>
        </p:txBody>
      </p:sp>
      <p:sp>
        <p:nvSpPr>
          <p:cNvPr id="8" name="Rectangle 7">
            <a:extLst>
              <a:ext uri="{FF2B5EF4-FFF2-40B4-BE49-F238E27FC236}">
                <a16:creationId xmlns:a16="http://schemas.microsoft.com/office/drawing/2014/main" id="{9FA97028-9E0B-38FB-A7E4-04B9BD5AB969}"/>
              </a:ext>
            </a:extLst>
          </p:cNvPr>
          <p:cNvSpPr/>
          <p:nvPr/>
        </p:nvSpPr>
        <p:spPr bwMode="auto">
          <a:xfrm>
            <a:off x="6124195" y="4782331"/>
            <a:ext cx="2441448" cy="92546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1" u="none" strike="noStrike" kern="1200" cap="none" normalizeH="0" baseline="0" noProof="0" dirty="0">
                <a:ln w="3175">
                  <a:noFill/>
                </a:ln>
                <a:solidFill>
                  <a:srgbClr val="BF4DCC"/>
                </a:solidFill>
                <a:effectLst/>
                <a:uLnTx/>
                <a:uFillTx/>
                <a:latin typeface="+mj-lt"/>
                <a:ea typeface="+mn-ea"/>
                <a:cs typeface="Segoe UI" pitchFamily="34" charset="0"/>
              </a:rPr>
              <a:t>Enhance workforce experience</a:t>
            </a:r>
          </a:p>
        </p:txBody>
      </p:sp>
      <p:sp>
        <p:nvSpPr>
          <p:cNvPr id="10" name="Rectangle 9">
            <a:extLst>
              <a:ext uri="{FF2B5EF4-FFF2-40B4-BE49-F238E27FC236}">
                <a16:creationId xmlns:a16="http://schemas.microsoft.com/office/drawing/2014/main" id="{7D75D113-A0D0-3A5C-175B-DE8D9E804529}"/>
              </a:ext>
            </a:extLst>
          </p:cNvPr>
          <p:cNvSpPr/>
          <p:nvPr/>
        </p:nvSpPr>
        <p:spPr bwMode="auto">
          <a:xfrm>
            <a:off x="8892618" y="4782331"/>
            <a:ext cx="2441448" cy="92546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1" u="none" strike="noStrike" kern="1200" cap="none" normalizeH="0" baseline="0" noProof="0" dirty="0">
                <a:ln w="3175">
                  <a:noFill/>
                </a:ln>
                <a:solidFill>
                  <a:schemeClr val="accent3"/>
                </a:solidFill>
                <a:effectLst/>
                <a:uLnTx/>
                <a:uFillTx/>
                <a:latin typeface="+mj-lt"/>
                <a:ea typeface="+mn-ea"/>
                <a:cs typeface="Segoe UI" pitchFamily="34" charset="0"/>
              </a:rPr>
              <a:t>Build operational agility</a:t>
            </a:r>
          </a:p>
        </p:txBody>
      </p:sp>
      <p:sp>
        <p:nvSpPr>
          <p:cNvPr id="11" name="Rectangle 10">
            <a:extLst>
              <a:ext uri="{FF2B5EF4-FFF2-40B4-BE49-F238E27FC236}">
                <a16:creationId xmlns:a16="http://schemas.microsoft.com/office/drawing/2014/main" id="{745DD6F2-B366-33A2-DB53-817BB888AAAD}"/>
              </a:ext>
            </a:extLst>
          </p:cNvPr>
          <p:cNvSpPr/>
          <p:nvPr/>
        </p:nvSpPr>
        <p:spPr bwMode="auto">
          <a:xfrm>
            <a:off x="587347" y="4782331"/>
            <a:ext cx="2438064" cy="92546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u="none" strike="noStrike" kern="1200" cap="none" normalizeH="0" baseline="0" noProof="0" dirty="0">
                <a:ln w="3175">
                  <a:noFill/>
                </a:ln>
                <a:solidFill>
                  <a:schemeClr val="accent1"/>
                </a:solidFill>
                <a:effectLst/>
                <a:uLnTx/>
                <a:uFillTx/>
                <a:latin typeface="+mj-lt"/>
                <a:ea typeface="+mn-ea"/>
                <a:cs typeface="Segoe UI" pitchFamily="34" charset="0"/>
              </a:rPr>
              <a:t>Empower health consumers</a:t>
            </a:r>
          </a:p>
        </p:txBody>
      </p:sp>
      <p:cxnSp>
        <p:nvCxnSpPr>
          <p:cNvPr id="12" name="Straight Connector 11">
            <a:extLst>
              <a:ext uri="{FF2B5EF4-FFF2-40B4-BE49-F238E27FC236}">
                <a16:creationId xmlns:a16="http://schemas.microsoft.com/office/drawing/2014/main" id="{C55E069B-1C39-42BD-B92B-C0D46DE2A327}"/>
              </a:ext>
            </a:extLst>
          </p:cNvPr>
          <p:cNvCxnSpPr>
            <a:cxnSpLocks/>
          </p:cNvCxnSpPr>
          <p:nvPr/>
        </p:nvCxnSpPr>
        <p:spPr>
          <a:xfrm flipH="1">
            <a:off x="587347" y="5706109"/>
            <a:ext cx="244144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EBDE095-4CD6-C16D-E747-F9440D1B73CC}"/>
              </a:ext>
            </a:extLst>
          </p:cNvPr>
          <p:cNvCxnSpPr>
            <a:cxnSpLocks/>
          </p:cNvCxnSpPr>
          <p:nvPr/>
        </p:nvCxnSpPr>
        <p:spPr>
          <a:xfrm flipH="1">
            <a:off x="3355771" y="5706109"/>
            <a:ext cx="2441448" cy="0"/>
          </a:xfrm>
          <a:prstGeom prst="line">
            <a:avLst/>
          </a:prstGeom>
          <a:ln w="19050">
            <a:solidFill>
              <a:srgbClr val="8663C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7169EA-2DCE-A0DA-366D-548FE8813B90}"/>
              </a:ext>
            </a:extLst>
          </p:cNvPr>
          <p:cNvCxnSpPr>
            <a:cxnSpLocks/>
          </p:cNvCxnSpPr>
          <p:nvPr/>
        </p:nvCxnSpPr>
        <p:spPr>
          <a:xfrm flipH="1">
            <a:off x="6124195" y="5706109"/>
            <a:ext cx="2441448" cy="0"/>
          </a:xfrm>
          <a:prstGeom prst="line">
            <a:avLst/>
          </a:prstGeom>
          <a:ln w="19050">
            <a:solidFill>
              <a:srgbClr val="BF4DC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18036C5-2890-015B-D76A-DFF61F5A32EA}"/>
              </a:ext>
            </a:extLst>
          </p:cNvPr>
          <p:cNvCxnSpPr>
            <a:cxnSpLocks/>
          </p:cNvCxnSpPr>
          <p:nvPr/>
        </p:nvCxnSpPr>
        <p:spPr>
          <a:xfrm flipH="1">
            <a:off x="8892618" y="5706109"/>
            <a:ext cx="2441448"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779993-6977-D9F6-B48B-179C14E553F8}"/>
              </a:ext>
            </a:extLst>
          </p:cNvPr>
          <p:cNvCxnSpPr>
            <a:cxnSpLocks/>
          </p:cNvCxnSpPr>
          <p:nvPr/>
        </p:nvCxnSpPr>
        <p:spPr>
          <a:xfrm flipH="1">
            <a:off x="581769" y="1753804"/>
            <a:ext cx="1074671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562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5D412-925B-4CEF-93D2-89FFC2F0FB9D}"/>
              </a:ext>
            </a:extLst>
          </p:cNvPr>
          <p:cNvSpPr>
            <a:spLocks noGrp="1"/>
          </p:cNvSpPr>
          <p:nvPr>
            <p:ph type="title"/>
          </p:nvPr>
        </p:nvSpPr>
        <p:spPr/>
        <p:txBody>
          <a:bodyPr/>
          <a:lstStyle/>
          <a:p>
            <a:r>
              <a:rPr lang="en-US" noProof="0" dirty="0"/>
              <a:t>Healthcare payor shifting organizational priorities</a:t>
            </a:r>
            <a:endParaRPr lang="en-US" dirty="0"/>
          </a:p>
        </p:txBody>
      </p:sp>
      <p:pic>
        <p:nvPicPr>
          <p:cNvPr id="4" name="Picture 3">
            <a:extLst>
              <a:ext uri="{FF2B5EF4-FFF2-40B4-BE49-F238E27FC236}">
                <a16:creationId xmlns:a16="http://schemas.microsoft.com/office/drawing/2014/main" id="{F5A3ECDB-9401-112A-2E3C-6BA1A8CC2DB0}"/>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87347" y="1855405"/>
            <a:ext cx="2438064" cy="2929446"/>
          </a:xfrm>
          <a:custGeom>
            <a:avLst/>
            <a:gdLst>
              <a:gd name="connsiteX0" fmla="*/ 0 w 2355952"/>
              <a:gd name="connsiteY0" fmla="*/ 0 h 1495726"/>
              <a:gd name="connsiteX1" fmla="*/ 2355952 w 2355952"/>
              <a:gd name="connsiteY1" fmla="*/ 0 h 1495726"/>
              <a:gd name="connsiteX2" fmla="*/ 2355952 w 2355952"/>
              <a:gd name="connsiteY2" fmla="*/ 1495726 h 1495726"/>
              <a:gd name="connsiteX3" fmla="*/ 0 w 2355952"/>
              <a:gd name="connsiteY3" fmla="*/ 1495726 h 1495726"/>
            </a:gdLst>
            <a:ahLst/>
            <a:cxnLst>
              <a:cxn ang="0">
                <a:pos x="connsiteX0" y="connsiteY0"/>
              </a:cxn>
              <a:cxn ang="0">
                <a:pos x="connsiteX1" y="connsiteY1"/>
              </a:cxn>
              <a:cxn ang="0">
                <a:pos x="connsiteX2" y="connsiteY2"/>
              </a:cxn>
              <a:cxn ang="0">
                <a:pos x="connsiteX3" y="connsiteY3"/>
              </a:cxn>
            </a:cxnLst>
            <a:rect l="l" t="t" r="r" b="b"/>
            <a:pathLst>
              <a:path w="2355952" h="1495726">
                <a:moveTo>
                  <a:pt x="0" y="0"/>
                </a:moveTo>
                <a:lnTo>
                  <a:pt x="2355952" y="0"/>
                </a:lnTo>
                <a:lnTo>
                  <a:pt x="2355952" y="1495726"/>
                </a:lnTo>
                <a:lnTo>
                  <a:pt x="0" y="1495726"/>
                </a:lnTo>
                <a:close/>
              </a:path>
            </a:pathLst>
          </a:custGeom>
        </p:spPr>
      </p:pic>
      <p:pic>
        <p:nvPicPr>
          <p:cNvPr id="5" name="Picture 4">
            <a:extLst>
              <a:ext uri="{FF2B5EF4-FFF2-40B4-BE49-F238E27FC236}">
                <a16:creationId xmlns:a16="http://schemas.microsoft.com/office/drawing/2014/main" id="{56A91AC2-D649-5C1F-8487-F83C8D5EC7D6}"/>
              </a:ext>
              <a:ext uri="{C183D7F6-B498-43B3-948B-1728B52AA6E4}">
                <adec:decorative xmlns:adec="http://schemas.microsoft.com/office/drawing/2017/decorative" val="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463"/>
          <a:stretch/>
        </p:blipFill>
        <p:spPr>
          <a:xfrm>
            <a:off x="3353577" y="1855404"/>
            <a:ext cx="2445837" cy="2938787"/>
          </a:xfrm>
          <a:custGeom>
            <a:avLst/>
            <a:gdLst>
              <a:gd name="connsiteX0" fmla="*/ 0 w 2355952"/>
              <a:gd name="connsiteY0" fmla="*/ 0 h 1495726"/>
              <a:gd name="connsiteX1" fmla="*/ 2355952 w 2355952"/>
              <a:gd name="connsiteY1" fmla="*/ 0 h 1495726"/>
              <a:gd name="connsiteX2" fmla="*/ 2355952 w 2355952"/>
              <a:gd name="connsiteY2" fmla="*/ 1495726 h 1495726"/>
              <a:gd name="connsiteX3" fmla="*/ 0 w 2355952"/>
              <a:gd name="connsiteY3" fmla="*/ 1495726 h 1495726"/>
            </a:gdLst>
            <a:ahLst/>
            <a:cxnLst>
              <a:cxn ang="0">
                <a:pos x="connsiteX0" y="connsiteY0"/>
              </a:cxn>
              <a:cxn ang="0">
                <a:pos x="connsiteX1" y="connsiteY1"/>
              </a:cxn>
              <a:cxn ang="0">
                <a:pos x="connsiteX2" y="connsiteY2"/>
              </a:cxn>
              <a:cxn ang="0">
                <a:pos x="connsiteX3" y="connsiteY3"/>
              </a:cxn>
            </a:cxnLst>
            <a:rect l="l" t="t" r="r" b="b"/>
            <a:pathLst>
              <a:path w="2355952" h="1495726">
                <a:moveTo>
                  <a:pt x="0" y="0"/>
                </a:moveTo>
                <a:lnTo>
                  <a:pt x="2355952" y="0"/>
                </a:lnTo>
                <a:lnTo>
                  <a:pt x="2355952" y="1495726"/>
                </a:lnTo>
                <a:lnTo>
                  <a:pt x="0" y="1495726"/>
                </a:lnTo>
                <a:close/>
              </a:path>
            </a:pathLst>
          </a:custGeom>
        </p:spPr>
      </p:pic>
      <p:pic>
        <p:nvPicPr>
          <p:cNvPr id="6" name="Picture 5">
            <a:extLst>
              <a:ext uri="{FF2B5EF4-FFF2-40B4-BE49-F238E27FC236}">
                <a16:creationId xmlns:a16="http://schemas.microsoft.com/office/drawing/2014/main" id="{55740A1E-B9F4-18A2-24E9-BBE504451CA5}"/>
              </a:ext>
              <a:ext uri="{C183D7F6-B498-43B3-948B-1728B52AA6E4}">
                <adec:decorative xmlns:adec="http://schemas.microsoft.com/office/drawing/2017/decorative" val="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86"/>
          <a:stretch/>
        </p:blipFill>
        <p:spPr>
          <a:xfrm>
            <a:off x="6122001" y="1855405"/>
            <a:ext cx="2438064" cy="2929448"/>
          </a:xfrm>
          <a:custGeom>
            <a:avLst/>
            <a:gdLst>
              <a:gd name="connsiteX0" fmla="*/ 0 w 2355952"/>
              <a:gd name="connsiteY0" fmla="*/ 0 h 1495726"/>
              <a:gd name="connsiteX1" fmla="*/ 2355952 w 2355952"/>
              <a:gd name="connsiteY1" fmla="*/ 0 h 1495726"/>
              <a:gd name="connsiteX2" fmla="*/ 2355952 w 2355952"/>
              <a:gd name="connsiteY2" fmla="*/ 1495726 h 1495726"/>
              <a:gd name="connsiteX3" fmla="*/ 0 w 2355952"/>
              <a:gd name="connsiteY3" fmla="*/ 1495726 h 1495726"/>
            </a:gdLst>
            <a:ahLst/>
            <a:cxnLst>
              <a:cxn ang="0">
                <a:pos x="connsiteX0" y="connsiteY0"/>
              </a:cxn>
              <a:cxn ang="0">
                <a:pos x="connsiteX1" y="connsiteY1"/>
              </a:cxn>
              <a:cxn ang="0">
                <a:pos x="connsiteX2" y="connsiteY2"/>
              </a:cxn>
              <a:cxn ang="0">
                <a:pos x="connsiteX3" y="connsiteY3"/>
              </a:cxn>
            </a:cxnLst>
            <a:rect l="l" t="t" r="r" b="b"/>
            <a:pathLst>
              <a:path w="2355952" h="1495726">
                <a:moveTo>
                  <a:pt x="0" y="0"/>
                </a:moveTo>
                <a:lnTo>
                  <a:pt x="2355952" y="0"/>
                </a:lnTo>
                <a:lnTo>
                  <a:pt x="2355952" y="1495726"/>
                </a:lnTo>
                <a:lnTo>
                  <a:pt x="0" y="1495726"/>
                </a:lnTo>
                <a:close/>
              </a:path>
            </a:pathLst>
          </a:custGeom>
        </p:spPr>
      </p:pic>
      <p:pic>
        <p:nvPicPr>
          <p:cNvPr id="7" name="Picture 6">
            <a:extLst>
              <a:ext uri="{FF2B5EF4-FFF2-40B4-BE49-F238E27FC236}">
                <a16:creationId xmlns:a16="http://schemas.microsoft.com/office/drawing/2014/main" id="{034624E6-E8C0-5C1B-CAB0-14B55615585F}"/>
              </a:ext>
              <a:ext uri="{C183D7F6-B498-43B3-948B-1728B52AA6E4}">
                <adec:decorative xmlns:adec="http://schemas.microsoft.com/office/drawing/2017/decorative" val="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890424" y="1855405"/>
            <a:ext cx="2438064" cy="2929446"/>
          </a:xfrm>
          <a:custGeom>
            <a:avLst/>
            <a:gdLst>
              <a:gd name="connsiteX0" fmla="*/ 0 w 2355953"/>
              <a:gd name="connsiteY0" fmla="*/ 0 h 1495726"/>
              <a:gd name="connsiteX1" fmla="*/ 2355953 w 2355953"/>
              <a:gd name="connsiteY1" fmla="*/ 0 h 1495726"/>
              <a:gd name="connsiteX2" fmla="*/ 2355953 w 2355953"/>
              <a:gd name="connsiteY2" fmla="*/ 1495726 h 1495726"/>
              <a:gd name="connsiteX3" fmla="*/ 0 w 2355953"/>
              <a:gd name="connsiteY3" fmla="*/ 1495726 h 1495726"/>
            </a:gdLst>
            <a:ahLst/>
            <a:cxnLst>
              <a:cxn ang="0">
                <a:pos x="connsiteX0" y="connsiteY0"/>
              </a:cxn>
              <a:cxn ang="0">
                <a:pos x="connsiteX1" y="connsiteY1"/>
              </a:cxn>
              <a:cxn ang="0">
                <a:pos x="connsiteX2" y="connsiteY2"/>
              </a:cxn>
              <a:cxn ang="0">
                <a:pos x="connsiteX3" y="connsiteY3"/>
              </a:cxn>
            </a:cxnLst>
            <a:rect l="l" t="t" r="r" b="b"/>
            <a:pathLst>
              <a:path w="2355953" h="1495726">
                <a:moveTo>
                  <a:pt x="0" y="0"/>
                </a:moveTo>
                <a:lnTo>
                  <a:pt x="2355953" y="0"/>
                </a:lnTo>
                <a:lnTo>
                  <a:pt x="2355953" y="1495726"/>
                </a:lnTo>
                <a:lnTo>
                  <a:pt x="0" y="1495726"/>
                </a:lnTo>
                <a:close/>
              </a:path>
            </a:pathLst>
          </a:custGeom>
        </p:spPr>
      </p:pic>
      <p:sp>
        <p:nvSpPr>
          <p:cNvPr id="8" name="Rectangle 7">
            <a:extLst>
              <a:ext uri="{FF2B5EF4-FFF2-40B4-BE49-F238E27FC236}">
                <a16:creationId xmlns:a16="http://schemas.microsoft.com/office/drawing/2014/main" id="{C0CB333E-0F4D-ED0B-D174-B4E129FCEE98}"/>
              </a:ext>
            </a:extLst>
          </p:cNvPr>
          <p:cNvSpPr/>
          <p:nvPr/>
        </p:nvSpPr>
        <p:spPr bwMode="auto">
          <a:xfrm>
            <a:off x="3355771" y="4782331"/>
            <a:ext cx="2441448" cy="92546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algn="ctr">
              <a:spcAft>
                <a:spcPts val="1000"/>
              </a:spcAft>
              <a:defRPr/>
            </a:pPr>
            <a:r>
              <a:rPr kumimoji="0" lang="en-US" sz="1800" b="1" u="none" strike="noStrike" kern="1200" cap="none" normalizeH="0" baseline="0" noProof="0" dirty="0">
                <a:ln w="3175">
                  <a:noFill/>
                </a:ln>
                <a:solidFill>
                  <a:srgbClr val="8663C6"/>
                </a:solidFill>
                <a:effectLst/>
                <a:uLnTx/>
                <a:uFillTx/>
                <a:latin typeface="+mj-lt"/>
                <a:ea typeface="+mn-ea"/>
                <a:cs typeface="Segoe UI"/>
              </a:rPr>
              <a:t>Empower care management</a:t>
            </a:r>
          </a:p>
        </p:txBody>
      </p:sp>
      <p:sp>
        <p:nvSpPr>
          <p:cNvPr id="9" name="Rectangle 8">
            <a:extLst>
              <a:ext uri="{FF2B5EF4-FFF2-40B4-BE49-F238E27FC236}">
                <a16:creationId xmlns:a16="http://schemas.microsoft.com/office/drawing/2014/main" id="{E8B28882-F6A7-2576-066B-6CE3EB991C33}"/>
              </a:ext>
            </a:extLst>
          </p:cNvPr>
          <p:cNvSpPr/>
          <p:nvPr/>
        </p:nvSpPr>
        <p:spPr bwMode="auto">
          <a:xfrm>
            <a:off x="6124195" y="4782331"/>
            <a:ext cx="2441448" cy="92546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1" u="none" strike="noStrike" kern="1200" cap="none" normalizeH="0" baseline="0" noProof="0" dirty="0">
                <a:ln w="3175">
                  <a:noFill/>
                </a:ln>
                <a:solidFill>
                  <a:srgbClr val="BF4DCC"/>
                </a:solidFill>
                <a:effectLst/>
                <a:uLnTx/>
                <a:uFillTx/>
                <a:latin typeface="+mj-lt"/>
                <a:ea typeface="+mn-ea"/>
                <a:cs typeface="Segoe UI" pitchFamily="34" charset="0"/>
              </a:rPr>
              <a:t>Protect health information</a:t>
            </a:r>
          </a:p>
        </p:txBody>
      </p:sp>
      <p:sp>
        <p:nvSpPr>
          <p:cNvPr id="10" name="Rectangle 9">
            <a:extLst>
              <a:ext uri="{FF2B5EF4-FFF2-40B4-BE49-F238E27FC236}">
                <a16:creationId xmlns:a16="http://schemas.microsoft.com/office/drawing/2014/main" id="{DBE5CF5D-6EBA-C7B0-89A5-072B959C88AA}"/>
              </a:ext>
            </a:extLst>
          </p:cNvPr>
          <p:cNvSpPr/>
          <p:nvPr/>
        </p:nvSpPr>
        <p:spPr bwMode="auto">
          <a:xfrm>
            <a:off x="8892618" y="4782331"/>
            <a:ext cx="2441448" cy="92546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1" u="none" strike="noStrike" kern="1200" cap="none" normalizeH="0" baseline="0" noProof="0" dirty="0">
                <a:ln w="3175">
                  <a:noFill/>
                </a:ln>
                <a:solidFill>
                  <a:schemeClr val="accent3"/>
                </a:solidFill>
                <a:effectLst/>
                <a:uLnTx/>
                <a:uFillTx/>
                <a:latin typeface="+mj-lt"/>
                <a:ea typeface="+mn-ea"/>
                <a:cs typeface="Segoe UI" pitchFamily="34" charset="0"/>
              </a:rPr>
              <a:t>Reduce cost </a:t>
            </a:r>
            <a:br>
              <a:rPr kumimoji="0" lang="en-US" sz="1800" b="1" u="none" strike="noStrike" kern="1200" cap="none" normalizeH="0" baseline="0" noProof="0" dirty="0">
                <a:ln w="3175">
                  <a:noFill/>
                </a:ln>
                <a:solidFill>
                  <a:schemeClr val="accent3"/>
                </a:solidFill>
                <a:effectLst/>
                <a:uLnTx/>
                <a:uFillTx/>
                <a:latin typeface="+mj-lt"/>
                <a:ea typeface="+mn-ea"/>
                <a:cs typeface="Segoe UI" pitchFamily="34" charset="0"/>
              </a:rPr>
            </a:br>
            <a:r>
              <a:rPr kumimoji="0" lang="en-US" sz="1800" b="1" u="none" strike="noStrike" kern="1200" cap="none" normalizeH="0" baseline="0" noProof="0" dirty="0">
                <a:ln w="3175">
                  <a:noFill/>
                </a:ln>
                <a:solidFill>
                  <a:schemeClr val="accent3"/>
                </a:solidFill>
                <a:effectLst/>
                <a:uLnTx/>
                <a:uFillTx/>
                <a:latin typeface="+mj-lt"/>
                <a:ea typeface="+mn-ea"/>
                <a:cs typeface="Segoe UI" pitchFamily="34" charset="0"/>
              </a:rPr>
              <a:t>of care</a:t>
            </a:r>
          </a:p>
        </p:txBody>
      </p:sp>
      <p:sp>
        <p:nvSpPr>
          <p:cNvPr id="11" name="Rectangle 10">
            <a:extLst>
              <a:ext uri="{FF2B5EF4-FFF2-40B4-BE49-F238E27FC236}">
                <a16:creationId xmlns:a16="http://schemas.microsoft.com/office/drawing/2014/main" id="{9851C259-2183-0E88-43EE-032AA7A896B2}"/>
              </a:ext>
            </a:extLst>
          </p:cNvPr>
          <p:cNvSpPr/>
          <p:nvPr/>
        </p:nvSpPr>
        <p:spPr bwMode="auto">
          <a:xfrm>
            <a:off x="587347" y="4782331"/>
            <a:ext cx="2438064" cy="92546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u="none" strike="noStrike" kern="1200" cap="none" normalizeH="0" baseline="0" noProof="0" dirty="0">
                <a:ln w="3175">
                  <a:noFill/>
                </a:ln>
                <a:solidFill>
                  <a:schemeClr val="accent1"/>
                </a:solidFill>
                <a:effectLst/>
                <a:uLnTx/>
                <a:uFillTx/>
                <a:latin typeface="+mj-lt"/>
                <a:ea typeface="+mn-ea"/>
                <a:cs typeface="Segoe UI" pitchFamily="34" charset="0"/>
              </a:rPr>
              <a:t>Trusted member experiences</a:t>
            </a:r>
          </a:p>
        </p:txBody>
      </p:sp>
      <p:cxnSp>
        <p:nvCxnSpPr>
          <p:cNvPr id="12" name="Straight Connector 11">
            <a:extLst>
              <a:ext uri="{FF2B5EF4-FFF2-40B4-BE49-F238E27FC236}">
                <a16:creationId xmlns:a16="http://schemas.microsoft.com/office/drawing/2014/main" id="{55A3BA3C-3118-9279-7550-B987514C5E38}"/>
              </a:ext>
            </a:extLst>
          </p:cNvPr>
          <p:cNvCxnSpPr>
            <a:cxnSpLocks/>
          </p:cNvCxnSpPr>
          <p:nvPr/>
        </p:nvCxnSpPr>
        <p:spPr>
          <a:xfrm flipH="1">
            <a:off x="587347" y="5706109"/>
            <a:ext cx="244144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6ED74FF-7B1B-29BA-2073-51C20A2F60B2}"/>
              </a:ext>
            </a:extLst>
          </p:cNvPr>
          <p:cNvCxnSpPr>
            <a:cxnSpLocks/>
          </p:cNvCxnSpPr>
          <p:nvPr/>
        </p:nvCxnSpPr>
        <p:spPr>
          <a:xfrm flipH="1">
            <a:off x="3355771" y="5706109"/>
            <a:ext cx="2441448" cy="0"/>
          </a:xfrm>
          <a:prstGeom prst="line">
            <a:avLst/>
          </a:prstGeom>
          <a:ln w="19050">
            <a:solidFill>
              <a:srgbClr val="8663C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B955BA1-EE3A-A2E7-EFEE-400AE08C6843}"/>
              </a:ext>
            </a:extLst>
          </p:cNvPr>
          <p:cNvCxnSpPr>
            <a:cxnSpLocks/>
          </p:cNvCxnSpPr>
          <p:nvPr/>
        </p:nvCxnSpPr>
        <p:spPr>
          <a:xfrm flipH="1">
            <a:off x="6124195" y="5706109"/>
            <a:ext cx="2441448" cy="0"/>
          </a:xfrm>
          <a:prstGeom prst="line">
            <a:avLst/>
          </a:prstGeom>
          <a:ln w="19050">
            <a:solidFill>
              <a:srgbClr val="BF4DC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061F1EA-E145-EE11-67BF-5A18FD74114C}"/>
              </a:ext>
            </a:extLst>
          </p:cNvPr>
          <p:cNvCxnSpPr>
            <a:cxnSpLocks/>
          </p:cNvCxnSpPr>
          <p:nvPr/>
        </p:nvCxnSpPr>
        <p:spPr>
          <a:xfrm flipH="1">
            <a:off x="8892618" y="5706109"/>
            <a:ext cx="2441448"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0CC4DA9-0540-AAD0-E086-49FA22E58F36}"/>
              </a:ext>
            </a:extLst>
          </p:cNvPr>
          <p:cNvCxnSpPr>
            <a:cxnSpLocks/>
          </p:cNvCxnSpPr>
          <p:nvPr/>
        </p:nvCxnSpPr>
        <p:spPr>
          <a:xfrm flipH="1">
            <a:off x="581769" y="1753804"/>
            <a:ext cx="1074671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4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AF92DB6E-2F1A-51D6-E83E-997D3E749348}"/>
              </a:ext>
              <a:ext uri="{C183D7F6-B498-43B3-948B-1728B52AA6E4}">
                <adec:decorative xmlns:adec="http://schemas.microsoft.com/office/drawing/2017/decorative" val="1"/>
              </a:ext>
            </a:extLst>
          </p:cNvPr>
          <p:cNvSpPr>
            <a:spLocks/>
          </p:cNvSpPr>
          <p:nvPr/>
        </p:nvSpPr>
        <p:spPr bwMode="auto">
          <a:xfrm>
            <a:off x="866837" y="1638300"/>
            <a:ext cx="2671208" cy="2671208"/>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1400" err="1">
              <a:solidFill>
                <a:srgbClr val="000000"/>
              </a:solidFill>
              <a:latin typeface="Segoe UI Semibold" panose="020B0702040204020203" pitchFamily="34" charset="0"/>
              <a:ea typeface="Segoe UI" pitchFamily="34" charset="0"/>
              <a:cs typeface="Segoe UI" pitchFamily="34" charset="0"/>
            </a:endParaRPr>
          </a:p>
        </p:txBody>
      </p:sp>
      <p:sp>
        <p:nvSpPr>
          <p:cNvPr id="23" name="Oval 22">
            <a:extLst>
              <a:ext uri="{FF2B5EF4-FFF2-40B4-BE49-F238E27FC236}">
                <a16:creationId xmlns:a16="http://schemas.microsoft.com/office/drawing/2014/main" id="{A3E701A0-E1B9-CCFF-37D1-DF4FB6BC36A0}"/>
              </a:ext>
              <a:ext uri="{C183D7F6-B498-43B3-948B-1728B52AA6E4}">
                <adec:decorative xmlns:adec="http://schemas.microsoft.com/office/drawing/2017/decorative" val="1"/>
              </a:ext>
            </a:extLst>
          </p:cNvPr>
          <p:cNvSpPr>
            <a:spLocks/>
          </p:cNvSpPr>
          <p:nvPr/>
        </p:nvSpPr>
        <p:spPr bwMode="auto">
          <a:xfrm>
            <a:off x="4761919" y="1638300"/>
            <a:ext cx="2671208" cy="2671208"/>
          </a:xfrm>
          <a:prstGeom prst="ellipse">
            <a:avLst/>
          </a:prstGeom>
          <a:solidFill>
            <a:srgbClr val="8663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1400" err="1">
              <a:solidFill>
                <a:srgbClr val="000000"/>
              </a:solidFill>
              <a:latin typeface="Segoe UI Semibold" panose="020B0702040204020203" pitchFamily="34" charset="0"/>
              <a:ea typeface="Segoe UI" pitchFamily="34" charset="0"/>
              <a:cs typeface="Segoe UI" pitchFamily="34" charset="0"/>
            </a:endParaRPr>
          </a:p>
        </p:txBody>
      </p:sp>
      <p:sp>
        <p:nvSpPr>
          <p:cNvPr id="24" name="Oval 23">
            <a:extLst>
              <a:ext uri="{FF2B5EF4-FFF2-40B4-BE49-F238E27FC236}">
                <a16:creationId xmlns:a16="http://schemas.microsoft.com/office/drawing/2014/main" id="{46E0172D-C4A4-08BB-9FAE-78C9A9AEB926}"/>
              </a:ext>
              <a:ext uri="{C183D7F6-B498-43B3-948B-1728B52AA6E4}">
                <adec:decorative xmlns:adec="http://schemas.microsoft.com/office/drawing/2017/decorative" val="1"/>
              </a:ext>
            </a:extLst>
          </p:cNvPr>
          <p:cNvSpPr>
            <a:spLocks/>
          </p:cNvSpPr>
          <p:nvPr/>
        </p:nvSpPr>
        <p:spPr bwMode="auto">
          <a:xfrm>
            <a:off x="8657002" y="1638300"/>
            <a:ext cx="2671208" cy="2671208"/>
          </a:xfrm>
          <a:prstGeom prst="ellipse">
            <a:avLst/>
          </a:prstGeom>
          <a:solidFill>
            <a:srgbClr val="1392B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1400" err="1">
              <a:solidFill>
                <a:srgbClr val="000000"/>
              </a:solidFill>
              <a:latin typeface="Segoe UI Semibold" panose="020B0702040204020203" pitchFamily="34" charset="0"/>
              <a:ea typeface="Segoe UI" pitchFamily="34" charset="0"/>
              <a:cs typeface="Segoe UI" pitchFamily="34" charset="0"/>
            </a:endParaRPr>
          </a:p>
        </p:txBody>
      </p:sp>
      <p:sp>
        <p:nvSpPr>
          <p:cNvPr id="2" name="Oval 1">
            <a:extLst>
              <a:ext uri="{FF2B5EF4-FFF2-40B4-BE49-F238E27FC236}">
                <a16:creationId xmlns:a16="http://schemas.microsoft.com/office/drawing/2014/main" id="{3075F153-850A-BEDB-6660-0C140DA5F1CE}"/>
              </a:ext>
              <a:ext uri="{C183D7F6-B498-43B3-948B-1728B52AA6E4}">
                <adec:decorative xmlns:adec="http://schemas.microsoft.com/office/drawing/2017/decorative" val="1"/>
              </a:ext>
            </a:extLst>
          </p:cNvPr>
          <p:cNvSpPr>
            <a:spLocks/>
          </p:cNvSpPr>
          <p:nvPr/>
        </p:nvSpPr>
        <p:spPr bwMode="auto">
          <a:xfrm>
            <a:off x="979525" y="1750988"/>
            <a:ext cx="2445832" cy="2445832"/>
          </a:xfrm>
          <a:prstGeom prst="ellipse">
            <a:avLst/>
          </a:prstGeom>
          <a:solidFill>
            <a:schemeClr val="tx2"/>
          </a:solidFill>
          <a:ln w="317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548640" rIns="0" bIns="0" numCol="1" spcCol="0" rtlCol="0" fromWordArt="0" anchor="ctr" anchorCtr="0" forceAA="0" compatLnSpc="1">
            <a:prstTxWarp prst="textNoShape">
              <a:avLst/>
            </a:prstTxWarp>
            <a:noAutofit/>
          </a:bodyPr>
          <a:lstStyle/>
          <a:p>
            <a:pPr algn="ctr" defTabSz="932742">
              <a:spcBef>
                <a:spcPts val="600"/>
              </a:spcBef>
              <a:spcAft>
                <a:spcPts val="600"/>
              </a:spcAft>
            </a:pPr>
            <a:endParaRPr lang="en-IN" sz="1200" b="1" err="1">
              <a:solidFill>
                <a:schemeClr val="bg1"/>
              </a:solidFill>
              <a:latin typeface="+mj-lt"/>
            </a:endParaRPr>
          </a:p>
        </p:txBody>
      </p:sp>
      <p:sp>
        <p:nvSpPr>
          <p:cNvPr id="18" name="Oval 17">
            <a:extLst>
              <a:ext uri="{FF2B5EF4-FFF2-40B4-BE49-F238E27FC236}">
                <a16:creationId xmlns:a16="http://schemas.microsoft.com/office/drawing/2014/main" id="{F4A6DAD7-D180-6C11-9EAB-CEE1D5E32127}"/>
              </a:ext>
              <a:ext uri="{C183D7F6-B498-43B3-948B-1728B52AA6E4}">
                <adec:decorative xmlns:adec="http://schemas.microsoft.com/office/drawing/2017/decorative" val="1"/>
              </a:ext>
            </a:extLst>
          </p:cNvPr>
          <p:cNvSpPr>
            <a:spLocks/>
          </p:cNvSpPr>
          <p:nvPr/>
        </p:nvSpPr>
        <p:spPr bwMode="auto">
          <a:xfrm>
            <a:off x="4874607" y="1750988"/>
            <a:ext cx="2445832" cy="2445832"/>
          </a:xfrm>
          <a:prstGeom prst="ellipse">
            <a:avLst/>
          </a:prstGeom>
          <a:solidFill>
            <a:schemeClr val="tx2"/>
          </a:solidFill>
          <a:ln w="317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548640" rIns="0" bIns="0" numCol="1" spcCol="0" rtlCol="0" fromWordArt="0" anchor="ctr" anchorCtr="0" forceAA="0" compatLnSpc="1">
            <a:prstTxWarp prst="textNoShape">
              <a:avLst/>
            </a:prstTxWarp>
            <a:noAutofit/>
          </a:bodyPr>
          <a:lstStyle/>
          <a:p>
            <a:pPr algn="ctr" defTabSz="932742">
              <a:spcBef>
                <a:spcPts val="600"/>
              </a:spcBef>
              <a:spcAft>
                <a:spcPts val="600"/>
              </a:spcAft>
            </a:pPr>
            <a:endParaRPr lang="en-IN" sz="1200" b="1" err="1">
              <a:solidFill>
                <a:schemeClr val="bg1"/>
              </a:solidFill>
              <a:latin typeface="+mj-lt"/>
            </a:endParaRPr>
          </a:p>
        </p:txBody>
      </p:sp>
      <p:sp>
        <p:nvSpPr>
          <p:cNvPr id="19" name="Oval 18">
            <a:extLst>
              <a:ext uri="{FF2B5EF4-FFF2-40B4-BE49-F238E27FC236}">
                <a16:creationId xmlns:a16="http://schemas.microsoft.com/office/drawing/2014/main" id="{DC18C294-CCF5-FB03-00FB-8F4A39C79DB7}"/>
              </a:ext>
              <a:ext uri="{C183D7F6-B498-43B3-948B-1728B52AA6E4}">
                <adec:decorative xmlns:adec="http://schemas.microsoft.com/office/drawing/2017/decorative" val="1"/>
              </a:ext>
            </a:extLst>
          </p:cNvPr>
          <p:cNvSpPr>
            <a:spLocks/>
          </p:cNvSpPr>
          <p:nvPr/>
        </p:nvSpPr>
        <p:spPr bwMode="auto">
          <a:xfrm>
            <a:off x="8769690" y="1750988"/>
            <a:ext cx="2445832" cy="2445832"/>
          </a:xfrm>
          <a:prstGeom prst="ellipse">
            <a:avLst/>
          </a:prstGeom>
          <a:solidFill>
            <a:schemeClr val="tx2"/>
          </a:solidFill>
          <a:ln w="317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548640" rIns="0" bIns="0" numCol="1" spcCol="0" rtlCol="0" fromWordArt="0" anchor="ctr" anchorCtr="0" forceAA="0" compatLnSpc="1">
            <a:prstTxWarp prst="textNoShape">
              <a:avLst/>
            </a:prstTxWarp>
            <a:noAutofit/>
          </a:bodyPr>
          <a:lstStyle/>
          <a:p>
            <a:pPr algn="ctr" defTabSz="932742">
              <a:spcBef>
                <a:spcPts val="600"/>
              </a:spcBef>
              <a:spcAft>
                <a:spcPts val="600"/>
              </a:spcAft>
            </a:pPr>
            <a:endParaRPr lang="en-IN" sz="1200" b="1" err="1">
              <a:solidFill>
                <a:schemeClr val="bg1"/>
              </a:solidFill>
              <a:latin typeface="+mj-lt"/>
            </a:endParaRPr>
          </a:p>
        </p:txBody>
      </p:sp>
      <p:sp>
        <p:nvSpPr>
          <p:cNvPr id="41" name="Title 9">
            <a:extLst>
              <a:ext uri="{FF2B5EF4-FFF2-40B4-BE49-F238E27FC236}">
                <a16:creationId xmlns:a16="http://schemas.microsoft.com/office/drawing/2014/main" id="{9280CDA4-09F9-3D2E-C4F9-A2415AABD426}"/>
              </a:ext>
              <a:ext uri="{C183D7F6-B498-43B3-948B-1728B52AA6E4}">
                <adec:decorative xmlns:adec="http://schemas.microsoft.com/office/drawing/2017/decorative" val="0"/>
              </a:ext>
            </a:extLst>
          </p:cNvPr>
          <p:cNvSpPr>
            <a:spLocks noGrp="1"/>
          </p:cNvSpPr>
          <p:nvPr>
            <p:ph type="title"/>
          </p:nvPr>
        </p:nvSpPr>
        <p:spPr/>
        <p:txBody>
          <a:bodyPr/>
          <a:lstStyle/>
          <a:p>
            <a:r>
              <a:rPr lang="en-US"/>
              <a:t>Challenges some of our customers have faced</a:t>
            </a:r>
          </a:p>
        </p:txBody>
      </p:sp>
      <p:pic>
        <p:nvPicPr>
          <p:cNvPr id="40" name="Picture 39">
            <a:extLst>
              <a:ext uri="{FF2B5EF4-FFF2-40B4-BE49-F238E27FC236}">
                <a16:creationId xmlns:a16="http://schemas.microsoft.com/office/drawing/2014/main" id="{5B164521-BA1A-4D4B-A50D-D4D102B5E342}"/>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03016" y="2707106"/>
            <a:ext cx="2179178" cy="533596"/>
          </a:xfrm>
          <a:prstGeom prst="rect">
            <a:avLst/>
          </a:prstGeom>
        </p:spPr>
      </p:pic>
      <p:pic>
        <p:nvPicPr>
          <p:cNvPr id="45" name="Picture 44">
            <a:extLst>
              <a:ext uri="{FF2B5EF4-FFF2-40B4-BE49-F238E27FC236}">
                <a16:creationId xmlns:a16="http://schemas.microsoft.com/office/drawing/2014/main" id="{E94EB35B-E9A3-4143-874F-D642AD213840}"/>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7636" y="2859537"/>
            <a:ext cx="2129610" cy="228734"/>
          </a:xfrm>
          <a:prstGeom prst="rect">
            <a:avLst/>
          </a:prstGeom>
        </p:spPr>
      </p:pic>
      <p:pic>
        <p:nvPicPr>
          <p:cNvPr id="46" name="Picture 45">
            <a:extLst>
              <a:ext uri="{FF2B5EF4-FFF2-40B4-BE49-F238E27FC236}">
                <a16:creationId xmlns:a16="http://schemas.microsoft.com/office/drawing/2014/main" id="{CB22194A-E335-4912-8501-ECD52DD93F6F}"/>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19378" y="2788416"/>
            <a:ext cx="2013466" cy="618620"/>
          </a:xfrm>
          <a:prstGeom prst="rect">
            <a:avLst/>
          </a:prstGeom>
        </p:spPr>
      </p:pic>
      <p:sp>
        <p:nvSpPr>
          <p:cNvPr id="51" name="Text Placeholder 14">
            <a:extLst>
              <a:ext uri="{FF2B5EF4-FFF2-40B4-BE49-F238E27FC236}">
                <a16:creationId xmlns:a16="http://schemas.microsoft.com/office/drawing/2014/main" id="{96502EE6-CC51-4465-B3C4-B5AB89AD5BB3}"/>
              </a:ext>
            </a:extLst>
          </p:cNvPr>
          <p:cNvSpPr txBox="1">
            <a:spLocks/>
          </p:cNvSpPr>
          <p:nvPr/>
        </p:nvSpPr>
        <p:spPr>
          <a:xfrm>
            <a:off x="588263" y="4697939"/>
            <a:ext cx="3228356" cy="1077218"/>
          </a:xfrm>
          <a:prstGeom prst="rect">
            <a:avLst/>
          </a:prstGeom>
        </p:spPr>
        <p:txBody>
          <a:bodyPr vert="horz" wrap="square" lIns="0" tIns="0" rIns="0" bIns="0" rtlCol="0" anchor="t">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kumimoji="0" lang="en-US" sz="1400" b="0" i="0" u="none" strike="noStrike" kern="1200" cap="none" normalizeH="0" baseline="0" noProof="0">
                <a:ln>
                  <a:noFill/>
                </a:ln>
                <a:effectLst/>
                <a:uLnTx/>
                <a:uFillTx/>
                <a:ea typeface="+mn-ea"/>
                <a:cs typeface="+mn-cs"/>
              </a:rPr>
              <a:t>Needed a finance and customer engagement platform for its sales </a:t>
            </a:r>
            <a:br>
              <a:rPr kumimoji="0" lang="en-US" sz="1400" b="0" i="0" u="none" strike="noStrike" kern="1200" cap="none" normalizeH="0" baseline="0" noProof="0">
                <a:ln>
                  <a:noFill/>
                </a:ln>
                <a:effectLst/>
                <a:uLnTx/>
                <a:uFillTx/>
                <a:ea typeface="+mn-ea"/>
                <a:cs typeface="+mn-cs"/>
              </a:rPr>
            </a:br>
            <a:r>
              <a:rPr kumimoji="0" lang="en-US" sz="1400" b="0" i="0" u="none" strike="noStrike" kern="1200" cap="none" normalizeH="0" baseline="0" noProof="0">
                <a:ln>
                  <a:noFill/>
                </a:ln>
                <a:effectLst/>
                <a:uLnTx/>
                <a:uFillTx/>
                <a:ea typeface="+mn-ea"/>
                <a:cs typeface="+mn-cs"/>
              </a:rPr>
              <a:t>and accounting departments </a:t>
            </a:r>
            <a:br>
              <a:rPr kumimoji="0" lang="en-US" sz="1400" b="0" i="0" u="none" strike="noStrike" kern="1200" cap="none" normalizeH="0" baseline="0" noProof="0">
                <a:ln>
                  <a:noFill/>
                </a:ln>
                <a:effectLst/>
                <a:uLnTx/>
                <a:uFillTx/>
                <a:ea typeface="+mn-ea"/>
                <a:cs typeface="+mn-cs"/>
              </a:rPr>
            </a:br>
            <a:r>
              <a:rPr kumimoji="0" lang="en-US" sz="1400" b="0" i="0" u="none" strike="noStrike" kern="1200" cap="none" normalizeH="0" baseline="0" noProof="0">
                <a:ln>
                  <a:noFill/>
                </a:ln>
                <a:solidFill>
                  <a:srgbClr val="0078D4"/>
                </a:solidFill>
                <a:effectLst/>
                <a:uLnTx/>
                <a:uFillTx/>
                <a:ea typeface="+mn-ea"/>
                <a:cs typeface="+mn-cs"/>
              </a:rPr>
              <a:t>to </a:t>
            </a:r>
            <a:r>
              <a:rPr kumimoji="0" lang="en-US" sz="1400" b="1" i="0" u="none" strike="noStrike" kern="1200" cap="none" normalizeH="0" baseline="0" noProof="0">
                <a:ln>
                  <a:noFill/>
                </a:ln>
                <a:solidFill>
                  <a:srgbClr val="0078D4"/>
                </a:solidFill>
                <a:effectLst/>
                <a:uLnTx/>
                <a:uFillTx/>
                <a:latin typeface="+mj-lt"/>
                <a:ea typeface="+mn-ea"/>
                <a:cs typeface="+mn-cs"/>
              </a:rPr>
              <a:t>accommodate rapid and </a:t>
            </a:r>
            <a:br>
              <a:rPr kumimoji="0" lang="en-US" sz="1400" b="1" i="0" u="none" strike="noStrike" kern="1200" cap="none" normalizeH="0" baseline="0" noProof="0">
                <a:ln>
                  <a:noFill/>
                </a:ln>
                <a:solidFill>
                  <a:srgbClr val="0078D4"/>
                </a:solidFill>
                <a:effectLst/>
                <a:uLnTx/>
                <a:uFillTx/>
                <a:latin typeface="+mj-lt"/>
                <a:ea typeface="+mn-ea"/>
                <a:cs typeface="+mn-cs"/>
              </a:rPr>
            </a:br>
            <a:r>
              <a:rPr kumimoji="0" lang="en-US" sz="1400" b="1" i="0" u="none" strike="noStrike" kern="1200" cap="none" normalizeH="0" baseline="0" noProof="0">
                <a:ln>
                  <a:noFill/>
                </a:ln>
                <a:solidFill>
                  <a:srgbClr val="0078D4"/>
                </a:solidFill>
                <a:effectLst/>
                <a:uLnTx/>
                <a:uFillTx/>
                <a:latin typeface="+mj-lt"/>
                <a:ea typeface="+mn-ea"/>
                <a:cs typeface="+mn-cs"/>
              </a:rPr>
              <a:t>anticipated business growth.</a:t>
            </a:r>
          </a:p>
        </p:txBody>
      </p:sp>
      <p:sp>
        <p:nvSpPr>
          <p:cNvPr id="52" name="Text Placeholder 14">
            <a:extLst>
              <a:ext uri="{FF2B5EF4-FFF2-40B4-BE49-F238E27FC236}">
                <a16:creationId xmlns:a16="http://schemas.microsoft.com/office/drawing/2014/main" id="{ED1B71B0-E63E-4A3A-90A4-D89AAEAB9791}"/>
              </a:ext>
            </a:extLst>
          </p:cNvPr>
          <p:cNvSpPr txBox="1">
            <a:spLocks/>
          </p:cNvSpPr>
          <p:nvPr/>
        </p:nvSpPr>
        <p:spPr>
          <a:xfrm>
            <a:off x="4483345" y="4697939"/>
            <a:ext cx="3228356" cy="646331"/>
          </a:xfrm>
          <a:prstGeom prst="rect">
            <a:avLst/>
          </a:prstGeom>
        </p:spPr>
        <p:txBody>
          <a:bodyPr vert="horz" wrap="square" lIns="0" tIns="0" rIns="0" bIns="0" rtlCol="0" anchor="t">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400" b="1">
                <a:solidFill>
                  <a:srgbClr val="0078D4"/>
                </a:solidFill>
                <a:latin typeface="+mj-lt"/>
              </a:rPr>
              <a:t>Wanted to run its business from anywhere </a:t>
            </a:r>
            <a:r>
              <a:rPr lang="en-US" sz="1400" b="0"/>
              <a:t>and have all the advantages</a:t>
            </a:r>
            <a:br>
              <a:rPr lang="en-US" sz="1400" b="0"/>
            </a:br>
            <a:r>
              <a:rPr lang="en-US" sz="1400" b="0"/>
              <a:t>a cloud solution could bring.</a:t>
            </a:r>
          </a:p>
        </p:txBody>
      </p:sp>
      <p:sp>
        <p:nvSpPr>
          <p:cNvPr id="53" name="Text Placeholder 14">
            <a:extLst>
              <a:ext uri="{FF2B5EF4-FFF2-40B4-BE49-F238E27FC236}">
                <a16:creationId xmlns:a16="http://schemas.microsoft.com/office/drawing/2014/main" id="{E9A9740D-EA93-4DD8-B4A0-6086F5973A76}"/>
              </a:ext>
            </a:extLst>
          </p:cNvPr>
          <p:cNvSpPr txBox="1">
            <a:spLocks/>
          </p:cNvSpPr>
          <p:nvPr/>
        </p:nvSpPr>
        <p:spPr>
          <a:xfrm>
            <a:off x="8378427" y="4697939"/>
            <a:ext cx="3228356" cy="646331"/>
          </a:xfrm>
          <a:prstGeom prst="rect">
            <a:avLst/>
          </a:prstGeom>
        </p:spPr>
        <p:txBody>
          <a:bodyPr vert="horz" wrap="square" lIns="0" tIns="0" rIns="0" bIns="0" rtlCol="0" anchor="t">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400"/>
              <a:t>Needed to find a unified </a:t>
            </a:r>
            <a:br>
              <a:rPr lang="en-US" sz="1400"/>
            </a:br>
            <a:r>
              <a:rPr lang="en-US" sz="1400"/>
              <a:t>ERP and CRM tool to </a:t>
            </a:r>
            <a:r>
              <a:rPr lang="en-US" sz="1400" b="1">
                <a:solidFill>
                  <a:srgbClr val="0078D4"/>
                </a:solidFill>
                <a:latin typeface="+mj-lt"/>
              </a:rPr>
              <a:t>tightly manage and track all aspects of its operations.</a:t>
            </a:r>
          </a:p>
        </p:txBody>
      </p:sp>
    </p:spTree>
    <p:extLst>
      <p:ext uri="{BB962C8B-B14F-4D97-AF65-F5344CB8AC3E}">
        <p14:creationId xmlns:p14="http://schemas.microsoft.com/office/powerpoint/2010/main" val="4105455176"/>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5" name="Title 8">
            <a:extLst>
              <a:ext uri="{FF2B5EF4-FFF2-40B4-BE49-F238E27FC236}">
                <a16:creationId xmlns:a16="http://schemas.microsoft.com/office/drawing/2014/main" id="{69D0797E-36E2-4828-8B05-A1C5A049EB3B}"/>
              </a:ext>
            </a:extLst>
          </p:cNvPr>
          <p:cNvSpPr txBox="1">
            <a:spLocks/>
          </p:cNvSpPr>
          <p:nvPr/>
        </p:nvSpPr>
        <p:spPr>
          <a:xfrm>
            <a:off x="455997" y="2104286"/>
            <a:ext cx="2839601" cy="2385268"/>
          </a:xfrm>
          <a:prstGeom prst="rect">
            <a:avLst/>
          </a:prstGeom>
        </p:spPr>
        <p:txBody>
          <a:bodyPr vert="horz" wrap="square" lIns="0" tIns="0" rIns="0" bIns="0" rtlCol="0" anchor="t">
            <a:spAutoFit/>
          </a:bodyPr>
          <a:lstStyle>
            <a:lvl1pPr algn="l" defTabSz="914192" rtl="0" eaLnBrk="1" latinLnBrk="0" hangingPunct="1">
              <a:lnSpc>
                <a:spcPts val="3136"/>
              </a:lnSpc>
              <a:spcBef>
                <a:spcPct val="0"/>
              </a:spcBef>
              <a:buNone/>
              <a:defRPr lang="en-US" sz="2745" b="0" strike="noStrike" kern="1200" cap="none" spc="-49" baseline="0">
                <a:ln w="3175">
                  <a:noFill/>
                </a:ln>
                <a:solidFill>
                  <a:schemeClr val="tx1"/>
                </a:solidFill>
                <a:effectLst/>
                <a:latin typeface="+mj-lt"/>
                <a:ea typeface="+mn-ea"/>
                <a:cs typeface="Segoe UI" pitchFamily="34" charset="0"/>
              </a:defRPr>
            </a:lvl1pPr>
          </a:lstStyle>
          <a:p>
            <a:pPr marL="0" marR="0" lvl="0" indent="0" algn="l" defTabSz="914192" rtl="0" eaLnBrk="1" fontAlgn="auto" latinLnBrk="0" hangingPunct="1">
              <a:lnSpc>
                <a:spcPts val="3136"/>
              </a:lnSpc>
              <a:spcBef>
                <a:spcPct val="0"/>
              </a:spcBef>
              <a:spcAft>
                <a:spcPts val="0"/>
              </a:spcAft>
              <a:buClrTx/>
              <a:buSzTx/>
              <a:buFontTx/>
              <a:buNone/>
              <a:tabLst/>
              <a:defRPr/>
            </a:pPr>
            <a:r>
              <a:rPr kumimoji="0" lang="en-US" sz="2745" b="0" i="0" u="none" strike="noStrike" kern="1200" cap="none" spc="-49" normalizeH="0" baseline="0" noProof="0">
                <a:ln w="3175">
                  <a:noFill/>
                </a:ln>
                <a:effectLst/>
                <a:uLnTx/>
                <a:uFillTx/>
                <a:latin typeface="Segoe UI Semibold"/>
                <a:ea typeface="+mn-ea"/>
                <a:cs typeface="Segoe UI" pitchFamily="34" charset="0"/>
              </a:rPr>
              <a:t>Changing employee and customer needs demand digital transformation in transportation.</a:t>
            </a:r>
          </a:p>
        </p:txBody>
      </p:sp>
      <p:sp>
        <p:nvSpPr>
          <p:cNvPr id="10" name="Rectangle 9">
            <a:extLst>
              <a:ext uri="{FF2B5EF4-FFF2-40B4-BE49-F238E27FC236}">
                <a16:creationId xmlns:a16="http://schemas.microsoft.com/office/drawing/2014/main" id="{1DCB0562-AF1F-4369-BD61-7E4E4F4048FF}"/>
              </a:ext>
            </a:extLst>
          </p:cNvPr>
          <p:cNvSpPr/>
          <p:nvPr/>
        </p:nvSpPr>
        <p:spPr>
          <a:xfrm>
            <a:off x="4293915" y="3669906"/>
            <a:ext cx="3071168" cy="1552348"/>
          </a:xfrm>
          <a:prstGeom prst="rect">
            <a:avLst/>
          </a:prstGeom>
        </p:spPr>
        <p:txBody>
          <a:bodyPr wrap="square">
            <a:spAutoFit/>
          </a:bodyPr>
          <a:lstStyle/>
          <a:p>
            <a:pPr marL="0" marR="0" lvl="0" indent="0" algn="l" defTabSz="914367"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1A69B9"/>
                </a:solidFill>
                <a:effectLst/>
                <a:uLnTx/>
                <a:uFillTx/>
                <a:latin typeface="Segoe UI Semibold"/>
                <a:ea typeface="Calibri" panose="020F0502020204030204" pitchFamily="34" charset="0"/>
                <a:cs typeface="Times New Roman" panose="02020603050405020304" pitchFamily="18" charset="0"/>
              </a:rPr>
              <a:t>50 percent of transportation and logistics organizations </a:t>
            </a:r>
            <a:r>
              <a:rPr kumimoji="0" lang="en-US" sz="1800" b="0" i="0" u="none" strike="noStrike" kern="1200" cap="none" spc="0" normalizeH="0" baseline="0" noProof="0">
                <a:ln>
                  <a:noFill/>
                </a:ln>
                <a:solidFill>
                  <a:srgbClr val="3C3C41"/>
                </a:solidFill>
                <a:effectLst/>
                <a:uLnTx/>
                <a:uFillTx/>
                <a:latin typeface="Segoe UI"/>
                <a:ea typeface="Calibri" panose="020F0502020204030204" pitchFamily="34" charset="0"/>
                <a:cs typeface="Times New Roman" panose="02020603050405020304" pitchFamily="18" charset="0"/>
              </a:rPr>
              <a:t>say lack of digital culture and training is their biggest challenge.</a:t>
            </a:r>
            <a:r>
              <a:rPr kumimoji="0" lang="en-US" sz="1800" b="0" i="0" u="none" strike="noStrike" kern="1200" cap="none" spc="0" normalizeH="0" baseline="30000" noProof="0">
                <a:ln>
                  <a:noFill/>
                </a:ln>
                <a:solidFill>
                  <a:srgbClr val="3C3C41"/>
                </a:solidFill>
                <a:effectLst/>
                <a:uLnTx/>
                <a:uFillTx/>
                <a:latin typeface="Segoe UI"/>
                <a:ea typeface="Calibri" panose="020F0502020204030204" pitchFamily="34" charset="0"/>
                <a:cs typeface="Times New Roman" panose="02020603050405020304" pitchFamily="18" charset="0"/>
              </a:rPr>
              <a:t>1</a:t>
            </a:r>
            <a:endParaRPr kumimoji="0" lang="en-US" sz="1200" b="0" i="0" u="none" strike="noStrike" kern="1200" cap="none" spc="0" normalizeH="0" baseline="30000" noProof="0">
              <a:ln>
                <a:noFill/>
              </a:ln>
              <a:solidFill>
                <a:srgbClr val="3C3C41"/>
              </a:solidFill>
              <a:effectLst/>
              <a:uLnTx/>
              <a:uFillTx/>
              <a:latin typeface="Segoe UI"/>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966B656F-E2AA-4525-A804-4AE602DC025F}"/>
              </a:ext>
            </a:extLst>
          </p:cNvPr>
          <p:cNvSpPr/>
          <p:nvPr/>
        </p:nvSpPr>
        <p:spPr>
          <a:xfrm>
            <a:off x="7966383" y="3669906"/>
            <a:ext cx="3108560" cy="1552348"/>
          </a:xfrm>
          <a:prstGeom prst="rect">
            <a:avLst/>
          </a:prstGeom>
        </p:spPr>
        <p:txBody>
          <a:bodyPr wrap="square" anchor="t">
            <a:spAutoFit/>
          </a:bodyPr>
          <a:lstStyle/>
          <a:p>
            <a:pPr marL="0" marR="0" lvl="0" indent="0" algn="l" defTabSz="914367"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1A69B9"/>
                </a:solidFill>
                <a:effectLst/>
                <a:uLnTx/>
                <a:uFillTx/>
                <a:latin typeface="Segoe UI Semibold" panose="020B0702040204020203" pitchFamily="34" charset="0"/>
                <a:ea typeface="+mn-ea"/>
                <a:cs typeface="Segoe UI Semibold" panose="020B0702040204020203" pitchFamily="34" charset="0"/>
              </a:rPr>
              <a:t>79 percent of consumers </a:t>
            </a:r>
            <a:r>
              <a:rPr kumimoji="0" lang="en-US" sz="1800" b="0" i="0" u="none" strike="noStrike" kern="1200" cap="none" spc="0" normalizeH="0" baseline="0" noProof="0">
                <a:ln>
                  <a:noFill/>
                </a:ln>
                <a:solidFill>
                  <a:srgbClr val="3C3C41"/>
                </a:solidFill>
                <a:effectLst/>
                <a:uLnTx/>
                <a:uFillTx/>
                <a:latin typeface="Segoe UI"/>
                <a:ea typeface="Calibri" panose="020F0502020204030204" pitchFamily="34" charset="0"/>
                <a:cs typeface="Times New Roman"/>
              </a:rPr>
              <a:t>only consider transportation brands that understand and care about “me” before making a purchase decision.</a:t>
            </a:r>
            <a:r>
              <a:rPr kumimoji="0" lang="en-US" sz="1800" b="0" i="0" u="none" strike="noStrike" kern="1200" cap="none" spc="0" normalizeH="0" baseline="30000" noProof="0">
                <a:ln>
                  <a:noFill/>
                </a:ln>
                <a:solidFill>
                  <a:srgbClr val="3C3C41"/>
                </a:solidFill>
                <a:effectLst/>
                <a:uLnTx/>
                <a:uFillTx/>
                <a:latin typeface="Segoe UI"/>
                <a:ea typeface="Calibri" panose="020F0502020204030204" pitchFamily="34" charset="0"/>
                <a:cs typeface="Times New Roman"/>
              </a:rPr>
              <a:t>2</a:t>
            </a:r>
            <a:endParaRPr kumimoji="0" lang="en-US" sz="1200" b="0" i="0" u="none" strike="noStrike" kern="1200" cap="none" spc="0" normalizeH="0" baseline="30000" noProof="0">
              <a:ln>
                <a:noFill/>
              </a:ln>
              <a:solidFill>
                <a:srgbClr val="3C3C41"/>
              </a:solidFill>
              <a:effectLst/>
              <a:uLnTx/>
              <a:uFillTx/>
              <a:latin typeface="Segoe UI"/>
              <a:ea typeface="Calibri" panose="020F0502020204030204" pitchFamily="34" charset="0"/>
              <a:cs typeface="Times New Roman"/>
            </a:endParaRPr>
          </a:p>
        </p:txBody>
      </p:sp>
      <p:sp>
        <p:nvSpPr>
          <p:cNvPr id="31" name="Rectangle 30">
            <a:extLst>
              <a:ext uri="{FF2B5EF4-FFF2-40B4-BE49-F238E27FC236}">
                <a16:creationId xmlns:a16="http://schemas.microsoft.com/office/drawing/2014/main" id="{63F8E8BA-2E2B-4256-9A3B-D66C20C4004B}"/>
              </a:ext>
            </a:extLst>
          </p:cNvPr>
          <p:cNvSpPr/>
          <p:nvPr/>
        </p:nvSpPr>
        <p:spPr>
          <a:xfrm>
            <a:off x="333270" y="6245414"/>
            <a:ext cx="8347886" cy="326243"/>
          </a:xfrm>
          <a:prstGeom prst="rect">
            <a:avLst/>
          </a:prstGeom>
        </p:spPr>
        <p:txBody>
          <a:bodyPr wrap="square">
            <a:sp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55000" noProof="0" dirty="0">
                <a:ln>
                  <a:noFill/>
                </a:ln>
                <a:effectLst/>
                <a:uLnTx/>
                <a:uFillTx/>
                <a:latin typeface="Segoe UI"/>
                <a:ea typeface="+mn-ea"/>
                <a:cs typeface="+mn-cs"/>
              </a:rPr>
              <a:t>1 </a:t>
            </a:r>
            <a:r>
              <a:rPr kumimoji="0" lang="en-US" sz="800" b="0" i="0" u="none" strike="noStrike" kern="1200" cap="none" spc="0" normalizeH="0" baseline="0" noProof="0" dirty="0">
                <a:ln>
                  <a:noFill/>
                </a:ln>
                <a:effectLst/>
                <a:uLnTx/>
                <a:uFillTx/>
                <a:latin typeface="Segoe UI"/>
                <a:ea typeface="+mn-ea"/>
                <a:cs typeface="+mn-cs"/>
              </a:rPr>
              <a:t>PwC. “The future of the logistics industry.” 2016</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55000" noProof="0" dirty="0">
                <a:ln>
                  <a:noFill/>
                </a:ln>
                <a:effectLst/>
                <a:uLnTx/>
                <a:uFillTx/>
                <a:latin typeface="Segoe UI"/>
                <a:ea typeface="+mn-ea"/>
                <a:cs typeface="+mn-cs"/>
              </a:rPr>
              <a:t>2 </a:t>
            </a:r>
            <a:r>
              <a:rPr kumimoji="0" lang="en-US" sz="800" b="0" i="0" u="none" strike="noStrike" kern="1200" cap="none" spc="0" normalizeH="0" baseline="0" noProof="0" dirty="0" err="1">
                <a:ln>
                  <a:noFill/>
                </a:ln>
                <a:effectLst/>
                <a:uLnTx/>
                <a:uFillTx/>
                <a:latin typeface="Segoe UI"/>
                <a:ea typeface="+mn-ea"/>
                <a:cs typeface="+mn-cs"/>
              </a:rPr>
              <a:t>DXC.technology</a:t>
            </a:r>
            <a:r>
              <a:rPr kumimoji="0" lang="en-US" sz="800" b="0" i="0" u="none" strike="noStrike" kern="1200" cap="none" spc="0" normalizeH="0" baseline="0" noProof="0" dirty="0">
                <a:ln>
                  <a:noFill/>
                </a:ln>
                <a:effectLst/>
                <a:uLnTx/>
                <a:uFillTx/>
                <a:latin typeface="Segoe UI"/>
                <a:ea typeface="+mn-ea"/>
                <a:cs typeface="+mn-cs"/>
              </a:rPr>
              <a:t>. “Five keys to improved customer loyalty in travel and transportation.” January 25, 2018</a:t>
            </a:r>
          </a:p>
        </p:txBody>
      </p:sp>
      <p:grpSp>
        <p:nvGrpSpPr>
          <p:cNvPr id="2" name="Group 1">
            <a:extLst>
              <a:ext uri="{FF2B5EF4-FFF2-40B4-BE49-F238E27FC236}">
                <a16:creationId xmlns:a16="http://schemas.microsoft.com/office/drawing/2014/main" id="{9FD2693F-4288-A838-02DD-041FC1AEC835}"/>
              </a:ext>
            </a:extLst>
          </p:cNvPr>
          <p:cNvGrpSpPr/>
          <p:nvPr/>
        </p:nvGrpSpPr>
        <p:grpSpPr>
          <a:xfrm>
            <a:off x="7859893" y="1683188"/>
            <a:ext cx="3321539" cy="1737360"/>
            <a:chOff x="7753404" y="1683188"/>
            <a:chExt cx="3321539" cy="1737360"/>
          </a:xfrm>
        </p:grpSpPr>
        <p:sp>
          <p:nvSpPr>
            <p:cNvPr id="27" name="Rectangle 26">
              <a:extLst>
                <a:ext uri="{FF2B5EF4-FFF2-40B4-BE49-F238E27FC236}">
                  <a16:creationId xmlns:a16="http://schemas.microsoft.com/office/drawing/2014/main" id="{77E3097E-70F3-439D-A789-442E7C4E4712}"/>
                </a:ext>
                <a:ext uri="{C183D7F6-B498-43B3-948B-1728B52AA6E4}">
                  <adec:decorative xmlns:adec="http://schemas.microsoft.com/office/drawing/2017/decorative" val="1"/>
                </a:ext>
              </a:extLst>
            </p:cNvPr>
            <p:cNvSpPr/>
            <p:nvPr/>
          </p:nvSpPr>
          <p:spPr>
            <a:xfrm>
              <a:off x="9655489" y="2050211"/>
              <a:ext cx="141945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effectLst/>
                  <a:uLnTx/>
                  <a:uFillTx/>
                  <a:latin typeface="Segoe UI Semibold"/>
                  <a:ea typeface="Segoe UI Black" panose="020B0A02040204020203" pitchFamily="34" charset="0"/>
                  <a:cs typeface="Times New Roman" panose="02020603050405020304" pitchFamily="18" charset="0"/>
                </a:rPr>
                <a:t>79</a:t>
              </a:r>
              <a:r>
                <a:rPr kumimoji="0" lang="en-US" sz="4000" b="0" i="0" u="none" strike="noStrike" kern="1200" cap="none" spc="0" normalizeH="0" baseline="0" noProof="0">
                  <a:ln>
                    <a:noFill/>
                  </a:ln>
                  <a:effectLst/>
                  <a:uLnTx/>
                  <a:uFillTx/>
                  <a:latin typeface="Segoe UI Semibold"/>
                  <a:ea typeface="Segoe UI Black" panose="020B0A02040204020203" pitchFamily="34" charset="0"/>
                  <a:cs typeface="Times New Roman" panose="02020603050405020304" pitchFamily="18" charset="0"/>
                </a:rPr>
                <a:t>%</a:t>
              </a:r>
              <a:r>
                <a:rPr kumimoji="0" lang="en-US" sz="4800" b="0" i="0" u="none" strike="noStrike" kern="1200" cap="none" spc="0" normalizeH="0" baseline="0" noProof="0">
                  <a:ln>
                    <a:noFill/>
                  </a:ln>
                  <a:effectLst/>
                  <a:uLnTx/>
                  <a:uFillTx/>
                  <a:latin typeface="Segoe UI Semibold"/>
                  <a:ea typeface="Segoe UI Black" panose="020B0A02040204020203" pitchFamily="34" charset="0"/>
                  <a:cs typeface="Times New Roman" panose="02020603050405020304" pitchFamily="18" charset="0"/>
                </a:rPr>
                <a:t> </a:t>
              </a:r>
              <a:endParaRPr kumimoji="0" lang="en-US" sz="4800" b="0" i="0" u="none" strike="noStrike" kern="1200" cap="none" spc="0" normalizeH="0" baseline="0" noProof="0">
                <a:ln>
                  <a:noFill/>
                </a:ln>
                <a:effectLst/>
                <a:uLnTx/>
                <a:uFillTx/>
                <a:latin typeface="Segoe UI Semibold"/>
                <a:ea typeface="+mn-ea"/>
                <a:cs typeface="+mn-cs"/>
              </a:endParaRPr>
            </a:p>
          </p:txBody>
        </p:sp>
        <p:graphicFrame>
          <p:nvGraphicFramePr>
            <p:cNvPr id="16" name="Chart 15">
              <a:extLst>
                <a:ext uri="{FF2B5EF4-FFF2-40B4-BE49-F238E27FC236}">
                  <a16:creationId xmlns:a16="http://schemas.microsoft.com/office/drawing/2014/main" id="{6348BF58-F389-4798-A3C0-EEB82379DF6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377107"/>
                </p:ext>
              </p:extLst>
            </p:nvPr>
          </p:nvGraphicFramePr>
          <p:xfrm>
            <a:off x="7753404" y="1683188"/>
            <a:ext cx="2286000" cy="1737360"/>
          </p:xfrm>
          <a:graphic>
            <a:graphicData uri="http://schemas.openxmlformats.org/drawingml/2006/chart">
              <c:chart xmlns:c="http://schemas.openxmlformats.org/drawingml/2006/chart" xmlns:r="http://schemas.openxmlformats.org/officeDocument/2006/relationships" r:id="rId3"/>
            </a:graphicData>
          </a:graphic>
        </p:graphicFrame>
        <p:grpSp>
          <p:nvGrpSpPr>
            <p:cNvPr id="38" name="Group 4">
              <a:extLst>
                <a:ext uri="{FF2B5EF4-FFF2-40B4-BE49-F238E27FC236}">
                  <a16:creationId xmlns:a16="http://schemas.microsoft.com/office/drawing/2014/main" id="{1345A13A-1528-418C-BB40-56F23B687F60}"/>
                </a:ext>
                <a:ext uri="{C183D7F6-B498-43B3-948B-1728B52AA6E4}">
                  <adec:decorative xmlns:adec="http://schemas.microsoft.com/office/drawing/2017/decorative" val="1"/>
                </a:ext>
              </a:extLst>
            </p:cNvPr>
            <p:cNvGrpSpPr>
              <a:grpSpLocks noChangeAspect="1"/>
            </p:cNvGrpSpPr>
            <p:nvPr/>
          </p:nvGrpSpPr>
          <p:grpSpPr bwMode="auto">
            <a:xfrm>
              <a:off x="8604793" y="2212975"/>
              <a:ext cx="627062" cy="668338"/>
              <a:chOff x="5278" y="1394"/>
              <a:chExt cx="395" cy="421"/>
            </a:xfrm>
          </p:grpSpPr>
          <p:sp>
            <p:nvSpPr>
              <p:cNvPr id="39" name="Freeform 5">
                <a:extLst>
                  <a:ext uri="{FF2B5EF4-FFF2-40B4-BE49-F238E27FC236}">
                    <a16:creationId xmlns:a16="http://schemas.microsoft.com/office/drawing/2014/main" id="{D4CD8A68-BDAB-4D09-B75E-EF25F73B415D}"/>
                  </a:ext>
                </a:extLst>
              </p:cNvPr>
              <p:cNvSpPr>
                <a:spLocks/>
              </p:cNvSpPr>
              <p:nvPr/>
            </p:nvSpPr>
            <p:spPr bwMode="auto">
              <a:xfrm>
                <a:off x="5394" y="1735"/>
                <a:ext cx="252" cy="80"/>
              </a:xfrm>
              <a:custGeom>
                <a:avLst/>
                <a:gdLst>
                  <a:gd name="T0" fmla="*/ 42 w 255"/>
                  <a:gd name="T1" fmla="*/ 0 h 81"/>
                  <a:gd name="T2" fmla="*/ 42 w 255"/>
                  <a:gd name="T3" fmla="*/ 0 h 81"/>
                  <a:gd name="T4" fmla="*/ 0 w 255"/>
                  <a:gd name="T5" fmla="*/ 81 h 81"/>
                  <a:gd name="T6" fmla="*/ 255 w 255"/>
                  <a:gd name="T7" fmla="*/ 81 h 81"/>
                  <a:gd name="T8" fmla="*/ 255 w 255"/>
                  <a:gd name="T9" fmla="*/ 0 h 81"/>
                  <a:gd name="T10" fmla="*/ 42 w 255"/>
                  <a:gd name="T11" fmla="*/ 0 h 81"/>
                </a:gdLst>
                <a:ahLst/>
                <a:cxnLst>
                  <a:cxn ang="0">
                    <a:pos x="T0" y="T1"/>
                  </a:cxn>
                  <a:cxn ang="0">
                    <a:pos x="T2" y="T3"/>
                  </a:cxn>
                  <a:cxn ang="0">
                    <a:pos x="T4" y="T5"/>
                  </a:cxn>
                  <a:cxn ang="0">
                    <a:pos x="T6" y="T7"/>
                  </a:cxn>
                  <a:cxn ang="0">
                    <a:pos x="T8" y="T9"/>
                  </a:cxn>
                  <a:cxn ang="0">
                    <a:pos x="T10" y="T11"/>
                  </a:cxn>
                </a:cxnLst>
                <a:rect l="0" t="0" r="r" b="b"/>
                <a:pathLst>
                  <a:path w="255" h="81">
                    <a:moveTo>
                      <a:pt x="42" y="0"/>
                    </a:moveTo>
                    <a:lnTo>
                      <a:pt x="42" y="0"/>
                    </a:lnTo>
                    <a:lnTo>
                      <a:pt x="0" y="81"/>
                    </a:lnTo>
                    <a:lnTo>
                      <a:pt x="255" y="81"/>
                    </a:lnTo>
                    <a:lnTo>
                      <a:pt x="255" y="0"/>
                    </a:lnTo>
                    <a:lnTo>
                      <a:pt x="42" y="0"/>
                    </a:lnTo>
                    <a:close/>
                  </a:path>
                </a:pathLst>
              </a:custGeom>
              <a:solidFill>
                <a:srgbClr val="3C3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 name="Freeform 6">
                <a:extLst>
                  <a:ext uri="{FF2B5EF4-FFF2-40B4-BE49-F238E27FC236}">
                    <a16:creationId xmlns:a16="http://schemas.microsoft.com/office/drawing/2014/main" id="{BE3DC4A8-A576-479E-B9B0-84C19205456B}"/>
                  </a:ext>
                </a:extLst>
              </p:cNvPr>
              <p:cNvSpPr>
                <a:spLocks/>
              </p:cNvSpPr>
              <p:nvPr/>
            </p:nvSpPr>
            <p:spPr bwMode="auto">
              <a:xfrm>
                <a:off x="5278" y="1394"/>
                <a:ext cx="395" cy="315"/>
              </a:xfrm>
              <a:custGeom>
                <a:avLst/>
                <a:gdLst>
                  <a:gd name="T0" fmla="*/ 396 w 400"/>
                  <a:gd name="T1" fmla="*/ 245 h 319"/>
                  <a:gd name="T2" fmla="*/ 396 w 400"/>
                  <a:gd name="T3" fmla="*/ 245 h 319"/>
                  <a:gd name="T4" fmla="*/ 384 w 400"/>
                  <a:gd name="T5" fmla="*/ 228 h 319"/>
                  <a:gd name="T6" fmla="*/ 367 w 400"/>
                  <a:gd name="T7" fmla="*/ 216 h 319"/>
                  <a:gd name="T8" fmla="*/ 346 w 400"/>
                  <a:gd name="T9" fmla="*/ 212 h 319"/>
                  <a:gd name="T10" fmla="*/ 288 w 400"/>
                  <a:gd name="T11" fmla="*/ 212 h 319"/>
                  <a:gd name="T12" fmla="*/ 229 w 400"/>
                  <a:gd name="T13" fmla="*/ 212 h 319"/>
                  <a:gd name="T14" fmla="*/ 137 w 400"/>
                  <a:gd name="T15" fmla="*/ 27 h 319"/>
                  <a:gd name="T16" fmla="*/ 129 w 400"/>
                  <a:gd name="T17" fmla="*/ 16 h 319"/>
                  <a:gd name="T18" fmla="*/ 118 w 400"/>
                  <a:gd name="T19" fmla="*/ 7 h 319"/>
                  <a:gd name="T20" fmla="*/ 104 w 400"/>
                  <a:gd name="T21" fmla="*/ 2 h 319"/>
                  <a:gd name="T22" fmla="*/ 90 w 400"/>
                  <a:gd name="T23" fmla="*/ 0 h 319"/>
                  <a:gd name="T24" fmla="*/ 0 w 400"/>
                  <a:gd name="T25" fmla="*/ 0 h 319"/>
                  <a:gd name="T26" fmla="*/ 159 w 400"/>
                  <a:gd name="T27" fmla="*/ 319 h 319"/>
                  <a:gd name="T28" fmla="*/ 347 w 400"/>
                  <a:gd name="T29" fmla="*/ 319 h 319"/>
                  <a:gd name="T30" fmla="*/ 347 w 400"/>
                  <a:gd name="T31" fmla="*/ 319 h 319"/>
                  <a:gd name="T32" fmla="*/ 368 w 400"/>
                  <a:gd name="T33" fmla="*/ 314 h 319"/>
                  <a:gd name="T34" fmla="*/ 384 w 400"/>
                  <a:gd name="T35" fmla="*/ 303 h 319"/>
                  <a:gd name="T36" fmla="*/ 396 w 400"/>
                  <a:gd name="T37" fmla="*/ 286 h 319"/>
                  <a:gd name="T38" fmla="*/ 400 w 400"/>
                  <a:gd name="T39" fmla="*/ 265 h 319"/>
                  <a:gd name="T40" fmla="*/ 396 w 400"/>
                  <a:gd name="T41" fmla="*/ 24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0" h="319">
                    <a:moveTo>
                      <a:pt x="396" y="245"/>
                    </a:moveTo>
                    <a:lnTo>
                      <a:pt x="396" y="245"/>
                    </a:lnTo>
                    <a:cubicBezTo>
                      <a:pt x="393" y="238"/>
                      <a:pt x="389" y="232"/>
                      <a:pt x="384" y="228"/>
                    </a:cubicBezTo>
                    <a:cubicBezTo>
                      <a:pt x="379" y="223"/>
                      <a:pt x="373" y="219"/>
                      <a:pt x="367" y="216"/>
                    </a:cubicBezTo>
                    <a:cubicBezTo>
                      <a:pt x="361" y="213"/>
                      <a:pt x="354" y="212"/>
                      <a:pt x="346" y="212"/>
                    </a:cubicBezTo>
                    <a:cubicBezTo>
                      <a:pt x="327" y="212"/>
                      <a:pt x="307" y="212"/>
                      <a:pt x="288" y="212"/>
                    </a:cubicBezTo>
                    <a:cubicBezTo>
                      <a:pt x="268" y="212"/>
                      <a:pt x="249" y="212"/>
                      <a:pt x="229" y="212"/>
                    </a:cubicBezTo>
                    <a:lnTo>
                      <a:pt x="137" y="27"/>
                    </a:lnTo>
                    <a:cubicBezTo>
                      <a:pt x="135" y="23"/>
                      <a:pt x="132" y="19"/>
                      <a:pt x="129" y="16"/>
                    </a:cubicBezTo>
                    <a:cubicBezTo>
                      <a:pt x="125" y="12"/>
                      <a:pt x="122" y="9"/>
                      <a:pt x="118" y="7"/>
                    </a:cubicBezTo>
                    <a:cubicBezTo>
                      <a:pt x="113" y="4"/>
                      <a:pt x="109" y="3"/>
                      <a:pt x="104" y="2"/>
                    </a:cubicBezTo>
                    <a:cubicBezTo>
                      <a:pt x="99" y="0"/>
                      <a:pt x="95" y="0"/>
                      <a:pt x="90" y="0"/>
                    </a:cubicBezTo>
                    <a:lnTo>
                      <a:pt x="0" y="0"/>
                    </a:lnTo>
                    <a:lnTo>
                      <a:pt x="159" y="319"/>
                    </a:lnTo>
                    <a:lnTo>
                      <a:pt x="347" y="319"/>
                    </a:lnTo>
                    <a:lnTo>
                      <a:pt x="347" y="319"/>
                    </a:lnTo>
                    <a:cubicBezTo>
                      <a:pt x="354" y="318"/>
                      <a:pt x="361" y="317"/>
                      <a:pt x="368" y="314"/>
                    </a:cubicBezTo>
                    <a:cubicBezTo>
                      <a:pt x="374" y="311"/>
                      <a:pt x="380" y="307"/>
                      <a:pt x="384" y="303"/>
                    </a:cubicBezTo>
                    <a:cubicBezTo>
                      <a:pt x="389" y="298"/>
                      <a:pt x="393" y="292"/>
                      <a:pt x="396" y="286"/>
                    </a:cubicBezTo>
                    <a:cubicBezTo>
                      <a:pt x="398" y="280"/>
                      <a:pt x="400" y="273"/>
                      <a:pt x="400" y="265"/>
                    </a:cubicBezTo>
                    <a:cubicBezTo>
                      <a:pt x="400" y="258"/>
                      <a:pt x="398" y="251"/>
                      <a:pt x="396" y="245"/>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grpSp>
        <p:nvGrpSpPr>
          <p:cNvPr id="4" name="Group 3">
            <a:extLst>
              <a:ext uri="{FF2B5EF4-FFF2-40B4-BE49-F238E27FC236}">
                <a16:creationId xmlns:a16="http://schemas.microsoft.com/office/drawing/2014/main" id="{13A525FC-0494-0FE8-8C01-96213B9E5B7E}"/>
              </a:ext>
            </a:extLst>
          </p:cNvPr>
          <p:cNvGrpSpPr/>
          <p:nvPr/>
        </p:nvGrpSpPr>
        <p:grpSpPr>
          <a:xfrm>
            <a:off x="4168844" y="1683188"/>
            <a:ext cx="3321310" cy="1737360"/>
            <a:chOff x="3909793" y="1683188"/>
            <a:chExt cx="3321310" cy="1737360"/>
          </a:xfrm>
        </p:grpSpPr>
        <p:sp>
          <p:nvSpPr>
            <p:cNvPr id="5" name="Rectangle 4">
              <a:extLst>
                <a:ext uri="{FF2B5EF4-FFF2-40B4-BE49-F238E27FC236}">
                  <a16:creationId xmlns:a16="http://schemas.microsoft.com/office/drawing/2014/main" id="{DDC1BE68-57A7-49D3-9AD0-381625909644}"/>
                </a:ext>
                <a:ext uri="{C183D7F6-B498-43B3-948B-1728B52AA6E4}">
                  <adec:decorative xmlns:adec="http://schemas.microsoft.com/office/drawing/2017/decorative" val="1"/>
                </a:ext>
              </a:extLst>
            </p:cNvPr>
            <p:cNvSpPr/>
            <p:nvPr/>
          </p:nvSpPr>
          <p:spPr>
            <a:xfrm>
              <a:off x="5861655" y="2050211"/>
              <a:ext cx="136944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effectLst/>
                  <a:uLnTx/>
                  <a:uFillTx/>
                  <a:latin typeface="Segoe UI Semibold"/>
                  <a:ea typeface="Segoe UI Black" panose="020B0A02040204020203" pitchFamily="34" charset="0"/>
                  <a:cs typeface="Times New Roman" panose="02020603050405020304" pitchFamily="18" charset="0"/>
                </a:rPr>
                <a:t>50</a:t>
              </a:r>
              <a:r>
                <a:rPr kumimoji="0" lang="en-US" sz="4000" b="0" i="0" u="none" strike="noStrike" kern="1200" cap="none" spc="0" normalizeH="0" baseline="0" noProof="0">
                  <a:ln>
                    <a:noFill/>
                  </a:ln>
                  <a:effectLst/>
                  <a:uLnTx/>
                  <a:uFillTx/>
                  <a:latin typeface="Segoe UI Semibold"/>
                  <a:ea typeface="Segoe UI Black" panose="020B0A02040204020203" pitchFamily="34" charset="0"/>
                  <a:cs typeface="Times New Roman" panose="02020603050405020304" pitchFamily="18" charset="0"/>
                </a:rPr>
                <a:t>%</a:t>
              </a:r>
              <a:r>
                <a:rPr kumimoji="0" lang="en-US" sz="4800" b="0" i="0" u="none" strike="noStrike" kern="1200" cap="none" spc="0" normalizeH="0" baseline="0" noProof="0">
                  <a:ln>
                    <a:noFill/>
                  </a:ln>
                  <a:effectLst/>
                  <a:uLnTx/>
                  <a:uFillTx/>
                  <a:latin typeface="Segoe UI Semibold"/>
                  <a:ea typeface="Segoe UI Black" panose="020B0A02040204020203" pitchFamily="34" charset="0"/>
                  <a:cs typeface="Times New Roman" panose="02020603050405020304" pitchFamily="18" charset="0"/>
                </a:rPr>
                <a:t> </a:t>
              </a:r>
              <a:endParaRPr kumimoji="0" lang="en-US" sz="4800" b="0" i="0" u="none" strike="noStrike" kern="1200" cap="none" spc="0" normalizeH="0" baseline="0" noProof="0">
                <a:ln>
                  <a:noFill/>
                </a:ln>
                <a:effectLst/>
                <a:uLnTx/>
                <a:uFillTx/>
                <a:latin typeface="Segoe UI Semibold"/>
                <a:ea typeface="+mn-ea"/>
                <a:cs typeface="+mn-cs"/>
              </a:endParaRPr>
            </a:p>
          </p:txBody>
        </p:sp>
        <p:graphicFrame>
          <p:nvGraphicFramePr>
            <p:cNvPr id="15" name="Chart 14">
              <a:extLst>
                <a:ext uri="{FF2B5EF4-FFF2-40B4-BE49-F238E27FC236}">
                  <a16:creationId xmlns:a16="http://schemas.microsoft.com/office/drawing/2014/main" id="{76BE8D95-EAAD-4F1D-9FB6-10CDF0CD4D6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8042156"/>
                </p:ext>
              </p:extLst>
            </p:nvPr>
          </p:nvGraphicFramePr>
          <p:xfrm>
            <a:off x="3909793" y="1683188"/>
            <a:ext cx="2286000" cy="1737360"/>
          </p:xfrm>
          <a:graphic>
            <a:graphicData uri="http://schemas.openxmlformats.org/drawingml/2006/chart">
              <c:chart xmlns:c="http://schemas.openxmlformats.org/drawingml/2006/chart" xmlns:r="http://schemas.openxmlformats.org/officeDocument/2006/relationships" r:id="rId4"/>
            </a:graphicData>
          </a:graphic>
        </p:graphicFrame>
        <p:grpSp>
          <p:nvGrpSpPr>
            <p:cNvPr id="23" name="Group 9">
              <a:extLst>
                <a:ext uri="{FF2B5EF4-FFF2-40B4-BE49-F238E27FC236}">
                  <a16:creationId xmlns:a16="http://schemas.microsoft.com/office/drawing/2014/main" id="{C6B90B94-7EE7-4E3A-AE96-E2BF0DB99B2E}"/>
                </a:ext>
                <a:ext uri="{C183D7F6-B498-43B3-948B-1728B52AA6E4}">
                  <adec:decorative xmlns:adec="http://schemas.microsoft.com/office/drawing/2017/decorative" val="1"/>
                </a:ext>
              </a:extLst>
            </p:cNvPr>
            <p:cNvGrpSpPr>
              <a:grpSpLocks noChangeAspect="1"/>
            </p:cNvGrpSpPr>
            <p:nvPr/>
          </p:nvGrpSpPr>
          <p:grpSpPr bwMode="auto">
            <a:xfrm>
              <a:off x="4686080" y="2263819"/>
              <a:ext cx="733425" cy="541337"/>
              <a:chOff x="2607" y="409"/>
              <a:chExt cx="462" cy="341"/>
            </a:xfrm>
          </p:grpSpPr>
          <p:sp>
            <p:nvSpPr>
              <p:cNvPr id="42" name="Freeform 10">
                <a:extLst>
                  <a:ext uri="{FF2B5EF4-FFF2-40B4-BE49-F238E27FC236}">
                    <a16:creationId xmlns:a16="http://schemas.microsoft.com/office/drawing/2014/main" id="{CF4C4201-4133-42BB-8E5B-B1C448B8371C}"/>
                  </a:ext>
                </a:extLst>
              </p:cNvPr>
              <p:cNvSpPr>
                <a:spLocks/>
              </p:cNvSpPr>
              <p:nvPr/>
            </p:nvSpPr>
            <p:spPr bwMode="auto">
              <a:xfrm>
                <a:off x="2772" y="646"/>
                <a:ext cx="132" cy="104"/>
              </a:xfrm>
              <a:custGeom>
                <a:avLst/>
                <a:gdLst>
                  <a:gd name="T0" fmla="*/ 5 w 104"/>
                  <a:gd name="T1" fmla="*/ 0 h 82"/>
                  <a:gd name="T2" fmla="*/ 5 w 104"/>
                  <a:gd name="T3" fmla="*/ 0 h 82"/>
                  <a:gd name="T4" fmla="*/ 0 w 104"/>
                  <a:gd name="T5" fmla="*/ 82 h 82"/>
                  <a:gd name="T6" fmla="*/ 104 w 104"/>
                  <a:gd name="T7" fmla="*/ 82 h 82"/>
                  <a:gd name="T8" fmla="*/ 99 w 104"/>
                  <a:gd name="T9" fmla="*/ 0 h 82"/>
                  <a:gd name="T10" fmla="*/ 5 w 104"/>
                  <a:gd name="T11" fmla="*/ 0 h 82"/>
                </a:gdLst>
                <a:ahLst/>
                <a:cxnLst>
                  <a:cxn ang="0">
                    <a:pos x="T0" y="T1"/>
                  </a:cxn>
                  <a:cxn ang="0">
                    <a:pos x="T2" y="T3"/>
                  </a:cxn>
                  <a:cxn ang="0">
                    <a:pos x="T4" y="T5"/>
                  </a:cxn>
                  <a:cxn ang="0">
                    <a:pos x="T6" y="T7"/>
                  </a:cxn>
                  <a:cxn ang="0">
                    <a:pos x="T8" y="T9"/>
                  </a:cxn>
                  <a:cxn ang="0">
                    <a:pos x="T10" y="T11"/>
                  </a:cxn>
                </a:cxnLst>
                <a:rect l="0" t="0" r="r" b="b"/>
                <a:pathLst>
                  <a:path w="104" h="82">
                    <a:moveTo>
                      <a:pt x="5" y="0"/>
                    </a:moveTo>
                    <a:lnTo>
                      <a:pt x="5" y="0"/>
                    </a:lnTo>
                    <a:lnTo>
                      <a:pt x="0" y="82"/>
                    </a:lnTo>
                    <a:lnTo>
                      <a:pt x="104" y="82"/>
                    </a:lnTo>
                    <a:lnTo>
                      <a:pt x="99" y="0"/>
                    </a:lnTo>
                    <a:lnTo>
                      <a:pt x="5"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3" name="Freeform 11">
                <a:extLst>
                  <a:ext uri="{FF2B5EF4-FFF2-40B4-BE49-F238E27FC236}">
                    <a16:creationId xmlns:a16="http://schemas.microsoft.com/office/drawing/2014/main" id="{25AAB9BE-5C03-4A61-B2E0-15A2B88A80F1}"/>
                  </a:ext>
                </a:extLst>
              </p:cNvPr>
              <p:cNvSpPr>
                <a:spLocks/>
              </p:cNvSpPr>
              <p:nvPr/>
            </p:nvSpPr>
            <p:spPr bwMode="auto">
              <a:xfrm>
                <a:off x="2663" y="409"/>
                <a:ext cx="99" cy="70"/>
              </a:xfrm>
              <a:custGeom>
                <a:avLst/>
                <a:gdLst>
                  <a:gd name="T0" fmla="*/ 0 w 78"/>
                  <a:gd name="T1" fmla="*/ 55 h 55"/>
                  <a:gd name="T2" fmla="*/ 0 w 78"/>
                  <a:gd name="T3" fmla="*/ 55 h 55"/>
                  <a:gd name="T4" fmla="*/ 74 w 78"/>
                  <a:gd name="T5" fmla="*/ 55 h 55"/>
                  <a:gd name="T6" fmla="*/ 78 w 78"/>
                  <a:gd name="T7" fmla="*/ 0 h 55"/>
                  <a:gd name="T8" fmla="*/ 12 w 78"/>
                  <a:gd name="T9" fmla="*/ 0 h 55"/>
                  <a:gd name="T10" fmla="*/ 0 w 78"/>
                  <a:gd name="T11" fmla="*/ 55 h 55"/>
                </a:gdLst>
                <a:ahLst/>
                <a:cxnLst>
                  <a:cxn ang="0">
                    <a:pos x="T0" y="T1"/>
                  </a:cxn>
                  <a:cxn ang="0">
                    <a:pos x="T2" y="T3"/>
                  </a:cxn>
                  <a:cxn ang="0">
                    <a:pos x="T4" y="T5"/>
                  </a:cxn>
                  <a:cxn ang="0">
                    <a:pos x="T6" y="T7"/>
                  </a:cxn>
                  <a:cxn ang="0">
                    <a:pos x="T8" y="T9"/>
                  </a:cxn>
                  <a:cxn ang="0">
                    <a:pos x="T10" y="T11"/>
                  </a:cxn>
                </a:cxnLst>
                <a:rect l="0" t="0" r="r" b="b"/>
                <a:pathLst>
                  <a:path w="78" h="55">
                    <a:moveTo>
                      <a:pt x="0" y="55"/>
                    </a:moveTo>
                    <a:lnTo>
                      <a:pt x="0" y="55"/>
                    </a:lnTo>
                    <a:lnTo>
                      <a:pt x="74" y="55"/>
                    </a:lnTo>
                    <a:lnTo>
                      <a:pt x="78" y="0"/>
                    </a:lnTo>
                    <a:lnTo>
                      <a:pt x="12" y="0"/>
                    </a:lnTo>
                    <a:lnTo>
                      <a:pt x="0" y="55"/>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4" name="Freeform 12">
                <a:extLst>
                  <a:ext uri="{FF2B5EF4-FFF2-40B4-BE49-F238E27FC236}">
                    <a16:creationId xmlns:a16="http://schemas.microsoft.com/office/drawing/2014/main" id="{A778F7E5-AE9D-45F4-A22C-C4EEEDB595AA}"/>
                  </a:ext>
                </a:extLst>
              </p:cNvPr>
              <p:cNvSpPr>
                <a:spLocks/>
              </p:cNvSpPr>
              <p:nvPr/>
            </p:nvSpPr>
            <p:spPr bwMode="auto">
              <a:xfrm>
                <a:off x="2607" y="646"/>
                <a:ext cx="140" cy="104"/>
              </a:xfrm>
              <a:custGeom>
                <a:avLst/>
                <a:gdLst>
                  <a:gd name="T0" fmla="*/ 0 w 110"/>
                  <a:gd name="T1" fmla="*/ 82 h 82"/>
                  <a:gd name="T2" fmla="*/ 0 w 110"/>
                  <a:gd name="T3" fmla="*/ 82 h 82"/>
                  <a:gd name="T4" fmla="*/ 104 w 110"/>
                  <a:gd name="T5" fmla="*/ 82 h 82"/>
                  <a:gd name="T6" fmla="*/ 110 w 110"/>
                  <a:gd name="T7" fmla="*/ 0 h 82"/>
                  <a:gd name="T8" fmla="*/ 17 w 110"/>
                  <a:gd name="T9" fmla="*/ 0 h 82"/>
                  <a:gd name="T10" fmla="*/ 0 w 110"/>
                  <a:gd name="T11" fmla="*/ 82 h 82"/>
                </a:gdLst>
                <a:ahLst/>
                <a:cxnLst>
                  <a:cxn ang="0">
                    <a:pos x="T0" y="T1"/>
                  </a:cxn>
                  <a:cxn ang="0">
                    <a:pos x="T2" y="T3"/>
                  </a:cxn>
                  <a:cxn ang="0">
                    <a:pos x="T4" y="T5"/>
                  </a:cxn>
                  <a:cxn ang="0">
                    <a:pos x="T6" y="T7"/>
                  </a:cxn>
                  <a:cxn ang="0">
                    <a:pos x="T8" y="T9"/>
                  </a:cxn>
                  <a:cxn ang="0">
                    <a:pos x="T10" y="T11"/>
                  </a:cxn>
                </a:cxnLst>
                <a:rect l="0" t="0" r="r" b="b"/>
                <a:pathLst>
                  <a:path w="110" h="82">
                    <a:moveTo>
                      <a:pt x="0" y="82"/>
                    </a:moveTo>
                    <a:lnTo>
                      <a:pt x="0" y="82"/>
                    </a:lnTo>
                    <a:lnTo>
                      <a:pt x="104" y="82"/>
                    </a:lnTo>
                    <a:lnTo>
                      <a:pt x="110" y="0"/>
                    </a:lnTo>
                    <a:lnTo>
                      <a:pt x="17" y="0"/>
                    </a:lnTo>
                    <a:lnTo>
                      <a:pt x="0" y="82"/>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5" name="Freeform 13">
                <a:extLst>
                  <a:ext uri="{FF2B5EF4-FFF2-40B4-BE49-F238E27FC236}">
                    <a16:creationId xmlns:a16="http://schemas.microsoft.com/office/drawing/2014/main" id="{76553981-E342-4036-88BA-AC62497184BA}"/>
                  </a:ext>
                </a:extLst>
              </p:cNvPr>
              <p:cNvSpPr>
                <a:spLocks/>
              </p:cNvSpPr>
              <p:nvPr/>
            </p:nvSpPr>
            <p:spPr bwMode="auto">
              <a:xfrm>
                <a:off x="2929" y="646"/>
                <a:ext cx="140" cy="104"/>
              </a:xfrm>
              <a:custGeom>
                <a:avLst/>
                <a:gdLst>
                  <a:gd name="T0" fmla="*/ 93 w 110"/>
                  <a:gd name="T1" fmla="*/ 0 h 82"/>
                  <a:gd name="T2" fmla="*/ 93 w 110"/>
                  <a:gd name="T3" fmla="*/ 0 h 82"/>
                  <a:gd name="T4" fmla="*/ 0 w 110"/>
                  <a:gd name="T5" fmla="*/ 0 h 82"/>
                  <a:gd name="T6" fmla="*/ 6 w 110"/>
                  <a:gd name="T7" fmla="*/ 82 h 82"/>
                  <a:gd name="T8" fmla="*/ 110 w 110"/>
                  <a:gd name="T9" fmla="*/ 82 h 82"/>
                  <a:gd name="T10" fmla="*/ 93 w 110"/>
                  <a:gd name="T11" fmla="*/ 0 h 82"/>
                </a:gdLst>
                <a:ahLst/>
                <a:cxnLst>
                  <a:cxn ang="0">
                    <a:pos x="T0" y="T1"/>
                  </a:cxn>
                  <a:cxn ang="0">
                    <a:pos x="T2" y="T3"/>
                  </a:cxn>
                  <a:cxn ang="0">
                    <a:pos x="T4" y="T5"/>
                  </a:cxn>
                  <a:cxn ang="0">
                    <a:pos x="T6" y="T7"/>
                  </a:cxn>
                  <a:cxn ang="0">
                    <a:pos x="T8" y="T9"/>
                  </a:cxn>
                  <a:cxn ang="0">
                    <a:pos x="T10" y="T11"/>
                  </a:cxn>
                </a:cxnLst>
                <a:rect l="0" t="0" r="r" b="b"/>
                <a:pathLst>
                  <a:path w="110" h="82">
                    <a:moveTo>
                      <a:pt x="93" y="0"/>
                    </a:moveTo>
                    <a:lnTo>
                      <a:pt x="93" y="0"/>
                    </a:lnTo>
                    <a:lnTo>
                      <a:pt x="0" y="0"/>
                    </a:lnTo>
                    <a:lnTo>
                      <a:pt x="6" y="82"/>
                    </a:lnTo>
                    <a:lnTo>
                      <a:pt x="110" y="82"/>
                    </a:lnTo>
                    <a:lnTo>
                      <a:pt x="93"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6" name="Freeform 14">
                <a:extLst>
                  <a:ext uri="{FF2B5EF4-FFF2-40B4-BE49-F238E27FC236}">
                    <a16:creationId xmlns:a16="http://schemas.microsoft.com/office/drawing/2014/main" id="{0DB159B6-6A41-45CC-BC81-A92650E93870}"/>
                  </a:ext>
                </a:extLst>
              </p:cNvPr>
              <p:cNvSpPr>
                <a:spLocks/>
              </p:cNvSpPr>
              <p:nvPr/>
            </p:nvSpPr>
            <p:spPr bwMode="auto">
              <a:xfrm>
                <a:off x="2635" y="510"/>
                <a:ext cx="119" cy="103"/>
              </a:xfrm>
              <a:custGeom>
                <a:avLst/>
                <a:gdLst>
                  <a:gd name="T0" fmla="*/ 0 w 94"/>
                  <a:gd name="T1" fmla="*/ 81 h 81"/>
                  <a:gd name="T2" fmla="*/ 0 w 94"/>
                  <a:gd name="T3" fmla="*/ 81 h 81"/>
                  <a:gd name="T4" fmla="*/ 89 w 94"/>
                  <a:gd name="T5" fmla="*/ 81 h 81"/>
                  <a:gd name="T6" fmla="*/ 94 w 94"/>
                  <a:gd name="T7" fmla="*/ 0 h 81"/>
                  <a:gd name="T8" fmla="*/ 17 w 94"/>
                  <a:gd name="T9" fmla="*/ 0 h 81"/>
                  <a:gd name="T10" fmla="*/ 0 w 94"/>
                  <a:gd name="T11" fmla="*/ 81 h 81"/>
                </a:gdLst>
                <a:ahLst/>
                <a:cxnLst>
                  <a:cxn ang="0">
                    <a:pos x="T0" y="T1"/>
                  </a:cxn>
                  <a:cxn ang="0">
                    <a:pos x="T2" y="T3"/>
                  </a:cxn>
                  <a:cxn ang="0">
                    <a:pos x="T4" y="T5"/>
                  </a:cxn>
                  <a:cxn ang="0">
                    <a:pos x="T6" y="T7"/>
                  </a:cxn>
                  <a:cxn ang="0">
                    <a:pos x="T8" y="T9"/>
                  </a:cxn>
                  <a:cxn ang="0">
                    <a:pos x="T10" y="T11"/>
                  </a:cxn>
                </a:cxnLst>
                <a:rect l="0" t="0" r="r" b="b"/>
                <a:pathLst>
                  <a:path w="94" h="81">
                    <a:moveTo>
                      <a:pt x="0" y="81"/>
                    </a:moveTo>
                    <a:lnTo>
                      <a:pt x="0" y="81"/>
                    </a:lnTo>
                    <a:lnTo>
                      <a:pt x="89" y="81"/>
                    </a:lnTo>
                    <a:lnTo>
                      <a:pt x="94" y="0"/>
                    </a:lnTo>
                    <a:lnTo>
                      <a:pt x="17" y="0"/>
                    </a:lnTo>
                    <a:lnTo>
                      <a:pt x="0" y="8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7" name="Freeform 15">
                <a:extLst>
                  <a:ext uri="{FF2B5EF4-FFF2-40B4-BE49-F238E27FC236}">
                    <a16:creationId xmlns:a16="http://schemas.microsoft.com/office/drawing/2014/main" id="{03DB1560-B096-43A0-BCD5-B0678A94E70D}"/>
                  </a:ext>
                </a:extLst>
              </p:cNvPr>
              <p:cNvSpPr>
                <a:spLocks/>
              </p:cNvSpPr>
              <p:nvPr/>
            </p:nvSpPr>
            <p:spPr bwMode="auto">
              <a:xfrm>
                <a:off x="2790" y="409"/>
                <a:ext cx="96" cy="70"/>
              </a:xfrm>
              <a:custGeom>
                <a:avLst/>
                <a:gdLst>
                  <a:gd name="T0" fmla="*/ 73 w 76"/>
                  <a:gd name="T1" fmla="*/ 0 h 55"/>
                  <a:gd name="T2" fmla="*/ 73 w 76"/>
                  <a:gd name="T3" fmla="*/ 0 h 55"/>
                  <a:gd name="T4" fmla="*/ 3 w 76"/>
                  <a:gd name="T5" fmla="*/ 0 h 55"/>
                  <a:gd name="T6" fmla="*/ 0 w 76"/>
                  <a:gd name="T7" fmla="*/ 55 h 55"/>
                  <a:gd name="T8" fmla="*/ 76 w 76"/>
                  <a:gd name="T9" fmla="*/ 55 h 55"/>
                  <a:gd name="T10" fmla="*/ 73 w 76"/>
                  <a:gd name="T11" fmla="*/ 0 h 55"/>
                </a:gdLst>
                <a:ahLst/>
                <a:cxnLst>
                  <a:cxn ang="0">
                    <a:pos x="T0" y="T1"/>
                  </a:cxn>
                  <a:cxn ang="0">
                    <a:pos x="T2" y="T3"/>
                  </a:cxn>
                  <a:cxn ang="0">
                    <a:pos x="T4" y="T5"/>
                  </a:cxn>
                  <a:cxn ang="0">
                    <a:pos x="T6" y="T7"/>
                  </a:cxn>
                  <a:cxn ang="0">
                    <a:pos x="T8" y="T9"/>
                  </a:cxn>
                  <a:cxn ang="0">
                    <a:pos x="T10" y="T11"/>
                  </a:cxn>
                </a:cxnLst>
                <a:rect l="0" t="0" r="r" b="b"/>
                <a:pathLst>
                  <a:path w="76" h="55">
                    <a:moveTo>
                      <a:pt x="73" y="0"/>
                    </a:moveTo>
                    <a:lnTo>
                      <a:pt x="73" y="0"/>
                    </a:lnTo>
                    <a:lnTo>
                      <a:pt x="3" y="0"/>
                    </a:lnTo>
                    <a:lnTo>
                      <a:pt x="0" y="55"/>
                    </a:lnTo>
                    <a:lnTo>
                      <a:pt x="76" y="55"/>
                    </a:lnTo>
                    <a:lnTo>
                      <a:pt x="73"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16">
                <a:extLst>
                  <a:ext uri="{FF2B5EF4-FFF2-40B4-BE49-F238E27FC236}">
                    <a16:creationId xmlns:a16="http://schemas.microsoft.com/office/drawing/2014/main" id="{C35BB8E3-F35E-4D17-AD22-8E98DEBC5B67}"/>
                  </a:ext>
                </a:extLst>
              </p:cNvPr>
              <p:cNvSpPr>
                <a:spLocks/>
              </p:cNvSpPr>
              <p:nvPr/>
            </p:nvSpPr>
            <p:spPr bwMode="auto">
              <a:xfrm>
                <a:off x="2921" y="510"/>
                <a:ext cx="120" cy="103"/>
              </a:xfrm>
              <a:custGeom>
                <a:avLst/>
                <a:gdLst>
                  <a:gd name="T0" fmla="*/ 78 w 95"/>
                  <a:gd name="T1" fmla="*/ 0 h 81"/>
                  <a:gd name="T2" fmla="*/ 78 w 95"/>
                  <a:gd name="T3" fmla="*/ 0 h 81"/>
                  <a:gd name="T4" fmla="*/ 0 w 95"/>
                  <a:gd name="T5" fmla="*/ 0 h 81"/>
                  <a:gd name="T6" fmla="*/ 6 w 95"/>
                  <a:gd name="T7" fmla="*/ 81 h 81"/>
                  <a:gd name="T8" fmla="*/ 95 w 95"/>
                  <a:gd name="T9" fmla="*/ 81 h 81"/>
                  <a:gd name="T10" fmla="*/ 78 w 95"/>
                  <a:gd name="T11" fmla="*/ 0 h 81"/>
                </a:gdLst>
                <a:ahLst/>
                <a:cxnLst>
                  <a:cxn ang="0">
                    <a:pos x="T0" y="T1"/>
                  </a:cxn>
                  <a:cxn ang="0">
                    <a:pos x="T2" y="T3"/>
                  </a:cxn>
                  <a:cxn ang="0">
                    <a:pos x="T4" y="T5"/>
                  </a:cxn>
                  <a:cxn ang="0">
                    <a:pos x="T6" y="T7"/>
                  </a:cxn>
                  <a:cxn ang="0">
                    <a:pos x="T8" y="T9"/>
                  </a:cxn>
                  <a:cxn ang="0">
                    <a:pos x="T10" y="T11"/>
                  </a:cxn>
                </a:cxnLst>
                <a:rect l="0" t="0" r="r" b="b"/>
                <a:pathLst>
                  <a:path w="95" h="81">
                    <a:moveTo>
                      <a:pt x="78" y="0"/>
                    </a:moveTo>
                    <a:lnTo>
                      <a:pt x="78" y="0"/>
                    </a:lnTo>
                    <a:lnTo>
                      <a:pt x="0" y="0"/>
                    </a:lnTo>
                    <a:lnTo>
                      <a:pt x="6" y="81"/>
                    </a:lnTo>
                    <a:lnTo>
                      <a:pt x="95" y="81"/>
                    </a:lnTo>
                    <a:lnTo>
                      <a:pt x="78"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9" name="Freeform 17">
                <a:extLst>
                  <a:ext uri="{FF2B5EF4-FFF2-40B4-BE49-F238E27FC236}">
                    <a16:creationId xmlns:a16="http://schemas.microsoft.com/office/drawing/2014/main" id="{805A8206-C76A-462E-86C9-C2C24224250E}"/>
                  </a:ext>
                </a:extLst>
              </p:cNvPr>
              <p:cNvSpPr>
                <a:spLocks/>
              </p:cNvSpPr>
              <p:nvPr/>
            </p:nvSpPr>
            <p:spPr bwMode="auto">
              <a:xfrm>
                <a:off x="2780" y="510"/>
                <a:ext cx="115" cy="103"/>
              </a:xfrm>
              <a:custGeom>
                <a:avLst/>
                <a:gdLst>
                  <a:gd name="T0" fmla="*/ 86 w 91"/>
                  <a:gd name="T1" fmla="*/ 0 h 81"/>
                  <a:gd name="T2" fmla="*/ 86 w 91"/>
                  <a:gd name="T3" fmla="*/ 0 h 81"/>
                  <a:gd name="T4" fmla="*/ 6 w 91"/>
                  <a:gd name="T5" fmla="*/ 0 h 81"/>
                  <a:gd name="T6" fmla="*/ 0 w 91"/>
                  <a:gd name="T7" fmla="*/ 81 h 81"/>
                  <a:gd name="T8" fmla="*/ 91 w 91"/>
                  <a:gd name="T9" fmla="*/ 81 h 81"/>
                  <a:gd name="T10" fmla="*/ 86 w 91"/>
                  <a:gd name="T11" fmla="*/ 0 h 81"/>
                </a:gdLst>
                <a:ahLst/>
                <a:cxnLst>
                  <a:cxn ang="0">
                    <a:pos x="T0" y="T1"/>
                  </a:cxn>
                  <a:cxn ang="0">
                    <a:pos x="T2" y="T3"/>
                  </a:cxn>
                  <a:cxn ang="0">
                    <a:pos x="T4" y="T5"/>
                  </a:cxn>
                  <a:cxn ang="0">
                    <a:pos x="T6" y="T7"/>
                  </a:cxn>
                  <a:cxn ang="0">
                    <a:pos x="T8" y="T9"/>
                  </a:cxn>
                  <a:cxn ang="0">
                    <a:pos x="T10" y="T11"/>
                  </a:cxn>
                </a:cxnLst>
                <a:rect l="0" t="0" r="r" b="b"/>
                <a:pathLst>
                  <a:path w="91" h="81">
                    <a:moveTo>
                      <a:pt x="86" y="0"/>
                    </a:moveTo>
                    <a:lnTo>
                      <a:pt x="86" y="0"/>
                    </a:lnTo>
                    <a:lnTo>
                      <a:pt x="6" y="0"/>
                    </a:lnTo>
                    <a:lnTo>
                      <a:pt x="0" y="81"/>
                    </a:lnTo>
                    <a:lnTo>
                      <a:pt x="91" y="81"/>
                    </a:lnTo>
                    <a:lnTo>
                      <a:pt x="86"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0" name="Freeform 18">
                <a:extLst>
                  <a:ext uri="{FF2B5EF4-FFF2-40B4-BE49-F238E27FC236}">
                    <a16:creationId xmlns:a16="http://schemas.microsoft.com/office/drawing/2014/main" id="{22742E9F-85BF-4729-9A11-1A88EA689BF5}"/>
                  </a:ext>
                </a:extLst>
              </p:cNvPr>
              <p:cNvSpPr>
                <a:spLocks/>
              </p:cNvSpPr>
              <p:nvPr/>
            </p:nvSpPr>
            <p:spPr bwMode="auto">
              <a:xfrm>
                <a:off x="2914" y="409"/>
                <a:ext cx="98" cy="70"/>
              </a:xfrm>
              <a:custGeom>
                <a:avLst/>
                <a:gdLst>
                  <a:gd name="T0" fmla="*/ 66 w 77"/>
                  <a:gd name="T1" fmla="*/ 0 h 55"/>
                  <a:gd name="T2" fmla="*/ 66 w 77"/>
                  <a:gd name="T3" fmla="*/ 0 h 55"/>
                  <a:gd name="T4" fmla="*/ 0 w 77"/>
                  <a:gd name="T5" fmla="*/ 0 h 55"/>
                  <a:gd name="T6" fmla="*/ 4 w 77"/>
                  <a:gd name="T7" fmla="*/ 55 h 55"/>
                  <a:gd name="T8" fmla="*/ 77 w 77"/>
                  <a:gd name="T9" fmla="*/ 55 h 55"/>
                  <a:gd name="T10" fmla="*/ 66 w 77"/>
                  <a:gd name="T11" fmla="*/ 0 h 55"/>
                </a:gdLst>
                <a:ahLst/>
                <a:cxnLst>
                  <a:cxn ang="0">
                    <a:pos x="T0" y="T1"/>
                  </a:cxn>
                  <a:cxn ang="0">
                    <a:pos x="T2" y="T3"/>
                  </a:cxn>
                  <a:cxn ang="0">
                    <a:pos x="T4" y="T5"/>
                  </a:cxn>
                  <a:cxn ang="0">
                    <a:pos x="T6" y="T7"/>
                  </a:cxn>
                  <a:cxn ang="0">
                    <a:pos x="T8" y="T9"/>
                  </a:cxn>
                  <a:cxn ang="0">
                    <a:pos x="T10" y="T11"/>
                  </a:cxn>
                </a:cxnLst>
                <a:rect l="0" t="0" r="r" b="b"/>
                <a:pathLst>
                  <a:path w="77" h="55">
                    <a:moveTo>
                      <a:pt x="66" y="0"/>
                    </a:moveTo>
                    <a:lnTo>
                      <a:pt x="66" y="0"/>
                    </a:lnTo>
                    <a:lnTo>
                      <a:pt x="0" y="0"/>
                    </a:lnTo>
                    <a:lnTo>
                      <a:pt x="4" y="55"/>
                    </a:lnTo>
                    <a:lnTo>
                      <a:pt x="77" y="55"/>
                    </a:lnTo>
                    <a:lnTo>
                      <a:pt x="66" y="0"/>
                    </a:lnTo>
                    <a:close/>
                  </a:path>
                </a:pathLst>
              </a:custGeom>
              <a:solidFill>
                <a:srgbClr val="3C3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25" name="Title 1">
            <a:extLst>
              <a:ext uri="{FF2B5EF4-FFF2-40B4-BE49-F238E27FC236}">
                <a16:creationId xmlns:a16="http://schemas.microsoft.com/office/drawing/2014/main" id="{42D20A50-F430-7830-C0AB-91826E7C3EF0}"/>
              </a:ext>
            </a:extLst>
          </p:cNvPr>
          <p:cNvSpPr>
            <a:spLocks noGrp="1"/>
          </p:cNvSpPr>
          <p:nvPr>
            <p:ph type="title"/>
          </p:nvPr>
        </p:nvSpPr>
        <p:spPr/>
        <p:txBody>
          <a:bodyPr/>
          <a:lstStyle/>
          <a:p>
            <a:r>
              <a:rPr lang="en-US" noProof="0"/>
              <a:t>Transportation shifting organizational priorities</a:t>
            </a:r>
            <a:endParaRPr lang="en-US"/>
          </a:p>
        </p:txBody>
      </p:sp>
    </p:spTree>
    <p:extLst>
      <p:ext uri="{BB962C8B-B14F-4D97-AF65-F5344CB8AC3E}">
        <p14:creationId xmlns:p14="http://schemas.microsoft.com/office/powerpoint/2010/main" val="1226931089"/>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21F5E-9207-416F-8062-89AAFD65198D}"/>
              </a:ext>
            </a:extLst>
          </p:cNvPr>
          <p:cNvSpPr>
            <a:spLocks noGrp="1"/>
          </p:cNvSpPr>
          <p:nvPr>
            <p:ph type="title"/>
          </p:nvPr>
        </p:nvSpPr>
        <p:spPr>
          <a:xfrm>
            <a:off x="588263" y="368185"/>
            <a:ext cx="11018520" cy="553998"/>
          </a:xfrm>
        </p:spPr>
        <p:txBody>
          <a:bodyPr/>
          <a:lstStyle/>
          <a:p>
            <a:r>
              <a:rPr lang="en-US"/>
              <a:t>Professional Services priorities </a:t>
            </a:r>
          </a:p>
        </p:txBody>
      </p:sp>
      <p:sp>
        <p:nvSpPr>
          <p:cNvPr id="73" name="TextBox 76">
            <a:extLst>
              <a:ext uri="{FF2B5EF4-FFF2-40B4-BE49-F238E27FC236}">
                <a16:creationId xmlns:a16="http://schemas.microsoft.com/office/drawing/2014/main" id="{15625DA3-AB63-4AED-B6BC-97C39A3DB360}"/>
              </a:ext>
            </a:extLst>
          </p:cNvPr>
          <p:cNvSpPr txBox="1"/>
          <p:nvPr/>
        </p:nvSpPr>
        <p:spPr>
          <a:xfrm>
            <a:off x="592095" y="1137002"/>
            <a:ext cx="2694366" cy="369332"/>
          </a:xfrm>
          <a:prstGeom prst="rect">
            <a:avLst/>
          </a:prstGeom>
          <a:noFill/>
        </p:spPr>
        <p:txBody>
          <a:bodyPr wrap="square" anchor="ctr">
            <a:spAutoFit/>
          </a:bodyPr>
          <a:lstStyle/>
          <a:p>
            <a:pPr marL="0" marR="0" lvl="0" indent="0" algn="ctr" defTabSz="89635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1"/>
                </a:solidFill>
                <a:effectLst/>
                <a:uLnTx/>
                <a:uFillTx/>
                <a:latin typeface="Segoe UI Semibold"/>
                <a:ea typeface="+mn-ea"/>
                <a:cs typeface="Segoe UI Semibold"/>
              </a:rPr>
              <a:t>Revenue forecast</a:t>
            </a:r>
          </a:p>
        </p:txBody>
      </p:sp>
      <p:sp>
        <p:nvSpPr>
          <p:cNvPr id="71" name="Rectangle 70">
            <a:extLst>
              <a:ext uri="{FF2B5EF4-FFF2-40B4-BE49-F238E27FC236}">
                <a16:creationId xmlns:a16="http://schemas.microsoft.com/office/drawing/2014/main" id="{A68DD981-AF60-4055-9712-5E484E3E3AD6}"/>
              </a:ext>
              <a:ext uri="{C183D7F6-B498-43B3-948B-1728B52AA6E4}">
                <adec:decorative xmlns:adec="http://schemas.microsoft.com/office/drawing/2017/decorative" val="0"/>
              </a:ext>
            </a:extLst>
          </p:cNvPr>
          <p:cNvSpPr/>
          <p:nvPr/>
        </p:nvSpPr>
        <p:spPr bwMode="auto">
          <a:xfrm>
            <a:off x="599212" y="3029197"/>
            <a:ext cx="2521055" cy="307790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900000" rIns="144000" bIns="144000" numCol="1" spcCol="0" rtlCol="0" fromWordArt="0" anchor="t" anchorCtr="0" forceAA="0" compatLnSpc="1">
            <a:prstTxWarp prst="textNoShape">
              <a:avLst/>
            </a:prstTxWarp>
            <a:no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Segoe UI"/>
                <a:ea typeface="+mn-ea"/>
                <a:cs typeface="+mn-cs"/>
              </a:rPr>
              <a:t>Professional services revenues will grow at 7.9% CAGR</a:t>
            </a:r>
            <a:r>
              <a:rPr kumimoji="0" lang="en-US" sz="1400" b="0" i="0" u="none" strike="noStrike" kern="0" cap="none" spc="0" normalizeH="0" baseline="0" noProof="0">
                <a:ln>
                  <a:noFill/>
                </a:ln>
                <a:solidFill>
                  <a:schemeClr val="bg1"/>
                </a:solidFill>
                <a:effectLst/>
                <a:uLnTx/>
                <a:uFillTx/>
                <a:latin typeface="Segoe UI"/>
                <a:ea typeface="+mn-ea"/>
                <a:cs typeface="Segoe UI"/>
              </a:rPr>
              <a:t> in 2021 as companies rearrange their operations and recover from Covid-19. 2020 revenues delivered a 0.1% growth mainly due to the pandemic.</a:t>
            </a:r>
            <a:r>
              <a:rPr kumimoji="0" lang="en-US" sz="1400" b="0" i="0" u="none" strike="noStrike" kern="0" cap="none" spc="0" normalizeH="0" baseline="30000" noProof="0">
                <a:ln>
                  <a:noFill/>
                </a:ln>
                <a:solidFill>
                  <a:schemeClr val="bg1"/>
                </a:solidFill>
                <a:effectLst/>
                <a:uLnTx/>
                <a:uFillTx/>
                <a:latin typeface="Segoe UI"/>
                <a:ea typeface="+mn-ea"/>
                <a:cs typeface="Segoe UI"/>
              </a:rPr>
              <a:t>1</a:t>
            </a:r>
            <a:endParaRPr kumimoji="0" lang="en-US" sz="1400" b="0" i="0" u="none" strike="noStrike" kern="0" cap="none" spc="0" normalizeH="0" baseline="0" noProof="0">
              <a:ln>
                <a:noFill/>
              </a:ln>
              <a:solidFill>
                <a:schemeClr val="bg1"/>
              </a:solidFill>
              <a:effectLst/>
              <a:uLnTx/>
              <a:uFillTx/>
              <a:latin typeface="Segoe UI"/>
              <a:ea typeface="+mn-lt"/>
              <a:cs typeface="Segoe UI"/>
            </a:endParaRPr>
          </a:p>
        </p:txBody>
      </p:sp>
      <p:sp>
        <p:nvSpPr>
          <p:cNvPr id="40" name="TextBox 76">
            <a:extLst>
              <a:ext uri="{FF2B5EF4-FFF2-40B4-BE49-F238E27FC236}">
                <a16:creationId xmlns:a16="http://schemas.microsoft.com/office/drawing/2014/main" id="{AAA6156A-59E4-43D1-A18C-AB739278F434}"/>
              </a:ext>
            </a:extLst>
          </p:cNvPr>
          <p:cNvSpPr txBox="1"/>
          <p:nvPr/>
        </p:nvSpPr>
        <p:spPr>
          <a:xfrm>
            <a:off x="3417308" y="1137002"/>
            <a:ext cx="2714053" cy="369332"/>
          </a:xfrm>
          <a:prstGeom prst="rect">
            <a:avLst/>
          </a:prstGeom>
          <a:noFill/>
        </p:spPr>
        <p:txBody>
          <a:bodyPr wrap="square" anchor="ctr">
            <a:spAutoFit/>
          </a:bodyPr>
          <a:lstStyle/>
          <a:p>
            <a:pPr marL="0" marR="0" lvl="0" indent="0" algn="ctr" defTabSz="89635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1"/>
                </a:solidFill>
                <a:effectLst/>
                <a:uLnTx/>
                <a:uFillTx/>
                <a:latin typeface="Segoe UI Semibold"/>
                <a:ea typeface="+mn-ea"/>
                <a:cs typeface="Segoe UI Semibold"/>
              </a:rPr>
              <a:t>Engage loyalty</a:t>
            </a:r>
          </a:p>
        </p:txBody>
      </p:sp>
      <p:sp>
        <p:nvSpPr>
          <p:cNvPr id="3" name="Rectangle 2">
            <a:extLst>
              <a:ext uri="{FF2B5EF4-FFF2-40B4-BE49-F238E27FC236}">
                <a16:creationId xmlns:a16="http://schemas.microsoft.com/office/drawing/2014/main" id="{A53C7D3E-7CB1-4543-81E4-0CEF964D12EA}"/>
              </a:ext>
              <a:ext uri="{C183D7F6-B498-43B3-948B-1728B52AA6E4}">
                <adec:decorative xmlns:adec="http://schemas.microsoft.com/office/drawing/2017/decorative" val="0"/>
              </a:ext>
            </a:extLst>
          </p:cNvPr>
          <p:cNvSpPr/>
          <p:nvPr/>
        </p:nvSpPr>
        <p:spPr bwMode="auto">
          <a:xfrm>
            <a:off x="3462081" y="3016901"/>
            <a:ext cx="2521055" cy="31201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900000" rIns="144000" bIns="144000" numCol="1" spcCol="0" rtlCol="0" fromWordArt="0" anchor="t" anchorCtr="0" forceAA="0" compatLnSpc="1">
            <a:prstTxWarp prst="textNoShape">
              <a:avLst/>
            </a:prstTxWarp>
            <a:no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Segoe UI"/>
                <a:ea typeface="+mn-ea"/>
                <a:cs typeface="Segoe UI Semibold" panose="020B0702040204020203" pitchFamily="34" charset="0"/>
              </a:rPr>
              <a:t>85 </a:t>
            </a:r>
            <a:r>
              <a:rPr kumimoji="0" lang="en-US" sz="1400" b="0" i="0" u="none" strike="noStrike" kern="0" cap="none" spc="0" normalizeH="0" baseline="0" noProof="0">
                <a:ln>
                  <a:noFill/>
                </a:ln>
                <a:solidFill>
                  <a:schemeClr val="bg1"/>
                </a:solidFill>
                <a:effectLst/>
                <a:uLnTx/>
                <a:uFillTx/>
                <a:latin typeface="Segoe UI"/>
                <a:ea typeface="+mn-ea"/>
                <a:cs typeface="+mn-cs"/>
              </a:rPr>
              <a:t>percent</a:t>
            </a:r>
            <a:r>
              <a:rPr kumimoji="0" lang="en-US" sz="1400" b="0" i="0" u="none" strike="noStrike" kern="0" cap="none" spc="0" normalizeH="0" baseline="0" noProof="0">
                <a:ln>
                  <a:noFill/>
                </a:ln>
                <a:solidFill>
                  <a:schemeClr val="bg1"/>
                </a:solidFill>
                <a:effectLst/>
                <a:uLnTx/>
                <a:uFillTx/>
                <a:latin typeface="Segoe UI"/>
                <a:ea typeface="+mn-ea"/>
                <a:cs typeface="Segoe UI Semibold" panose="020B0702040204020203" pitchFamily="34" charset="0"/>
              </a:rPr>
              <a:t> of customers will continue to do business with a company that demonstrates transparency and continuity during a crisis.</a:t>
            </a:r>
            <a:r>
              <a:rPr kumimoji="0" lang="en-US" sz="1400" b="0" i="0" u="none" strike="noStrike" kern="0" cap="none" spc="0" normalizeH="0" baseline="30000" noProof="0">
                <a:ln>
                  <a:noFill/>
                </a:ln>
                <a:solidFill>
                  <a:schemeClr val="bg1"/>
                </a:solidFill>
                <a:effectLst/>
                <a:uLnTx/>
                <a:uFillTx/>
                <a:latin typeface="Segoe UI"/>
                <a:ea typeface="+mn-ea"/>
                <a:cs typeface="Segoe UI" pitchFamily="34" charset="0"/>
              </a:rPr>
              <a:t>2</a:t>
            </a: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 name="TextBox 76">
            <a:extLst>
              <a:ext uri="{FF2B5EF4-FFF2-40B4-BE49-F238E27FC236}">
                <a16:creationId xmlns:a16="http://schemas.microsoft.com/office/drawing/2014/main" id="{203487FC-83E9-45B1-9900-3E7226E9B505}"/>
              </a:ext>
            </a:extLst>
          </p:cNvPr>
          <p:cNvSpPr txBox="1"/>
          <p:nvPr/>
        </p:nvSpPr>
        <p:spPr>
          <a:xfrm>
            <a:off x="6242409" y="1137002"/>
            <a:ext cx="2694366" cy="369332"/>
          </a:xfrm>
          <a:prstGeom prst="rect">
            <a:avLst/>
          </a:prstGeom>
          <a:noFill/>
        </p:spPr>
        <p:txBody>
          <a:bodyPr wrap="square" anchor="ctr">
            <a:spAutoFit/>
          </a:bodyPr>
          <a:lstStyle/>
          <a:p>
            <a:pPr marL="0" marR="0" lvl="0" indent="0" algn="ctr" defTabSz="89635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1"/>
                </a:solidFill>
                <a:effectLst/>
                <a:uLnTx/>
                <a:uFillTx/>
                <a:latin typeface="Segoe UI Semibold"/>
                <a:ea typeface="+mn-ea"/>
                <a:cs typeface="Segoe UI Semibold"/>
              </a:rPr>
              <a:t>Improving sales</a:t>
            </a:r>
          </a:p>
        </p:txBody>
      </p:sp>
      <p:sp>
        <p:nvSpPr>
          <p:cNvPr id="38" name="Rectangle 37">
            <a:extLst>
              <a:ext uri="{FF2B5EF4-FFF2-40B4-BE49-F238E27FC236}">
                <a16:creationId xmlns:a16="http://schemas.microsoft.com/office/drawing/2014/main" id="{D194E01E-AF16-4747-9DCD-C36ABB7E8966}"/>
              </a:ext>
              <a:ext uri="{C183D7F6-B498-43B3-948B-1728B52AA6E4}">
                <adec:decorative xmlns:adec="http://schemas.microsoft.com/office/drawing/2017/decorative" val="0"/>
              </a:ext>
            </a:extLst>
          </p:cNvPr>
          <p:cNvSpPr/>
          <p:nvPr/>
        </p:nvSpPr>
        <p:spPr bwMode="auto">
          <a:xfrm>
            <a:off x="6274232" y="3016901"/>
            <a:ext cx="2521055" cy="31201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900000" rIns="144000" bIns="144000" numCol="1" spcCol="0" rtlCol="0" fromWordArt="0" anchor="t" anchorCtr="0" forceAA="0" compatLnSpc="1">
            <a:prstTxWarp prst="textNoShape">
              <a:avLst/>
            </a:prstTxWarp>
            <a:no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Segoe UI"/>
                <a:ea typeface="+mn-ea"/>
                <a:cs typeface="Segoe UI Semibold" panose="020B0702040204020203" pitchFamily="34" charset="0"/>
              </a:rPr>
              <a:t>Respondents ranked “Improving sales processes” as the top priority (28 </a:t>
            </a:r>
            <a:r>
              <a:rPr kumimoji="0" lang="en-US" sz="1400" b="0" i="0" u="none" strike="noStrike" kern="0" cap="none" spc="0" normalizeH="0" baseline="0" noProof="0">
                <a:ln>
                  <a:noFill/>
                </a:ln>
                <a:solidFill>
                  <a:schemeClr val="bg1"/>
                </a:solidFill>
                <a:effectLst/>
                <a:uLnTx/>
                <a:uFillTx/>
                <a:latin typeface="Segoe UI"/>
                <a:ea typeface="+mn-ea"/>
                <a:cs typeface="+mn-cs"/>
              </a:rPr>
              <a:t>percent</a:t>
            </a:r>
            <a:r>
              <a:rPr kumimoji="0" lang="en-US" sz="1400" b="0" i="0" u="none" strike="noStrike" kern="0" cap="none" spc="0" normalizeH="0" baseline="0" noProof="0">
                <a:ln>
                  <a:noFill/>
                </a:ln>
                <a:solidFill>
                  <a:schemeClr val="bg1"/>
                </a:solidFill>
                <a:effectLst/>
                <a:uLnTx/>
                <a:uFillTx/>
                <a:latin typeface="Segoe UI"/>
                <a:ea typeface="+mn-ea"/>
                <a:cs typeface="Segoe UI Semibold" panose="020B0702040204020203" pitchFamily="34" charset="0"/>
              </a:rPr>
              <a:t>), followed by visibility, resource allocation, accuracy and actionability.</a:t>
            </a:r>
            <a:r>
              <a:rPr kumimoji="0" lang="en-US" sz="1400" b="0" i="0" u="none" strike="noStrike" kern="0" cap="none" spc="0" normalizeH="0" baseline="30000" noProof="0">
                <a:ln>
                  <a:noFill/>
                </a:ln>
                <a:solidFill>
                  <a:schemeClr val="bg1"/>
                </a:solidFill>
                <a:effectLst/>
                <a:uLnTx/>
                <a:uFillTx/>
                <a:latin typeface="Segoe UI"/>
                <a:ea typeface="+mn-ea"/>
                <a:cs typeface="Segoe UI" pitchFamily="34" charset="0"/>
              </a:rPr>
              <a:t>3</a:t>
            </a:r>
            <a:endParaRPr kumimoji="0" lang="en-US" sz="1400" b="0" i="0" u="none" strike="noStrike" kern="0" cap="none" spc="0" normalizeH="0" baseline="0" noProof="0">
              <a:ln>
                <a:noFill/>
              </a:ln>
              <a:solidFill>
                <a:schemeClr val="bg1"/>
              </a:solidFill>
              <a:effectLst/>
              <a:uLnTx/>
              <a:uFillTx/>
              <a:latin typeface="Segoe UI"/>
              <a:ea typeface="+mn-ea"/>
              <a:cs typeface="Segoe UI Semibold" panose="020B0702040204020203" pitchFamily="34" charset="0"/>
            </a:endParaRPr>
          </a:p>
        </p:txBody>
      </p:sp>
      <p:sp>
        <p:nvSpPr>
          <p:cNvPr id="83" name="TextBox 76">
            <a:extLst>
              <a:ext uri="{FF2B5EF4-FFF2-40B4-BE49-F238E27FC236}">
                <a16:creationId xmlns:a16="http://schemas.microsoft.com/office/drawing/2014/main" id="{87C2B8D3-8809-4526-9C8B-27CE2E3D2159}"/>
              </a:ext>
            </a:extLst>
          </p:cNvPr>
          <p:cNvSpPr txBox="1"/>
          <p:nvPr/>
        </p:nvSpPr>
        <p:spPr>
          <a:xfrm>
            <a:off x="9003468" y="1137002"/>
            <a:ext cx="2844038" cy="369332"/>
          </a:xfrm>
          <a:prstGeom prst="rect">
            <a:avLst/>
          </a:prstGeom>
          <a:noFill/>
        </p:spPr>
        <p:txBody>
          <a:bodyPr wrap="square" anchor="ctr">
            <a:spAutoFit/>
          </a:bodyPr>
          <a:lstStyle/>
          <a:p>
            <a:pPr marL="0" marR="0" lvl="0" indent="0" algn="ctr" defTabSz="89635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1"/>
                </a:solidFill>
                <a:effectLst/>
                <a:uLnTx/>
                <a:uFillTx/>
                <a:latin typeface="Segoe UI Semibold"/>
                <a:ea typeface="+mn-ea"/>
                <a:cs typeface="Segoe UI Semibold"/>
              </a:rPr>
              <a:t>Anticipate clients' needs</a:t>
            </a:r>
          </a:p>
        </p:txBody>
      </p:sp>
      <p:sp>
        <p:nvSpPr>
          <p:cNvPr id="45" name="Rectangle 44">
            <a:extLst>
              <a:ext uri="{FF2B5EF4-FFF2-40B4-BE49-F238E27FC236}">
                <a16:creationId xmlns:a16="http://schemas.microsoft.com/office/drawing/2014/main" id="{B34E0B1F-0734-4900-AEB3-141C54D4B6F3}"/>
              </a:ext>
              <a:ext uri="{C183D7F6-B498-43B3-948B-1728B52AA6E4}">
                <adec:decorative xmlns:adec="http://schemas.microsoft.com/office/drawing/2017/decorative" val="0"/>
              </a:ext>
            </a:extLst>
          </p:cNvPr>
          <p:cNvSpPr/>
          <p:nvPr/>
        </p:nvSpPr>
        <p:spPr bwMode="auto">
          <a:xfrm>
            <a:off x="9086382" y="3016901"/>
            <a:ext cx="2521055" cy="31201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900000" rIns="144000" bIns="144000" numCol="1" spcCol="0" rtlCol="0" fromWordArt="0" anchor="t" anchorCtr="0" forceAA="0" compatLnSpc="1">
            <a:prstTxWarp prst="textNoShape">
              <a:avLst/>
            </a:prstTxWarp>
            <a:no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Segoe UI"/>
                <a:ea typeface="+mn-lt"/>
                <a:cs typeface="Segoe UI"/>
              </a:rPr>
              <a:t>81 </a:t>
            </a:r>
            <a:r>
              <a:rPr kumimoji="0" lang="en-US" sz="1400" b="0" i="0" u="none" strike="noStrike" kern="0" cap="none" spc="0" normalizeH="0" baseline="0" noProof="0">
                <a:ln>
                  <a:noFill/>
                </a:ln>
                <a:solidFill>
                  <a:schemeClr val="bg1"/>
                </a:solidFill>
                <a:effectLst/>
                <a:uLnTx/>
                <a:uFillTx/>
                <a:latin typeface="Segoe UI"/>
                <a:ea typeface="+mn-ea"/>
                <a:cs typeface="+mn-cs"/>
              </a:rPr>
              <a:t>percent</a:t>
            </a:r>
            <a:r>
              <a:rPr kumimoji="0" lang="en-US" sz="1400" b="0" i="0" u="none" strike="noStrike" kern="0" cap="none" spc="0" normalizeH="0" baseline="0" noProof="0">
                <a:ln>
                  <a:noFill/>
                </a:ln>
                <a:solidFill>
                  <a:schemeClr val="bg1"/>
                </a:solidFill>
                <a:effectLst/>
                <a:uLnTx/>
                <a:uFillTx/>
                <a:latin typeface="Segoe UI"/>
                <a:ea typeface="+mn-lt"/>
                <a:cs typeface="Segoe UI"/>
              </a:rPr>
              <a:t> of those working in business development in professional services have had to adapt quickly to new ways of selling—and 91 </a:t>
            </a:r>
            <a:r>
              <a:rPr kumimoji="0" lang="en-US" sz="1400" b="0" i="0" u="none" strike="noStrike" kern="0" cap="none" spc="0" normalizeH="0" baseline="0" noProof="0">
                <a:ln>
                  <a:noFill/>
                </a:ln>
                <a:solidFill>
                  <a:schemeClr val="bg1"/>
                </a:solidFill>
                <a:effectLst/>
                <a:uLnTx/>
                <a:uFillTx/>
                <a:latin typeface="Segoe UI"/>
                <a:ea typeface="+mn-ea"/>
                <a:cs typeface="+mn-cs"/>
              </a:rPr>
              <a:t>percent</a:t>
            </a:r>
            <a:r>
              <a:rPr kumimoji="0" lang="en-US" sz="1400" b="0" i="0" u="none" strike="noStrike" kern="0" cap="none" spc="0" normalizeH="0" baseline="0" noProof="0">
                <a:ln>
                  <a:noFill/>
                </a:ln>
                <a:solidFill>
                  <a:schemeClr val="bg1"/>
                </a:solidFill>
                <a:effectLst/>
                <a:uLnTx/>
                <a:uFillTx/>
                <a:latin typeface="Segoe UI"/>
                <a:ea typeface="+mn-lt"/>
                <a:cs typeface="Segoe UI"/>
              </a:rPr>
              <a:t> say current economic conditions make it important to anticipate clients' needs.</a:t>
            </a:r>
            <a:r>
              <a:rPr kumimoji="0" lang="en-US" sz="1400" b="0" i="0" u="none" strike="noStrike" kern="0" cap="none" spc="0" normalizeH="0" baseline="30000" noProof="0">
                <a:ln>
                  <a:noFill/>
                </a:ln>
                <a:solidFill>
                  <a:schemeClr val="bg1"/>
                </a:solidFill>
                <a:effectLst/>
                <a:uLnTx/>
                <a:uFillTx/>
                <a:latin typeface="Segoe UI"/>
                <a:ea typeface="+mn-ea"/>
                <a:cs typeface="Segoe UI" pitchFamily="34" charset="0"/>
              </a:rPr>
              <a:t>4</a:t>
            </a:r>
            <a:endParaRPr kumimoji="0" lang="en-US" sz="1400" b="0" i="0" u="none" strike="noStrike" kern="0" cap="none" spc="0" normalizeH="0" baseline="0" noProof="0">
              <a:ln>
                <a:noFill/>
              </a:ln>
              <a:solidFill>
                <a:schemeClr val="bg1"/>
              </a:solidFill>
              <a:effectLst/>
              <a:uLnTx/>
              <a:uFillTx/>
              <a:latin typeface="Segoe UI"/>
              <a:ea typeface="+mn-lt"/>
              <a:cs typeface="Segoe UI"/>
            </a:endParaRPr>
          </a:p>
        </p:txBody>
      </p:sp>
      <p:sp>
        <p:nvSpPr>
          <p:cNvPr id="69" name="Rectangle 68">
            <a:extLst>
              <a:ext uri="{FF2B5EF4-FFF2-40B4-BE49-F238E27FC236}">
                <a16:creationId xmlns:a16="http://schemas.microsoft.com/office/drawing/2014/main" id="{4B2EC58D-BA1D-49FD-96E5-A3C677F6796F}"/>
              </a:ext>
            </a:extLst>
          </p:cNvPr>
          <p:cNvSpPr/>
          <p:nvPr/>
        </p:nvSpPr>
        <p:spPr>
          <a:xfrm>
            <a:off x="836968" y="6569075"/>
            <a:ext cx="11021124" cy="153888"/>
          </a:xfrm>
          <a:prstGeom prst="rect">
            <a:avLst/>
          </a:prstGeom>
        </p:spPr>
        <p:txBody>
          <a:bodyPr wrap="square" lIns="0" tIns="0" rIns="0" bIns="0" anchor="t">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Segoe UI"/>
                <a:ea typeface="+mn-lt"/>
                <a:cs typeface="Segoe UI"/>
              </a:rPr>
              <a:t>Sources: </a:t>
            </a:r>
            <a:r>
              <a:rPr kumimoji="0" lang="en-US" sz="1000" b="0" i="0" u="none" strike="noStrike" kern="0" cap="none" spc="0" normalizeH="0" baseline="30000" noProof="0">
                <a:ln>
                  <a:noFill/>
                </a:ln>
                <a:solidFill>
                  <a:schemeClr val="bg1"/>
                </a:solidFill>
                <a:effectLst/>
                <a:uLnTx/>
                <a:uFillTx/>
                <a:latin typeface="Segoe UI"/>
                <a:ea typeface="+mn-ea"/>
                <a:cs typeface="Segoe UI"/>
              </a:rPr>
              <a:t>1 </a:t>
            </a:r>
            <a:r>
              <a:rPr kumimoji="0" lang="en-US" sz="1000" b="0" i="0" u="none" strike="noStrike" kern="1200" cap="none" spc="0" normalizeH="0" baseline="0" noProof="0">
                <a:ln>
                  <a:noFill/>
                </a:ln>
                <a:solidFill>
                  <a:schemeClr val="bg1"/>
                </a:solidFill>
                <a:effectLst/>
                <a:uLnTx/>
                <a:uFillTx/>
                <a:latin typeface="Segoe UI"/>
                <a:ea typeface="+mn-lt"/>
                <a:cs typeface="Segoe UI"/>
              </a:rPr>
              <a:t>Research and Markets (January 2021), </a:t>
            </a:r>
            <a:r>
              <a:rPr kumimoji="0" lang="en-US" sz="1000" b="0" i="0" u="none" strike="noStrike" kern="0" cap="none" spc="0" normalizeH="0" baseline="30000" noProof="0">
                <a:ln>
                  <a:noFill/>
                </a:ln>
                <a:solidFill>
                  <a:schemeClr val="bg1"/>
                </a:solidFill>
                <a:effectLst/>
                <a:uLnTx/>
                <a:uFillTx/>
                <a:latin typeface="Segoe UI"/>
                <a:ea typeface="+mn-ea"/>
                <a:cs typeface="Segoe UI"/>
              </a:rPr>
              <a:t>2 </a:t>
            </a:r>
            <a:r>
              <a:rPr kumimoji="0" lang="en-US" sz="1000" b="0" i="0" u="none" strike="noStrike" kern="1200" cap="none" spc="0" normalizeH="0" baseline="0" noProof="0">
                <a:ln>
                  <a:noFill/>
                </a:ln>
                <a:solidFill>
                  <a:schemeClr val="bg1"/>
                </a:solidFill>
                <a:effectLst/>
                <a:uLnTx/>
                <a:uFillTx/>
                <a:latin typeface="Segoe UI"/>
                <a:ea typeface="+mn-lt"/>
                <a:cs typeface="Segoe UI"/>
              </a:rPr>
              <a:t>Deloitte (June 2020), </a:t>
            </a:r>
            <a:r>
              <a:rPr kumimoji="0" lang="en-US" sz="1000" b="0" i="0" u="none" strike="noStrike" kern="0" cap="none" spc="0" normalizeH="0" baseline="30000" noProof="0">
                <a:ln>
                  <a:noFill/>
                </a:ln>
                <a:solidFill>
                  <a:schemeClr val="bg1"/>
                </a:solidFill>
                <a:effectLst/>
                <a:uLnTx/>
                <a:uFillTx/>
                <a:latin typeface="Segoe UI"/>
                <a:ea typeface="+mn-ea"/>
                <a:cs typeface="Segoe UI"/>
              </a:rPr>
              <a:t>3 </a:t>
            </a:r>
            <a:r>
              <a:rPr kumimoji="0" lang="en-US" sz="1000" b="0" i="0" u="none" strike="noStrike" kern="1200" cap="none" spc="0" normalizeH="0" baseline="0" noProof="0" err="1">
                <a:ln>
                  <a:noFill/>
                </a:ln>
                <a:solidFill>
                  <a:schemeClr val="bg1"/>
                </a:solidFill>
                <a:effectLst/>
                <a:uLnTx/>
                <a:uFillTx/>
                <a:latin typeface="Segoe UI"/>
                <a:ea typeface="+mn-lt"/>
                <a:cs typeface="Segoe UI"/>
              </a:rPr>
              <a:t>Alithya</a:t>
            </a:r>
            <a:r>
              <a:rPr kumimoji="0" lang="en-US" sz="1000" b="0" i="0" u="none" strike="noStrike" kern="1200" cap="none" spc="0" normalizeH="0" baseline="0" noProof="0">
                <a:ln>
                  <a:noFill/>
                </a:ln>
                <a:solidFill>
                  <a:schemeClr val="bg1"/>
                </a:solidFill>
                <a:effectLst/>
                <a:uLnTx/>
                <a:uFillTx/>
                <a:latin typeface="Segoe UI"/>
                <a:ea typeface="+mn-lt"/>
                <a:cs typeface="Segoe UI"/>
              </a:rPr>
              <a:t> (July 2020), </a:t>
            </a:r>
            <a:r>
              <a:rPr kumimoji="0" lang="en-US" sz="1000" b="0" i="0" u="none" strike="noStrike" kern="0" cap="none" spc="0" normalizeH="0" baseline="30000" noProof="0">
                <a:ln>
                  <a:noFill/>
                </a:ln>
                <a:solidFill>
                  <a:schemeClr val="bg1"/>
                </a:solidFill>
                <a:effectLst/>
                <a:uLnTx/>
                <a:uFillTx/>
                <a:latin typeface="Segoe UI"/>
                <a:ea typeface="+mn-ea"/>
                <a:cs typeface="Segoe UI"/>
              </a:rPr>
              <a:t>4 </a:t>
            </a:r>
            <a:r>
              <a:rPr kumimoji="0" lang="en-US" sz="1000" b="0" i="0" u="none" strike="noStrike" kern="1200" cap="none" spc="0" normalizeH="0" baseline="0" noProof="0">
                <a:ln>
                  <a:noFill/>
                </a:ln>
                <a:solidFill>
                  <a:schemeClr val="bg1"/>
                </a:solidFill>
                <a:effectLst/>
                <a:uLnTx/>
                <a:uFillTx/>
                <a:latin typeface="Segoe UI"/>
                <a:ea typeface="+mn-lt"/>
                <a:cs typeface="Segoe UI"/>
              </a:rPr>
              <a:t>Business Insider (October 2020)</a:t>
            </a:r>
            <a:endParaRPr kumimoji="0" lang="en-US" sz="1000" b="0" i="0" u="none" strike="noStrike" kern="1200" cap="none" spc="0" normalizeH="0" baseline="0" noProof="0">
              <a:ln>
                <a:noFill/>
              </a:ln>
              <a:solidFill>
                <a:schemeClr val="bg1"/>
              </a:solidFill>
              <a:effectLst/>
              <a:uLnTx/>
              <a:uFillTx/>
              <a:latin typeface="Segoe UI"/>
              <a:ea typeface="+mn-ea"/>
              <a:cs typeface="Segoe UI"/>
            </a:endParaRPr>
          </a:p>
        </p:txBody>
      </p:sp>
      <p:cxnSp>
        <p:nvCxnSpPr>
          <p:cNvPr id="37" name="Straight Connector 36">
            <a:extLst>
              <a:ext uri="{FF2B5EF4-FFF2-40B4-BE49-F238E27FC236}">
                <a16:creationId xmlns:a16="http://schemas.microsoft.com/office/drawing/2014/main" id="{6138671A-D97B-4364-9D59-EF3133291A04}"/>
              </a:ext>
              <a:ext uri="{C183D7F6-B498-43B3-948B-1728B52AA6E4}">
                <adec:decorative xmlns:adec="http://schemas.microsoft.com/office/drawing/2017/decorative" val="1"/>
              </a:ext>
            </a:extLst>
          </p:cNvPr>
          <p:cNvCxnSpPr/>
          <p:nvPr/>
        </p:nvCxnSpPr>
        <p:spPr>
          <a:xfrm>
            <a:off x="866" y="3016902"/>
            <a:ext cx="12190271" cy="0"/>
          </a:xfrm>
          <a:prstGeom prst="line">
            <a:avLst/>
          </a:prstGeom>
          <a:ln w="34925">
            <a:solidFill>
              <a:srgbClr val="8663C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74" name="Group 53">
            <a:extLst>
              <a:ext uri="{FF2B5EF4-FFF2-40B4-BE49-F238E27FC236}">
                <a16:creationId xmlns:a16="http://schemas.microsoft.com/office/drawing/2014/main" id="{6BEE3C95-7627-4A49-BCFE-BBA65AC33E78}"/>
              </a:ext>
              <a:ext uri="{C183D7F6-B498-43B3-948B-1728B52AA6E4}">
                <adec:decorative xmlns:adec="http://schemas.microsoft.com/office/drawing/2017/decorative" val="1"/>
              </a:ext>
            </a:extLst>
          </p:cNvPr>
          <p:cNvGrpSpPr/>
          <p:nvPr/>
        </p:nvGrpSpPr>
        <p:grpSpPr>
          <a:xfrm>
            <a:off x="986684" y="2181851"/>
            <a:ext cx="1728000" cy="1728000"/>
            <a:chOff x="1509406" y="2267576"/>
            <a:chExt cx="1728000" cy="1728000"/>
          </a:xfrm>
        </p:grpSpPr>
        <p:grpSp>
          <p:nvGrpSpPr>
            <p:cNvPr id="75" name="Group 54">
              <a:extLst>
                <a:ext uri="{FF2B5EF4-FFF2-40B4-BE49-F238E27FC236}">
                  <a16:creationId xmlns:a16="http://schemas.microsoft.com/office/drawing/2014/main" id="{9339B146-95C5-4DE7-A02D-942E004D5EB9}"/>
                </a:ext>
              </a:extLst>
            </p:cNvPr>
            <p:cNvGrpSpPr/>
            <p:nvPr/>
          </p:nvGrpSpPr>
          <p:grpSpPr>
            <a:xfrm>
              <a:off x="1509406" y="2267576"/>
              <a:ext cx="1728000" cy="1728000"/>
              <a:chOff x="1509406" y="2267576"/>
              <a:chExt cx="1728000" cy="1728000"/>
            </a:xfrm>
          </p:grpSpPr>
          <p:graphicFrame>
            <p:nvGraphicFramePr>
              <p:cNvPr id="77" name="Chart 56">
                <a:extLst>
                  <a:ext uri="{FF2B5EF4-FFF2-40B4-BE49-F238E27FC236}">
                    <a16:creationId xmlns:a16="http://schemas.microsoft.com/office/drawing/2014/main" id="{970937B0-3ED3-491E-9721-BB2F180FCB0D}"/>
                  </a:ext>
                </a:extLst>
              </p:cNvPr>
              <p:cNvGraphicFramePr/>
              <p:nvPr>
                <p:extLst>
                  <p:ext uri="{D42A27DB-BD31-4B8C-83A1-F6EECF244321}">
                    <p14:modId xmlns:p14="http://schemas.microsoft.com/office/powerpoint/2010/main" val="2931462842"/>
                  </p:ext>
                </p:extLst>
              </p:nvPr>
            </p:nvGraphicFramePr>
            <p:xfrm>
              <a:off x="1509406" y="2267576"/>
              <a:ext cx="1728000" cy="1728000"/>
            </p:xfrm>
            <a:graphic>
              <a:graphicData uri="http://schemas.openxmlformats.org/drawingml/2006/chart">
                <c:chart xmlns:c="http://schemas.openxmlformats.org/drawingml/2006/chart" xmlns:r="http://schemas.openxmlformats.org/officeDocument/2006/relationships" r:id="rId3"/>
              </a:graphicData>
            </a:graphic>
          </p:graphicFrame>
          <p:sp>
            <p:nvSpPr>
              <p:cNvPr id="78" name="Oval 57">
                <a:extLst>
                  <a:ext uri="{FF2B5EF4-FFF2-40B4-BE49-F238E27FC236}">
                    <a16:creationId xmlns:a16="http://schemas.microsoft.com/office/drawing/2014/main" id="{4099A203-1ADF-4B94-9DCB-BA03FF55609F}"/>
                  </a:ext>
                </a:extLst>
              </p:cNvPr>
              <p:cNvSpPr/>
              <p:nvPr/>
            </p:nvSpPr>
            <p:spPr bwMode="auto">
              <a:xfrm>
                <a:off x="1941406" y="2699576"/>
                <a:ext cx="864000" cy="864000"/>
              </a:xfrm>
              <a:prstGeom prst="ellipse">
                <a:avLst/>
              </a:prstGeom>
              <a:solidFill>
                <a:srgbClr val="FFFFFF"/>
              </a:solidFill>
              <a:ln w="9525" cap="flat" cmpd="sng" algn="ctr">
                <a:noFill/>
                <a:prstDash val="solid"/>
                <a:headEnd type="none" w="med" len="med"/>
                <a:tailEnd type="none" w="med" len="med"/>
              </a:ln>
              <a:effectLst>
                <a:outerShdw blurRad="63500" sx="101000" sy="101000" algn="ctr" rotWithShape="0">
                  <a:prstClr val="black">
                    <a:alpha val="20000"/>
                  </a:prstClr>
                </a:outerShdw>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0" normalizeH="0" baseline="0" noProof="0">
                  <a:ln>
                    <a:noFill/>
                  </a:ln>
                  <a:solidFill>
                    <a:srgbClr val="0078D7"/>
                  </a:solidFill>
                  <a:effectLst/>
                  <a:uLnTx/>
                  <a:uFillTx/>
                  <a:latin typeface="Segoe UI Semilight"/>
                  <a:ea typeface="Segoe UI" pitchFamily="34" charset="0"/>
                  <a:cs typeface="Segoe UI" pitchFamily="34" charset="0"/>
                </a:endParaRPr>
              </a:p>
            </p:txBody>
          </p:sp>
        </p:grpSp>
        <p:sp>
          <p:nvSpPr>
            <p:cNvPr id="76" name="TextBox 55">
              <a:extLst>
                <a:ext uri="{FF2B5EF4-FFF2-40B4-BE49-F238E27FC236}">
                  <a16:creationId xmlns:a16="http://schemas.microsoft.com/office/drawing/2014/main" id="{CFA40C60-C5A2-458A-953C-CAFFADB1FD34}"/>
                </a:ext>
              </a:extLst>
            </p:cNvPr>
            <p:cNvSpPr txBox="1"/>
            <p:nvPr/>
          </p:nvSpPr>
          <p:spPr>
            <a:xfrm>
              <a:off x="1962699" y="2993077"/>
              <a:ext cx="821414" cy="276999"/>
            </a:xfrm>
            <a:prstGeom prst="rect">
              <a:avLst/>
            </a:prstGeom>
            <a:noFill/>
          </p:spPr>
          <p:txBody>
            <a:bodyPr wrap="square" lIns="0" tIns="0" rIns="0" bIns="0" rtlCol="0" anchor="ctr">
              <a:spAutoFit/>
            </a:bodyPr>
            <a:lstStyle/>
            <a:p>
              <a:pPr marL="0" marR="0" lvl="0" indent="0" algn="ctr" defTabSz="914016" rtl="0" eaLnBrk="1" fontAlgn="auto" latinLnBrk="0" hangingPunct="1">
                <a:lnSpc>
                  <a:spcPct val="100000"/>
                </a:lnSpc>
                <a:spcBef>
                  <a:spcPts val="0"/>
                </a:spcBef>
                <a:spcAft>
                  <a:spcPts val="588"/>
                </a:spcAft>
                <a:buClrTx/>
                <a:buSzTx/>
                <a:buFontTx/>
                <a:buNone/>
                <a:tabLst/>
                <a:defRPr/>
              </a:pPr>
              <a:r>
                <a:rPr kumimoji="0" lang="en-US" sz="1800" b="0" i="0" u="none" strike="noStrike" kern="0" cap="none" spc="0" normalizeH="0" baseline="0" noProof="0">
                  <a:ln>
                    <a:noFill/>
                  </a:ln>
                  <a:solidFill>
                    <a:srgbClr val="243A5E"/>
                  </a:solidFill>
                  <a:effectLst/>
                  <a:uLnTx/>
                  <a:uFillTx/>
                  <a:latin typeface="Segoe UI Semibold"/>
                  <a:ea typeface="+mn-ea"/>
                  <a:cs typeface="Segoe UI Semibold"/>
                </a:rPr>
                <a:t>20</a:t>
              </a:r>
              <a:r>
                <a:rPr kumimoji="0" lang="en-US" sz="1800" b="0" i="0" u="none" strike="noStrike" kern="0" cap="none" spc="0" normalizeH="0" baseline="0" noProof="0">
                  <a:ln>
                    <a:noFill/>
                  </a:ln>
                  <a:solidFill>
                    <a:srgbClr val="243A5E"/>
                  </a:solidFill>
                  <a:effectLst/>
                  <a:uLnTx/>
                  <a:uFillTx/>
                  <a:latin typeface="Segoe UI Semibold" panose="020B0702040204020203" pitchFamily="34" charset="0"/>
                  <a:ea typeface="+mn-ea"/>
                  <a:cs typeface="Segoe UI Semibold" panose="020B0702040204020203" pitchFamily="34" charset="0"/>
                </a:rPr>
                <a:t>%</a:t>
              </a:r>
            </a:p>
          </p:txBody>
        </p:sp>
      </p:grpSp>
      <p:grpSp>
        <p:nvGrpSpPr>
          <p:cNvPr id="54" name="Group 53">
            <a:extLst>
              <a:ext uri="{FF2B5EF4-FFF2-40B4-BE49-F238E27FC236}">
                <a16:creationId xmlns:a16="http://schemas.microsoft.com/office/drawing/2014/main" id="{27AF1DC2-DE62-43E4-864D-65B9454E7F65}"/>
              </a:ext>
              <a:ext uri="{C183D7F6-B498-43B3-948B-1728B52AA6E4}">
                <adec:decorative xmlns:adec="http://schemas.microsoft.com/office/drawing/2017/decorative" val="1"/>
              </a:ext>
            </a:extLst>
          </p:cNvPr>
          <p:cNvGrpSpPr/>
          <p:nvPr/>
        </p:nvGrpSpPr>
        <p:grpSpPr>
          <a:xfrm>
            <a:off x="3838611" y="2181851"/>
            <a:ext cx="1728000" cy="1728000"/>
            <a:chOff x="1509406" y="2267576"/>
            <a:chExt cx="1728000" cy="1728000"/>
          </a:xfrm>
        </p:grpSpPr>
        <p:grpSp>
          <p:nvGrpSpPr>
            <p:cNvPr id="55" name="Group 54">
              <a:extLst>
                <a:ext uri="{FF2B5EF4-FFF2-40B4-BE49-F238E27FC236}">
                  <a16:creationId xmlns:a16="http://schemas.microsoft.com/office/drawing/2014/main" id="{AC12137D-AA6D-4C14-976C-2E424972EB21}"/>
                </a:ext>
              </a:extLst>
            </p:cNvPr>
            <p:cNvGrpSpPr/>
            <p:nvPr/>
          </p:nvGrpSpPr>
          <p:grpSpPr>
            <a:xfrm>
              <a:off x="1509406" y="2267576"/>
              <a:ext cx="1728000" cy="1728000"/>
              <a:chOff x="1509406" y="2267576"/>
              <a:chExt cx="1728000" cy="1728000"/>
            </a:xfrm>
          </p:grpSpPr>
          <p:graphicFrame>
            <p:nvGraphicFramePr>
              <p:cNvPr id="57" name="Chart 56">
                <a:extLst>
                  <a:ext uri="{FF2B5EF4-FFF2-40B4-BE49-F238E27FC236}">
                    <a16:creationId xmlns:a16="http://schemas.microsoft.com/office/drawing/2014/main" id="{D627ECD3-8812-4020-A35E-15CF5B058ED3}"/>
                  </a:ext>
                </a:extLst>
              </p:cNvPr>
              <p:cNvGraphicFramePr/>
              <p:nvPr>
                <p:extLst>
                  <p:ext uri="{D42A27DB-BD31-4B8C-83A1-F6EECF244321}">
                    <p14:modId xmlns:p14="http://schemas.microsoft.com/office/powerpoint/2010/main" val="3984861675"/>
                  </p:ext>
                </p:extLst>
              </p:nvPr>
            </p:nvGraphicFramePr>
            <p:xfrm>
              <a:off x="1509406" y="2267576"/>
              <a:ext cx="1728000" cy="1728000"/>
            </p:xfrm>
            <a:graphic>
              <a:graphicData uri="http://schemas.openxmlformats.org/drawingml/2006/chart">
                <c:chart xmlns:c="http://schemas.openxmlformats.org/drawingml/2006/chart" xmlns:r="http://schemas.openxmlformats.org/officeDocument/2006/relationships" r:id="rId4"/>
              </a:graphicData>
            </a:graphic>
          </p:graphicFrame>
          <p:sp>
            <p:nvSpPr>
              <p:cNvPr id="58" name="Oval 57">
                <a:extLst>
                  <a:ext uri="{FF2B5EF4-FFF2-40B4-BE49-F238E27FC236}">
                    <a16:creationId xmlns:a16="http://schemas.microsoft.com/office/drawing/2014/main" id="{3E1B1150-FED8-4948-BF0A-4EACA8B0601E}"/>
                  </a:ext>
                </a:extLst>
              </p:cNvPr>
              <p:cNvSpPr/>
              <p:nvPr/>
            </p:nvSpPr>
            <p:spPr bwMode="auto">
              <a:xfrm>
                <a:off x="1941406" y="2699576"/>
                <a:ext cx="864000" cy="864000"/>
              </a:xfrm>
              <a:prstGeom prst="ellipse">
                <a:avLst/>
              </a:prstGeom>
              <a:solidFill>
                <a:srgbClr val="FFFFFF"/>
              </a:solidFill>
              <a:ln w="9525" cap="flat" cmpd="sng" algn="ctr">
                <a:noFill/>
                <a:prstDash val="solid"/>
                <a:headEnd type="none" w="med" len="med"/>
                <a:tailEnd type="none" w="med" len="med"/>
              </a:ln>
              <a:effectLst>
                <a:outerShdw blurRad="63500" sx="101000" sy="101000" algn="ctr" rotWithShape="0">
                  <a:prstClr val="black">
                    <a:alpha val="20000"/>
                  </a:prstClr>
                </a:outerShdw>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0" normalizeH="0" baseline="0" noProof="0">
                  <a:ln>
                    <a:noFill/>
                  </a:ln>
                  <a:solidFill>
                    <a:srgbClr val="0078D7"/>
                  </a:solidFill>
                  <a:effectLst/>
                  <a:uLnTx/>
                  <a:uFillTx/>
                  <a:latin typeface="Segoe UI Semilight"/>
                  <a:ea typeface="Segoe UI" pitchFamily="34" charset="0"/>
                  <a:cs typeface="Segoe UI" pitchFamily="34" charset="0"/>
                </a:endParaRPr>
              </a:p>
            </p:txBody>
          </p:sp>
        </p:grpSp>
        <p:sp>
          <p:nvSpPr>
            <p:cNvPr id="56" name="TextBox 55">
              <a:extLst>
                <a:ext uri="{FF2B5EF4-FFF2-40B4-BE49-F238E27FC236}">
                  <a16:creationId xmlns:a16="http://schemas.microsoft.com/office/drawing/2014/main" id="{FF262162-2625-4B63-B453-DCEF58334C3B}"/>
                </a:ext>
              </a:extLst>
            </p:cNvPr>
            <p:cNvSpPr txBox="1"/>
            <p:nvPr/>
          </p:nvSpPr>
          <p:spPr>
            <a:xfrm>
              <a:off x="1962699" y="2993077"/>
              <a:ext cx="821414" cy="276999"/>
            </a:xfrm>
            <a:prstGeom prst="rect">
              <a:avLst/>
            </a:prstGeom>
            <a:noFill/>
          </p:spPr>
          <p:txBody>
            <a:bodyPr wrap="square" lIns="0" tIns="0" rIns="0" bIns="0" rtlCol="0" anchor="ctr">
              <a:spAutoFit/>
            </a:bodyPr>
            <a:lstStyle/>
            <a:p>
              <a:pPr marL="0" marR="0" lvl="0" indent="0" algn="ctr" defTabSz="914016" rtl="0" eaLnBrk="1" fontAlgn="auto" latinLnBrk="0" hangingPunct="1">
                <a:lnSpc>
                  <a:spcPct val="100000"/>
                </a:lnSpc>
                <a:spcBef>
                  <a:spcPts val="0"/>
                </a:spcBef>
                <a:spcAft>
                  <a:spcPts val="588"/>
                </a:spcAft>
                <a:buClrTx/>
                <a:buSzTx/>
                <a:buFontTx/>
                <a:buNone/>
                <a:tabLst/>
                <a:defRPr/>
              </a:pPr>
              <a:r>
                <a:rPr kumimoji="0" lang="en-US" sz="1800" b="0" i="0" u="none" strike="noStrike" kern="0" cap="none" spc="0" normalizeH="0" baseline="0" noProof="0">
                  <a:ln>
                    <a:noFill/>
                  </a:ln>
                  <a:solidFill>
                    <a:srgbClr val="243A5E"/>
                  </a:solidFill>
                  <a:effectLst/>
                  <a:uLnTx/>
                  <a:uFillTx/>
                  <a:latin typeface="Segoe UI Semibold"/>
                  <a:ea typeface="+mn-ea"/>
                  <a:cs typeface="Segoe UI Semibold"/>
                </a:rPr>
                <a:t>85</a:t>
              </a:r>
              <a:r>
                <a:rPr kumimoji="0" lang="en-US" sz="1800" b="0" i="0" u="none" strike="noStrike" kern="0" cap="none" spc="0" normalizeH="0" baseline="0" noProof="0">
                  <a:ln>
                    <a:noFill/>
                  </a:ln>
                  <a:solidFill>
                    <a:srgbClr val="243A5E"/>
                  </a:solidFill>
                  <a:effectLst/>
                  <a:uLnTx/>
                  <a:uFillTx/>
                  <a:latin typeface="Segoe UI Semibold" panose="020B0702040204020203" pitchFamily="34" charset="0"/>
                  <a:ea typeface="+mn-ea"/>
                  <a:cs typeface="Segoe UI Semibold" panose="020B0702040204020203" pitchFamily="34" charset="0"/>
                </a:rPr>
                <a:t>%</a:t>
              </a:r>
            </a:p>
          </p:txBody>
        </p:sp>
      </p:grpSp>
      <p:grpSp>
        <p:nvGrpSpPr>
          <p:cNvPr id="59" name="Group 53">
            <a:extLst>
              <a:ext uri="{FF2B5EF4-FFF2-40B4-BE49-F238E27FC236}">
                <a16:creationId xmlns:a16="http://schemas.microsoft.com/office/drawing/2014/main" id="{4CB96E32-6959-42EB-AE07-B829D1F4DAAB}"/>
              </a:ext>
              <a:ext uri="{C183D7F6-B498-43B3-948B-1728B52AA6E4}">
                <adec:decorative xmlns:adec="http://schemas.microsoft.com/office/drawing/2017/decorative" val="1"/>
              </a:ext>
            </a:extLst>
          </p:cNvPr>
          <p:cNvGrpSpPr/>
          <p:nvPr/>
        </p:nvGrpSpPr>
        <p:grpSpPr>
          <a:xfrm>
            <a:off x="6670759" y="2181851"/>
            <a:ext cx="1728000" cy="1728000"/>
            <a:chOff x="1509406" y="2267576"/>
            <a:chExt cx="1728000" cy="1728000"/>
          </a:xfrm>
        </p:grpSpPr>
        <p:grpSp>
          <p:nvGrpSpPr>
            <p:cNvPr id="61" name="Group 54">
              <a:extLst>
                <a:ext uri="{FF2B5EF4-FFF2-40B4-BE49-F238E27FC236}">
                  <a16:creationId xmlns:a16="http://schemas.microsoft.com/office/drawing/2014/main" id="{AE4A80E3-7B44-43F6-8826-73CFB022EBFD}"/>
                </a:ext>
              </a:extLst>
            </p:cNvPr>
            <p:cNvGrpSpPr/>
            <p:nvPr/>
          </p:nvGrpSpPr>
          <p:grpSpPr>
            <a:xfrm>
              <a:off x="1509406" y="2267576"/>
              <a:ext cx="1728000" cy="1728000"/>
              <a:chOff x="1509406" y="2267576"/>
              <a:chExt cx="1728000" cy="1728000"/>
            </a:xfrm>
          </p:grpSpPr>
          <p:graphicFrame>
            <p:nvGraphicFramePr>
              <p:cNvPr id="63" name="Chart 56">
                <a:extLst>
                  <a:ext uri="{FF2B5EF4-FFF2-40B4-BE49-F238E27FC236}">
                    <a16:creationId xmlns:a16="http://schemas.microsoft.com/office/drawing/2014/main" id="{B2600CCA-8147-47D5-B783-57B8A8240207}"/>
                  </a:ext>
                </a:extLst>
              </p:cNvPr>
              <p:cNvGraphicFramePr/>
              <p:nvPr>
                <p:extLst>
                  <p:ext uri="{D42A27DB-BD31-4B8C-83A1-F6EECF244321}">
                    <p14:modId xmlns:p14="http://schemas.microsoft.com/office/powerpoint/2010/main" val="1513346321"/>
                  </p:ext>
                </p:extLst>
              </p:nvPr>
            </p:nvGraphicFramePr>
            <p:xfrm>
              <a:off x="1509406" y="2267576"/>
              <a:ext cx="1728000" cy="1728000"/>
            </p:xfrm>
            <a:graphic>
              <a:graphicData uri="http://schemas.openxmlformats.org/drawingml/2006/chart">
                <c:chart xmlns:c="http://schemas.openxmlformats.org/drawingml/2006/chart" xmlns:r="http://schemas.openxmlformats.org/officeDocument/2006/relationships" r:id="rId5"/>
              </a:graphicData>
            </a:graphic>
          </p:graphicFrame>
          <p:sp>
            <p:nvSpPr>
              <p:cNvPr id="82" name="Oval 57">
                <a:extLst>
                  <a:ext uri="{FF2B5EF4-FFF2-40B4-BE49-F238E27FC236}">
                    <a16:creationId xmlns:a16="http://schemas.microsoft.com/office/drawing/2014/main" id="{4A6E89B3-9038-401B-8CB8-DAB55D0F7B17}"/>
                  </a:ext>
                </a:extLst>
              </p:cNvPr>
              <p:cNvSpPr/>
              <p:nvPr/>
            </p:nvSpPr>
            <p:spPr bwMode="auto">
              <a:xfrm>
                <a:off x="1941406" y="2699576"/>
                <a:ext cx="864000" cy="864000"/>
              </a:xfrm>
              <a:prstGeom prst="ellipse">
                <a:avLst/>
              </a:prstGeom>
              <a:solidFill>
                <a:srgbClr val="FFFFFF"/>
              </a:solidFill>
              <a:ln w="9525" cap="flat" cmpd="sng" algn="ctr">
                <a:noFill/>
                <a:prstDash val="solid"/>
                <a:headEnd type="none" w="med" len="med"/>
                <a:tailEnd type="none" w="med" len="med"/>
              </a:ln>
              <a:effectLst>
                <a:outerShdw blurRad="63500" sx="101000" sy="101000" algn="ctr" rotWithShape="0">
                  <a:prstClr val="black">
                    <a:alpha val="20000"/>
                  </a:prstClr>
                </a:outerShdw>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0" normalizeH="0" baseline="0" noProof="0">
                  <a:ln>
                    <a:noFill/>
                  </a:ln>
                  <a:solidFill>
                    <a:srgbClr val="0078D7"/>
                  </a:solidFill>
                  <a:effectLst/>
                  <a:uLnTx/>
                  <a:uFillTx/>
                  <a:latin typeface="Segoe UI Semilight"/>
                  <a:ea typeface="Segoe UI" pitchFamily="34" charset="0"/>
                  <a:cs typeface="Segoe UI" pitchFamily="34" charset="0"/>
                </a:endParaRPr>
              </a:p>
            </p:txBody>
          </p:sp>
        </p:grpSp>
        <p:sp>
          <p:nvSpPr>
            <p:cNvPr id="62" name="TextBox 55">
              <a:extLst>
                <a:ext uri="{FF2B5EF4-FFF2-40B4-BE49-F238E27FC236}">
                  <a16:creationId xmlns:a16="http://schemas.microsoft.com/office/drawing/2014/main" id="{5C0E703E-CB2E-48EF-B935-7465B036B965}"/>
                </a:ext>
              </a:extLst>
            </p:cNvPr>
            <p:cNvSpPr txBox="1"/>
            <p:nvPr/>
          </p:nvSpPr>
          <p:spPr>
            <a:xfrm>
              <a:off x="1962699" y="2993077"/>
              <a:ext cx="821414" cy="276999"/>
            </a:xfrm>
            <a:prstGeom prst="rect">
              <a:avLst/>
            </a:prstGeom>
            <a:noFill/>
          </p:spPr>
          <p:txBody>
            <a:bodyPr wrap="square" lIns="0" tIns="0" rIns="0" bIns="0" rtlCol="0" anchor="ctr">
              <a:spAutoFit/>
            </a:bodyPr>
            <a:lstStyle/>
            <a:p>
              <a:pPr marL="0" marR="0" lvl="0" indent="0" algn="ctr" defTabSz="914016" rtl="0" eaLnBrk="1" fontAlgn="auto" latinLnBrk="0" hangingPunct="1">
                <a:lnSpc>
                  <a:spcPct val="100000"/>
                </a:lnSpc>
                <a:spcBef>
                  <a:spcPts val="0"/>
                </a:spcBef>
                <a:spcAft>
                  <a:spcPts val="588"/>
                </a:spcAft>
                <a:buClrTx/>
                <a:buSzTx/>
                <a:buFontTx/>
                <a:buNone/>
                <a:tabLst/>
                <a:defRPr/>
              </a:pPr>
              <a:r>
                <a:rPr kumimoji="0" lang="en-US" sz="1800" b="0" i="0" u="none" strike="noStrike" kern="0" cap="none" spc="0" normalizeH="0" baseline="0" noProof="0">
                  <a:ln>
                    <a:noFill/>
                  </a:ln>
                  <a:solidFill>
                    <a:srgbClr val="243A5E"/>
                  </a:solidFill>
                  <a:effectLst/>
                  <a:uLnTx/>
                  <a:uFillTx/>
                  <a:latin typeface="Segoe UI Semibold"/>
                  <a:ea typeface="+mn-ea"/>
                  <a:cs typeface="Segoe UI Semibold"/>
                </a:rPr>
                <a:t>28</a:t>
              </a:r>
              <a:r>
                <a:rPr kumimoji="0" lang="en-US" sz="1800" b="0" i="0" u="none" strike="noStrike" kern="0" cap="none" spc="0" normalizeH="0" baseline="0" noProof="0">
                  <a:ln>
                    <a:noFill/>
                  </a:ln>
                  <a:solidFill>
                    <a:srgbClr val="243A5E"/>
                  </a:solidFill>
                  <a:effectLst/>
                  <a:uLnTx/>
                  <a:uFillTx/>
                  <a:latin typeface="Segoe UI Semibold" panose="020B0702040204020203" pitchFamily="34" charset="0"/>
                  <a:ea typeface="+mn-ea"/>
                  <a:cs typeface="Segoe UI Semibold" panose="020B0702040204020203" pitchFamily="34" charset="0"/>
                </a:rPr>
                <a:t>%</a:t>
              </a:r>
            </a:p>
          </p:txBody>
        </p:sp>
      </p:grpSp>
      <p:grpSp>
        <p:nvGrpSpPr>
          <p:cNvPr id="60" name="Group 53">
            <a:extLst>
              <a:ext uri="{FF2B5EF4-FFF2-40B4-BE49-F238E27FC236}">
                <a16:creationId xmlns:a16="http://schemas.microsoft.com/office/drawing/2014/main" id="{0C804032-20A8-4755-82CE-A58FE5E4BC74}"/>
              </a:ext>
              <a:ext uri="{C183D7F6-B498-43B3-948B-1728B52AA6E4}">
                <adec:decorative xmlns:adec="http://schemas.microsoft.com/office/drawing/2017/decorative" val="1"/>
              </a:ext>
            </a:extLst>
          </p:cNvPr>
          <p:cNvGrpSpPr/>
          <p:nvPr/>
        </p:nvGrpSpPr>
        <p:grpSpPr>
          <a:xfrm>
            <a:off x="9536368" y="2181851"/>
            <a:ext cx="1728000" cy="1728000"/>
            <a:chOff x="1509406" y="2267576"/>
            <a:chExt cx="1728000" cy="1728000"/>
          </a:xfrm>
        </p:grpSpPr>
        <p:grpSp>
          <p:nvGrpSpPr>
            <p:cNvPr id="85" name="Group 54">
              <a:extLst>
                <a:ext uri="{FF2B5EF4-FFF2-40B4-BE49-F238E27FC236}">
                  <a16:creationId xmlns:a16="http://schemas.microsoft.com/office/drawing/2014/main" id="{B5A68E0C-2EF0-4199-9F13-173BEC383ACC}"/>
                </a:ext>
              </a:extLst>
            </p:cNvPr>
            <p:cNvGrpSpPr/>
            <p:nvPr/>
          </p:nvGrpSpPr>
          <p:grpSpPr>
            <a:xfrm>
              <a:off x="1509406" y="2267576"/>
              <a:ext cx="1728000" cy="1728000"/>
              <a:chOff x="1509406" y="2267576"/>
              <a:chExt cx="1728000" cy="1728000"/>
            </a:xfrm>
          </p:grpSpPr>
          <p:graphicFrame>
            <p:nvGraphicFramePr>
              <p:cNvPr id="87" name="Chart 56">
                <a:extLst>
                  <a:ext uri="{FF2B5EF4-FFF2-40B4-BE49-F238E27FC236}">
                    <a16:creationId xmlns:a16="http://schemas.microsoft.com/office/drawing/2014/main" id="{63E52D1D-4D41-48BA-A4BA-DF12FF1EDA35}"/>
                  </a:ext>
                </a:extLst>
              </p:cNvPr>
              <p:cNvGraphicFramePr/>
              <p:nvPr>
                <p:extLst>
                  <p:ext uri="{D42A27DB-BD31-4B8C-83A1-F6EECF244321}">
                    <p14:modId xmlns:p14="http://schemas.microsoft.com/office/powerpoint/2010/main" val="2610668140"/>
                  </p:ext>
                </p:extLst>
              </p:nvPr>
            </p:nvGraphicFramePr>
            <p:xfrm>
              <a:off x="1509406" y="2267576"/>
              <a:ext cx="1728000" cy="1728000"/>
            </p:xfrm>
            <a:graphic>
              <a:graphicData uri="http://schemas.openxmlformats.org/drawingml/2006/chart">
                <c:chart xmlns:c="http://schemas.openxmlformats.org/drawingml/2006/chart" xmlns:r="http://schemas.openxmlformats.org/officeDocument/2006/relationships" r:id="rId6"/>
              </a:graphicData>
            </a:graphic>
          </p:graphicFrame>
          <p:sp>
            <p:nvSpPr>
              <p:cNvPr id="88" name="Oval 57">
                <a:extLst>
                  <a:ext uri="{FF2B5EF4-FFF2-40B4-BE49-F238E27FC236}">
                    <a16:creationId xmlns:a16="http://schemas.microsoft.com/office/drawing/2014/main" id="{C380D249-16DD-4480-80CB-7D8F2F3CE659}"/>
                  </a:ext>
                </a:extLst>
              </p:cNvPr>
              <p:cNvSpPr/>
              <p:nvPr/>
            </p:nvSpPr>
            <p:spPr bwMode="auto">
              <a:xfrm>
                <a:off x="1941406" y="2699576"/>
                <a:ext cx="864000" cy="864000"/>
              </a:xfrm>
              <a:prstGeom prst="ellipse">
                <a:avLst/>
              </a:prstGeom>
              <a:solidFill>
                <a:srgbClr val="FFFFFF"/>
              </a:solidFill>
              <a:ln w="9525" cap="flat" cmpd="sng" algn="ctr">
                <a:noFill/>
                <a:prstDash val="solid"/>
                <a:headEnd type="none" w="med" len="med"/>
                <a:tailEnd type="none" w="med" len="med"/>
              </a:ln>
              <a:effectLst>
                <a:outerShdw blurRad="63500" sx="101000" sy="101000" algn="ctr" rotWithShape="0">
                  <a:prstClr val="black">
                    <a:alpha val="20000"/>
                  </a:prstClr>
                </a:outerShdw>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0" normalizeH="0" baseline="0" noProof="0">
                  <a:ln>
                    <a:noFill/>
                  </a:ln>
                  <a:solidFill>
                    <a:srgbClr val="0078D7"/>
                  </a:solidFill>
                  <a:effectLst/>
                  <a:uLnTx/>
                  <a:uFillTx/>
                  <a:latin typeface="Segoe UI Semilight"/>
                  <a:ea typeface="Segoe UI" pitchFamily="34" charset="0"/>
                  <a:cs typeface="Segoe UI" pitchFamily="34" charset="0"/>
                </a:endParaRPr>
              </a:p>
            </p:txBody>
          </p:sp>
        </p:grpSp>
        <p:sp>
          <p:nvSpPr>
            <p:cNvPr id="86" name="TextBox 55">
              <a:extLst>
                <a:ext uri="{FF2B5EF4-FFF2-40B4-BE49-F238E27FC236}">
                  <a16:creationId xmlns:a16="http://schemas.microsoft.com/office/drawing/2014/main" id="{0885751E-8D3C-4418-8CE0-6AEE1871B28C}"/>
                </a:ext>
              </a:extLst>
            </p:cNvPr>
            <p:cNvSpPr txBox="1"/>
            <p:nvPr/>
          </p:nvSpPr>
          <p:spPr>
            <a:xfrm>
              <a:off x="1962699" y="2993077"/>
              <a:ext cx="821414" cy="276999"/>
            </a:xfrm>
            <a:prstGeom prst="rect">
              <a:avLst/>
            </a:prstGeom>
            <a:noFill/>
          </p:spPr>
          <p:txBody>
            <a:bodyPr wrap="square" lIns="0" tIns="0" rIns="0" bIns="0" rtlCol="0" anchor="ctr">
              <a:spAutoFit/>
            </a:bodyPr>
            <a:lstStyle/>
            <a:p>
              <a:pPr marL="0" marR="0" lvl="0" indent="0" algn="ctr" defTabSz="914016" rtl="0" eaLnBrk="1" fontAlgn="auto" latinLnBrk="0" hangingPunct="1">
                <a:lnSpc>
                  <a:spcPct val="100000"/>
                </a:lnSpc>
                <a:spcBef>
                  <a:spcPts val="0"/>
                </a:spcBef>
                <a:spcAft>
                  <a:spcPts val="588"/>
                </a:spcAft>
                <a:buClrTx/>
                <a:buSzTx/>
                <a:buFontTx/>
                <a:buNone/>
                <a:tabLst/>
                <a:defRPr/>
              </a:pPr>
              <a:r>
                <a:rPr kumimoji="0" lang="en-US" sz="1800" b="0" i="0" u="none" strike="noStrike" kern="0" cap="none" spc="0" normalizeH="0" baseline="0" noProof="0">
                  <a:ln>
                    <a:noFill/>
                  </a:ln>
                  <a:solidFill>
                    <a:srgbClr val="243A5E"/>
                  </a:solidFill>
                  <a:effectLst/>
                  <a:uLnTx/>
                  <a:uFillTx/>
                  <a:latin typeface="Segoe UI Semibold"/>
                  <a:ea typeface="+mn-ea"/>
                  <a:cs typeface="Segoe UI Semibold"/>
                </a:rPr>
                <a:t>81</a:t>
              </a:r>
              <a:r>
                <a:rPr kumimoji="0" lang="en-US" sz="1800" b="0" i="0" u="none" strike="noStrike" kern="0" cap="none" spc="0" normalizeH="0" baseline="0" noProof="0">
                  <a:ln>
                    <a:noFill/>
                  </a:ln>
                  <a:solidFill>
                    <a:srgbClr val="243A5E"/>
                  </a:solidFill>
                  <a:effectLst/>
                  <a:uLnTx/>
                  <a:uFillTx/>
                  <a:latin typeface="Segoe UI Semibold" panose="020B0702040204020203" pitchFamily="34" charset="0"/>
                  <a:ea typeface="+mn-ea"/>
                  <a:cs typeface="Segoe UI Semibold" panose="020B0702040204020203" pitchFamily="34" charset="0"/>
                </a:rPr>
                <a:t>%</a:t>
              </a:r>
            </a:p>
          </p:txBody>
        </p:sp>
      </p:grpSp>
      <p:grpSp>
        <p:nvGrpSpPr>
          <p:cNvPr id="64" name="Group 63">
            <a:extLst>
              <a:ext uri="{FF2B5EF4-FFF2-40B4-BE49-F238E27FC236}">
                <a16:creationId xmlns:a16="http://schemas.microsoft.com/office/drawing/2014/main" id="{CB6395B4-1A3B-43E7-8D96-178064E8F425}"/>
              </a:ext>
              <a:ext uri="{C183D7F6-B498-43B3-948B-1728B52AA6E4}">
                <adec:decorative xmlns:adec="http://schemas.microsoft.com/office/drawing/2017/decorative" val="1"/>
              </a:ext>
            </a:extLst>
          </p:cNvPr>
          <p:cNvGrpSpPr/>
          <p:nvPr/>
        </p:nvGrpSpPr>
        <p:grpSpPr>
          <a:xfrm>
            <a:off x="1606273" y="1659628"/>
            <a:ext cx="488821" cy="492929"/>
            <a:chOff x="2158268" y="3983409"/>
            <a:chExt cx="566737" cy="571500"/>
          </a:xfrm>
        </p:grpSpPr>
        <p:sp>
          <p:nvSpPr>
            <p:cNvPr id="65" name="Freeform 131">
              <a:extLst>
                <a:ext uri="{FF2B5EF4-FFF2-40B4-BE49-F238E27FC236}">
                  <a16:creationId xmlns:a16="http://schemas.microsoft.com/office/drawing/2014/main" id="{F6D161E7-A794-4324-9D95-09F691F53696}"/>
                </a:ext>
              </a:extLst>
            </p:cNvPr>
            <p:cNvSpPr>
              <a:spLocks/>
            </p:cNvSpPr>
            <p:nvPr/>
          </p:nvSpPr>
          <p:spPr bwMode="auto">
            <a:xfrm>
              <a:off x="2158268" y="3983409"/>
              <a:ext cx="566737" cy="571500"/>
            </a:xfrm>
            <a:custGeom>
              <a:avLst/>
              <a:gdLst>
                <a:gd name="T0" fmla="*/ 22 w 357"/>
                <a:gd name="T1" fmla="*/ 338 h 360"/>
                <a:gd name="T2" fmla="*/ 22 w 357"/>
                <a:gd name="T3" fmla="*/ 0 h 360"/>
                <a:gd name="T4" fmla="*/ 0 w 357"/>
                <a:gd name="T5" fmla="*/ 0 h 360"/>
                <a:gd name="T6" fmla="*/ 0 w 357"/>
                <a:gd name="T7" fmla="*/ 360 h 360"/>
                <a:gd name="T8" fmla="*/ 357 w 357"/>
                <a:gd name="T9" fmla="*/ 360 h 360"/>
                <a:gd name="T10" fmla="*/ 357 w 357"/>
                <a:gd name="T11" fmla="*/ 338 h 360"/>
                <a:gd name="T12" fmla="*/ 22 w 357"/>
                <a:gd name="T13" fmla="*/ 338 h 360"/>
              </a:gdLst>
              <a:ahLst/>
              <a:cxnLst>
                <a:cxn ang="0">
                  <a:pos x="T0" y="T1"/>
                </a:cxn>
                <a:cxn ang="0">
                  <a:pos x="T2" y="T3"/>
                </a:cxn>
                <a:cxn ang="0">
                  <a:pos x="T4" y="T5"/>
                </a:cxn>
                <a:cxn ang="0">
                  <a:pos x="T6" y="T7"/>
                </a:cxn>
                <a:cxn ang="0">
                  <a:pos x="T8" y="T9"/>
                </a:cxn>
                <a:cxn ang="0">
                  <a:pos x="T10" y="T11"/>
                </a:cxn>
                <a:cxn ang="0">
                  <a:pos x="T12" y="T13"/>
                </a:cxn>
              </a:cxnLst>
              <a:rect l="0" t="0" r="r" b="b"/>
              <a:pathLst>
                <a:path w="357" h="360">
                  <a:moveTo>
                    <a:pt x="22" y="338"/>
                  </a:moveTo>
                  <a:lnTo>
                    <a:pt x="22" y="0"/>
                  </a:lnTo>
                  <a:lnTo>
                    <a:pt x="0" y="0"/>
                  </a:lnTo>
                  <a:lnTo>
                    <a:pt x="0" y="360"/>
                  </a:lnTo>
                  <a:lnTo>
                    <a:pt x="357" y="360"/>
                  </a:lnTo>
                  <a:lnTo>
                    <a:pt x="357" y="338"/>
                  </a:lnTo>
                  <a:lnTo>
                    <a:pt x="22" y="338"/>
                  </a:lnTo>
                  <a:close/>
                </a:path>
              </a:pathLst>
            </a:custGeom>
            <a:solidFill>
              <a:srgbClr val="243A5E"/>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66" name="Group 65">
              <a:extLst>
                <a:ext uri="{FF2B5EF4-FFF2-40B4-BE49-F238E27FC236}">
                  <a16:creationId xmlns:a16="http://schemas.microsoft.com/office/drawing/2014/main" id="{F3349B05-606E-416E-B209-393B8287004B}"/>
                </a:ext>
              </a:extLst>
            </p:cNvPr>
            <p:cNvGrpSpPr/>
            <p:nvPr/>
          </p:nvGrpSpPr>
          <p:grpSpPr>
            <a:xfrm rot="20915818" flipV="1">
              <a:off x="2247515" y="4023706"/>
              <a:ext cx="460374" cy="466725"/>
              <a:chOff x="333447" y="4134903"/>
              <a:chExt cx="460374" cy="466725"/>
            </a:xfrm>
          </p:grpSpPr>
          <p:sp>
            <p:nvSpPr>
              <p:cNvPr id="67" name="Freeform 129">
                <a:extLst>
                  <a:ext uri="{FF2B5EF4-FFF2-40B4-BE49-F238E27FC236}">
                    <a16:creationId xmlns:a16="http://schemas.microsoft.com/office/drawing/2014/main" id="{A99DD711-2EA1-4F0B-B28F-C56BCE99E1F6}"/>
                  </a:ext>
                </a:extLst>
              </p:cNvPr>
              <p:cNvSpPr>
                <a:spLocks/>
              </p:cNvSpPr>
              <p:nvPr/>
            </p:nvSpPr>
            <p:spPr bwMode="auto">
              <a:xfrm>
                <a:off x="369959" y="4184115"/>
                <a:ext cx="387350" cy="369888"/>
              </a:xfrm>
              <a:custGeom>
                <a:avLst/>
                <a:gdLst>
                  <a:gd name="T0" fmla="*/ 20 w 244"/>
                  <a:gd name="T1" fmla="*/ 233 h 233"/>
                  <a:gd name="T2" fmla="*/ 0 w 244"/>
                  <a:gd name="T3" fmla="*/ 224 h 233"/>
                  <a:gd name="T4" fmla="*/ 60 w 244"/>
                  <a:gd name="T5" fmla="*/ 92 h 233"/>
                  <a:gd name="T6" fmla="*/ 181 w 244"/>
                  <a:gd name="T7" fmla="*/ 126 h 233"/>
                  <a:gd name="T8" fmla="*/ 223 w 244"/>
                  <a:gd name="T9" fmla="*/ 0 h 233"/>
                  <a:gd name="T10" fmla="*/ 244 w 244"/>
                  <a:gd name="T11" fmla="*/ 7 h 233"/>
                  <a:gd name="T12" fmla="*/ 196 w 244"/>
                  <a:gd name="T13" fmla="*/ 153 h 233"/>
                  <a:gd name="T14" fmla="*/ 72 w 244"/>
                  <a:gd name="T15" fmla="*/ 118 h 233"/>
                  <a:gd name="T16" fmla="*/ 20 w 244"/>
                  <a:gd name="T17"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233">
                    <a:moveTo>
                      <a:pt x="20" y="233"/>
                    </a:moveTo>
                    <a:lnTo>
                      <a:pt x="0" y="224"/>
                    </a:lnTo>
                    <a:lnTo>
                      <a:pt x="60" y="92"/>
                    </a:lnTo>
                    <a:lnTo>
                      <a:pt x="181" y="126"/>
                    </a:lnTo>
                    <a:lnTo>
                      <a:pt x="223" y="0"/>
                    </a:lnTo>
                    <a:lnTo>
                      <a:pt x="244" y="7"/>
                    </a:lnTo>
                    <a:lnTo>
                      <a:pt x="196" y="153"/>
                    </a:lnTo>
                    <a:lnTo>
                      <a:pt x="72" y="118"/>
                    </a:lnTo>
                    <a:lnTo>
                      <a:pt x="20" y="233"/>
                    </a:lnTo>
                    <a:close/>
                  </a:path>
                </a:pathLst>
              </a:custGeom>
              <a:solidFill>
                <a:srgbClr val="0078D4"/>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8" name="Oval 130">
                <a:extLst>
                  <a:ext uri="{FF2B5EF4-FFF2-40B4-BE49-F238E27FC236}">
                    <a16:creationId xmlns:a16="http://schemas.microsoft.com/office/drawing/2014/main" id="{804870C7-D9BD-45E2-978E-34C88534605D}"/>
                  </a:ext>
                </a:extLst>
              </p:cNvPr>
              <p:cNvSpPr>
                <a:spLocks noChangeArrowheads="1"/>
              </p:cNvSpPr>
              <p:nvPr/>
            </p:nvSpPr>
            <p:spPr bwMode="auto">
              <a:xfrm>
                <a:off x="687459" y="4134903"/>
                <a:ext cx="106362" cy="107950"/>
              </a:xfrm>
              <a:prstGeom prst="ellipse">
                <a:avLst/>
              </a:prstGeom>
              <a:solidFill>
                <a:srgbClr val="243A5E"/>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0" name="Oval 132">
                <a:extLst>
                  <a:ext uri="{FF2B5EF4-FFF2-40B4-BE49-F238E27FC236}">
                    <a16:creationId xmlns:a16="http://schemas.microsoft.com/office/drawing/2014/main" id="{8E51E37B-86DF-4FA0-93D1-E6E04B9823BB}"/>
                  </a:ext>
                </a:extLst>
              </p:cNvPr>
              <p:cNvSpPr>
                <a:spLocks noChangeArrowheads="1"/>
              </p:cNvSpPr>
              <p:nvPr/>
            </p:nvSpPr>
            <p:spPr bwMode="auto">
              <a:xfrm>
                <a:off x="333447" y="4493678"/>
                <a:ext cx="106362" cy="107950"/>
              </a:xfrm>
              <a:prstGeom prst="ellipse">
                <a:avLst/>
              </a:prstGeom>
              <a:solidFill>
                <a:srgbClr val="50E6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2" name="Oval 133">
                <a:extLst>
                  <a:ext uri="{FF2B5EF4-FFF2-40B4-BE49-F238E27FC236}">
                    <a16:creationId xmlns:a16="http://schemas.microsoft.com/office/drawing/2014/main" id="{DA9F77C4-8960-4247-AD21-6CDCAB438C27}"/>
                  </a:ext>
                </a:extLst>
              </p:cNvPr>
              <p:cNvSpPr>
                <a:spLocks noChangeArrowheads="1"/>
              </p:cNvSpPr>
              <p:nvPr/>
            </p:nvSpPr>
            <p:spPr bwMode="auto">
              <a:xfrm>
                <a:off x="420759" y="4296828"/>
                <a:ext cx="106362" cy="106363"/>
              </a:xfrm>
              <a:prstGeom prst="ellipse">
                <a:avLst/>
              </a:prstGeom>
              <a:solidFill>
                <a:srgbClr val="50E6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 name="Oval 134">
                <a:extLst>
                  <a:ext uri="{FF2B5EF4-FFF2-40B4-BE49-F238E27FC236}">
                    <a16:creationId xmlns:a16="http://schemas.microsoft.com/office/drawing/2014/main" id="{11B99E4D-1C67-4A40-A47C-FE7399F137BC}"/>
                  </a:ext>
                </a:extLst>
              </p:cNvPr>
              <p:cNvSpPr>
                <a:spLocks noChangeArrowheads="1"/>
              </p:cNvSpPr>
              <p:nvPr/>
            </p:nvSpPr>
            <p:spPr bwMode="auto">
              <a:xfrm>
                <a:off x="616022" y="4349215"/>
                <a:ext cx="106362" cy="107950"/>
              </a:xfrm>
              <a:prstGeom prst="ellipse">
                <a:avLst/>
              </a:prstGeom>
              <a:solidFill>
                <a:srgbClr val="50E6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grpSp>
        <p:nvGrpSpPr>
          <p:cNvPr id="80" name="Group 79">
            <a:extLst>
              <a:ext uri="{FF2B5EF4-FFF2-40B4-BE49-F238E27FC236}">
                <a16:creationId xmlns:a16="http://schemas.microsoft.com/office/drawing/2014/main" id="{D1C5A2EA-405B-4C4C-B859-6513331428DC}"/>
              </a:ext>
              <a:ext uri="{C183D7F6-B498-43B3-948B-1728B52AA6E4}">
                <adec:decorative xmlns:adec="http://schemas.microsoft.com/office/drawing/2017/decorative" val="1"/>
              </a:ext>
            </a:extLst>
          </p:cNvPr>
          <p:cNvGrpSpPr/>
          <p:nvPr/>
        </p:nvGrpSpPr>
        <p:grpSpPr>
          <a:xfrm>
            <a:off x="4443364" y="1678334"/>
            <a:ext cx="471189" cy="506927"/>
            <a:chOff x="6966397" y="4584391"/>
            <a:chExt cx="328299" cy="344721"/>
          </a:xfrm>
        </p:grpSpPr>
        <p:grpSp>
          <p:nvGrpSpPr>
            <p:cNvPr id="81" name="Group 80">
              <a:extLst>
                <a:ext uri="{FF2B5EF4-FFF2-40B4-BE49-F238E27FC236}">
                  <a16:creationId xmlns:a16="http://schemas.microsoft.com/office/drawing/2014/main" id="{2F2AEB20-3300-4B08-BC50-4B22276146BB}"/>
                </a:ext>
              </a:extLst>
            </p:cNvPr>
            <p:cNvGrpSpPr/>
            <p:nvPr/>
          </p:nvGrpSpPr>
          <p:grpSpPr>
            <a:xfrm>
              <a:off x="7055265" y="4665565"/>
              <a:ext cx="239431" cy="263547"/>
              <a:chOff x="946239" y="3360106"/>
              <a:chExt cx="293157" cy="322684"/>
            </a:xfrm>
          </p:grpSpPr>
          <p:sp>
            <p:nvSpPr>
              <p:cNvPr id="90" name="Freeform 20">
                <a:extLst>
                  <a:ext uri="{FF2B5EF4-FFF2-40B4-BE49-F238E27FC236}">
                    <a16:creationId xmlns:a16="http://schemas.microsoft.com/office/drawing/2014/main" id="{22A9FF2D-5F2D-45E4-ABBB-AA9392E4F6FA}"/>
                  </a:ext>
                </a:extLst>
              </p:cNvPr>
              <p:cNvSpPr>
                <a:spLocks/>
              </p:cNvSpPr>
              <p:nvPr/>
            </p:nvSpPr>
            <p:spPr bwMode="auto">
              <a:xfrm>
                <a:off x="946239" y="3535157"/>
                <a:ext cx="293157" cy="147633"/>
              </a:xfrm>
              <a:custGeom>
                <a:avLst/>
                <a:gdLst>
                  <a:gd name="T0" fmla="*/ 213 w 213"/>
                  <a:gd name="T1" fmla="*/ 107 h 107"/>
                  <a:gd name="T2" fmla="*/ 107 w 213"/>
                  <a:gd name="T3" fmla="*/ 0 h 107"/>
                  <a:gd name="T4" fmla="*/ 0 w 213"/>
                  <a:gd name="T5" fmla="*/ 107 h 107"/>
                  <a:gd name="T6" fmla="*/ 213 w 213"/>
                  <a:gd name="T7" fmla="*/ 107 h 107"/>
                </a:gdLst>
                <a:ahLst/>
                <a:cxnLst>
                  <a:cxn ang="0">
                    <a:pos x="T0" y="T1"/>
                  </a:cxn>
                  <a:cxn ang="0">
                    <a:pos x="T2" y="T3"/>
                  </a:cxn>
                  <a:cxn ang="0">
                    <a:pos x="T4" y="T5"/>
                  </a:cxn>
                  <a:cxn ang="0">
                    <a:pos x="T6" y="T7"/>
                  </a:cxn>
                </a:cxnLst>
                <a:rect l="0" t="0" r="r" b="b"/>
                <a:pathLst>
                  <a:path w="213" h="107">
                    <a:moveTo>
                      <a:pt x="213" y="107"/>
                    </a:moveTo>
                    <a:cubicBezTo>
                      <a:pt x="213" y="48"/>
                      <a:pt x="166" y="0"/>
                      <a:pt x="107" y="0"/>
                    </a:cubicBezTo>
                    <a:cubicBezTo>
                      <a:pt x="48" y="0"/>
                      <a:pt x="0" y="48"/>
                      <a:pt x="0" y="107"/>
                    </a:cubicBezTo>
                    <a:lnTo>
                      <a:pt x="213" y="107"/>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0" name="Oval 21">
                <a:extLst>
                  <a:ext uri="{FF2B5EF4-FFF2-40B4-BE49-F238E27FC236}">
                    <a16:creationId xmlns:a16="http://schemas.microsoft.com/office/drawing/2014/main" id="{AA3186E5-AE28-4937-836F-3A9DAC594408}"/>
                  </a:ext>
                </a:extLst>
              </p:cNvPr>
              <p:cNvSpPr>
                <a:spLocks noChangeArrowheads="1"/>
              </p:cNvSpPr>
              <p:nvPr/>
            </p:nvSpPr>
            <p:spPr bwMode="auto">
              <a:xfrm>
                <a:off x="1017947" y="3360106"/>
                <a:ext cx="147633" cy="145524"/>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84" name="Freeform 5">
              <a:extLst>
                <a:ext uri="{FF2B5EF4-FFF2-40B4-BE49-F238E27FC236}">
                  <a16:creationId xmlns:a16="http://schemas.microsoft.com/office/drawing/2014/main" id="{939351CC-19DE-4F89-8CAF-106D1413B4F7}"/>
                </a:ext>
              </a:extLst>
            </p:cNvPr>
            <p:cNvSpPr>
              <a:spLocks/>
            </p:cNvSpPr>
            <p:nvPr/>
          </p:nvSpPr>
          <p:spPr bwMode="auto">
            <a:xfrm>
              <a:off x="6966397" y="4584391"/>
              <a:ext cx="159766" cy="139795"/>
            </a:xfrm>
            <a:custGeom>
              <a:avLst/>
              <a:gdLst>
                <a:gd name="T0" fmla="*/ 33 w 425"/>
                <a:gd name="T1" fmla="*/ 193 h 372"/>
                <a:gd name="T2" fmla="*/ 33 w 425"/>
                <a:gd name="T3" fmla="*/ 193 h 372"/>
                <a:gd name="T4" fmla="*/ 213 w 425"/>
                <a:gd name="T5" fmla="*/ 372 h 372"/>
                <a:gd name="T6" fmla="*/ 392 w 425"/>
                <a:gd name="T7" fmla="*/ 193 h 372"/>
                <a:gd name="T8" fmla="*/ 417 w 425"/>
                <a:gd name="T9" fmla="*/ 156 h 372"/>
                <a:gd name="T10" fmla="*/ 425 w 425"/>
                <a:gd name="T11" fmla="*/ 113 h 372"/>
                <a:gd name="T12" fmla="*/ 416 w 425"/>
                <a:gd name="T13" fmla="*/ 69 h 372"/>
                <a:gd name="T14" fmla="*/ 392 w 425"/>
                <a:gd name="T15" fmla="*/ 33 h 372"/>
                <a:gd name="T16" fmla="*/ 356 w 425"/>
                <a:gd name="T17" fmla="*/ 9 h 372"/>
                <a:gd name="T18" fmla="*/ 312 w 425"/>
                <a:gd name="T19" fmla="*/ 0 h 372"/>
                <a:gd name="T20" fmla="*/ 282 w 425"/>
                <a:gd name="T21" fmla="*/ 4 h 372"/>
                <a:gd name="T22" fmla="*/ 257 w 425"/>
                <a:gd name="T23" fmla="*/ 15 h 372"/>
                <a:gd name="T24" fmla="*/ 235 w 425"/>
                <a:gd name="T25" fmla="*/ 32 h 372"/>
                <a:gd name="T26" fmla="*/ 213 w 425"/>
                <a:gd name="T27" fmla="*/ 53 h 372"/>
                <a:gd name="T28" fmla="*/ 191 w 425"/>
                <a:gd name="T29" fmla="*/ 32 h 372"/>
                <a:gd name="T30" fmla="*/ 169 w 425"/>
                <a:gd name="T31" fmla="*/ 15 h 372"/>
                <a:gd name="T32" fmla="*/ 144 w 425"/>
                <a:gd name="T33" fmla="*/ 4 h 372"/>
                <a:gd name="T34" fmla="*/ 113 w 425"/>
                <a:gd name="T35" fmla="*/ 0 h 372"/>
                <a:gd name="T36" fmla="*/ 69 w 425"/>
                <a:gd name="T37" fmla="*/ 9 h 372"/>
                <a:gd name="T38" fmla="*/ 33 w 425"/>
                <a:gd name="T39" fmla="*/ 33 h 372"/>
                <a:gd name="T40" fmla="*/ 9 w 425"/>
                <a:gd name="T41" fmla="*/ 69 h 372"/>
                <a:gd name="T42" fmla="*/ 0 w 425"/>
                <a:gd name="T43" fmla="*/ 113 h 372"/>
                <a:gd name="T44" fmla="*/ 9 w 425"/>
                <a:gd name="T45" fmla="*/ 156 h 372"/>
                <a:gd name="T46" fmla="*/ 33 w 425"/>
                <a:gd name="T47" fmla="*/ 193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5" h="372">
                  <a:moveTo>
                    <a:pt x="33" y="193"/>
                  </a:moveTo>
                  <a:lnTo>
                    <a:pt x="33" y="193"/>
                  </a:lnTo>
                  <a:lnTo>
                    <a:pt x="213" y="372"/>
                  </a:lnTo>
                  <a:lnTo>
                    <a:pt x="392" y="193"/>
                  </a:lnTo>
                  <a:cubicBezTo>
                    <a:pt x="403" y="182"/>
                    <a:pt x="411" y="170"/>
                    <a:pt x="417" y="156"/>
                  </a:cubicBezTo>
                  <a:cubicBezTo>
                    <a:pt x="422" y="143"/>
                    <a:pt x="425" y="128"/>
                    <a:pt x="425" y="113"/>
                  </a:cubicBezTo>
                  <a:cubicBezTo>
                    <a:pt x="425" y="98"/>
                    <a:pt x="422" y="83"/>
                    <a:pt x="416" y="69"/>
                  </a:cubicBezTo>
                  <a:cubicBezTo>
                    <a:pt x="411" y="55"/>
                    <a:pt x="403" y="43"/>
                    <a:pt x="392" y="33"/>
                  </a:cubicBezTo>
                  <a:cubicBezTo>
                    <a:pt x="382" y="23"/>
                    <a:pt x="370" y="15"/>
                    <a:pt x="356" y="9"/>
                  </a:cubicBezTo>
                  <a:cubicBezTo>
                    <a:pt x="343" y="3"/>
                    <a:pt x="328" y="0"/>
                    <a:pt x="312" y="0"/>
                  </a:cubicBezTo>
                  <a:cubicBezTo>
                    <a:pt x="301" y="0"/>
                    <a:pt x="291" y="1"/>
                    <a:pt x="282" y="4"/>
                  </a:cubicBezTo>
                  <a:cubicBezTo>
                    <a:pt x="273" y="7"/>
                    <a:pt x="264" y="10"/>
                    <a:pt x="257" y="15"/>
                  </a:cubicBezTo>
                  <a:cubicBezTo>
                    <a:pt x="249" y="20"/>
                    <a:pt x="242" y="25"/>
                    <a:pt x="235" y="32"/>
                  </a:cubicBezTo>
                  <a:cubicBezTo>
                    <a:pt x="228" y="38"/>
                    <a:pt x="220" y="45"/>
                    <a:pt x="213" y="53"/>
                  </a:cubicBezTo>
                  <a:cubicBezTo>
                    <a:pt x="205" y="45"/>
                    <a:pt x="198" y="38"/>
                    <a:pt x="191" y="32"/>
                  </a:cubicBezTo>
                  <a:cubicBezTo>
                    <a:pt x="184" y="25"/>
                    <a:pt x="177" y="20"/>
                    <a:pt x="169" y="15"/>
                  </a:cubicBezTo>
                  <a:cubicBezTo>
                    <a:pt x="161" y="10"/>
                    <a:pt x="153" y="7"/>
                    <a:pt x="144" y="4"/>
                  </a:cubicBezTo>
                  <a:cubicBezTo>
                    <a:pt x="135" y="1"/>
                    <a:pt x="125" y="0"/>
                    <a:pt x="113" y="0"/>
                  </a:cubicBezTo>
                  <a:cubicBezTo>
                    <a:pt x="98" y="0"/>
                    <a:pt x="83" y="3"/>
                    <a:pt x="69" y="9"/>
                  </a:cubicBezTo>
                  <a:cubicBezTo>
                    <a:pt x="56" y="15"/>
                    <a:pt x="44" y="23"/>
                    <a:pt x="33" y="33"/>
                  </a:cubicBezTo>
                  <a:cubicBezTo>
                    <a:pt x="23" y="43"/>
                    <a:pt x="15" y="55"/>
                    <a:pt x="9" y="69"/>
                  </a:cubicBezTo>
                  <a:cubicBezTo>
                    <a:pt x="3" y="83"/>
                    <a:pt x="0" y="98"/>
                    <a:pt x="0" y="113"/>
                  </a:cubicBezTo>
                  <a:cubicBezTo>
                    <a:pt x="0" y="128"/>
                    <a:pt x="3" y="143"/>
                    <a:pt x="9" y="156"/>
                  </a:cubicBezTo>
                  <a:cubicBezTo>
                    <a:pt x="15" y="170"/>
                    <a:pt x="23" y="182"/>
                    <a:pt x="33" y="193"/>
                  </a:cubicBez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01" name="Group 105">
            <a:extLst>
              <a:ext uri="{FF2B5EF4-FFF2-40B4-BE49-F238E27FC236}">
                <a16:creationId xmlns:a16="http://schemas.microsoft.com/office/drawing/2014/main" id="{B4C527F7-F3C7-4D15-855E-879990FCEB3E}"/>
              </a:ext>
              <a:ext uri="{C183D7F6-B498-43B3-948B-1728B52AA6E4}">
                <adec:decorative xmlns:adec="http://schemas.microsoft.com/office/drawing/2017/decorative" val="1"/>
              </a:ext>
            </a:extLst>
          </p:cNvPr>
          <p:cNvGrpSpPr>
            <a:grpSpLocks noChangeAspect="1"/>
          </p:cNvGrpSpPr>
          <p:nvPr/>
        </p:nvGrpSpPr>
        <p:grpSpPr bwMode="auto">
          <a:xfrm>
            <a:off x="10167817" y="1781121"/>
            <a:ext cx="465101" cy="434582"/>
            <a:chOff x="8414" y="2303"/>
            <a:chExt cx="381" cy="356"/>
          </a:xfrm>
        </p:grpSpPr>
        <p:sp>
          <p:nvSpPr>
            <p:cNvPr id="105" name="Freeform 106">
              <a:extLst>
                <a:ext uri="{FF2B5EF4-FFF2-40B4-BE49-F238E27FC236}">
                  <a16:creationId xmlns:a16="http://schemas.microsoft.com/office/drawing/2014/main" id="{DA5A65CB-E7E0-4A2E-A1EE-0151B5EA772F}"/>
                </a:ext>
              </a:extLst>
            </p:cNvPr>
            <p:cNvSpPr>
              <a:spLocks/>
            </p:cNvSpPr>
            <p:nvPr/>
          </p:nvSpPr>
          <p:spPr bwMode="auto">
            <a:xfrm>
              <a:off x="8509" y="2398"/>
              <a:ext cx="250" cy="166"/>
            </a:xfrm>
            <a:custGeom>
              <a:avLst/>
              <a:gdLst>
                <a:gd name="T0" fmla="*/ 118 w 224"/>
                <a:gd name="T1" fmla="*/ 134 h 150"/>
                <a:gd name="T2" fmla="*/ 198 w 224"/>
                <a:gd name="T3" fmla="*/ 54 h 150"/>
                <a:gd name="T4" fmla="*/ 224 w 224"/>
                <a:gd name="T5" fmla="*/ 58 h 150"/>
                <a:gd name="T6" fmla="*/ 224 w 224"/>
                <a:gd name="T7" fmla="*/ 0 h 150"/>
                <a:gd name="T8" fmla="*/ 0 w 224"/>
                <a:gd name="T9" fmla="*/ 0 h 150"/>
                <a:gd name="T10" fmla="*/ 0 w 224"/>
                <a:gd name="T11" fmla="*/ 150 h 150"/>
                <a:gd name="T12" fmla="*/ 119 w 224"/>
                <a:gd name="T13" fmla="*/ 150 h 150"/>
                <a:gd name="T14" fmla="*/ 118 w 224"/>
                <a:gd name="T15" fmla="*/ 134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4" h="150">
                  <a:moveTo>
                    <a:pt x="118" y="134"/>
                  </a:moveTo>
                  <a:cubicBezTo>
                    <a:pt x="118" y="89"/>
                    <a:pt x="153" y="54"/>
                    <a:pt x="198" y="54"/>
                  </a:cubicBezTo>
                  <a:cubicBezTo>
                    <a:pt x="207" y="54"/>
                    <a:pt x="216" y="55"/>
                    <a:pt x="224" y="58"/>
                  </a:cubicBezTo>
                  <a:cubicBezTo>
                    <a:pt x="224" y="0"/>
                    <a:pt x="224" y="0"/>
                    <a:pt x="224" y="0"/>
                  </a:cubicBezTo>
                  <a:cubicBezTo>
                    <a:pt x="0" y="0"/>
                    <a:pt x="0" y="0"/>
                    <a:pt x="0" y="0"/>
                  </a:cubicBezTo>
                  <a:cubicBezTo>
                    <a:pt x="0" y="150"/>
                    <a:pt x="0" y="150"/>
                    <a:pt x="0" y="150"/>
                  </a:cubicBezTo>
                  <a:cubicBezTo>
                    <a:pt x="119" y="150"/>
                    <a:pt x="119" y="150"/>
                    <a:pt x="119" y="150"/>
                  </a:cubicBezTo>
                  <a:cubicBezTo>
                    <a:pt x="118" y="144"/>
                    <a:pt x="118" y="139"/>
                    <a:pt x="118" y="134"/>
                  </a:cubicBezTo>
                  <a:close/>
                </a:path>
              </a:pathLst>
            </a:custGeom>
            <a:solidFill>
              <a:srgbClr val="243A5E"/>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6" name="Freeform 107">
              <a:extLst>
                <a:ext uri="{FF2B5EF4-FFF2-40B4-BE49-F238E27FC236}">
                  <a16:creationId xmlns:a16="http://schemas.microsoft.com/office/drawing/2014/main" id="{BF51120B-1CCE-4AC8-8387-0CDF66195685}"/>
                </a:ext>
              </a:extLst>
            </p:cNvPr>
            <p:cNvSpPr>
              <a:spLocks/>
            </p:cNvSpPr>
            <p:nvPr/>
          </p:nvSpPr>
          <p:spPr bwMode="auto">
            <a:xfrm>
              <a:off x="8414" y="2303"/>
              <a:ext cx="227" cy="142"/>
            </a:xfrm>
            <a:custGeom>
              <a:avLst/>
              <a:gdLst>
                <a:gd name="T0" fmla="*/ 72 w 227"/>
                <a:gd name="T1" fmla="*/ 71 h 142"/>
                <a:gd name="T2" fmla="*/ 72 w 227"/>
                <a:gd name="T3" fmla="*/ 71 h 142"/>
                <a:gd name="T4" fmla="*/ 95 w 227"/>
                <a:gd name="T5" fmla="*/ 71 h 142"/>
                <a:gd name="T6" fmla="*/ 227 w 227"/>
                <a:gd name="T7" fmla="*/ 71 h 142"/>
                <a:gd name="T8" fmla="*/ 227 w 227"/>
                <a:gd name="T9" fmla="*/ 0 h 142"/>
                <a:gd name="T10" fmla="*/ 0 w 227"/>
                <a:gd name="T11" fmla="*/ 0 h 142"/>
                <a:gd name="T12" fmla="*/ 0 w 227"/>
                <a:gd name="T13" fmla="*/ 142 h 142"/>
                <a:gd name="T14" fmla="*/ 72 w 227"/>
                <a:gd name="T15" fmla="*/ 142 h 142"/>
                <a:gd name="T16" fmla="*/ 72 w 227"/>
                <a:gd name="T17" fmla="*/ 7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142">
                  <a:moveTo>
                    <a:pt x="72" y="71"/>
                  </a:moveTo>
                  <a:lnTo>
                    <a:pt x="72" y="71"/>
                  </a:lnTo>
                  <a:lnTo>
                    <a:pt x="95" y="71"/>
                  </a:lnTo>
                  <a:lnTo>
                    <a:pt x="227" y="71"/>
                  </a:lnTo>
                  <a:lnTo>
                    <a:pt x="227" y="0"/>
                  </a:lnTo>
                  <a:lnTo>
                    <a:pt x="0" y="0"/>
                  </a:lnTo>
                  <a:lnTo>
                    <a:pt x="0" y="142"/>
                  </a:lnTo>
                  <a:lnTo>
                    <a:pt x="72" y="142"/>
                  </a:lnTo>
                  <a:lnTo>
                    <a:pt x="72" y="71"/>
                  </a:lnTo>
                  <a:close/>
                </a:path>
              </a:pathLst>
            </a:custGeom>
            <a:solidFill>
              <a:srgbClr val="0078D4"/>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7" name="Rectangle 108">
              <a:extLst>
                <a:ext uri="{FF2B5EF4-FFF2-40B4-BE49-F238E27FC236}">
                  <a16:creationId xmlns:a16="http://schemas.microsoft.com/office/drawing/2014/main" id="{8767BE3A-FAE2-4F6C-99A3-E36CCC2C4358}"/>
                </a:ext>
              </a:extLst>
            </p:cNvPr>
            <p:cNvSpPr>
              <a:spLocks noChangeArrowheads="1"/>
            </p:cNvSpPr>
            <p:nvPr/>
          </p:nvSpPr>
          <p:spPr bwMode="auto">
            <a:xfrm>
              <a:off x="8557" y="2493"/>
              <a:ext cx="24" cy="47"/>
            </a:xfrm>
            <a:prstGeom prst="rect">
              <a:avLst/>
            </a:prstGeom>
            <a:solidFill>
              <a:srgbClr val="50E6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8" name="Rectangle 109">
              <a:extLst>
                <a:ext uri="{FF2B5EF4-FFF2-40B4-BE49-F238E27FC236}">
                  <a16:creationId xmlns:a16="http://schemas.microsoft.com/office/drawing/2014/main" id="{6244C420-27E8-412D-BF53-974CAD051E3C}"/>
                </a:ext>
              </a:extLst>
            </p:cNvPr>
            <p:cNvSpPr>
              <a:spLocks noChangeArrowheads="1"/>
            </p:cNvSpPr>
            <p:nvPr/>
          </p:nvSpPr>
          <p:spPr bwMode="auto">
            <a:xfrm>
              <a:off x="8605" y="2422"/>
              <a:ext cx="24" cy="118"/>
            </a:xfrm>
            <a:prstGeom prst="rect">
              <a:avLst/>
            </a:prstGeom>
            <a:solidFill>
              <a:srgbClr val="50E6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9" name="Freeform 110">
              <a:extLst>
                <a:ext uri="{FF2B5EF4-FFF2-40B4-BE49-F238E27FC236}">
                  <a16:creationId xmlns:a16="http://schemas.microsoft.com/office/drawing/2014/main" id="{47BF62BD-7F89-4472-BE79-A20DFCFFCD84}"/>
                </a:ext>
              </a:extLst>
            </p:cNvPr>
            <p:cNvSpPr>
              <a:spLocks noEditPoints="1"/>
            </p:cNvSpPr>
            <p:nvPr/>
          </p:nvSpPr>
          <p:spPr bwMode="auto">
            <a:xfrm>
              <a:off x="8617" y="2481"/>
              <a:ext cx="178" cy="178"/>
            </a:xfrm>
            <a:custGeom>
              <a:avLst/>
              <a:gdLst>
                <a:gd name="T0" fmla="*/ 101 w 159"/>
                <a:gd name="T1" fmla="*/ 0 h 160"/>
                <a:gd name="T2" fmla="*/ 42 w 159"/>
                <a:gd name="T3" fmla="*/ 59 h 160"/>
                <a:gd name="T4" fmla="*/ 52 w 159"/>
                <a:gd name="T5" fmla="*/ 92 h 160"/>
                <a:gd name="T6" fmla="*/ 0 w 159"/>
                <a:gd name="T7" fmla="*/ 145 h 160"/>
                <a:gd name="T8" fmla="*/ 15 w 159"/>
                <a:gd name="T9" fmla="*/ 160 h 160"/>
                <a:gd name="T10" fmla="*/ 68 w 159"/>
                <a:gd name="T11" fmla="*/ 107 h 160"/>
                <a:gd name="T12" fmla="*/ 101 w 159"/>
                <a:gd name="T13" fmla="*/ 117 h 160"/>
                <a:gd name="T14" fmla="*/ 159 w 159"/>
                <a:gd name="T15" fmla="*/ 59 h 160"/>
                <a:gd name="T16" fmla="*/ 101 w 159"/>
                <a:gd name="T17" fmla="*/ 0 h 160"/>
                <a:gd name="T18" fmla="*/ 101 w 159"/>
                <a:gd name="T19" fmla="*/ 96 h 160"/>
                <a:gd name="T20" fmla="*/ 63 w 159"/>
                <a:gd name="T21" fmla="*/ 59 h 160"/>
                <a:gd name="T22" fmla="*/ 101 w 159"/>
                <a:gd name="T23" fmla="*/ 21 h 160"/>
                <a:gd name="T24" fmla="*/ 138 w 159"/>
                <a:gd name="T25" fmla="*/ 59 h 160"/>
                <a:gd name="T26" fmla="*/ 101 w 159"/>
                <a:gd name="T27" fmla="*/ 9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9" h="160">
                  <a:moveTo>
                    <a:pt x="101" y="0"/>
                  </a:moveTo>
                  <a:cubicBezTo>
                    <a:pt x="68" y="0"/>
                    <a:pt x="42" y="26"/>
                    <a:pt x="42" y="59"/>
                  </a:cubicBezTo>
                  <a:cubicBezTo>
                    <a:pt x="42" y="71"/>
                    <a:pt x="46" y="82"/>
                    <a:pt x="52" y="92"/>
                  </a:cubicBezTo>
                  <a:cubicBezTo>
                    <a:pt x="0" y="145"/>
                    <a:pt x="0" y="145"/>
                    <a:pt x="0" y="145"/>
                  </a:cubicBezTo>
                  <a:cubicBezTo>
                    <a:pt x="15" y="160"/>
                    <a:pt x="15" y="160"/>
                    <a:pt x="15" y="160"/>
                  </a:cubicBezTo>
                  <a:cubicBezTo>
                    <a:pt x="68" y="107"/>
                    <a:pt x="68" y="107"/>
                    <a:pt x="68" y="107"/>
                  </a:cubicBezTo>
                  <a:cubicBezTo>
                    <a:pt x="77" y="113"/>
                    <a:pt x="88" y="117"/>
                    <a:pt x="101" y="117"/>
                  </a:cubicBezTo>
                  <a:cubicBezTo>
                    <a:pt x="133" y="117"/>
                    <a:pt x="159" y="91"/>
                    <a:pt x="159" y="59"/>
                  </a:cubicBezTo>
                  <a:cubicBezTo>
                    <a:pt x="159" y="26"/>
                    <a:pt x="133" y="0"/>
                    <a:pt x="101" y="0"/>
                  </a:cubicBezTo>
                  <a:close/>
                  <a:moveTo>
                    <a:pt x="101" y="96"/>
                  </a:moveTo>
                  <a:cubicBezTo>
                    <a:pt x="80" y="96"/>
                    <a:pt x="63" y="79"/>
                    <a:pt x="63" y="59"/>
                  </a:cubicBezTo>
                  <a:cubicBezTo>
                    <a:pt x="63" y="38"/>
                    <a:pt x="80" y="21"/>
                    <a:pt x="101" y="21"/>
                  </a:cubicBezTo>
                  <a:cubicBezTo>
                    <a:pt x="121" y="21"/>
                    <a:pt x="138" y="38"/>
                    <a:pt x="138" y="59"/>
                  </a:cubicBezTo>
                  <a:cubicBezTo>
                    <a:pt x="138" y="79"/>
                    <a:pt x="121" y="96"/>
                    <a:pt x="101" y="96"/>
                  </a:cubicBezTo>
                  <a:close/>
                </a:path>
              </a:pathLst>
            </a:custGeom>
            <a:solidFill>
              <a:srgbClr val="243A5E"/>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0" name="Freeform 111">
              <a:extLst>
                <a:ext uri="{FF2B5EF4-FFF2-40B4-BE49-F238E27FC236}">
                  <a16:creationId xmlns:a16="http://schemas.microsoft.com/office/drawing/2014/main" id="{939C35A5-F31B-4545-A646-6BB9A70558A7}"/>
                </a:ext>
              </a:extLst>
            </p:cNvPr>
            <p:cNvSpPr>
              <a:spLocks/>
            </p:cNvSpPr>
            <p:nvPr/>
          </p:nvSpPr>
          <p:spPr bwMode="auto">
            <a:xfrm>
              <a:off x="8652" y="2445"/>
              <a:ext cx="25" cy="57"/>
            </a:xfrm>
            <a:custGeom>
              <a:avLst/>
              <a:gdLst>
                <a:gd name="T0" fmla="*/ 0 w 22"/>
                <a:gd name="T1" fmla="*/ 0 h 51"/>
                <a:gd name="T2" fmla="*/ 0 w 22"/>
                <a:gd name="T3" fmla="*/ 51 h 51"/>
                <a:gd name="T4" fmla="*/ 22 w 22"/>
                <a:gd name="T5" fmla="*/ 27 h 51"/>
                <a:gd name="T6" fmla="*/ 22 w 22"/>
                <a:gd name="T7" fmla="*/ 0 h 51"/>
                <a:gd name="T8" fmla="*/ 0 w 22"/>
                <a:gd name="T9" fmla="*/ 0 h 51"/>
              </a:gdLst>
              <a:ahLst/>
              <a:cxnLst>
                <a:cxn ang="0">
                  <a:pos x="T0" y="T1"/>
                </a:cxn>
                <a:cxn ang="0">
                  <a:pos x="T2" y="T3"/>
                </a:cxn>
                <a:cxn ang="0">
                  <a:pos x="T4" y="T5"/>
                </a:cxn>
                <a:cxn ang="0">
                  <a:pos x="T6" y="T7"/>
                </a:cxn>
                <a:cxn ang="0">
                  <a:pos x="T8" y="T9"/>
                </a:cxn>
              </a:cxnLst>
              <a:rect l="0" t="0" r="r" b="b"/>
              <a:pathLst>
                <a:path w="22" h="51">
                  <a:moveTo>
                    <a:pt x="0" y="0"/>
                  </a:moveTo>
                  <a:cubicBezTo>
                    <a:pt x="0" y="51"/>
                    <a:pt x="0" y="51"/>
                    <a:pt x="0" y="51"/>
                  </a:cubicBezTo>
                  <a:cubicBezTo>
                    <a:pt x="6" y="41"/>
                    <a:pt x="13" y="33"/>
                    <a:pt x="22" y="27"/>
                  </a:cubicBezTo>
                  <a:cubicBezTo>
                    <a:pt x="22" y="0"/>
                    <a:pt x="22" y="0"/>
                    <a:pt x="22" y="0"/>
                  </a:cubicBezTo>
                  <a:lnTo>
                    <a:pt x="0" y="0"/>
                  </a:lnTo>
                  <a:close/>
                </a:path>
              </a:pathLst>
            </a:custGeom>
            <a:solidFill>
              <a:srgbClr val="50E6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21" name="Group 31">
            <a:extLst>
              <a:ext uri="{FF2B5EF4-FFF2-40B4-BE49-F238E27FC236}">
                <a16:creationId xmlns:a16="http://schemas.microsoft.com/office/drawing/2014/main" id="{9FF45FD9-A04F-42EC-BBB4-2564C7D93ED9}"/>
              </a:ext>
              <a:ext uri="{C183D7F6-B498-43B3-948B-1728B52AA6E4}">
                <adec:decorative xmlns:adec="http://schemas.microsoft.com/office/drawing/2017/decorative" val="1"/>
              </a:ext>
            </a:extLst>
          </p:cNvPr>
          <p:cNvGrpSpPr>
            <a:grpSpLocks noChangeAspect="1"/>
          </p:cNvGrpSpPr>
          <p:nvPr/>
        </p:nvGrpSpPr>
        <p:grpSpPr bwMode="auto">
          <a:xfrm>
            <a:off x="7289996" y="1771036"/>
            <a:ext cx="448830" cy="450067"/>
            <a:chOff x="2715" y="1332"/>
            <a:chExt cx="363" cy="364"/>
          </a:xfrm>
        </p:grpSpPr>
        <p:sp>
          <p:nvSpPr>
            <p:cNvPr id="122" name="Freeform 32">
              <a:extLst>
                <a:ext uri="{FF2B5EF4-FFF2-40B4-BE49-F238E27FC236}">
                  <a16:creationId xmlns:a16="http://schemas.microsoft.com/office/drawing/2014/main" id="{7C837888-81CE-4687-AAC5-181D01F7C361}"/>
                </a:ext>
              </a:extLst>
            </p:cNvPr>
            <p:cNvSpPr>
              <a:spLocks/>
            </p:cNvSpPr>
            <p:nvPr/>
          </p:nvSpPr>
          <p:spPr bwMode="auto">
            <a:xfrm>
              <a:off x="2802" y="1445"/>
              <a:ext cx="205" cy="229"/>
            </a:xfrm>
            <a:custGeom>
              <a:avLst/>
              <a:gdLst>
                <a:gd name="T0" fmla="*/ 23 w 205"/>
                <a:gd name="T1" fmla="*/ 229 h 229"/>
                <a:gd name="T2" fmla="*/ 0 w 205"/>
                <a:gd name="T3" fmla="*/ 229 h 229"/>
                <a:gd name="T4" fmla="*/ 100 w 205"/>
                <a:gd name="T5" fmla="*/ 0 h 229"/>
                <a:gd name="T6" fmla="*/ 205 w 205"/>
                <a:gd name="T7" fmla="*/ 229 h 229"/>
                <a:gd name="T8" fmla="*/ 181 w 205"/>
                <a:gd name="T9" fmla="*/ 229 h 229"/>
                <a:gd name="T10" fmla="*/ 100 w 205"/>
                <a:gd name="T11" fmla="*/ 58 h 229"/>
                <a:gd name="T12" fmla="*/ 23 w 205"/>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205" h="229">
                  <a:moveTo>
                    <a:pt x="23" y="229"/>
                  </a:moveTo>
                  <a:lnTo>
                    <a:pt x="0" y="229"/>
                  </a:lnTo>
                  <a:lnTo>
                    <a:pt x="100" y="0"/>
                  </a:lnTo>
                  <a:lnTo>
                    <a:pt x="205" y="229"/>
                  </a:lnTo>
                  <a:lnTo>
                    <a:pt x="181" y="229"/>
                  </a:lnTo>
                  <a:lnTo>
                    <a:pt x="100" y="58"/>
                  </a:lnTo>
                  <a:lnTo>
                    <a:pt x="23" y="229"/>
                  </a:lnTo>
                  <a:close/>
                </a:path>
              </a:pathLst>
            </a:custGeom>
            <a:solidFill>
              <a:srgbClr val="0078D4"/>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3" name="Freeform 33">
              <a:extLst>
                <a:ext uri="{FF2B5EF4-FFF2-40B4-BE49-F238E27FC236}">
                  <a16:creationId xmlns:a16="http://schemas.microsoft.com/office/drawing/2014/main" id="{6494547C-5E69-4A31-BFD4-E3B3B393E64E}"/>
                </a:ext>
              </a:extLst>
            </p:cNvPr>
            <p:cNvSpPr>
              <a:spLocks noEditPoints="1"/>
            </p:cNvSpPr>
            <p:nvPr/>
          </p:nvSpPr>
          <p:spPr bwMode="auto">
            <a:xfrm>
              <a:off x="2715" y="1421"/>
              <a:ext cx="363" cy="275"/>
            </a:xfrm>
            <a:custGeom>
              <a:avLst/>
              <a:gdLst>
                <a:gd name="T0" fmla="*/ 363 w 363"/>
                <a:gd name="T1" fmla="*/ 275 h 275"/>
                <a:gd name="T2" fmla="*/ 0 w 363"/>
                <a:gd name="T3" fmla="*/ 275 h 275"/>
                <a:gd name="T4" fmla="*/ 96 w 363"/>
                <a:gd name="T5" fmla="*/ 135 h 275"/>
                <a:gd name="T6" fmla="*/ 171 w 363"/>
                <a:gd name="T7" fmla="*/ 253 h 275"/>
                <a:gd name="T8" fmla="*/ 195 w 363"/>
                <a:gd name="T9" fmla="*/ 253 h 275"/>
                <a:gd name="T10" fmla="*/ 363 w 363"/>
                <a:gd name="T11" fmla="*/ 0 h 275"/>
                <a:gd name="T12" fmla="*/ 363 w 363"/>
                <a:gd name="T13" fmla="*/ 275 h 275"/>
                <a:gd name="T14" fmla="*/ 221 w 363"/>
                <a:gd name="T15" fmla="*/ 253 h 275"/>
                <a:gd name="T16" fmla="*/ 341 w 363"/>
                <a:gd name="T17" fmla="*/ 253 h 275"/>
                <a:gd name="T18" fmla="*/ 341 w 363"/>
                <a:gd name="T19" fmla="*/ 74 h 275"/>
                <a:gd name="T20" fmla="*/ 221 w 363"/>
                <a:gd name="T21" fmla="*/ 253 h 275"/>
                <a:gd name="T22" fmla="*/ 42 w 363"/>
                <a:gd name="T23" fmla="*/ 253 h 275"/>
                <a:gd name="T24" fmla="*/ 145 w 363"/>
                <a:gd name="T25" fmla="*/ 253 h 275"/>
                <a:gd name="T26" fmla="*/ 96 w 363"/>
                <a:gd name="T27" fmla="*/ 177 h 275"/>
                <a:gd name="T28" fmla="*/ 42 w 363"/>
                <a:gd name="T29" fmla="*/ 25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3" h="275">
                  <a:moveTo>
                    <a:pt x="363" y="275"/>
                  </a:moveTo>
                  <a:lnTo>
                    <a:pt x="0" y="275"/>
                  </a:lnTo>
                  <a:lnTo>
                    <a:pt x="96" y="135"/>
                  </a:lnTo>
                  <a:lnTo>
                    <a:pt x="171" y="253"/>
                  </a:lnTo>
                  <a:lnTo>
                    <a:pt x="195" y="253"/>
                  </a:lnTo>
                  <a:lnTo>
                    <a:pt x="363" y="0"/>
                  </a:lnTo>
                  <a:lnTo>
                    <a:pt x="363" y="275"/>
                  </a:lnTo>
                  <a:close/>
                  <a:moveTo>
                    <a:pt x="221" y="253"/>
                  </a:moveTo>
                  <a:lnTo>
                    <a:pt x="341" y="253"/>
                  </a:lnTo>
                  <a:lnTo>
                    <a:pt x="341" y="74"/>
                  </a:lnTo>
                  <a:lnTo>
                    <a:pt x="221" y="253"/>
                  </a:lnTo>
                  <a:close/>
                  <a:moveTo>
                    <a:pt x="42" y="253"/>
                  </a:moveTo>
                  <a:lnTo>
                    <a:pt x="145" y="253"/>
                  </a:lnTo>
                  <a:lnTo>
                    <a:pt x="96" y="177"/>
                  </a:lnTo>
                  <a:lnTo>
                    <a:pt x="42" y="253"/>
                  </a:lnTo>
                  <a:close/>
                </a:path>
              </a:pathLst>
            </a:custGeom>
            <a:solidFill>
              <a:srgbClr val="243A5E"/>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 name="Freeform 34">
              <a:extLst>
                <a:ext uri="{FF2B5EF4-FFF2-40B4-BE49-F238E27FC236}">
                  <a16:creationId xmlns:a16="http://schemas.microsoft.com/office/drawing/2014/main" id="{A516A829-A6B8-4605-8B6B-F6077B9CA5F1}"/>
                </a:ext>
              </a:extLst>
            </p:cNvPr>
            <p:cNvSpPr>
              <a:spLocks/>
            </p:cNvSpPr>
            <p:nvPr/>
          </p:nvSpPr>
          <p:spPr bwMode="auto">
            <a:xfrm>
              <a:off x="2801" y="1332"/>
              <a:ext cx="277" cy="342"/>
            </a:xfrm>
            <a:custGeom>
              <a:avLst/>
              <a:gdLst>
                <a:gd name="T0" fmla="*/ 209 w 277"/>
                <a:gd name="T1" fmla="*/ 0 h 342"/>
                <a:gd name="T2" fmla="*/ 209 w 277"/>
                <a:gd name="T3" fmla="*/ 22 h 342"/>
                <a:gd name="T4" fmla="*/ 237 w 277"/>
                <a:gd name="T5" fmla="*/ 22 h 342"/>
                <a:gd name="T6" fmla="*/ 0 w 277"/>
                <a:gd name="T7" fmla="*/ 342 h 342"/>
                <a:gd name="T8" fmla="*/ 28 w 277"/>
                <a:gd name="T9" fmla="*/ 342 h 342"/>
                <a:gd name="T10" fmla="*/ 255 w 277"/>
                <a:gd name="T11" fmla="*/ 42 h 342"/>
                <a:gd name="T12" fmla="*/ 255 w 277"/>
                <a:gd name="T13" fmla="*/ 68 h 342"/>
                <a:gd name="T14" fmla="*/ 277 w 277"/>
                <a:gd name="T15" fmla="*/ 68 h 342"/>
                <a:gd name="T16" fmla="*/ 277 w 277"/>
                <a:gd name="T17" fmla="*/ 0 h 342"/>
                <a:gd name="T18" fmla="*/ 209 w 277"/>
                <a:gd name="T19"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342">
                  <a:moveTo>
                    <a:pt x="209" y="0"/>
                  </a:moveTo>
                  <a:lnTo>
                    <a:pt x="209" y="22"/>
                  </a:lnTo>
                  <a:lnTo>
                    <a:pt x="237" y="22"/>
                  </a:lnTo>
                  <a:lnTo>
                    <a:pt x="0" y="342"/>
                  </a:lnTo>
                  <a:lnTo>
                    <a:pt x="28" y="342"/>
                  </a:lnTo>
                  <a:lnTo>
                    <a:pt x="255" y="42"/>
                  </a:lnTo>
                  <a:lnTo>
                    <a:pt x="255" y="68"/>
                  </a:lnTo>
                  <a:lnTo>
                    <a:pt x="277" y="68"/>
                  </a:lnTo>
                  <a:lnTo>
                    <a:pt x="277" y="0"/>
                  </a:lnTo>
                  <a:lnTo>
                    <a:pt x="209" y="0"/>
                  </a:lnTo>
                  <a:close/>
                </a:path>
              </a:pathLst>
            </a:custGeom>
            <a:solidFill>
              <a:srgbClr val="50E6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59704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BD3D3-7916-4BFA-B0E4-6B86AA41CDCD}"/>
              </a:ext>
            </a:extLst>
          </p:cNvPr>
          <p:cNvSpPr>
            <a:spLocks noGrp="1"/>
          </p:cNvSpPr>
          <p:nvPr>
            <p:ph type="title"/>
          </p:nvPr>
        </p:nvSpPr>
        <p:spPr/>
        <p:txBody>
          <a:bodyPr/>
          <a:lstStyle/>
          <a:p>
            <a:r>
              <a:rPr lang="en-US">
                <a:solidFill>
                  <a:schemeClr val="tx1"/>
                </a:solidFill>
              </a:rPr>
              <a:t>Telecommunications priorities</a:t>
            </a:r>
          </a:p>
        </p:txBody>
      </p:sp>
      <p:pic>
        <p:nvPicPr>
          <p:cNvPr id="11" name="Picture 10">
            <a:extLst>
              <a:ext uri="{FF2B5EF4-FFF2-40B4-BE49-F238E27FC236}">
                <a16:creationId xmlns:a16="http://schemas.microsoft.com/office/drawing/2014/main" id="{5A027566-F9EE-42F1-884A-0EA367DCB5F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28000" y="0"/>
            <a:ext cx="4064000" cy="6858000"/>
          </a:xfrm>
          <a:prstGeom prst="rect">
            <a:avLst/>
          </a:prstGeom>
        </p:spPr>
      </p:pic>
      <p:sp>
        <p:nvSpPr>
          <p:cNvPr id="65" name="직사각형 6">
            <a:extLst>
              <a:ext uri="{FF2B5EF4-FFF2-40B4-BE49-F238E27FC236}">
                <a16:creationId xmlns:a16="http://schemas.microsoft.com/office/drawing/2014/main" id="{534A1F84-08FC-45FC-BBA2-9E972065F3AA}"/>
              </a:ext>
            </a:extLst>
          </p:cNvPr>
          <p:cNvSpPr/>
          <p:nvPr/>
        </p:nvSpPr>
        <p:spPr>
          <a:xfrm>
            <a:off x="3037787" y="3478519"/>
            <a:ext cx="2176462" cy="2187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91440" rIns="137160" bIns="91440" rtlCol="0" anchor="t"/>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altLang="ko-KR" sz="1600" b="0" i="0" u="none" strike="noStrike" kern="1200" cap="none" spc="0" normalizeH="0" baseline="0" noProof="0">
                <a:ln>
                  <a:noFill/>
                </a:ln>
                <a:solidFill>
                  <a:schemeClr val="bg1"/>
                </a:solidFill>
                <a:effectLst/>
                <a:uLnTx/>
                <a:uFillTx/>
                <a:latin typeface="Segoe UI Semibold"/>
                <a:ea typeface="+mn-ea"/>
                <a:cs typeface="+mn-cs"/>
              </a:rPr>
              <a:t>Streamlined workforces</a:t>
            </a:r>
          </a:p>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altLang="ko-KR" sz="1600" b="0" i="0" u="none" strike="noStrike" kern="1200" cap="none" spc="0" normalizeH="0" baseline="0" noProof="0">
                <a:ln>
                  <a:noFill/>
                </a:ln>
                <a:solidFill>
                  <a:schemeClr val="bg1"/>
                </a:solidFill>
                <a:effectLst/>
                <a:uLnTx/>
                <a:uFillTx/>
                <a:latin typeface="Segoe UI"/>
                <a:ea typeface="+mn-ea"/>
                <a:cs typeface="+mn-cs"/>
              </a:rPr>
              <a:t>Higher workloads, capacity constraints, </a:t>
            </a:r>
            <a:br>
              <a:rPr kumimoji="0" lang="en-US" altLang="ko-KR" sz="1600" b="0" i="0" u="none" strike="noStrike" kern="1200" cap="none" spc="0" normalizeH="0" baseline="0" noProof="0">
                <a:ln>
                  <a:noFill/>
                </a:ln>
                <a:solidFill>
                  <a:schemeClr val="bg1"/>
                </a:solidFill>
                <a:effectLst/>
                <a:uLnTx/>
                <a:uFillTx/>
                <a:latin typeface="Segoe UI"/>
                <a:ea typeface="+mn-ea"/>
                <a:cs typeface="+mn-cs"/>
              </a:rPr>
            </a:br>
            <a:r>
              <a:rPr kumimoji="0" lang="en-US" altLang="ko-KR" sz="1600" b="0" i="0" u="none" strike="noStrike" kern="1200" cap="none" spc="0" normalizeH="0" baseline="0" noProof="0">
                <a:ln>
                  <a:noFill/>
                </a:ln>
                <a:solidFill>
                  <a:schemeClr val="bg1"/>
                </a:solidFill>
                <a:effectLst/>
                <a:uLnTx/>
                <a:uFillTx/>
                <a:latin typeface="Segoe UI"/>
                <a:ea typeface="+mn-ea"/>
                <a:cs typeface="+mn-cs"/>
              </a:rPr>
              <a:t>time-starved employees</a:t>
            </a:r>
          </a:p>
        </p:txBody>
      </p:sp>
      <p:sp>
        <p:nvSpPr>
          <p:cNvPr id="52" name="직사각형 61">
            <a:extLst>
              <a:ext uri="{FF2B5EF4-FFF2-40B4-BE49-F238E27FC236}">
                <a16:creationId xmlns:a16="http://schemas.microsoft.com/office/drawing/2014/main" id="{93F8DE16-56E3-3144-9114-F8C2D7B4B034}"/>
              </a:ext>
            </a:extLst>
          </p:cNvPr>
          <p:cNvSpPr/>
          <p:nvPr/>
        </p:nvSpPr>
        <p:spPr>
          <a:xfrm>
            <a:off x="588263" y="3478519"/>
            <a:ext cx="2176462" cy="2187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91440" rIns="137160" bIns="91440" rtlCol="0" anchor="t"/>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altLang="ko-KR" sz="1600" b="0" i="0" u="none" strike="noStrike" kern="1200" cap="none" spc="0" normalizeH="0" baseline="0" noProof="0">
                <a:ln>
                  <a:noFill/>
                </a:ln>
                <a:solidFill>
                  <a:schemeClr val="bg1"/>
                </a:solidFill>
                <a:effectLst/>
                <a:uLnTx/>
                <a:uFillTx/>
                <a:latin typeface="Segoe UI Semibold"/>
                <a:ea typeface="+mn-ea"/>
                <a:cs typeface="+mn-cs"/>
              </a:rPr>
              <a:t>More remote workers</a:t>
            </a:r>
          </a:p>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chemeClr val="bg1"/>
                </a:solidFill>
                <a:effectLst/>
                <a:uLnTx/>
                <a:uFillTx/>
                <a:latin typeface="Segoe UI"/>
                <a:ea typeface="Osaka" panose="020B0600000000000000" pitchFamily="34" charset="-128"/>
                <a:cs typeface="Calibri" panose="020F0502020204030204" pitchFamily="34" charset="0"/>
              </a:rPr>
              <a:t>Disparate systems, less standardization, lower visibility, greater need for information sharing </a:t>
            </a:r>
          </a:p>
          <a:p>
            <a:pPr marL="0" marR="0" lvl="0" indent="0" algn="ctr" defTabSz="914367" rtl="0" eaLnBrk="1" fontAlgn="auto" latinLnBrk="0" hangingPunct="1">
              <a:lnSpc>
                <a:spcPct val="100000"/>
              </a:lnSpc>
              <a:spcBef>
                <a:spcPts val="0"/>
              </a:spcBef>
              <a:spcAft>
                <a:spcPts val="600"/>
              </a:spcAft>
              <a:buClrTx/>
              <a:buSzTx/>
              <a:buFontTx/>
              <a:buNone/>
              <a:tabLst/>
              <a:defRPr/>
            </a:pPr>
            <a:endParaRPr kumimoji="0" lang="en-US" altLang="ko-KR" sz="1600" b="0" i="0" u="none" strike="noStrike" kern="1200" cap="none" spc="0" normalizeH="0" baseline="0" noProof="0">
              <a:ln>
                <a:noFill/>
              </a:ln>
              <a:solidFill>
                <a:schemeClr val="bg1"/>
              </a:solidFill>
              <a:effectLst/>
              <a:uLnTx/>
              <a:uFillTx/>
              <a:latin typeface="Segoe UI Semibold"/>
              <a:ea typeface="+mn-ea"/>
              <a:cs typeface="+mn-cs"/>
            </a:endParaRPr>
          </a:p>
        </p:txBody>
      </p:sp>
      <p:sp>
        <p:nvSpPr>
          <p:cNvPr id="53" name="직사각형 63">
            <a:extLst>
              <a:ext uri="{FF2B5EF4-FFF2-40B4-BE49-F238E27FC236}">
                <a16:creationId xmlns:a16="http://schemas.microsoft.com/office/drawing/2014/main" id="{55F8E8C3-DA42-4747-A848-9241F1AFFF20}"/>
              </a:ext>
            </a:extLst>
          </p:cNvPr>
          <p:cNvSpPr/>
          <p:nvPr/>
        </p:nvSpPr>
        <p:spPr>
          <a:xfrm>
            <a:off x="5487310" y="3478519"/>
            <a:ext cx="2176462" cy="2187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91440" rIns="137160" bIns="91440" rtlCol="0" anchor="t"/>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altLang="ko-KR" sz="1600" b="0" i="0" u="none" strike="noStrike" kern="1200" cap="none" spc="0" normalizeH="0" baseline="0" noProof="0">
                <a:ln>
                  <a:noFill/>
                </a:ln>
                <a:solidFill>
                  <a:schemeClr val="bg1"/>
                </a:solidFill>
                <a:effectLst/>
                <a:uLnTx/>
                <a:uFillTx/>
                <a:latin typeface="Segoe UI Semibold"/>
                <a:ea typeface="+mn-ea"/>
                <a:cs typeface="+mn-cs"/>
              </a:rPr>
              <a:t>Higher customer demands</a:t>
            </a:r>
          </a:p>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altLang="ko-KR" sz="1600" b="0" i="0" u="none" strike="noStrike" kern="1200" cap="none" spc="0" normalizeH="0" baseline="0" noProof="0">
                <a:ln>
                  <a:noFill/>
                </a:ln>
                <a:solidFill>
                  <a:schemeClr val="bg1"/>
                </a:solidFill>
                <a:effectLst/>
                <a:uLnTx/>
                <a:uFillTx/>
                <a:latin typeface="Segoe UI"/>
                <a:ea typeface="+mn-ea"/>
                <a:cs typeface="+mn-cs"/>
              </a:rPr>
              <a:t>Greater urgency, higher expectations, and decreased satisfaction</a:t>
            </a:r>
          </a:p>
        </p:txBody>
      </p:sp>
      <p:grpSp>
        <p:nvGrpSpPr>
          <p:cNvPr id="50" name="Group 49" descr="monitor, desktop">
            <a:extLst>
              <a:ext uri="{FF2B5EF4-FFF2-40B4-BE49-F238E27FC236}">
                <a16:creationId xmlns:a16="http://schemas.microsoft.com/office/drawing/2014/main" id="{E0B0429D-20AF-4883-8555-34023305C0DB}"/>
              </a:ext>
            </a:extLst>
          </p:cNvPr>
          <p:cNvGrpSpPr/>
          <p:nvPr/>
        </p:nvGrpSpPr>
        <p:grpSpPr>
          <a:xfrm>
            <a:off x="1301318" y="2459094"/>
            <a:ext cx="750352" cy="611504"/>
            <a:chOff x="4233864" y="1827214"/>
            <a:chExt cx="403225" cy="328613"/>
          </a:xfrm>
        </p:grpSpPr>
        <p:sp>
          <p:nvSpPr>
            <p:cNvPr id="51" name="Freeform 53">
              <a:extLst>
                <a:ext uri="{FF2B5EF4-FFF2-40B4-BE49-F238E27FC236}">
                  <a16:creationId xmlns:a16="http://schemas.microsoft.com/office/drawing/2014/main" id="{26A64EC4-5C27-469F-87A1-BC9DF6CBF1FF}"/>
                </a:ext>
              </a:extLst>
            </p:cNvPr>
            <p:cNvSpPr>
              <a:spLocks/>
            </p:cNvSpPr>
            <p:nvPr/>
          </p:nvSpPr>
          <p:spPr bwMode="auto">
            <a:xfrm>
              <a:off x="4233864" y="1827214"/>
              <a:ext cx="403225" cy="246063"/>
            </a:xfrm>
            <a:custGeom>
              <a:avLst/>
              <a:gdLst>
                <a:gd name="T0" fmla="*/ 0 w 240"/>
                <a:gd name="T1" fmla="*/ 11 h 147"/>
                <a:gd name="T2" fmla="*/ 0 w 240"/>
                <a:gd name="T3" fmla="*/ 137 h 147"/>
                <a:gd name="T4" fmla="*/ 11 w 240"/>
                <a:gd name="T5" fmla="*/ 147 h 147"/>
                <a:gd name="T6" fmla="*/ 230 w 240"/>
                <a:gd name="T7" fmla="*/ 147 h 147"/>
                <a:gd name="T8" fmla="*/ 240 w 240"/>
                <a:gd name="T9" fmla="*/ 137 h 147"/>
                <a:gd name="T10" fmla="*/ 240 w 240"/>
                <a:gd name="T11" fmla="*/ 11 h 147"/>
                <a:gd name="T12" fmla="*/ 230 w 240"/>
                <a:gd name="T13" fmla="*/ 0 h 147"/>
                <a:gd name="T14" fmla="*/ 11 w 240"/>
                <a:gd name="T15" fmla="*/ 0 h 147"/>
                <a:gd name="T16" fmla="*/ 0 w 240"/>
                <a:gd name="T17" fmla="*/ 1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147">
                  <a:moveTo>
                    <a:pt x="0" y="11"/>
                  </a:moveTo>
                  <a:cubicBezTo>
                    <a:pt x="0" y="137"/>
                    <a:pt x="0" y="137"/>
                    <a:pt x="0" y="137"/>
                  </a:cubicBezTo>
                  <a:cubicBezTo>
                    <a:pt x="0" y="142"/>
                    <a:pt x="5" y="147"/>
                    <a:pt x="11" y="147"/>
                  </a:cubicBezTo>
                  <a:cubicBezTo>
                    <a:pt x="230" y="147"/>
                    <a:pt x="230" y="147"/>
                    <a:pt x="230" y="147"/>
                  </a:cubicBezTo>
                  <a:cubicBezTo>
                    <a:pt x="236" y="147"/>
                    <a:pt x="240" y="142"/>
                    <a:pt x="240" y="137"/>
                  </a:cubicBezTo>
                  <a:cubicBezTo>
                    <a:pt x="240" y="11"/>
                    <a:pt x="240" y="11"/>
                    <a:pt x="240" y="11"/>
                  </a:cubicBezTo>
                  <a:cubicBezTo>
                    <a:pt x="240" y="5"/>
                    <a:pt x="236" y="0"/>
                    <a:pt x="230" y="0"/>
                  </a:cubicBezTo>
                  <a:cubicBezTo>
                    <a:pt x="11" y="0"/>
                    <a:pt x="11" y="0"/>
                    <a:pt x="11" y="0"/>
                  </a:cubicBezTo>
                  <a:cubicBezTo>
                    <a:pt x="5" y="0"/>
                    <a:pt x="0" y="5"/>
                    <a:pt x="0" y="11"/>
                  </a:cubicBez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54" name="Freeform 54">
              <a:extLst>
                <a:ext uri="{FF2B5EF4-FFF2-40B4-BE49-F238E27FC236}">
                  <a16:creationId xmlns:a16="http://schemas.microsoft.com/office/drawing/2014/main" id="{58D0DB01-E5EE-4921-B13E-031205FB6FF7}"/>
                </a:ext>
              </a:extLst>
            </p:cNvPr>
            <p:cNvSpPr>
              <a:spLocks/>
            </p:cNvSpPr>
            <p:nvPr/>
          </p:nvSpPr>
          <p:spPr bwMode="auto">
            <a:xfrm>
              <a:off x="4233864" y="2011364"/>
              <a:ext cx="403225" cy="144463"/>
            </a:xfrm>
            <a:custGeom>
              <a:avLst/>
              <a:gdLst>
                <a:gd name="T0" fmla="*/ 0 w 240"/>
                <a:gd name="T1" fmla="*/ 0 h 86"/>
                <a:gd name="T2" fmla="*/ 0 w 240"/>
                <a:gd name="T3" fmla="*/ 27 h 86"/>
                <a:gd name="T4" fmla="*/ 11 w 240"/>
                <a:gd name="T5" fmla="*/ 37 h 86"/>
                <a:gd name="T6" fmla="*/ 115 w 240"/>
                <a:gd name="T7" fmla="*/ 37 h 86"/>
                <a:gd name="T8" fmla="*/ 115 w 240"/>
                <a:gd name="T9" fmla="*/ 74 h 86"/>
                <a:gd name="T10" fmla="*/ 59 w 240"/>
                <a:gd name="T11" fmla="*/ 74 h 86"/>
                <a:gd name="T12" fmla="*/ 59 w 240"/>
                <a:gd name="T13" fmla="*/ 86 h 86"/>
                <a:gd name="T14" fmla="*/ 182 w 240"/>
                <a:gd name="T15" fmla="*/ 86 h 86"/>
                <a:gd name="T16" fmla="*/ 182 w 240"/>
                <a:gd name="T17" fmla="*/ 74 h 86"/>
                <a:gd name="T18" fmla="*/ 126 w 240"/>
                <a:gd name="T19" fmla="*/ 74 h 86"/>
                <a:gd name="T20" fmla="*/ 126 w 240"/>
                <a:gd name="T21" fmla="*/ 37 h 86"/>
                <a:gd name="T22" fmla="*/ 230 w 240"/>
                <a:gd name="T23" fmla="*/ 37 h 86"/>
                <a:gd name="T24" fmla="*/ 240 w 240"/>
                <a:gd name="T25" fmla="*/ 27 h 86"/>
                <a:gd name="T26" fmla="*/ 240 w 240"/>
                <a:gd name="T27" fmla="*/ 0 h 86"/>
                <a:gd name="T28" fmla="*/ 0 w 240"/>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0" h="86">
                  <a:moveTo>
                    <a:pt x="0" y="0"/>
                  </a:moveTo>
                  <a:cubicBezTo>
                    <a:pt x="0" y="27"/>
                    <a:pt x="0" y="27"/>
                    <a:pt x="0" y="27"/>
                  </a:cubicBezTo>
                  <a:cubicBezTo>
                    <a:pt x="0" y="32"/>
                    <a:pt x="5" y="37"/>
                    <a:pt x="11" y="37"/>
                  </a:cubicBezTo>
                  <a:cubicBezTo>
                    <a:pt x="115" y="37"/>
                    <a:pt x="115" y="37"/>
                    <a:pt x="115" y="37"/>
                  </a:cubicBezTo>
                  <a:cubicBezTo>
                    <a:pt x="115" y="74"/>
                    <a:pt x="115" y="74"/>
                    <a:pt x="115" y="74"/>
                  </a:cubicBezTo>
                  <a:cubicBezTo>
                    <a:pt x="59" y="74"/>
                    <a:pt x="59" y="74"/>
                    <a:pt x="59" y="74"/>
                  </a:cubicBezTo>
                  <a:cubicBezTo>
                    <a:pt x="59" y="86"/>
                    <a:pt x="59" y="86"/>
                    <a:pt x="59" y="86"/>
                  </a:cubicBezTo>
                  <a:cubicBezTo>
                    <a:pt x="182" y="86"/>
                    <a:pt x="182" y="86"/>
                    <a:pt x="182" y="86"/>
                  </a:cubicBezTo>
                  <a:cubicBezTo>
                    <a:pt x="182" y="74"/>
                    <a:pt x="182" y="74"/>
                    <a:pt x="182" y="74"/>
                  </a:cubicBezTo>
                  <a:cubicBezTo>
                    <a:pt x="126" y="74"/>
                    <a:pt x="126" y="74"/>
                    <a:pt x="126" y="74"/>
                  </a:cubicBezTo>
                  <a:cubicBezTo>
                    <a:pt x="126" y="37"/>
                    <a:pt x="126" y="37"/>
                    <a:pt x="126" y="37"/>
                  </a:cubicBezTo>
                  <a:cubicBezTo>
                    <a:pt x="230" y="37"/>
                    <a:pt x="230" y="37"/>
                    <a:pt x="230" y="37"/>
                  </a:cubicBezTo>
                  <a:cubicBezTo>
                    <a:pt x="236" y="37"/>
                    <a:pt x="240" y="32"/>
                    <a:pt x="240" y="27"/>
                  </a:cubicBezTo>
                  <a:cubicBezTo>
                    <a:pt x="240" y="0"/>
                    <a:pt x="240" y="0"/>
                    <a:pt x="240" y="0"/>
                  </a:cubicBezTo>
                  <a:lnTo>
                    <a:pt x="0" y="0"/>
                  </a:ln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55" name="Freeform 173">
              <a:extLst>
                <a:ext uri="{FF2B5EF4-FFF2-40B4-BE49-F238E27FC236}">
                  <a16:creationId xmlns:a16="http://schemas.microsoft.com/office/drawing/2014/main" id="{A371A31A-24C6-46E9-B2A0-4E15485200DA}"/>
                </a:ext>
              </a:extLst>
            </p:cNvPr>
            <p:cNvSpPr>
              <a:spLocks/>
            </p:cNvSpPr>
            <p:nvPr/>
          </p:nvSpPr>
          <p:spPr bwMode="auto">
            <a:xfrm>
              <a:off x="4233864" y="1827214"/>
              <a:ext cx="228600" cy="184150"/>
            </a:xfrm>
            <a:custGeom>
              <a:avLst/>
              <a:gdLst>
                <a:gd name="T0" fmla="*/ 0 w 136"/>
                <a:gd name="T1" fmla="*/ 110 h 110"/>
                <a:gd name="T2" fmla="*/ 27 w 136"/>
                <a:gd name="T3" fmla="*/ 110 h 110"/>
                <a:gd name="T4" fmla="*/ 136 w 136"/>
                <a:gd name="T5" fmla="*/ 0 h 110"/>
                <a:gd name="T6" fmla="*/ 10 w 136"/>
                <a:gd name="T7" fmla="*/ 0 h 110"/>
                <a:gd name="T8" fmla="*/ 0 w 136"/>
                <a:gd name="T9" fmla="*/ 10 h 110"/>
                <a:gd name="T10" fmla="*/ 0 w 136"/>
                <a:gd name="T11" fmla="*/ 110 h 110"/>
              </a:gdLst>
              <a:ahLst/>
              <a:cxnLst>
                <a:cxn ang="0">
                  <a:pos x="T0" y="T1"/>
                </a:cxn>
                <a:cxn ang="0">
                  <a:pos x="T2" y="T3"/>
                </a:cxn>
                <a:cxn ang="0">
                  <a:pos x="T4" y="T5"/>
                </a:cxn>
                <a:cxn ang="0">
                  <a:pos x="T6" y="T7"/>
                </a:cxn>
                <a:cxn ang="0">
                  <a:pos x="T8" y="T9"/>
                </a:cxn>
                <a:cxn ang="0">
                  <a:pos x="T10" y="T11"/>
                </a:cxn>
              </a:cxnLst>
              <a:rect l="0" t="0" r="r" b="b"/>
              <a:pathLst>
                <a:path w="136" h="110">
                  <a:moveTo>
                    <a:pt x="0" y="110"/>
                  </a:moveTo>
                  <a:cubicBezTo>
                    <a:pt x="27" y="110"/>
                    <a:pt x="27" y="110"/>
                    <a:pt x="27" y="110"/>
                  </a:cubicBezTo>
                  <a:cubicBezTo>
                    <a:pt x="136" y="0"/>
                    <a:pt x="136" y="0"/>
                    <a:pt x="136" y="0"/>
                  </a:cubicBezTo>
                  <a:cubicBezTo>
                    <a:pt x="10" y="0"/>
                    <a:pt x="10" y="0"/>
                    <a:pt x="10" y="0"/>
                  </a:cubicBezTo>
                  <a:cubicBezTo>
                    <a:pt x="5" y="0"/>
                    <a:pt x="0" y="5"/>
                    <a:pt x="0" y="10"/>
                  </a:cubicBezTo>
                  <a:lnTo>
                    <a:pt x="0" y="110"/>
                  </a:ln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38" name="Group 37">
            <a:extLst>
              <a:ext uri="{FF2B5EF4-FFF2-40B4-BE49-F238E27FC236}">
                <a16:creationId xmlns:a16="http://schemas.microsoft.com/office/drawing/2014/main" id="{7DECB106-75B3-45AF-974A-2F216A0A3CDD}"/>
              </a:ext>
            </a:extLst>
          </p:cNvPr>
          <p:cNvGrpSpPr/>
          <p:nvPr/>
        </p:nvGrpSpPr>
        <p:grpSpPr>
          <a:xfrm>
            <a:off x="3662939" y="2459094"/>
            <a:ext cx="926158" cy="611504"/>
            <a:chOff x="5811421" y="3241033"/>
            <a:chExt cx="569370" cy="375933"/>
          </a:xfrm>
        </p:grpSpPr>
        <p:sp>
          <p:nvSpPr>
            <p:cNvPr id="24" name="Freeform: Shape 23">
              <a:extLst>
                <a:ext uri="{FF2B5EF4-FFF2-40B4-BE49-F238E27FC236}">
                  <a16:creationId xmlns:a16="http://schemas.microsoft.com/office/drawing/2014/main" id="{831F3191-9C03-456A-9621-E7CDE97ABB6E}"/>
                </a:ext>
              </a:extLst>
            </p:cNvPr>
            <p:cNvSpPr/>
            <p:nvPr/>
          </p:nvSpPr>
          <p:spPr>
            <a:xfrm>
              <a:off x="5811421" y="3272991"/>
              <a:ext cx="463113" cy="343975"/>
            </a:xfrm>
            <a:custGeom>
              <a:avLst/>
              <a:gdLst>
                <a:gd name="connsiteX0" fmla="*/ 455804 w 463113"/>
                <a:gd name="connsiteY0" fmla="*/ 257621 h 343975"/>
                <a:gd name="connsiteX1" fmla="*/ 436088 w 463113"/>
                <a:gd name="connsiteY1" fmla="*/ 265508 h 343975"/>
                <a:gd name="connsiteX2" fmla="*/ 421629 w 463113"/>
                <a:gd name="connsiteY2" fmla="*/ 261564 h 343975"/>
                <a:gd name="connsiteX3" fmla="*/ 414399 w 463113"/>
                <a:gd name="connsiteY3" fmla="*/ 286539 h 343975"/>
                <a:gd name="connsiteX4" fmla="*/ 394683 w 463113"/>
                <a:gd name="connsiteY4" fmla="*/ 294426 h 343975"/>
                <a:gd name="connsiteX5" fmla="*/ 376937 w 463113"/>
                <a:gd name="connsiteY5" fmla="*/ 287853 h 343975"/>
                <a:gd name="connsiteX6" fmla="*/ 369051 w 463113"/>
                <a:gd name="connsiteY6" fmla="*/ 312171 h 343975"/>
                <a:gd name="connsiteX7" fmla="*/ 349334 w 463113"/>
                <a:gd name="connsiteY7" fmla="*/ 320057 h 343975"/>
                <a:gd name="connsiteX8" fmla="*/ 335532 w 463113"/>
                <a:gd name="connsiteY8" fmla="*/ 316771 h 343975"/>
                <a:gd name="connsiteX9" fmla="*/ 333561 w 463113"/>
                <a:gd name="connsiteY9" fmla="*/ 325972 h 343975"/>
                <a:gd name="connsiteX10" fmla="*/ 326988 w 463113"/>
                <a:gd name="connsiteY10" fmla="*/ 335831 h 343975"/>
                <a:gd name="connsiteX11" fmla="*/ 325017 w 463113"/>
                <a:gd name="connsiteY11" fmla="*/ 337145 h 343975"/>
                <a:gd name="connsiteX12" fmla="*/ 324359 w 463113"/>
                <a:gd name="connsiteY12" fmla="*/ 337145 h 343975"/>
                <a:gd name="connsiteX13" fmla="*/ 306614 w 463113"/>
                <a:gd name="connsiteY13" fmla="*/ 343717 h 343975"/>
                <a:gd name="connsiteX14" fmla="*/ 293470 w 463113"/>
                <a:gd name="connsiteY14" fmla="*/ 340431 h 343975"/>
                <a:gd name="connsiteX15" fmla="*/ 284269 w 463113"/>
                <a:gd name="connsiteY15" fmla="*/ 333859 h 343975"/>
                <a:gd name="connsiteX16" fmla="*/ 305957 w 463113"/>
                <a:gd name="connsiteY16" fmla="*/ 306913 h 343975"/>
                <a:gd name="connsiteX17" fmla="*/ 296756 w 463113"/>
                <a:gd name="connsiteY17" fmla="*/ 246448 h 343975"/>
                <a:gd name="connsiteX18" fmla="*/ 296756 w 463113"/>
                <a:gd name="connsiteY18" fmla="*/ 246448 h 343975"/>
                <a:gd name="connsiteX19" fmla="*/ 296756 w 463113"/>
                <a:gd name="connsiteY19" fmla="*/ 246448 h 343975"/>
                <a:gd name="connsiteX20" fmla="*/ 265866 w 463113"/>
                <a:gd name="connsiteY20" fmla="*/ 238561 h 343975"/>
                <a:gd name="connsiteX21" fmla="*/ 252722 w 463113"/>
                <a:gd name="connsiteY21" fmla="*/ 209644 h 343975"/>
                <a:gd name="connsiteX22" fmla="*/ 252722 w 463113"/>
                <a:gd name="connsiteY22" fmla="*/ 209644 h 343975"/>
                <a:gd name="connsiteX23" fmla="*/ 252722 w 463113"/>
                <a:gd name="connsiteY23" fmla="*/ 209644 h 343975"/>
                <a:gd name="connsiteX24" fmla="*/ 221832 w 463113"/>
                <a:gd name="connsiteY24" fmla="*/ 201757 h 343975"/>
                <a:gd name="connsiteX25" fmla="*/ 208688 w 463113"/>
                <a:gd name="connsiteY25" fmla="*/ 172839 h 343975"/>
                <a:gd name="connsiteX26" fmla="*/ 208688 w 463113"/>
                <a:gd name="connsiteY26" fmla="*/ 172839 h 343975"/>
                <a:gd name="connsiteX27" fmla="*/ 208688 w 463113"/>
                <a:gd name="connsiteY27" fmla="*/ 172839 h 343975"/>
                <a:gd name="connsiteX28" fmla="*/ 177798 w 463113"/>
                <a:gd name="connsiteY28" fmla="*/ 164952 h 343975"/>
                <a:gd name="connsiteX29" fmla="*/ 164654 w 463113"/>
                <a:gd name="connsiteY29" fmla="*/ 136034 h 343975"/>
                <a:gd name="connsiteX30" fmla="*/ 164654 w 463113"/>
                <a:gd name="connsiteY30" fmla="*/ 136034 h 343975"/>
                <a:gd name="connsiteX31" fmla="*/ 164654 w 463113"/>
                <a:gd name="connsiteY31" fmla="*/ 136034 h 343975"/>
                <a:gd name="connsiteX32" fmla="*/ 103532 w 463113"/>
                <a:gd name="connsiteY32" fmla="*/ 134063 h 343975"/>
                <a:gd name="connsiteX33" fmla="*/ 71985 w 463113"/>
                <a:gd name="connsiteY33" fmla="*/ 172839 h 343975"/>
                <a:gd name="connsiteX34" fmla="*/ 70671 w 463113"/>
                <a:gd name="connsiteY34" fmla="*/ 174153 h 343975"/>
                <a:gd name="connsiteX35" fmla="*/ 69356 w 463113"/>
                <a:gd name="connsiteY35" fmla="*/ 173496 h 343975"/>
                <a:gd name="connsiteX36" fmla="*/ 64756 w 463113"/>
                <a:gd name="connsiteY36" fmla="*/ 169553 h 343975"/>
                <a:gd name="connsiteX37" fmla="*/ 5605 w 463113"/>
                <a:gd name="connsiteY37" fmla="*/ 126176 h 343975"/>
                <a:gd name="connsiteX38" fmla="*/ 1662 w 463113"/>
                <a:gd name="connsiteY38" fmla="*/ 111060 h 343975"/>
                <a:gd name="connsiteX39" fmla="*/ 33866 w 463113"/>
                <a:gd name="connsiteY39" fmla="*/ 43366 h 343975"/>
                <a:gd name="connsiteX40" fmla="*/ 50297 w 463113"/>
                <a:gd name="connsiteY40" fmla="*/ 7218 h 343975"/>
                <a:gd name="connsiteX41" fmla="*/ 57526 w 463113"/>
                <a:gd name="connsiteY41" fmla="*/ -11 h 343975"/>
                <a:gd name="connsiteX42" fmla="*/ 66727 w 463113"/>
                <a:gd name="connsiteY42" fmla="*/ 1960 h 343975"/>
                <a:gd name="connsiteX43" fmla="*/ 112076 w 463113"/>
                <a:gd name="connsiteY43" fmla="*/ 29564 h 343975"/>
                <a:gd name="connsiteX44" fmla="*/ 145594 w 463113"/>
                <a:gd name="connsiteY44" fmla="*/ 40079 h 343975"/>
                <a:gd name="connsiteX45" fmla="*/ 165968 w 463113"/>
                <a:gd name="connsiteY45" fmla="*/ 39422 h 343975"/>
                <a:gd name="connsiteX46" fmla="*/ 182399 w 463113"/>
                <a:gd name="connsiteY46" fmla="*/ 35479 h 343975"/>
                <a:gd name="connsiteX47" fmla="*/ 185028 w 463113"/>
                <a:gd name="connsiteY47" fmla="*/ 34822 h 343975"/>
                <a:gd name="connsiteX48" fmla="*/ 192914 w 463113"/>
                <a:gd name="connsiteY48" fmla="*/ 32193 h 343975"/>
                <a:gd name="connsiteX49" fmla="*/ 194229 w 463113"/>
                <a:gd name="connsiteY49" fmla="*/ 31536 h 343975"/>
                <a:gd name="connsiteX50" fmla="*/ 196858 w 463113"/>
                <a:gd name="connsiteY50" fmla="*/ 30878 h 343975"/>
                <a:gd name="connsiteX51" fmla="*/ 231033 w 463113"/>
                <a:gd name="connsiteY51" fmla="*/ 23649 h 343975"/>
                <a:gd name="connsiteX52" fmla="*/ 196201 w 463113"/>
                <a:gd name="connsiteY52" fmla="*/ 58482 h 343975"/>
                <a:gd name="connsiteX53" fmla="*/ 192914 w 463113"/>
                <a:gd name="connsiteY53" fmla="*/ 61768 h 343975"/>
                <a:gd name="connsiteX54" fmla="*/ 189628 w 463113"/>
                <a:gd name="connsiteY54" fmla="*/ 65711 h 343975"/>
                <a:gd name="connsiteX55" fmla="*/ 189628 w 463113"/>
                <a:gd name="connsiteY55" fmla="*/ 65711 h 343975"/>
                <a:gd name="connsiteX56" fmla="*/ 181742 w 463113"/>
                <a:gd name="connsiteY56" fmla="*/ 84114 h 343975"/>
                <a:gd name="connsiteX57" fmla="*/ 181742 w 463113"/>
                <a:gd name="connsiteY57" fmla="*/ 84771 h 343975"/>
                <a:gd name="connsiteX58" fmla="*/ 192914 w 463113"/>
                <a:gd name="connsiteY58" fmla="*/ 126833 h 343975"/>
                <a:gd name="connsiteX59" fmla="*/ 231691 w 463113"/>
                <a:gd name="connsiteY59" fmla="*/ 151808 h 343975"/>
                <a:gd name="connsiteX60" fmla="*/ 244835 w 463113"/>
                <a:gd name="connsiteY60" fmla="*/ 153122 h 343975"/>
                <a:gd name="connsiteX61" fmla="*/ 296756 w 463113"/>
                <a:gd name="connsiteY61" fmla="*/ 135377 h 343975"/>
                <a:gd name="connsiteX62" fmla="*/ 319759 w 463113"/>
                <a:gd name="connsiteY62" fmla="*/ 116975 h 343975"/>
                <a:gd name="connsiteX63" fmla="*/ 320416 w 463113"/>
                <a:gd name="connsiteY63" fmla="*/ 116318 h 343975"/>
                <a:gd name="connsiteX64" fmla="*/ 326331 w 463113"/>
                <a:gd name="connsiteY64" fmla="*/ 111060 h 343975"/>
                <a:gd name="connsiteX65" fmla="*/ 326988 w 463113"/>
                <a:gd name="connsiteY65" fmla="*/ 110403 h 343975"/>
                <a:gd name="connsiteX66" fmla="*/ 327646 w 463113"/>
                <a:gd name="connsiteY66" fmla="*/ 109745 h 343975"/>
                <a:gd name="connsiteX67" fmla="*/ 332903 w 463113"/>
                <a:gd name="connsiteY67" fmla="*/ 110403 h 343975"/>
                <a:gd name="connsiteX68" fmla="*/ 340790 w 463113"/>
                <a:gd name="connsiteY68" fmla="*/ 113689 h 343975"/>
                <a:gd name="connsiteX69" fmla="*/ 346705 w 463113"/>
                <a:gd name="connsiteY69" fmla="*/ 118289 h 343975"/>
                <a:gd name="connsiteX70" fmla="*/ 350648 w 463113"/>
                <a:gd name="connsiteY70" fmla="*/ 122233 h 343975"/>
                <a:gd name="connsiteX71" fmla="*/ 353277 w 463113"/>
                <a:gd name="connsiteY71" fmla="*/ 124861 h 343975"/>
                <a:gd name="connsiteX72" fmla="*/ 353935 w 463113"/>
                <a:gd name="connsiteY72" fmla="*/ 125519 h 343975"/>
                <a:gd name="connsiteX73" fmla="*/ 363793 w 463113"/>
                <a:gd name="connsiteY73" fmla="*/ 135377 h 343975"/>
                <a:gd name="connsiteX74" fmla="*/ 370365 w 463113"/>
                <a:gd name="connsiteY74" fmla="*/ 141949 h 343975"/>
                <a:gd name="connsiteX75" fmla="*/ 381538 w 463113"/>
                <a:gd name="connsiteY75" fmla="*/ 153779 h 343975"/>
                <a:gd name="connsiteX76" fmla="*/ 390082 w 463113"/>
                <a:gd name="connsiteY76" fmla="*/ 162323 h 343975"/>
                <a:gd name="connsiteX77" fmla="*/ 391396 w 463113"/>
                <a:gd name="connsiteY77" fmla="*/ 163638 h 343975"/>
                <a:gd name="connsiteX78" fmla="*/ 453833 w 463113"/>
                <a:gd name="connsiteY78" fmla="*/ 217530 h 343975"/>
                <a:gd name="connsiteX79" fmla="*/ 455804 w 463113"/>
                <a:gd name="connsiteY79" fmla="*/ 257621 h 34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63113" h="343975">
                  <a:moveTo>
                    <a:pt x="455804" y="257621"/>
                  </a:moveTo>
                  <a:cubicBezTo>
                    <a:pt x="450547" y="262879"/>
                    <a:pt x="443317" y="265508"/>
                    <a:pt x="436088" y="265508"/>
                  </a:cubicBezTo>
                  <a:cubicBezTo>
                    <a:pt x="430830" y="265508"/>
                    <a:pt x="426229" y="264193"/>
                    <a:pt x="421629" y="261564"/>
                  </a:cubicBezTo>
                  <a:cubicBezTo>
                    <a:pt x="423600" y="270108"/>
                    <a:pt x="420972" y="279967"/>
                    <a:pt x="414399" y="286539"/>
                  </a:cubicBezTo>
                  <a:cubicBezTo>
                    <a:pt x="409141" y="291797"/>
                    <a:pt x="401912" y="294426"/>
                    <a:pt x="394683" y="294426"/>
                  </a:cubicBezTo>
                  <a:cubicBezTo>
                    <a:pt x="388110" y="294426"/>
                    <a:pt x="381538" y="292454"/>
                    <a:pt x="376937" y="287853"/>
                  </a:cubicBezTo>
                  <a:cubicBezTo>
                    <a:pt x="378252" y="296397"/>
                    <a:pt x="375623" y="305598"/>
                    <a:pt x="369051" y="312171"/>
                  </a:cubicBezTo>
                  <a:cubicBezTo>
                    <a:pt x="363793" y="317428"/>
                    <a:pt x="356563" y="320057"/>
                    <a:pt x="349334" y="320057"/>
                  </a:cubicBezTo>
                  <a:cubicBezTo>
                    <a:pt x="344733" y="320057"/>
                    <a:pt x="340133" y="318743"/>
                    <a:pt x="335532" y="316771"/>
                  </a:cubicBezTo>
                  <a:cubicBezTo>
                    <a:pt x="335532" y="320057"/>
                    <a:pt x="334875" y="322686"/>
                    <a:pt x="333561" y="325972"/>
                  </a:cubicBezTo>
                  <a:cubicBezTo>
                    <a:pt x="332246" y="329258"/>
                    <a:pt x="330274" y="332545"/>
                    <a:pt x="326988" y="335831"/>
                  </a:cubicBezTo>
                  <a:cubicBezTo>
                    <a:pt x="326331" y="336488"/>
                    <a:pt x="325674" y="337145"/>
                    <a:pt x="325017" y="337145"/>
                  </a:cubicBezTo>
                  <a:cubicBezTo>
                    <a:pt x="325017" y="337145"/>
                    <a:pt x="325017" y="337145"/>
                    <a:pt x="324359" y="337145"/>
                  </a:cubicBezTo>
                  <a:cubicBezTo>
                    <a:pt x="319759" y="341089"/>
                    <a:pt x="313187" y="343717"/>
                    <a:pt x="306614" y="343717"/>
                  </a:cubicBezTo>
                  <a:cubicBezTo>
                    <a:pt x="302014" y="343717"/>
                    <a:pt x="297413" y="342403"/>
                    <a:pt x="293470" y="340431"/>
                  </a:cubicBezTo>
                  <a:lnTo>
                    <a:pt x="284269" y="333859"/>
                  </a:lnTo>
                  <a:lnTo>
                    <a:pt x="305957" y="306913"/>
                  </a:lnTo>
                  <a:cubicBezTo>
                    <a:pt x="325674" y="282595"/>
                    <a:pt x="312529" y="259593"/>
                    <a:pt x="296756" y="246448"/>
                  </a:cubicBezTo>
                  <a:lnTo>
                    <a:pt x="296756" y="246448"/>
                  </a:lnTo>
                  <a:lnTo>
                    <a:pt x="296756" y="246448"/>
                  </a:lnTo>
                  <a:cubicBezTo>
                    <a:pt x="287555" y="239219"/>
                    <a:pt x="276382" y="236590"/>
                    <a:pt x="265866" y="238561"/>
                  </a:cubicBezTo>
                  <a:cubicBezTo>
                    <a:pt x="265866" y="228046"/>
                    <a:pt x="261923" y="216873"/>
                    <a:pt x="252722" y="209644"/>
                  </a:cubicBezTo>
                  <a:lnTo>
                    <a:pt x="252722" y="209644"/>
                  </a:lnTo>
                  <a:lnTo>
                    <a:pt x="252722" y="209644"/>
                  </a:lnTo>
                  <a:cubicBezTo>
                    <a:pt x="243521" y="202414"/>
                    <a:pt x="232348" y="199785"/>
                    <a:pt x="221832" y="201757"/>
                  </a:cubicBezTo>
                  <a:cubicBezTo>
                    <a:pt x="221832" y="191241"/>
                    <a:pt x="217889" y="180068"/>
                    <a:pt x="208688" y="172839"/>
                  </a:cubicBezTo>
                  <a:lnTo>
                    <a:pt x="208688" y="172839"/>
                  </a:lnTo>
                  <a:lnTo>
                    <a:pt x="208688" y="172839"/>
                  </a:lnTo>
                  <a:cubicBezTo>
                    <a:pt x="199487" y="165609"/>
                    <a:pt x="188314" y="162981"/>
                    <a:pt x="177798" y="164952"/>
                  </a:cubicBezTo>
                  <a:cubicBezTo>
                    <a:pt x="177798" y="154437"/>
                    <a:pt x="173855" y="143264"/>
                    <a:pt x="164654" y="136034"/>
                  </a:cubicBezTo>
                  <a:lnTo>
                    <a:pt x="164654" y="136034"/>
                  </a:lnTo>
                  <a:lnTo>
                    <a:pt x="164654" y="136034"/>
                  </a:lnTo>
                  <a:cubicBezTo>
                    <a:pt x="145594" y="118946"/>
                    <a:pt x="123249" y="113031"/>
                    <a:pt x="103532" y="134063"/>
                  </a:cubicBezTo>
                  <a:lnTo>
                    <a:pt x="71985" y="172839"/>
                  </a:lnTo>
                  <a:cubicBezTo>
                    <a:pt x="71328" y="173496"/>
                    <a:pt x="71328" y="173496"/>
                    <a:pt x="70671" y="174153"/>
                  </a:cubicBezTo>
                  <a:lnTo>
                    <a:pt x="69356" y="173496"/>
                  </a:lnTo>
                  <a:cubicBezTo>
                    <a:pt x="67384" y="172182"/>
                    <a:pt x="66070" y="170867"/>
                    <a:pt x="64756" y="169553"/>
                  </a:cubicBezTo>
                  <a:cubicBezTo>
                    <a:pt x="53583" y="160352"/>
                    <a:pt x="17435" y="135377"/>
                    <a:pt x="5605" y="126176"/>
                  </a:cubicBezTo>
                  <a:cubicBezTo>
                    <a:pt x="348" y="122233"/>
                    <a:pt x="-967" y="116975"/>
                    <a:pt x="1662" y="111060"/>
                  </a:cubicBezTo>
                  <a:cubicBezTo>
                    <a:pt x="12178" y="88057"/>
                    <a:pt x="23350" y="65711"/>
                    <a:pt x="33866" y="43366"/>
                  </a:cubicBezTo>
                  <a:cubicBezTo>
                    <a:pt x="39124" y="31536"/>
                    <a:pt x="45039" y="19705"/>
                    <a:pt x="50297" y="7218"/>
                  </a:cubicBezTo>
                  <a:cubicBezTo>
                    <a:pt x="52268" y="3275"/>
                    <a:pt x="54897" y="646"/>
                    <a:pt x="57526" y="-11"/>
                  </a:cubicBezTo>
                  <a:cubicBezTo>
                    <a:pt x="60155" y="-668"/>
                    <a:pt x="63441" y="-11"/>
                    <a:pt x="66727" y="1960"/>
                  </a:cubicBezTo>
                  <a:cubicBezTo>
                    <a:pt x="75271" y="7875"/>
                    <a:pt x="93673" y="20363"/>
                    <a:pt x="112076" y="29564"/>
                  </a:cubicBezTo>
                  <a:cubicBezTo>
                    <a:pt x="124563" y="35479"/>
                    <a:pt x="136393" y="39422"/>
                    <a:pt x="145594" y="40079"/>
                  </a:cubicBezTo>
                  <a:cubicBezTo>
                    <a:pt x="150195" y="40737"/>
                    <a:pt x="158082" y="40079"/>
                    <a:pt x="165968" y="39422"/>
                  </a:cubicBezTo>
                  <a:cubicBezTo>
                    <a:pt x="171226" y="38765"/>
                    <a:pt x="177141" y="37451"/>
                    <a:pt x="182399" y="35479"/>
                  </a:cubicBezTo>
                  <a:cubicBezTo>
                    <a:pt x="183056" y="35479"/>
                    <a:pt x="184371" y="34822"/>
                    <a:pt x="185028" y="34822"/>
                  </a:cubicBezTo>
                  <a:cubicBezTo>
                    <a:pt x="187657" y="34164"/>
                    <a:pt x="190286" y="33507"/>
                    <a:pt x="192914" y="32193"/>
                  </a:cubicBezTo>
                  <a:cubicBezTo>
                    <a:pt x="193572" y="32193"/>
                    <a:pt x="193572" y="32193"/>
                    <a:pt x="194229" y="31536"/>
                  </a:cubicBezTo>
                  <a:cubicBezTo>
                    <a:pt x="194886" y="31536"/>
                    <a:pt x="195543" y="30878"/>
                    <a:pt x="196858" y="30878"/>
                  </a:cubicBezTo>
                  <a:cubicBezTo>
                    <a:pt x="208031" y="28249"/>
                    <a:pt x="219861" y="25621"/>
                    <a:pt x="231033" y="23649"/>
                  </a:cubicBezTo>
                  <a:lnTo>
                    <a:pt x="196201" y="58482"/>
                  </a:lnTo>
                  <a:cubicBezTo>
                    <a:pt x="194886" y="59796"/>
                    <a:pt x="194229" y="61111"/>
                    <a:pt x="192914" y="61768"/>
                  </a:cubicBezTo>
                  <a:cubicBezTo>
                    <a:pt x="191600" y="63082"/>
                    <a:pt x="190286" y="65054"/>
                    <a:pt x="189628" y="65711"/>
                  </a:cubicBezTo>
                  <a:lnTo>
                    <a:pt x="189628" y="65711"/>
                  </a:lnTo>
                  <a:cubicBezTo>
                    <a:pt x="185685" y="70969"/>
                    <a:pt x="183056" y="77541"/>
                    <a:pt x="181742" y="84114"/>
                  </a:cubicBezTo>
                  <a:lnTo>
                    <a:pt x="181742" y="84771"/>
                  </a:lnTo>
                  <a:cubicBezTo>
                    <a:pt x="179770" y="98572"/>
                    <a:pt x="183713" y="113689"/>
                    <a:pt x="192914" y="126833"/>
                  </a:cubicBezTo>
                  <a:cubicBezTo>
                    <a:pt x="202773" y="140635"/>
                    <a:pt x="217232" y="149836"/>
                    <a:pt x="231691" y="151808"/>
                  </a:cubicBezTo>
                  <a:cubicBezTo>
                    <a:pt x="236291" y="152465"/>
                    <a:pt x="240892" y="153122"/>
                    <a:pt x="244835" y="153122"/>
                  </a:cubicBezTo>
                  <a:cubicBezTo>
                    <a:pt x="263895" y="153122"/>
                    <a:pt x="281640" y="147207"/>
                    <a:pt x="296756" y="135377"/>
                  </a:cubicBezTo>
                  <a:cubicBezTo>
                    <a:pt x="303985" y="129462"/>
                    <a:pt x="311872" y="122890"/>
                    <a:pt x="319759" y="116975"/>
                  </a:cubicBezTo>
                  <a:cubicBezTo>
                    <a:pt x="319759" y="116975"/>
                    <a:pt x="319759" y="116975"/>
                    <a:pt x="320416" y="116318"/>
                  </a:cubicBezTo>
                  <a:cubicBezTo>
                    <a:pt x="322388" y="114346"/>
                    <a:pt x="324359" y="113031"/>
                    <a:pt x="326331" y="111060"/>
                  </a:cubicBezTo>
                  <a:cubicBezTo>
                    <a:pt x="326331" y="111060"/>
                    <a:pt x="326988" y="111060"/>
                    <a:pt x="326988" y="110403"/>
                  </a:cubicBezTo>
                  <a:cubicBezTo>
                    <a:pt x="326988" y="110403"/>
                    <a:pt x="326988" y="110403"/>
                    <a:pt x="327646" y="109745"/>
                  </a:cubicBezTo>
                  <a:cubicBezTo>
                    <a:pt x="329617" y="109745"/>
                    <a:pt x="330932" y="109745"/>
                    <a:pt x="332903" y="110403"/>
                  </a:cubicBezTo>
                  <a:cubicBezTo>
                    <a:pt x="335532" y="111060"/>
                    <a:pt x="338161" y="111717"/>
                    <a:pt x="340790" y="113689"/>
                  </a:cubicBezTo>
                  <a:cubicBezTo>
                    <a:pt x="342762" y="115003"/>
                    <a:pt x="344733" y="116318"/>
                    <a:pt x="346705" y="118289"/>
                  </a:cubicBezTo>
                  <a:lnTo>
                    <a:pt x="350648" y="122233"/>
                  </a:lnTo>
                  <a:lnTo>
                    <a:pt x="353277" y="124861"/>
                  </a:lnTo>
                  <a:lnTo>
                    <a:pt x="353935" y="125519"/>
                  </a:lnTo>
                  <a:lnTo>
                    <a:pt x="363793" y="135377"/>
                  </a:lnTo>
                  <a:lnTo>
                    <a:pt x="370365" y="141949"/>
                  </a:lnTo>
                  <a:lnTo>
                    <a:pt x="381538" y="153779"/>
                  </a:lnTo>
                  <a:lnTo>
                    <a:pt x="390082" y="162323"/>
                  </a:lnTo>
                  <a:cubicBezTo>
                    <a:pt x="390739" y="162981"/>
                    <a:pt x="390739" y="162981"/>
                    <a:pt x="391396" y="163638"/>
                  </a:cubicBezTo>
                  <a:lnTo>
                    <a:pt x="453833" y="217530"/>
                  </a:lnTo>
                  <a:cubicBezTo>
                    <a:pt x="466320" y="229360"/>
                    <a:pt x="466320" y="247105"/>
                    <a:pt x="455804" y="257621"/>
                  </a:cubicBezTo>
                  <a:close/>
                </a:path>
              </a:pathLst>
            </a:custGeom>
            <a:solidFill>
              <a:srgbClr val="50E6FF"/>
            </a:solidFill>
            <a:ln w="657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18A521D4-F40E-47A4-994E-73F2B35D4C26}"/>
                </a:ext>
              </a:extLst>
            </p:cNvPr>
            <p:cNvSpPr/>
            <p:nvPr/>
          </p:nvSpPr>
          <p:spPr>
            <a:xfrm>
              <a:off x="6029413" y="3241033"/>
              <a:ext cx="351378" cy="204397"/>
            </a:xfrm>
            <a:custGeom>
              <a:avLst/>
              <a:gdLst>
                <a:gd name="connsiteX0" fmla="*/ 346247 w 351378"/>
                <a:gd name="connsiteY0" fmla="*/ 124620 h 204397"/>
                <a:gd name="connsiteX1" fmla="*/ 279867 w 351378"/>
                <a:gd name="connsiteY1" fmla="*/ 177198 h 204397"/>
                <a:gd name="connsiteX2" fmla="*/ 253578 w 351378"/>
                <a:gd name="connsiteY2" fmla="*/ 199543 h 204397"/>
                <a:gd name="connsiteX3" fmla="*/ 250292 w 351378"/>
                <a:gd name="connsiteY3" fmla="*/ 202172 h 204397"/>
                <a:gd name="connsiteX4" fmla="*/ 250292 w 351378"/>
                <a:gd name="connsiteY4" fmla="*/ 202172 h 204397"/>
                <a:gd name="connsiteX5" fmla="*/ 248321 w 351378"/>
                <a:gd name="connsiteY5" fmla="*/ 203487 h 204397"/>
                <a:gd name="connsiteX6" fmla="*/ 245035 w 351378"/>
                <a:gd name="connsiteY6" fmla="*/ 204144 h 204397"/>
                <a:gd name="connsiteX7" fmla="*/ 240434 w 351378"/>
                <a:gd name="connsiteY7" fmla="*/ 202830 h 204397"/>
                <a:gd name="connsiteX8" fmla="*/ 224661 w 351378"/>
                <a:gd name="connsiteY8" fmla="*/ 187713 h 204397"/>
                <a:gd name="connsiteX9" fmla="*/ 224661 w 351378"/>
                <a:gd name="connsiteY9" fmla="*/ 187713 h 204397"/>
                <a:gd name="connsiteX10" fmla="*/ 224661 w 351378"/>
                <a:gd name="connsiteY10" fmla="*/ 187713 h 204397"/>
                <a:gd name="connsiteX11" fmla="*/ 187856 w 351378"/>
                <a:gd name="connsiteY11" fmla="*/ 153538 h 204397"/>
                <a:gd name="connsiteX12" fmla="*/ 185884 w 351378"/>
                <a:gd name="connsiteY12" fmla="*/ 151566 h 204397"/>
                <a:gd name="connsiteX13" fmla="*/ 183913 w 351378"/>
                <a:gd name="connsiteY13" fmla="*/ 149594 h 204397"/>
                <a:gd name="connsiteX14" fmla="*/ 166825 w 351378"/>
                <a:gd name="connsiteY14" fmla="*/ 133821 h 204397"/>
                <a:gd name="connsiteX15" fmla="*/ 152366 w 351378"/>
                <a:gd name="connsiteY15" fmla="*/ 120019 h 204397"/>
                <a:gd name="connsiteX16" fmla="*/ 147108 w 351378"/>
                <a:gd name="connsiteY16" fmla="*/ 115419 h 204397"/>
                <a:gd name="connsiteX17" fmla="*/ 146451 w 351378"/>
                <a:gd name="connsiteY17" fmla="*/ 114761 h 204397"/>
                <a:gd name="connsiteX18" fmla="*/ 144479 w 351378"/>
                <a:gd name="connsiteY18" fmla="*/ 112790 h 204397"/>
                <a:gd name="connsiteX19" fmla="*/ 143822 w 351378"/>
                <a:gd name="connsiteY19" fmla="*/ 112790 h 204397"/>
                <a:gd name="connsiteX20" fmla="*/ 128706 w 351378"/>
                <a:gd name="connsiteY20" fmla="*/ 105560 h 204397"/>
                <a:gd name="connsiteX21" fmla="*/ 119505 w 351378"/>
                <a:gd name="connsiteY21" fmla="*/ 104246 h 204397"/>
                <a:gd name="connsiteX22" fmla="*/ 118190 w 351378"/>
                <a:gd name="connsiteY22" fmla="*/ 104246 h 204397"/>
                <a:gd name="connsiteX23" fmla="*/ 97159 w 351378"/>
                <a:gd name="connsiteY23" fmla="*/ 110818 h 204397"/>
                <a:gd name="connsiteX24" fmla="*/ 97159 w 351378"/>
                <a:gd name="connsiteY24" fmla="*/ 110818 h 204397"/>
                <a:gd name="connsiteX25" fmla="*/ 91244 w 351378"/>
                <a:gd name="connsiteY25" fmla="*/ 116076 h 204397"/>
                <a:gd name="connsiteX26" fmla="*/ 90587 w 351378"/>
                <a:gd name="connsiteY26" fmla="*/ 116733 h 204397"/>
                <a:gd name="connsiteX27" fmla="*/ 84014 w 351378"/>
                <a:gd name="connsiteY27" fmla="*/ 121991 h 204397"/>
                <a:gd name="connsiteX28" fmla="*/ 61669 w 351378"/>
                <a:gd name="connsiteY28" fmla="*/ 140393 h 204397"/>
                <a:gd name="connsiteX29" fmla="*/ 60354 w 351378"/>
                <a:gd name="connsiteY29" fmla="*/ 141050 h 204397"/>
                <a:gd name="connsiteX30" fmla="*/ 30779 w 351378"/>
                <a:gd name="connsiteY30" fmla="*/ 150909 h 204397"/>
                <a:gd name="connsiteX31" fmla="*/ 22235 w 351378"/>
                <a:gd name="connsiteY31" fmla="*/ 150252 h 204397"/>
                <a:gd name="connsiteX32" fmla="*/ 547 w 351378"/>
                <a:gd name="connsiteY32" fmla="*/ 121991 h 204397"/>
                <a:gd name="connsiteX33" fmla="*/ 2519 w 351378"/>
                <a:gd name="connsiteY33" fmla="*/ 117390 h 204397"/>
                <a:gd name="connsiteX34" fmla="*/ 3833 w 351378"/>
                <a:gd name="connsiteY34" fmla="*/ 116076 h 204397"/>
                <a:gd name="connsiteX35" fmla="*/ 5805 w 351378"/>
                <a:gd name="connsiteY35" fmla="*/ 114104 h 204397"/>
                <a:gd name="connsiteX36" fmla="*/ 8434 w 351378"/>
                <a:gd name="connsiteY36" fmla="*/ 111475 h 204397"/>
                <a:gd name="connsiteX37" fmla="*/ 41295 w 351378"/>
                <a:gd name="connsiteY37" fmla="*/ 78614 h 204397"/>
                <a:gd name="connsiteX38" fmla="*/ 43266 w 351378"/>
                <a:gd name="connsiteY38" fmla="*/ 76642 h 204397"/>
                <a:gd name="connsiteX39" fmla="*/ 45238 w 351378"/>
                <a:gd name="connsiteY39" fmla="*/ 74671 h 204397"/>
                <a:gd name="connsiteX40" fmla="*/ 80728 w 351378"/>
                <a:gd name="connsiteY40" fmla="*/ 39181 h 204397"/>
                <a:gd name="connsiteX41" fmla="*/ 80728 w 351378"/>
                <a:gd name="connsiteY41" fmla="*/ 39181 h 204397"/>
                <a:gd name="connsiteX42" fmla="*/ 89929 w 351378"/>
                <a:gd name="connsiteY42" fmla="*/ 29979 h 204397"/>
                <a:gd name="connsiteX43" fmla="*/ 91244 w 351378"/>
                <a:gd name="connsiteY43" fmla="*/ 29322 h 204397"/>
                <a:gd name="connsiteX44" fmla="*/ 108989 w 351378"/>
                <a:gd name="connsiteY44" fmla="*/ 24064 h 204397"/>
                <a:gd name="connsiteX45" fmla="*/ 143165 w 351378"/>
                <a:gd name="connsiteY45" fmla="*/ 32608 h 204397"/>
                <a:gd name="connsiteX46" fmla="*/ 166825 w 351378"/>
                <a:gd name="connsiteY46" fmla="*/ 39838 h 204397"/>
                <a:gd name="connsiteX47" fmla="*/ 197714 w 351378"/>
                <a:gd name="connsiteY47" fmla="*/ 43781 h 204397"/>
                <a:gd name="connsiteX48" fmla="*/ 203629 w 351378"/>
                <a:gd name="connsiteY48" fmla="*/ 43781 h 204397"/>
                <a:gd name="connsiteX49" fmla="*/ 281182 w 351378"/>
                <a:gd name="connsiteY49" fmla="*/ 2376 h 204397"/>
                <a:gd name="connsiteX50" fmla="*/ 288411 w 351378"/>
                <a:gd name="connsiteY50" fmla="*/ -253 h 204397"/>
                <a:gd name="connsiteX51" fmla="*/ 293669 w 351378"/>
                <a:gd name="connsiteY51" fmla="*/ 1719 h 204397"/>
                <a:gd name="connsiteX52" fmla="*/ 294984 w 351378"/>
                <a:gd name="connsiteY52" fmla="*/ 3033 h 204397"/>
                <a:gd name="connsiteX53" fmla="*/ 298270 w 351378"/>
                <a:gd name="connsiteY53" fmla="*/ 7634 h 204397"/>
                <a:gd name="connsiteX54" fmla="*/ 316015 w 351378"/>
                <a:gd name="connsiteY54" fmla="*/ 43124 h 204397"/>
                <a:gd name="connsiteX55" fmla="*/ 350848 w 351378"/>
                <a:gd name="connsiteY55" fmla="*/ 110161 h 204397"/>
                <a:gd name="connsiteX56" fmla="*/ 346247 w 351378"/>
                <a:gd name="connsiteY56" fmla="*/ 124620 h 20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51378" h="204397">
                  <a:moveTo>
                    <a:pt x="346247" y="124620"/>
                  </a:moveTo>
                  <a:cubicBezTo>
                    <a:pt x="335074" y="133821"/>
                    <a:pt x="291040" y="167339"/>
                    <a:pt x="279867" y="177198"/>
                  </a:cubicBezTo>
                  <a:cubicBezTo>
                    <a:pt x="272638" y="183770"/>
                    <a:pt x="260808" y="192971"/>
                    <a:pt x="253578" y="199543"/>
                  </a:cubicBezTo>
                  <a:cubicBezTo>
                    <a:pt x="252264" y="200858"/>
                    <a:pt x="251607" y="201515"/>
                    <a:pt x="250292" y="202172"/>
                  </a:cubicBezTo>
                  <a:lnTo>
                    <a:pt x="250292" y="202172"/>
                  </a:lnTo>
                  <a:cubicBezTo>
                    <a:pt x="249635" y="202830"/>
                    <a:pt x="248978" y="202830"/>
                    <a:pt x="248321" y="203487"/>
                  </a:cubicBezTo>
                  <a:cubicBezTo>
                    <a:pt x="247006" y="204144"/>
                    <a:pt x="246349" y="204144"/>
                    <a:pt x="245035" y="204144"/>
                  </a:cubicBezTo>
                  <a:cubicBezTo>
                    <a:pt x="243720" y="204144"/>
                    <a:pt x="241748" y="203487"/>
                    <a:pt x="240434" y="202830"/>
                  </a:cubicBezTo>
                  <a:lnTo>
                    <a:pt x="224661" y="187713"/>
                  </a:lnTo>
                  <a:lnTo>
                    <a:pt x="224661" y="187713"/>
                  </a:lnTo>
                  <a:lnTo>
                    <a:pt x="224661" y="187713"/>
                  </a:lnTo>
                  <a:lnTo>
                    <a:pt x="187856" y="153538"/>
                  </a:lnTo>
                  <a:cubicBezTo>
                    <a:pt x="187199" y="152881"/>
                    <a:pt x="186542" y="152223"/>
                    <a:pt x="185884" y="151566"/>
                  </a:cubicBezTo>
                  <a:cubicBezTo>
                    <a:pt x="185227" y="150909"/>
                    <a:pt x="184570" y="150252"/>
                    <a:pt x="183913" y="149594"/>
                  </a:cubicBezTo>
                  <a:lnTo>
                    <a:pt x="166825" y="133821"/>
                  </a:lnTo>
                  <a:cubicBezTo>
                    <a:pt x="162224" y="129220"/>
                    <a:pt x="157624" y="124620"/>
                    <a:pt x="152366" y="120019"/>
                  </a:cubicBezTo>
                  <a:cubicBezTo>
                    <a:pt x="150394" y="118705"/>
                    <a:pt x="149080" y="116733"/>
                    <a:pt x="147108" y="115419"/>
                  </a:cubicBezTo>
                  <a:lnTo>
                    <a:pt x="146451" y="114761"/>
                  </a:lnTo>
                  <a:cubicBezTo>
                    <a:pt x="145794" y="114104"/>
                    <a:pt x="145136" y="113447"/>
                    <a:pt x="144479" y="112790"/>
                  </a:cubicBezTo>
                  <a:cubicBezTo>
                    <a:pt x="144479" y="112790"/>
                    <a:pt x="144479" y="112790"/>
                    <a:pt x="143822" y="112790"/>
                  </a:cubicBezTo>
                  <a:cubicBezTo>
                    <a:pt x="139221" y="109504"/>
                    <a:pt x="133964" y="106875"/>
                    <a:pt x="128706" y="105560"/>
                  </a:cubicBezTo>
                  <a:cubicBezTo>
                    <a:pt x="126077" y="104903"/>
                    <a:pt x="122791" y="104246"/>
                    <a:pt x="119505" y="104246"/>
                  </a:cubicBezTo>
                  <a:cubicBezTo>
                    <a:pt x="118847" y="104246"/>
                    <a:pt x="118190" y="104246"/>
                    <a:pt x="118190" y="104246"/>
                  </a:cubicBezTo>
                  <a:cubicBezTo>
                    <a:pt x="110303" y="104246"/>
                    <a:pt x="103074" y="106875"/>
                    <a:pt x="97159" y="110818"/>
                  </a:cubicBezTo>
                  <a:lnTo>
                    <a:pt x="97159" y="110818"/>
                  </a:lnTo>
                  <a:cubicBezTo>
                    <a:pt x="95187" y="112133"/>
                    <a:pt x="93216" y="114104"/>
                    <a:pt x="91244" y="116076"/>
                  </a:cubicBezTo>
                  <a:cubicBezTo>
                    <a:pt x="91244" y="116076"/>
                    <a:pt x="90587" y="116076"/>
                    <a:pt x="90587" y="116733"/>
                  </a:cubicBezTo>
                  <a:cubicBezTo>
                    <a:pt x="88615" y="118705"/>
                    <a:pt x="85986" y="120019"/>
                    <a:pt x="84014" y="121991"/>
                  </a:cubicBezTo>
                  <a:cubicBezTo>
                    <a:pt x="76128" y="128563"/>
                    <a:pt x="68241" y="134478"/>
                    <a:pt x="61669" y="140393"/>
                  </a:cubicBezTo>
                  <a:cubicBezTo>
                    <a:pt x="61012" y="141050"/>
                    <a:pt x="61012" y="141050"/>
                    <a:pt x="60354" y="141050"/>
                  </a:cubicBezTo>
                  <a:cubicBezTo>
                    <a:pt x="51153" y="147623"/>
                    <a:pt x="41295" y="150909"/>
                    <a:pt x="30779" y="150909"/>
                  </a:cubicBezTo>
                  <a:cubicBezTo>
                    <a:pt x="28150" y="150909"/>
                    <a:pt x="24864" y="150909"/>
                    <a:pt x="22235" y="150252"/>
                  </a:cubicBezTo>
                  <a:cubicBezTo>
                    <a:pt x="11062" y="148280"/>
                    <a:pt x="-1425" y="133164"/>
                    <a:pt x="547" y="121991"/>
                  </a:cubicBezTo>
                  <a:cubicBezTo>
                    <a:pt x="547" y="120676"/>
                    <a:pt x="1861" y="118705"/>
                    <a:pt x="2519" y="117390"/>
                  </a:cubicBezTo>
                  <a:cubicBezTo>
                    <a:pt x="3176" y="116733"/>
                    <a:pt x="3176" y="116733"/>
                    <a:pt x="3833" y="116076"/>
                  </a:cubicBezTo>
                  <a:cubicBezTo>
                    <a:pt x="4490" y="115419"/>
                    <a:pt x="5147" y="114761"/>
                    <a:pt x="5805" y="114104"/>
                  </a:cubicBezTo>
                  <a:lnTo>
                    <a:pt x="8434" y="111475"/>
                  </a:lnTo>
                  <a:lnTo>
                    <a:pt x="41295" y="78614"/>
                  </a:lnTo>
                  <a:cubicBezTo>
                    <a:pt x="41952" y="77957"/>
                    <a:pt x="42609" y="77300"/>
                    <a:pt x="43266" y="76642"/>
                  </a:cubicBezTo>
                  <a:cubicBezTo>
                    <a:pt x="43924" y="75985"/>
                    <a:pt x="44581" y="75328"/>
                    <a:pt x="45238" y="74671"/>
                  </a:cubicBezTo>
                  <a:lnTo>
                    <a:pt x="80728" y="39181"/>
                  </a:lnTo>
                  <a:lnTo>
                    <a:pt x="80728" y="39181"/>
                  </a:lnTo>
                  <a:lnTo>
                    <a:pt x="89929" y="29979"/>
                  </a:lnTo>
                  <a:lnTo>
                    <a:pt x="91244" y="29322"/>
                  </a:lnTo>
                  <a:cubicBezTo>
                    <a:pt x="95844" y="25379"/>
                    <a:pt x="101102" y="24064"/>
                    <a:pt x="108989" y="24064"/>
                  </a:cubicBezTo>
                  <a:cubicBezTo>
                    <a:pt x="119505" y="24064"/>
                    <a:pt x="131335" y="28665"/>
                    <a:pt x="143165" y="32608"/>
                  </a:cubicBezTo>
                  <a:cubicBezTo>
                    <a:pt x="151051" y="35237"/>
                    <a:pt x="158938" y="37866"/>
                    <a:pt x="166825" y="39838"/>
                  </a:cubicBezTo>
                  <a:cubicBezTo>
                    <a:pt x="176683" y="42467"/>
                    <a:pt x="187199" y="43781"/>
                    <a:pt x="197714" y="43781"/>
                  </a:cubicBezTo>
                  <a:cubicBezTo>
                    <a:pt x="199686" y="43781"/>
                    <a:pt x="201658" y="43781"/>
                    <a:pt x="203629" y="43781"/>
                  </a:cubicBezTo>
                  <a:cubicBezTo>
                    <a:pt x="227289" y="42467"/>
                    <a:pt x="268037" y="12234"/>
                    <a:pt x="281182" y="2376"/>
                  </a:cubicBezTo>
                  <a:cubicBezTo>
                    <a:pt x="283811" y="404"/>
                    <a:pt x="286440" y="-253"/>
                    <a:pt x="288411" y="-253"/>
                  </a:cubicBezTo>
                  <a:cubicBezTo>
                    <a:pt x="290383" y="-253"/>
                    <a:pt x="291698" y="404"/>
                    <a:pt x="293669" y="1719"/>
                  </a:cubicBezTo>
                  <a:cubicBezTo>
                    <a:pt x="294326" y="2376"/>
                    <a:pt x="294326" y="2376"/>
                    <a:pt x="294984" y="3033"/>
                  </a:cubicBezTo>
                  <a:cubicBezTo>
                    <a:pt x="296298" y="4348"/>
                    <a:pt x="296955" y="5662"/>
                    <a:pt x="298270" y="7634"/>
                  </a:cubicBezTo>
                  <a:cubicBezTo>
                    <a:pt x="304185" y="19464"/>
                    <a:pt x="310100" y="31294"/>
                    <a:pt x="316015" y="43124"/>
                  </a:cubicBezTo>
                  <a:cubicBezTo>
                    <a:pt x="327845" y="65470"/>
                    <a:pt x="339675" y="87815"/>
                    <a:pt x="350848" y="110161"/>
                  </a:cubicBezTo>
                  <a:cubicBezTo>
                    <a:pt x="352819" y="115419"/>
                    <a:pt x="351505" y="120676"/>
                    <a:pt x="346247" y="124620"/>
                  </a:cubicBezTo>
                  <a:close/>
                </a:path>
              </a:pathLst>
            </a:custGeom>
            <a:solidFill>
              <a:srgbClr val="0073E6"/>
            </a:solidFill>
            <a:ln w="657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26" name="Graphic 14">
              <a:extLst>
                <a:ext uri="{FF2B5EF4-FFF2-40B4-BE49-F238E27FC236}">
                  <a16:creationId xmlns:a16="http://schemas.microsoft.com/office/drawing/2014/main" id="{9C3604C0-B7A4-4D1A-848B-F17D3E4B26A5}"/>
                </a:ext>
              </a:extLst>
            </p:cNvPr>
            <p:cNvGrpSpPr/>
            <p:nvPr/>
          </p:nvGrpSpPr>
          <p:grpSpPr>
            <a:xfrm>
              <a:off x="5893574" y="3428250"/>
              <a:ext cx="205054" cy="188150"/>
              <a:chOff x="5893574" y="3428250"/>
              <a:chExt cx="205054" cy="188150"/>
            </a:xfrm>
            <a:solidFill>
              <a:srgbClr val="0073E6"/>
            </a:solidFill>
          </p:grpSpPr>
          <p:sp>
            <p:nvSpPr>
              <p:cNvPr id="27" name="Freeform: Shape 26">
                <a:extLst>
                  <a:ext uri="{FF2B5EF4-FFF2-40B4-BE49-F238E27FC236}">
                    <a16:creationId xmlns:a16="http://schemas.microsoft.com/office/drawing/2014/main" id="{FA3035F8-0957-4AC7-82FA-1D3E1BEB786A}"/>
                  </a:ext>
                </a:extLst>
              </p:cNvPr>
              <p:cNvSpPr/>
              <p:nvPr/>
            </p:nvSpPr>
            <p:spPr>
              <a:xfrm>
                <a:off x="5893574" y="3428250"/>
                <a:ext cx="71690" cy="78393"/>
              </a:xfrm>
              <a:custGeom>
                <a:avLst/>
                <a:gdLst>
                  <a:gd name="connsiteX0" fmla="*/ 68047 w 71690"/>
                  <a:gd name="connsiteY0" fmla="*/ 32037 h 78393"/>
                  <a:gd name="connsiteX1" fmla="*/ 36500 w 71690"/>
                  <a:gd name="connsiteY1" fmla="*/ 70156 h 78393"/>
                  <a:gd name="connsiteX2" fmla="*/ 35843 w 71690"/>
                  <a:gd name="connsiteY2" fmla="*/ 70814 h 78393"/>
                  <a:gd name="connsiteX3" fmla="*/ 7582 w 71690"/>
                  <a:gd name="connsiteY3" fmla="*/ 73443 h 78393"/>
                  <a:gd name="connsiteX4" fmla="*/ 5611 w 71690"/>
                  <a:gd name="connsiteY4" fmla="*/ 72128 h 78393"/>
                  <a:gd name="connsiteX5" fmla="*/ 1667 w 71690"/>
                  <a:gd name="connsiteY5" fmla="*/ 66870 h 78393"/>
                  <a:gd name="connsiteX6" fmla="*/ 1010 w 71690"/>
                  <a:gd name="connsiteY6" fmla="*/ 64898 h 78393"/>
                  <a:gd name="connsiteX7" fmla="*/ 353 w 71690"/>
                  <a:gd name="connsiteY7" fmla="*/ 61612 h 78393"/>
                  <a:gd name="connsiteX8" fmla="*/ 353 w 71690"/>
                  <a:gd name="connsiteY8" fmla="*/ 60298 h 78393"/>
                  <a:gd name="connsiteX9" fmla="*/ 353 w 71690"/>
                  <a:gd name="connsiteY9" fmla="*/ 58983 h 78393"/>
                  <a:gd name="connsiteX10" fmla="*/ 353 w 71690"/>
                  <a:gd name="connsiteY10" fmla="*/ 58326 h 78393"/>
                  <a:gd name="connsiteX11" fmla="*/ 353 w 71690"/>
                  <a:gd name="connsiteY11" fmla="*/ 57012 h 78393"/>
                  <a:gd name="connsiteX12" fmla="*/ 353 w 71690"/>
                  <a:gd name="connsiteY12" fmla="*/ 55040 h 78393"/>
                  <a:gd name="connsiteX13" fmla="*/ 1010 w 71690"/>
                  <a:gd name="connsiteY13" fmla="*/ 51754 h 78393"/>
                  <a:gd name="connsiteX14" fmla="*/ 2982 w 71690"/>
                  <a:gd name="connsiteY14" fmla="*/ 47811 h 78393"/>
                  <a:gd name="connsiteX15" fmla="*/ 3639 w 71690"/>
                  <a:gd name="connsiteY15" fmla="*/ 46496 h 78393"/>
                  <a:gd name="connsiteX16" fmla="*/ 4296 w 71690"/>
                  <a:gd name="connsiteY16" fmla="*/ 45839 h 78393"/>
                  <a:gd name="connsiteX17" fmla="*/ 35843 w 71690"/>
                  <a:gd name="connsiteY17" fmla="*/ 7063 h 78393"/>
                  <a:gd name="connsiteX18" fmla="*/ 64104 w 71690"/>
                  <a:gd name="connsiteY18" fmla="*/ 4434 h 78393"/>
                  <a:gd name="connsiteX19" fmla="*/ 64104 w 71690"/>
                  <a:gd name="connsiteY19" fmla="*/ 4434 h 78393"/>
                  <a:gd name="connsiteX20" fmla="*/ 66075 w 71690"/>
                  <a:gd name="connsiteY20" fmla="*/ 5748 h 78393"/>
                  <a:gd name="connsiteX21" fmla="*/ 66732 w 71690"/>
                  <a:gd name="connsiteY21" fmla="*/ 6405 h 78393"/>
                  <a:gd name="connsiteX22" fmla="*/ 67390 w 71690"/>
                  <a:gd name="connsiteY22" fmla="*/ 7720 h 78393"/>
                  <a:gd name="connsiteX23" fmla="*/ 68704 w 71690"/>
                  <a:gd name="connsiteY23" fmla="*/ 9692 h 78393"/>
                  <a:gd name="connsiteX24" fmla="*/ 69361 w 71690"/>
                  <a:gd name="connsiteY24" fmla="*/ 11006 h 78393"/>
                  <a:gd name="connsiteX25" fmla="*/ 70019 w 71690"/>
                  <a:gd name="connsiteY25" fmla="*/ 12978 h 78393"/>
                  <a:gd name="connsiteX26" fmla="*/ 70676 w 71690"/>
                  <a:gd name="connsiteY26" fmla="*/ 14950 h 78393"/>
                  <a:gd name="connsiteX27" fmla="*/ 68047 w 71690"/>
                  <a:gd name="connsiteY27" fmla="*/ 32037 h 7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690" h="78393">
                    <a:moveTo>
                      <a:pt x="68047" y="32037"/>
                    </a:moveTo>
                    <a:lnTo>
                      <a:pt x="36500" y="70156"/>
                    </a:lnTo>
                    <a:lnTo>
                      <a:pt x="35843" y="70814"/>
                    </a:lnTo>
                    <a:cubicBezTo>
                      <a:pt x="28613" y="79357"/>
                      <a:pt x="16126" y="80672"/>
                      <a:pt x="7582" y="73443"/>
                    </a:cubicBezTo>
                    <a:cubicBezTo>
                      <a:pt x="6925" y="72785"/>
                      <a:pt x="6268" y="72128"/>
                      <a:pt x="5611" y="72128"/>
                    </a:cubicBezTo>
                    <a:cubicBezTo>
                      <a:pt x="4296" y="70814"/>
                      <a:pt x="2982" y="68842"/>
                      <a:pt x="1667" y="66870"/>
                    </a:cubicBezTo>
                    <a:cubicBezTo>
                      <a:pt x="1667" y="66213"/>
                      <a:pt x="1010" y="65556"/>
                      <a:pt x="1010" y="64898"/>
                    </a:cubicBezTo>
                    <a:cubicBezTo>
                      <a:pt x="1010" y="63584"/>
                      <a:pt x="353" y="62927"/>
                      <a:pt x="353" y="61612"/>
                    </a:cubicBezTo>
                    <a:cubicBezTo>
                      <a:pt x="353" y="60955"/>
                      <a:pt x="353" y="60298"/>
                      <a:pt x="353" y="60298"/>
                    </a:cubicBezTo>
                    <a:cubicBezTo>
                      <a:pt x="353" y="59641"/>
                      <a:pt x="353" y="59641"/>
                      <a:pt x="353" y="58983"/>
                    </a:cubicBezTo>
                    <a:lnTo>
                      <a:pt x="353" y="58326"/>
                    </a:lnTo>
                    <a:cubicBezTo>
                      <a:pt x="353" y="58326"/>
                      <a:pt x="353" y="57669"/>
                      <a:pt x="353" y="57012"/>
                    </a:cubicBezTo>
                    <a:cubicBezTo>
                      <a:pt x="353" y="56355"/>
                      <a:pt x="353" y="55697"/>
                      <a:pt x="353" y="55040"/>
                    </a:cubicBezTo>
                    <a:cubicBezTo>
                      <a:pt x="353" y="53726"/>
                      <a:pt x="1010" y="52411"/>
                      <a:pt x="1010" y="51754"/>
                    </a:cubicBezTo>
                    <a:cubicBezTo>
                      <a:pt x="1667" y="50440"/>
                      <a:pt x="2324" y="49125"/>
                      <a:pt x="2982" y="47811"/>
                    </a:cubicBezTo>
                    <a:cubicBezTo>
                      <a:pt x="2982" y="47153"/>
                      <a:pt x="3639" y="47153"/>
                      <a:pt x="3639" y="46496"/>
                    </a:cubicBezTo>
                    <a:cubicBezTo>
                      <a:pt x="3639" y="46496"/>
                      <a:pt x="3639" y="45839"/>
                      <a:pt x="4296" y="45839"/>
                    </a:cubicBezTo>
                    <a:lnTo>
                      <a:pt x="35843" y="7063"/>
                    </a:lnTo>
                    <a:cubicBezTo>
                      <a:pt x="43072" y="-1481"/>
                      <a:pt x="55560" y="-2796"/>
                      <a:pt x="64104" y="4434"/>
                    </a:cubicBezTo>
                    <a:lnTo>
                      <a:pt x="64104" y="4434"/>
                    </a:lnTo>
                    <a:cubicBezTo>
                      <a:pt x="64761" y="5091"/>
                      <a:pt x="65418" y="5748"/>
                      <a:pt x="66075" y="5748"/>
                    </a:cubicBezTo>
                    <a:cubicBezTo>
                      <a:pt x="66732" y="5748"/>
                      <a:pt x="66732" y="6405"/>
                      <a:pt x="66732" y="6405"/>
                    </a:cubicBezTo>
                    <a:cubicBezTo>
                      <a:pt x="67390" y="7063"/>
                      <a:pt x="67390" y="7063"/>
                      <a:pt x="67390" y="7720"/>
                    </a:cubicBezTo>
                    <a:cubicBezTo>
                      <a:pt x="68047" y="8377"/>
                      <a:pt x="68047" y="9034"/>
                      <a:pt x="68704" y="9692"/>
                    </a:cubicBezTo>
                    <a:cubicBezTo>
                      <a:pt x="68704" y="10349"/>
                      <a:pt x="69361" y="10349"/>
                      <a:pt x="69361" y="11006"/>
                    </a:cubicBezTo>
                    <a:cubicBezTo>
                      <a:pt x="70019" y="11663"/>
                      <a:pt x="70019" y="12320"/>
                      <a:pt x="70019" y="12978"/>
                    </a:cubicBezTo>
                    <a:cubicBezTo>
                      <a:pt x="70019" y="13635"/>
                      <a:pt x="70676" y="14292"/>
                      <a:pt x="70676" y="14950"/>
                    </a:cubicBezTo>
                    <a:cubicBezTo>
                      <a:pt x="73305" y="20864"/>
                      <a:pt x="71990" y="26779"/>
                      <a:pt x="68047" y="32037"/>
                    </a:cubicBezTo>
                    <a:close/>
                  </a:path>
                </a:pathLst>
              </a:custGeom>
              <a:solidFill>
                <a:srgbClr val="0073E6"/>
              </a:solidFill>
              <a:ln w="657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27">
                <a:extLst>
                  <a:ext uri="{FF2B5EF4-FFF2-40B4-BE49-F238E27FC236}">
                    <a16:creationId xmlns:a16="http://schemas.microsoft.com/office/drawing/2014/main" id="{C02D7D0C-9FAF-4BBE-9B43-FDECB9CF467F}"/>
                  </a:ext>
                </a:extLst>
              </p:cNvPr>
              <p:cNvSpPr/>
              <p:nvPr/>
            </p:nvSpPr>
            <p:spPr>
              <a:xfrm>
                <a:off x="5936951" y="3465712"/>
                <a:ext cx="72185" cy="77079"/>
              </a:xfrm>
              <a:custGeom>
                <a:avLst/>
                <a:gdLst>
                  <a:gd name="connsiteX0" fmla="*/ 68702 w 72185"/>
                  <a:gd name="connsiteY0" fmla="*/ 31378 h 77079"/>
                  <a:gd name="connsiteX1" fmla="*/ 39127 w 72185"/>
                  <a:gd name="connsiteY1" fmla="*/ 66868 h 77079"/>
                  <a:gd name="connsiteX2" fmla="*/ 36498 w 72185"/>
                  <a:gd name="connsiteY2" fmla="*/ 69497 h 77079"/>
                  <a:gd name="connsiteX3" fmla="*/ 8238 w 72185"/>
                  <a:gd name="connsiteY3" fmla="*/ 72126 h 77079"/>
                  <a:gd name="connsiteX4" fmla="*/ 8238 w 72185"/>
                  <a:gd name="connsiteY4" fmla="*/ 72126 h 77079"/>
                  <a:gd name="connsiteX5" fmla="*/ 6266 w 72185"/>
                  <a:gd name="connsiteY5" fmla="*/ 70812 h 77079"/>
                  <a:gd name="connsiteX6" fmla="*/ 3637 w 72185"/>
                  <a:gd name="connsiteY6" fmla="*/ 67526 h 77079"/>
                  <a:gd name="connsiteX7" fmla="*/ 1665 w 72185"/>
                  <a:gd name="connsiteY7" fmla="*/ 63582 h 77079"/>
                  <a:gd name="connsiteX8" fmla="*/ 1665 w 72185"/>
                  <a:gd name="connsiteY8" fmla="*/ 63582 h 77079"/>
                  <a:gd name="connsiteX9" fmla="*/ 1008 w 72185"/>
                  <a:gd name="connsiteY9" fmla="*/ 62268 h 77079"/>
                  <a:gd name="connsiteX10" fmla="*/ 351 w 72185"/>
                  <a:gd name="connsiteY10" fmla="*/ 60953 h 77079"/>
                  <a:gd name="connsiteX11" fmla="*/ 351 w 72185"/>
                  <a:gd name="connsiteY11" fmla="*/ 59639 h 77079"/>
                  <a:gd name="connsiteX12" fmla="*/ 351 w 72185"/>
                  <a:gd name="connsiteY12" fmla="*/ 57667 h 77079"/>
                  <a:gd name="connsiteX13" fmla="*/ 351 w 72185"/>
                  <a:gd name="connsiteY13" fmla="*/ 56353 h 77079"/>
                  <a:gd name="connsiteX14" fmla="*/ 351 w 72185"/>
                  <a:gd name="connsiteY14" fmla="*/ 56353 h 77079"/>
                  <a:gd name="connsiteX15" fmla="*/ 351 w 72185"/>
                  <a:gd name="connsiteY15" fmla="*/ 55038 h 77079"/>
                  <a:gd name="connsiteX16" fmla="*/ 1008 w 72185"/>
                  <a:gd name="connsiteY16" fmla="*/ 51752 h 77079"/>
                  <a:gd name="connsiteX17" fmla="*/ 1008 w 72185"/>
                  <a:gd name="connsiteY17" fmla="*/ 51095 h 77079"/>
                  <a:gd name="connsiteX18" fmla="*/ 4294 w 72185"/>
                  <a:gd name="connsiteY18" fmla="*/ 45180 h 77079"/>
                  <a:gd name="connsiteX19" fmla="*/ 5609 w 72185"/>
                  <a:gd name="connsiteY19" fmla="*/ 43866 h 77079"/>
                  <a:gd name="connsiteX20" fmla="*/ 35841 w 72185"/>
                  <a:gd name="connsiteY20" fmla="*/ 7061 h 77079"/>
                  <a:gd name="connsiteX21" fmla="*/ 64102 w 72185"/>
                  <a:gd name="connsiteY21" fmla="*/ 4432 h 77079"/>
                  <a:gd name="connsiteX22" fmla="*/ 64102 w 72185"/>
                  <a:gd name="connsiteY22" fmla="*/ 4432 h 77079"/>
                  <a:gd name="connsiteX23" fmla="*/ 65416 w 72185"/>
                  <a:gd name="connsiteY23" fmla="*/ 5747 h 77079"/>
                  <a:gd name="connsiteX24" fmla="*/ 65416 w 72185"/>
                  <a:gd name="connsiteY24" fmla="*/ 5747 h 77079"/>
                  <a:gd name="connsiteX25" fmla="*/ 66073 w 72185"/>
                  <a:gd name="connsiteY25" fmla="*/ 7061 h 77079"/>
                  <a:gd name="connsiteX26" fmla="*/ 67388 w 72185"/>
                  <a:gd name="connsiteY26" fmla="*/ 8375 h 77079"/>
                  <a:gd name="connsiteX27" fmla="*/ 68702 w 72185"/>
                  <a:gd name="connsiteY27" fmla="*/ 10347 h 77079"/>
                  <a:gd name="connsiteX28" fmla="*/ 70017 w 72185"/>
                  <a:gd name="connsiteY28" fmla="*/ 13633 h 77079"/>
                  <a:gd name="connsiteX29" fmla="*/ 70674 w 72185"/>
                  <a:gd name="connsiteY29" fmla="*/ 15605 h 77079"/>
                  <a:gd name="connsiteX30" fmla="*/ 68702 w 72185"/>
                  <a:gd name="connsiteY30" fmla="*/ 31378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185" h="77079">
                    <a:moveTo>
                      <a:pt x="68702" y="31378"/>
                    </a:moveTo>
                    <a:lnTo>
                      <a:pt x="39127" y="66868"/>
                    </a:lnTo>
                    <a:lnTo>
                      <a:pt x="36498" y="69497"/>
                    </a:lnTo>
                    <a:cubicBezTo>
                      <a:pt x="29269" y="78041"/>
                      <a:pt x="16781" y="79356"/>
                      <a:pt x="8238" y="72126"/>
                    </a:cubicBezTo>
                    <a:lnTo>
                      <a:pt x="8238" y="72126"/>
                    </a:lnTo>
                    <a:cubicBezTo>
                      <a:pt x="7580" y="71469"/>
                      <a:pt x="6923" y="70812"/>
                      <a:pt x="6266" y="70812"/>
                    </a:cubicBezTo>
                    <a:cubicBezTo>
                      <a:pt x="4951" y="69497"/>
                      <a:pt x="4294" y="68840"/>
                      <a:pt x="3637" y="67526"/>
                    </a:cubicBezTo>
                    <a:cubicBezTo>
                      <a:pt x="2980" y="66211"/>
                      <a:pt x="2323" y="64897"/>
                      <a:pt x="1665" y="63582"/>
                    </a:cubicBezTo>
                    <a:lnTo>
                      <a:pt x="1665" y="63582"/>
                    </a:lnTo>
                    <a:cubicBezTo>
                      <a:pt x="1665" y="62925"/>
                      <a:pt x="1665" y="62268"/>
                      <a:pt x="1008" y="62268"/>
                    </a:cubicBezTo>
                    <a:cubicBezTo>
                      <a:pt x="1008" y="61611"/>
                      <a:pt x="1008" y="60953"/>
                      <a:pt x="351" y="60953"/>
                    </a:cubicBezTo>
                    <a:cubicBezTo>
                      <a:pt x="351" y="60296"/>
                      <a:pt x="351" y="59639"/>
                      <a:pt x="351" y="59639"/>
                    </a:cubicBezTo>
                    <a:cubicBezTo>
                      <a:pt x="351" y="58982"/>
                      <a:pt x="351" y="58325"/>
                      <a:pt x="351" y="57667"/>
                    </a:cubicBezTo>
                    <a:cubicBezTo>
                      <a:pt x="351" y="57010"/>
                      <a:pt x="351" y="56353"/>
                      <a:pt x="351" y="56353"/>
                    </a:cubicBezTo>
                    <a:lnTo>
                      <a:pt x="351" y="56353"/>
                    </a:lnTo>
                    <a:cubicBezTo>
                      <a:pt x="351" y="55696"/>
                      <a:pt x="351" y="55696"/>
                      <a:pt x="351" y="55038"/>
                    </a:cubicBezTo>
                    <a:cubicBezTo>
                      <a:pt x="351" y="53724"/>
                      <a:pt x="1008" y="53067"/>
                      <a:pt x="1008" y="51752"/>
                    </a:cubicBezTo>
                    <a:lnTo>
                      <a:pt x="1008" y="51095"/>
                    </a:lnTo>
                    <a:cubicBezTo>
                      <a:pt x="1665" y="49123"/>
                      <a:pt x="2980" y="47152"/>
                      <a:pt x="4294" y="45180"/>
                    </a:cubicBezTo>
                    <a:lnTo>
                      <a:pt x="5609" y="43866"/>
                    </a:lnTo>
                    <a:lnTo>
                      <a:pt x="35841" y="7061"/>
                    </a:lnTo>
                    <a:cubicBezTo>
                      <a:pt x="43070" y="-1483"/>
                      <a:pt x="55558" y="-2797"/>
                      <a:pt x="64102" y="4432"/>
                    </a:cubicBezTo>
                    <a:lnTo>
                      <a:pt x="64102" y="4432"/>
                    </a:lnTo>
                    <a:cubicBezTo>
                      <a:pt x="64759" y="5089"/>
                      <a:pt x="65416" y="5747"/>
                      <a:pt x="65416" y="5747"/>
                    </a:cubicBezTo>
                    <a:lnTo>
                      <a:pt x="65416" y="5747"/>
                    </a:lnTo>
                    <a:cubicBezTo>
                      <a:pt x="66073" y="6404"/>
                      <a:pt x="66073" y="6404"/>
                      <a:pt x="66073" y="7061"/>
                    </a:cubicBezTo>
                    <a:cubicBezTo>
                      <a:pt x="66731" y="7718"/>
                      <a:pt x="66731" y="7718"/>
                      <a:pt x="67388" y="8375"/>
                    </a:cubicBezTo>
                    <a:cubicBezTo>
                      <a:pt x="68045" y="9033"/>
                      <a:pt x="68045" y="9690"/>
                      <a:pt x="68702" y="10347"/>
                    </a:cubicBezTo>
                    <a:cubicBezTo>
                      <a:pt x="69359" y="11004"/>
                      <a:pt x="69359" y="12319"/>
                      <a:pt x="70017" y="13633"/>
                    </a:cubicBezTo>
                    <a:cubicBezTo>
                      <a:pt x="70017" y="14290"/>
                      <a:pt x="70674" y="14948"/>
                      <a:pt x="70674" y="15605"/>
                    </a:cubicBezTo>
                    <a:cubicBezTo>
                      <a:pt x="73960" y="20206"/>
                      <a:pt x="72646" y="26778"/>
                      <a:pt x="68702" y="31378"/>
                    </a:cubicBezTo>
                    <a:close/>
                  </a:path>
                </a:pathLst>
              </a:custGeom>
              <a:solidFill>
                <a:srgbClr val="0073E6"/>
              </a:solidFill>
              <a:ln w="657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 name="Freeform: Shape 28">
                <a:extLst>
                  <a:ext uri="{FF2B5EF4-FFF2-40B4-BE49-F238E27FC236}">
                    <a16:creationId xmlns:a16="http://schemas.microsoft.com/office/drawing/2014/main" id="{B357FF32-3EEC-4CFB-8DA8-BFAA5591A5C7}"/>
                  </a:ext>
                </a:extLst>
              </p:cNvPr>
              <p:cNvSpPr/>
              <p:nvPr/>
            </p:nvSpPr>
            <p:spPr>
              <a:xfrm>
                <a:off x="5982464" y="3502517"/>
                <a:ext cx="72130" cy="78393"/>
              </a:xfrm>
              <a:custGeom>
                <a:avLst/>
                <a:gdLst>
                  <a:gd name="connsiteX0" fmla="*/ 71822 w 72130"/>
                  <a:gd name="connsiteY0" fmla="*/ 19547 h 78393"/>
                  <a:gd name="connsiteX1" fmla="*/ 71822 w 72130"/>
                  <a:gd name="connsiteY1" fmla="*/ 21518 h 78393"/>
                  <a:gd name="connsiteX2" fmla="*/ 71822 w 72130"/>
                  <a:gd name="connsiteY2" fmla="*/ 23490 h 78393"/>
                  <a:gd name="connsiteX3" fmla="*/ 71822 w 72130"/>
                  <a:gd name="connsiteY3" fmla="*/ 23490 h 78393"/>
                  <a:gd name="connsiteX4" fmla="*/ 71822 w 72130"/>
                  <a:gd name="connsiteY4" fmla="*/ 23490 h 78393"/>
                  <a:gd name="connsiteX5" fmla="*/ 71822 w 72130"/>
                  <a:gd name="connsiteY5" fmla="*/ 23490 h 78393"/>
                  <a:gd name="connsiteX6" fmla="*/ 71165 w 72130"/>
                  <a:gd name="connsiteY6" fmla="*/ 26119 h 78393"/>
                  <a:gd name="connsiteX7" fmla="*/ 70507 w 72130"/>
                  <a:gd name="connsiteY7" fmla="*/ 27433 h 78393"/>
                  <a:gd name="connsiteX8" fmla="*/ 69193 w 72130"/>
                  <a:gd name="connsiteY8" fmla="*/ 30062 h 78393"/>
                  <a:gd name="connsiteX9" fmla="*/ 67879 w 72130"/>
                  <a:gd name="connsiteY9" fmla="*/ 32034 h 78393"/>
                  <a:gd name="connsiteX10" fmla="*/ 40275 w 72130"/>
                  <a:gd name="connsiteY10" fmla="*/ 65552 h 78393"/>
                  <a:gd name="connsiteX11" fmla="*/ 36332 w 72130"/>
                  <a:gd name="connsiteY11" fmla="*/ 70810 h 78393"/>
                  <a:gd name="connsiteX12" fmla="*/ 8071 w 72130"/>
                  <a:gd name="connsiteY12" fmla="*/ 73439 h 78393"/>
                  <a:gd name="connsiteX13" fmla="*/ 8071 w 72130"/>
                  <a:gd name="connsiteY13" fmla="*/ 73439 h 78393"/>
                  <a:gd name="connsiteX14" fmla="*/ 6099 w 72130"/>
                  <a:gd name="connsiteY14" fmla="*/ 72125 h 78393"/>
                  <a:gd name="connsiteX15" fmla="*/ 1499 w 72130"/>
                  <a:gd name="connsiteY15" fmla="*/ 64895 h 78393"/>
                  <a:gd name="connsiteX16" fmla="*/ 842 w 72130"/>
                  <a:gd name="connsiteY16" fmla="*/ 62923 h 78393"/>
                  <a:gd name="connsiteX17" fmla="*/ 4785 w 72130"/>
                  <a:gd name="connsiteY17" fmla="*/ 45836 h 78393"/>
                  <a:gd name="connsiteX18" fmla="*/ 8071 w 72130"/>
                  <a:gd name="connsiteY18" fmla="*/ 41892 h 78393"/>
                  <a:gd name="connsiteX19" fmla="*/ 36989 w 72130"/>
                  <a:gd name="connsiteY19" fmla="*/ 7059 h 78393"/>
                  <a:gd name="connsiteX20" fmla="*/ 65250 w 72130"/>
                  <a:gd name="connsiteY20" fmla="*/ 4430 h 78393"/>
                  <a:gd name="connsiteX21" fmla="*/ 65250 w 72130"/>
                  <a:gd name="connsiteY21" fmla="*/ 4430 h 78393"/>
                  <a:gd name="connsiteX22" fmla="*/ 67221 w 72130"/>
                  <a:gd name="connsiteY22" fmla="*/ 5745 h 78393"/>
                  <a:gd name="connsiteX23" fmla="*/ 68536 w 72130"/>
                  <a:gd name="connsiteY23" fmla="*/ 7059 h 78393"/>
                  <a:gd name="connsiteX24" fmla="*/ 69850 w 72130"/>
                  <a:gd name="connsiteY24" fmla="*/ 9031 h 78393"/>
                  <a:gd name="connsiteX25" fmla="*/ 71822 w 72130"/>
                  <a:gd name="connsiteY25" fmla="*/ 12974 h 78393"/>
                  <a:gd name="connsiteX26" fmla="*/ 71822 w 72130"/>
                  <a:gd name="connsiteY26" fmla="*/ 12974 h 78393"/>
                  <a:gd name="connsiteX27" fmla="*/ 72479 w 72130"/>
                  <a:gd name="connsiteY27" fmla="*/ 14289 h 78393"/>
                  <a:gd name="connsiteX28" fmla="*/ 72479 w 72130"/>
                  <a:gd name="connsiteY28" fmla="*/ 15603 h 78393"/>
                  <a:gd name="connsiteX29" fmla="*/ 71822 w 72130"/>
                  <a:gd name="connsiteY29" fmla="*/ 19547 h 7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130" h="78393">
                    <a:moveTo>
                      <a:pt x="71822" y="19547"/>
                    </a:moveTo>
                    <a:cubicBezTo>
                      <a:pt x="71822" y="20204"/>
                      <a:pt x="71822" y="20861"/>
                      <a:pt x="71822" y="21518"/>
                    </a:cubicBezTo>
                    <a:cubicBezTo>
                      <a:pt x="71822" y="22176"/>
                      <a:pt x="71822" y="22833"/>
                      <a:pt x="71822" y="23490"/>
                    </a:cubicBezTo>
                    <a:lnTo>
                      <a:pt x="71822" y="23490"/>
                    </a:lnTo>
                    <a:lnTo>
                      <a:pt x="71822" y="23490"/>
                    </a:lnTo>
                    <a:lnTo>
                      <a:pt x="71822" y="23490"/>
                    </a:lnTo>
                    <a:cubicBezTo>
                      <a:pt x="71822" y="24147"/>
                      <a:pt x="71165" y="24804"/>
                      <a:pt x="71165" y="26119"/>
                    </a:cubicBezTo>
                    <a:cubicBezTo>
                      <a:pt x="71165" y="26776"/>
                      <a:pt x="70507" y="27433"/>
                      <a:pt x="70507" y="27433"/>
                    </a:cubicBezTo>
                    <a:cubicBezTo>
                      <a:pt x="69850" y="28091"/>
                      <a:pt x="69850" y="28748"/>
                      <a:pt x="69193" y="30062"/>
                    </a:cubicBezTo>
                    <a:cubicBezTo>
                      <a:pt x="68536" y="30719"/>
                      <a:pt x="67879" y="31377"/>
                      <a:pt x="67879" y="32034"/>
                    </a:cubicBezTo>
                    <a:lnTo>
                      <a:pt x="40275" y="65552"/>
                    </a:lnTo>
                    <a:lnTo>
                      <a:pt x="36332" y="70810"/>
                    </a:lnTo>
                    <a:cubicBezTo>
                      <a:pt x="29102" y="79354"/>
                      <a:pt x="16615" y="80669"/>
                      <a:pt x="8071" y="73439"/>
                    </a:cubicBezTo>
                    <a:lnTo>
                      <a:pt x="8071" y="73439"/>
                    </a:lnTo>
                    <a:cubicBezTo>
                      <a:pt x="7414" y="72782"/>
                      <a:pt x="6757" y="72125"/>
                      <a:pt x="6099" y="72125"/>
                    </a:cubicBezTo>
                    <a:cubicBezTo>
                      <a:pt x="4128" y="70153"/>
                      <a:pt x="2813" y="67524"/>
                      <a:pt x="1499" y="64895"/>
                    </a:cubicBezTo>
                    <a:cubicBezTo>
                      <a:pt x="1499" y="64238"/>
                      <a:pt x="842" y="63581"/>
                      <a:pt x="842" y="62923"/>
                    </a:cubicBezTo>
                    <a:cubicBezTo>
                      <a:pt x="-473" y="57008"/>
                      <a:pt x="842" y="51093"/>
                      <a:pt x="4785" y="45836"/>
                    </a:cubicBezTo>
                    <a:lnTo>
                      <a:pt x="8071" y="41892"/>
                    </a:lnTo>
                    <a:lnTo>
                      <a:pt x="36989" y="7059"/>
                    </a:lnTo>
                    <a:cubicBezTo>
                      <a:pt x="44218" y="-1485"/>
                      <a:pt x="56706" y="-2799"/>
                      <a:pt x="65250" y="4430"/>
                    </a:cubicBezTo>
                    <a:lnTo>
                      <a:pt x="65250" y="4430"/>
                    </a:lnTo>
                    <a:cubicBezTo>
                      <a:pt x="65907" y="5088"/>
                      <a:pt x="66564" y="5745"/>
                      <a:pt x="67221" y="5745"/>
                    </a:cubicBezTo>
                    <a:cubicBezTo>
                      <a:pt x="67879" y="6402"/>
                      <a:pt x="67879" y="7059"/>
                      <a:pt x="68536" y="7059"/>
                    </a:cubicBezTo>
                    <a:cubicBezTo>
                      <a:pt x="69193" y="7716"/>
                      <a:pt x="69193" y="8374"/>
                      <a:pt x="69850" y="9031"/>
                    </a:cubicBezTo>
                    <a:cubicBezTo>
                      <a:pt x="70507" y="10345"/>
                      <a:pt x="71165" y="11660"/>
                      <a:pt x="71822" y="12974"/>
                    </a:cubicBezTo>
                    <a:lnTo>
                      <a:pt x="71822" y="12974"/>
                    </a:lnTo>
                    <a:cubicBezTo>
                      <a:pt x="71822" y="13631"/>
                      <a:pt x="72479" y="14289"/>
                      <a:pt x="72479" y="14289"/>
                    </a:cubicBezTo>
                    <a:cubicBezTo>
                      <a:pt x="72479" y="14946"/>
                      <a:pt x="72479" y="15603"/>
                      <a:pt x="72479" y="15603"/>
                    </a:cubicBezTo>
                    <a:cubicBezTo>
                      <a:pt x="71822" y="16918"/>
                      <a:pt x="71822" y="18232"/>
                      <a:pt x="71822" y="19547"/>
                    </a:cubicBezTo>
                    <a:close/>
                  </a:path>
                </a:pathLst>
              </a:custGeom>
              <a:solidFill>
                <a:srgbClr val="0073E6"/>
              </a:solidFill>
              <a:ln w="657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 name="Freeform: Shape 29">
                <a:extLst>
                  <a:ext uri="{FF2B5EF4-FFF2-40B4-BE49-F238E27FC236}">
                    <a16:creationId xmlns:a16="http://schemas.microsoft.com/office/drawing/2014/main" id="{9E21E25C-A44D-4570-990B-12163C7486A2}"/>
                  </a:ext>
                </a:extLst>
              </p:cNvPr>
              <p:cNvSpPr/>
              <p:nvPr/>
            </p:nvSpPr>
            <p:spPr>
              <a:xfrm>
                <a:off x="6027155" y="3538007"/>
                <a:ext cx="71473" cy="78393"/>
              </a:xfrm>
              <a:custGeom>
                <a:avLst/>
                <a:gdLst>
                  <a:gd name="connsiteX0" fmla="*/ 71162 w 71473"/>
                  <a:gd name="connsiteY0" fmla="*/ 20202 h 78393"/>
                  <a:gd name="connsiteX1" fmla="*/ 71162 w 71473"/>
                  <a:gd name="connsiteY1" fmla="*/ 20202 h 78393"/>
                  <a:gd name="connsiteX2" fmla="*/ 71162 w 71473"/>
                  <a:gd name="connsiteY2" fmla="*/ 22174 h 78393"/>
                  <a:gd name="connsiteX3" fmla="*/ 71162 w 71473"/>
                  <a:gd name="connsiteY3" fmla="*/ 24145 h 78393"/>
                  <a:gd name="connsiteX4" fmla="*/ 71162 w 71473"/>
                  <a:gd name="connsiteY4" fmla="*/ 24145 h 78393"/>
                  <a:gd name="connsiteX5" fmla="*/ 71162 w 71473"/>
                  <a:gd name="connsiteY5" fmla="*/ 24145 h 78393"/>
                  <a:gd name="connsiteX6" fmla="*/ 71162 w 71473"/>
                  <a:gd name="connsiteY6" fmla="*/ 24145 h 78393"/>
                  <a:gd name="connsiteX7" fmla="*/ 70505 w 71473"/>
                  <a:gd name="connsiteY7" fmla="*/ 26774 h 78393"/>
                  <a:gd name="connsiteX8" fmla="*/ 69848 w 71473"/>
                  <a:gd name="connsiteY8" fmla="*/ 28089 h 78393"/>
                  <a:gd name="connsiteX9" fmla="*/ 68534 w 71473"/>
                  <a:gd name="connsiteY9" fmla="*/ 30061 h 78393"/>
                  <a:gd name="connsiteX10" fmla="*/ 67219 w 71473"/>
                  <a:gd name="connsiteY10" fmla="*/ 32032 h 78393"/>
                  <a:gd name="connsiteX11" fmla="*/ 42245 w 71473"/>
                  <a:gd name="connsiteY11" fmla="*/ 62922 h 78393"/>
                  <a:gd name="connsiteX12" fmla="*/ 35672 w 71473"/>
                  <a:gd name="connsiteY12" fmla="*/ 70808 h 78393"/>
                  <a:gd name="connsiteX13" fmla="*/ 7412 w 71473"/>
                  <a:gd name="connsiteY13" fmla="*/ 73437 h 78393"/>
                  <a:gd name="connsiteX14" fmla="*/ 7412 w 71473"/>
                  <a:gd name="connsiteY14" fmla="*/ 73437 h 78393"/>
                  <a:gd name="connsiteX15" fmla="*/ 5440 w 71473"/>
                  <a:gd name="connsiteY15" fmla="*/ 72123 h 78393"/>
                  <a:gd name="connsiteX16" fmla="*/ 4783 w 71473"/>
                  <a:gd name="connsiteY16" fmla="*/ 71466 h 78393"/>
                  <a:gd name="connsiteX17" fmla="*/ 4126 w 71473"/>
                  <a:gd name="connsiteY17" fmla="*/ 70151 h 78393"/>
                  <a:gd name="connsiteX18" fmla="*/ 2811 w 71473"/>
                  <a:gd name="connsiteY18" fmla="*/ 68180 h 78393"/>
                  <a:gd name="connsiteX19" fmla="*/ 2154 w 71473"/>
                  <a:gd name="connsiteY19" fmla="*/ 66865 h 78393"/>
                  <a:gd name="connsiteX20" fmla="*/ 1497 w 71473"/>
                  <a:gd name="connsiteY20" fmla="*/ 64893 h 78393"/>
                  <a:gd name="connsiteX21" fmla="*/ 840 w 71473"/>
                  <a:gd name="connsiteY21" fmla="*/ 62922 h 78393"/>
                  <a:gd name="connsiteX22" fmla="*/ 4783 w 71473"/>
                  <a:gd name="connsiteY22" fmla="*/ 45834 h 78393"/>
                  <a:gd name="connsiteX23" fmla="*/ 10041 w 71473"/>
                  <a:gd name="connsiteY23" fmla="*/ 39919 h 78393"/>
                  <a:gd name="connsiteX24" fmla="*/ 36987 w 71473"/>
                  <a:gd name="connsiteY24" fmla="*/ 7058 h 78393"/>
                  <a:gd name="connsiteX25" fmla="*/ 65247 w 71473"/>
                  <a:gd name="connsiteY25" fmla="*/ 4429 h 78393"/>
                  <a:gd name="connsiteX26" fmla="*/ 65247 w 71473"/>
                  <a:gd name="connsiteY26" fmla="*/ 4429 h 78393"/>
                  <a:gd name="connsiteX27" fmla="*/ 67219 w 71473"/>
                  <a:gd name="connsiteY27" fmla="*/ 5743 h 78393"/>
                  <a:gd name="connsiteX28" fmla="*/ 68534 w 71473"/>
                  <a:gd name="connsiteY28" fmla="*/ 7715 h 78393"/>
                  <a:gd name="connsiteX29" fmla="*/ 69191 w 71473"/>
                  <a:gd name="connsiteY29" fmla="*/ 9029 h 78393"/>
                  <a:gd name="connsiteX30" fmla="*/ 69848 w 71473"/>
                  <a:gd name="connsiteY30" fmla="*/ 10344 h 78393"/>
                  <a:gd name="connsiteX31" fmla="*/ 69848 w 71473"/>
                  <a:gd name="connsiteY31" fmla="*/ 11001 h 78393"/>
                  <a:gd name="connsiteX32" fmla="*/ 69848 w 71473"/>
                  <a:gd name="connsiteY32" fmla="*/ 11001 h 78393"/>
                  <a:gd name="connsiteX33" fmla="*/ 69848 w 71473"/>
                  <a:gd name="connsiteY33" fmla="*/ 11001 h 78393"/>
                  <a:gd name="connsiteX34" fmla="*/ 70505 w 71473"/>
                  <a:gd name="connsiteY34" fmla="*/ 12315 h 78393"/>
                  <a:gd name="connsiteX35" fmla="*/ 71162 w 71473"/>
                  <a:gd name="connsiteY35" fmla="*/ 13630 h 78393"/>
                  <a:gd name="connsiteX36" fmla="*/ 71162 w 71473"/>
                  <a:gd name="connsiteY36" fmla="*/ 13630 h 78393"/>
                  <a:gd name="connsiteX37" fmla="*/ 71820 w 71473"/>
                  <a:gd name="connsiteY37" fmla="*/ 14944 h 78393"/>
                  <a:gd name="connsiteX38" fmla="*/ 71820 w 71473"/>
                  <a:gd name="connsiteY38" fmla="*/ 16259 h 78393"/>
                  <a:gd name="connsiteX39" fmla="*/ 71162 w 71473"/>
                  <a:gd name="connsiteY39" fmla="*/ 20202 h 7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1473" h="78393">
                    <a:moveTo>
                      <a:pt x="71162" y="20202"/>
                    </a:moveTo>
                    <a:lnTo>
                      <a:pt x="71162" y="20202"/>
                    </a:lnTo>
                    <a:cubicBezTo>
                      <a:pt x="71162" y="20859"/>
                      <a:pt x="71162" y="21516"/>
                      <a:pt x="71162" y="22174"/>
                    </a:cubicBezTo>
                    <a:cubicBezTo>
                      <a:pt x="71162" y="22831"/>
                      <a:pt x="71162" y="23488"/>
                      <a:pt x="71162" y="24145"/>
                    </a:cubicBezTo>
                    <a:lnTo>
                      <a:pt x="71162" y="24145"/>
                    </a:lnTo>
                    <a:lnTo>
                      <a:pt x="71162" y="24145"/>
                    </a:lnTo>
                    <a:lnTo>
                      <a:pt x="71162" y="24145"/>
                    </a:lnTo>
                    <a:cubicBezTo>
                      <a:pt x="71162" y="24803"/>
                      <a:pt x="70505" y="25460"/>
                      <a:pt x="70505" y="26774"/>
                    </a:cubicBezTo>
                    <a:cubicBezTo>
                      <a:pt x="70505" y="27431"/>
                      <a:pt x="69848" y="28089"/>
                      <a:pt x="69848" y="28089"/>
                    </a:cubicBezTo>
                    <a:cubicBezTo>
                      <a:pt x="69191" y="28746"/>
                      <a:pt x="69191" y="29403"/>
                      <a:pt x="68534" y="30061"/>
                    </a:cubicBezTo>
                    <a:cubicBezTo>
                      <a:pt x="67876" y="30718"/>
                      <a:pt x="67219" y="31375"/>
                      <a:pt x="67219" y="32032"/>
                    </a:cubicBezTo>
                    <a:lnTo>
                      <a:pt x="42245" y="62922"/>
                    </a:lnTo>
                    <a:lnTo>
                      <a:pt x="35672" y="70808"/>
                    </a:lnTo>
                    <a:cubicBezTo>
                      <a:pt x="28443" y="79352"/>
                      <a:pt x="15956" y="80667"/>
                      <a:pt x="7412" y="73437"/>
                    </a:cubicBezTo>
                    <a:lnTo>
                      <a:pt x="7412" y="73437"/>
                    </a:lnTo>
                    <a:cubicBezTo>
                      <a:pt x="6754" y="72780"/>
                      <a:pt x="6097" y="72123"/>
                      <a:pt x="5440" y="72123"/>
                    </a:cubicBezTo>
                    <a:cubicBezTo>
                      <a:pt x="4783" y="72123"/>
                      <a:pt x="4783" y="71466"/>
                      <a:pt x="4783" y="71466"/>
                    </a:cubicBezTo>
                    <a:cubicBezTo>
                      <a:pt x="4783" y="70808"/>
                      <a:pt x="4126" y="70808"/>
                      <a:pt x="4126" y="70151"/>
                    </a:cubicBezTo>
                    <a:cubicBezTo>
                      <a:pt x="3468" y="69494"/>
                      <a:pt x="3468" y="68837"/>
                      <a:pt x="2811" y="68180"/>
                    </a:cubicBezTo>
                    <a:cubicBezTo>
                      <a:pt x="2811" y="67522"/>
                      <a:pt x="2154" y="67522"/>
                      <a:pt x="2154" y="66865"/>
                    </a:cubicBezTo>
                    <a:cubicBezTo>
                      <a:pt x="1497" y="66208"/>
                      <a:pt x="1497" y="65551"/>
                      <a:pt x="1497" y="64893"/>
                    </a:cubicBezTo>
                    <a:cubicBezTo>
                      <a:pt x="1497" y="64236"/>
                      <a:pt x="840" y="63579"/>
                      <a:pt x="840" y="62922"/>
                    </a:cubicBezTo>
                    <a:cubicBezTo>
                      <a:pt x="-475" y="57007"/>
                      <a:pt x="840" y="51092"/>
                      <a:pt x="4783" y="45834"/>
                    </a:cubicBezTo>
                    <a:lnTo>
                      <a:pt x="10041" y="39919"/>
                    </a:lnTo>
                    <a:lnTo>
                      <a:pt x="36987" y="7058"/>
                    </a:lnTo>
                    <a:cubicBezTo>
                      <a:pt x="44216" y="-1486"/>
                      <a:pt x="56704" y="-2801"/>
                      <a:pt x="65247" y="4429"/>
                    </a:cubicBezTo>
                    <a:lnTo>
                      <a:pt x="65247" y="4429"/>
                    </a:lnTo>
                    <a:cubicBezTo>
                      <a:pt x="65905" y="5086"/>
                      <a:pt x="66562" y="5743"/>
                      <a:pt x="67219" y="5743"/>
                    </a:cubicBezTo>
                    <a:cubicBezTo>
                      <a:pt x="67876" y="6400"/>
                      <a:pt x="68534" y="7058"/>
                      <a:pt x="68534" y="7715"/>
                    </a:cubicBezTo>
                    <a:cubicBezTo>
                      <a:pt x="69191" y="8372"/>
                      <a:pt x="69191" y="8372"/>
                      <a:pt x="69191" y="9029"/>
                    </a:cubicBezTo>
                    <a:cubicBezTo>
                      <a:pt x="69191" y="9687"/>
                      <a:pt x="69848" y="9687"/>
                      <a:pt x="69848" y="10344"/>
                    </a:cubicBezTo>
                    <a:cubicBezTo>
                      <a:pt x="69848" y="10344"/>
                      <a:pt x="69848" y="10344"/>
                      <a:pt x="69848" y="11001"/>
                    </a:cubicBezTo>
                    <a:lnTo>
                      <a:pt x="69848" y="11001"/>
                    </a:lnTo>
                    <a:lnTo>
                      <a:pt x="69848" y="11001"/>
                    </a:lnTo>
                    <a:cubicBezTo>
                      <a:pt x="69848" y="11658"/>
                      <a:pt x="70505" y="11658"/>
                      <a:pt x="70505" y="12315"/>
                    </a:cubicBezTo>
                    <a:cubicBezTo>
                      <a:pt x="70505" y="12973"/>
                      <a:pt x="71162" y="12973"/>
                      <a:pt x="71162" y="13630"/>
                    </a:cubicBezTo>
                    <a:lnTo>
                      <a:pt x="71162" y="13630"/>
                    </a:lnTo>
                    <a:cubicBezTo>
                      <a:pt x="71162" y="14287"/>
                      <a:pt x="71820" y="14944"/>
                      <a:pt x="71820" y="14944"/>
                    </a:cubicBezTo>
                    <a:cubicBezTo>
                      <a:pt x="71820" y="15602"/>
                      <a:pt x="71820" y="16259"/>
                      <a:pt x="71820" y="16259"/>
                    </a:cubicBezTo>
                    <a:cubicBezTo>
                      <a:pt x="71162" y="18230"/>
                      <a:pt x="71162" y="19545"/>
                      <a:pt x="71162" y="20202"/>
                    </a:cubicBezTo>
                    <a:close/>
                  </a:path>
                </a:pathLst>
              </a:custGeom>
              <a:solidFill>
                <a:srgbClr val="0073E6"/>
              </a:solidFill>
              <a:ln w="657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grpSp>
        <p:nvGrpSpPr>
          <p:cNvPr id="37" name="Group 36">
            <a:extLst>
              <a:ext uri="{FF2B5EF4-FFF2-40B4-BE49-F238E27FC236}">
                <a16:creationId xmlns:a16="http://schemas.microsoft.com/office/drawing/2014/main" id="{B0946FFB-B40C-4A6A-8B32-6F7EB541B27A}"/>
              </a:ext>
            </a:extLst>
          </p:cNvPr>
          <p:cNvGrpSpPr/>
          <p:nvPr/>
        </p:nvGrpSpPr>
        <p:grpSpPr>
          <a:xfrm>
            <a:off x="6246929" y="2477311"/>
            <a:ext cx="657225" cy="575071"/>
            <a:chOff x="5917387" y="3291464"/>
            <a:chExt cx="657225" cy="575071"/>
          </a:xfrm>
        </p:grpSpPr>
        <p:sp>
          <p:nvSpPr>
            <p:cNvPr id="34" name="Freeform: Shape 33">
              <a:extLst>
                <a:ext uri="{FF2B5EF4-FFF2-40B4-BE49-F238E27FC236}">
                  <a16:creationId xmlns:a16="http://schemas.microsoft.com/office/drawing/2014/main" id="{C10EC4F9-F70E-4DBA-89EF-B00BDC6897D3}"/>
                </a:ext>
              </a:extLst>
            </p:cNvPr>
            <p:cNvSpPr/>
            <p:nvPr/>
          </p:nvSpPr>
          <p:spPr>
            <a:xfrm>
              <a:off x="5917387" y="3606384"/>
              <a:ext cx="657225" cy="260151"/>
            </a:xfrm>
            <a:custGeom>
              <a:avLst/>
              <a:gdLst>
                <a:gd name="connsiteX0" fmla="*/ 588790 w 657225"/>
                <a:gd name="connsiteY0" fmla="*/ 28785 h 260151"/>
                <a:gd name="connsiteX1" fmla="*/ 388884 w 657225"/>
                <a:gd name="connsiteY1" fmla="*/ 28785 h 260151"/>
                <a:gd name="connsiteX2" fmla="*/ 388884 w 657225"/>
                <a:gd name="connsiteY2" fmla="*/ 83553 h 260151"/>
                <a:gd name="connsiteX3" fmla="*/ 375192 w 657225"/>
                <a:gd name="connsiteY3" fmla="*/ 97246 h 260151"/>
                <a:gd name="connsiteX4" fmla="*/ 280716 w 657225"/>
                <a:gd name="connsiteY4" fmla="*/ 97246 h 260151"/>
                <a:gd name="connsiteX5" fmla="*/ 267024 w 657225"/>
                <a:gd name="connsiteY5" fmla="*/ 83553 h 260151"/>
                <a:gd name="connsiteX6" fmla="*/ 267024 w 657225"/>
                <a:gd name="connsiteY6" fmla="*/ 28785 h 260151"/>
                <a:gd name="connsiteX7" fmla="*/ 68487 w 657225"/>
                <a:gd name="connsiteY7" fmla="*/ 28785 h 260151"/>
                <a:gd name="connsiteX8" fmla="*/ 26 w 657225"/>
                <a:gd name="connsiteY8" fmla="*/ 31 h 260151"/>
                <a:gd name="connsiteX9" fmla="*/ 26 w 657225"/>
                <a:gd name="connsiteY9" fmla="*/ 219106 h 260151"/>
                <a:gd name="connsiteX10" fmla="*/ 41103 w 657225"/>
                <a:gd name="connsiteY10" fmla="*/ 260183 h 260151"/>
                <a:gd name="connsiteX11" fmla="*/ 616174 w 657225"/>
                <a:gd name="connsiteY11" fmla="*/ 260183 h 260151"/>
                <a:gd name="connsiteX12" fmla="*/ 657251 w 657225"/>
                <a:gd name="connsiteY12" fmla="*/ 219106 h 260151"/>
                <a:gd name="connsiteX13" fmla="*/ 657251 w 657225"/>
                <a:gd name="connsiteY13" fmla="*/ 31 h 260151"/>
                <a:gd name="connsiteX14" fmla="*/ 588790 w 657225"/>
                <a:gd name="connsiteY14" fmla="*/ 28785 h 26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7225" h="260151">
                  <a:moveTo>
                    <a:pt x="588790" y="28785"/>
                  </a:moveTo>
                  <a:lnTo>
                    <a:pt x="388884" y="28785"/>
                  </a:lnTo>
                  <a:lnTo>
                    <a:pt x="388884" y="83553"/>
                  </a:lnTo>
                  <a:cubicBezTo>
                    <a:pt x="388884" y="91769"/>
                    <a:pt x="383407" y="97246"/>
                    <a:pt x="375192" y="97246"/>
                  </a:cubicBezTo>
                  <a:lnTo>
                    <a:pt x="280716" y="97246"/>
                  </a:lnTo>
                  <a:cubicBezTo>
                    <a:pt x="272501" y="97246"/>
                    <a:pt x="267024" y="91769"/>
                    <a:pt x="267024" y="83553"/>
                  </a:cubicBezTo>
                  <a:lnTo>
                    <a:pt x="267024" y="28785"/>
                  </a:lnTo>
                  <a:lnTo>
                    <a:pt x="68487" y="28785"/>
                  </a:lnTo>
                  <a:cubicBezTo>
                    <a:pt x="41103" y="28785"/>
                    <a:pt x="17826" y="17831"/>
                    <a:pt x="26" y="31"/>
                  </a:cubicBezTo>
                  <a:lnTo>
                    <a:pt x="26" y="219106"/>
                  </a:lnTo>
                  <a:cubicBezTo>
                    <a:pt x="26" y="242383"/>
                    <a:pt x="17826" y="260183"/>
                    <a:pt x="41103" y="260183"/>
                  </a:cubicBezTo>
                  <a:lnTo>
                    <a:pt x="616174" y="260183"/>
                  </a:lnTo>
                  <a:cubicBezTo>
                    <a:pt x="639451" y="260183"/>
                    <a:pt x="657251" y="242383"/>
                    <a:pt x="657251" y="219106"/>
                  </a:cubicBezTo>
                  <a:lnTo>
                    <a:pt x="657251" y="31"/>
                  </a:lnTo>
                  <a:cubicBezTo>
                    <a:pt x="639451" y="17831"/>
                    <a:pt x="616174" y="28785"/>
                    <a:pt x="588790" y="28785"/>
                  </a:cubicBezTo>
                  <a:close/>
                </a:path>
              </a:pathLst>
            </a:custGeom>
            <a:solidFill>
              <a:srgbClr val="0073E6"/>
            </a:solidFill>
            <a:ln w="1369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 name="Freeform: Shape 34">
              <a:extLst>
                <a:ext uri="{FF2B5EF4-FFF2-40B4-BE49-F238E27FC236}">
                  <a16:creationId xmlns:a16="http://schemas.microsoft.com/office/drawing/2014/main" id="{E5757108-B786-4D2D-A90F-3B4D5CB69EA4}"/>
                </a:ext>
              </a:extLst>
            </p:cNvPr>
            <p:cNvSpPr/>
            <p:nvPr/>
          </p:nvSpPr>
          <p:spPr>
            <a:xfrm>
              <a:off x="5917387" y="3291464"/>
              <a:ext cx="657225" cy="316289"/>
            </a:xfrm>
            <a:custGeom>
              <a:avLst/>
              <a:gdLst>
                <a:gd name="connsiteX0" fmla="*/ 68487 w 657225"/>
                <a:gd name="connsiteY0" fmla="*/ 316311 h 316289"/>
                <a:gd name="connsiteX1" fmla="*/ 268393 w 657225"/>
                <a:gd name="connsiteY1" fmla="*/ 316311 h 316289"/>
                <a:gd name="connsiteX2" fmla="*/ 268393 w 657225"/>
                <a:gd name="connsiteY2" fmla="*/ 275235 h 316289"/>
                <a:gd name="connsiteX3" fmla="*/ 282085 w 657225"/>
                <a:gd name="connsiteY3" fmla="*/ 261543 h 316289"/>
                <a:gd name="connsiteX4" fmla="*/ 376561 w 657225"/>
                <a:gd name="connsiteY4" fmla="*/ 261543 h 316289"/>
                <a:gd name="connsiteX5" fmla="*/ 390253 w 657225"/>
                <a:gd name="connsiteY5" fmla="*/ 275235 h 316289"/>
                <a:gd name="connsiteX6" fmla="*/ 390253 w 657225"/>
                <a:gd name="connsiteY6" fmla="*/ 316311 h 316289"/>
                <a:gd name="connsiteX7" fmla="*/ 588790 w 657225"/>
                <a:gd name="connsiteY7" fmla="*/ 316311 h 316289"/>
                <a:gd name="connsiteX8" fmla="*/ 657251 w 657225"/>
                <a:gd name="connsiteY8" fmla="*/ 247850 h 316289"/>
                <a:gd name="connsiteX9" fmla="*/ 657251 w 657225"/>
                <a:gd name="connsiteY9" fmla="*/ 136944 h 316289"/>
                <a:gd name="connsiteX10" fmla="*/ 616174 w 657225"/>
                <a:gd name="connsiteY10" fmla="*/ 95867 h 316289"/>
                <a:gd name="connsiteX11" fmla="*/ 486099 w 657225"/>
                <a:gd name="connsiteY11" fmla="*/ 95867 h 316289"/>
                <a:gd name="connsiteX12" fmla="*/ 486099 w 657225"/>
                <a:gd name="connsiteY12" fmla="*/ 27406 h 316289"/>
                <a:gd name="connsiteX13" fmla="*/ 458714 w 657225"/>
                <a:gd name="connsiteY13" fmla="*/ 22 h 316289"/>
                <a:gd name="connsiteX14" fmla="*/ 198563 w 657225"/>
                <a:gd name="connsiteY14" fmla="*/ 22 h 316289"/>
                <a:gd name="connsiteX15" fmla="*/ 171178 w 657225"/>
                <a:gd name="connsiteY15" fmla="*/ 27406 h 316289"/>
                <a:gd name="connsiteX16" fmla="*/ 171178 w 657225"/>
                <a:gd name="connsiteY16" fmla="*/ 95867 h 316289"/>
                <a:gd name="connsiteX17" fmla="*/ 41103 w 657225"/>
                <a:gd name="connsiteY17" fmla="*/ 95867 h 316289"/>
                <a:gd name="connsiteX18" fmla="*/ 26 w 657225"/>
                <a:gd name="connsiteY18" fmla="*/ 136944 h 316289"/>
                <a:gd name="connsiteX19" fmla="*/ 26 w 657225"/>
                <a:gd name="connsiteY19" fmla="*/ 247850 h 316289"/>
                <a:gd name="connsiteX20" fmla="*/ 68487 w 657225"/>
                <a:gd name="connsiteY20" fmla="*/ 316311 h 316289"/>
                <a:gd name="connsiteX21" fmla="*/ 225947 w 657225"/>
                <a:gd name="connsiteY21" fmla="*/ 53421 h 316289"/>
                <a:gd name="connsiteX22" fmla="*/ 431330 w 657225"/>
                <a:gd name="connsiteY22" fmla="*/ 53421 h 316289"/>
                <a:gd name="connsiteX23" fmla="*/ 431330 w 657225"/>
                <a:gd name="connsiteY23" fmla="*/ 94498 h 316289"/>
                <a:gd name="connsiteX24" fmla="*/ 225947 w 657225"/>
                <a:gd name="connsiteY24" fmla="*/ 94498 h 316289"/>
                <a:gd name="connsiteX25" fmla="*/ 225947 w 657225"/>
                <a:gd name="connsiteY25" fmla="*/ 53421 h 31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7225" h="316289">
                  <a:moveTo>
                    <a:pt x="68487" y="316311"/>
                  </a:moveTo>
                  <a:lnTo>
                    <a:pt x="268393" y="316311"/>
                  </a:lnTo>
                  <a:lnTo>
                    <a:pt x="268393" y="275235"/>
                  </a:lnTo>
                  <a:cubicBezTo>
                    <a:pt x="268393" y="267020"/>
                    <a:pt x="273870" y="261543"/>
                    <a:pt x="282085" y="261543"/>
                  </a:cubicBezTo>
                  <a:lnTo>
                    <a:pt x="376561" y="261543"/>
                  </a:lnTo>
                  <a:cubicBezTo>
                    <a:pt x="384776" y="261543"/>
                    <a:pt x="390253" y="267020"/>
                    <a:pt x="390253" y="275235"/>
                  </a:cubicBezTo>
                  <a:lnTo>
                    <a:pt x="390253" y="316311"/>
                  </a:lnTo>
                  <a:lnTo>
                    <a:pt x="588790" y="316311"/>
                  </a:lnTo>
                  <a:cubicBezTo>
                    <a:pt x="627128" y="316311"/>
                    <a:pt x="657251" y="286189"/>
                    <a:pt x="657251" y="247850"/>
                  </a:cubicBezTo>
                  <a:lnTo>
                    <a:pt x="657251" y="136944"/>
                  </a:lnTo>
                  <a:cubicBezTo>
                    <a:pt x="657251" y="113667"/>
                    <a:pt x="639451" y="95867"/>
                    <a:pt x="616174" y="95867"/>
                  </a:cubicBezTo>
                  <a:lnTo>
                    <a:pt x="486099" y="95867"/>
                  </a:lnTo>
                  <a:lnTo>
                    <a:pt x="486099" y="27406"/>
                  </a:lnTo>
                  <a:cubicBezTo>
                    <a:pt x="486099" y="12345"/>
                    <a:pt x="473776" y="22"/>
                    <a:pt x="458714" y="22"/>
                  </a:cubicBezTo>
                  <a:lnTo>
                    <a:pt x="198563" y="22"/>
                  </a:lnTo>
                  <a:cubicBezTo>
                    <a:pt x="183501" y="22"/>
                    <a:pt x="171178" y="12345"/>
                    <a:pt x="171178" y="27406"/>
                  </a:cubicBezTo>
                  <a:lnTo>
                    <a:pt x="171178" y="95867"/>
                  </a:lnTo>
                  <a:lnTo>
                    <a:pt x="41103" y="95867"/>
                  </a:lnTo>
                  <a:cubicBezTo>
                    <a:pt x="17826" y="95867"/>
                    <a:pt x="26" y="113667"/>
                    <a:pt x="26" y="136944"/>
                  </a:cubicBezTo>
                  <a:lnTo>
                    <a:pt x="26" y="247850"/>
                  </a:lnTo>
                  <a:cubicBezTo>
                    <a:pt x="26" y="286189"/>
                    <a:pt x="30149" y="316311"/>
                    <a:pt x="68487" y="316311"/>
                  </a:cubicBezTo>
                  <a:close/>
                  <a:moveTo>
                    <a:pt x="225947" y="53421"/>
                  </a:moveTo>
                  <a:lnTo>
                    <a:pt x="431330" y="53421"/>
                  </a:lnTo>
                  <a:lnTo>
                    <a:pt x="431330" y="94498"/>
                  </a:lnTo>
                  <a:lnTo>
                    <a:pt x="225947" y="94498"/>
                  </a:lnTo>
                  <a:lnTo>
                    <a:pt x="225947" y="53421"/>
                  </a:lnTo>
                  <a:close/>
                </a:path>
              </a:pathLst>
            </a:custGeom>
            <a:solidFill>
              <a:srgbClr val="50E6FF"/>
            </a:solidFill>
            <a:ln w="1369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 name="Freeform: Shape 35">
              <a:extLst>
                <a:ext uri="{FF2B5EF4-FFF2-40B4-BE49-F238E27FC236}">
                  <a16:creationId xmlns:a16="http://schemas.microsoft.com/office/drawing/2014/main" id="{822D4CDE-DDB5-4397-B142-3BC854B808C2}"/>
                </a:ext>
              </a:extLst>
            </p:cNvPr>
            <p:cNvSpPr/>
            <p:nvPr/>
          </p:nvSpPr>
          <p:spPr>
            <a:xfrm>
              <a:off x="6213138" y="3580369"/>
              <a:ext cx="67091" cy="95845"/>
            </a:xfrm>
            <a:custGeom>
              <a:avLst/>
              <a:gdLst>
                <a:gd name="connsiteX0" fmla="*/ 26 w 67091"/>
                <a:gd name="connsiteY0" fmla="*/ 28 h 95845"/>
                <a:gd name="connsiteX1" fmla="*/ 67118 w 67091"/>
                <a:gd name="connsiteY1" fmla="*/ 28 h 95845"/>
                <a:gd name="connsiteX2" fmla="*/ 67118 w 67091"/>
                <a:gd name="connsiteY2" fmla="*/ 95873 h 95845"/>
                <a:gd name="connsiteX3" fmla="*/ 26 w 67091"/>
                <a:gd name="connsiteY3" fmla="*/ 95873 h 95845"/>
              </a:gdLst>
              <a:ahLst/>
              <a:cxnLst>
                <a:cxn ang="0">
                  <a:pos x="connsiteX0" y="connsiteY0"/>
                </a:cxn>
                <a:cxn ang="0">
                  <a:pos x="connsiteX1" y="connsiteY1"/>
                </a:cxn>
                <a:cxn ang="0">
                  <a:pos x="connsiteX2" y="connsiteY2"/>
                </a:cxn>
                <a:cxn ang="0">
                  <a:pos x="connsiteX3" y="connsiteY3"/>
                </a:cxn>
              </a:cxnLst>
              <a:rect l="l" t="t" r="r" b="b"/>
              <a:pathLst>
                <a:path w="67091" h="95845">
                  <a:moveTo>
                    <a:pt x="26" y="28"/>
                  </a:moveTo>
                  <a:lnTo>
                    <a:pt x="67118" y="28"/>
                  </a:lnTo>
                  <a:lnTo>
                    <a:pt x="67118" y="95873"/>
                  </a:lnTo>
                  <a:lnTo>
                    <a:pt x="26" y="95873"/>
                  </a:lnTo>
                  <a:close/>
                </a:path>
              </a:pathLst>
            </a:custGeom>
            <a:solidFill>
              <a:srgbClr val="0073E6"/>
            </a:solidFill>
            <a:ln w="1369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cxnSp>
        <p:nvCxnSpPr>
          <p:cNvPr id="41" name="Straight Connector 40">
            <a:extLst>
              <a:ext uri="{FF2B5EF4-FFF2-40B4-BE49-F238E27FC236}">
                <a16:creationId xmlns:a16="http://schemas.microsoft.com/office/drawing/2014/main" id="{1647F356-9865-4E04-B560-E02A1ADA659A}"/>
              </a:ext>
            </a:extLst>
          </p:cNvPr>
          <p:cNvCxnSpPr>
            <a:cxnSpLocks/>
          </p:cNvCxnSpPr>
          <p:nvPr/>
        </p:nvCxnSpPr>
        <p:spPr>
          <a:xfrm>
            <a:off x="1122917" y="3288537"/>
            <a:ext cx="1107155" cy="0"/>
          </a:xfrm>
          <a:prstGeom prst="line">
            <a:avLst/>
          </a:prstGeom>
          <a:ln>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C8C0F76-6BD0-4FE7-A401-A666794C4E94}"/>
              </a:ext>
            </a:extLst>
          </p:cNvPr>
          <p:cNvCxnSpPr>
            <a:cxnSpLocks/>
          </p:cNvCxnSpPr>
          <p:nvPr/>
        </p:nvCxnSpPr>
        <p:spPr>
          <a:xfrm>
            <a:off x="3572441" y="3288537"/>
            <a:ext cx="1107155" cy="0"/>
          </a:xfrm>
          <a:prstGeom prst="line">
            <a:avLst/>
          </a:prstGeom>
          <a:ln>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D56DD2F-3E02-434B-9138-9ECB6F5EDC66}"/>
              </a:ext>
            </a:extLst>
          </p:cNvPr>
          <p:cNvCxnSpPr>
            <a:cxnSpLocks/>
          </p:cNvCxnSpPr>
          <p:nvPr/>
        </p:nvCxnSpPr>
        <p:spPr>
          <a:xfrm>
            <a:off x="6021964" y="3288537"/>
            <a:ext cx="1107155" cy="0"/>
          </a:xfrm>
          <a:prstGeom prst="line">
            <a:avLst/>
          </a:prstGeom>
          <a:ln>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43963860"/>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21F5E-9207-416F-8062-89AAFD65198D}"/>
              </a:ext>
            </a:extLst>
          </p:cNvPr>
          <p:cNvSpPr>
            <a:spLocks noGrp="1"/>
          </p:cNvSpPr>
          <p:nvPr>
            <p:ph type="title"/>
          </p:nvPr>
        </p:nvSpPr>
        <p:spPr/>
        <p:txBody>
          <a:bodyPr/>
          <a:lstStyle/>
          <a:p>
            <a:r>
              <a:rPr lang="en-US" sz="3600"/>
              <a:t>Nonprofit sector trends</a:t>
            </a:r>
            <a:endParaRPr lang="en-GB" sz="3200"/>
          </a:p>
        </p:txBody>
      </p:sp>
      <p:sp>
        <p:nvSpPr>
          <p:cNvPr id="46" name="Rectangle 45">
            <a:extLst>
              <a:ext uri="{FF2B5EF4-FFF2-40B4-BE49-F238E27FC236}">
                <a16:creationId xmlns:a16="http://schemas.microsoft.com/office/drawing/2014/main" id="{486C9DC6-FD92-4187-9CE1-0E7876402D51}"/>
              </a:ext>
              <a:ext uri="{C183D7F6-B498-43B3-948B-1728B52AA6E4}">
                <adec:decorative xmlns:adec="http://schemas.microsoft.com/office/drawing/2017/decorative" val="1"/>
              </a:ext>
            </a:extLst>
          </p:cNvPr>
          <p:cNvSpPr/>
          <p:nvPr/>
        </p:nvSpPr>
        <p:spPr bwMode="auto">
          <a:xfrm>
            <a:off x="9002380" y="3016902"/>
            <a:ext cx="2521055" cy="33838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8" name="Rectangle 37">
            <a:extLst>
              <a:ext uri="{FF2B5EF4-FFF2-40B4-BE49-F238E27FC236}">
                <a16:creationId xmlns:a16="http://schemas.microsoft.com/office/drawing/2014/main" id="{D194E01E-AF16-4747-9DCD-C36ABB7E8966}"/>
              </a:ext>
              <a:ext uri="{C183D7F6-B498-43B3-948B-1728B52AA6E4}">
                <adec:decorative xmlns:adec="http://schemas.microsoft.com/office/drawing/2017/decorative" val="1"/>
              </a:ext>
            </a:extLst>
          </p:cNvPr>
          <p:cNvSpPr/>
          <p:nvPr/>
        </p:nvSpPr>
        <p:spPr bwMode="auto">
          <a:xfrm>
            <a:off x="6222604" y="3016901"/>
            <a:ext cx="2521055" cy="338387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5" name="Rectangle 44">
            <a:extLst>
              <a:ext uri="{FF2B5EF4-FFF2-40B4-BE49-F238E27FC236}">
                <a16:creationId xmlns:a16="http://schemas.microsoft.com/office/drawing/2014/main" id="{B34E0B1F-0734-4900-AEB3-141C54D4B6F3}"/>
              </a:ext>
              <a:ext uri="{C183D7F6-B498-43B3-948B-1728B52AA6E4}">
                <adec:decorative xmlns:adec="http://schemas.microsoft.com/office/drawing/2017/decorative" val="1"/>
              </a:ext>
            </a:extLst>
          </p:cNvPr>
          <p:cNvSpPr/>
          <p:nvPr/>
        </p:nvSpPr>
        <p:spPr bwMode="auto">
          <a:xfrm>
            <a:off x="3399257" y="3016901"/>
            <a:ext cx="2521055" cy="338388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Rectangle 2">
            <a:extLst>
              <a:ext uri="{FF2B5EF4-FFF2-40B4-BE49-F238E27FC236}">
                <a16:creationId xmlns:a16="http://schemas.microsoft.com/office/drawing/2014/main" id="{A53C7D3E-7CB1-4543-81E4-0CEF964D12EA}"/>
              </a:ext>
              <a:ext uri="{C183D7F6-B498-43B3-948B-1728B52AA6E4}">
                <adec:decorative xmlns:adec="http://schemas.microsoft.com/office/drawing/2017/decorative" val="1"/>
              </a:ext>
            </a:extLst>
          </p:cNvPr>
          <p:cNvSpPr/>
          <p:nvPr/>
        </p:nvSpPr>
        <p:spPr bwMode="auto">
          <a:xfrm>
            <a:off x="588262" y="3016901"/>
            <a:ext cx="2521055" cy="338389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0" name="TextBox 76">
            <a:extLst>
              <a:ext uri="{FF2B5EF4-FFF2-40B4-BE49-F238E27FC236}">
                <a16:creationId xmlns:a16="http://schemas.microsoft.com/office/drawing/2014/main" id="{AAA6156A-59E4-43D1-A18C-AB739278F434}"/>
              </a:ext>
            </a:extLst>
          </p:cNvPr>
          <p:cNvSpPr txBox="1"/>
          <p:nvPr/>
        </p:nvSpPr>
        <p:spPr>
          <a:xfrm>
            <a:off x="577488" y="1175840"/>
            <a:ext cx="2538413" cy="369332"/>
          </a:xfrm>
          <a:prstGeom prst="rect">
            <a:avLst/>
          </a:prstGeom>
          <a:noFill/>
        </p:spPr>
        <p:txBody>
          <a:bodyPr wrap="square">
            <a:spAutoFit/>
          </a:bodyPr>
          <a:lstStyle/>
          <a:p>
            <a:pPr marL="0" marR="0" lvl="0" indent="0" algn="ctr" defTabSz="89635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1"/>
                </a:solidFill>
                <a:effectLst/>
                <a:uLnTx/>
                <a:uFillTx/>
                <a:latin typeface="Segoe UI Semibold"/>
                <a:ea typeface="+mn-ea"/>
                <a:cs typeface="Segoe UI Semibold" panose="020B0502040204020203" pitchFamily="34" charset="0"/>
              </a:rPr>
              <a:t>Financial hardship</a:t>
            </a:r>
          </a:p>
        </p:txBody>
      </p:sp>
      <p:sp>
        <p:nvSpPr>
          <p:cNvPr id="41" name="Rectangle 40">
            <a:extLst>
              <a:ext uri="{FF2B5EF4-FFF2-40B4-BE49-F238E27FC236}">
                <a16:creationId xmlns:a16="http://schemas.microsoft.com/office/drawing/2014/main" id="{DEE9983E-DCAA-42BD-B29D-1D45301271A6}"/>
              </a:ext>
            </a:extLst>
          </p:cNvPr>
          <p:cNvSpPr/>
          <p:nvPr/>
        </p:nvSpPr>
        <p:spPr bwMode="auto">
          <a:xfrm>
            <a:off x="589318" y="3867820"/>
            <a:ext cx="2520000" cy="225517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89617" tIns="44808" rIns="89617" bIns="143387"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chemeClr val="bg1"/>
                </a:solidFill>
                <a:effectLst/>
                <a:uLnTx/>
                <a:uFillTx/>
                <a:latin typeface="Segoe UI"/>
                <a:ea typeface="+mn-ea"/>
                <a:cs typeface="+mn-cs"/>
              </a:rPr>
              <a:t>The number of donors dropped by 5.3% while donations over $1,000 have dropped by 7.4%. First-year donor retention has reduced by 3 percentual points, reducing the total amount of funds raised. Grants based on services provided have also decreased.</a:t>
            </a:r>
            <a:endParaRPr kumimoji="0" lang="en-US" sz="1400" b="0" i="0" u="none" strike="noStrike" kern="1200" cap="none" spc="0" normalizeH="0" baseline="0" noProof="0">
              <a:ln>
                <a:noFill/>
              </a:ln>
              <a:solidFill>
                <a:schemeClr val="bg1"/>
              </a:solidFill>
              <a:effectLst/>
              <a:uLnTx/>
              <a:uFillTx/>
              <a:latin typeface="Segoe UI"/>
              <a:ea typeface="+mn-ea"/>
              <a:cs typeface="+mn-cs"/>
            </a:endParaRPr>
          </a:p>
        </p:txBody>
      </p:sp>
      <p:cxnSp>
        <p:nvCxnSpPr>
          <p:cNvPr id="37" name="Straight Connector 36">
            <a:extLst>
              <a:ext uri="{FF2B5EF4-FFF2-40B4-BE49-F238E27FC236}">
                <a16:creationId xmlns:a16="http://schemas.microsoft.com/office/drawing/2014/main" id="{6138671A-D97B-4364-9D59-EF3133291A04}"/>
              </a:ext>
              <a:ext uri="{C183D7F6-B498-43B3-948B-1728B52AA6E4}">
                <adec:decorative xmlns:adec="http://schemas.microsoft.com/office/drawing/2017/decorative" val="1"/>
              </a:ext>
            </a:extLst>
          </p:cNvPr>
          <p:cNvCxnSpPr/>
          <p:nvPr/>
        </p:nvCxnSpPr>
        <p:spPr>
          <a:xfrm>
            <a:off x="866" y="3016902"/>
            <a:ext cx="12190271" cy="0"/>
          </a:xfrm>
          <a:prstGeom prst="line">
            <a:avLst/>
          </a:prstGeom>
          <a:ln w="34925">
            <a:solidFill>
              <a:srgbClr val="8663C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27AF1DC2-DE62-43E4-864D-65B9454E7F65}"/>
              </a:ext>
              <a:ext uri="{C183D7F6-B498-43B3-948B-1728B52AA6E4}">
                <adec:decorative xmlns:adec="http://schemas.microsoft.com/office/drawing/2017/decorative" val="1"/>
              </a:ext>
            </a:extLst>
          </p:cNvPr>
          <p:cNvGrpSpPr/>
          <p:nvPr/>
        </p:nvGrpSpPr>
        <p:grpSpPr>
          <a:xfrm>
            <a:off x="974317" y="2181851"/>
            <a:ext cx="1728000" cy="1728000"/>
            <a:chOff x="1509406" y="2267576"/>
            <a:chExt cx="1728000" cy="1728000"/>
          </a:xfrm>
        </p:grpSpPr>
        <p:grpSp>
          <p:nvGrpSpPr>
            <p:cNvPr id="55" name="Group 54">
              <a:extLst>
                <a:ext uri="{FF2B5EF4-FFF2-40B4-BE49-F238E27FC236}">
                  <a16:creationId xmlns:a16="http://schemas.microsoft.com/office/drawing/2014/main" id="{AC12137D-AA6D-4C14-976C-2E424972EB21}"/>
                </a:ext>
              </a:extLst>
            </p:cNvPr>
            <p:cNvGrpSpPr/>
            <p:nvPr/>
          </p:nvGrpSpPr>
          <p:grpSpPr>
            <a:xfrm>
              <a:off x="1509406" y="2267576"/>
              <a:ext cx="1728000" cy="1728000"/>
              <a:chOff x="1509406" y="2267576"/>
              <a:chExt cx="1728000" cy="1728000"/>
            </a:xfrm>
          </p:grpSpPr>
          <p:graphicFrame>
            <p:nvGraphicFramePr>
              <p:cNvPr id="57" name="Chart 56">
                <a:extLst>
                  <a:ext uri="{FF2B5EF4-FFF2-40B4-BE49-F238E27FC236}">
                    <a16:creationId xmlns:a16="http://schemas.microsoft.com/office/drawing/2014/main" id="{D627ECD3-8812-4020-A35E-15CF5B058ED3}"/>
                  </a:ext>
                </a:extLst>
              </p:cNvPr>
              <p:cNvGraphicFramePr/>
              <p:nvPr>
                <p:extLst>
                  <p:ext uri="{D42A27DB-BD31-4B8C-83A1-F6EECF244321}">
                    <p14:modId xmlns:p14="http://schemas.microsoft.com/office/powerpoint/2010/main" val="3887608796"/>
                  </p:ext>
                </p:extLst>
              </p:nvPr>
            </p:nvGraphicFramePr>
            <p:xfrm>
              <a:off x="1509406" y="2267576"/>
              <a:ext cx="1728000" cy="1728000"/>
            </p:xfrm>
            <a:graphic>
              <a:graphicData uri="http://schemas.openxmlformats.org/drawingml/2006/chart">
                <c:chart xmlns:c="http://schemas.openxmlformats.org/drawingml/2006/chart" xmlns:r="http://schemas.openxmlformats.org/officeDocument/2006/relationships" r:id="rId3"/>
              </a:graphicData>
            </a:graphic>
          </p:graphicFrame>
          <p:sp>
            <p:nvSpPr>
              <p:cNvPr id="58" name="Oval 57">
                <a:extLst>
                  <a:ext uri="{FF2B5EF4-FFF2-40B4-BE49-F238E27FC236}">
                    <a16:creationId xmlns:a16="http://schemas.microsoft.com/office/drawing/2014/main" id="{3E1B1150-FED8-4948-BF0A-4EACA8B0601E}"/>
                  </a:ext>
                </a:extLst>
              </p:cNvPr>
              <p:cNvSpPr/>
              <p:nvPr/>
            </p:nvSpPr>
            <p:spPr bwMode="auto">
              <a:xfrm>
                <a:off x="1941406" y="2699576"/>
                <a:ext cx="864000" cy="864000"/>
              </a:xfrm>
              <a:prstGeom prst="ellipse">
                <a:avLst/>
              </a:prstGeom>
              <a:solidFill>
                <a:srgbClr val="FFFFFF"/>
              </a:solidFill>
              <a:ln w="9525" cap="flat" cmpd="sng" algn="ctr">
                <a:noFill/>
                <a:prstDash val="solid"/>
                <a:headEnd type="none" w="med" len="med"/>
                <a:tailEnd type="none" w="med" len="med"/>
              </a:ln>
              <a:effectLst>
                <a:outerShdw blurRad="63500" sx="101000" sy="101000" algn="ctr" rotWithShape="0">
                  <a:prstClr val="black">
                    <a:alpha val="20000"/>
                  </a:prstClr>
                </a:outerShdw>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0" normalizeH="0" baseline="0" noProof="0">
                  <a:ln>
                    <a:noFill/>
                  </a:ln>
                  <a:solidFill>
                    <a:srgbClr val="0078D7"/>
                  </a:solidFill>
                  <a:effectLst/>
                  <a:uLnTx/>
                  <a:uFillTx/>
                  <a:latin typeface="Segoe UI Semilight"/>
                  <a:ea typeface="Segoe UI" pitchFamily="34" charset="0"/>
                  <a:cs typeface="Segoe UI" pitchFamily="34" charset="0"/>
                </a:endParaRPr>
              </a:p>
            </p:txBody>
          </p:sp>
        </p:grpSp>
        <p:sp>
          <p:nvSpPr>
            <p:cNvPr id="56" name="TextBox 55">
              <a:extLst>
                <a:ext uri="{FF2B5EF4-FFF2-40B4-BE49-F238E27FC236}">
                  <a16:creationId xmlns:a16="http://schemas.microsoft.com/office/drawing/2014/main" id="{FF262162-2625-4B63-B453-DCEF58334C3B}"/>
                </a:ext>
              </a:extLst>
            </p:cNvPr>
            <p:cNvSpPr txBox="1"/>
            <p:nvPr/>
          </p:nvSpPr>
          <p:spPr>
            <a:xfrm>
              <a:off x="1962699" y="2993077"/>
              <a:ext cx="821414" cy="276999"/>
            </a:xfrm>
            <a:prstGeom prst="rect">
              <a:avLst/>
            </a:prstGeom>
            <a:noFill/>
          </p:spPr>
          <p:txBody>
            <a:bodyPr wrap="square" lIns="0" tIns="0" rIns="0" bIns="0" rtlCol="0" anchor="ctr">
              <a:spAutoFit/>
            </a:bodyPr>
            <a:lstStyle/>
            <a:p>
              <a:pPr marL="0" marR="0" lvl="0" indent="0" algn="ctr" defTabSz="914016" rtl="0" eaLnBrk="1" fontAlgn="auto" latinLnBrk="0" hangingPunct="1">
                <a:lnSpc>
                  <a:spcPct val="100000"/>
                </a:lnSpc>
                <a:spcBef>
                  <a:spcPts val="0"/>
                </a:spcBef>
                <a:spcAft>
                  <a:spcPts val="588"/>
                </a:spcAft>
                <a:buClrTx/>
                <a:buSzTx/>
                <a:buFontTx/>
                <a:buNone/>
                <a:tabLst/>
                <a:defRPr/>
              </a:pPr>
              <a:r>
                <a:rPr kumimoji="0" lang="en-US" sz="1800" b="0" i="0" u="none" strike="noStrike" kern="0" cap="none" spc="0" normalizeH="0" baseline="0" noProof="0">
                  <a:ln>
                    <a:noFill/>
                  </a:ln>
                  <a:solidFill>
                    <a:srgbClr val="243A5E"/>
                  </a:solidFill>
                  <a:effectLst/>
                  <a:uLnTx/>
                  <a:uFillTx/>
                  <a:latin typeface="Segoe UI Semibold" panose="020B0702040204020203" pitchFamily="34" charset="0"/>
                  <a:ea typeface="+mn-ea"/>
                  <a:cs typeface="Segoe UI Semibold" panose="020B0702040204020203" pitchFamily="34" charset="0"/>
                </a:rPr>
                <a:t>5.3%</a:t>
              </a:r>
            </a:p>
          </p:txBody>
        </p:sp>
      </p:grpSp>
      <p:sp>
        <p:nvSpPr>
          <p:cNvPr id="83" name="TextBox 76">
            <a:extLst>
              <a:ext uri="{FF2B5EF4-FFF2-40B4-BE49-F238E27FC236}">
                <a16:creationId xmlns:a16="http://schemas.microsoft.com/office/drawing/2014/main" id="{87C2B8D3-8809-4526-9C8B-27CE2E3D2159}"/>
              </a:ext>
            </a:extLst>
          </p:cNvPr>
          <p:cNvSpPr txBox="1"/>
          <p:nvPr/>
        </p:nvSpPr>
        <p:spPr>
          <a:xfrm>
            <a:off x="3275699" y="1175840"/>
            <a:ext cx="2705627" cy="369332"/>
          </a:xfrm>
          <a:prstGeom prst="rect">
            <a:avLst/>
          </a:prstGeom>
          <a:noFill/>
        </p:spPr>
        <p:txBody>
          <a:bodyPr wrap="square">
            <a:spAutoFit/>
          </a:bodyPr>
          <a:lstStyle/>
          <a:p>
            <a:pPr marL="0" marR="0" lvl="0" indent="0" algn="ctr" defTabSz="89635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1"/>
                </a:solidFill>
                <a:effectLst/>
                <a:uLnTx/>
                <a:uFillTx/>
                <a:latin typeface="Segoe UI Semibold"/>
                <a:ea typeface="+mn-ea"/>
                <a:cs typeface="Segoe UI Semibold" panose="020B0502040204020203" pitchFamily="34" charset="0"/>
              </a:rPr>
              <a:t>Growing funding needs </a:t>
            </a:r>
          </a:p>
        </p:txBody>
      </p:sp>
      <p:sp>
        <p:nvSpPr>
          <p:cNvPr id="84" name="Rectangle 83">
            <a:extLst>
              <a:ext uri="{FF2B5EF4-FFF2-40B4-BE49-F238E27FC236}">
                <a16:creationId xmlns:a16="http://schemas.microsoft.com/office/drawing/2014/main" id="{5CAB4A88-E632-4B32-ABCC-958B1626C772}"/>
              </a:ext>
              <a:ext uri="{C183D7F6-B498-43B3-948B-1728B52AA6E4}">
                <adec:decorative xmlns:adec="http://schemas.microsoft.com/office/drawing/2017/decorative" val="1"/>
              </a:ext>
            </a:extLst>
          </p:cNvPr>
          <p:cNvSpPr/>
          <p:nvPr/>
        </p:nvSpPr>
        <p:spPr bwMode="auto">
          <a:xfrm>
            <a:off x="3399256" y="3867105"/>
            <a:ext cx="2494725" cy="225517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89617" tIns="44808" rIns="89617" bIns="143387"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Rectangle 42">
            <a:extLst>
              <a:ext uri="{FF2B5EF4-FFF2-40B4-BE49-F238E27FC236}">
                <a16:creationId xmlns:a16="http://schemas.microsoft.com/office/drawing/2014/main" id="{CF1CA5E4-CADF-4D9D-A2F7-E525534AC6A7}"/>
              </a:ext>
            </a:extLst>
          </p:cNvPr>
          <p:cNvSpPr/>
          <p:nvPr/>
        </p:nvSpPr>
        <p:spPr bwMode="auto">
          <a:xfrm>
            <a:off x="3458462" y="3867105"/>
            <a:ext cx="2474487" cy="225517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89617" tIns="44808" rIns="89617" bIns="143387" numCol="1" spcCol="0" rtlCol="0" fromWordArt="0" anchor="t" anchorCtr="0" forceAA="0" compatLnSpc="1">
            <a:prstTxWarp prst="textNoShape">
              <a:avLst/>
            </a:prstTxWarp>
            <a:no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chemeClr val="bg1"/>
                </a:solidFill>
                <a:effectLst/>
                <a:uLnTx/>
                <a:uFillTx/>
                <a:latin typeface="Segoe UI"/>
                <a:ea typeface="+mn-ea"/>
                <a:cs typeface="+mn-cs"/>
              </a:rPr>
              <a:t>Covid-19 has increased the demand for services by 31%, anticipating for later in 2020. </a:t>
            </a:r>
          </a:p>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chemeClr val="bg1"/>
                </a:solidFill>
                <a:effectLst/>
                <a:uLnTx/>
                <a:uFillTx/>
                <a:latin typeface="Segoe UI"/>
                <a:ea typeface="+mn-ea"/>
                <a:cs typeface="+mn-cs"/>
              </a:rPr>
              <a:t>In order to serve struggling populations more money needs to be raised while fundraising costs are reduced.</a:t>
            </a: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 name="TextBox 76">
            <a:extLst>
              <a:ext uri="{FF2B5EF4-FFF2-40B4-BE49-F238E27FC236}">
                <a16:creationId xmlns:a16="http://schemas.microsoft.com/office/drawing/2014/main" id="{203487FC-83E9-45B1-9900-3E7226E9B505}"/>
              </a:ext>
            </a:extLst>
          </p:cNvPr>
          <p:cNvSpPr txBox="1"/>
          <p:nvPr/>
        </p:nvSpPr>
        <p:spPr>
          <a:xfrm>
            <a:off x="6234025" y="1175840"/>
            <a:ext cx="2520000" cy="369332"/>
          </a:xfrm>
          <a:prstGeom prst="rect">
            <a:avLst/>
          </a:prstGeom>
          <a:noFill/>
        </p:spPr>
        <p:txBody>
          <a:bodyPr wrap="square">
            <a:spAutoFit/>
          </a:bodyPr>
          <a:lstStyle/>
          <a:p>
            <a:pPr marL="0" marR="0" lvl="0" indent="0" algn="ctr" defTabSz="89635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1"/>
                </a:solidFill>
                <a:effectLst/>
                <a:uLnTx/>
                <a:uFillTx/>
                <a:latin typeface="Segoe UI Semibold"/>
                <a:ea typeface="+mn-ea"/>
                <a:cs typeface="Segoe UI Semibold" panose="020B0502040204020203" pitchFamily="34" charset="0"/>
              </a:rPr>
              <a:t>Latent funds</a:t>
            </a:r>
          </a:p>
        </p:txBody>
      </p:sp>
      <p:sp>
        <p:nvSpPr>
          <p:cNvPr id="43" name="Rectangle 42">
            <a:extLst>
              <a:ext uri="{FF2B5EF4-FFF2-40B4-BE49-F238E27FC236}">
                <a16:creationId xmlns:a16="http://schemas.microsoft.com/office/drawing/2014/main" id="{3433C2EE-42B8-4C9F-99FC-0AF47CE1E6A8}"/>
              </a:ext>
            </a:extLst>
          </p:cNvPr>
          <p:cNvSpPr/>
          <p:nvPr/>
        </p:nvSpPr>
        <p:spPr bwMode="auto">
          <a:xfrm>
            <a:off x="6243897" y="3867105"/>
            <a:ext cx="2474487" cy="225517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89617" tIns="44808" rIns="89617" bIns="143387" numCol="1" spcCol="0" rtlCol="0" fromWordArt="0" anchor="t" anchorCtr="0" forceAA="0" compatLnSpc="1">
            <a:prstTxWarp prst="textNoShape">
              <a:avLst/>
            </a:prstTxWarp>
            <a:no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chemeClr val="bg1"/>
                </a:solidFill>
                <a:effectLst/>
                <a:uLnTx/>
                <a:uFillTx/>
                <a:latin typeface="Segoe UI"/>
                <a:ea typeface="+mn-ea"/>
                <a:cs typeface="+mn-cs"/>
              </a:rPr>
              <a:t>$6-$10 billion in matching gift funds go unclaimed every year as donors are not aware of the matching corporate donation.</a:t>
            </a:r>
          </a:p>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chemeClr val="bg1"/>
                </a:solidFill>
                <a:effectLst/>
                <a:uLnTx/>
                <a:uFillTx/>
                <a:latin typeface="Segoe UI"/>
                <a:ea typeface="+mn-ea"/>
                <a:cs typeface="+mn-cs"/>
              </a:rPr>
              <a:t>1 in 3 donors say they’d give a larger gift if they had known.</a:t>
            </a:r>
          </a:p>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grpSp>
        <p:nvGrpSpPr>
          <p:cNvPr id="51" name="Group 50">
            <a:extLst>
              <a:ext uri="{FF2B5EF4-FFF2-40B4-BE49-F238E27FC236}">
                <a16:creationId xmlns:a16="http://schemas.microsoft.com/office/drawing/2014/main" id="{DB85267E-3933-4C5D-8FBE-B83E71D39FDB}"/>
              </a:ext>
              <a:ext uri="{C183D7F6-B498-43B3-948B-1728B52AA6E4}">
                <adec:decorative xmlns:adec="http://schemas.microsoft.com/office/drawing/2017/decorative" val="1"/>
              </a:ext>
            </a:extLst>
          </p:cNvPr>
          <p:cNvGrpSpPr/>
          <p:nvPr/>
        </p:nvGrpSpPr>
        <p:grpSpPr>
          <a:xfrm>
            <a:off x="6640132" y="2152902"/>
            <a:ext cx="1728000" cy="1728000"/>
            <a:chOff x="1509406" y="2267576"/>
            <a:chExt cx="1728000" cy="1728000"/>
          </a:xfrm>
        </p:grpSpPr>
        <p:grpSp>
          <p:nvGrpSpPr>
            <p:cNvPr id="52" name="Group 51">
              <a:extLst>
                <a:ext uri="{FF2B5EF4-FFF2-40B4-BE49-F238E27FC236}">
                  <a16:creationId xmlns:a16="http://schemas.microsoft.com/office/drawing/2014/main" id="{E1B63D2D-FB9F-41FA-8DA9-C5366603CC18}"/>
                </a:ext>
              </a:extLst>
            </p:cNvPr>
            <p:cNvGrpSpPr/>
            <p:nvPr/>
          </p:nvGrpSpPr>
          <p:grpSpPr>
            <a:xfrm>
              <a:off x="1509406" y="2267576"/>
              <a:ext cx="1728000" cy="1728000"/>
              <a:chOff x="1509406" y="2267576"/>
              <a:chExt cx="1728000" cy="1728000"/>
            </a:xfrm>
          </p:grpSpPr>
          <p:graphicFrame>
            <p:nvGraphicFramePr>
              <p:cNvPr id="59" name="Chart 58">
                <a:extLst>
                  <a:ext uri="{FF2B5EF4-FFF2-40B4-BE49-F238E27FC236}">
                    <a16:creationId xmlns:a16="http://schemas.microsoft.com/office/drawing/2014/main" id="{111CBF8A-9BB9-45D2-85BD-B72E3E2BD0DA}"/>
                  </a:ext>
                </a:extLst>
              </p:cNvPr>
              <p:cNvGraphicFramePr/>
              <p:nvPr>
                <p:extLst>
                  <p:ext uri="{D42A27DB-BD31-4B8C-83A1-F6EECF244321}">
                    <p14:modId xmlns:p14="http://schemas.microsoft.com/office/powerpoint/2010/main" val="68837020"/>
                  </p:ext>
                </p:extLst>
              </p:nvPr>
            </p:nvGraphicFramePr>
            <p:xfrm>
              <a:off x="1509406" y="2267576"/>
              <a:ext cx="1728000" cy="1728000"/>
            </p:xfrm>
            <a:graphic>
              <a:graphicData uri="http://schemas.openxmlformats.org/drawingml/2006/chart">
                <c:chart xmlns:c="http://schemas.openxmlformats.org/drawingml/2006/chart" xmlns:r="http://schemas.openxmlformats.org/officeDocument/2006/relationships" r:id="rId4"/>
              </a:graphicData>
            </a:graphic>
          </p:graphicFrame>
          <p:sp>
            <p:nvSpPr>
              <p:cNvPr id="60" name="Oval 59">
                <a:extLst>
                  <a:ext uri="{FF2B5EF4-FFF2-40B4-BE49-F238E27FC236}">
                    <a16:creationId xmlns:a16="http://schemas.microsoft.com/office/drawing/2014/main" id="{19450380-02DA-45D9-ADFF-D7405E88CD0A}"/>
                  </a:ext>
                </a:extLst>
              </p:cNvPr>
              <p:cNvSpPr/>
              <p:nvPr/>
            </p:nvSpPr>
            <p:spPr bwMode="auto">
              <a:xfrm>
                <a:off x="1941406" y="2699576"/>
                <a:ext cx="864000" cy="864000"/>
              </a:xfrm>
              <a:prstGeom prst="ellipse">
                <a:avLst/>
              </a:prstGeom>
              <a:solidFill>
                <a:srgbClr val="FFFFFF"/>
              </a:solidFill>
              <a:ln w="9525" cap="flat" cmpd="sng" algn="ctr">
                <a:noFill/>
                <a:prstDash val="solid"/>
                <a:headEnd type="none" w="med" len="med"/>
                <a:tailEnd type="none" w="med" len="med"/>
              </a:ln>
              <a:effectLst>
                <a:outerShdw blurRad="63500" sx="101000" sy="101000" algn="ctr" rotWithShape="0">
                  <a:prstClr val="black">
                    <a:alpha val="20000"/>
                  </a:prstClr>
                </a:outerShdw>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0" normalizeH="0" baseline="0" noProof="0">
                  <a:ln>
                    <a:noFill/>
                  </a:ln>
                  <a:solidFill>
                    <a:srgbClr val="0078D7"/>
                  </a:solidFill>
                  <a:effectLst/>
                  <a:uLnTx/>
                  <a:uFillTx/>
                  <a:latin typeface="Segoe UI Semilight"/>
                  <a:ea typeface="Segoe UI" pitchFamily="34" charset="0"/>
                  <a:cs typeface="Segoe UI" pitchFamily="34" charset="0"/>
                </a:endParaRPr>
              </a:p>
            </p:txBody>
          </p:sp>
        </p:grpSp>
        <p:sp>
          <p:nvSpPr>
            <p:cNvPr id="53" name="TextBox 52">
              <a:extLst>
                <a:ext uri="{FF2B5EF4-FFF2-40B4-BE49-F238E27FC236}">
                  <a16:creationId xmlns:a16="http://schemas.microsoft.com/office/drawing/2014/main" id="{0DA6EAE3-7A2C-4F9F-93DC-031DFAA8D71A}"/>
                </a:ext>
              </a:extLst>
            </p:cNvPr>
            <p:cNvSpPr txBox="1"/>
            <p:nvPr/>
          </p:nvSpPr>
          <p:spPr>
            <a:xfrm>
              <a:off x="1962699" y="2993077"/>
              <a:ext cx="821414" cy="276999"/>
            </a:xfrm>
            <a:prstGeom prst="rect">
              <a:avLst/>
            </a:prstGeom>
            <a:noFill/>
          </p:spPr>
          <p:txBody>
            <a:bodyPr wrap="square" lIns="0" tIns="0" rIns="0" bIns="0" rtlCol="0" anchor="ctr">
              <a:spAutoFit/>
            </a:bodyPr>
            <a:lstStyle/>
            <a:p>
              <a:pPr marL="0" marR="0" lvl="0" indent="0" algn="ctr" defTabSz="914016" rtl="0" eaLnBrk="1" fontAlgn="auto" latinLnBrk="0" hangingPunct="1">
                <a:lnSpc>
                  <a:spcPct val="100000"/>
                </a:lnSpc>
                <a:spcBef>
                  <a:spcPts val="0"/>
                </a:spcBef>
                <a:spcAft>
                  <a:spcPts val="588"/>
                </a:spcAft>
                <a:buClrTx/>
                <a:buSzTx/>
                <a:buFontTx/>
                <a:buNone/>
                <a:tabLst/>
                <a:defRPr/>
              </a:pPr>
              <a:r>
                <a:rPr kumimoji="0" lang="en-US" sz="1800" b="0" i="0" u="none" strike="noStrike" kern="0" cap="none" spc="0" normalizeH="0" baseline="0" noProof="0">
                  <a:ln>
                    <a:noFill/>
                  </a:ln>
                  <a:solidFill>
                    <a:srgbClr val="243A5E"/>
                  </a:solidFill>
                  <a:effectLst/>
                  <a:uLnTx/>
                  <a:uFillTx/>
                  <a:latin typeface="Segoe UI Semibold" panose="020B0702040204020203" pitchFamily="34" charset="0"/>
                  <a:ea typeface="+mn-ea"/>
                  <a:cs typeface="Segoe UI Semibold" panose="020B0702040204020203" pitchFamily="34" charset="0"/>
                </a:rPr>
                <a:t>33%</a:t>
              </a:r>
            </a:p>
          </p:txBody>
        </p:sp>
      </p:grpSp>
      <p:grpSp>
        <p:nvGrpSpPr>
          <p:cNvPr id="39" name="Group 38">
            <a:extLst>
              <a:ext uri="{FF2B5EF4-FFF2-40B4-BE49-F238E27FC236}">
                <a16:creationId xmlns:a16="http://schemas.microsoft.com/office/drawing/2014/main" id="{4D4775EF-4B30-4428-A4AE-5DFA08382F1B}"/>
              </a:ext>
              <a:ext uri="{C183D7F6-B498-43B3-948B-1728B52AA6E4}">
                <adec:decorative xmlns:adec="http://schemas.microsoft.com/office/drawing/2017/decorative" val="1"/>
              </a:ext>
            </a:extLst>
          </p:cNvPr>
          <p:cNvGrpSpPr/>
          <p:nvPr/>
        </p:nvGrpSpPr>
        <p:grpSpPr>
          <a:xfrm>
            <a:off x="3782618" y="2152902"/>
            <a:ext cx="1728000" cy="1728000"/>
            <a:chOff x="1509406" y="2267576"/>
            <a:chExt cx="1728000" cy="1728000"/>
          </a:xfrm>
        </p:grpSpPr>
        <p:grpSp>
          <p:nvGrpSpPr>
            <p:cNvPr id="44" name="Group 43">
              <a:extLst>
                <a:ext uri="{FF2B5EF4-FFF2-40B4-BE49-F238E27FC236}">
                  <a16:creationId xmlns:a16="http://schemas.microsoft.com/office/drawing/2014/main" id="{49229425-5DB0-4D25-BFF8-31BD9DBA586B}"/>
                </a:ext>
              </a:extLst>
            </p:cNvPr>
            <p:cNvGrpSpPr/>
            <p:nvPr/>
          </p:nvGrpSpPr>
          <p:grpSpPr>
            <a:xfrm>
              <a:off x="1509406" y="2267576"/>
              <a:ext cx="1728000" cy="1728000"/>
              <a:chOff x="1509406" y="2267576"/>
              <a:chExt cx="1728000" cy="1728000"/>
            </a:xfrm>
          </p:grpSpPr>
          <p:graphicFrame>
            <p:nvGraphicFramePr>
              <p:cNvPr id="49" name="Chart 48">
                <a:extLst>
                  <a:ext uri="{FF2B5EF4-FFF2-40B4-BE49-F238E27FC236}">
                    <a16:creationId xmlns:a16="http://schemas.microsoft.com/office/drawing/2014/main" id="{103254C4-408E-4F8B-8564-EA87EFDCD223}"/>
                  </a:ext>
                </a:extLst>
              </p:cNvPr>
              <p:cNvGraphicFramePr/>
              <p:nvPr>
                <p:extLst>
                  <p:ext uri="{D42A27DB-BD31-4B8C-83A1-F6EECF244321}">
                    <p14:modId xmlns:p14="http://schemas.microsoft.com/office/powerpoint/2010/main" val="3772117426"/>
                  </p:ext>
                </p:extLst>
              </p:nvPr>
            </p:nvGraphicFramePr>
            <p:xfrm>
              <a:off x="1509406" y="2267576"/>
              <a:ext cx="1728000" cy="1728000"/>
            </p:xfrm>
            <a:graphic>
              <a:graphicData uri="http://schemas.openxmlformats.org/drawingml/2006/chart">
                <c:chart xmlns:c="http://schemas.openxmlformats.org/drawingml/2006/chart" xmlns:r="http://schemas.openxmlformats.org/officeDocument/2006/relationships" r:id="rId5"/>
              </a:graphicData>
            </a:graphic>
          </p:graphicFrame>
          <p:sp>
            <p:nvSpPr>
              <p:cNvPr id="50" name="Oval 49">
                <a:extLst>
                  <a:ext uri="{FF2B5EF4-FFF2-40B4-BE49-F238E27FC236}">
                    <a16:creationId xmlns:a16="http://schemas.microsoft.com/office/drawing/2014/main" id="{E5BFA573-7BC5-4265-AEBB-26BC402DE925}"/>
                  </a:ext>
                </a:extLst>
              </p:cNvPr>
              <p:cNvSpPr/>
              <p:nvPr/>
            </p:nvSpPr>
            <p:spPr bwMode="auto">
              <a:xfrm>
                <a:off x="1941406" y="2699576"/>
                <a:ext cx="864000" cy="864000"/>
              </a:xfrm>
              <a:prstGeom prst="ellipse">
                <a:avLst/>
              </a:prstGeom>
              <a:solidFill>
                <a:srgbClr val="FFFFFF"/>
              </a:solidFill>
              <a:ln w="9525" cap="flat" cmpd="sng" algn="ctr">
                <a:noFill/>
                <a:prstDash val="solid"/>
                <a:headEnd type="none" w="med" len="med"/>
                <a:tailEnd type="none" w="med" len="med"/>
              </a:ln>
              <a:effectLst>
                <a:outerShdw blurRad="63500" sx="101000" sy="101000" algn="ctr" rotWithShape="0">
                  <a:prstClr val="black">
                    <a:alpha val="20000"/>
                  </a:prstClr>
                </a:outerShdw>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0" normalizeH="0" baseline="0" noProof="0">
                  <a:ln>
                    <a:noFill/>
                  </a:ln>
                  <a:solidFill>
                    <a:srgbClr val="0078D7"/>
                  </a:solidFill>
                  <a:effectLst/>
                  <a:uLnTx/>
                  <a:uFillTx/>
                  <a:latin typeface="Segoe UI Semilight"/>
                  <a:ea typeface="Segoe UI" pitchFamily="34" charset="0"/>
                  <a:cs typeface="Segoe UI" pitchFamily="34" charset="0"/>
                </a:endParaRPr>
              </a:p>
            </p:txBody>
          </p:sp>
        </p:grpSp>
        <p:sp>
          <p:nvSpPr>
            <p:cNvPr id="48" name="TextBox 47">
              <a:extLst>
                <a:ext uri="{FF2B5EF4-FFF2-40B4-BE49-F238E27FC236}">
                  <a16:creationId xmlns:a16="http://schemas.microsoft.com/office/drawing/2014/main" id="{68E49539-CA8B-4FEB-A1B5-D4E5A05E1588}"/>
                </a:ext>
              </a:extLst>
            </p:cNvPr>
            <p:cNvSpPr txBox="1"/>
            <p:nvPr/>
          </p:nvSpPr>
          <p:spPr>
            <a:xfrm>
              <a:off x="1962699" y="2993077"/>
              <a:ext cx="821414" cy="276999"/>
            </a:xfrm>
            <a:prstGeom prst="rect">
              <a:avLst/>
            </a:prstGeom>
            <a:noFill/>
          </p:spPr>
          <p:txBody>
            <a:bodyPr wrap="square" lIns="0" tIns="0" rIns="0" bIns="0" rtlCol="0" anchor="ctr">
              <a:spAutoFit/>
            </a:bodyPr>
            <a:lstStyle/>
            <a:p>
              <a:pPr marL="0" marR="0" lvl="0" indent="0" algn="ctr" defTabSz="914016" rtl="0" eaLnBrk="1" fontAlgn="auto" latinLnBrk="0" hangingPunct="1">
                <a:lnSpc>
                  <a:spcPct val="100000"/>
                </a:lnSpc>
                <a:spcBef>
                  <a:spcPts val="0"/>
                </a:spcBef>
                <a:spcAft>
                  <a:spcPts val="588"/>
                </a:spcAft>
                <a:buClrTx/>
                <a:buSzTx/>
                <a:buFontTx/>
                <a:buNone/>
                <a:tabLst/>
                <a:defRPr/>
              </a:pPr>
              <a:r>
                <a:rPr kumimoji="0" lang="en-US" sz="1800" b="0" i="0" u="none" strike="noStrike" kern="0" cap="none" spc="0" normalizeH="0" baseline="0" noProof="0">
                  <a:ln>
                    <a:noFill/>
                  </a:ln>
                  <a:solidFill>
                    <a:srgbClr val="243A5E"/>
                  </a:solidFill>
                  <a:effectLst/>
                  <a:uLnTx/>
                  <a:uFillTx/>
                  <a:latin typeface="Segoe UI Semibold" panose="020B0702040204020203" pitchFamily="34" charset="0"/>
                  <a:ea typeface="+mn-ea"/>
                  <a:cs typeface="Segoe UI Semibold" panose="020B0702040204020203" pitchFamily="34" charset="0"/>
                </a:rPr>
                <a:t>31%</a:t>
              </a:r>
            </a:p>
          </p:txBody>
        </p:sp>
      </p:grpSp>
      <p:sp>
        <p:nvSpPr>
          <p:cNvPr id="61" name="TextBox 76">
            <a:extLst>
              <a:ext uri="{FF2B5EF4-FFF2-40B4-BE49-F238E27FC236}">
                <a16:creationId xmlns:a16="http://schemas.microsoft.com/office/drawing/2014/main" id="{B978BE68-C792-4AAF-B097-151D829C0D73}"/>
              </a:ext>
            </a:extLst>
          </p:cNvPr>
          <p:cNvSpPr txBox="1"/>
          <p:nvPr/>
        </p:nvSpPr>
        <p:spPr>
          <a:xfrm>
            <a:off x="9012361" y="1175840"/>
            <a:ext cx="2520000" cy="369332"/>
          </a:xfrm>
          <a:prstGeom prst="rect">
            <a:avLst/>
          </a:prstGeom>
          <a:noFill/>
        </p:spPr>
        <p:txBody>
          <a:bodyPr wrap="square">
            <a:spAutoFit/>
          </a:bodyPr>
          <a:lstStyle/>
          <a:p>
            <a:pPr marL="0" marR="0" lvl="0" indent="0" algn="ctr" defTabSz="89635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1"/>
                </a:solidFill>
                <a:effectLst/>
                <a:uLnTx/>
                <a:uFillTx/>
                <a:latin typeface="Segoe UI Semibold"/>
                <a:ea typeface="+mn-ea"/>
                <a:cs typeface="Segoe UI Semibold" panose="020B0502040204020203" pitchFamily="34" charset="0"/>
              </a:rPr>
              <a:t>Event limitations</a:t>
            </a:r>
          </a:p>
        </p:txBody>
      </p:sp>
      <p:sp>
        <p:nvSpPr>
          <p:cNvPr id="88" name="Rectangle 87">
            <a:extLst>
              <a:ext uri="{FF2B5EF4-FFF2-40B4-BE49-F238E27FC236}">
                <a16:creationId xmlns:a16="http://schemas.microsoft.com/office/drawing/2014/main" id="{497505EE-C898-4E8E-A995-E6068A708C7B}"/>
              </a:ext>
            </a:extLst>
          </p:cNvPr>
          <p:cNvSpPr/>
          <p:nvPr/>
        </p:nvSpPr>
        <p:spPr bwMode="auto">
          <a:xfrm>
            <a:off x="9027655" y="3867105"/>
            <a:ext cx="2521055" cy="225517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89617" tIns="44808" rIns="89617" bIns="143387" numCol="1" spcCol="0" rtlCol="0" fromWordArt="0" anchor="t" anchorCtr="0" forceAA="0" compatLnSpc="1">
            <a:prstTxWarp prst="textNoShape">
              <a:avLst/>
            </a:prstTxWarp>
            <a:no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Segoe UI"/>
                <a:ea typeface="+mn-ea"/>
                <a:cs typeface="+mn-cs"/>
              </a:rPr>
              <a:t>By April 2020, 73% of nonprofits had cancelled fundraising events, losing $644 M in the US alone. Most organizations are now redesigning their fundraising strategies.</a:t>
            </a:r>
          </a:p>
        </p:txBody>
      </p:sp>
      <p:grpSp>
        <p:nvGrpSpPr>
          <p:cNvPr id="62" name="Group 61">
            <a:extLst>
              <a:ext uri="{FF2B5EF4-FFF2-40B4-BE49-F238E27FC236}">
                <a16:creationId xmlns:a16="http://schemas.microsoft.com/office/drawing/2014/main" id="{ADF8B4EF-4D4D-4E6B-84CD-C4C62AA241A3}"/>
              </a:ext>
              <a:ext uri="{C183D7F6-B498-43B3-948B-1728B52AA6E4}">
                <adec:decorative xmlns:adec="http://schemas.microsoft.com/office/drawing/2017/decorative" val="1"/>
              </a:ext>
            </a:extLst>
          </p:cNvPr>
          <p:cNvGrpSpPr/>
          <p:nvPr/>
        </p:nvGrpSpPr>
        <p:grpSpPr>
          <a:xfrm>
            <a:off x="9432293" y="2152902"/>
            <a:ext cx="1728000" cy="1728000"/>
            <a:chOff x="1509406" y="2267576"/>
            <a:chExt cx="1728000" cy="1728000"/>
          </a:xfrm>
        </p:grpSpPr>
        <p:grpSp>
          <p:nvGrpSpPr>
            <p:cNvPr id="63" name="Group 62">
              <a:extLst>
                <a:ext uri="{FF2B5EF4-FFF2-40B4-BE49-F238E27FC236}">
                  <a16:creationId xmlns:a16="http://schemas.microsoft.com/office/drawing/2014/main" id="{56E1021B-599F-4E10-9801-8D9051D9A917}"/>
                </a:ext>
              </a:extLst>
            </p:cNvPr>
            <p:cNvGrpSpPr/>
            <p:nvPr/>
          </p:nvGrpSpPr>
          <p:grpSpPr>
            <a:xfrm>
              <a:off x="1509406" y="2267576"/>
              <a:ext cx="1728000" cy="1728000"/>
              <a:chOff x="1509406" y="2267576"/>
              <a:chExt cx="1728000" cy="1728000"/>
            </a:xfrm>
          </p:grpSpPr>
          <p:graphicFrame>
            <p:nvGraphicFramePr>
              <p:cNvPr id="65" name="Chart 64">
                <a:extLst>
                  <a:ext uri="{FF2B5EF4-FFF2-40B4-BE49-F238E27FC236}">
                    <a16:creationId xmlns:a16="http://schemas.microsoft.com/office/drawing/2014/main" id="{3D82351A-C46B-4E07-B1EE-31F878481EE0}"/>
                  </a:ext>
                </a:extLst>
              </p:cNvPr>
              <p:cNvGraphicFramePr/>
              <p:nvPr>
                <p:extLst>
                  <p:ext uri="{D42A27DB-BD31-4B8C-83A1-F6EECF244321}">
                    <p14:modId xmlns:p14="http://schemas.microsoft.com/office/powerpoint/2010/main" val="2307957726"/>
                  </p:ext>
                </p:extLst>
              </p:nvPr>
            </p:nvGraphicFramePr>
            <p:xfrm>
              <a:off x="1509406" y="2267576"/>
              <a:ext cx="1728000" cy="1728000"/>
            </p:xfrm>
            <a:graphic>
              <a:graphicData uri="http://schemas.openxmlformats.org/drawingml/2006/chart">
                <c:chart xmlns:c="http://schemas.openxmlformats.org/drawingml/2006/chart" xmlns:r="http://schemas.openxmlformats.org/officeDocument/2006/relationships" r:id="rId6"/>
              </a:graphicData>
            </a:graphic>
          </p:graphicFrame>
          <p:sp>
            <p:nvSpPr>
              <p:cNvPr id="66" name="Oval 65">
                <a:extLst>
                  <a:ext uri="{FF2B5EF4-FFF2-40B4-BE49-F238E27FC236}">
                    <a16:creationId xmlns:a16="http://schemas.microsoft.com/office/drawing/2014/main" id="{F07D59C6-A554-4CA6-9B2E-D1EB95126C45}"/>
                  </a:ext>
                </a:extLst>
              </p:cNvPr>
              <p:cNvSpPr/>
              <p:nvPr/>
            </p:nvSpPr>
            <p:spPr bwMode="auto">
              <a:xfrm>
                <a:off x="1941406" y="2699576"/>
                <a:ext cx="864000" cy="864000"/>
              </a:xfrm>
              <a:prstGeom prst="ellipse">
                <a:avLst/>
              </a:prstGeom>
              <a:solidFill>
                <a:srgbClr val="FFFFFF"/>
              </a:solidFill>
              <a:ln w="9525" cap="flat" cmpd="sng" algn="ctr">
                <a:noFill/>
                <a:prstDash val="solid"/>
                <a:headEnd type="none" w="med" len="med"/>
                <a:tailEnd type="none" w="med" len="med"/>
              </a:ln>
              <a:effectLst>
                <a:outerShdw blurRad="63500" sx="101000" sy="101000" algn="ctr" rotWithShape="0">
                  <a:prstClr val="black">
                    <a:alpha val="20000"/>
                  </a:prstClr>
                </a:outerShdw>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0" normalizeH="0" baseline="0" noProof="0">
                  <a:ln>
                    <a:noFill/>
                  </a:ln>
                  <a:solidFill>
                    <a:srgbClr val="0078D7"/>
                  </a:solidFill>
                  <a:effectLst/>
                  <a:uLnTx/>
                  <a:uFillTx/>
                  <a:latin typeface="Segoe UI Semilight"/>
                  <a:ea typeface="Segoe UI" pitchFamily="34" charset="0"/>
                  <a:cs typeface="Segoe UI" pitchFamily="34" charset="0"/>
                </a:endParaRPr>
              </a:p>
            </p:txBody>
          </p:sp>
        </p:grpSp>
        <p:sp>
          <p:nvSpPr>
            <p:cNvPr id="64" name="TextBox 63">
              <a:extLst>
                <a:ext uri="{FF2B5EF4-FFF2-40B4-BE49-F238E27FC236}">
                  <a16:creationId xmlns:a16="http://schemas.microsoft.com/office/drawing/2014/main" id="{46245A6E-C4EB-47F5-A90F-49AFF758F33C}"/>
                </a:ext>
              </a:extLst>
            </p:cNvPr>
            <p:cNvSpPr txBox="1"/>
            <p:nvPr/>
          </p:nvSpPr>
          <p:spPr>
            <a:xfrm>
              <a:off x="1962699" y="2993077"/>
              <a:ext cx="821414" cy="276999"/>
            </a:xfrm>
            <a:prstGeom prst="rect">
              <a:avLst/>
            </a:prstGeom>
            <a:noFill/>
          </p:spPr>
          <p:txBody>
            <a:bodyPr wrap="square" lIns="0" tIns="0" rIns="0" bIns="0" rtlCol="0" anchor="ctr">
              <a:spAutoFit/>
            </a:bodyPr>
            <a:lstStyle/>
            <a:p>
              <a:pPr marL="0" marR="0" lvl="0" indent="0" algn="ctr" defTabSz="914016" rtl="0" eaLnBrk="1" fontAlgn="auto" latinLnBrk="0" hangingPunct="1">
                <a:lnSpc>
                  <a:spcPct val="100000"/>
                </a:lnSpc>
                <a:spcBef>
                  <a:spcPts val="0"/>
                </a:spcBef>
                <a:spcAft>
                  <a:spcPts val="588"/>
                </a:spcAft>
                <a:buClrTx/>
                <a:buSzTx/>
                <a:buFontTx/>
                <a:buNone/>
                <a:tabLst/>
                <a:defRPr/>
              </a:pPr>
              <a:r>
                <a:rPr kumimoji="0" lang="en-US" sz="1800" b="0" i="0" u="none" strike="noStrike" kern="0" cap="none" spc="0" normalizeH="0" baseline="0" noProof="0">
                  <a:ln>
                    <a:noFill/>
                  </a:ln>
                  <a:solidFill>
                    <a:srgbClr val="243A5E"/>
                  </a:solidFill>
                  <a:effectLst/>
                  <a:uLnTx/>
                  <a:uFillTx/>
                  <a:latin typeface="Segoe UI Semibold" panose="020B0702040204020203" pitchFamily="34" charset="0"/>
                  <a:ea typeface="+mn-ea"/>
                  <a:cs typeface="Segoe UI Semibold" panose="020B0702040204020203" pitchFamily="34" charset="0"/>
                </a:rPr>
                <a:t>73%</a:t>
              </a:r>
            </a:p>
          </p:txBody>
        </p:sp>
      </p:grpSp>
      <p:sp>
        <p:nvSpPr>
          <p:cNvPr id="69" name="Rectangle 68">
            <a:extLst>
              <a:ext uri="{FF2B5EF4-FFF2-40B4-BE49-F238E27FC236}">
                <a16:creationId xmlns:a16="http://schemas.microsoft.com/office/drawing/2014/main" id="{4B2EC58D-BA1D-49FD-96E5-A3C677F6796F}"/>
              </a:ext>
            </a:extLst>
          </p:cNvPr>
          <p:cNvSpPr/>
          <p:nvPr/>
        </p:nvSpPr>
        <p:spPr>
          <a:xfrm>
            <a:off x="589318" y="6492875"/>
            <a:ext cx="11021124" cy="169277"/>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effectLst/>
                <a:uLnTx/>
                <a:uFillTx/>
                <a:latin typeface="Segoe UI"/>
                <a:ea typeface="+mn-ea"/>
                <a:cs typeface="+mn-cs"/>
              </a:rPr>
              <a:t>Source: </a:t>
            </a:r>
            <a:r>
              <a:rPr kumimoji="0" lang="es-ES" sz="1100" b="0" i="0" u="none" strike="noStrike" kern="1200" cap="none" spc="0" normalizeH="0" baseline="0" noProof="0">
                <a:ln>
                  <a:noFill/>
                </a:ln>
                <a:effectLst/>
                <a:uLnTx/>
                <a:uFillTx/>
                <a:latin typeface="Segoe UI"/>
                <a:ea typeface="+mn-ea"/>
                <a:cs typeface="+mn-cs"/>
              </a:rPr>
              <a:t>AFP, </a:t>
            </a:r>
            <a:r>
              <a:rPr kumimoji="0" lang="es-ES" sz="1100" b="0" i="0" u="none" strike="noStrike" kern="1200" cap="none" spc="0" normalizeH="0" baseline="0" noProof="0" err="1">
                <a:ln>
                  <a:noFill/>
                </a:ln>
                <a:effectLst/>
                <a:uLnTx/>
                <a:uFillTx/>
                <a:latin typeface="Segoe UI"/>
                <a:ea typeface="+mn-ea"/>
                <a:cs typeface="+mn-cs"/>
              </a:rPr>
              <a:t>Nonprofit</a:t>
            </a:r>
            <a:r>
              <a:rPr kumimoji="0" lang="es-ES" sz="1100" b="0" i="0" u="none" strike="noStrike" kern="1200" cap="none" spc="0" normalizeH="0" baseline="0" noProof="0">
                <a:ln>
                  <a:noFill/>
                </a:ln>
                <a:effectLst/>
                <a:uLnTx/>
                <a:uFillTx/>
                <a:latin typeface="Segoe UI"/>
                <a:ea typeface="+mn-ea"/>
                <a:cs typeface="+mn-cs"/>
              </a:rPr>
              <a:t> </a:t>
            </a:r>
            <a:r>
              <a:rPr kumimoji="0" lang="es-ES" sz="1100" b="0" i="0" u="none" strike="noStrike" kern="1200" cap="none" spc="0" normalizeH="0" baseline="0" noProof="0" err="1">
                <a:ln>
                  <a:noFill/>
                </a:ln>
                <a:effectLst/>
                <a:uLnTx/>
                <a:uFillTx/>
                <a:latin typeface="Segoe UI"/>
                <a:ea typeface="+mn-ea"/>
                <a:cs typeface="+mn-cs"/>
              </a:rPr>
              <a:t>Finance</a:t>
            </a:r>
            <a:r>
              <a:rPr kumimoji="0" lang="es-ES" sz="1100" b="0" i="0" u="none" strike="noStrike" kern="1200" cap="none" spc="0" normalizeH="0" baseline="0" noProof="0">
                <a:ln>
                  <a:noFill/>
                </a:ln>
                <a:effectLst/>
                <a:uLnTx/>
                <a:uFillTx/>
                <a:latin typeface="Segoe UI"/>
                <a:ea typeface="+mn-ea"/>
                <a:cs typeface="+mn-cs"/>
              </a:rPr>
              <a:t> </a:t>
            </a:r>
            <a:r>
              <a:rPr kumimoji="0" lang="es-ES" sz="1100" b="0" i="0" u="none" strike="noStrike" kern="1200" cap="none" spc="0" normalizeH="0" baseline="0" noProof="0" err="1">
                <a:ln>
                  <a:noFill/>
                </a:ln>
                <a:effectLst/>
                <a:uLnTx/>
                <a:uFillTx/>
                <a:latin typeface="Segoe UI"/>
                <a:ea typeface="+mn-ea"/>
                <a:cs typeface="+mn-cs"/>
              </a:rPr>
              <a:t>Fund</a:t>
            </a:r>
            <a:r>
              <a:rPr kumimoji="0" lang="es-ES" sz="1100" b="0" i="0" u="none" strike="noStrike" kern="1200" cap="none" spc="0" normalizeH="0" baseline="0" noProof="0">
                <a:ln>
                  <a:noFill/>
                </a:ln>
                <a:effectLst/>
                <a:uLnTx/>
                <a:uFillTx/>
                <a:latin typeface="Segoe UI"/>
                <a:ea typeface="+mn-ea"/>
                <a:cs typeface="+mn-cs"/>
              </a:rPr>
              <a:t>, </a:t>
            </a:r>
            <a:r>
              <a:rPr kumimoji="0" lang="es-ES" sz="1100" b="0" i="0" u="none" strike="noStrike" kern="1200" cap="none" spc="0" normalizeH="0" baseline="0" noProof="0" err="1">
                <a:ln>
                  <a:noFill/>
                </a:ln>
                <a:effectLst/>
                <a:uLnTx/>
                <a:uFillTx/>
                <a:latin typeface="Segoe UI"/>
                <a:ea typeface="+mn-ea"/>
                <a:cs typeface="+mn-cs"/>
              </a:rPr>
              <a:t>Doublethedonation</a:t>
            </a:r>
            <a:r>
              <a:rPr kumimoji="0" lang="es-ES" sz="1100" b="0" i="0" u="none" strike="noStrike" kern="1200" cap="none" spc="0" normalizeH="0" baseline="0" noProof="0">
                <a:ln>
                  <a:noFill/>
                </a:ln>
                <a:effectLst/>
                <a:uLnTx/>
                <a:uFillTx/>
                <a:latin typeface="Segoe UI"/>
                <a:ea typeface="+mn-ea"/>
                <a:cs typeface="+mn-cs"/>
              </a:rPr>
              <a:t> &amp; </a:t>
            </a:r>
            <a:r>
              <a:rPr kumimoji="0" lang="es-ES" sz="1100" b="0" i="0" u="none" strike="noStrike" kern="1200" cap="none" spc="0" normalizeH="0" baseline="0" noProof="0" err="1">
                <a:ln>
                  <a:noFill/>
                </a:ln>
                <a:effectLst/>
                <a:uLnTx/>
                <a:uFillTx/>
                <a:latin typeface="Segoe UI"/>
                <a:ea typeface="+mn-ea"/>
                <a:cs typeface="+mn-cs"/>
              </a:rPr>
              <a:t>CSRwire</a:t>
            </a:r>
            <a:r>
              <a:rPr kumimoji="0" lang="es-ES" sz="1100" b="0" i="0" u="none" strike="noStrike" kern="1200" cap="none" spc="0" normalizeH="0" baseline="0" noProof="0">
                <a:ln>
                  <a:noFill/>
                </a:ln>
                <a:effectLst/>
                <a:uLnTx/>
                <a:uFillTx/>
                <a:latin typeface="Segoe UI"/>
                <a:ea typeface="+mn-ea"/>
                <a:cs typeface="+mn-cs"/>
              </a:rPr>
              <a:t> </a:t>
            </a:r>
            <a:endParaRPr kumimoji="0" lang="en-US" sz="1100" b="0" i="0" u="none" strike="noStrike" kern="1200" cap="none" spc="0" normalizeH="0" baseline="0" noProof="0">
              <a:ln>
                <a:noFill/>
              </a:ln>
              <a:effectLst/>
              <a:uLnTx/>
              <a:uFillTx/>
              <a:latin typeface="Segoe UI"/>
              <a:ea typeface="+mn-ea"/>
              <a:cs typeface="+mn-cs"/>
            </a:endParaRPr>
          </a:p>
        </p:txBody>
      </p:sp>
      <p:grpSp>
        <p:nvGrpSpPr>
          <p:cNvPr id="25" name="Group 24">
            <a:extLst>
              <a:ext uri="{FF2B5EF4-FFF2-40B4-BE49-F238E27FC236}">
                <a16:creationId xmlns:a16="http://schemas.microsoft.com/office/drawing/2014/main" id="{E4FAC5E0-C487-683F-A7F8-EC6B91FF130E}"/>
              </a:ext>
              <a:ext uri="{C183D7F6-B498-43B3-948B-1728B52AA6E4}">
                <adec:decorative xmlns:adec="http://schemas.microsoft.com/office/drawing/2017/decorative" val="1"/>
              </a:ext>
            </a:extLst>
          </p:cNvPr>
          <p:cNvGrpSpPr/>
          <p:nvPr/>
        </p:nvGrpSpPr>
        <p:grpSpPr>
          <a:xfrm>
            <a:off x="1631225" y="1674350"/>
            <a:ext cx="430939" cy="485425"/>
            <a:chOff x="5192165" y="4925375"/>
            <a:chExt cx="352079" cy="396594"/>
          </a:xfrm>
        </p:grpSpPr>
        <p:sp>
          <p:nvSpPr>
            <p:cNvPr id="26" name="Freeform: Shape 25">
              <a:extLst>
                <a:ext uri="{FF2B5EF4-FFF2-40B4-BE49-F238E27FC236}">
                  <a16:creationId xmlns:a16="http://schemas.microsoft.com/office/drawing/2014/main" id="{7BDE3EBA-254E-90D5-D43C-2BA1D5BB7200}"/>
                </a:ext>
              </a:extLst>
            </p:cNvPr>
            <p:cNvSpPr/>
            <p:nvPr/>
          </p:nvSpPr>
          <p:spPr>
            <a:xfrm flipH="1">
              <a:off x="5382175" y="5077635"/>
              <a:ext cx="67063" cy="244334"/>
            </a:xfrm>
            <a:custGeom>
              <a:avLst/>
              <a:gdLst>
                <a:gd name="connsiteX0" fmla="*/ 0 w 163287"/>
                <a:gd name="connsiteY0" fmla="*/ 0 h 500538"/>
                <a:gd name="connsiteX1" fmla="*/ 163287 w 163287"/>
                <a:gd name="connsiteY1" fmla="*/ 0 h 500538"/>
                <a:gd name="connsiteX2" fmla="*/ 163287 w 163287"/>
                <a:gd name="connsiteY2" fmla="*/ 500539 h 500538"/>
                <a:gd name="connsiteX3" fmla="*/ 0 w 163287"/>
                <a:gd name="connsiteY3" fmla="*/ 500539 h 500538"/>
              </a:gdLst>
              <a:ahLst/>
              <a:cxnLst>
                <a:cxn ang="0">
                  <a:pos x="connsiteX0" y="connsiteY0"/>
                </a:cxn>
                <a:cxn ang="0">
                  <a:pos x="connsiteX1" y="connsiteY1"/>
                </a:cxn>
                <a:cxn ang="0">
                  <a:pos x="connsiteX2" y="connsiteY2"/>
                </a:cxn>
                <a:cxn ang="0">
                  <a:pos x="connsiteX3" y="connsiteY3"/>
                </a:cxn>
              </a:cxnLst>
              <a:rect l="l" t="t" r="r" b="b"/>
              <a:pathLst>
                <a:path w="163287" h="500538">
                  <a:moveTo>
                    <a:pt x="0" y="0"/>
                  </a:moveTo>
                  <a:lnTo>
                    <a:pt x="163287" y="0"/>
                  </a:lnTo>
                  <a:lnTo>
                    <a:pt x="163287" y="500539"/>
                  </a:lnTo>
                  <a:lnTo>
                    <a:pt x="0" y="500539"/>
                  </a:lnTo>
                  <a:close/>
                </a:path>
              </a:pathLst>
            </a:custGeom>
            <a:solidFill>
              <a:srgbClr val="0078D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7" name="Freeform: Shape 26">
              <a:extLst>
                <a:ext uri="{FF2B5EF4-FFF2-40B4-BE49-F238E27FC236}">
                  <a16:creationId xmlns:a16="http://schemas.microsoft.com/office/drawing/2014/main" id="{0FEE1C2F-29D4-F1A0-EC58-8BFB8D377ADC}"/>
                </a:ext>
              </a:extLst>
            </p:cNvPr>
            <p:cNvSpPr/>
            <p:nvPr/>
          </p:nvSpPr>
          <p:spPr>
            <a:xfrm flipH="1">
              <a:off x="5287172" y="5126161"/>
              <a:ext cx="67063" cy="195808"/>
            </a:xfrm>
            <a:custGeom>
              <a:avLst/>
              <a:gdLst>
                <a:gd name="connsiteX0" fmla="*/ 0 w 163287"/>
                <a:gd name="connsiteY0" fmla="*/ 0 h 364921"/>
                <a:gd name="connsiteX1" fmla="*/ 163287 w 163287"/>
                <a:gd name="connsiteY1" fmla="*/ 0 h 364921"/>
                <a:gd name="connsiteX2" fmla="*/ 163287 w 163287"/>
                <a:gd name="connsiteY2" fmla="*/ 364922 h 364921"/>
                <a:gd name="connsiteX3" fmla="*/ 0 w 163287"/>
                <a:gd name="connsiteY3" fmla="*/ 364922 h 364921"/>
              </a:gdLst>
              <a:ahLst/>
              <a:cxnLst>
                <a:cxn ang="0">
                  <a:pos x="connsiteX0" y="connsiteY0"/>
                </a:cxn>
                <a:cxn ang="0">
                  <a:pos x="connsiteX1" y="connsiteY1"/>
                </a:cxn>
                <a:cxn ang="0">
                  <a:pos x="connsiteX2" y="connsiteY2"/>
                </a:cxn>
                <a:cxn ang="0">
                  <a:pos x="connsiteX3" y="connsiteY3"/>
                </a:cxn>
              </a:cxnLst>
              <a:rect l="l" t="t" r="r" b="b"/>
              <a:pathLst>
                <a:path w="163287" h="364921">
                  <a:moveTo>
                    <a:pt x="0" y="0"/>
                  </a:moveTo>
                  <a:lnTo>
                    <a:pt x="163287" y="0"/>
                  </a:lnTo>
                  <a:lnTo>
                    <a:pt x="163287" y="364922"/>
                  </a:lnTo>
                  <a:lnTo>
                    <a:pt x="0" y="364922"/>
                  </a:lnTo>
                  <a:close/>
                </a:path>
              </a:pathLst>
            </a:custGeom>
            <a:solidFill>
              <a:srgbClr val="0078D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8" name="Freeform: Shape 27">
              <a:extLst>
                <a:ext uri="{FF2B5EF4-FFF2-40B4-BE49-F238E27FC236}">
                  <a16:creationId xmlns:a16="http://schemas.microsoft.com/office/drawing/2014/main" id="{4A3C9A26-ABE6-AFB8-CDC7-BE874025D427}"/>
                </a:ext>
              </a:extLst>
            </p:cNvPr>
            <p:cNvSpPr/>
            <p:nvPr/>
          </p:nvSpPr>
          <p:spPr>
            <a:xfrm flipH="1">
              <a:off x="5192165" y="5031560"/>
              <a:ext cx="67063" cy="290409"/>
            </a:xfrm>
            <a:custGeom>
              <a:avLst/>
              <a:gdLst>
                <a:gd name="connsiteX0" fmla="*/ 0 w 163287"/>
                <a:gd name="connsiteY0" fmla="*/ 0 h 593769"/>
                <a:gd name="connsiteX1" fmla="*/ 163287 w 163287"/>
                <a:gd name="connsiteY1" fmla="*/ 0 h 593769"/>
                <a:gd name="connsiteX2" fmla="*/ 163287 w 163287"/>
                <a:gd name="connsiteY2" fmla="*/ 593769 h 593769"/>
                <a:gd name="connsiteX3" fmla="*/ 0 w 163287"/>
                <a:gd name="connsiteY3" fmla="*/ 593769 h 593769"/>
              </a:gdLst>
              <a:ahLst/>
              <a:cxnLst>
                <a:cxn ang="0">
                  <a:pos x="connsiteX0" y="connsiteY0"/>
                </a:cxn>
                <a:cxn ang="0">
                  <a:pos x="connsiteX1" y="connsiteY1"/>
                </a:cxn>
                <a:cxn ang="0">
                  <a:pos x="connsiteX2" y="connsiteY2"/>
                </a:cxn>
                <a:cxn ang="0">
                  <a:pos x="connsiteX3" y="connsiteY3"/>
                </a:cxn>
              </a:cxnLst>
              <a:rect l="l" t="t" r="r" b="b"/>
              <a:pathLst>
                <a:path w="163287" h="593769">
                  <a:moveTo>
                    <a:pt x="0" y="0"/>
                  </a:moveTo>
                  <a:lnTo>
                    <a:pt x="163287" y="0"/>
                  </a:lnTo>
                  <a:lnTo>
                    <a:pt x="163287" y="593769"/>
                  </a:lnTo>
                  <a:lnTo>
                    <a:pt x="0" y="593769"/>
                  </a:lnTo>
                  <a:close/>
                </a:path>
              </a:pathLst>
            </a:custGeom>
            <a:solidFill>
              <a:srgbClr val="0078D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9" name="Freeform: Shape 28">
              <a:extLst>
                <a:ext uri="{FF2B5EF4-FFF2-40B4-BE49-F238E27FC236}">
                  <a16:creationId xmlns:a16="http://schemas.microsoft.com/office/drawing/2014/main" id="{90FFEB33-A8D8-7E5F-EA7D-85C472014163}"/>
                </a:ext>
              </a:extLst>
            </p:cNvPr>
            <p:cNvSpPr/>
            <p:nvPr/>
          </p:nvSpPr>
          <p:spPr>
            <a:xfrm flipH="1">
              <a:off x="5477181" y="5155203"/>
              <a:ext cx="67063" cy="166766"/>
            </a:xfrm>
            <a:custGeom>
              <a:avLst/>
              <a:gdLst>
                <a:gd name="connsiteX0" fmla="*/ 0 w 163287"/>
                <a:gd name="connsiteY0" fmla="*/ 0 h 311686"/>
                <a:gd name="connsiteX1" fmla="*/ 163287 w 163287"/>
                <a:gd name="connsiteY1" fmla="*/ 0 h 311686"/>
                <a:gd name="connsiteX2" fmla="*/ 163287 w 163287"/>
                <a:gd name="connsiteY2" fmla="*/ 311687 h 311686"/>
                <a:gd name="connsiteX3" fmla="*/ 0 w 163287"/>
                <a:gd name="connsiteY3" fmla="*/ 311687 h 311686"/>
              </a:gdLst>
              <a:ahLst/>
              <a:cxnLst>
                <a:cxn ang="0">
                  <a:pos x="connsiteX0" y="connsiteY0"/>
                </a:cxn>
                <a:cxn ang="0">
                  <a:pos x="connsiteX1" y="connsiteY1"/>
                </a:cxn>
                <a:cxn ang="0">
                  <a:pos x="connsiteX2" y="connsiteY2"/>
                </a:cxn>
                <a:cxn ang="0">
                  <a:pos x="connsiteX3" y="connsiteY3"/>
                </a:cxn>
              </a:cxnLst>
              <a:rect l="l" t="t" r="r" b="b"/>
              <a:pathLst>
                <a:path w="163287" h="311686">
                  <a:moveTo>
                    <a:pt x="0" y="0"/>
                  </a:moveTo>
                  <a:lnTo>
                    <a:pt x="163287" y="0"/>
                  </a:lnTo>
                  <a:lnTo>
                    <a:pt x="163287" y="311687"/>
                  </a:lnTo>
                  <a:lnTo>
                    <a:pt x="0" y="311687"/>
                  </a:lnTo>
                  <a:close/>
                </a:path>
              </a:pathLst>
            </a:custGeom>
            <a:solidFill>
              <a:srgbClr val="0078D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0" name="Freeform: Shape 29">
              <a:extLst>
                <a:ext uri="{FF2B5EF4-FFF2-40B4-BE49-F238E27FC236}">
                  <a16:creationId xmlns:a16="http://schemas.microsoft.com/office/drawing/2014/main" id="{FD5DD12F-644A-85AD-C0D1-D4E011CF8E45}"/>
                </a:ext>
              </a:extLst>
            </p:cNvPr>
            <p:cNvSpPr/>
            <p:nvPr/>
          </p:nvSpPr>
          <p:spPr>
            <a:xfrm flipH="1">
              <a:off x="5200474" y="4925375"/>
              <a:ext cx="340907" cy="171743"/>
            </a:xfrm>
            <a:custGeom>
              <a:avLst/>
              <a:gdLst>
                <a:gd name="connsiteX0" fmla="*/ 68037 w 830046"/>
                <a:gd name="connsiteY0" fmla="*/ 418157 h 418157"/>
                <a:gd name="connsiteX1" fmla="*/ 136065 w 830046"/>
                <a:gd name="connsiteY1" fmla="*/ 350149 h 418157"/>
                <a:gd name="connsiteX2" fmla="*/ 131121 w 830046"/>
                <a:gd name="connsiteY2" fmla="*/ 324983 h 418157"/>
                <a:gd name="connsiteX3" fmla="*/ 262042 w 830046"/>
                <a:gd name="connsiteY3" fmla="*/ 218094 h 418157"/>
                <a:gd name="connsiteX4" fmla="*/ 299352 w 830046"/>
                <a:gd name="connsiteY4" fmla="*/ 229305 h 418157"/>
                <a:gd name="connsiteX5" fmla="*/ 344719 w 830046"/>
                <a:gd name="connsiteY5" fmla="*/ 211646 h 418157"/>
                <a:gd name="connsiteX6" fmla="*/ 464496 w 830046"/>
                <a:gd name="connsiteY6" fmla="*/ 282102 h 418157"/>
                <a:gd name="connsiteX7" fmla="*/ 462639 w 830046"/>
                <a:gd name="connsiteY7" fmla="*/ 297342 h 418157"/>
                <a:gd name="connsiteX8" fmla="*/ 530676 w 830046"/>
                <a:gd name="connsiteY8" fmla="*/ 365379 h 418157"/>
                <a:gd name="connsiteX9" fmla="*/ 598723 w 830046"/>
                <a:gd name="connsiteY9" fmla="*/ 297342 h 418157"/>
                <a:gd name="connsiteX10" fmla="*/ 590931 w 830046"/>
                <a:gd name="connsiteY10" fmla="*/ 266367 h 418157"/>
                <a:gd name="connsiteX11" fmla="*/ 730510 w 830046"/>
                <a:gd name="connsiteY11" fmla="*/ 128006 h 418157"/>
                <a:gd name="connsiteX12" fmla="*/ 762010 w 830046"/>
                <a:gd name="connsiteY12" fmla="*/ 136074 h 418157"/>
                <a:gd name="connsiteX13" fmla="*/ 830047 w 830046"/>
                <a:gd name="connsiteY13" fmla="*/ 68066 h 418157"/>
                <a:gd name="connsiteX14" fmla="*/ 762010 w 830046"/>
                <a:gd name="connsiteY14" fmla="*/ 0 h 418157"/>
                <a:gd name="connsiteX15" fmla="*/ 693973 w 830046"/>
                <a:gd name="connsiteY15" fmla="*/ 68066 h 418157"/>
                <a:gd name="connsiteX16" fmla="*/ 701754 w 830046"/>
                <a:gd name="connsiteY16" fmla="*/ 99041 h 418157"/>
                <a:gd name="connsiteX17" fmla="*/ 562166 w 830046"/>
                <a:gd name="connsiteY17" fmla="*/ 237373 h 418157"/>
                <a:gd name="connsiteX18" fmla="*/ 530666 w 830046"/>
                <a:gd name="connsiteY18" fmla="*/ 229305 h 418157"/>
                <a:gd name="connsiteX19" fmla="*/ 485299 w 830046"/>
                <a:gd name="connsiteY19" fmla="*/ 246964 h 418157"/>
                <a:gd name="connsiteX20" fmla="*/ 365522 w 830046"/>
                <a:gd name="connsiteY20" fmla="*/ 176517 h 418157"/>
                <a:gd name="connsiteX21" fmla="*/ 367389 w 830046"/>
                <a:gd name="connsiteY21" fmla="*/ 161268 h 418157"/>
                <a:gd name="connsiteX22" fmla="*/ 299361 w 830046"/>
                <a:gd name="connsiteY22" fmla="*/ 93231 h 418157"/>
                <a:gd name="connsiteX23" fmla="*/ 231315 w 830046"/>
                <a:gd name="connsiteY23" fmla="*/ 161268 h 418157"/>
                <a:gd name="connsiteX24" fmla="*/ 236249 w 830046"/>
                <a:gd name="connsiteY24" fmla="*/ 186433 h 418157"/>
                <a:gd name="connsiteX25" fmla="*/ 105356 w 830046"/>
                <a:gd name="connsiteY25" fmla="*/ 293313 h 418157"/>
                <a:gd name="connsiteX26" fmla="*/ 68047 w 830046"/>
                <a:gd name="connsiteY26" fmla="*/ 282083 h 418157"/>
                <a:gd name="connsiteX27" fmla="*/ 0 w 830046"/>
                <a:gd name="connsiteY27" fmla="*/ 350149 h 418157"/>
                <a:gd name="connsiteX28" fmla="*/ 68037 w 830046"/>
                <a:gd name="connsiteY28" fmla="*/ 418157 h 41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30046" h="418157">
                  <a:moveTo>
                    <a:pt x="68037" y="418157"/>
                  </a:moveTo>
                  <a:cubicBezTo>
                    <a:pt x="105604" y="418157"/>
                    <a:pt x="136065" y="387696"/>
                    <a:pt x="136065" y="350149"/>
                  </a:cubicBezTo>
                  <a:cubicBezTo>
                    <a:pt x="136065" y="341243"/>
                    <a:pt x="134236" y="332784"/>
                    <a:pt x="131121" y="324983"/>
                  </a:cubicBezTo>
                  <a:lnTo>
                    <a:pt x="262042" y="218094"/>
                  </a:lnTo>
                  <a:cubicBezTo>
                    <a:pt x="272767" y="225133"/>
                    <a:pt x="285560" y="229305"/>
                    <a:pt x="299352" y="229305"/>
                  </a:cubicBezTo>
                  <a:cubicBezTo>
                    <a:pt x="316859" y="229305"/>
                    <a:pt x="332661" y="222504"/>
                    <a:pt x="344719" y="211646"/>
                  </a:cubicBezTo>
                  <a:lnTo>
                    <a:pt x="464496" y="282102"/>
                  </a:lnTo>
                  <a:cubicBezTo>
                    <a:pt x="463353" y="287017"/>
                    <a:pt x="462639" y="292075"/>
                    <a:pt x="462639" y="297342"/>
                  </a:cubicBezTo>
                  <a:cubicBezTo>
                    <a:pt x="462639" y="334918"/>
                    <a:pt x="493090" y="365379"/>
                    <a:pt x="530676" y="365379"/>
                  </a:cubicBezTo>
                  <a:cubicBezTo>
                    <a:pt x="568262" y="365379"/>
                    <a:pt x="598723" y="334928"/>
                    <a:pt x="598723" y="297342"/>
                  </a:cubicBezTo>
                  <a:cubicBezTo>
                    <a:pt x="598723" y="286121"/>
                    <a:pt x="595741" y="275701"/>
                    <a:pt x="590931" y="266367"/>
                  </a:cubicBezTo>
                  <a:lnTo>
                    <a:pt x="730510" y="128006"/>
                  </a:lnTo>
                  <a:cubicBezTo>
                    <a:pt x="739969" y="132988"/>
                    <a:pt x="750570" y="136074"/>
                    <a:pt x="762010" y="136074"/>
                  </a:cubicBezTo>
                  <a:cubicBezTo>
                    <a:pt x="799586" y="136074"/>
                    <a:pt x="830047" y="105613"/>
                    <a:pt x="830047" y="68066"/>
                  </a:cubicBezTo>
                  <a:cubicBezTo>
                    <a:pt x="830047" y="30490"/>
                    <a:pt x="799595" y="0"/>
                    <a:pt x="762010" y="0"/>
                  </a:cubicBezTo>
                  <a:cubicBezTo>
                    <a:pt x="724424" y="0"/>
                    <a:pt x="693973" y="30490"/>
                    <a:pt x="693973" y="68066"/>
                  </a:cubicBezTo>
                  <a:cubicBezTo>
                    <a:pt x="693973" y="79277"/>
                    <a:pt x="696954" y="89706"/>
                    <a:pt x="701754" y="99041"/>
                  </a:cubicBezTo>
                  <a:lnTo>
                    <a:pt x="562166" y="237373"/>
                  </a:lnTo>
                  <a:cubicBezTo>
                    <a:pt x="552707" y="232391"/>
                    <a:pt x="542106" y="229305"/>
                    <a:pt x="530666" y="229305"/>
                  </a:cubicBezTo>
                  <a:cubicBezTo>
                    <a:pt x="513150" y="229305"/>
                    <a:pt x="497367" y="236106"/>
                    <a:pt x="485299" y="246964"/>
                  </a:cubicBezTo>
                  <a:lnTo>
                    <a:pt x="365522" y="176517"/>
                  </a:lnTo>
                  <a:cubicBezTo>
                    <a:pt x="366655" y="171593"/>
                    <a:pt x="367389" y="166535"/>
                    <a:pt x="367389" y="161268"/>
                  </a:cubicBezTo>
                  <a:cubicBezTo>
                    <a:pt x="367389" y="123692"/>
                    <a:pt x="336928" y="93231"/>
                    <a:pt x="299361" y="93231"/>
                  </a:cubicBezTo>
                  <a:cubicBezTo>
                    <a:pt x="261785" y="93231"/>
                    <a:pt x="231315" y="123692"/>
                    <a:pt x="231315" y="161268"/>
                  </a:cubicBezTo>
                  <a:cubicBezTo>
                    <a:pt x="231315" y="170183"/>
                    <a:pt x="233143" y="178632"/>
                    <a:pt x="236249" y="186433"/>
                  </a:cubicBezTo>
                  <a:lnTo>
                    <a:pt x="105356" y="293313"/>
                  </a:lnTo>
                  <a:cubicBezTo>
                    <a:pt x="94631" y="286255"/>
                    <a:pt x="81829" y="282083"/>
                    <a:pt x="68047" y="282083"/>
                  </a:cubicBezTo>
                  <a:cubicBezTo>
                    <a:pt x="30470" y="282083"/>
                    <a:pt x="0" y="312563"/>
                    <a:pt x="0" y="350149"/>
                  </a:cubicBezTo>
                  <a:cubicBezTo>
                    <a:pt x="0" y="387696"/>
                    <a:pt x="30461" y="418157"/>
                    <a:pt x="68037" y="418157"/>
                  </a:cubicBezTo>
                  <a:close/>
                </a:path>
              </a:pathLst>
            </a:custGeom>
            <a:solidFill>
              <a:srgbClr val="50E6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31" name="Group 30">
            <a:extLst>
              <a:ext uri="{FF2B5EF4-FFF2-40B4-BE49-F238E27FC236}">
                <a16:creationId xmlns:a16="http://schemas.microsoft.com/office/drawing/2014/main" id="{D6451661-FC9C-D055-263D-34CB50B351C8}"/>
              </a:ext>
              <a:ext uri="{C183D7F6-B498-43B3-948B-1728B52AA6E4}">
                <adec:decorative xmlns:adec="http://schemas.microsoft.com/office/drawing/2017/decorative" val="1"/>
              </a:ext>
            </a:extLst>
          </p:cNvPr>
          <p:cNvGrpSpPr/>
          <p:nvPr/>
        </p:nvGrpSpPr>
        <p:grpSpPr>
          <a:xfrm>
            <a:off x="7238648" y="1634485"/>
            <a:ext cx="510754" cy="541279"/>
            <a:chOff x="2900059" y="5031454"/>
            <a:chExt cx="852336" cy="903278"/>
          </a:xfrm>
        </p:grpSpPr>
        <p:sp>
          <p:nvSpPr>
            <p:cNvPr id="32" name="Freeform: Shape 31">
              <a:extLst>
                <a:ext uri="{FF2B5EF4-FFF2-40B4-BE49-F238E27FC236}">
                  <a16:creationId xmlns:a16="http://schemas.microsoft.com/office/drawing/2014/main" id="{248E718A-2D7D-B83C-7D49-F4A2B2F3736D}"/>
                </a:ext>
              </a:extLst>
            </p:cNvPr>
            <p:cNvSpPr/>
            <p:nvPr/>
          </p:nvSpPr>
          <p:spPr>
            <a:xfrm>
              <a:off x="2900059" y="5580526"/>
              <a:ext cx="852336" cy="354206"/>
            </a:xfrm>
            <a:custGeom>
              <a:avLst/>
              <a:gdLst>
                <a:gd name="connsiteX0" fmla="*/ 771480 w 852336"/>
                <a:gd name="connsiteY0" fmla="*/ 80530 h 354206"/>
                <a:gd name="connsiteX1" fmla="*/ 665752 w 852336"/>
                <a:gd name="connsiteY1" fmla="*/ 109105 h 354206"/>
                <a:gd name="connsiteX2" fmla="*/ 579075 w 852336"/>
                <a:gd name="connsiteY2" fmla="*/ 163398 h 354206"/>
                <a:gd name="connsiteX3" fmla="*/ 544785 w 852336"/>
                <a:gd name="connsiteY3" fmla="*/ 166255 h 354206"/>
                <a:gd name="connsiteX4" fmla="*/ 439057 w 852336"/>
                <a:gd name="connsiteY4" fmla="*/ 160540 h 354206"/>
                <a:gd name="connsiteX5" fmla="*/ 430485 w 852336"/>
                <a:gd name="connsiteY5" fmla="*/ 159588 h 354206"/>
                <a:gd name="connsiteX6" fmla="*/ 411435 w 852336"/>
                <a:gd name="connsiteY6" fmla="*/ 141490 h 354206"/>
                <a:gd name="connsiteX7" fmla="*/ 432390 w 852336"/>
                <a:gd name="connsiteY7" fmla="*/ 120535 h 354206"/>
                <a:gd name="connsiteX8" fmla="*/ 441915 w 852336"/>
                <a:gd name="connsiteY8" fmla="*/ 121488 h 354206"/>
                <a:gd name="connsiteX9" fmla="*/ 571455 w 852336"/>
                <a:gd name="connsiteY9" fmla="*/ 124345 h 354206"/>
                <a:gd name="connsiteX10" fmla="*/ 640035 w 852336"/>
                <a:gd name="connsiteY10" fmla="*/ 51003 h 354206"/>
                <a:gd name="connsiteX11" fmla="*/ 591457 w 852336"/>
                <a:gd name="connsiteY11" fmla="*/ 7188 h 354206"/>
                <a:gd name="connsiteX12" fmla="*/ 460012 w 852336"/>
                <a:gd name="connsiteY12" fmla="*/ 3378 h 354206"/>
                <a:gd name="connsiteX13" fmla="*/ 317137 w 852336"/>
                <a:gd name="connsiteY13" fmla="*/ 2425 h 354206"/>
                <a:gd name="connsiteX14" fmla="*/ 114255 w 852336"/>
                <a:gd name="connsiteY14" fmla="*/ 89103 h 354206"/>
                <a:gd name="connsiteX15" fmla="*/ 11385 w 852336"/>
                <a:gd name="connsiteY15" fmla="*/ 162445 h 354206"/>
                <a:gd name="connsiteX16" fmla="*/ 5670 w 852336"/>
                <a:gd name="connsiteY16" fmla="*/ 201498 h 354206"/>
                <a:gd name="connsiteX17" fmla="*/ 115207 w 852336"/>
                <a:gd name="connsiteY17" fmla="*/ 343420 h 354206"/>
                <a:gd name="connsiteX18" fmla="*/ 154260 w 852336"/>
                <a:gd name="connsiteY18" fmla="*/ 348183 h 354206"/>
                <a:gd name="connsiteX19" fmla="*/ 194265 w 852336"/>
                <a:gd name="connsiteY19" fmla="*/ 316750 h 354206"/>
                <a:gd name="connsiteX20" fmla="*/ 227602 w 852336"/>
                <a:gd name="connsiteY20" fmla="*/ 311035 h 354206"/>
                <a:gd name="connsiteX21" fmla="*/ 431437 w 852336"/>
                <a:gd name="connsiteY21" fmla="*/ 352945 h 354206"/>
                <a:gd name="connsiteX22" fmla="*/ 822915 w 852336"/>
                <a:gd name="connsiteY22" fmla="*/ 184353 h 354206"/>
                <a:gd name="connsiteX23" fmla="*/ 771480 w 852336"/>
                <a:gd name="connsiteY23" fmla="*/ 80530 h 35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52336" h="354206">
                  <a:moveTo>
                    <a:pt x="771480" y="80530"/>
                  </a:moveTo>
                  <a:cubicBezTo>
                    <a:pt x="747667" y="89103"/>
                    <a:pt x="708615" y="99580"/>
                    <a:pt x="665752" y="109105"/>
                  </a:cubicBezTo>
                  <a:cubicBezTo>
                    <a:pt x="650512" y="133870"/>
                    <a:pt x="622890" y="154825"/>
                    <a:pt x="579075" y="163398"/>
                  </a:cubicBezTo>
                  <a:cubicBezTo>
                    <a:pt x="568597" y="165303"/>
                    <a:pt x="557167" y="166255"/>
                    <a:pt x="544785" y="166255"/>
                  </a:cubicBezTo>
                  <a:cubicBezTo>
                    <a:pt x="514305" y="167208"/>
                    <a:pt x="479062" y="164350"/>
                    <a:pt x="439057" y="160540"/>
                  </a:cubicBezTo>
                  <a:cubicBezTo>
                    <a:pt x="436200" y="160540"/>
                    <a:pt x="433342" y="160540"/>
                    <a:pt x="430485" y="159588"/>
                  </a:cubicBezTo>
                  <a:cubicBezTo>
                    <a:pt x="420960" y="158635"/>
                    <a:pt x="412387" y="151015"/>
                    <a:pt x="411435" y="141490"/>
                  </a:cubicBezTo>
                  <a:cubicBezTo>
                    <a:pt x="410482" y="129108"/>
                    <a:pt x="420960" y="119583"/>
                    <a:pt x="432390" y="120535"/>
                  </a:cubicBezTo>
                  <a:cubicBezTo>
                    <a:pt x="435247" y="120535"/>
                    <a:pt x="439057" y="121488"/>
                    <a:pt x="441915" y="121488"/>
                  </a:cubicBezTo>
                  <a:cubicBezTo>
                    <a:pt x="493350" y="126250"/>
                    <a:pt x="540975" y="130060"/>
                    <a:pt x="571455" y="124345"/>
                  </a:cubicBezTo>
                  <a:cubicBezTo>
                    <a:pt x="627652" y="113868"/>
                    <a:pt x="643845" y="79578"/>
                    <a:pt x="640035" y="51003"/>
                  </a:cubicBezTo>
                  <a:cubicBezTo>
                    <a:pt x="637177" y="27190"/>
                    <a:pt x="620032" y="5283"/>
                    <a:pt x="591457" y="7188"/>
                  </a:cubicBezTo>
                  <a:cubicBezTo>
                    <a:pt x="551452" y="10045"/>
                    <a:pt x="504780" y="7188"/>
                    <a:pt x="460012" y="3378"/>
                  </a:cubicBezTo>
                  <a:cubicBezTo>
                    <a:pt x="408577" y="-432"/>
                    <a:pt x="355237" y="-1385"/>
                    <a:pt x="317137" y="2425"/>
                  </a:cubicBezTo>
                  <a:cubicBezTo>
                    <a:pt x="275227" y="7188"/>
                    <a:pt x="189502" y="38620"/>
                    <a:pt x="114255" y="89103"/>
                  </a:cubicBezTo>
                  <a:cubicBezTo>
                    <a:pt x="77107" y="113868"/>
                    <a:pt x="36150" y="144348"/>
                    <a:pt x="11385" y="162445"/>
                  </a:cubicBezTo>
                  <a:cubicBezTo>
                    <a:pt x="-998" y="171970"/>
                    <a:pt x="-3855" y="189115"/>
                    <a:pt x="5670" y="201498"/>
                  </a:cubicBezTo>
                  <a:lnTo>
                    <a:pt x="115207" y="343420"/>
                  </a:lnTo>
                  <a:cubicBezTo>
                    <a:pt x="124732" y="355803"/>
                    <a:pt x="141877" y="357708"/>
                    <a:pt x="154260" y="348183"/>
                  </a:cubicBezTo>
                  <a:lnTo>
                    <a:pt x="194265" y="316750"/>
                  </a:lnTo>
                  <a:cubicBezTo>
                    <a:pt x="203790" y="309130"/>
                    <a:pt x="216172" y="307225"/>
                    <a:pt x="227602" y="311035"/>
                  </a:cubicBezTo>
                  <a:cubicBezTo>
                    <a:pt x="300945" y="334848"/>
                    <a:pt x="380002" y="350088"/>
                    <a:pt x="431437" y="352945"/>
                  </a:cubicBezTo>
                  <a:cubicBezTo>
                    <a:pt x="544785" y="360565"/>
                    <a:pt x="761002" y="227215"/>
                    <a:pt x="822915" y="184353"/>
                  </a:cubicBezTo>
                  <a:cubicBezTo>
                    <a:pt x="884827" y="141490"/>
                    <a:pt x="840060" y="55765"/>
                    <a:pt x="771480" y="80530"/>
                  </a:cubicBezTo>
                  <a:close/>
                </a:path>
              </a:pathLst>
            </a:custGeom>
            <a:solidFill>
              <a:srgbClr val="50E6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3" name="Freeform: Shape 32">
              <a:extLst>
                <a:ext uri="{FF2B5EF4-FFF2-40B4-BE49-F238E27FC236}">
                  <a16:creationId xmlns:a16="http://schemas.microsoft.com/office/drawing/2014/main" id="{890C7A39-DAB5-A4B9-B972-353342F48627}"/>
                </a:ext>
              </a:extLst>
            </p:cNvPr>
            <p:cNvSpPr/>
            <p:nvPr/>
          </p:nvSpPr>
          <p:spPr>
            <a:xfrm>
              <a:off x="3151474" y="5031454"/>
              <a:ext cx="481012" cy="481012"/>
            </a:xfrm>
            <a:custGeom>
              <a:avLst/>
              <a:gdLst>
                <a:gd name="connsiteX0" fmla="*/ 240983 w 481012"/>
                <a:gd name="connsiteY0" fmla="*/ 481013 h 481012"/>
                <a:gd name="connsiteX1" fmla="*/ 481012 w 481012"/>
                <a:gd name="connsiteY1" fmla="*/ 240983 h 481012"/>
                <a:gd name="connsiteX2" fmla="*/ 240983 w 481012"/>
                <a:gd name="connsiteY2" fmla="*/ 0 h 481012"/>
                <a:gd name="connsiteX3" fmla="*/ 0 w 481012"/>
                <a:gd name="connsiteY3" fmla="*/ 240030 h 481012"/>
                <a:gd name="connsiteX4" fmla="*/ 240983 w 481012"/>
                <a:gd name="connsiteY4" fmla="*/ 481013 h 481012"/>
                <a:gd name="connsiteX5" fmla="*/ 220028 w 481012"/>
                <a:gd name="connsiteY5" fmla="*/ 120968 h 481012"/>
                <a:gd name="connsiteX6" fmla="*/ 220028 w 481012"/>
                <a:gd name="connsiteY6" fmla="*/ 90488 h 481012"/>
                <a:gd name="connsiteX7" fmla="*/ 225742 w 481012"/>
                <a:gd name="connsiteY7" fmla="*/ 84773 h 481012"/>
                <a:gd name="connsiteX8" fmla="*/ 255270 w 481012"/>
                <a:gd name="connsiteY8" fmla="*/ 84773 h 481012"/>
                <a:gd name="connsiteX9" fmla="*/ 260985 w 481012"/>
                <a:gd name="connsiteY9" fmla="*/ 90488 h 481012"/>
                <a:gd name="connsiteX10" fmla="*/ 260985 w 481012"/>
                <a:gd name="connsiteY10" fmla="*/ 120015 h 481012"/>
                <a:gd name="connsiteX11" fmla="*/ 318135 w 481012"/>
                <a:gd name="connsiteY11" fmla="*/ 175260 h 481012"/>
                <a:gd name="connsiteX12" fmla="*/ 312420 w 481012"/>
                <a:gd name="connsiteY12" fmla="*/ 181928 h 481012"/>
                <a:gd name="connsiteX13" fmla="*/ 282893 w 481012"/>
                <a:gd name="connsiteY13" fmla="*/ 181928 h 481012"/>
                <a:gd name="connsiteX14" fmla="*/ 277178 w 481012"/>
                <a:gd name="connsiteY14" fmla="*/ 177165 h 481012"/>
                <a:gd name="connsiteX15" fmla="*/ 257175 w 481012"/>
                <a:gd name="connsiteY15" fmla="*/ 160973 h 481012"/>
                <a:gd name="connsiteX16" fmla="*/ 231458 w 481012"/>
                <a:gd name="connsiteY16" fmla="*/ 160973 h 481012"/>
                <a:gd name="connsiteX17" fmla="*/ 200025 w 481012"/>
                <a:gd name="connsiteY17" fmla="*/ 187643 h 481012"/>
                <a:gd name="connsiteX18" fmla="*/ 229553 w 481012"/>
                <a:gd name="connsiteY18" fmla="*/ 220028 h 481012"/>
                <a:gd name="connsiteX19" fmla="*/ 251460 w 481012"/>
                <a:gd name="connsiteY19" fmla="*/ 220028 h 481012"/>
                <a:gd name="connsiteX20" fmla="*/ 321945 w 481012"/>
                <a:gd name="connsiteY20" fmla="*/ 297180 h 481012"/>
                <a:gd name="connsiteX21" fmla="*/ 260985 w 481012"/>
                <a:gd name="connsiteY21" fmla="*/ 359093 h 481012"/>
                <a:gd name="connsiteX22" fmla="*/ 260985 w 481012"/>
                <a:gd name="connsiteY22" fmla="*/ 389573 h 481012"/>
                <a:gd name="connsiteX23" fmla="*/ 255270 w 481012"/>
                <a:gd name="connsiteY23" fmla="*/ 395288 h 481012"/>
                <a:gd name="connsiteX24" fmla="*/ 225742 w 481012"/>
                <a:gd name="connsiteY24" fmla="*/ 395288 h 481012"/>
                <a:gd name="connsiteX25" fmla="*/ 220028 w 481012"/>
                <a:gd name="connsiteY25" fmla="*/ 389573 h 481012"/>
                <a:gd name="connsiteX26" fmla="*/ 220028 w 481012"/>
                <a:gd name="connsiteY26" fmla="*/ 360045 h 481012"/>
                <a:gd name="connsiteX27" fmla="*/ 162878 w 481012"/>
                <a:gd name="connsiteY27" fmla="*/ 304800 h 481012"/>
                <a:gd name="connsiteX28" fmla="*/ 168592 w 481012"/>
                <a:gd name="connsiteY28" fmla="*/ 299085 h 481012"/>
                <a:gd name="connsiteX29" fmla="*/ 198120 w 481012"/>
                <a:gd name="connsiteY29" fmla="*/ 299085 h 481012"/>
                <a:gd name="connsiteX30" fmla="*/ 203835 w 481012"/>
                <a:gd name="connsiteY30" fmla="*/ 303848 h 481012"/>
                <a:gd name="connsiteX31" fmla="*/ 223837 w 481012"/>
                <a:gd name="connsiteY31" fmla="*/ 320040 h 481012"/>
                <a:gd name="connsiteX32" fmla="*/ 249555 w 481012"/>
                <a:gd name="connsiteY32" fmla="*/ 320040 h 481012"/>
                <a:gd name="connsiteX33" fmla="*/ 280987 w 481012"/>
                <a:gd name="connsiteY33" fmla="*/ 293370 h 481012"/>
                <a:gd name="connsiteX34" fmla="*/ 251460 w 481012"/>
                <a:gd name="connsiteY34" fmla="*/ 260985 h 481012"/>
                <a:gd name="connsiteX35" fmla="*/ 232410 w 481012"/>
                <a:gd name="connsiteY35" fmla="*/ 260985 h 481012"/>
                <a:gd name="connsiteX36" fmla="*/ 159067 w 481012"/>
                <a:gd name="connsiteY36" fmla="*/ 197168 h 481012"/>
                <a:gd name="connsiteX37" fmla="*/ 220028 w 481012"/>
                <a:gd name="connsiteY37" fmla="*/ 120968 h 48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1012" h="481012">
                  <a:moveTo>
                    <a:pt x="240983" y="481013"/>
                  </a:moveTo>
                  <a:cubicBezTo>
                    <a:pt x="373380" y="481013"/>
                    <a:pt x="481012" y="373380"/>
                    <a:pt x="481012" y="240983"/>
                  </a:cubicBezTo>
                  <a:cubicBezTo>
                    <a:pt x="481012" y="108585"/>
                    <a:pt x="373380" y="0"/>
                    <a:pt x="240983" y="0"/>
                  </a:cubicBezTo>
                  <a:cubicBezTo>
                    <a:pt x="108585" y="0"/>
                    <a:pt x="0" y="107633"/>
                    <a:pt x="0" y="240030"/>
                  </a:cubicBezTo>
                  <a:cubicBezTo>
                    <a:pt x="0" y="372428"/>
                    <a:pt x="107633" y="481013"/>
                    <a:pt x="240983" y="481013"/>
                  </a:cubicBezTo>
                  <a:close/>
                  <a:moveTo>
                    <a:pt x="220028" y="120968"/>
                  </a:moveTo>
                  <a:lnTo>
                    <a:pt x="220028" y="90488"/>
                  </a:lnTo>
                  <a:cubicBezTo>
                    <a:pt x="220028" y="87630"/>
                    <a:pt x="222885" y="84773"/>
                    <a:pt x="225742" y="84773"/>
                  </a:cubicBezTo>
                  <a:lnTo>
                    <a:pt x="255270" y="84773"/>
                  </a:lnTo>
                  <a:cubicBezTo>
                    <a:pt x="258128" y="84773"/>
                    <a:pt x="260985" y="87630"/>
                    <a:pt x="260985" y="90488"/>
                  </a:cubicBezTo>
                  <a:lnTo>
                    <a:pt x="260985" y="120015"/>
                  </a:lnTo>
                  <a:cubicBezTo>
                    <a:pt x="291465" y="121920"/>
                    <a:pt x="315277" y="144780"/>
                    <a:pt x="318135" y="175260"/>
                  </a:cubicBezTo>
                  <a:cubicBezTo>
                    <a:pt x="318135" y="179070"/>
                    <a:pt x="315277" y="181928"/>
                    <a:pt x="312420" y="181928"/>
                  </a:cubicBezTo>
                  <a:lnTo>
                    <a:pt x="282893" y="181928"/>
                  </a:lnTo>
                  <a:cubicBezTo>
                    <a:pt x="280035" y="181928"/>
                    <a:pt x="278130" y="180023"/>
                    <a:pt x="277178" y="177165"/>
                  </a:cubicBezTo>
                  <a:cubicBezTo>
                    <a:pt x="275273" y="167640"/>
                    <a:pt x="266700" y="160973"/>
                    <a:pt x="257175" y="160973"/>
                  </a:cubicBezTo>
                  <a:lnTo>
                    <a:pt x="231458" y="160973"/>
                  </a:lnTo>
                  <a:cubicBezTo>
                    <a:pt x="216217" y="160973"/>
                    <a:pt x="201930" y="172403"/>
                    <a:pt x="200025" y="187643"/>
                  </a:cubicBezTo>
                  <a:cubicBezTo>
                    <a:pt x="198120" y="204788"/>
                    <a:pt x="212408" y="220028"/>
                    <a:pt x="229553" y="220028"/>
                  </a:cubicBezTo>
                  <a:lnTo>
                    <a:pt x="251460" y="220028"/>
                  </a:lnTo>
                  <a:cubicBezTo>
                    <a:pt x="292418" y="220028"/>
                    <a:pt x="325755" y="255270"/>
                    <a:pt x="321945" y="297180"/>
                  </a:cubicBezTo>
                  <a:cubicBezTo>
                    <a:pt x="319087" y="329565"/>
                    <a:pt x="292418" y="354330"/>
                    <a:pt x="260985" y="359093"/>
                  </a:cubicBezTo>
                  <a:lnTo>
                    <a:pt x="260985" y="389573"/>
                  </a:lnTo>
                  <a:cubicBezTo>
                    <a:pt x="260985" y="392430"/>
                    <a:pt x="258128" y="395288"/>
                    <a:pt x="255270" y="395288"/>
                  </a:cubicBezTo>
                  <a:lnTo>
                    <a:pt x="225742" y="395288"/>
                  </a:lnTo>
                  <a:cubicBezTo>
                    <a:pt x="222885" y="395288"/>
                    <a:pt x="220028" y="392430"/>
                    <a:pt x="220028" y="389573"/>
                  </a:cubicBezTo>
                  <a:lnTo>
                    <a:pt x="220028" y="360045"/>
                  </a:lnTo>
                  <a:cubicBezTo>
                    <a:pt x="189548" y="358140"/>
                    <a:pt x="165735" y="335280"/>
                    <a:pt x="162878" y="304800"/>
                  </a:cubicBezTo>
                  <a:cubicBezTo>
                    <a:pt x="162878" y="300990"/>
                    <a:pt x="165735" y="299085"/>
                    <a:pt x="168592" y="299085"/>
                  </a:cubicBezTo>
                  <a:lnTo>
                    <a:pt x="198120" y="299085"/>
                  </a:lnTo>
                  <a:cubicBezTo>
                    <a:pt x="200978" y="299085"/>
                    <a:pt x="202883" y="300990"/>
                    <a:pt x="203835" y="303848"/>
                  </a:cubicBezTo>
                  <a:cubicBezTo>
                    <a:pt x="205740" y="313373"/>
                    <a:pt x="214312" y="320040"/>
                    <a:pt x="223837" y="320040"/>
                  </a:cubicBezTo>
                  <a:lnTo>
                    <a:pt x="249555" y="320040"/>
                  </a:lnTo>
                  <a:cubicBezTo>
                    <a:pt x="264795" y="320040"/>
                    <a:pt x="279083" y="308610"/>
                    <a:pt x="280987" y="293370"/>
                  </a:cubicBezTo>
                  <a:cubicBezTo>
                    <a:pt x="282893" y="276225"/>
                    <a:pt x="268605" y="260985"/>
                    <a:pt x="251460" y="260985"/>
                  </a:cubicBezTo>
                  <a:lnTo>
                    <a:pt x="232410" y="260985"/>
                  </a:lnTo>
                  <a:cubicBezTo>
                    <a:pt x="195262" y="260985"/>
                    <a:pt x="162878" y="234315"/>
                    <a:pt x="159067" y="197168"/>
                  </a:cubicBezTo>
                  <a:cubicBezTo>
                    <a:pt x="155258" y="159068"/>
                    <a:pt x="182880" y="125730"/>
                    <a:pt x="220028" y="120968"/>
                  </a:cubicBezTo>
                  <a:close/>
                </a:path>
              </a:pathLst>
            </a:custGeom>
            <a:solidFill>
              <a:srgbClr val="0078D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34" name="Group 172">
            <a:extLst>
              <a:ext uri="{FF2B5EF4-FFF2-40B4-BE49-F238E27FC236}">
                <a16:creationId xmlns:a16="http://schemas.microsoft.com/office/drawing/2014/main" id="{1C4F56D1-4F58-E889-D379-4ECECCDF1132}"/>
              </a:ext>
              <a:ext uri="{C183D7F6-B498-43B3-948B-1728B52AA6E4}">
                <adec:decorative xmlns:adec="http://schemas.microsoft.com/office/drawing/2017/decorative" val="1"/>
              </a:ext>
            </a:extLst>
          </p:cNvPr>
          <p:cNvGrpSpPr>
            <a:grpSpLocks noChangeAspect="1"/>
          </p:cNvGrpSpPr>
          <p:nvPr/>
        </p:nvGrpSpPr>
        <p:grpSpPr bwMode="auto">
          <a:xfrm>
            <a:off x="4384430" y="1601089"/>
            <a:ext cx="498481" cy="574675"/>
            <a:chOff x="2723" y="2284"/>
            <a:chExt cx="314" cy="362"/>
          </a:xfrm>
        </p:grpSpPr>
        <p:sp>
          <p:nvSpPr>
            <p:cNvPr id="35" name="Rectangle 173">
              <a:extLst>
                <a:ext uri="{FF2B5EF4-FFF2-40B4-BE49-F238E27FC236}">
                  <a16:creationId xmlns:a16="http://schemas.microsoft.com/office/drawing/2014/main" id="{4DF3B072-DBBE-4E3D-AB20-26EA3FECE57E}"/>
                </a:ext>
              </a:extLst>
            </p:cNvPr>
            <p:cNvSpPr>
              <a:spLocks noChangeArrowheads="1"/>
            </p:cNvSpPr>
            <p:nvPr/>
          </p:nvSpPr>
          <p:spPr bwMode="auto">
            <a:xfrm>
              <a:off x="2885" y="2476"/>
              <a:ext cx="35" cy="170"/>
            </a:xfrm>
            <a:prstGeom prst="rect">
              <a:avLst/>
            </a:prstGeom>
            <a:solidFill>
              <a:srgbClr val="50E6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6" name="Rectangle 174">
              <a:extLst>
                <a:ext uri="{FF2B5EF4-FFF2-40B4-BE49-F238E27FC236}">
                  <a16:creationId xmlns:a16="http://schemas.microsoft.com/office/drawing/2014/main" id="{1C4F9AFF-DC98-940E-8374-3A9070C356B6}"/>
                </a:ext>
              </a:extLst>
            </p:cNvPr>
            <p:cNvSpPr>
              <a:spLocks noChangeArrowheads="1"/>
            </p:cNvSpPr>
            <p:nvPr/>
          </p:nvSpPr>
          <p:spPr bwMode="auto">
            <a:xfrm>
              <a:off x="2804" y="2544"/>
              <a:ext cx="35" cy="102"/>
            </a:xfrm>
            <a:prstGeom prst="rect">
              <a:avLst/>
            </a:prstGeom>
            <a:solidFill>
              <a:srgbClr val="50E6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1" name="Rectangle 175">
              <a:extLst>
                <a:ext uri="{FF2B5EF4-FFF2-40B4-BE49-F238E27FC236}">
                  <a16:creationId xmlns:a16="http://schemas.microsoft.com/office/drawing/2014/main" id="{0E069ECB-A957-57FC-7D8D-99233A05F728}"/>
                </a:ext>
              </a:extLst>
            </p:cNvPr>
            <p:cNvSpPr>
              <a:spLocks noChangeArrowheads="1"/>
            </p:cNvSpPr>
            <p:nvPr/>
          </p:nvSpPr>
          <p:spPr bwMode="auto">
            <a:xfrm>
              <a:off x="2723" y="2590"/>
              <a:ext cx="35" cy="56"/>
            </a:xfrm>
            <a:prstGeom prst="rect">
              <a:avLst/>
            </a:prstGeom>
            <a:solidFill>
              <a:srgbClr val="50E6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2" name="Freeform 176">
              <a:extLst>
                <a:ext uri="{FF2B5EF4-FFF2-40B4-BE49-F238E27FC236}">
                  <a16:creationId xmlns:a16="http://schemas.microsoft.com/office/drawing/2014/main" id="{F4750696-E04E-EF45-AFBC-7FDCF4F8DC7E}"/>
                </a:ext>
              </a:extLst>
            </p:cNvPr>
            <p:cNvSpPr>
              <a:spLocks/>
            </p:cNvSpPr>
            <p:nvPr/>
          </p:nvSpPr>
          <p:spPr bwMode="auto">
            <a:xfrm>
              <a:off x="2932" y="2284"/>
              <a:ext cx="105" cy="362"/>
            </a:xfrm>
            <a:custGeom>
              <a:avLst/>
              <a:gdLst>
                <a:gd name="T0" fmla="*/ 105 w 105"/>
                <a:gd name="T1" fmla="*/ 68 h 362"/>
                <a:gd name="T2" fmla="*/ 53 w 105"/>
                <a:gd name="T3" fmla="*/ 0 h 362"/>
                <a:gd name="T4" fmla="*/ 0 w 105"/>
                <a:gd name="T5" fmla="*/ 68 h 362"/>
                <a:gd name="T6" fmla="*/ 35 w 105"/>
                <a:gd name="T7" fmla="*/ 68 h 362"/>
                <a:gd name="T8" fmla="*/ 35 w 105"/>
                <a:gd name="T9" fmla="*/ 362 h 362"/>
                <a:gd name="T10" fmla="*/ 70 w 105"/>
                <a:gd name="T11" fmla="*/ 362 h 362"/>
                <a:gd name="T12" fmla="*/ 70 w 105"/>
                <a:gd name="T13" fmla="*/ 68 h 362"/>
                <a:gd name="T14" fmla="*/ 105 w 105"/>
                <a:gd name="T15" fmla="*/ 68 h 3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62">
                  <a:moveTo>
                    <a:pt x="105" y="68"/>
                  </a:moveTo>
                  <a:lnTo>
                    <a:pt x="53" y="0"/>
                  </a:lnTo>
                  <a:lnTo>
                    <a:pt x="0" y="68"/>
                  </a:lnTo>
                  <a:lnTo>
                    <a:pt x="35" y="68"/>
                  </a:lnTo>
                  <a:lnTo>
                    <a:pt x="35" y="362"/>
                  </a:lnTo>
                  <a:lnTo>
                    <a:pt x="70" y="362"/>
                  </a:lnTo>
                  <a:lnTo>
                    <a:pt x="70" y="68"/>
                  </a:lnTo>
                  <a:lnTo>
                    <a:pt x="105" y="68"/>
                  </a:lnTo>
                  <a:close/>
                </a:path>
              </a:pathLst>
            </a:custGeom>
            <a:solidFill>
              <a:srgbClr val="50E6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85" name="Group 84">
            <a:extLst>
              <a:ext uri="{FF2B5EF4-FFF2-40B4-BE49-F238E27FC236}">
                <a16:creationId xmlns:a16="http://schemas.microsoft.com/office/drawing/2014/main" id="{69F7A8B1-D0DD-026E-6148-6ABE3AEAB5E0}"/>
              </a:ext>
              <a:ext uri="{C183D7F6-B498-43B3-948B-1728B52AA6E4}">
                <adec:decorative xmlns:adec="http://schemas.microsoft.com/office/drawing/2017/decorative" val="1"/>
              </a:ext>
            </a:extLst>
          </p:cNvPr>
          <p:cNvGrpSpPr/>
          <p:nvPr/>
        </p:nvGrpSpPr>
        <p:grpSpPr>
          <a:xfrm>
            <a:off x="10024244" y="1623025"/>
            <a:ext cx="544097" cy="538630"/>
            <a:chOff x="6975487" y="1277722"/>
            <a:chExt cx="631826" cy="625476"/>
          </a:xfrm>
        </p:grpSpPr>
        <p:grpSp>
          <p:nvGrpSpPr>
            <p:cNvPr id="86" name="Group 55">
              <a:extLst>
                <a:ext uri="{FF2B5EF4-FFF2-40B4-BE49-F238E27FC236}">
                  <a16:creationId xmlns:a16="http://schemas.microsoft.com/office/drawing/2014/main" id="{AFFE62DA-8FC1-DF0B-90A2-7B3FE7C49BDB}"/>
                </a:ext>
              </a:extLst>
            </p:cNvPr>
            <p:cNvGrpSpPr>
              <a:grpSpLocks noChangeAspect="1"/>
            </p:cNvGrpSpPr>
            <p:nvPr/>
          </p:nvGrpSpPr>
          <p:grpSpPr bwMode="auto">
            <a:xfrm>
              <a:off x="6975487" y="1277722"/>
              <a:ext cx="631826" cy="625476"/>
              <a:chOff x="4383" y="796"/>
              <a:chExt cx="398" cy="394"/>
            </a:xfrm>
          </p:grpSpPr>
          <p:sp>
            <p:nvSpPr>
              <p:cNvPr id="96" name="Freeform 56">
                <a:extLst>
                  <a:ext uri="{FF2B5EF4-FFF2-40B4-BE49-F238E27FC236}">
                    <a16:creationId xmlns:a16="http://schemas.microsoft.com/office/drawing/2014/main" id="{D81C602A-CC13-2794-9E46-5E95A019AFAA}"/>
                  </a:ext>
                </a:extLst>
              </p:cNvPr>
              <p:cNvSpPr>
                <a:spLocks/>
              </p:cNvSpPr>
              <p:nvPr/>
            </p:nvSpPr>
            <p:spPr bwMode="auto">
              <a:xfrm>
                <a:off x="4594" y="796"/>
                <a:ext cx="187" cy="185"/>
              </a:xfrm>
              <a:custGeom>
                <a:avLst/>
                <a:gdLst>
                  <a:gd name="T0" fmla="*/ 147 w 160"/>
                  <a:gd name="T1" fmla="*/ 64 h 160"/>
                  <a:gd name="T2" fmla="*/ 139 w 160"/>
                  <a:gd name="T3" fmla="*/ 44 h 160"/>
                  <a:gd name="T4" fmla="*/ 145 w 160"/>
                  <a:gd name="T5" fmla="*/ 31 h 160"/>
                  <a:gd name="T6" fmla="*/ 129 w 160"/>
                  <a:gd name="T7" fmla="*/ 15 h 160"/>
                  <a:gd name="T8" fmla="*/ 116 w 160"/>
                  <a:gd name="T9" fmla="*/ 21 h 160"/>
                  <a:gd name="T10" fmla="*/ 96 w 160"/>
                  <a:gd name="T11" fmla="*/ 13 h 160"/>
                  <a:gd name="T12" fmla="*/ 92 w 160"/>
                  <a:gd name="T13" fmla="*/ 0 h 160"/>
                  <a:gd name="T14" fmla="*/ 69 w 160"/>
                  <a:gd name="T15" fmla="*/ 0 h 160"/>
                  <a:gd name="T16" fmla="*/ 64 w 160"/>
                  <a:gd name="T17" fmla="*/ 13 h 160"/>
                  <a:gd name="T18" fmla="*/ 44 w 160"/>
                  <a:gd name="T19" fmla="*/ 21 h 160"/>
                  <a:gd name="T20" fmla="*/ 32 w 160"/>
                  <a:gd name="T21" fmla="*/ 15 h 160"/>
                  <a:gd name="T22" fmla="*/ 16 w 160"/>
                  <a:gd name="T23" fmla="*/ 31 h 160"/>
                  <a:gd name="T24" fmla="*/ 22 w 160"/>
                  <a:gd name="T25" fmla="*/ 44 h 160"/>
                  <a:gd name="T26" fmla="*/ 14 w 160"/>
                  <a:gd name="T27" fmla="*/ 64 h 160"/>
                  <a:gd name="T28" fmla="*/ 0 w 160"/>
                  <a:gd name="T29" fmla="*/ 68 h 160"/>
                  <a:gd name="T30" fmla="*/ 0 w 160"/>
                  <a:gd name="T31" fmla="*/ 91 h 160"/>
                  <a:gd name="T32" fmla="*/ 14 w 160"/>
                  <a:gd name="T33" fmla="*/ 96 h 160"/>
                  <a:gd name="T34" fmla="*/ 22 w 160"/>
                  <a:gd name="T35" fmla="*/ 116 h 160"/>
                  <a:gd name="T36" fmla="*/ 16 w 160"/>
                  <a:gd name="T37" fmla="*/ 128 h 160"/>
                  <a:gd name="T38" fmla="*/ 32 w 160"/>
                  <a:gd name="T39" fmla="*/ 144 h 160"/>
                  <a:gd name="T40" fmla="*/ 44 w 160"/>
                  <a:gd name="T41" fmla="*/ 138 h 160"/>
                  <a:gd name="T42" fmla="*/ 64 w 160"/>
                  <a:gd name="T43" fmla="*/ 146 h 160"/>
                  <a:gd name="T44" fmla="*/ 69 w 160"/>
                  <a:gd name="T45" fmla="*/ 160 h 160"/>
                  <a:gd name="T46" fmla="*/ 92 w 160"/>
                  <a:gd name="T47" fmla="*/ 160 h 160"/>
                  <a:gd name="T48" fmla="*/ 96 w 160"/>
                  <a:gd name="T49" fmla="*/ 146 h 160"/>
                  <a:gd name="T50" fmla="*/ 116 w 160"/>
                  <a:gd name="T51" fmla="*/ 138 h 160"/>
                  <a:gd name="T52" fmla="*/ 129 w 160"/>
                  <a:gd name="T53" fmla="*/ 144 h 160"/>
                  <a:gd name="T54" fmla="*/ 145 w 160"/>
                  <a:gd name="T55" fmla="*/ 128 h 160"/>
                  <a:gd name="T56" fmla="*/ 139 w 160"/>
                  <a:gd name="T57" fmla="*/ 116 h 160"/>
                  <a:gd name="T58" fmla="*/ 147 w 160"/>
                  <a:gd name="T59" fmla="*/ 96 h 160"/>
                  <a:gd name="T60" fmla="*/ 160 w 160"/>
                  <a:gd name="T61" fmla="*/ 91 h 160"/>
                  <a:gd name="T62" fmla="*/ 160 w 160"/>
                  <a:gd name="T63" fmla="*/ 68 h 160"/>
                  <a:gd name="T64" fmla="*/ 147 w 160"/>
                  <a:gd name="T65" fmla="*/ 6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160">
                    <a:moveTo>
                      <a:pt x="147" y="64"/>
                    </a:moveTo>
                    <a:cubicBezTo>
                      <a:pt x="145" y="57"/>
                      <a:pt x="142" y="50"/>
                      <a:pt x="139" y="44"/>
                    </a:cubicBezTo>
                    <a:cubicBezTo>
                      <a:pt x="145" y="31"/>
                      <a:pt x="145" y="31"/>
                      <a:pt x="145" y="31"/>
                    </a:cubicBezTo>
                    <a:cubicBezTo>
                      <a:pt x="129" y="15"/>
                      <a:pt x="129" y="15"/>
                      <a:pt x="129" y="15"/>
                    </a:cubicBezTo>
                    <a:cubicBezTo>
                      <a:pt x="116" y="21"/>
                      <a:pt x="116" y="21"/>
                      <a:pt x="116" y="21"/>
                    </a:cubicBezTo>
                    <a:cubicBezTo>
                      <a:pt x="110" y="18"/>
                      <a:pt x="103" y="15"/>
                      <a:pt x="96" y="13"/>
                    </a:cubicBezTo>
                    <a:cubicBezTo>
                      <a:pt x="92" y="0"/>
                      <a:pt x="92" y="0"/>
                      <a:pt x="92" y="0"/>
                    </a:cubicBezTo>
                    <a:cubicBezTo>
                      <a:pt x="69" y="0"/>
                      <a:pt x="69" y="0"/>
                      <a:pt x="69" y="0"/>
                    </a:cubicBezTo>
                    <a:cubicBezTo>
                      <a:pt x="64" y="13"/>
                      <a:pt x="64" y="13"/>
                      <a:pt x="64" y="13"/>
                    </a:cubicBezTo>
                    <a:cubicBezTo>
                      <a:pt x="57" y="15"/>
                      <a:pt x="51" y="18"/>
                      <a:pt x="44" y="21"/>
                    </a:cubicBezTo>
                    <a:cubicBezTo>
                      <a:pt x="32" y="15"/>
                      <a:pt x="32" y="15"/>
                      <a:pt x="32" y="15"/>
                    </a:cubicBezTo>
                    <a:cubicBezTo>
                      <a:pt x="16" y="31"/>
                      <a:pt x="16" y="31"/>
                      <a:pt x="16" y="31"/>
                    </a:cubicBezTo>
                    <a:cubicBezTo>
                      <a:pt x="22" y="44"/>
                      <a:pt x="22" y="44"/>
                      <a:pt x="22" y="44"/>
                    </a:cubicBezTo>
                    <a:cubicBezTo>
                      <a:pt x="18" y="50"/>
                      <a:pt x="15" y="57"/>
                      <a:pt x="14" y="64"/>
                    </a:cubicBezTo>
                    <a:cubicBezTo>
                      <a:pt x="0" y="68"/>
                      <a:pt x="0" y="68"/>
                      <a:pt x="0" y="68"/>
                    </a:cubicBezTo>
                    <a:cubicBezTo>
                      <a:pt x="0" y="91"/>
                      <a:pt x="0" y="91"/>
                      <a:pt x="0" y="91"/>
                    </a:cubicBezTo>
                    <a:cubicBezTo>
                      <a:pt x="14" y="96"/>
                      <a:pt x="14" y="96"/>
                      <a:pt x="14" y="96"/>
                    </a:cubicBezTo>
                    <a:cubicBezTo>
                      <a:pt x="15" y="103"/>
                      <a:pt x="18" y="109"/>
                      <a:pt x="22" y="116"/>
                    </a:cubicBezTo>
                    <a:cubicBezTo>
                      <a:pt x="16" y="128"/>
                      <a:pt x="16" y="128"/>
                      <a:pt x="16" y="128"/>
                    </a:cubicBezTo>
                    <a:cubicBezTo>
                      <a:pt x="32" y="144"/>
                      <a:pt x="32" y="144"/>
                      <a:pt x="32" y="144"/>
                    </a:cubicBezTo>
                    <a:cubicBezTo>
                      <a:pt x="44" y="138"/>
                      <a:pt x="44" y="138"/>
                      <a:pt x="44" y="138"/>
                    </a:cubicBezTo>
                    <a:cubicBezTo>
                      <a:pt x="51" y="142"/>
                      <a:pt x="57" y="145"/>
                      <a:pt x="64" y="146"/>
                    </a:cubicBezTo>
                    <a:cubicBezTo>
                      <a:pt x="69" y="160"/>
                      <a:pt x="69" y="160"/>
                      <a:pt x="69" y="160"/>
                    </a:cubicBezTo>
                    <a:cubicBezTo>
                      <a:pt x="92" y="160"/>
                      <a:pt x="92" y="160"/>
                      <a:pt x="92" y="160"/>
                    </a:cubicBezTo>
                    <a:cubicBezTo>
                      <a:pt x="96" y="146"/>
                      <a:pt x="96" y="146"/>
                      <a:pt x="96" y="146"/>
                    </a:cubicBezTo>
                    <a:cubicBezTo>
                      <a:pt x="103" y="145"/>
                      <a:pt x="110" y="142"/>
                      <a:pt x="116" y="138"/>
                    </a:cubicBezTo>
                    <a:cubicBezTo>
                      <a:pt x="129" y="144"/>
                      <a:pt x="129" y="144"/>
                      <a:pt x="129" y="144"/>
                    </a:cubicBezTo>
                    <a:cubicBezTo>
                      <a:pt x="145" y="128"/>
                      <a:pt x="145" y="128"/>
                      <a:pt x="145" y="128"/>
                    </a:cubicBezTo>
                    <a:cubicBezTo>
                      <a:pt x="139" y="116"/>
                      <a:pt x="139" y="116"/>
                      <a:pt x="139" y="116"/>
                    </a:cubicBezTo>
                    <a:cubicBezTo>
                      <a:pt x="142" y="109"/>
                      <a:pt x="145" y="103"/>
                      <a:pt x="147" y="96"/>
                    </a:cubicBezTo>
                    <a:cubicBezTo>
                      <a:pt x="160" y="91"/>
                      <a:pt x="160" y="91"/>
                      <a:pt x="160" y="91"/>
                    </a:cubicBezTo>
                    <a:cubicBezTo>
                      <a:pt x="160" y="68"/>
                      <a:pt x="160" y="68"/>
                      <a:pt x="160" y="68"/>
                    </a:cubicBezTo>
                    <a:lnTo>
                      <a:pt x="147" y="64"/>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97" name="Freeform 58">
                <a:extLst>
                  <a:ext uri="{FF2B5EF4-FFF2-40B4-BE49-F238E27FC236}">
                    <a16:creationId xmlns:a16="http://schemas.microsoft.com/office/drawing/2014/main" id="{2655D450-C8B5-4216-9A7D-1332711561B9}"/>
                  </a:ext>
                </a:extLst>
              </p:cNvPr>
              <p:cNvSpPr>
                <a:spLocks noEditPoints="1"/>
              </p:cNvSpPr>
              <p:nvPr/>
            </p:nvSpPr>
            <p:spPr bwMode="auto">
              <a:xfrm>
                <a:off x="4383" y="943"/>
                <a:ext cx="250" cy="247"/>
              </a:xfrm>
              <a:custGeom>
                <a:avLst/>
                <a:gdLst>
                  <a:gd name="T0" fmla="*/ 194 w 214"/>
                  <a:gd name="T1" fmla="*/ 124 h 214"/>
                  <a:gd name="T2" fmla="*/ 194 w 214"/>
                  <a:gd name="T3" fmla="*/ 89 h 214"/>
                  <a:gd name="T4" fmla="*/ 214 w 214"/>
                  <a:gd name="T5" fmla="*/ 74 h 214"/>
                  <a:gd name="T6" fmla="*/ 206 w 214"/>
                  <a:gd name="T7" fmla="*/ 54 h 214"/>
                  <a:gd name="T8" fmla="*/ 181 w 214"/>
                  <a:gd name="T9" fmla="*/ 57 h 214"/>
                  <a:gd name="T10" fmla="*/ 156 w 214"/>
                  <a:gd name="T11" fmla="*/ 33 h 214"/>
                  <a:gd name="T12" fmla="*/ 160 w 214"/>
                  <a:gd name="T13" fmla="*/ 8 h 214"/>
                  <a:gd name="T14" fmla="*/ 139 w 214"/>
                  <a:gd name="T15" fmla="*/ 0 h 214"/>
                  <a:gd name="T16" fmla="*/ 125 w 214"/>
                  <a:gd name="T17" fmla="*/ 20 h 214"/>
                  <a:gd name="T18" fmla="*/ 89 w 214"/>
                  <a:gd name="T19" fmla="*/ 20 h 214"/>
                  <a:gd name="T20" fmla="*/ 75 w 214"/>
                  <a:gd name="T21" fmla="*/ 0 h 214"/>
                  <a:gd name="T22" fmla="*/ 54 w 214"/>
                  <a:gd name="T23" fmla="*/ 8 h 214"/>
                  <a:gd name="T24" fmla="*/ 58 w 214"/>
                  <a:gd name="T25" fmla="*/ 33 h 214"/>
                  <a:gd name="T26" fmla="*/ 33 w 214"/>
                  <a:gd name="T27" fmla="*/ 58 h 214"/>
                  <a:gd name="T28" fmla="*/ 8 w 214"/>
                  <a:gd name="T29" fmla="*/ 54 h 214"/>
                  <a:gd name="T30" fmla="*/ 0 w 214"/>
                  <a:gd name="T31" fmla="*/ 75 h 214"/>
                  <a:gd name="T32" fmla="*/ 20 w 214"/>
                  <a:gd name="T33" fmla="*/ 89 h 214"/>
                  <a:gd name="T34" fmla="*/ 20 w 214"/>
                  <a:gd name="T35" fmla="*/ 125 h 214"/>
                  <a:gd name="T36" fmla="*/ 0 w 214"/>
                  <a:gd name="T37" fmla="*/ 139 h 214"/>
                  <a:gd name="T38" fmla="*/ 9 w 214"/>
                  <a:gd name="T39" fmla="*/ 160 h 214"/>
                  <a:gd name="T40" fmla="*/ 33 w 214"/>
                  <a:gd name="T41" fmla="*/ 156 h 214"/>
                  <a:gd name="T42" fmla="*/ 58 w 214"/>
                  <a:gd name="T43" fmla="*/ 181 h 214"/>
                  <a:gd name="T44" fmla="*/ 54 w 214"/>
                  <a:gd name="T45" fmla="*/ 206 h 214"/>
                  <a:gd name="T46" fmla="*/ 75 w 214"/>
                  <a:gd name="T47" fmla="*/ 214 h 214"/>
                  <a:gd name="T48" fmla="*/ 90 w 214"/>
                  <a:gd name="T49" fmla="*/ 194 h 214"/>
                  <a:gd name="T50" fmla="*/ 125 w 214"/>
                  <a:gd name="T51" fmla="*/ 194 h 214"/>
                  <a:gd name="T52" fmla="*/ 140 w 214"/>
                  <a:gd name="T53" fmla="*/ 214 h 214"/>
                  <a:gd name="T54" fmla="*/ 160 w 214"/>
                  <a:gd name="T55" fmla="*/ 205 h 214"/>
                  <a:gd name="T56" fmla="*/ 157 w 214"/>
                  <a:gd name="T57" fmla="*/ 181 h 214"/>
                  <a:gd name="T58" fmla="*/ 181 w 214"/>
                  <a:gd name="T59" fmla="*/ 156 h 214"/>
                  <a:gd name="T60" fmla="*/ 206 w 214"/>
                  <a:gd name="T61" fmla="*/ 160 h 214"/>
                  <a:gd name="T62" fmla="*/ 214 w 214"/>
                  <a:gd name="T63" fmla="*/ 139 h 214"/>
                  <a:gd name="T64" fmla="*/ 194 w 214"/>
                  <a:gd name="T65" fmla="*/ 124 h 214"/>
                  <a:gd name="T66" fmla="*/ 86 w 214"/>
                  <a:gd name="T67" fmla="*/ 158 h 214"/>
                  <a:gd name="T68" fmla="*/ 56 w 214"/>
                  <a:gd name="T69" fmla="*/ 86 h 214"/>
                  <a:gd name="T70" fmla="*/ 128 w 214"/>
                  <a:gd name="T71" fmla="*/ 55 h 214"/>
                  <a:gd name="T72" fmla="*/ 159 w 214"/>
                  <a:gd name="T73" fmla="*/ 128 h 214"/>
                  <a:gd name="T74" fmla="*/ 86 w 214"/>
                  <a:gd name="T75" fmla="*/ 15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4" h="214">
                    <a:moveTo>
                      <a:pt x="194" y="124"/>
                    </a:moveTo>
                    <a:cubicBezTo>
                      <a:pt x="197" y="112"/>
                      <a:pt x="197" y="100"/>
                      <a:pt x="194" y="89"/>
                    </a:cubicBezTo>
                    <a:cubicBezTo>
                      <a:pt x="214" y="74"/>
                      <a:pt x="214" y="74"/>
                      <a:pt x="214" y="74"/>
                    </a:cubicBezTo>
                    <a:cubicBezTo>
                      <a:pt x="206" y="54"/>
                      <a:pt x="206" y="54"/>
                      <a:pt x="206" y="54"/>
                    </a:cubicBezTo>
                    <a:cubicBezTo>
                      <a:pt x="181" y="57"/>
                      <a:pt x="181" y="57"/>
                      <a:pt x="181" y="57"/>
                    </a:cubicBezTo>
                    <a:cubicBezTo>
                      <a:pt x="175" y="48"/>
                      <a:pt x="166" y="39"/>
                      <a:pt x="156" y="33"/>
                    </a:cubicBezTo>
                    <a:cubicBezTo>
                      <a:pt x="160" y="8"/>
                      <a:pt x="160" y="8"/>
                      <a:pt x="160" y="8"/>
                    </a:cubicBezTo>
                    <a:cubicBezTo>
                      <a:pt x="139" y="0"/>
                      <a:pt x="139" y="0"/>
                      <a:pt x="139" y="0"/>
                    </a:cubicBezTo>
                    <a:cubicBezTo>
                      <a:pt x="125" y="20"/>
                      <a:pt x="125" y="20"/>
                      <a:pt x="125" y="20"/>
                    </a:cubicBezTo>
                    <a:cubicBezTo>
                      <a:pt x="113" y="17"/>
                      <a:pt x="101" y="17"/>
                      <a:pt x="89" y="20"/>
                    </a:cubicBezTo>
                    <a:cubicBezTo>
                      <a:pt x="75" y="0"/>
                      <a:pt x="75" y="0"/>
                      <a:pt x="75" y="0"/>
                    </a:cubicBezTo>
                    <a:cubicBezTo>
                      <a:pt x="54" y="8"/>
                      <a:pt x="54" y="8"/>
                      <a:pt x="54" y="8"/>
                    </a:cubicBezTo>
                    <a:cubicBezTo>
                      <a:pt x="58" y="33"/>
                      <a:pt x="58" y="33"/>
                      <a:pt x="58" y="33"/>
                    </a:cubicBezTo>
                    <a:cubicBezTo>
                      <a:pt x="48" y="39"/>
                      <a:pt x="40" y="48"/>
                      <a:pt x="33" y="58"/>
                    </a:cubicBezTo>
                    <a:cubicBezTo>
                      <a:pt x="8" y="54"/>
                      <a:pt x="8" y="54"/>
                      <a:pt x="8" y="54"/>
                    </a:cubicBezTo>
                    <a:cubicBezTo>
                      <a:pt x="0" y="75"/>
                      <a:pt x="0" y="75"/>
                      <a:pt x="0" y="75"/>
                    </a:cubicBezTo>
                    <a:cubicBezTo>
                      <a:pt x="20" y="89"/>
                      <a:pt x="20" y="89"/>
                      <a:pt x="20" y="89"/>
                    </a:cubicBezTo>
                    <a:cubicBezTo>
                      <a:pt x="17" y="101"/>
                      <a:pt x="18" y="113"/>
                      <a:pt x="20" y="125"/>
                    </a:cubicBezTo>
                    <a:cubicBezTo>
                      <a:pt x="0" y="139"/>
                      <a:pt x="0" y="139"/>
                      <a:pt x="0" y="139"/>
                    </a:cubicBezTo>
                    <a:cubicBezTo>
                      <a:pt x="9" y="160"/>
                      <a:pt x="9" y="160"/>
                      <a:pt x="9" y="160"/>
                    </a:cubicBezTo>
                    <a:cubicBezTo>
                      <a:pt x="33" y="156"/>
                      <a:pt x="33" y="156"/>
                      <a:pt x="33" y="156"/>
                    </a:cubicBezTo>
                    <a:cubicBezTo>
                      <a:pt x="40" y="166"/>
                      <a:pt x="48" y="174"/>
                      <a:pt x="58" y="181"/>
                    </a:cubicBezTo>
                    <a:cubicBezTo>
                      <a:pt x="54" y="206"/>
                      <a:pt x="54" y="206"/>
                      <a:pt x="54" y="206"/>
                    </a:cubicBezTo>
                    <a:cubicBezTo>
                      <a:pt x="75" y="214"/>
                      <a:pt x="75" y="214"/>
                      <a:pt x="75" y="214"/>
                    </a:cubicBezTo>
                    <a:cubicBezTo>
                      <a:pt x="90" y="194"/>
                      <a:pt x="90" y="194"/>
                      <a:pt x="90" y="194"/>
                    </a:cubicBezTo>
                    <a:cubicBezTo>
                      <a:pt x="102" y="197"/>
                      <a:pt x="114" y="196"/>
                      <a:pt x="125" y="194"/>
                    </a:cubicBezTo>
                    <a:cubicBezTo>
                      <a:pt x="140" y="214"/>
                      <a:pt x="140" y="214"/>
                      <a:pt x="140" y="214"/>
                    </a:cubicBezTo>
                    <a:cubicBezTo>
                      <a:pt x="160" y="205"/>
                      <a:pt x="160" y="205"/>
                      <a:pt x="160" y="205"/>
                    </a:cubicBezTo>
                    <a:cubicBezTo>
                      <a:pt x="157" y="181"/>
                      <a:pt x="157" y="181"/>
                      <a:pt x="157" y="181"/>
                    </a:cubicBezTo>
                    <a:cubicBezTo>
                      <a:pt x="166" y="174"/>
                      <a:pt x="175" y="166"/>
                      <a:pt x="181" y="156"/>
                    </a:cubicBezTo>
                    <a:cubicBezTo>
                      <a:pt x="206" y="160"/>
                      <a:pt x="206" y="160"/>
                      <a:pt x="206" y="160"/>
                    </a:cubicBezTo>
                    <a:cubicBezTo>
                      <a:pt x="214" y="139"/>
                      <a:pt x="214" y="139"/>
                      <a:pt x="214" y="139"/>
                    </a:cubicBezTo>
                    <a:lnTo>
                      <a:pt x="194" y="124"/>
                    </a:lnTo>
                    <a:close/>
                    <a:moveTo>
                      <a:pt x="86" y="158"/>
                    </a:moveTo>
                    <a:cubicBezTo>
                      <a:pt x="58" y="147"/>
                      <a:pt x="44" y="114"/>
                      <a:pt x="56" y="86"/>
                    </a:cubicBezTo>
                    <a:cubicBezTo>
                      <a:pt x="67" y="57"/>
                      <a:pt x="100" y="44"/>
                      <a:pt x="128" y="55"/>
                    </a:cubicBezTo>
                    <a:cubicBezTo>
                      <a:pt x="157" y="67"/>
                      <a:pt x="170" y="100"/>
                      <a:pt x="159" y="128"/>
                    </a:cubicBezTo>
                    <a:cubicBezTo>
                      <a:pt x="147" y="156"/>
                      <a:pt x="114" y="170"/>
                      <a:pt x="86" y="158"/>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87" name="Freeform 52">
              <a:extLst>
                <a:ext uri="{FF2B5EF4-FFF2-40B4-BE49-F238E27FC236}">
                  <a16:creationId xmlns:a16="http://schemas.microsoft.com/office/drawing/2014/main" id="{4DAA2490-2B0F-2B16-90CB-80568D8262A3}"/>
                </a:ext>
              </a:extLst>
            </p:cNvPr>
            <p:cNvSpPr>
              <a:spLocks noEditPoints="1"/>
            </p:cNvSpPr>
            <p:nvPr/>
          </p:nvSpPr>
          <p:spPr bwMode="auto">
            <a:xfrm>
              <a:off x="7412039" y="1333325"/>
              <a:ext cx="93662" cy="180908"/>
            </a:xfrm>
            <a:custGeom>
              <a:avLst/>
              <a:gdLst>
                <a:gd name="T0" fmla="*/ 155 w 268"/>
                <a:gd name="T1" fmla="*/ 0 h 512"/>
                <a:gd name="T2" fmla="*/ 113 w 268"/>
                <a:gd name="T3" fmla="*/ 1 h 512"/>
                <a:gd name="T4" fmla="*/ 113 w 268"/>
                <a:gd name="T5" fmla="*/ 53 h 512"/>
                <a:gd name="T6" fmla="*/ 31 w 268"/>
                <a:gd name="T7" fmla="*/ 89 h 512"/>
                <a:gd name="T8" fmla="*/ 0 w 268"/>
                <a:gd name="T9" fmla="*/ 164 h 512"/>
                <a:gd name="T10" fmla="*/ 25 w 268"/>
                <a:gd name="T11" fmla="*/ 235 h 512"/>
                <a:gd name="T12" fmla="*/ 113 w 268"/>
                <a:gd name="T13" fmla="*/ 286 h 512"/>
                <a:gd name="T14" fmla="*/ 113 w 268"/>
                <a:gd name="T15" fmla="*/ 387 h 512"/>
                <a:gd name="T16" fmla="*/ 55 w 268"/>
                <a:gd name="T17" fmla="*/ 374 h 512"/>
                <a:gd name="T18" fmla="*/ 7 w 268"/>
                <a:gd name="T19" fmla="*/ 350 h 512"/>
                <a:gd name="T20" fmla="*/ 7 w 268"/>
                <a:gd name="T21" fmla="*/ 428 h 512"/>
                <a:gd name="T22" fmla="*/ 113 w 268"/>
                <a:gd name="T23" fmla="*/ 453 h 512"/>
                <a:gd name="T24" fmla="*/ 113 w 268"/>
                <a:gd name="T25" fmla="*/ 512 h 512"/>
                <a:gd name="T26" fmla="*/ 155 w 268"/>
                <a:gd name="T27" fmla="*/ 511 h 512"/>
                <a:gd name="T28" fmla="*/ 155 w 268"/>
                <a:gd name="T29" fmla="*/ 451 h 512"/>
                <a:gd name="T30" fmla="*/ 239 w 268"/>
                <a:gd name="T31" fmla="*/ 417 h 512"/>
                <a:gd name="T32" fmla="*/ 268 w 268"/>
                <a:gd name="T33" fmla="*/ 342 h 512"/>
                <a:gd name="T34" fmla="*/ 242 w 268"/>
                <a:gd name="T35" fmla="*/ 274 h 512"/>
                <a:gd name="T36" fmla="*/ 155 w 268"/>
                <a:gd name="T37" fmla="*/ 222 h 512"/>
                <a:gd name="T38" fmla="*/ 155 w 268"/>
                <a:gd name="T39" fmla="*/ 116 h 512"/>
                <a:gd name="T40" fmla="*/ 242 w 268"/>
                <a:gd name="T41" fmla="*/ 146 h 512"/>
                <a:gd name="T42" fmla="*/ 242 w 268"/>
                <a:gd name="T43" fmla="*/ 71 h 512"/>
                <a:gd name="T44" fmla="*/ 155 w 268"/>
                <a:gd name="T45" fmla="*/ 51 h 512"/>
                <a:gd name="T46" fmla="*/ 155 w 268"/>
                <a:gd name="T47" fmla="*/ 0 h 512"/>
                <a:gd name="T48" fmla="*/ 113 w 268"/>
                <a:gd name="T49" fmla="*/ 207 h 512"/>
                <a:gd name="T50" fmla="*/ 74 w 268"/>
                <a:gd name="T51" fmla="*/ 159 h 512"/>
                <a:gd name="T52" fmla="*/ 113 w 268"/>
                <a:gd name="T53" fmla="*/ 118 h 512"/>
                <a:gd name="T54" fmla="*/ 113 w 268"/>
                <a:gd name="T55" fmla="*/ 207 h 512"/>
                <a:gd name="T56" fmla="*/ 155 w 268"/>
                <a:gd name="T57" fmla="*/ 385 h 512"/>
                <a:gd name="T58" fmla="*/ 155 w 268"/>
                <a:gd name="T59" fmla="*/ 301 h 512"/>
                <a:gd name="T60" fmla="*/ 194 w 268"/>
                <a:gd name="T61" fmla="*/ 346 h 512"/>
                <a:gd name="T62" fmla="*/ 155 w 268"/>
                <a:gd name="T63" fmla="*/ 38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8" h="512">
                  <a:moveTo>
                    <a:pt x="155" y="0"/>
                  </a:moveTo>
                  <a:cubicBezTo>
                    <a:pt x="113" y="1"/>
                    <a:pt x="113" y="1"/>
                    <a:pt x="113" y="1"/>
                  </a:cubicBezTo>
                  <a:cubicBezTo>
                    <a:pt x="113" y="53"/>
                    <a:pt x="113" y="53"/>
                    <a:pt x="113" y="53"/>
                  </a:cubicBezTo>
                  <a:cubicBezTo>
                    <a:pt x="79" y="56"/>
                    <a:pt x="52" y="68"/>
                    <a:pt x="31" y="89"/>
                  </a:cubicBezTo>
                  <a:cubicBezTo>
                    <a:pt x="10" y="109"/>
                    <a:pt x="0" y="134"/>
                    <a:pt x="0" y="164"/>
                  </a:cubicBezTo>
                  <a:cubicBezTo>
                    <a:pt x="0" y="193"/>
                    <a:pt x="8" y="217"/>
                    <a:pt x="25" y="235"/>
                  </a:cubicBezTo>
                  <a:cubicBezTo>
                    <a:pt x="42" y="254"/>
                    <a:pt x="72" y="270"/>
                    <a:pt x="113" y="286"/>
                  </a:cubicBezTo>
                  <a:cubicBezTo>
                    <a:pt x="113" y="387"/>
                    <a:pt x="113" y="387"/>
                    <a:pt x="113" y="387"/>
                  </a:cubicBezTo>
                  <a:cubicBezTo>
                    <a:pt x="97" y="386"/>
                    <a:pt x="77" y="382"/>
                    <a:pt x="55" y="374"/>
                  </a:cubicBezTo>
                  <a:cubicBezTo>
                    <a:pt x="33" y="366"/>
                    <a:pt x="17" y="358"/>
                    <a:pt x="7" y="350"/>
                  </a:cubicBezTo>
                  <a:cubicBezTo>
                    <a:pt x="7" y="428"/>
                    <a:pt x="7" y="428"/>
                    <a:pt x="7" y="428"/>
                  </a:cubicBezTo>
                  <a:cubicBezTo>
                    <a:pt x="39" y="444"/>
                    <a:pt x="74" y="453"/>
                    <a:pt x="113" y="453"/>
                  </a:cubicBezTo>
                  <a:cubicBezTo>
                    <a:pt x="113" y="512"/>
                    <a:pt x="113" y="512"/>
                    <a:pt x="113" y="512"/>
                  </a:cubicBezTo>
                  <a:cubicBezTo>
                    <a:pt x="155" y="511"/>
                    <a:pt x="155" y="511"/>
                    <a:pt x="155" y="511"/>
                  </a:cubicBezTo>
                  <a:cubicBezTo>
                    <a:pt x="155" y="451"/>
                    <a:pt x="155" y="451"/>
                    <a:pt x="155" y="451"/>
                  </a:cubicBezTo>
                  <a:cubicBezTo>
                    <a:pt x="192" y="446"/>
                    <a:pt x="219" y="436"/>
                    <a:pt x="239" y="417"/>
                  </a:cubicBezTo>
                  <a:cubicBezTo>
                    <a:pt x="258" y="398"/>
                    <a:pt x="268" y="373"/>
                    <a:pt x="268" y="342"/>
                  </a:cubicBezTo>
                  <a:cubicBezTo>
                    <a:pt x="268" y="315"/>
                    <a:pt x="259" y="292"/>
                    <a:pt x="242" y="274"/>
                  </a:cubicBezTo>
                  <a:cubicBezTo>
                    <a:pt x="224" y="255"/>
                    <a:pt x="196" y="237"/>
                    <a:pt x="155" y="222"/>
                  </a:cubicBezTo>
                  <a:cubicBezTo>
                    <a:pt x="155" y="116"/>
                    <a:pt x="155" y="116"/>
                    <a:pt x="155" y="116"/>
                  </a:cubicBezTo>
                  <a:cubicBezTo>
                    <a:pt x="188" y="120"/>
                    <a:pt x="216" y="131"/>
                    <a:pt x="242" y="146"/>
                  </a:cubicBezTo>
                  <a:cubicBezTo>
                    <a:pt x="242" y="71"/>
                    <a:pt x="242" y="71"/>
                    <a:pt x="242" y="71"/>
                  </a:cubicBezTo>
                  <a:cubicBezTo>
                    <a:pt x="222" y="60"/>
                    <a:pt x="195" y="53"/>
                    <a:pt x="155" y="51"/>
                  </a:cubicBezTo>
                  <a:cubicBezTo>
                    <a:pt x="155" y="0"/>
                    <a:pt x="155" y="0"/>
                    <a:pt x="155" y="0"/>
                  </a:cubicBezTo>
                  <a:close/>
                  <a:moveTo>
                    <a:pt x="113" y="207"/>
                  </a:moveTo>
                  <a:cubicBezTo>
                    <a:pt x="87" y="195"/>
                    <a:pt x="74" y="179"/>
                    <a:pt x="74" y="159"/>
                  </a:cubicBezTo>
                  <a:cubicBezTo>
                    <a:pt x="74" y="137"/>
                    <a:pt x="87" y="123"/>
                    <a:pt x="113" y="118"/>
                  </a:cubicBezTo>
                  <a:cubicBezTo>
                    <a:pt x="113" y="207"/>
                    <a:pt x="113" y="207"/>
                    <a:pt x="113" y="207"/>
                  </a:cubicBezTo>
                  <a:close/>
                  <a:moveTo>
                    <a:pt x="155" y="385"/>
                  </a:moveTo>
                  <a:cubicBezTo>
                    <a:pt x="155" y="301"/>
                    <a:pt x="155" y="301"/>
                    <a:pt x="155" y="301"/>
                  </a:cubicBezTo>
                  <a:cubicBezTo>
                    <a:pt x="182" y="312"/>
                    <a:pt x="194" y="328"/>
                    <a:pt x="194" y="346"/>
                  </a:cubicBezTo>
                  <a:cubicBezTo>
                    <a:pt x="194" y="369"/>
                    <a:pt x="182" y="381"/>
                    <a:pt x="155" y="385"/>
                  </a:cubicBezTo>
                  <a:close/>
                </a:path>
              </a:pathLst>
            </a:custGeom>
            <a:solidFill>
              <a:srgbClr val="50E6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95" name="Freeform 58">
              <a:extLst>
                <a:ext uri="{FF2B5EF4-FFF2-40B4-BE49-F238E27FC236}">
                  <a16:creationId xmlns:a16="http://schemas.microsoft.com/office/drawing/2014/main" id="{94C44625-EEB9-7A71-CBDB-8073279C1541}"/>
                </a:ext>
              </a:extLst>
            </p:cNvPr>
            <p:cNvSpPr>
              <a:spLocks noEditPoints="1"/>
            </p:cNvSpPr>
            <p:nvPr/>
          </p:nvSpPr>
          <p:spPr bwMode="auto">
            <a:xfrm>
              <a:off x="7094539" y="1315947"/>
              <a:ext cx="182563" cy="180372"/>
            </a:xfrm>
            <a:custGeom>
              <a:avLst/>
              <a:gdLst>
                <a:gd name="T0" fmla="*/ 194 w 214"/>
                <a:gd name="T1" fmla="*/ 124 h 214"/>
                <a:gd name="T2" fmla="*/ 194 w 214"/>
                <a:gd name="T3" fmla="*/ 89 h 214"/>
                <a:gd name="T4" fmla="*/ 214 w 214"/>
                <a:gd name="T5" fmla="*/ 74 h 214"/>
                <a:gd name="T6" fmla="*/ 206 w 214"/>
                <a:gd name="T7" fmla="*/ 54 h 214"/>
                <a:gd name="T8" fmla="*/ 181 w 214"/>
                <a:gd name="T9" fmla="*/ 57 h 214"/>
                <a:gd name="T10" fmla="*/ 156 w 214"/>
                <a:gd name="T11" fmla="*/ 33 h 214"/>
                <a:gd name="T12" fmla="*/ 160 w 214"/>
                <a:gd name="T13" fmla="*/ 8 h 214"/>
                <a:gd name="T14" fmla="*/ 139 w 214"/>
                <a:gd name="T15" fmla="*/ 0 h 214"/>
                <a:gd name="T16" fmla="*/ 125 w 214"/>
                <a:gd name="T17" fmla="*/ 20 h 214"/>
                <a:gd name="T18" fmla="*/ 89 w 214"/>
                <a:gd name="T19" fmla="*/ 20 h 214"/>
                <a:gd name="T20" fmla="*/ 75 w 214"/>
                <a:gd name="T21" fmla="*/ 0 h 214"/>
                <a:gd name="T22" fmla="*/ 54 w 214"/>
                <a:gd name="T23" fmla="*/ 8 h 214"/>
                <a:gd name="T24" fmla="*/ 58 w 214"/>
                <a:gd name="T25" fmla="*/ 33 h 214"/>
                <a:gd name="T26" fmla="*/ 33 w 214"/>
                <a:gd name="T27" fmla="*/ 58 h 214"/>
                <a:gd name="T28" fmla="*/ 8 w 214"/>
                <a:gd name="T29" fmla="*/ 54 h 214"/>
                <a:gd name="T30" fmla="*/ 0 w 214"/>
                <a:gd name="T31" fmla="*/ 75 h 214"/>
                <a:gd name="T32" fmla="*/ 20 w 214"/>
                <a:gd name="T33" fmla="*/ 89 h 214"/>
                <a:gd name="T34" fmla="*/ 20 w 214"/>
                <a:gd name="T35" fmla="*/ 125 h 214"/>
                <a:gd name="T36" fmla="*/ 0 w 214"/>
                <a:gd name="T37" fmla="*/ 139 h 214"/>
                <a:gd name="T38" fmla="*/ 9 w 214"/>
                <a:gd name="T39" fmla="*/ 160 h 214"/>
                <a:gd name="T40" fmla="*/ 33 w 214"/>
                <a:gd name="T41" fmla="*/ 156 h 214"/>
                <a:gd name="T42" fmla="*/ 58 w 214"/>
                <a:gd name="T43" fmla="*/ 181 h 214"/>
                <a:gd name="T44" fmla="*/ 54 w 214"/>
                <a:gd name="T45" fmla="*/ 206 h 214"/>
                <a:gd name="T46" fmla="*/ 75 w 214"/>
                <a:gd name="T47" fmla="*/ 214 h 214"/>
                <a:gd name="T48" fmla="*/ 90 w 214"/>
                <a:gd name="T49" fmla="*/ 194 h 214"/>
                <a:gd name="T50" fmla="*/ 125 w 214"/>
                <a:gd name="T51" fmla="*/ 194 h 214"/>
                <a:gd name="T52" fmla="*/ 140 w 214"/>
                <a:gd name="T53" fmla="*/ 214 h 214"/>
                <a:gd name="T54" fmla="*/ 160 w 214"/>
                <a:gd name="T55" fmla="*/ 205 h 214"/>
                <a:gd name="T56" fmla="*/ 157 w 214"/>
                <a:gd name="T57" fmla="*/ 181 h 214"/>
                <a:gd name="T58" fmla="*/ 181 w 214"/>
                <a:gd name="T59" fmla="*/ 156 h 214"/>
                <a:gd name="T60" fmla="*/ 206 w 214"/>
                <a:gd name="T61" fmla="*/ 160 h 214"/>
                <a:gd name="T62" fmla="*/ 214 w 214"/>
                <a:gd name="T63" fmla="*/ 139 h 214"/>
                <a:gd name="T64" fmla="*/ 194 w 214"/>
                <a:gd name="T65" fmla="*/ 124 h 214"/>
                <a:gd name="T66" fmla="*/ 86 w 214"/>
                <a:gd name="T67" fmla="*/ 158 h 214"/>
                <a:gd name="T68" fmla="*/ 56 w 214"/>
                <a:gd name="T69" fmla="*/ 86 h 214"/>
                <a:gd name="T70" fmla="*/ 128 w 214"/>
                <a:gd name="T71" fmla="*/ 55 h 214"/>
                <a:gd name="T72" fmla="*/ 159 w 214"/>
                <a:gd name="T73" fmla="*/ 128 h 214"/>
                <a:gd name="T74" fmla="*/ 86 w 214"/>
                <a:gd name="T75" fmla="*/ 15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4" h="214">
                  <a:moveTo>
                    <a:pt x="194" y="124"/>
                  </a:moveTo>
                  <a:cubicBezTo>
                    <a:pt x="197" y="112"/>
                    <a:pt x="197" y="100"/>
                    <a:pt x="194" y="89"/>
                  </a:cubicBezTo>
                  <a:cubicBezTo>
                    <a:pt x="214" y="74"/>
                    <a:pt x="214" y="74"/>
                    <a:pt x="214" y="74"/>
                  </a:cubicBezTo>
                  <a:cubicBezTo>
                    <a:pt x="206" y="54"/>
                    <a:pt x="206" y="54"/>
                    <a:pt x="206" y="54"/>
                  </a:cubicBezTo>
                  <a:cubicBezTo>
                    <a:pt x="181" y="57"/>
                    <a:pt x="181" y="57"/>
                    <a:pt x="181" y="57"/>
                  </a:cubicBezTo>
                  <a:cubicBezTo>
                    <a:pt x="175" y="48"/>
                    <a:pt x="166" y="39"/>
                    <a:pt x="156" y="33"/>
                  </a:cubicBezTo>
                  <a:cubicBezTo>
                    <a:pt x="160" y="8"/>
                    <a:pt x="160" y="8"/>
                    <a:pt x="160" y="8"/>
                  </a:cubicBezTo>
                  <a:cubicBezTo>
                    <a:pt x="139" y="0"/>
                    <a:pt x="139" y="0"/>
                    <a:pt x="139" y="0"/>
                  </a:cubicBezTo>
                  <a:cubicBezTo>
                    <a:pt x="125" y="20"/>
                    <a:pt x="125" y="20"/>
                    <a:pt x="125" y="20"/>
                  </a:cubicBezTo>
                  <a:cubicBezTo>
                    <a:pt x="113" y="17"/>
                    <a:pt x="101" y="17"/>
                    <a:pt x="89" y="20"/>
                  </a:cubicBezTo>
                  <a:cubicBezTo>
                    <a:pt x="75" y="0"/>
                    <a:pt x="75" y="0"/>
                    <a:pt x="75" y="0"/>
                  </a:cubicBezTo>
                  <a:cubicBezTo>
                    <a:pt x="54" y="8"/>
                    <a:pt x="54" y="8"/>
                    <a:pt x="54" y="8"/>
                  </a:cubicBezTo>
                  <a:cubicBezTo>
                    <a:pt x="58" y="33"/>
                    <a:pt x="58" y="33"/>
                    <a:pt x="58" y="33"/>
                  </a:cubicBezTo>
                  <a:cubicBezTo>
                    <a:pt x="48" y="39"/>
                    <a:pt x="40" y="48"/>
                    <a:pt x="33" y="58"/>
                  </a:cubicBezTo>
                  <a:cubicBezTo>
                    <a:pt x="8" y="54"/>
                    <a:pt x="8" y="54"/>
                    <a:pt x="8" y="54"/>
                  </a:cubicBezTo>
                  <a:cubicBezTo>
                    <a:pt x="0" y="75"/>
                    <a:pt x="0" y="75"/>
                    <a:pt x="0" y="75"/>
                  </a:cubicBezTo>
                  <a:cubicBezTo>
                    <a:pt x="20" y="89"/>
                    <a:pt x="20" y="89"/>
                    <a:pt x="20" y="89"/>
                  </a:cubicBezTo>
                  <a:cubicBezTo>
                    <a:pt x="17" y="101"/>
                    <a:pt x="18" y="113"/>
                    <a:pt x="20" y="125"/>
                  </a:cubicBezTo>
                  <a:cubicBezTo>
                    <a:pt x="0" y="139"/>
                    <a:pt x="0" y="139"/>
                    <a:pt x="0" y="139"/>
                  </a:cubicBezTo>
                  <a:cubicBezTo>
                    <a:pt x="9" y="160"/>
                    <a:pt x="9" y="160"/>
                    <a:pt x="9" y="160"/>
                  </a:cubicBezTo>
                  <a:cubicBezTo>
                    <a:pt x="33" y="156"/>
                    <a:pt x="33" y="156"/>
                    <a:pt x="33" y="156"/>
                  </a:cubicBezTo>
                  <a:cubicBezTo>
                    <a:pt x="40" y="166"/>
                    <a:pt x="48" y="174"/>
                    <a:pt x="58" y="181"/>
                  </a:cubicBezTo>
                  <a:cubicBezTo>
                    <a:pt x="54" y="206"/>
                    <a:pt x="54" y="206"/>
                    <a:pt x="54" y="206"/>
                  </a:cubicBezTo>
                  <a:cubicBezTo>
                    <a:pt x="75" y="214"/>
                    <a:pt x="75" y="214"/>
                    <a:pt x="75" y="214"/>
                  </a:cubicBezTo>
                  <a:cubicBezTo>
                    <a:pt x="90" y="194"/>
                    <a:pt x="90" y="194"/>
                    <a:pt x="90" y="194"/>
                  </a:cubicBezTo>
                  <a:cubicBezTo>
                    <a:pt x="102" y="197"/>
                    <a:pt x="114" y="196"/>
                    <a:pt x="125" y="194"/>
                  </a:cubicBezTo>
                  <a:cubicBezTo>
                    <a:pt x="140" y="214"/>
                    <a:pt x="140" y="214"/>
                    <a:pt x="140" y="214"/>
                  </a:cubicBezTo>
                  <a:cubicBezTo>
                    <a:pt x="160" y="205"/>
                    <a:pt x="160" y="205"/>
                    <a:pt x="160" y="205"/>
                  </a:cubicBezTo>
                  <a:cubicBezTo>
                    <a:pt x="157" y="181"/>
                    <a:pt x="157" y="181"/>
                    <a:pt x="157" y="181"/>
                  </a:cubicBezTo>
                  <a:cubicBezTo>
                    <a:pt x="166" y="174"/>
                    <a:pt x="175" y="166"/>
                    <a:pt x="181" y="156"/>
                  </a:cubicBezTo>
                  <a:cubicBezTo>
                    <a:pt x="206" y="160"/>
                    <a:pt x="206" y="160"/>
                    <a:pt x="206" y="160"/>
                  </a:cubicBezTo>
                  <a:cubicBezTo>
                    <a:pt x="214" y="139"/>
                    <a:pt x="214" y="139"/>
                    <a:pt x="214" y="139"/>
                  </a:cubicBezTo>
                  <a:lnTo>
                    <a:pt x="194" y="124"/>
                  </a:lnTo>
                  <a:close/>
                  <a:moveTo>
                    <a:pt x="86" y="158"/>
                  </a:moveTo>
                  <a:cubicBezTo>
                    <a:pt x="58" y="147"/>
                    <a:pt x="44" y="114"/>
                    <a:pt x="56" y="86"/>
                  </a:cubicBezTo>
                  <a:cubicBezTo>
                    <a:pt x="67" y="57"/>
                    <a:pt x="100" y="44"/>
                    <a:pt x="128" y="55"/>
                  </a:cubicBezTo>
                  <a:cubicBezTo>
                    <a:pt x="157" y="67"/>
                    <a:pt x="170" y="100"/>
                    <a:pt x="159" y="128"/>
                  </a:cubicBezTo>
                  <a:cubicBezTo>
                    <a:pt x="147" y="156"/>
                    <a:pt x="114" y="170"/>
                    <a:pt x="86" y="158"/>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334277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6C6DF-D1B3-4BDD-92C0-D444731A0910}"/>
              </a:ext>
            </a:extLst>
          </p:cNvPr>
          <p:cNvSpPr>
            <a:spLocks noGrp="1"/>
          </p:cNvSpPr>
          <p:nvPr>
            <p:ph type="title"/>
          </p:nvPr>
        </p:nvSpPr>
        <p:spPr/>
        <p:txBody>
          <a:bodyPr/>
          <a:lstStyle/>
          <a:p>
            <a:r>
              <a:rPr lang="en-US"/>
              <a:t>Microsoft perspective for enabling fundraising</a:t>
            </a:r>
          </a:p>
        </p:txBody>
      </p:sp>
      <p:sp>
        <p:nvSpPr>
          <p:cNvPr id="12" name="Title 1">
            <a:extLst>
              <a:ext uri="{FF2B5EF4-FFF2-40B4-BE49-F238E27FC236}">
                <a16:creationId xmlns:a16="http://schemas.microsoft.com/office/drawing/2014/main" id="{924BBB0E-FB11-45E0-866F-960F05D0AB56}"/>
              </a:ext>
            </a:extLst>
          </p:cNvPr>
          <p:cNvSpPr txBox="1">
            <a:spLocks/>
          </p:cNvSpPr>
          <p:nvPr/>
        </p:nvSpPr>
        <p:spPr>
          <a:xfrm>
            <a:off x="588963" y="1175398"/>
            <a:ext cx="11025189" cy="27699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200" b="0" kern="1200" cap="none" spc="-50" baseline="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solidFill>
                  <a:schemeClr val="tx1"/>
                </a:solidFill>
                <a:effectLst/>
                <a:uLnTx/>
                <a:uFillTx/>
                <a:latin typeface="Segoe UI"/>
                <a:ea typeface="+mn-ea"/>
                <a:cs typeface="Segoe UI" pitchFamily="34" charset="0"/>
              </a:rPr>
              <a:t>Connect with your donors, knowing exactly who they are and how to engage with them, to accelerate donations.</a:t>
            </a:r>
          </a:p>
        </p:txBody>
      </p:sp>
      <p:sp>
        <p:nvSpPr>
          <p:cNvPr id="93" name="Slide Number Placeholder 1">
            <a:extLst>
              <a:ext uri="{FF2B5EF4-FFF2-40B4-BE49-F238E27FC236}">
                <a16:creationId xmlns:a16="http://schemas.microsoft.com/office/drawing/2014/main" id="{46FBC761-5C72-43CA-ABED-71668A2826C2}"/>
              </a:ext>
              <a:ext uri="{C183D7F6-B498-43B3-948B-1728B52AA6E4}">
                <adec:decorative xmlns:adec="http://schemas.microsoft.com/office/drawing/2017/decorative" val="1"/>
              </a:ext>
            </a:extLst>
          </p:cNvPr>
          <p:cNvSpPr txBox="1">
            <a:spLocks/>
          </p:cNvSpPr>
          <p:nvPr/>
        </p:nvSpPr>
        <p:spPr>
          <a:xfrm>
            <a:off x="11681492" y="6565391"/>
            <a:ext cx="459708" cy="246221"/>
          </a:xfrm>
          <a:prstGeom prst="rect">
            <a:avLst/>
          </a:prstGeom>
        </p:spPr>
        <p:txBody>
          <a:bodyPr wrap="square">
            <a:spAutoFit/>
          </a:bodyPr>
          <a:lstStyle>
            <a:defPPr>
              <a:defRPr lang="en-US"/>
            </a:defPPr>
            <a:lvl1pPr marL="0" algn="l" defTabSz="914367" rtl="0" eaLnBrk="1" latinLnBrk="0" hangingPunct="1">
              <a:defRPr lang="en-IN" sz="1000" kern="1200" smtClean="0">
                <a:solidFill>
                  <a:schemeClr val="bg1">
                    <a:lumMod val="50000"/>
                  </a:schemeClr>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fld id="{EAA0DCFB-5E65-472C-A423-BA3AA87976EA}" type="slidenum">
              <a:rPr kumimoji="0" lang="en-US" sz="1000" b="0" i="0" u="none" strike="noStrike" kern="1200" cap="none" spc="0" normalizeH="0" baseline="0" noProof="0" smtClean="0">
                <a:ln>
                  <a:noFill/>
                </a:ln>
                <a:solidFill>
                  <a:srgbClr val="FFFFFF">
                    <a:lumMod val="50000"/>
                  </a:srgbClr>
                </a:solidFill>
                <a:effectLst/>
                <a:uLnTx/>
                <a:uFillTx/>
                <a:latin typeface="Segoe UI"/>
                <a:ea typeface="+mn-ea"/>
                <a:cs typeface="+mn-cs"/>
              </a:rPr>
              <a:pPr marL="0" marR="0" lvl="0" indent="0" algn="l" defTabSz="914367" rtl="0" eaLnBrk="1" fontAlgn="auto" latinLnBrk="0" hangingPunct="1">
                <a:lnSpc>
                  <a:spcPct val="100000"/>
                </a:lnSpc>
                <a:spcBef>
                  <a:spcPts val="0"/>
                </a:spcBef>
                <a:spcAft>
                  <a:spcPts val="0"/>
                </a:spcAft>
                <a:buClrTx/>
                <a:buSzTx/>
                <a:buFontTx/>
                <a:buNone/>
                <a:tabLst/>
                <a:defRPr/>
              </a:pPr>
              <a:t>64</a:t>
            </a:fld>
            <a:endParaRPr kumimoji="0" lang="en-US" sz="1000" b="0" i="0" u="none" strike="noStrike" kern="1200" cap="none" spc="0" normalizeH="0" baseline="0" noProof="0">
              <a:ln>
                <a:noFill/>
              </a:ln>
              <a:solidFill>
                <a:srgbClr val="FFFFFF">
                  <a:lumMod val="50000"/>
                </a:srgbClr>
              </a:solidFill>
              <a:effectLst/>
              <a:uLnTx/>
              <a:uFillTx/>
              <a:latin typeface="Segoe UI"/>
              <a:ea typeface="+mn-ea"/>
              <a:cs typeface="+mn-cs"/>
            </a:endParaRPr>
          </a:p>
        </p:txBody>
      </p:sp>
      <p:grpSp>
        <p:nvGrpSpPr>
          <p:cNvPr id="45" name="Group 44">
            <a:extLst>
              <a:ext uri="{FF2B5EF4-FFF2-40B4-BE49-F238E27FC236}">
                <a16:creationId xmlns:a16="http://schemas.microsoft.com/office/drawing/2014/main" id="{6B53C25B-C9A4-4899-A44D-1A8E0896D6F9}"/>
              </a:ext>
              <a:ext uri="{C183D7F6-B498-43B3-948B-1728B52AA6E4}">
                <adec:decorative xmlns:adec="http://schemas.microsoft.com/office/drawing/2017/decorative" val="1"/>
              </a:ext>
            </a:extLst>
          </p:cNvPr>
          <p:cNvGrpSpPr/>
          <p:nvPr/>
        </p:nvGrpSpPr>
        <p:grpSpPr>
          <a:xfrm>
            <a:off x="1326677" y="4986006"/>
            <a:ext cx="9601374" cy="283336"/>
            <a:chOff x="2004839" y="4517984"/>
            <a:chExt cx="9601374" cy="283336"/>
          </a:xfrm>
        </p:grpSpPr>
        <p:sp>
          <p:nvSpPr>
            <p:cNvPr id="46" name="Freeform: Shape 45">
              <a:extLst>
                <a:ext uri="{FF2B5EF4-FFF2-40B4-BE49-F238E27FC236}">
                  <a16:creationId xmlns:a16="http://schemas.microsoft.com/office/drawing/2014/main" id="{3158E680-BFD9-4006-A3BB-01567419C8F8}"/>
                </a:ext>
                <a:ext uri="{C183D7F6-B498-43B3-948B-1728B52AA6E4}">
                  <adec:decorative xmlns:adec="http://schemas.microsoft.com/office/drawing/2017/decorative" val="1"/>
                </a:ext>
              </a:extLst>
            </p:cNvPr>
            <p:cNvSpPr/>
            <p:nvPr/>
          </p:nvSpPr>
          <p:spPr bwMode="auto">
            <a:xfrm>
              <a:off x="2004839" y="4517984"/>
              <a:ext cx="9601374" cy="157276"/>
            </a:xfrm>
            <a:custGeom>
              <a:avLst/>
              <a:gdLst>
                <a:gd name="connsiteX0" fmla="*/ 0 w 11029950"/>
                <a:gd name="connsiteY0" fmla="*/ 0 h 523875"/>
                <a:gd name="connsiteX1" fmla="*/ 0 w 11029950"/>
                <a:gd name="connsiteY1" fmla="*/ 523875 h 523875"/>
                <a:gd name="connsiteX2" fmla="*/ 11029950 w 11029950"/>
                <a:gd name="connsiteY2" fmla="*/ 523875 h 523875"/>
                <a:gd name="connsiteX3" fmla="*/ 11029950 w 11029950"/>
                <a:gd name="connsiteY3" fmla="*/ 38100 h 523875"/>
              </a:gdLst>
              <a:ahLst/>
              <a:cxnLst>
                <a:cxn ang="0">
                  <a:pos x="connsiteX0" y="connsiteY0"/>
                </a:cxn>
                <a:cxn ang="0">
                  <a:pos x="connsiteX1" y="connsiteY1"/>
                </a:cxn>
                <a:cxn ang="0">
                  <a:pos x="connsiteX2" y="connsiteY2"/>
                </a:cxn>
                <a:cxn ang="0">
                  <a:pos x="connsiteX3" y="connsiteY3"/>
                </a:cxn>
              </a:cxnLst>
              <a:rect l="l" t="t" r="r" b="b"/>
              <a:pathLst>
                <a:path w="11029950" h="523875">
                  <a:moveTo>
                    <a:pt x="0" y="0"/>
                  </a:moveTo>
                  <a:lnTo>
                    <a:pt x="0" y="523875"/>
                  </a:lnTo>
                  <a:lnTo>
                    <a:pt x="11029950" y="523875"/>
                  </a:lnTo>
                  <a:lnTo>
                    <a:pt x="11029950" y="38100"/>
                  </a:lnTo>
                </a:path>
              </a:pathLst>
            </a:custGeom>
            <a:no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7" name="Oval 46">
              <a:extLst>
                <a:ext uri="{FF2B5EF4-FFF2-40B4-BE49-F238E27FC236}">
                  <a16:creationId xmlns:a16="http://schemas.microsoft.com/office/drawing/2014/main" id="{6FD550D4-04FE-411B-97DE-0F6CAE28276A}"/>
                </a:ext>
                <a:ext uri="{C183D7F6-B498-43B3-948B-1728B52AA6E4}">
                  <adec:decorative xmlns:adec="http://schemas.microsoft.com/office/drawing/2017/decorative" val="1"/>
                </a:ext>
              </a:extLst>
            </p:cNvPr>
            <p:cNvSpPr/>
            <p:nvPr/>
          </p:nvSpPr>
          <p:spPr>
            <a:xfrm rot="16200000">
              <a:off x="6679463" y="4550963"/>
              <a:ext cx="252126" cy="248588"/>
            </a:xfrm>
            <a:prstGeom prst="ellipse">
              <a:avLst/>
            </a:prstGeom>
            <a:solidFill>
              <a:schemeClr val="accent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sym typeface="Wingdings" panose="05000000000000000000" pitchFamily="2" charset="2"/>
                </a:rPr>
                <a:t></a:t>
              </a:r>
              <a:endParaRPr kumimoji="0" lang="en-US" sz="1200" b="0" i="0" u="none" strike="noStrike" kern="1200" cap="none" spc="0" normalizeH="0" baseline="0" noProof="0">
                <a:ln>
                  <a:noFill/>
                </a:ln>
                <a:solidFill>
                  <a:schemeClr val="bg1"/>
                </a:solidFill>
                <a:effectLst/>
                <a:uLnTx/>
                <a:uFillTx/>
                <a:latin typeface="Segoe UI Semilight"/>
                <a:ea typeface="+mn-ea"/>
                <a:cs typeface="+mn-cs"/>
              </a:endParaRPr>
            </a:p>
          </p:txBody>
        </p:sp>
      </p:grpSp>
      <p:sp>
        <p:nvSpPr>
          <p:cNvPr id="48" name="Rectangle 47">
            <a:extLst>
              <a:ext uri="{FF2B5EF4-FFF2-40B4-BE49-F238E27FC236}">
                <a16:creationId xmlns:a16="http://schemas.microsoft.com/office/drawing/2014/main" id="{CD757F85-4E77-4EF4-8133-F8E9571707AA}"/>
              </a:ext>
            </a:extLst>
          </p:cNvPr>
          <p:cNvSpPr/>
          <p:nvPr/>
        </p:nvSpPr>
        <p:spPr bwMode="auto">
          <a:xfrm>
            <a:off x="1324393" y="2477082"/>
            <a:ext cx="2355952" cy="914400"/>
          </a:xfrm>
          <a:prstGeom prst="rect">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Know your constituents</a:t>
            </a:r>
          </a:p>
        </p:txBody>
      </p:sp>
      <p:sp>
        <p:nvSpPr>
          <p:cNvPr id="63" name="Rectangle 62">
            <a:extLst>
              <a:ext uri="{FF2B5EF4-FFF2-40B4-BE49-F238E27FC236}">
                <a16:creationId xmlns:a16="http://schemas.microsoft.com/office/drawing/2014/main" id="{C9F5D7A8-BD00-4CA5-B09D-8548B444B223}"/>
              </a:ext>
            </a:extLst>
          </p:cNvPr>
          <p:cNvSpPr/>
          <p:nvPr/>
        </p:nvSpPr>
        <p:spPr bwMode="auto">
          <a:xfrm>
            <a:off x="1324393" y="5433542"/>
            <a:ext cx="2355952" cy="715224"/>
          </a:xfrm>
          <a:prstGeom prst="rect">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rPr>
              <a:t>Create experiences, unlock new opportunities with data &amp; predictive AI</a:t>
            </a:r>
          </a:p>
        </p:txBody>
      </p:sp>
      <p:sp>
        <p:nvSpPr>
          <p:cNvPr id="49" name="Rectangle 48">
            <a:extLst>
              <a:ext uri="{FF2B5EF4-FFF2-40B4-BE49-F238E27FC236}">
                <a16:creationId xmlns:a16="http://schemas.microsoft.com/office/drawing/2014/main" id="{03264BC3-4EAB-427F-BF8D-A25BAA92DBDE}"/>
              </a:ext>
            </a:extLst>
          </p:cNvPr>
          <p:cNvSpPr/>
          <p:nvPr/>
        </p:nvSpPr>
        <p:spPr bwMode="auto">
          <a:xfrm>
            <a:off x="3736061" y="2477082"/>
            <a:ext cx="2355952" cy="914400"/>
          </a:xfrm>
          <a:prstGeom prst="rect">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Understand your donors</a:t>
            </a:r>
          </a:p>
        </p:txBody>
      </p:sp>
      <p:sp>
        <p:nvSpPr>
          <p:cNvPr id="64" name="Rectangle 63">
            <a:extLst>
              <a:ext uri="{FF2B5EF4-FFF2-40B4-BE49-F238E27FC236}">
                <a16:creationId xmlns:a16="http://schemas.microsoft.com/office/drawing/2014/main" id="{0C555F79-1EE1-4A64-AD44-EA7CC634F5B6}"/>
              </a:ext>
            </a:extLst>
          </p:cNvPr>
          <p:cNvSpPr/>
          <p:nvPr/>
        </p:nvSpPr>
        <p:spPr bwMode="auto">
          <a:xfrm>
            <a:off x="3736061" y="5433542"/>
            <a:ext cx="2355952" cy="715224"/>
          </a:xfrm>
          <a:prstGeom prst="rect">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rPr>
              <a:t>Gather and maximize the use of donor data with the Nonprofit Common Data Model.</a:t>
            </a:r>
          </a:p>
        </p:txBody>
      </p:sp>
      <p:sp>
        <p:nvSpPr>
          <p:cNvPr id="51" name="Rectangle 50">
            <a:extLst>
              <a:ext uri="{FF2B5EF4-FFF2-40B4-BE49-F238E27FC236}">
                <a16:creationId xmlns:a16="http://schemas.microsoft.com/office/drawing/2014/main" id="{5EA5BADD-2E35-4C16-AD04-ECDCF5C7C8BA}"/>
              </a:ext>
            </a:extLst>
          </p:cNvPr>
          <p:cNvSpPr/>
          <p:nvPr/>
        </p:nvSpPr>
        <p:spPr bwMode="auto">
          <a:xfrm>
            <a:off x="6147729" y="2477082"/>
            <a:ext cx="2355952" cy="914400"/>
          </a:xfrm>
          <a:prstGeom prst="rect">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Ease the giving experience</a:t>
            </a:r>
          </a:p>
        </p:txBody>
      </p:sp>
      <p:sp>
        <p:nvSpPr>
          <p:cNvPr id="72" name="Rectangle 71">
            <a:extLst>
              <a:ext uri="{FF2B5EF4-FFF2-40B4-BE49-F238E27FC236}">
                <a16:creationId xmlns:a16="http://schemas.microsoft.com/office/drawing/2014/main" id="{D0EE4207-C22E-4A6D-8EF1-C96A880EB86B}"/>
              </a:ext>
            </a:extLst>
          </p:cNvPr>
          <p:cNvSpPr/>
          <p:nvPr/>
        </p:nvSpPr>
        <p:spPr bwMode="auto">
          <a:xfrm>
            <a:off x="6147729" y="5433542"/>
            <a:ext cx="2355952" cy="715224"/>
          </a:xfrm>
          <a:prstGeom prst="rect">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rPr>
              <a:t>Run fundraising campaigns and events with fully integrated solutions, to raise funds easily.</a:t>
            </a:r>
          </a:p>
        </p:txBody>
      </p:sp>
      <p:sp>
        <p:nvSpPr>
          <p:cNvPr id="50" name="Rectangle 49">
            <a:extLst>
              <a:ext uri="{FF2B5EF4-FFF2-40B4-BE49-F238E27FC236}">
                <a16:creationId xmlns:a16="http://schemas.microsoft.com/office/drawing/2014/main" id="{2AC9B504-5D94-4B43-8CDE-540DD467E07B}"/>
              </a:ext>
            </a:extLst>
          </p:cNvPr>
          <p:cNvSpPr/>
          <p:nvPr/>
        </p:nvSpPr>
        <p:spPr bwMode="auto">
          <a:xfrm>
            <a:off x="8559396" y="2477082"/>
            <a:ext cx="2355952" cy="914400"/>
          </a:xfrm>
          <a:prstGeom prst="rect">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Optimize fundraising and marketing processes</a:t>
            </a:r>
          </a:p>
        </p:txBody>
      </p:sp>
      <p:sp>
        <p:nvSpPr>
          <p:cNvPr id="71" name="Rectangle 70">
            <a:extLst>
              <a:ext uri="{FF2B5EF4-FFF2-40B4-BE49-F238E27FC236}">
                <a16:creationId xmlns:a16="http://schemas.microsoft.com/office/drawing/2014/main" id="{A5734689-1CA7-4DA8-97E3-594F94398AA6}"/>
              </a:ext>
            </a:extLst>
          </p:cNvPr>
          <p:cNvSpPr/>
          <p:nvPr/>
        </p:nvSpPr>
        <p:spPr bwMode="auto">
          <a:xfrm>
            <a:off x="8559396" y="5433542"/>
            <a:ext cx="2355952" cy="715224"/>
          </a:xfrm>
          <a:prstGeom prst="rect">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rPr>
              <a:t>Automate processes and optimize activities, to reduce fundraising costs.</a:t>
            </a:r>
          </a:p>
        </p:txBody>
      </p:sp>
      <p:sp>
        <p:nvSpPr>
          <p:cNvPr id="95" name="Oval 94">
            <a:extLst>
              <a:ext uri="{FF2B5EF4-FFF2-40B4-BE49-F238E27FC236}">
                <a16:creationId xmlns:a16="http://schemas.microsoft.com/office/drawing/2014/main" id="{49915BBC-047D-4159-8245-07D780A2DFA2}"/>
              </a:ext>
            </a:extLst>
          </p:cNvPr>
          <p:cNvSpPr/>
          <p:nvPr/>
        </p:nvSpPr>
        <p:spPr bwMode="auto">
          <a:xfrm>
            <a:off x="2223113" y="2185005"/>
            <a:ext cx="558512" cy="558512"/>
          </a:xfrm>
          <a:prstGeom prst="ellipse">
            <a:avLst/>
          </a:prstGeom>
          <a:solidFill>
            <a:schemeClr val="accent1"/>
          </a:solidFill>
          <a:ln w="1270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UI"/>
              <a:ea typeface="+mn-ea"/>
              <a:cs typeface="Segoe UI" pitchFamily="34" charset="0"/>
            </a:endParaRPr>
          </a:p>
        </p:txBody>
      </p:sp>
      <p:grpSp>
        <p:nvGrpSpPr>
          <p:cNvPr id="42" name="Group 228">
            <a:extLst>
              <a:ext uri="{FF2B5EF4-FFF2-40B4-BE49-F238E27FC236}">
                <a16:creationId xmlns:a16="http://schemas.microsoft.com/office/drawing/2014/main" id="{ECDEEDD4-6D8F-431A-BB54-38201271847C}"/>
              </a:ext>
            </a:extLst>
          </p:cNvPr>
          <p:cNvGrpSpPr>
            <a:grpSpLocks noChangeAspect="1"/>
          </p:cNvGrpSpPr>
          <p:nvPr/>
        </p:nvGrpSpPr>
        <p:grpSpPr bwMode="auto">
          <a:xfrm>
            <a:off x="2337647" y="2305697"/>
            <a:ext cx="334054" cy="334055"/>
            <a:chOff x="4155" y="3268"/>
            <a:chExt cx="381" cy="381"/>
          </a:xfrm>
          <a:solidFill>
            <a:schemeClr val="bg1"/>
          </a:solidFill>
        </p:grpSpPr>
        <p:sp>
          <p:nvSpPr>
            <p:cNvPr id="43" name="Freeform 229">
              <a:extLst>
                <a:ext uri="{FF2B5EF4-FFF2-40B4-BE49-F238E27FC236}">
                  <a16:creationId xmlns:a16="http://schemas.microsoft.com/office/drawing/2014/main" id="{F1DE028A-17BC-48C6-861B-153DEC848968}"/>
                </a:ext>
              </a:extLst>
            </p:cNvPr>
            <p:cNvSpPr>
              <a:spLocks/>
            </p:cNvSpPr>
            <p:nvPr/>
          </p:nvSpPr>
          <p:spPr bwMode="auto">
            <a:xfrm>
              <a:off x="4155" y="3268"/>
              <a:ext cx="83" cy="84"/>
            </a:xfrm>
            <a:custGeom>
              <a:avLst/>
              <a:gdLst>
                <a:gd name="T0" fmla="*/ 83 w 83"/>
                <a:gd name="T1" fmla="*/ 0 h 84"/>
                <a:gd name="T2" fmla="*/ 23 w 83"/>
                <a:gd name="T3" fmla="*/ 0 h 84"/>
                <a:gd name="T4" fmla="*/ 0 w 83"/>
                <a:gd name="T5" fmla="*/ 0 h 84"/>
                <a:gd name="T6" fmla="*/ 0 w 83"/>
                <a:gd name="T7" fmla="*/ 24 h 84"/>
                <a:gd name="T8" fmla="*/ 0 w 83"/>
                <a:gd name="T9" fmla="*/ 84 h 84"/>
                <a:gd name="T10" fmla="*/ 23 w 83"/>
                <a:gd name="T11" fmla="*/ 84 h 84"/>
                <a:gd name="T12" fmla="*/ 23 w 83"/>
                <a:gd name="T13" fmla="*/ 24 h 84"/>
                <a:gd name="T14" fmla="*/ 83 w 83"/>
                <a:gd name="T15" fmla="*/ 24 h 84"/>
                <a:gd name="T16" fmla="*/ 83 w 83"/>
                <a:gd name="T1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4">
                  <a:moveTo>
                    <a:pt x="83" y="0"/>
                  </a:moveTo>
                  <a:lnTo>
                    <a:pt x="23" y="0"/>
                  </a:lnTo>
                  <a:lnTo>
                    <a:pt x="0" y="0"/>
                  </a:lnTo>
                  <a:lnTo>
                    <a:pt x="0" y="24"/>
                  </a:lnTo>
                  <a:lnTo>
                    <a:pt x="0" y="84"/>
                  </a:lnTo>
                  <a:lnTo>
                    <a:pt x="23" y="84"/>
                  </a:lnTo>
                  <a:lnTo>
                    <a:pt x="23" y="24"/>
                  </a:lnTo>
                  <a:lnTo>
                    <a:pt x="83" y="24"/>
                  </a:lnTo>
                  <a:lnTo>
                    <a:pt x="8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Freeform 230">
              <a:extLst>
                <a:ext uri="{FF2B5EF4-FFF2-40B4-BE49-F238E27FC236}">
                  <a16:creationId xmlns:a16="http://schemas.microsoft.com/office/drawing/2014/main" id="{0D2FAA2B-928B-4835-B1F1-56713D4ADA79}"/>
                </a:ext>
              </a:extLst>
            </p:cNvPr>
            <p:cNvSpPr>
              <a:spLocks/>
            </p:cNvSpPr>
            <p:nvPr/>
          </p:nvSpPr>
          <p:spPr bwMode="auto">
            <a:xfrm>
              <a:off x="4452" y="3268"/>
              <a:ext cx="84" cy="84"/>
            </a:xfrm>
            <a:custGeom>
              <a:avLst/>
              <a:gdLst>
                <a:gd name="T0" fmla="*/ 0 w 84"/>
                <a:gd name="T1" fmla="*/ 0 h 84"/>
                <a:gd name="T2" fmla="*/ 61 w 84"/>
                <a:gd name="T3" fmla="*/ 0 h 84"/>
                <a:gd name="T4" fmla="*/ 84 w 84"/>
                <a:gd name="T5" fmla="*/ 0 h 84"/>
                <a:gd name="T6" fmla="*/ 84 w 84"/>
                <a:gd name="T7" fmla="*/ 24 h 84"/>
                <a:gd name="T8" fmla="*/ 84 w 84"/>
                <a:gd name="T9" fmla="*/ 84 h 84"/>
                <a:gd name="T10" fmla="*/ 61 w 84"/>
                <a:gd name="T11" fmla="*/ 84 h 84"/>
                <a:gd name="T12" fmla="*/ 61 w 84"/>
                <a:gd name="T13" fmla="*/ 24 h 84"/>
                <a:gd name="T14" fmla="*/ 0 w 84"/>
                <a:gd name="T15" fmla="*/ 24 h 84"/>
                <a:gd name="T16" fmla="*/ 0 w 84"/>
                <a:gd name="T1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4">
                  <a:moveTo>
                    <a:pt x="0" y="0"/>
                  </a:moveTo>
                  <a:lnTo>
                    <a:pt x="61" y="0"/>
                  </a:lnTo>
                  <a:lnTo>
                    <a:pt x="84" y="0"/>
                  </a:lnTo>
                  <a:lnTo>
                    <a:pt x="84" y="24"/>
                  </a:lnTo>
                  <a:lnTo>
                    <a:pt x="84" y="84"/>
                  </a:lnTo>
                  <a:lnTo>
                    <a:pt x="61" y="84"/>
                  </a:lnTo>
                  <a:lnTo>
                    <a:pt x="61" y="24"/>
                  </a:lnTo>
                  <a:lnTo>
                    <a:pt x="0" y="24"/>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5" name="Freeform 231">
              <a:extLst>
                <a:ext uri="{FF2B5EF4-FFF2-40B4-BE49-F238E27FC236}">
                  <a16:creationId xmlns:a16="http://schemas.microsoft.com/office/drawing/2014/main" id="{C03B077A-F483-4B2F-B3FB-DC75C229B643}"/>
                </a:ext>
              </a:extLst>
            </p:cNvPr>
            <p:cNvSpPr>
              <a:spLocks/>
            </p:cNvSpPr>
            <p:nvPr/>
          </p:nvSpPr>
          <p:spPr bwMode="auto">
            <a:xfrm>
              <a:off x="4155" y="3566"/>
              <a:ext cx="83" cy="83"/>
            </a:xfrm>
            <a:custGeom>
              <a:avLst/>
              <a:gdLst>
                <a:gd name="T0" fmla="*/ 83 w 83"/>
                <a:gd name="T1" fmla="*/ 83 h 83"/>
                <a:gd name="T2" fmla="*/ 23 w 83"/>
                <a:gd name="T3" fmla="*/ 83 h 83"/>
                <a:gd name="T4" fmla="*/ 0 w 83"/>
                <a:gd name="T5" fmla="*/ 83 h 83"/>
                <a:gd name="T6" fmla="*/ 0 w 83"/>
                <a:gd name="T7" fmla="*/ 60 h 83"/>
                <a:gd name="T8" fmla="*/ 0 w 83"/>
                <a:gd name="T9" fmla="*/ 0 h 83"/>
                <a:gd name="T10" fmla="*/ 23 w 83"/>
                <a:gd name="T11" fmla="*/ 0 h 83"/>
                <a:gd name="T12" fmla="*/ 23 w 83"/>
                <a:gd name="T13" fmla="*/ 60 h 83"/>
                <a:gd name="T14" fmla="*/ 83 w 83"/>
                <a:gd name="T15" fmla="*/ 60 h 83"/>
                <a:gd name="T16" fmla="*/ 83 w 83"/>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83"/>
                  </a:moveTo>
                  <a:lnTo>
                    <a:pt x="23" y="83"/>
                  </a:lnTo>
                  <a:lnTo>
                    <a:pt x="0" y="83"/>
                  </a:lnTo>
                  <a:lnTo>
                    <a:pt x="0" y="60"/>
                  </a:lnTo>
                  <a:lnTo>
                    <a:pt x="0" y="0"/>
                  </a:lnTo>
                  <a:lnTo>
                    <a:pt x="23" y="0"/>
                  </a:lnTo>
                  <a:lnTo>
                    <a:pt x="23" y="60"/>
                  </a:lnTo>
                  <a:lnTo>
                    <a:pt x="83" y="60"/>
                  </a:lnTo>
                  <a:lnTo>
                    <a:pt x="83"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7" name="Freeform 232">
              <a:extLst>
                <a:ext uri="{FF2B5EF4-FFF2-40B4-BE49-F238E27FC236}">
                  <a16:creationId xmlns:a16="http://schemas.microsoft.com/office/drawing/2014/main" id="{D00B1693-38FD-46DA-8F58-38EC1FCCCC76}"/>
                </a:ext>
              </a:extLst>
            </p:cNvPr>
            <p:cNvSpPr>
              <a:spLocks/>
            </p:cNvSpPr>
            <p:nvPr/>
          </p:nvSpPr>
          <p:spPr bwMode="auto">
            <a:xfrm>
              <a:off x="4452" y="3566"/>
              <a:ext cx="84" cy="83"/>
            </a:xfrm>
            <a:custGeom>
              <a:avLst/>
              <a:gdLst>
                <a:gd name="T0" fmla="*/ 0 w 84"/>
                <a:gd name="T1" fmla="*/ 83 h 83"/>
                <a:gd name="T2" fmla="*/ 61 w 84"/>
                <a:gd name="T3" fmla="*/ 83 h 83"/>
                <a:gd name="T4" fmla="*/ 84 w 84"/>
                <a:gd name="T5" fmla="*/ 83 h 83"/>
                <a:gd name="T6" fmla="*/ 84 w 84"/>
                <a:gd name="T7" fmla="*/ 60 h 83"/>
                <a:gd name="T8" fmla="*/ 84 w 84"/>
                <a:gd name="T9" fmla="*/ 0 h 83"/>
                <a:gd name="T10" fmla="*/ 61 w 84"/>
                <a:gd name="T11" fmla="*/ 0 h 83"/>
                <a:gd name="T12" fmla="*/ 61 w 84"/>
                <a:gd name="T13" fmla="*/ 60 h 83"/>
                <a:gd name="T14" fmla="*/ 0 w 84"/>
                <a:gd name="T15" fmla="*/ 60 h 83"/>
                <a:gd name="T16" fmla="*/ 0 w 84"/>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3">
                  <a:moveTo>
                    <a:pt x="0" y="83"/>
                  </a:moveTo>
                  <a:lnTo>
                    <a:pt x="61" y="83"/>
                  </a:lnTo>
                  <a:lnTo>
                    <a:pt x="84" y="83"/>
                  </a:lnTo>
                  <a:lnTo>
                    <a:pt x="84" y="60"/>
                  </a:lnTo>
                  <a:lnTo>
                    <a:pt x="84" y="0"/>
                  </a:lnTo>
                  <a:lnTo>
                    <a:pt x="61" y="0"/>
                  </a:lnTo>
                  <a:lnTo>
                    <a:pt x="61" y="60"/>
                  </a:lnTo>
                  <a:lnTo>
                    <a:pt x="0" y="60"/>
                  </a:lnTo>
                  <a:lnTo>
                    <a:pt x="0"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8" name="Freeform 233">
              <a:extLst>
                <a:ext uri="{FF2B5EF4-FFF2-40B4-BE49-F238E27FC236}">
                  <a16:creationId xmlns:a16="http://schemas.microsoft.com/office/drawing/2014/main" id="{59CE6230-673B-4891-BA88-DD178851F1FC}"/>
                </a:ext>
              </a:extLst>
            </p:cNvPr>
            <p:cNvSpPr>
              <a:spLocks/>
            </p:cNvSpPr>
            <p:nvPr/>
          </p:nvSpPr>
          <p:spPr bwMode="auto">
            <a:xfrm>
              <a:off x="4250" y="3470"/>
              <a:ext cx="191" cy="96"/>
            </a:xfrm>
            <a:custGeom>
              <a:avLst/>
              <a:gdLst>
                <a:gd name="T0" fmla="*/ 85 w 171"/>
                <a:gd name="T1" fmla="*/ 0 h 86"/>
                <a:gd name="T2" fmla="*/ 0 w 171"/>
                <a:gd name="T3" fmla="*/ 86 h 86"/>
                <a:gd name="T4" fmla="*/ 171 w 171"/>
                <a:gd name="T5" fmla="*/ 86 h 86"/>
                <a:gd name="T6" fmla="*/ 85 w 171"/>
                <a:gd name="T7" fmla="*/ 0 h 86"/>
              </a:gdLst>
              <a:ahLst/>
              <a:cxnLst>
                <a:cxn ang="0">
                  <a:pos x="T0" y="T1"/>
                </a:cxn>
                <a:cxn ang="0">
                  <a:pos x="T2" y="T3"/>
                </a:cxn>
                <a:cxn ang="0">
                  <a:pos x="T4" y="T5"/>
                </a:cxn>
                <a:cxn ang="0">
                  <a:pos x="T6" y="T7"/>
                </a:cxn>
              </a:cxnLst>
              <a:rect l="0" t="0" r="r" b="b"/>
              <a:pathLst>
                <a:path w="171" h="86">
                  <a:moveTo>
                    <a:pt x="85" y="0"/>
                  </a:moveTo>
                  <a:cubicBezTo>
                    <a:pt x="38" y="0"/>
                    <a:pt x="0" y="38"/>
                    <a:pt x="0" y="86"/>
                  </a:cubicBezTo>
                  <a:cubicBezTo>
                    <a:pt x="171" y="86"/>
                    <a:pt x="171" y="86"/>
                    <a:pt x="171" y="86"/>
                  </a:cubicBezTo>
                  <a:cubicBezTo>
                    <a:pt x="171" y="38"/>
                    <a:pt x="132" y="0"/>
                    <a:pt x="85"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9" name="Oval 234">
              <a:extLst>
                <a:ext uri="{FF2B5EF4-FFF2-40B4-BE49-F238E27FC236}">
                  <a16:creationId xmlns:a16="http://schemas.microsoft.com/office/drawing/2014/main" id="{5A3BB390-C83F-4CF9-B4E5-FB8C653F31F7}"/>
                </a:ext>
              </a:extLst>
            </p:cNvPr>
            <p:cNvSpPr>
              <a:spLocks noChangeArrowheads="1"/>
            </p:cNvSpPr>
            <p:nvPr/>
          </p:nvSpPr>
          <p:spPr bwMode="auto">
            <a:xfrm>
              <a:off x="4298" y="3352"/>
              <a:ext cx="95" cy="9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77" name="Oval 176">
            <a:extLst>
              <a:ext uri="{FF2B5EF4-FFF2-40B4-BE49-F238E27FC236}">
                <a16:creationId xmlns:a16="http://schemas.microsoft.com/office/drawing/2014/main" id="{7F33112B-7A2D-4BA9-80D0-641257492560}"/>
              </a:ext>
            </a:extLst>
          </p:cNvPr>
          <p:cNvSpPr/>
          <p:nvPr/>
        </p:nvSpPr>
        <p:spPr bwMode="auto">
          <a:xfrm>
            <a:off x="4634781" y="2185005"/>
            <a:ext cx="558512" cy="558512"/>
          </a:xfrm>
          <a:prstGeom prst="ellipse">
            <a:avLst/>
          </a:prstGeom>
          <a:solidFill>
            <a:schemeClr val="accent1"/>
          </a:solidFill>
          <a:ln w="1270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UI"/>
              <a:ea typeface="+mn-ea"/>
              <a:cs typeface="Segoe UI" pitchFamily="34" charset="0"/>
            </a:endParaRPr>
          </a:p>
        </p:txBody>
      </p:sp>
      <p:grpSp>
        <p:nvGrpSpPr>
          <p:cNvPr id="78" name="Group 192">
            <a:extLst>
              <a:ext uri="{FF2B5EF4-FFF2-40B4-BE49-F238E27FC236}">
                <a16:creationId xmlns:a16="http://schemas.microsoft.com/office/drawing/2014/main" id="{BFFAD2BC-B305-4D13-8BA3-F6CE86BF005D}"/>
              </a:ext>
            </a:extLst>
          </p:cNvPr>
          <p:cNvGrpSpPr>
            <a:grpSpLocks noChangeAspect="1"/>
          </p:cNvGrpSpPr>
          <p:nvPr/>
        </p:nvGrpSpPr>
        <p:grpSpPr bwMode="auto">
          <a:xfrm>
            <a:off x="4740303" y="2281809"/>
            <a:ext cx="348149" cy="369326"/>
            <a:chOff x="505" y="3283"/>
            <a:chExt cx="345" cy="366"/>
          </a:xfrm>
          <a:solidFill>
            <a:schemeClr val="bg1"/>
          </a:solidFill>
        </p:grpSpPr>
        <p:sp>
          <p:nvSpPr>
            <p:cNvPr id="79" name="Oval 193">
              <a:extLst>
                <a:ext uri="{FF2B5EF4-FFF2-40B4-BE49-F238E27FC236}">
                  <a16:creationId xmlns:a16="http://schemas.microsoft.com/office/drawing/2014/main" id="{20D2473C-7666-49E4-98F3-BA07EF3B8172}"/>
                </a:ext>
              </a:extLst>
            </p:cNvPr>
            <p:cNvSpPr>
              <a:spLocks noChangeArrowheads="1"/>
            </p:cNvSpPr>
            <p:nvPr/>
          </p:nvSpPr>
          <p:spPr bwMode="auto">
            <a:xfrm>
              <a:off x="620" y="3420"/>
              <a:ext cx="116" cy="114"/>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0" name="Freeform 194">
              <a:extLst>
                <a:ext uri="{FF2B5EF4-FFF2-40B4-BE49-F238E27FC236}">
                  <a16:creationId xmlns:a16="http://schemas.microsoft.com/office/drawing/2014/main" id="{C9750510-99F2-48E0-BE4F-D0C0668F34EA}"/>
                </a:ext>
              </a:extLst>
            </p:cNvPr>
            <p:cNvSpPr>
              <a:spLocks/>
            </p:cNvSpPr>
            <p:nvPr/>
          </p:nvSpPr>
          <p:spPr bwMode="auto">
            <a:xfrm>
              <a:off x="581" y="3550"/>
              <a:ext cx="199" cy="99"/>
            </a:xfrm>
            <a:custGeom>
              <a:avLst/>
              <a:gdLst>
                <a:gd name="T0" fmla="*/ 93 w 185"/>
                <a:gd name="T1" fmla="*/ 0 h 92"/>
                <a:gd name="T2" fmla="*/ 0 w 185"/>
                <a:gd name="T3" fmla="*/ 92 h 92"/>
                <a:gd name="T4" fmla="*/ 185 w 185"/>
                <a:gd name="T5" fmla="*/ 92 h 92"/>
                <a:gd name="T6" fmla="*/ 93 w 185"/>
                <a:gd name="T7" fmla="*/ 0 h 92"/>
              </a:gdLst>
              <a:ahLst/>
              <a:cxnLst>
                <a:cxn ang="0">
                  <a:pos x="T0" y="T1"/>
                </a:cxn>
                <a:cxn ang="0">
                  <a:pos x="T2" y="T3"/>
                </a:cxn>
                <a:cxn ang="0">
                  <a:pos x="T4" y="T5"/>
                </a:cxn>
                <a:cxn ang="0">
                  <a:pos x="T6" y="T7"/>
                </a:cxn>
              </a:cxnLst>
              <a:rect l="0" t="0" r="r" b="b"/>
              <a:pathLst>
                <a:path w="185" h="92">
                  <a:moveTo>
                    <a:pt x="93" y="0"/>
                  </a:moveTo>
                  <a:cubicBezTo>
                    <a:pt x="42" y="0"/>
                    <a:pt x="0" y="41"/>
                    <a:pt x="0" y="92"/>
                  </a:cubicBezTo>
                  <a:cubicBezTo>
                    <a:pt x="185" y="92"/>
                    <a:pt x="185" y="92"/>
                    <a:pt x="185" y="92"/>
                  </a:cubicBezTo>
                  <a:cubicBezTo>
                    <a:pt x="185" y="41"/>
                    <a:pt x="144" y="0"/>
                    <a:pt x="93"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1" name="Oval 195">
              <a:extLst>
                <a:ext uri="{FF2B5EF4-FFF2-40B4-BE49-F238E27FC236}">
                  <a16:creationId xmlns:a16="http://schemas.microsoft.com/office/drawing/2014/main" id="{130962B5-460A-45DE-84DB-28AAA9AA275F}"/>
                </a:ext>
              </a:extLst>
            </p:cNvPr>
            <p:cNvSpPr>
              <a:spLocks noChangeArrowheads="1"/>
            </p:cNvSpPr>
            <p:nvPr/>
          </p:nvSpPr>
          <p:spPr bwMode="auto">
            <a:xfrm>
              <a:off x="758" y="3317"/>
              <a:ext cx="58" cy="57"/>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2" name="Oval 196">
              <a:extLst>
                <a:ext uri="{FF2B5EF4-FFF2-40B4-BE49-F238E27FC236}">
                  <a16:creationId xmlns:a16="http://schemas.microsoft.com/office/drawing/2014/main" id="{661579EE-2968-4850-829F-CFD598B16737}"/>
                </a:ext>
              </a:extLst>
            </p:cNvPr>
            <p:cNvSpPr>
              <a:spLocks noChangeArrowheads="1"/>
            </p:cNvSpPr>
            <p:nvPr/>
          </p:nvSpPr>
          <p:spPr bwMode="auto">
            <a:xfrm>
              <a:off x="505" y="3431"/>
              <a:ext cx="35" cy="34"/>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3" name="Oval 197">
              <a:extLst>
                <a:ext uri="{FF2B5EF4-FFF2-40B4-BE49-F238E27FC236}">
                  <a16:creationId xmlns:a16="http://schemas.microsoft.com/office/drawing/2014/main" id="{A7818BE6-1081-4286-8D80-DC8EF96BFB1A}"/>
                </a:ext>
              </a:extLst>
            </p:cNvPr>
            <p:cNvSpPr>
              <a:spLocks noChangeArrowheads="1"/>
            </p:cNvSpPr>
            <p:nvPr/>
          </p:nvSpPr>
          <p:spPr bwMode="auto">
            <a:xfrm>
              <a:off x="551" y="3328"/>
              <a:ext cx="47" cy="46"/>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4" name="Oval 198">
              <a:extLst>
                <a:ext uri="{FF2B5EF4-FFF2-40B4-BE49-F238E27FC236}">
                  <a16:creationId xmlns:a16="http://schemas.microsoft.com/office/drawing/2014/main" id="{740B25CC-EF4D-421D-B3D1-B0B8C6AD33AA}"/>
                </a:ext>
              </a:extLst>
            </p:cNvPr>
            <p:cNvSpPr>
              <a:spLocks noChangeArrowheads="1"/>
            </p:cNvSpPr>
            <p:nvPr/>
          </p:nvSpPr>
          <p:spPr bwMode="auto">
            <a:xfrm>
              <a:off x="655" y="3283"/>
              <a:ext cx="46" cy="4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5" name="Oval 199">
              <a:extLst>
                <a:ext uri="{FF2B5EF4-FFF2-40B4-BE49-F238E27FC236}">
                  <a16:creationId xmlns:a16="http://schemas.microsoft.com/office/drawing/2014/main" id="{94E30A1A-19CB-47F3-9291-965E491A8DD8}"/>
                </a:ext>
              </a:extLst>
            </p:cNvPr>
            <p:cNvSpPr>
              <a:spLocks noChangeArrowheads="1"/>
            </p:cNvSpPr>
            <p:nvPr/>
          </p:nvSpPr>
          <p:spPr bwMode="auto">
            <a:xfrm>
              <a:off x="816" y="3420"/>
              <a:ext cx="34" cy="3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6" name="Oval 200">
              <a:extLst>
                <a:ext uri="{FF2B5EF4-FFF2-40B4-BE49-F238E27FC236}">
                  <a16:creationId xmlns:a16="http://schemas.microsoft.com/office/drawing/2014/main" id="{1C27F24A-B708-4AE4-93E7-E4D746094286}"/>
                </a:ext>
              </a:extLst>
            </p:cNvPr>
            <p:cNvSpPr>
              <a:spLocks noChangeArrowheads="1"/>
            </p:cNvSpPr>
            <p:nvPr/>
          </p:nvSpPr>
          <p:spPr bwMode="auto">
            <a:xfrm>
              <a:off x="551" y="3523"/>
              <a:ext cx="23" cy="2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7" name="Oval 201">
              <a:extLst>
                <a:ext uri="{FF2B5EF4-FFF2-40B4-BE49-F238E27FC236}">
                  <a16:creationId xmlns:a16="http://schemas.microsoft.com/office/drawing/2014/main" id="{EE183150-8828-40D9-B4E4-3BA6AF1F5D7D}"/>
                </a:ext>
              </a:extLst>
            </p:cNvPr>
            <p:cNvSpPr>
              <a:spLocks noChangeArrowheads="1"/>
            </p:cNvSpPr>
            <p:nvPr/>
          </p:nvSpPr>
          <p:spPr bwMode="auto">
            <a:xfrm>
              <a:off x="781" y="3523"/>
              <a:ext cx="24" cy="2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165" name="Picture 164">
            <a:extLst>
              <a:ext uri="{FF2B5EF4-FFF2-40B4-BE49-F238E27FC236}">
                <a16:creationId xmlns:a16="http://schemas.microsoft.com/office/drawing/2014/main" id="{607467A5-F08A-4C93-A6DD-5CA8CF1AC59C}"/>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24396" y="3382881"/>
            <a:ext cx="2355953" cy="1495727"/>
          </a:xfrm>
          <a:custGeom>
            <a:avLst/>
            <a:gdLst>
              <a:gd name="connsiteX0" fmla="*/ 0 w 2355953"/>
              <a:gd name="connsiteY0" fmla="*/ 0 h 1495727"/>
              <a:gd name="connsiteX1" fmla="*/ 2355953 w 2355953"/>
              <a:gd name="connsiteY1" fmla="*/ 0 h 1495727"/>
              <a:gd name="connsiteX2" fmla="*/ 2355953 w 2355953"/>
              <a:gd name="connsiteY2" fmla="*/ 1495727 h 1495727"/>
              <a:gd name="connsiteX3" fmla="*/ 0 w 2355953"/>
              <a:gd name="connsiteY3" fmla="*/ 1495727 h 1495727"/>
            </a:gdLst>
            <a:ahLst/>
            <a:cxnLst>
              <a:cxn ang="0">
                <a:pos x="connsiteX0" y="connsiteY0"/>
              </a:cxn>
              <a:cxn ang="0">
                <a:pos x="connsiteX1" y="connsiteY1"/>
              </a:cxn>
              <a:cxn ang="0">
                <a:pos x="connsiteX2" y="connsiteY2"/>
              </a:cxn>
              <a:cxn ang="0">
                <a:pos x="connsiteX3" y="connsiteY3"/>
              </a:cxn>
            </a:cxnLst>
            <a:rect l="l" t="t" r="r" b="b"/>
            <a:pathLst>
              <a:path w="2355953" h="1495727">
                <a:moveTo>
                  <a:pt x="0" y="0"/>
                </a:moveTo>
                <a:lnTo>
                  <a:pt x="2355953" y="0"/>
                </a:lnTo>
                <a:lnTo>
                  <a:pt x="2355953" y="1495727"/>
                </a:lnTo>
                <a:lnTo>
                  <a:pt x="0" y="1495727"/>
                </a:lnTo>
                <a:close/>
              </a:path>
            </a:pathLst>
          </a:custGeom>
        </p:spPr>
      </p:pic>
      <p:pic>
        <p:nvPicPr>
          <p:cNvPr id="3" name="Picture 2">
            <a:extLst>
              <a:ext uri="{FF2B5EF4-FFF2-40B4-BE49-F238E27FC236}">
                <a16:creationId xmlns:a16="http://schemas.microsoft.com/office/drawing/2014/main" id="{E5A303E1-2671-454C-ACC4-1C28EC7AA099}"/>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6146640" y="3442526"/>
            <a:ext cx="2328630" cy="1416088"/>
          </a:xfrm>
          <a:prstGeom prst="rect">
            <a:avLst/>
          </a:prstGeom>
        </p:spPr>
      </p:pic>
      <p:pic>
        <p:nvPicPr>
          <p:cNvPr id="6" name="Picture 5">
            <a:extLst>
              <a:ext uri="{FF2B5EF4-FFF2-40B4-BE49-F238E27FC236}">
                <a16:creationId xmlns:a16="http://schemas.microsoft.com/office/drawing/2014/main" id="{98E60099-5E30-4FFF-8656-AE51AF51F99A}"/>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37"/>
          <a:stretch/>
        </p:blipFill>
        <p:spPr>
          <a:xfrm>
            <a:off x="8545100" y="3442526"/>
            <a:ext cx="2382951" cy="1436081"/>
          </a:xfrm>
          <a:prstGeom prst="rect">
            <a:avLst/>
          </a:prstGeom>
        </p:spPr>
      </p:pic>
      <p:pic>
        <p:nvPicPr>
          <p:cNvPr id="7" name="Picture 6">
            <a:extLst>
              <a:ext uri="{FF2B5EF4-FFF2-40B4-BE49-F238E27FC236}">
                <a16:creationId xmlns:a16="http://schemas.microsoft.com/office/drawing/2014/main" id="{8CF9CD41-D5B2-4D84-A7E6-4CD43AEDCA5C}"/>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744921" y="3412703"/>
            <a:ext cx="2328631" cy="1436081"/>
          </a:xfrm>
          <a:prstGeom prst="rect">
            <a:avLst/>
          </a:prstGeom>
        </p:spPr>
      </p:pic>
      <p:sp>
        <p:nvSpPr>
          <p:cNvPr id="98" name="Oval 97">
            <a:extLst>
              <a:ext uri="{FF2B5EF4-FFF2-40B4-BE49-F238E27FC236}">
                <a16:creationId xmlns:a16="http://schemas.microsoft.com/office/drawing/2014/main" id="{C033A473-E440-4492-83D7-2673953F8053}"/>
              </a:ext>
            </a:extLst>
          </p:cNvPr>
          <p:cNvSpPr/>
          <p:nvPr/>
        </p:nvSpPr>
        <p:spPr bwMode="auto">
          <a:xfrm>
            <a:off x="7046449" y="2185005"/>
            <a:ext cx="558512" cy="558512"/>
          </a:xfrm>
          <a:prstGeom prst="ellipse">
            <a:avLst/>
          </a:prstGeom>
          <a:solidFill>
            <a:schemeClr val="accent1"/>
          </a:solidFill>
          <a:ln w="1270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UI"/>
              <a:ea typeface="+mn-ea"/>
              <a:cs typeface="Segoe UI" pitchFamily="34" charset="0"/>
            </a:endParaRPr>
          </a:p>
        </p:txBody>
      </p:sp>
      <p:grpSp>
        <p:nvGrpSpPr>
          <p:cNvPr id="56" name="Group 55">
            <a:extLst>
              <a:ext uri="{FF2B5EF4-FFF2-40B4-BE49-F238E27FC236}">
                <a16:creationId xmlns:a16="http://schemas.microsoft.com/office/drawing/2014/main" id="{D17F9FDC-9D72-4785-ACFF-2049826DA104}"/>
              </a:ext>
            </a:extLst>
          </p:cNvPr>
          <p:cNvGrpSpPr/>
          <p:nvPr/>
        </p:nvGrpSpPr>
        <p:grpSpPr>
          <a:xfrm>
            <a:off x="7162512" y="2282310"/>
            <a:ext cx="326386" cy="345892"/>
            <a:chOff x="2900059" y="5031454"/>
            <a:chExt cx="852336" cy="903278"/>
          </a:xfrm>
          <a:solidFill>
            <a:schemeClr val="bg1"/>
          </a:solidFill>
        </p:grpSpPr>
        <p:sp>
          <p:nvSpPr>
            <p:cNvPr id="88" name="Freeform: Shape 87">
              <a:extLst>
                <a:ext uri="{FF2B5EF4-FFF2-40B4-BE49-F238E27FC236}">
                  <a16:creationId xmlns:a16="http://schemas.microsoft.com/office/drawing/2014/main" id="{07F385A8-FA4E-4BB0-AB72-7BC0B3FF4C59}"/>
                </a:ext>
              </a:extLst>
            </p:cNvPr>
            <p:cNvSpPr/>
            <p:nvPr/>
          </p:nvSpPr>
          <p:spPr>
            <a:xfrm>
              <a:off x="2900059" y="5580526"/>
              <a:ext cx="852336" cy="354206"/>
            </a:xfrm>
            <a:custGeom>
              <a:avLst/>
              <a:gdLst>
                <a:gd name="connsiteX0" fmla="*/ 771480 w 852336"/>
                <a:gd name="connsiteY0" fmla="*/ 80530 h 354206"/>
                <a:gd name="connsiteX1" fmla="*/ 665752 w 852336"/>
                <a:gd name="connsiteY1" fmla="*/ 109105 h 354206"/>
                <a:gd name="connsiteX2" fmla="*/ 579075 w 852336"/>
                <a:gd name="connsiteY2" fmla="*/ 163398 h 354206"/>
                <a:gd name="connsiteX3" fmla="*/ 544785 w 852336"/>
                <a:gd name="connsiteY3" fmla="*/ 166255 h 354206"/>
                <a:gd name="connsiteX4" fmla="*/ 439057 w 852336"/>
                <a:gd name="connsiteY4" fmla="*/ 160540 h 354206"/>
                <a:gd name="connsiteX5" fmla="*/ 430485 w 852336"/>
                <a:gd name="connsiteY5" fmla="*/ 159588 h 354206"/>
                <a:gd name="connsiteX6" fmla="*/ 411435 w 852336"/>
                <a:gd name="connsiteY6" fmla="*/ 141490 h 354206"/>
                <a:gd name="connsiteX7" fmla="*/ 432390 w 852336"/>
                <a:gd name="connsiteY7" fmla="*/ 120535 h 354206"/>
                <a:gd name="connsiteX8" fmla="*/ 441915 w 852336"/>
                <a:gd name="connsiteY8" fmla="*/ 121488 h 354206"/>
                <a:gd name="connsiteX9" fmla="*/ 571455 w 852336"/>
                <a:gd name="connsiteY9" fmla="*/ 124345 h 354206"/>
                <a:gd name="connsiteX10" fmla="*/ 640035 w 852336"/>
                <a:gd name="connsiteY10" fmla="*/ 51003 h 354206"/>
                <a:gd name="connsiteX11" fmla="*/ 591457 w 852336"/>
                <a:gd name="connsiteY11" fmla="*/ 7188 h 354206"/>
                <a:gd name="connsiteX12" fmla="*/ 460012 w 852336"/>
                <a:gd name="connsiteY12" fmla="*/ 3378 h 354206"/>
                <a:gd name="connsiteX13" fmla="*/ 317137 w 852336"/>
                <a:gd name="connsiteY13" fmla="*/ 2425 h 354206"/>
                <a:gd name="connsiteX14" fmla="*/ 114255 w 852336"/>
                <a:gd name="connsiteY14" fmla="*/ 89103 h 354206"/>
                <a:gd name="connsiteX15" fmla="*/ 11385 w 852336"/>
                <a:gd name="connsiteY15" fmla="*/ 162445 h 354206"/>
                <a:gd name="connsiteX16" fmla="*/ 5670 w 852336"/>
                <a:gd name="connsiteY16" fmla="*/ 201498 h 354206"/>
                <a:gd name="connsiteX17" fmla="*/ 115207 w 852336"/>
                <a:gd name="connsiteY17" fmla="*/ 343420 h 354206"/>
                <a:gd name="connsiteX18" fmla="*/ 154260 w 852336"/>
                <a:gd name="connsiteY18" fmla="*/ 348183 h 354206"/>
                <a:gd name="connsiteX19" fmla="*/ 194265 w 852336"/>
                <a:gd name="connsiteY19" fmla="*/ 316750 h 354206"/>
                <a:gd name="connsiteX20" fmla="*/ 227602 w 852336"/>
                <a:gd name="connsiteY20" fmla="*/ 311035 h 354206"/>
                <a:gd name="connsiteX21" fmla="*/ 431437 w 852336"/>
                <a:gd name="connsiteY21" fmla="*/ 352945 h 354206"/>
                <a:gd name="connsiteX22" fmla="*/ 822915 w 852336"/>
                <a:gd name="connsiteY22" fmla="*/ 184353 h 354206"/>
                <a:gd name="connsiteX23" fmla="*/ 771480 w 852336"/>
                <a:gd name="connsiteY23" fmla="*/ 80530 h 35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52336" h="354206">
                  <a:moveTo>
                    <a:pt x="771480" y="80530"/>
                  </a:moveTo>
                  <a:cubicBezTo>
                    <a:pt x="747667" y="89103"/>
                    <a:pt x="708615" y="99580"/>
                    <a:pt x="665752" y="109105"/>
                  </a:cubicBezTo>
                  <a:cubicBezTo>
                    <a:pt x="650512" y="133870"/>
                    <a:pt x="622890" y="154825"/>
                    <a:pt x="579075" y="163398"/>
                  </a:cubicBezTo>
                  <a:cubicBezTo>
                    <a:pt x="568597" y="165303"/>
                    <a:pt x="557167" y="166255"/>
                    <a:pt x="544785" y="166255"/>
                  </a:cubicBezTo>
                  <a:cubicBezTo>
                    <a:pt x="514305" y="167208"/>
                    <a:pt x="479062" y="164350"/>
                    <a:pt x="439057" y="160540"/>
                  </a:cubicBezTo>
                  <a:cubicBezTo>
                    <a:pt x="436200" y="160540"/>
                    <a:pt x="433342" y="160540"/>
                    <a:pt x="430485" y="159588"/>
                  </a:cubicBezTo>
                  <a:cubicBezTo>
                    <a:pt x="420960" y="158635"/>
                    <a:pt x="412387" y="151015"/>
                    <a:pt x="411435" y="141490"/>
                  </a:cubicBezTo>
                  <a:cubicBezTo>
                    <a:pt x="410482" y="129108"/>
                    <a:pt x="420960" y="119583"/>
                    <a:pt x="432390" y="120535"/>
                  </a:cubicBezTo>
                  <a:cubicBezTo>
                    <a:pt x="435247" y="120535"/>
                    <a:pt x="439057" y="121488"/>
                    <a:pt x="441915" y="121488"/>
                  </a:cubicBezTo>
                  <a:cubicBezTo>
                    <a:pt x="493350" y="126250"/>
                    <a:pt x="540975" y="130060"/>
                    <a:pt x="571455" y="124345"/>
                  </a:cubicBezTo>
                  <a:cubicBezTo>
                    <a:pt x="627652" y="113868"/>
                    <a:pt x="643845" y="79578"/>
                    <a:pt x="640035" y="51003"/>
                  </a:cubicBezTo>
                  <a:cubicBezTo>
                    <a:pt x="637177" y="27190"/>
                    <a:pt x="620032" y="5283"/>
                    <a:pt x="591457" y="7188"/>
                  </a:cubicBezTo>
                  <a:cubicBezTo>
                    <a:pt x="551452" y="10045"/>
                    <a:pt x="504780" y="7188"/>
                    <a:pt x="460012" y="3378"/>
                  </a:cubicBezTo>
                  <a:cubicBezTo>
                    <a:pt x="408577" y="-432"/>
                    <a:pt x="355237" y="-1385"/>
                    <a:pt x="317137" y="2425"/>
                  </a:cubicBezTo>
                  <a:cubicBezTo>
                    <a:pt x="275227" y="7188"/>
                    <a:pt x="189502" y="38620"/>
                    <a:pt x="114255" y="89103"/>
                  </a:cubicBezTo>
                  <a:cubicBezTo>
                    <a:pt x="77107" y="113868"/>
                    <a:pt x="36150" y="144348"/>
                    <a:pt x="11385" y="162445"/>
                  </a:cubicBezTo>
                  <a:cubicBezTo>
                    <a:pt x="-998" y="171970"/>
                    <a:pt x="-3855" y="189115"/>
                    <a:pt x="5670" y="201498"/>
                  </a:cubicBezTo>
                  <a:lnTo>
                    <a:pt x="115207" y="343420"/>
                  </a:lnTo>
                  <a:cubicBezTo>
                    <a:pt x="124732" y="355803"/>
                    <a:pt x="141877" y="357708"/>
                    <a:pt x="154260" y="348183"/>
                  </a:cubicBezTo>
                  <a:lnTo>
                    <a:pt x="194265" y="316750"/>
                  </a:lnTo>
                  <a:cubicBezTo>
                    <a:pt x="203790" y="309130"/>
                    <a:pt x="216172" y="307225"/>
                    <a:pt x="227602" y="311035"/>
                  </a:cubicBezTo>
                  <a:cubicBezTo>
                    <a:pt x="300945" y="334848"/>
                    <a:pt x="380002" y="350088"/>
                    <a:pt x="431437" y="352945"/>
                  </a:cubicBezTo>
                  <a:cubicBezTo>
                    <a:pt x="544785" y="360565"/>
                    <a:pt x="761002" y="227215"/>
                    <a:pt x="822915" y="184353"/>
                  </a:cubicBezTo>
                  <a:cubicBezTo>
                    <a:pt x="884827" y="141490"/>
                    <a:pt x="840060" y="55765"/>
                    <a:pt x="771480" y="8053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9" name="Freeform: Shape 88">
              <a:extLst>
                <a:ext uri="{FF2B5EF4-FFF2-40B4-BE49-F238E27FC236}">
                  <a16:creationId xmlns:a16="http://schemas.microsoft.com/office/drawing/2014/main" id="{382734A8-9B28-4B5E-8C41-C71D5ED646E4}"/>
                </a:ext>
              </a:extLst>
            </p:cNvPr>
            <p:cNvSpPr/>
            <p:nvPr/>
          </p:nvSpPr>
          <p:spPr>
            <a:xfrm>
              <a:off x="3151474" y="5031454"/>
              <a:ext cx="481012" cy="481012"/>
            </a:xfrm>
            <a:custGeom>
              <a:avLst/>
              <a:gdLst>
                <a:gd name="connsiteX0" fmla="*/ 240983 w 481012"/>
                <a:gd name="connsiteY0" fmla="*/ 481013 h 481012"/>
                <a:gd name="connsiteX1" fmla="*/ 481012 w 481012"/>
                <a:gd name="connsiteY1" fmla="*/ 240983 h 481012"/>
                <a:gd name="connsiteX2" fmla="*/ 240983 w 481012"/>
                <a:gd name="connsiteY2" fmla="*/ 0 h 481012"/>
                <a:gd name="connsiteX3" fmla="*/ 0 w 481012"/>
                <a:gd name="connsiteY3" fmla="*/ 240030 h 481012"/>
                <a:gd name="connsiteX4" fmla="*/ 240983 w 481012"/>
                <a:gd name="connsiteY4" fmla="*/ 481013 h 481012"/>
                <a:gd name="connsiteX5" fmla="*/ 220028 w 481012"/>
                <a:gd name="connsiteY5" fmla="*/ 120968 h 481012"/>
                <a:gd name="connsiteX6" fmla="*/ 220028 w 481012"/>
                <a:gd name="connsiteY6" fmla="*/ 90488 h 481012"/>
                <a:gd name="connsiteX7" fmla="*/ 225742 w 481012"/>
                <a:gd name="connsiteY7" fmla="*/ 84773 h 481012"/>
                <a:gd name="connsiteX8" fmla="*/ 255270 w 481012"/>
                <a:gd name="connsiteY8" fmla="*/ 84773 h 481012"/>
                <a:gd name="connsiteX9" fmla="*/ 260985 w 481012"/>
                <a:gd name="connsiteY9" fmla="*/ 90488 h 481012"/>
                <a:gd name="connsiteX10" fmla="*/ 260985 w 481012"/>
                <a:gd name="connsiteY10" fmla="*/ 120015 h 481012"/>
                <a:gd name="connsiteX11" fmla="*/ 318135 w 481012"/>
                <a:gd name="connsiteY11" fmla="*/ 175260 h 481012"/>
                <a:gd name="connsiteX12" fmla="*/ 312420 w 481012"/>
                <a:gd name="connsiteY12" fmla="*/ 181928 h 481012"/>
                <a:gd name="connsiteX13" fmla="*/ 282893 w 481012"/>
                <a:gd name="connsiteY13" fmla="*/ 181928 h 481012"/>
                <a:gd name="connsiteX14" fmla="*/ 277178 w 481012"/>
                <a:gd name="connsiteY14" fmla="*/ 177165 h 481012"/>
                <a:gd name="connsiteX15" fmla="*/ 257175 w 481012"/>
                <a:gd name="connsiteY15" fmla="*/ 160973 h 481012"/>
                <a:gd name="connsiteX16" fmla="*/ 231458 w 481012"/>
                <a:gd name="connsiteY16" fmla="*/ 160973 h 481012"/>
                <a:gd name="connsiteX17" fmla="*/ 200025 w 481012"/>
                <a:gd name="connsiteY17" fmla="*/ 187643 h 481012"/>
                <a:gd name="connsiteX18" fmla="*/ 229553 w 481012"/>
                <a:gd name="connsiteY18" fmla="*/ 220028 h 481012"/>
                <a:gd name="connsiteX19" fmla="*/ 251460 w 481012"/>
                <a:gd name="connsiteY19" fmla="*/ 220028 h 481012"/>
                <a:gd name="connsiteX20" fmla="*/ 321945 w 481012"/>
                <a:gd name="connsiteY20" fmla="*/ 297180 h 481012"/>
                <a:gd name="connsiteX21" fmla="*/ 260985 w 481012"/>
                <a:gd name="connsiteY21" fmla="*/ 359093 h 481012"/>
                <a:gd name="connsiteX22" fmla="*/ 260985 w 481012"/>
                <a:gd name="connsiteY22" fmla="*/ 389573 h 481012"/>
                <a:gd name="connsiteX23" fmla="*/ 255270 w 481012"/>
                <a:gd name="connsiteY23" fmla="*/ 395288 h 481012"/>
                <a:gd name="connsiteX24" fmla="*/ 225742 w 481012"/>
                <a:gd name="connsiteY24" fmla="*/ 395288 h 481012"/>
                <a:gd name="connsiteX25" fmla="*/ 220028 w 481012"/>
                <a:gd name="connsiteY25" fmla="*/ 389573 h 481012"/>
                <a:gd name="connsiteX26" fmla="*/ 220028 w 481012"/>
                <a:gd name="connsiteY26" fmla="*/ 360045 h 481012"/>
                <a:gd name="connsiteX27" fmla="*/ 162878 w 481012"/>
                <a:gd name="connsiteY27" fmla="*/ 304800 h 481012"/>
                <a:gd name="connsiteX28" fmla="*/ 168592 w 481012"/>
                <a:gd name="connsiteY28" fmla="*/ 299085 h 481012"/>
                <a:gd name="connsiteX29" fmla="*/ 198120 w 481012"/>
                <a:gd name="connsiteY29" fmla="*/ 299085 h 481012"/>
                <a:gd name="connsiteX30" fmla="*/ 203835 w 481012"/>
                <a:gd name="connsiteY30" fmla="*/ 303848 h 481012"/>
                <a:gd name="connsiteX31" fmla="*/ 223837 w 481012"/>
                <a:gd name="connsiteY31" fmla="*/ 320040 h 481012"/>
                <a:gd name="connsiteX32" fmla="*/ 249555 w 481012"/>
                <a:gd name="connsiteY32" fmla="*/ 320040 h 481012"/>
                <a:gd name="connsiteX33" fmla="*/ 280987 w 481012"/>
                <a:gd name="connsiteY33" fmla="*/ 293370 h 481012"/>
                <a:gd name="connsiteX34" fmla="*/ 251460 w 481012"/>
                <a:gd name="connsiteY34" fmla="*/ 260985 h 481012"/>
                <a:gd name="connsiteX35" fmla="*/ 232410 w 481012"/>
                <a:gd name="connsiteY35" fmla="*/ 260985 h 481012"/>
                <a:gd name="connsiteX36" fmla="*/ 159067 w 481012"/>
                <a:gd name="connsiteY36" fmla="*/ 197168 h 481012"/>
                <a:gd name="connsiteX37" fmla="*/ 220028 w 481012"/>
                <a:gd name="connsiteY37" fmla="*/ 120968 h 48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1012" h="481012">
                  <a:moveTo>
                    <a:pt x="240983" y="481013"/>
                  </a:moveTo>
                  <a:cubicBezTo>
                    <a:pt x="373380" y="481013"/>
                    <a:pt x="481012" y="373380"/>
                    <a:pt x="481012" y="240983"/>
                  </a:cubicBezTo>
                  <a:cubicBezTo>
                    <a:pt x="481012" y="108585"/>
                    <a:pt x="373380" y="0"/>
                    <a:pt x="240983" y="0"/>
                  </a:cubicBezTo>
                  <a:cubicBezTo>
                    <a:pt x="108585" y="0"/>
                    <a:pt x="0" y="107633"/>
                    <a:pt x="0" y="240030"/>
                  </a:cubicBezTo>
                  <a:cubicBezTo>
                    <a:pt x="0" y="372428"/>
                    <a:pt x="107633" y="481013"/>
                    <a:pt x="240983" y="481013"/>
                  </a:cubicBezTo>
                  <a:close/>
                  <a:moveTo>
                    <a:pt x="220028" y="120968"/>
                  </a:moveTo>
                  <a:lnTo>
                    <a:pt x="220028" y="90488"/>
                  </a:lnTo>
                  <a:cubicBezTo>
                    <a:pt x="220028" y="87630"/>
                    <a:pt x="222885" y="84773"/>
                    <a:pt x="225742" y="84773"/>
                  </a:cubicBezTo>
                  <a:lnTo>
                    <a:pt x="255270" y="84773"/>
                  </a:lnTo>
                  <a:cubicBezTo>
                    <a:pt x="258128" y="84773"/>
                    <a:pt x="260985" y="87630"/>
                    <a:pt x="260985" y="90488"/>
                  </a:cubicBezTo>
                  <a:lnTo>
                    <a:pt x="260985" y="120015"/>
                  </a:lnTo>
                  <a:cubicBezTo>
                    <a:pt x="291465" y="121920"/>
                    <a:pt x="315277" y="144780"/>
                    <a:pt x="318135" y="175260"/>
                  </a:cubicBezTo>
                  <a:cubicBezTo>
                    <a:pt x="318135" y="179070"/>
                    <a:pt x="315277" y="181928"/>
                    <a:pt x="312420" y="181928"/>
                  </a:cubicBezTo>
                  <a:lnTo>
                    <a:pt x="282893" y="181928"/>
                  </a:lnTo>
                  <a:cubicBezTo>
                    <a:pt x="280035" y="181928"/>
                    <a:pt x="278130" y="180023"/>
                    <a:pt x="277178" y="177165"/>
                  </a:cubicBezTo>
                  <a:cubicBezTo>
                    <a:pt x="275273" y="167640"/>
                    <a:pt x="266700" y="160973"/>
                    <a:pt x="257175" y="160973"/>
                  </a:cubicBezTo>
                  <a:lnTo>
                    <a:pt x="231458" y="160973"/>
                  </a:lnTo>
                  <a:cubicBezTo>
                    <a:pt x="216217" y="160973"/>
                    <a:pt x="201930" y="172403"/>
                    <a:pt x="200025" y="187643"/>
                  </a:cubicBezTo>
                  <a:cubicBezTo>
                    <a:pt x="198120" y="204788"/>
                    <a:pt x="212408" y="220028"/>
                    <a:pt x="229553" y="220028"/>
                  </a:cubicBezTo>
                  <a:lnTo>
                    <a:pt x="251460" y="220028"/>
                  </a:lnTo>
                  <a:cubicBezTo>
                    <a:pt x="292418" y="220028"/>
                    <a:pt x="325755" y="255270"/>
                    <a:pt x="321945" y="297180"/>
                  </a:cubicBezTo>
                  <a:cubicBezTo>
                    <a:pt x="319087" y="329565"/>
                    <a:pt x="292418" y="354330"/>
                    <a:pt x="260985" y="359093"/>
                  </a:cubicBezTo>
                  <a:lnTo>
                    <a:pt x="260985" y="389573"/>
                  </a:lnTo>
                  <a:cubicBezTo>
                    <a:pt x="260985" y="392430"/>
                    <a:pt x="258128" y="395288"/>
                    <a:pt x="255270" y="395288"/>
                  </a:cubicBezTo>
                  <a:lnTo>
                    <a:pt x="225742" y="395288"/>
                  </a:lnTo>
                  <a:cubicBezTo>
                    <a:pt x="222885" y="395288"/>
                    <a:pt x="220028" y="392430"/>
                    <a:pt x="220028" y="389573"/>
                  </a:cubicBezTo>
                  <a:lnTo>
                    <a:pt x="220028" y="360045"/>
                  </a:lnTo>
                  <a:cubicBezTo>
                    <a:pt x="189548" y="358140"/>
                    <a:pt x="165735" y="335280"/>
                    <a:pt x="162878" y="304800"/>
                  </a:cubicBezTo>
                  <a:cubicBezTo>
                    <a:pt x="162878" y="300990"/>
                    <a:pt x="165735" y="299085"/>
                    <a:pt x="168592" y="299085"/>
                  </a:cubicBezTo>
                  <a:lnTo>
                    <a:pt x="198120" y="299085"/>
                  </a:lnTo>
                  <a:cubicBezTo>
                    <a:pt x="200978" y="299085"/>
                    <a:pt x="202883" y="300990"/>
                    <a:pt x="203835" y="303848"/>
                  </a:cubicBezTo>
                  <a:cubicBezTo>
                    <a:pt x="205740" y="313373"/>
                    <a:pt x="214312" y="320040"/>
                    <a:pt x="223837" y="320040"/>
                  </a:cubicBezTo>
                  <a:lnTo>
                    <a:pt x="249555" y="320040"/>
                  </a:lnTo>
                  <a:cubicBezTo>
                    <a:pt x="264795" y="320040"/>
                    <a:pt x="279083" y="308610"/>
                    <a:pt x="280987" y="293370"/>
                  </a:cubicBezTo>
                  <a:cubicBezTo>
                    <a:pt x="282893" y="276225"/>
                    <a:pt x="268605" y="260985"/>
                    <a:pt x="251460" y="260985"/>
                  </a:cubicBezTo>
                  <a:lnTo>
                    <a:pt x="232410" y="260985"/>
                  </a:lnTo>
                  <a:cubicBezTo>
                    <a:pt x="195262" y="260985"/>
                    <a:pt x="162878" y="234315"/>
                    <a:pt x="159067" y="197168"/>
                  </a:cubicBezTo>
                  <a:cubicBezTo>
                    <a:pt x="155258" y="159068"/>
                    <a:pt x="182880" y="125730"/>
                    <a:pt x="220028" y="12096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01" name="Oval 100">
            <a:extLst>
              <a:ext uri="{FF2B5EF4-FFF2-40B4-BE49-F238E27FC236}">
                <a16:creationId xmlns:a16="http://schemas.microsoft.com/office/drawing/2014/main" id="{1F18C833-8D80-4878-96A6-5793F174620B}"/>
              </a:ext>
            </a:extLst>
          </p:cNvPr>
          <p:cNvSpPr/>
          <p:nvPr/>
        </p:nvSpPr>
        <p:spPr bwMode="auto">
          <a:xfrm>
            <a:off x="9458116" y="2185005"/>
            <a:ext cx="558512" cy="558512"/>
          </a:xfrm>
          <a:prstGeom prst="ellipse">
            <a:avLst/>
          </a:prstGeom>
          <a:solidFill>
            <a:schemeClr val="accent1"/>
          </a:solidFill>
          <a:ln w="1270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UI"/>
              <a:ea typeface="+mn-ea"/>
              <a:cs typeface="Segoe UI" pitchFamily="34" charset="0"/>
            </a:endParaRPr>
          </a:p>
        </p:txBody>
      </p:sp>
      <p:grpSp>
        <p:nvGrpSpPr>
          <p:cNvPr id="90" name="Group 89">
            <a:extLst>
              <a:ext uri="{FF2B5EF4-FFF2-40B4-BE49-F238E27FC236}">
                <a16:creationId xmlns:a16="http://schemas.microsoft.com/office/drawing/2014/main" id="{FA546272-B306-4E98-AB18-75C0629B79E2}"/>
              </a:ext>
            </a:extLst>
          </p:cNvPr>
          <p:cNvGrpSpPr/>
          <p:nvPr/>
        </p:nvGrpSpPr>
        <p:grpSpPr>
          <a:xfrm>
            <a:off x="9527822" y="2300341"/>
            <a:ext cx="417505" cy="340346"/>
            <a:chOff x="9659194" y="1828310"/>
            <a:chExt cx="547197" cy="446069"/>
          </a:xfrm>
          <a:solidFill>
            <a:schemeClr val="bg1"/>
          </a:solidFill>
        </p:grpSpPr>
        <p:sp>
          <p:nvSpPr>
            <p:cNvPr id="91" name="Freeform: Shape 90">
              <a:extLst>
                <a:ext uri="{FF2B5EF4-FFF2-40B4-BE49-F238E27FC236}">
                  <a16:creationId xmlns:a16="http://schemas.microsoft.com/office/drawing/2014/main" id="{C0197A3F-8498-4F6A-8CA4-49B5EDACBB97}"/>
                </a:ext>
              </a:extLst>
            </p:cNvPr>
            <p:cNvSpPr/>
            <p:nvPr/>
          </p:nvSpPr>
          <p:spPr>
            <a:xfrm>
              <a:off x="9710434" y="1828310"/>
              <a:ext cx="495957" cy="264290"/>
            </a:xfrm>
            <a:custGeom>
              <a:avLst/>
              <a:gdLst>
                <a:gd name="connsiteX0" fmla="*/ 84035 w 936850"/>
                <a:gd name="connsiteY0" fmla="*/ 189178 h 499242"/>
                <a:gd name="connsiteX1" fmla="*/ 189175 w 936850"/>
                <a:gd name="connsiteY1" fmla="*/ 84035 h 499242"/>
                <a:gd name="connsiteX2" fmla="*/ 658303 w 936850"/>
                <a:gd name="connsiteY2" fmla="*/ 84035 h 499242"/>
                <a:gd name="connsiteX3" fmla="*/ 761387 w 936850"/>
                <a:gd name="connsiteY3" fmla="*/ 168566 h 499242"/>
                <a:gd name="connsiteX4" fmla="*/ 664398 w 936850"/>
                <a:gd name="connsiteY4" fmla="*/ 168566 h 499242"/>
                <a:gd name="connsiteX5" fmla="*/ 800895 w 936850"/>
                <a:gd name="connsiteY5" fmla="*/ 305063 h 499242"/>
                <a:gd name="connsiteX6" fmla="*/ 937392 w 936850"/>
                <a:gd name="connsiteY6" fmla="*/ 168566 h 499242"/>
                <a:gd name="connsiteX7" fmla="*/ 841630 w 936850"/>
                <a:gd name="connsiteY7" fmla="*/ 168566 h 499242"/>
                <a:gd name="connsiteX8" fmla="*/ 658303 w 936850"/>
                <a:gd name="connsiteY8" fmla="*/ 4623 h 499242"/>
                <a:gd name="connsiteX9" fmla="*/ 189175 w 936850"/>
                <a:gd name="connsiteY9" fmla="*/ 4623 h 499242"/>
                <a:gd name="connsiteX10" fmla="*/ 4623 w 936850"/>
                <a:gd name="connsiteY10" fmla="*/ 189178 h 499242"/>
                <a:gd name="connsiteX11" fmla="*/ 4623 w 936850"/>
                <a:gd name="connsiteY11" fmla="*/ 499483 h 499242"/>
                <a:gd name="connsiteX12" fmla="*/ 84035 w 936850"/>
                <a:gd name="connsiteY12" fmla="*/ 499483 h 499242"/>
                <a:gd name="connsiteX13" fmla="*/ 84035 w 936850"/>
                <a:gd name="connsiteY13" fmla="*/ 189178 h 49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6850" h="499242">
                  <a:moveTo>
                    <a:pt x="84035" y="189178"/>
                  </a:moveTo>
                  <a:cubicBezTo>
                    <a:pt x="84035" y="131203"/>
                    <a:pt x="131203" y="84035"/>
                    <a:pt x="189175" y="84035"/>
                  </a:cubicBezTo>
                  <a:lnTo>
                    <a:pt x="658303" y="84035"/>
                  </a:lnTo>
                  <a:cubicBezTo>
                    <a:pt x="709225" y="84035"/>
                    <a:pt x="751778" y="120423"/>
                    <a:pt x="761387" y="168566"/>
                  </a:cubicBezTo>
                  <a:lnTo>
                    <a:pt x="664398" y="168566"/>
                  </a:lnTo>
                  <a:lnTo>
                    <a:pt x="800895" y="305063"/>
                  </a:lnTo>
                  <a:lnTo>
                    <a:pt x="937392" y="168566"/>
                  </a:lnTo>
                  <a:lnTo>
                    <a:pt x="841630" y="168566"/>
                  </a:lnTo>
                  <a:cubicBezTo>
                    <a:pt x="831343" y="76478"/>
                    <a:pt x="753097" y="4623"/>
                    <a:pt x="658303" y="4623"/>
                  </a:cubicBezTo>
                  <a:lnTo>
                    <a:pt x="189175" y="4623"/>
                  </a:lnTo>
                  <a:cubicBezTo>
                    <a:pt x="87411" y="4623"/>
                    <a:pt x="4623" y="87411"/>
                    <a:pt x="4623" y="189178"/>
                  </a:cubicBezTo>
                  <a:lnTo>
                    <a:pt x="4623" y="499483"/>
                  </a:lnTo>
                  <a:lnTo>
                    <a:pt x="84035" y="499483"/>
                  </a:lnTo>
                  <a:lnTo>
                    <a:pt x="84035" y="18917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92" name="Freeform: Shape 91">
              <a:extLst>
                <a:ext uri="{FF2B5EF4-FFF2-40B4-BE49-F238E27FC236}">
                  <a16:creationId xmlns:a16="http://schemas.microsoft.com/office/drawing/2014/main" id="{E7EB7E50-82AF-488D-A1D3-D2342635A241}"/>
                </a:ext>
              </a:extLst>
            </p:cNvPr>
            <p:cNvSpPr/>
            <p:nvPr/>
          </p:nvSpPr>
          <p:spPr>
            <a:xfrm>
              <a:off x="9659194" y="2010089"/>
              <a:ext cx="499219" cy="264290"/>
            </a:xfrm>
            <a:custGeom>
              <a:avLst/>
              <a:gdLst>
                <a:gd name="connsiteX0" fmla="*/ 860238 w 943014"/>
                <a:gd name="connsiteY0" fmla="*/ 314933 h 499242"/>
                <a:gd name="connsiteX1" fmla="*/ 755095 w 943014"/>
                <a:gd name="connsiteY1" fmla="*/ 420070 h 499242"/>
                <a:gd name="connsiteX2" fmla="*/ 285967 w 943014"/>
                <a:gd name="connsiteY2" fmla="*/ 420070 h 499242"/>
                <a:gd name="connsiteX3" fmla="*/ 182714 w 943014"/>
                <a:gd name="connsiteY3" fmla="*/ 334410 h 499242"/>
                <a:gd name="connsiteX4" fmla="*/ 277616 w 943014"/>
                <a:gd name="connsiteY4" fmla="*/ 334410 h 499242"/>
                <a:gd name="connsiteX5" fmla="*/ 141122 w 943014"/>
                <a:gd name="connsiteY5" fmla="*/ 197913 h 499242"/>
                <a:gd name="connsiteX6" fmla="*/ 4623 w 943014"/>
                <a:gd name="connsiteY6" fmla="*/ 334410 h 499242"/>
                <a:gd name="connsiteX7" fmla="*/ 102468 w 943014"/>
                <a:gd name="connsiteY7" fmla="*/ 334410 h 499242"/>
                <a:gd name="connsiteX8" fmla="*/ 285967 w 943014"/>
                <a:gd name="connsiteY8" fmla="*/ 499481 h 499242"/>
                <a:gd name="connsiteX9" fmla="*/ 755095 w 943014"/>
                <a:gd name="connsiteY9" fmla="*/ 499481 h 499242"/>
                <a:gd name="connsiteX10" fmla="*/ 939654 w 943014"/>
                <a:gd name="connsiteY10" fmla="*/ 314933 h 499242"/>
                <a:gd name="connsiteX11" fmla="*/ 939654 w 943014"/>
                <a:gd name="connsiteY11" fmla="*/ 4623 h 499242"/>
                <a:gd name="connsiteX12" fmla="*/ 860238 w 943014"/>
                <a:gd name="connsiteY12" fmla="*/ 4623 h 499242"/>
                <a:gd name="connsiteX13" fmla="*/ 860238 w 943014"/>
                <a:gd name="connsiteY13" fmla="*/ 314933 h 49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3014" h="499242">
                  <a:moveTo>
                    <a:pt x="860238" y="314933"/>
                  </a:moveTo>
                  <a:cubicBezTo>
                    <a:pt x="860238" y="372901"/>
                    <a:pt x="813075" y="420070"/>
                    <a:pt x="755095" y="420070"/>
                  </a:cubicBezTo>
                  <a:lnTo>
                    <a:pt x="285967" y="420070"/>
                  </a:lnTo>
                  <a:cubicBezTo>
                    <a:pt x="234655" y="420070"/>
                    <a:pt x="191881" y="383095"/>
                    <a:pt x="182714" y="334410"/>
                  </a:cubicBezTo>
                  <a:lnTo>
                    <a:pt x="277616" y="334410"/>
                  </a:lnTo>
                  <a:lnTo>
                    <a:pt x="141122" y="197913"/>
                  </a:lnTo>
                  <a:lnTo>
                    <a:pt x="4623" y="334410"/>
                  </a:lnTo>
                  <a:lnTo>
                    <a:pt x="102468" y="334410"/>
                  </a:lnTo>
                  <a:cubicBezTo>
                    <a:pt x="112237" y="427041"/>
                    <a:pt x="190788" y="499481"/>
                    <a:pt x="285967" y="499481"/>
                  </a:cubicBezTo>
                  <a:lnTo>
                    <a:pt x="755095" y="499481"/>
                  </a:lnTo>
                  <a:cubicBezTo>
                    <a:pt x="856860" y="499481"/>
                    <a:pt x="939654" y="416686"/>
                    <a:pt x="939654" y="314933"/>
                  </a:cubicBezTo>
                  <a:lnTo>
                    <a:pt x="939654" y="4623"/>
                  </a:lnTo>
                  <a:lnTo>
                    <a:pt x="860238" y="4623"/>
                  </a:lnTo>
                  <a:lnTo>
                    <a:pt x="860238" y="31493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94" name="Freeform 58">
              <a:extLst>
                <a:ext uri="{FF2B5EF4-FFF2-40B4-BE49-F238E27FC236}">
                  <a16:creationId xmlns:a16="http://schemas.microsoft.com/office/drawing/2014/main" id="{BF74D3FF-6382-4C91-B06B-5B8E1C5392B0}"/>
                </a:ext>
              </a:extLst>
            </p:cNvPr>
            <p:cNvSpPr>
              <a:spLocks noEditPoints="1"/>
            </p:cNvSpPr>
            <p:nvPr/>
          </p:nvSpPr>
          <p:spPr bwMode="auto">
            <a:xfrm>
              <a:off x="9797290" y="1915616"/>
              <a:ext cx="274753" cy="271457"/>
            </a:xfrm>
            <a:custGeom>
              <a:avLst/>
              <a:gdLst>
                <a:gd name="T0" fmla="*/ 194 w 214"/>
                <a:gd name="T1" fmla="*/ 124 h 214"/>
                <a:gd name="T2" fmla="*/ 194 w 214"/>
                <a:gd name="T3" fmla="*/ 89 h 214"/>
                <a:gd name="T4" fmla="*/ 214 w 214"/>
                <a:gd name="T5" fmla="*/ 74 h 214"/>
                <a:gd name="T6" fmla="*/ 206 w 214"/>
                <a:gd name="T7" fmla="*/ 54 h 214"/>
                <a:gd name="T8" fmla="*/ 181 w 214"/>
                <a:gd name="T9" fmla="*/ 57 h 214"/>
                <a:gd name="T10" fmla="*/ 156 w 214"/>
                <a:gd name="T11" fmla="*/ 33 h 214"/>
                <a:gd name="T12" fmla="*/ 160 w 214"/>
                <a:gd name="T13" fmla="*/ 8 h 214"/>
                <a:gd name="T14" fmla="*/ 139 w 214"/>
                <a:gd name="T15" fmla="*/ 0 h 214"/>
                <a:gd name="T16" fmla="*/ 125 w 214"/>
                <a:gd name="T17" fmla="*/ 20 h 214"/>
                <a:gd name="T18" fmla="*/ 89 w 214"/>
                <a:gd name="T19" fmla="*/ 20 h 214"/>
                <a:gd name="T20" fmla="*/ 75 w 214"/>
                <a:gd name="T21" fmla="*/ 0 h 214"/>
                <a:gd name="T22" fmla="*/ 54 w 214"/>
                <a:gd name="T23" fmla="*/ 8 h 214"/>
                <a:gd name="T24" fmla="*/ 58 w 214"/>
                <a:gd name="T25" fmla="*/ 33 h 214"/>
                <a:gd name="T26" fmla="*/ 33 w 214"/>
                <a:gd name="T27" fmla="*/ 58 h 214"/>
                <a:gd name="T28" fmla="*/ 8 w 214"/>
                <a:gd name="T29" fmla="*/ 54 h 214"/>
                <a:gd name="T30" fmla="*/ 0 w 214"/>
                <a:gd name="T31" fmla="*/ 75 h 214"/>
                <a:gd name="T32" fmla="*/ 20 w 214"/>
                <a:gd name="T33" fmla="*/ 89 h 214"/>
                <a:gd name="T34" fmla="*/ 20 w 214"/>
                <a:gd name="T35" fmla="*/ 125 h 214"/>
                <a:gd name="T36" fmla="*/ 0 w 214"/>
                <a:gd name="T37" fmla="*/ 139 h 214"/>
                <a:gd name="T38" fmla="*/ 9 w 214"/>
                <a:gd name="T39" fmla="*/ 160 h 214"/>
                <a:gd name="T40" fmla="*/ 33 w 214"/>
                <a:gd name="T41" fmla="*/ 156 h 214"/>
                <a:gd name="T42" fmla="*/ 58 w 214"/>
                <a:gd name="T43" fmla="*/ 181 h 214"/>
                <a:gd name="T44" fmla="*/ 54 w 214"/>
                <a:gd name="T45" fmla="*/ 206 h 214"/>
                <a:gd name="T46" fmla="*/ 75 w 214"/>
                <a:gd name="T47" fmla="*/ 214 h 214"/>
                <a:gd name="T48" fmla="*/ 90 w 214"/>
                <a:gd name="T49" fmla="*/ 194 h 214"/>
                <a:gd name="T50" fmla="*/ 125 w 214"/>
                <a:gd name="T51" fmla="*/ 194 h 214"/>
                <a:gd name="T52" fmla="*/ 140 w 214"/>
                <a:gd name="T53" fmla="*/ 214 h 214"/>
                <a:gd name="T54" fmla="*/ 160 w 214"/>
                <a:gd name="T55" fmla="*/ 205 h 214"/>
                <a:gd name="T56" fmla="*/ 157 w 214"/>
                <a:gd name="T57" fmla="*/ 181 h 214"/>
                <a:gd name="T58" fmla="*/ 181 w 214"/>
                <a:gd name="T59" fmla="*/ 156 h 214"/>
                <a:gd name="T60" fmla="*/ 206 w 214"/>
                <a:gd name="T61" fmla="*/ 160 h 214"/>
                <a:gd name="T62" fmla="*/ 214 w 214"/>
                <a:gd name="T63" fmla="*/ 139 h 214"/>
                <a:gd name="T64" fmla="*/ 194 w 214"/>
                <a:gd name="T65" fmla="*/ 124 h 214"/>
                <a:gd name="T66" fmla="*/ 86 w 214"/>
                <a:gd name="T67" fmla="*/ 158 h 214"/>
                <a:gd name="T68" fmla="*/ 56 w 214"/>
                <a:gd name="T69" fmla="*/ 86 h 214"/>
                <a:gd name="T70" fmla="*/ 128 w 214"/>
                <a:gd name="T71" fmla="*/ 55 h 214"/>
                <a:gd name="T72" fmla="*/ 159 w 214"/>
                <a:gd name="T73" fmla="*/ 128 h 214"/>
                <a:gd name="T74" fmla="*/ 86 w 214"/>
                <a:gd name="T75" fmla="*/ 15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4" h="214">
                  <a:moveTo>
                    <a:pt x="194" y="124"/>
                  </a:moveTo>
                  <a:cubicBezTo>
                    <a:pt x="197" y="112"/>
                    <a:pt x="197" y="100"/>
                    <a:pt x="194" y="89"/>
                  </a:cubicBezTo>
                  <a:cubicBezTo>
                    <a:pt x="214" y="74"/>
                    <a:pt x="214" y="74"/>
                    <a:pt x="214" y="74"/>
                  </a:cubicBezTo>
                  <a:cubicBezTo>
                    <a:pt x="206" y="54"/>
                    <a:pt x="206" y="54"/>
                    <a:pt x="206" y="54"/>
                  </a:cubicBezTo>
                  <a:cubicBezTo>
                    <a:pt x="181" y="57"/>
                    <a:pt x="181" y="57"/>
                    <a:pt x="181" y="57"/>
                  </a:cubicBezTo>
                  <a:cubicBezTo>
                    <a:pt x="175" y="48"/>
                    <a:pt x="166" y="39"/>
                    <a:pt x="156" y="33"/>
                  </a:cubicBezTo>
                  <a:cubicBezTo>
                    <a:pt x="160" y="8"/>
                    <a:pt x="160" y="8"/>
                    <a:pt x="160" y="8"/>
                  </a:cubicBezTo>
                  <a:cubicBezTo>
                    <a:pt x="139" y="0"/>
                    <a:pt x="139" y="0"/>
                    <a:pt x="139" y="0"/>
                  </a:cubicBezTo>
                  <a:cubicBezTo>
                    <a:pt x="125" y="20"/>
                    <a:pt x="125" y="20"/>
                    <a:pt x="125" y="20"/>
                  </a:cubicBezTo>
                  <a:cubicBezTo>
                    <a:pt x="113" y="17"/>
                    <a:pt x="101" y="17"/>
                    <a:pt x="89" y="20"/>
                  </a:cubicBezTo>
                  <a:cubicBezTo>
                    <a:pt x="75" y="0"/>
                    <a:pt x="75" y="0"/>
                    <a:pt x="75" y="0"/>
                  </a:cubicBezTo>
                  <a:cubicBezTo>
                    <a:pt x="54" y="8"/>
                    <a:pt x="54" y="8"/>
                    <a:pt x="54" y="8"/>
                  </a:cubicBezTo>
                  <a:cubicBezTo>
                    <a:pt x="58" y="33"/>
                    <a:pt x="58" y="33"/>
                    <a:pt x="58" y="33"/>
                  </a:cubicBezTo>
                  <a:cubicBezTo>
                    <a:pt x="48" y="39"/>
                    <a:pt x="40" y="48"/>
                    <a:pt x="33" y="58"/>
                  </a:cubicBezTo>
                  <a:cubicBezTo>
                    <a:pt x="8" y="54"/>
                    <a:pt x="8" y="54"/>
                    <a:pt x="8" y="54"/>
                  </a:cubicBezTo>
                  <a:cubicBezTo>
                    <a:pt x="0" y="75"/>
                    <a:pt x="0" y="75"/>
                    <a:pt x="0" y="75"/>
                  </a:cubicBezTo>
                  <a:cubicBezTo>
                    <a:pt x="20" y="89"/>
                    <a:pt x="20" y="89"/>
                    <a:pt x="20" y="89"/>
                  </a:cubicBezTo>
                  <a:cubicBezTo>
                    <a:pt x="17" y="101"/>
                    <a:pt x="18" y="113"/>
                    <a:pt x="20" y="125"/>
                  </a:cubicBezTo>
                  <a:cubicBezTo>
                    <a:pt x="0" y="139"/>
                    <a:pt x="0" y="139"/>
                    <a:pt x="0" y="139"/>
                  </a:cubicBezTo>
                  <a:cubicBezTo>
                    <a:pt x="9" y="160"/>
                    <a:pt x="9" y="160"/>
                    <a:pt x="9" y="160"/>
                  </a:cubicBezTo>
                  <a:cubicBezTo>
                    <a:pt x="33" y="156"/>
                    <a:pt x="33" y="156"/>
                    <a:pt x="33" y="156"/>
                  </a:cubicBezTo>
                  <a:cubicBezTo>
                    <a:pt x="40" y="166"/>
                    <a:pt x="48" y="174"/>
                    <a:pt x="58" y="181"/>
                  </a:cubicBezTo>
                  <a:cubicBezTo>
                    <a:pt x="54" y="206"/>
                    <a:pt x="54" y="206"/>
                    <a:pt x="54" y="206"/>
                  </a:cubicBezTo>
                  <a:cubicBezTo>
                    <a:pt x="75" y="214"/>
                    <a:pt x="75" y="214"/>
                    <a:pt x="75" y="214"/>
                  </a:cubicBezTo>
                  <a:cubicBezTo>
                    <a:pt x="90" y="194"/>
                    <a:pt x="90" y="194"/>
                    <a:pt x="90" y="194"/>
                  </a:cubicBezTo>
                  <a:cubicBezTo>
                    <a:pt x="102" y="197"/>
                    <a:pt x="114" y="196"/>
                    <a:pt x="125" y="194"/>
                  </a:cubicBezTo>
                  <a:cubicBezTo>
                    <a:pt x="140" y="214"/>
                    <a:pt x="140" y="214"/>
                    <a:pt x="140" y="214"/>
                  </a:cubicBezTo>
                  <a:cubicBezTo>
                    <a:pt x="160" y="205"/>
                    <a:pt x="160" y="205"/>
                    <a:pt x="160" y="205"/>
                  </a:cubicBezTo>
                  <a:cubicBezTo>
                    <a:pt x="157" y="181"/>
                    <a:pt x="157" y="181"/>
                    <a:pt x="157" y="181"/>
                  </a:cubicBezTo>
                  <a:cubicBezTo>
                    <a:pt x="166" y="174"/>
                    <a:pt x="175" y="166"/>
                    <a:pt x="181" y="156"/>
                  </a:cubicBezTo>
                  <a:cubicBezTo>
                    <a:pt x="206" y="160"/>
                    <a:pt x="206" y="160"/>
                    <a:pt x="206" y="160"/>
                  </a:cubicBezTo>
                  <a:cubicBezTo>
                    <a:pt x="214" y="139"/>
                    <a:pt x="214" y="139"/>
                    <a:pt x="214" y="139"/>
                  </a:cubicBezTo>
                  <a:lnTo>
                    <a:pt x="194" y="124"/>
                  </a:lnTo>
                  <a:close/>
                  <a:moveTo>
                    <a:pt x="86" y="158"/>
                  </a:moveTo>
                  <a:cubicBezTo>
                    <a:pt x="58" y="147"/>
                    <a:pt x="44" y="114"/>
                    <a:pt x="56" y="86"/>
                  </a:cubicBezTo>
                  <a:cubicBezTo>
                    <a:pt x="67" y="57"/>
                    <a:pt x="100" y="44"/>
                    <a:pt x="128" y="55"/>
                  </a:cubicBezTo>
                  <a:cubicBezTo>
                    <a:pt x="157" y="67"/>
                    <a:pt x="170" y="100"/>
                    <a:pt x="159" y="128"/>
                  </a:cubicBezTo>
                  <a:cubicBezTo>
                    <a:pt x="147" y="156"/>
                    <a:pt x="114" y="170"/>
                    <a:pt x="86" y="1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87561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5D412-925B-4CEF-93D2-89FFC2F0FB9D}"/>
              </a:ext>
            </a:extLst>
          </p:cNvPr>
          <p:cNvSpPr>
            <a:spLocks noGrp="1"/>
          </p:cNvSpPr>
          <p:nvPr>
            <p:ph type="title"/>
          </p:nvPr>
        </p:nvSpPr>
        <p:spPr/>
        <p:txBody>
          <a:bodyPr vert="horz"/>
          <a:lstStyle/>
          <a:p>
            <a:pPr algn="l"/>
            <a:r>
              <a:rPr lang="en-US"/>
              <a:t>Public Finance </a:t>
            </a:r>
            <a:r>
              <a:rPr lang="en-US" noProof="0"/>
              <a:t>shifting organizational priorities</a:t>
            </a:r>
            <a:endParaRPr lang="en-US"/>
          </a:p>
        </p:txBody>
      </p:sp>
      <p:cxnSp>
        <p:nvCxnSpPr>
          <p:cNvPr id="9" name="Straight Connector 8">
            <a:extLst>
              <a:ext uri="{FF2B5EF4-FFF2-40B4-BE49-F238E27FC236}">
                <a16:creationId xmlns:a16="http://schemas.microsoft.com/office/drawing/2014/main" id="{C71BCAED-7B7E-4153-9A31-C5115974D510}"/>
              </a:ext>
              <a:ext uri="{C183D7F6-B498-43B3-948B-1728B52AA6E4}">
                <adec:decorative xmlns:adec="http://schemas.microsoft.com/office/drawing/2017/decorative" val="1"/>
              </a:ext>
            </a:extLst>
          </p:cNvPr>
          <p:cNvCxnSpPr>
            <a:cxnSpLocks/>
          </p:cNvCxnSpPr>
          <p:nvPr/>
        </p:nvCxnSpPr>
        <p:spPr>
          <a:xfrm>
            <a:off x="593365" y="2303123"/>
            <a:ext cx="11016023"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7" name="Picture 16" descr="Mature business woman giving specific explanations to her employees">
            <a:extLst>
              <a:ext uri="{FF2B5EF4-FFF2-40B4-BE49-F238E27FC236}">
                <a16:creationId xmlns:a16="http://schemas.microsoft.com/office/drawing/2014/main" id="{7C9FEA12-9E71-46B1-A141-CF92061291ED}"/>
              </a:ext>
            </a:extLst>
          </p:cNvPr>
          <p:cNvPicPr>
            <a:picLocks/>
          </p:cNvPicPr>
          <p:nvPr/>
        </p:nvPicPr>
        <p:blipFill rotWithShape="1">
          <a:blip r:embed="rId3" cstate="email">
            <a:extLst>
              <a:ext uri="{28A0092B-C50C-407E-A947-70E740481C1C}">
                <a14:useLocalDpi xmlns:a14="http://schemas.microsoft.com/office/drawing/2010/main"/>
              </a:ext>
            </a:extLst>
          </a:blip>
          <a:srcRect t="-22"/>
          <a:stretch/>
        </p:blipFill>
        <p:spPr>
          <a:xfrm>
            <a:off x="617589" y="2410649"/>
            <a:ext cx="2440812" cy="3253889"/>
          </a:xfrm>
          <a:prstGeom prst="rect">
            <a:avLst/>
          </a:prstGeom>
        </p:spPr>
      </p:pic>
      <p:sp>
        <p:nvSpPr>
          <p:cNvPr id="27" name="Rectangle 26">
            <a:extLst>
              <a:ext uri="{FF2B5EF4-FFF2-40B4-BE49-F238E27FC236}">
                <a16:creationId xmlns:a16="http://schemas.microsoft.com/office/drawing/2014/main" id="{250AD1A6-0BDC-4D72-8BCC-BB232184F70E}"/>
              </a:ext>
            </a:extLst>
          </p:cNvPr>
          <p:cNvSpPr>
            <a:spLocks/>
          </p:cNvSpPr>
          <p:nvPr/>
        </p:nvSpPr>
        <p:spPr bwMode="auto">
          <a:xfrm>
            <a:off x="605666" y="4945353"/>
            <a:ext cx="2558806" cy="726275"/>
          </a:xfrm>
          <a:prstGeom prst="rect">
            <a:avLst/>
          </a:prstGeom>
          <a:solidFill>
            <a:schemeClr val="bg1">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456565"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w="3175">
                  <a:noFill/>
                </a:ln>
                <a:solidFill>
                  <a:schemeClr val="tx1"/>
                </a:solidFill>
                <a:effectLst>
                  <a:outerShdw blurRad="38100" dist="38100" dir="2700000" algn="tl">
                    <a:srgbClr val="000000">
                      <a:alpha val="43137"/>
                    </a:srgbClr>
                  </a:outerShdw>
                </a:effectLst>
                <a:uLnTx/>
                <a:uFillTx/>
                <a:latin typeface="Segoe UI Semibold"/>
                <a:ea typeface="+mn-ea"/>
                <a:cs typeface="Segoe UI"/>
              </a:rPr>
              <a:t>Fiscal compliance </a:t>
            </a:r>
            <a:br>
              <a:rPr kumimoji="0" lang="en-US" sz="1800" b="0" i="0" u="none" strike="noStrike" kern="0" cap="none" spc="0" normalizeH="0" baseline="0" noProof="0">
                <a:ln w="3175">
                  <a:noFill/>
                </a:ln>
                <a:solidFill>
                  <a:schemeClr val="tx1"/>
                </a:solidFill>
                <a:effectLst>
                  <a:outerShdw blurRad="38100" dist="38100" dir="2700000" algn="tl">
                    <a:srgbClr val="000000">
                      <a:alpha val="43137"/>
                    </a:srgbClr>
                  </a:outerShdw>
                </a:effectLst>
                <a:uLnTx/>
                <a:uFillTx/>
                <a:latin typeface="Segoe UI Semibold"/>
                <a:ea typeface="+mn-ea"/>
                <a:cs typeface="Segoe UI"/>
              </a:rPr>
            </a:br>
            <a:r>
              <a:rPr kumimoji="0" lang="en-US" sz="1800" b="0" i="0" u="none" strike="noStrike" kern="0" cap="none" spc="0" normalizeH="0" baseline="0" noProof="0">
                <a:ln w="3175">
                  <a:noFill/>
                </a:ln>
                <a:solidFill>
                  <a:schemeClr val="tx1"/>
                </a:solidFill>
                <a:effectLst>
                  <a:outerShdw blurRad="38100" dist="38100" dir="2700000" algn="tl">
                    <a:srgbClr val="000000">
                      <a:alpha val="43137"/>
                    </a:srgbClr>
                  </a:outerShdw>
                </a:effectLst>
                <a:uLnTx/>
                <a:uFillTx/>
                <a:latin typeface="Segoe UI Semibold"/>
                <a:ea typeface="+mn-ea"/>
                <a:cs typeface="Segoe UI"/>
              </a:rPr>
              <a:t>&amp; tax collection</a:t>
            </a:r>
          </a:p>
        </p:txBody>
      </p:sp>
      <p:pic>
        <p:nvPicPr>
          <p:cNvPr id="31" name="Picture 30" descr="A farmer on a tractor cultivates a potato plantation">
            <a:extLst>
              <a:ext uri="{FF2B5EF4-FFF2-40B4-BE49-F238E27FC236}">
                <a16:creationId xmlns:a16="http://schemas.microsoft.com/office/drawing/2014/main" id="{5241837F-91B5-4C0E-9D3F-DEC46EF6E97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39642" y="2398379"/>
            <a:ext cx="2558807" cy="3247112"/>
          </a:xfrm>
          <a:prstGeom prst="rect">
            <a:avLst/>
          </a:prstGeom>
        </p:spPr>
      </p:pic>
      <p:sp>
        <p:nvSpPr>
          <p:cNvPr id="39" name="Rectangle 38">
            <a:extLst>
              <a:ext uri="{FF2B5EF4-FFF2-40B4-BE49-F238E27FC236}">
                <a16:creationId xmlns:a16="http://schemas.microsoft.com/office/drawing/2014/main" id="{AA8EA7FF-D7A3-4648-9629-F62200A79527}"/>
              </a:ext>
            </a:extLst>
          </p:cNvPr>
          <p:cNvSpPr>
            <a:spLocks/>
          </p:cNvSpPr>
          <p:nvPr/>
        </p:nvSpPr>
        <p:spPr bwMode="auto">
          <a:xfrm>
            <a:off x="3427720" y="4945353"/>
            <a:ext cx="2558806" cy="726275"/>
          </a:xfrm>
          <a:prstGeom prst="rect">
            <a:avLst/>
          </a:prstGeom>
          <a:solidFill>
            <a:schemeClr val="bg1">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456565"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w="3175">
                  <a:noFill/>
                </a:ln>
                <a:solidFill>
                  <a:schemeClr val="tx1"/>
                </a:solidFill>
                <a:effectLst>
                  <a:outerShdw blurRad="38100" dist="38100" dir="2700000" algn="tl">
                    <a:srgbClr val="000000">
                      <a:alpha val="43137"/>
                    </a:srgbClr>
                  </a:outerShdw>
                </a:effectLst>
                <a:uLnTx/>
                <a:uFillTx/>
                <a:latin typeface="Segoe UI Semibold"/>
                <a:ea typeface="+mn-ea"/>
                <a:cs typeface="Segoe UI"/>
              </a:rPr>
              <a:t>Economic development</a:t>
            </a:r>
          </a:p>
        </p:txBody>
      </p:sp>
      <p:pic>
        <p:nvPicPr>
          <p:cNvPr id="43" name="Picture 42" descr="A person using a whiteboard">
            <a:extLst>
              <a:ext uri="{FF2B5EF4-FFF2-40B4-BE49-F238E27FC236}">
                <a16:creationId xmlns:a16="http://schemas.microsoft.com/office/drawing/2014/main" id="{65C823A8-B363-47E2-BA8A-D3E6CD3F8AC4}"/>
              </a:ext>
            </a:extLst>
          </p:cNvPr>
          <p:cNvPicPr>
            <a:picLocks/>
          </p:cNvPicPr>
          <p:nvPr/>
        </p:nvPicPr>
        <p:blipFill rotWithShape="1">
          <a:blip r:embed="rId5" cstate="email">
            <a:extLst>
              <a:ext uri="{28A0092B-C50C-407E-A947-70E740481C1C}">
                <a14:useLocalDpi xmlns:a14="http://schemas.microsoft.com/office/drawing/2010/main"/>
              </a:ext>
            </a:extLst>
          </a:blip>
          <a:srcRect/>
          <a:stretch/>
        </p:blipFill>
        <p:spPr>
          <a:xfrm>
            <a:off x="6249773" y="2418152"/>
            <a:ext cx="2534956" cy="3253159"/>
          </a:xfrm>
          <a:prstGeom prst="rect">
            <a:avLst/>
          </a:prstGeom>
        </p:spPr>
      </p:pic>
      <p:sp>
        <p:nvSpPr>
          <p:cNvPr id="47" name="Rectangle 46">
            <a:extLst>
              <a:ext uri="{FF2B5EF4-FFF2-40B4-BE49-F238E27FC236}">
                <a16:creationId xmlns:a16="http://schemas.microsoft.com/office/drawing/2014/main" id="{44CC31EC-5641-4844-A8BC-9AAFBF6D3AFE}"/>
              </a:ext>
            </a:extLst>
          </p:cNvPr>
          <p:cNvSpPr>
            <a:spLocks/>
          </p:cNvSpPr>
          <p:nvPr/>
        </p:nvSpPr>
        <p:spPr bwMode="auto">
          <a:xfrm>
            <a:off x="6249774" y="4945353"/>
            <a:ext cx="2534956" cy="726275"/>
          </a:xfrm>
          <a:prstGeom prst="rect">
            <a:avLst/>
          </a:prstGeom>
          <a:solidFill>
            <a:schemeClr val="bg1">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456565"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w="3175">
                  <a:noFill/>
                </a:ln>
                <a:solidFill>
                  <a:schemeClr val="tx1"/>
                </a:solidFill>
                <a:effectLst>
                  <a:outerShdw blurRad="38100" dist="38100" dir="2700000" algn="tl">
                    <a:srgbClr val="000000">
                      <a:alpha val="43137"/>
                    </a:srgbClr>
                  </a:outerShdw>
                </a:effectLst>
                <a:uLnTx/>
                <a:uFillTx/>
                <a:latin typeface="Segoe UI Semibold"/>
                <a:ea typeface="+mn-ea"/>
                <a:cs typeface="Segoe UI"/>
              </a:rPr>
              <a:t>Responsible spending</a:t>
            </a:r>
          </a:p>
        </p:txBody>
      </p:sp>
      <p:pic>
        <p:nvPicPr>
          <p:cNvPr id="49" name="Picture 48" descr="Cropped shot of a young computer programmer looking through data">
            <a:extLst>
              <a:ext uri="{FF2B5EF4-FFF2-40B4-BE49-F238E27FC236}">
                <a16:creationId xmlns:a16="http://schemas.microsoft.com/office/drawing/2014/main" id="{D5D0D47A-13CE-46CE-BEC8-0C30548414B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059901" y="2410649"/>
            <a:ext cx="2534957" cy="3247113"/>
          </a:xfrm>
          <a:custGeom>
            <a:avLst/>
            <a:gdLst>
              <a:gd name="connsiteX0" fmla="*/ 0 w 2520597"/>
              <a:gd name="connsiteY0" fmla="*/ 0 h 1603007"/>
              <a:gd name="connsiteX1" fmla="*/ 2520597 w 2520597"/>
              <a:gd name="connsiteY1" fmla="*/ 0 h 1603007"/>
              <a:gd name="connsiteX2" fmla="*/ 2520597 w 2520597"/>
              <a:gd name="connsiteY2" fmla="*/ 1603007 h 1603007"/>
              <a:gd name="connsiteX3" fmla="*/ 0 w 2520597"/>
              <a:gd name="connsiteY3" fmla="*/ 1603007 h 1603007"/>
            </a:gdLst>
            <a:ahLst/>
            <a:cxnLst>
              <a:cxn ang="0">
                <a:pos x="connsiteX0" y="connsiteY0"/>
              </a:cxn>
              <a:cxn ang="0">
                <a:pos x="connsiteX1" y="connsiteY1"/>
              </a:cxn>
              <a:cxn ang="0">
                <a:pos x="connsiteX2" y="connsiteY2"/>
              </a:cxn>
              <a:cxn ang="0">
                <a:pos x="connsiteX3" y="connsiteY3"/>
              </a:cxn>
            </a:cxnLst>
            <a:rect l="l" t="t" r="r" b="b"/>
            <a:pathLst>
              <a:path w="2520597" h="1603007">
                <a:moveTo>
                  <a:pt x="0" y="0"/>
                </a:moveTo>
                <a:lnTo>
                  <a:pt x="2520597" y="0"/>
                </a:lnTo>
                <a:lnTo>
                  <a:pt x="2520597" y="1603007"/>
                </a:lnTo>
                <a:lnTo>
                  <a:pt x="0" y="1603007"/>
                </a:lnTo>
                <a:close/>
              </a:path>
            </a:pathLst>
          </a:custGeom>
        </p:spPr>
      </p:pic>
      <p:sp>
        <p:nvSpPr>
          <p:cNvPr id="51" name="Rectangle 50">
            <a:extLst>
              <a:ext uri="{FF2B5EF4-FFF2-40B4-BE49-F238E27FC236}">
                <a16:creationId xmlns:a16="http://schemas.microsoft.com/office/drawing/2014/main" id="{33B4A19E-4A75-4D37-A305-D6E1117E5A72}"/>
              </a:ext>
            </a:extLst>
          </p:cNvPr>
          <p:cNvSpPr>
            <a:spLocks/>
          </p:cNvSpPr>
          <p:nvPr/>
        </p:nvSpPr>
        <p:spPr bwMode="auto">
          <a:xfrm>
            <a:off x="9047977" y="4945353"/>
            <a:ext cx="2558806" cy="726275"/>
          </a:xfrm>
          <a:prstGeom prst="rect">
            <a:avLst/>
          </a:prstGeom>
          <a:solidFill>
            <a:schemeClr val="bg1">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456565"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w="3175">
                  <a:noFill/>
                </a:ln>
                <a:solidFill>
                  <a:schemeClr val="tx1"/>
                </a:solidFill>
                <a:effectLst>
                  <a:outerShdw blurRad="38100" dist="38100" dir="2700000" algn="tl">
                    <a:srgbClr val="000000">
                      <a:alpha val="43137"/>
                    </a:srgbClr>
                  </a:outerShdw>
                </a:effectLst>
                <a:uLnTx/>
                <a:uFillTx/>
                <a:latin typeface="Segoe UI Semibold"/>
                <a:ea typeface="+mn-ea"/>
                <a:cs typeface="Segoe UI"/>
              </a:rPr>
              <a:t>Security and compliance</a:t>
            </a:r>
          </a:p>
        </p:txBody>
      </p:sp>
    </p:spTree>
    <p:extLst>
      <p:ext uri="{BB962C8B-B14F-4D97-AF65-F5344CB8AC3E}">
        <p14:creationId xmlns:p14="http://schemas.microsoft.com/office/powerpoint/2010/main" val="123247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23DE6-EF1A-4051-95AD-E130DACBE02F}"/>
              </a:ext>
            </a:extLst>
          </p:cNvPr>
          <p:cNvSpPr>
            <a:spLocks noGrp="1"/>
          </p:cNvSpPr>
          <p:nvPr>
            <p:ph type="title"/>
          </p:nvPr>
        </p:nvSpPr>
        <p:spPr>
          <a:xfrm>
            <a:off x="588263" y="685799"/>
            <a:ext cx="11018520" cy="1072369"/>
          </a:xfrm>
        </p:spPr>
        <p:txBody>
          <a:bodyPr vert="horz"/>
          <a:lstStyle/>
          <a:p>
            <a:pPr algn="l"/>
            <a:r>
              <a:rPr lang="en-US">
                <a:solidFill>
                  <a:schemeClr val="tx1"/>
                </a:solidFill>
              </a:rPr>
              <a:t>As a result, governments are looking for a new approach to ensure future stability and resiliency</a:t>
            </a:r>
          </a:p>
        </p:txBody>
      </p:sp>
      <p:sp>
        <p:nvSpPr>
          <p:cNvPr id="26" name="TextBox 25">
            <a:extLst>
              <a:ext uri="{FF2B5EF4-FFF2-40B4-BE49-F238E27FC236}">
                <a16:creationId xmlns:a16="http://schemas.microsoft.com/office/drawing/2014/main" id="{CE49259E-A8D8-4B54-BD7A-329A0CF2EEA7}"/>
              </a:ext>
            </a:extLst>
          </p:cNvPr>
          <p:cNvSpPr txBox="1"/>
          <p:nvPr/>
        </p:nvSpPr>
        <p:spPr>
          <a:xfrm>
            <a:off x="559701" y="2513142"/>
            <a:ext cx="1252162"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chemeClr val="accent1"/>
                </a:solidFill>
                <a:effectLst/>
                <a:uLnTx/>
                <a:uFillTx/>
                <a:latin typeface="Segoe UI Semibold"/>
                <a:ea typeface="+mn-ea"/>
                <a:cs typeface="+mn-cs"/>
              </a:rPr>
              <a:t>80%</a:t>
            </a:r>
          </a:p>
        </p:txBody>
      </p:sp>
      <p:cxnSp>
        <p:nvCxnSpPr>
          <p:cNvPr id="27" name="Straight Connector 26">
            <a:extLst>
              <a:ext uri="{FF2B5EF4-FFF2-40B4-BE49-F238E27FC236}">
                <a16:creationId xmlns:a16="http://schemas.microsoft.com/office/drawing/2014/main" id="{F4A515F2-97E2-46A2-B50E-3C7E8D9C0C2C}"/>
              </a:ext>
              <a:ext uri="{C183D7F6-B498-43B3-948B-1728B52AA6E4}">
                <adec:decorative xmlns:adec="http://schemas.microsoft.com/office/drawing/2017/decorative" val="1"/>
              </a:ext>
            </a:extLst>
          </p:cNvPr>
          <p:cNvCxnSpPr>
            <a:cxnSpLocks/>
          </p:cNvCxnSpPr>
          <p:nvPr/>
        </p:nvCxnSpPr>
        <p:spPr>
          <a:xfrm>
            <a:off x="1871663" y="2526740"/>
            <a:ext cx="0" cy="748101"/>
          </a:xfrm>
          <a:prstGeom prst="line">
            <a:avLst/>
          </a:prstGeom>
          <a:noFill/>
          <a:ln w="9525" cap="flat" cmpd="sng" algn="ctr">
            <a:solidFill>
              <a:schemeClr val="accent1"/>
            </a:solidFill>
            <a:prstDash val="solid"/>
            <a:headEnd type="none" w="lg" len="med"/>
            <a:tailEnd type="none" w="lg" len="med"/>
          </a:ln>
          <a:effectLst/>
        </p:spPr>
      </p:cxnSp>
      <p:sp>
        <p:nvSpPr>
          <p:cNvPr id="28" name="TextBox 27">
            <a:extLst>
              <a:ext uri="{FF2B5EF4-FFF2-40B4-BE49-F238E27FC236}">
                <a16:creationId xmlns:a16="http://schemas.microsoft.com/office/drawing/2014/main" id="{6BA98C0D-D37D-409E-89C6-96DDEEBFB13A}"/>
              </a:ext>
            </a:extLst>
          </p:cNvPr>
          <p:cNvSpPr txBox="1"/>
          <p:nvPr/>
        </p:nvSpPr>
        <p:spPr>
          <a:xfrm>
            <a:off x="2021344" y="2536177"/>
            <a:ext cx="8353423"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accent1"/>
                </a:solidFill>
                <a:effectLst/>
                <a:uLnTx/>
                <a:uFillTx/>
                <a:latin typeface="Segoe UI"/>
                <a:ea typeface="+mn-ea"/>
                <a:cs typeface="Segoe UI" pitchFamily="34" charset="0"/>
              </a:rPr>
              <a:t>of governments report that investment in digital technology has increased since the start of the pandemic, with more budget available for digital transformation initiatives than before COVID-19</a:t>
            </a:r>
            <a:r>
              <a:rPr kumimoji="0" lang="en-US" sz="1600" b="0" i="0" u="none" strike="noStrike" kern="0" cap="none" spc="0" normalizeH="0" baseline="30000" noProof="0">
                <a:ln>
                  <a:noFill/>
                </a:ln>
                <a:solidFill>
                  <a:schemeClr val="accent1"/>
                </a:solidFill>
                <a:effectLst/>
                <a:uLnTx/>
                <a:uFillTx/>
                <a:latin typeface="Segoe UI"/>
                <a:ea typeface="+mn-ea"/>
                <a:cs typeface="Segoe UI" pitchFamily="34" charset="0"/>
              </a:rPr>
              <a:t>1</a:t>
            </a:r>
            <a:endParaRPr kumimoji="0" lang="en-US" sz="1600" b="0" i="0" u="none" strike="noStrike" kern="0" cap="none" spc="0" normalizeH="0" baseline="30000" noProof="0">
              <a:ln>
                <a:noFill/>
              </a:ln>
              <a:solidFill>
                <a:schemeClr val="accent1"/>
              </a:solidFill>
              <a:effectLst/>
              <a:uLnTx/>
              <a:uFillTx/>
              <a:latin typeface="Segoe UI"/>
              <a:ea typeface="+mn-ea"/>
              <a:cs typeface="+mn-cs"/>
            </a:endParaRPr>
          </a:p>
        </p:txBody>
      </p:sp>
      <p:sp>
        <p:nvSpPr>
          <p:cNvPr id="32" name="Rectangle 31">
            <a:extLst>
              <a:ext uri="{FF2B5EF4-FFF2-40B4-BE49-F238E27FC236}">
                <a16:creationId xmlns:a16="http://schemas.microsoft.com/office/drawing/2014/main" id="{A0EC7932-E587-4E2E-9A76-B00EB6D93DE4}"/>
              </a:ext>
              <a:ext uri="{C183D7F6-B498-43B3-948B-1728B52AA6E4}">
                <adec:decorative xmlns:adec="http://schemas.microsoft.com/office/drawing/2017/decorative" val="1"/>
              </a:ext>
            </a:extLst>
          </p:cNvPr>
          <p:cNvSpPr/>
          <p:nvPr/>
        </p:nvSpPr>
        <p:spPr bwMode="auto">
          <a:xfrm>
            <a:off x="0" y="4216400"/>
            <a:ext cx="12192000" cy="2641600"/>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1200" cap="none" spc="0" normalizeH="0" baseline="0" noProof="0" err="1">
              <a:ln>
                <a:noFill/>
              </a:ln>
              <a:solidFill>
                <a:srgbClr val="50E6FF"/>
              </a:solidFill>
              <a:effectLst/>
              <a:uLnTx/>
              <a:uFillTx/>
              <a:latin typeface="Segoe UI Semibold"/>
              <a:ea typeface="+mn-ea"/>
              <a:cs typeface="Times New Roman"/>
            </a:endParaRPr>
          </a:p>
        </p:txBody>
      </p:sp>
      <p:pic>
        <p:nvPicPr>
          <p:cNvPr id="33" name="Picture 32" descr="Icon of Coud">
            <a:extLst>
              <a:ext uri="{FF2B5EF4-FFF2-40B4-BE49-F238E27FC236}">
                <a16:creationId xmlns:a16="http://schemas.microsoft.com/office/drawing/2014/main" id="{9C0BDE30-2494-4CDC-87A1-CE41A933F0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8084" y="5081524"/>
            <a:ext cx="804742" cy="810838"/>
          </a:xfrm>
          <a:prstGeom prst="rect">
            <a:avLst/>
          </a:prstGeom>
        </p:spPr>
      </p:pic>
      <p:pic>
        <p:nvPicPr>
          <p:cNvPr id="35" name="Picture 34" descr="Open quotation mark">
            <a:extLst>
              <a:ext uri="{FF2B5EF4-FFF2-40B4-BE49-F238E27FC236}">
                <a16:creationId xmlns:a16="http://schemas.microsoft.com/office/drawing/2014/main" id="{F508701D-4ACD-4712-B829-7BF4A941BC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6109" y="4782130"/>
            <a:ext cx="274344" cy="249958"/>
          </a:xfrm>
          <a:prstGeom prst="rect">
            <a:avLst/>
          </a:prstGeom>
        </p:spPr>
      </p:pic>
      <p:sp>
        <p:nvSpPr>
          <p:cNvPr id="36" name="TextBox 35">
            <a:extLst>
              <a:ext uri="{FF2B5EF4-FFF2-40B4-BE49-F238E27FC236}">
                <a16:creationId xmlns:a16="http://schemas.microsoft.com/office/drawing/2014/main" id="{D3BBFDD2-A464-4C24-84FB-9E8C60598F9A}"/>
              </a:ext>
            </a:extLst>
          </p:cNvPr>
          <p:cNvSpPr txBox="1"/>
          <p:nvPr/>
        </p:nvSpPr>
        <p:spPr>
          <a:xfrm>
            <a:off x="1640196" y="4783611"/>
            <a:ext cx="9812062" cy="1077218"/>
          </a:xfrm>
          <a:prstGeom prst="rect">
            <a:avLst/>
          </a:prstGeom>
          <a:noFill/>
        </p:spPr>
        <p:txBody>
          <a:bodyPr wrap="square">
            <a:sp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UI"/>
                <a:ea typeface="+mn-ea"/>
                <a:cs typeface="Segoe UI" pitchFamily="34" charset="0"/>
              </a:rPr>
              <a:t>The pandemic validated cloud’s value proposition. The ability to use on-demand, scalable cloud models to achieve cost efficiency and business continuity is providing the impetus for organizations to rapidly accelerate their digital business transformation plans. The increased use of public cloud services has reinforced cloud adoption to be the ‘new normal’ now more than ever.</a:t>
            </a:r>
          </a:p>
        </p:txBody>
      </p:sp>
      <p:sp>
        <p:nvSpPr>
          <p:cNvPr id="38" name="Rectangle 37">
            <a:extLst>
              <a:ext uri="{FF2B5EF4-FFF2-40B4-BE49-F238E27FC236}">
                <a16:creationId xmlns:a16="http://schemas.microsoft.com/office/drawing/2014/main" id="{6F3233D5-1277-4DD9-BF8F-C68441877D1D}"/>
              </a:ext>
            </a:extLst>
          </p:cNvPr>
          <p:cNvSpPr/>
          <p:nvPr/>
        </p:nvSpPr>
        <p:spPr>
          <a:xfrm>
            <a:off x="6044391" y="5825566"/>
            <a:ext cx="5156920" cy="430887"/>
          </a:xfrm>
          <a:prstGeom prst="rect">
            <a:avLst/>
          </a:prstGeom>
        </p:spPr>
        <p:txBody>
          <a:bodyPr wrap="square" lIns="0" tIns="0" rIns="0" bIns="0" anchor="b" anchorCtr="0">
            <a:spAutoFit/>
          </a:bodyPr>
          <a:lstStyle/>
          <a:p>
            <a:pPr marL="0" marR="0" lvl="0" indent="0" algn="r" defTabSz="91428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50E6FF"/>
                </a:solidFill>
                <a:effectLst/>
                <a:uLnTx/>
                <a:uFillTx/>
                <a:latin typeface="Segoe UI"/>
                <a:ea typeface="+mn-ea"/>
                <a:cs typeface="Segoe UI Semibold" panose="020B0702040204020203" pitchFamily="34" charset="0"/>
              </a:rPr>
              <a:t>— </a:t>
            </a:r>
            <a:r>
              <a:rPr kumimoji="0" lang="en-US" sz="1400" b="0" i="0" u="none" strike="noStrike" kern="0" cap="none" spc="0" normalizeH="0" baseline="0" noProof="0">
                <a:ln>
                  <a:noFill/>
                </a:ln>
                <a:solidFill>
                  <a:srgbClr val="50E6FF"/>
                </a:solidFill>
                <a:effectLst/>
                <a:uLnTx/>
                <a:uFillTx/>
                <a:latin typeface="Segoe UI Semibold"/>
                <a:ea typeface="+mn-ea"/>
                <a:cs typeface="Segoe UI Semibold" panose="020B0702040204020203" pitchFamily="34" charset="0"/>
              </a:rPr>
              <a:t>Sid Nag</a:t>
            </a:r>
            <a:br>
              <a:rPr kumimoji="0" lang="en-US" sz="1400" b="0" i="0" u="none" strike="noStrike" kern="0" cap="none" spc="0" normalizeH="0" baseline="0" noProof="0">
                <a:ln>
                  <a:noFill/>
                </a:ln>
                <a:solidFill>
                  <a:srgbClr val="50E6FF"/>
                </a:solidFill>
                <a:effectLst/>
                <a:uLnTx/>
                <a:uFillTx/>
                <a:latin typeface="Segoe UI Semibold"/>
                <a:ea typeface="+mn-ea"/>
                <a:cs typeface="Segoe UI Semibold" panose="020B0702040204020203" pitchFamily="34" charset="0"/>
              </a:rPr>
            </a:br>
            <a:r>
              <a:rPr kumimoji="0" lang="en-US" sz="1400" b="0" i="0" u="none" strike="noStrike" kern="0" cap="none" spc="0" normalizeH="0" baseline="0" noProof="0">
                <a:ln>
                  <a:noFill/>
                </a:ln>
                <a:solidFill>
                  <a:srgbClr val="50E6FF"/>
                </a:solidFill>
                <a:effectLst/>
                <a:uLnTx/>
                <a:uFillTx/>
                <a:latin typeface="Segoe UI"/>
                <a:ea typeface="+mn-ea"/>
                <a:cs typeface="Segoe UI" pitchFamily="34" charset="0"/>
              </a:rPr>
              <a:t>Research Vice President, Gartner</a:t>
            </a:r>
            <a:endParaRPr kumimoji="0" lang="en-US" sz="1400" b="0" i="0" u="none" strike="noStrike" kern="0" cap="none" spc="0" normalizeH="0" baseline="0" noProof="0">
              <a:ln>
                <a:noFill/>
              </a:ln>
              <a:solidFill>
                <a:srgbClr val="50E6FF"/>
              </a:solidFill>
              <a:effectLst/>
              <a:uLnTx/>
              <a:uFillTx/>
              <a:latin typeface="Segoe UI"/>
              <a:ea typeface="+mn-ea"/>
              <a:cs typeface="+mn-cs"/>
            </a:endParaRPr>
          </a:p>
        </p:txBody>
      </p:sp>
    </p:spTree>
    <p:extLst>
      <p:ext uri="{BB962C8B-B14F-4D97-AF65-F5344CB8AC3E}">
        <p14:creationId xmlns:p14="http://schemas.microsoft.com/office/powerpoint/2010/main" val="573431824"/>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5DF17CE-B2AB-47EC-B698-E12FF522E0B7}"/>
              </a:ext>
            </a:extLst>
          </p:cNvPr>
          <p:cNvSpPr>
            <a:spLocks noGrp="1"/>
          </p:cNvSpPr>
          <p:nvPr>
            <p:ph type="title"/>
          </p:nvPr>
        </p:nvSpPr>
        <p:spPr/>
        <p:txBody>
          <a:bodyPr vert="horz"/>
          <a:lstStyle/>
          <a:p>
            <a:r>
              <a:rPr lang="en-US">
                <a:solidFill>
                  <a:schemeClr val="bg1"/>
                </a:solidFill>
                <a:cs typeface="+mn-cs"/>
              </a:rPr>
              <a:t>Data-driven transformations yield significant benefits</a:t>
            </a:r>
            <a:endParaRPr lang="en-US">
              <a:solidFill>
                <a:schemeClr val="bg1"/>
              </a:solidFill>
            </a:endParaRPr>
          </a:p>
        </p:txBody>
      </p:sp>
      <p:graphicFrame>
        <p:nvGraphicFramePr>
          <p:cNvPr id="9" name="Object 8" hidden="1">
            <a:extLst>
              <a:ext uri="{FF2B5EF4-FFF2-40B4-BE49-F238E27FC236}">
                <a16:creationId xmlns:a16="http://schemas.microsoft.com/office/drawing/2014/main" id="{CDAB2CB8-AE00-4473-BCFC-5BEC14416CFA}"/>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9" name="Object 8" hidden="1">
                        <a:extLst>
                          <a:ext uri="{FF2B5EF4-FFF2-40B4-BE49-F238E27FC236}">
                            <a16:creationId xmlns:a16="http://schemas.microsoft.com/office/drawing/2014/main" id="{CDAB2CB8-AE00-4473-BCFC-5BEC14416CFA}"/>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51" name="Group 50">
            <a:extLst>
              <a:ext uri="{FF2B5EF4-FFF2-40B4-BE49-F238E27FC236}">
                <a16:creationId xmlns:a16="http://schemas.microsoft.com/office/drawing/2014/main" id="{BEABC63C-A18D-4A60-B392-EA68302B491F}"/>
              </a:ext>
              <a:ext uri="{C183D7F6-B498-43B3-948B-1728B52AA6E4}">
                <adec:decorative xmlns:adec="http://schemas.microsoft.com/office/drawing/2017/decorative" val="1"/>
              </a:ext>
            </a:extLst>
          </p:cNvPr>
          <p:cNvGrpSpPr/>
          <p:nvPr/>
        </p:nvGrpSpPr>
        <p:grpSpPr>
          <a:xfrm>
            <a:off x="1082531" y="1866900"/>
            <a:ext cx="10097003" cy="3337100"/>
            <a:chOff x="1082531" y="1866900"/>
            <a:chExt cx="10097003" cy="3337100"/>
          </a:xfrm>
        </p:grpSpPr>
        <p:sp>
          <p:nvSpPr>
            <p:cNvPr id="52" name="Rectangle 51">
              <a:extLst>
                <a:ext uri="{FF2B5EF4-FFF2-40B4-BE49-F238E27FC236}">
                  <a16:creationId xmlns:a16="http://schemas.microsoft.com/office/drawing/2014/main" id="{4F47216D-4E38-4E69-BAAA-3C20F59A9B07}"/>
                </a:ext>
              </a:extLst>
            </p:cNvPr>
            <p:cNvSpPr/>
            <p:nvPr/>
          </p:nvSpPr>
          <p:spPr bwMode="auto">
            <a:xfrm>
              <a:off x="1082531" y="1866900"/>
              <a:ext cx="4896915" cy="1562100"/>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53" name="Rectangle 52">
              <a:extLst>
                <a:ext uri="{FF2B5EF4-FFF2-40B4-BE49-F238E27FC236}">
                  <a16:creationId xmlns:a16="http://schemas.microsoft.com/office/drawing/2014/main" id="{07A143B0-2004-447A-9E00-AD7EC23F7A6F}"/>
                </a:ext>
              </a:extLst>
            </p:cNvPr>
            <p:cNvSpPr/>
            <p:nvPr/>
          </p:nvSpPr>
          <p:spPr bwMode="auto">
            <a:xfrm>
              <a:off x="6282619" y="1866900"/>
              <a:ext cx="4896915" cy="1562100"/>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54" name="Rectangle 53">
              <a:extLst>
                <a:ext uri="{FF2B5EF4-FFF2-40B4-BE49-F238E27FC236}">
                  <a16:creationId xmlns:a16="http://schemas.microsoft.com/office/drawing/2014/main" id="{F9EF585F-9EC8-408A-9450-9779B50326E2}"/>
                </a:ext>
              </a:extLst>
            </p:cNvPr>
            <p:cNvSpPr/>
            <p:nvPr/>
          </p:nvSpPr>
          <p:spPr bwMode="auto">
            <a:xfrm>
              <a:off x="1082531" y="3641900"/>
              <a:ext cx="4896915" cy="1562100"/>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55" name="Rectangle 54">
              <a:extLst>
                <a:ext uri="{FF2B5EF4-FFF2-40B4-BE49-F238E27FC236}">
                  <a16:creationId xmlns:a16="http://schemas.microsoft.com/office/drawing/2014/main" id="{29A7F2D7-943F-45BC-B99A-64FA09FEA7FB}"/>
                </a:ext>
              </a:extLst>
            </p:cNvPr>
            <p:cNvSpPr/>
            <p:nvPr/>
          </p:nvSpPr>
          <p:spPr bwMode="auto">
            <a:xfrm>
              <a:off x="6282619" y="3641900"/>
              <a:ext cx="4896915" cy="1562100"/>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sp>
        <p:nvSpPr>
          <p:cNvPr id="57" name="Rectangle 56">
            <a:extLst>
              <a:ext uri="{FF2B5EF4-FFF2-40B4-BE49-F238E27FC236}">
                <a16:creationId xmlns:a16="http://schemas.microsoft.com/office/drawing/2014/main" id="{EF38CA9E-C59B-44E4-B418-854FDC866BC0}"/>
              </a:ext>
            </a:extLst>
          </p:cNvPr>
          <p:cNvSpPr/>
          <p:nvPr/>
        </p:nvSpPr>
        <p:spPr>
          <a:xfrm>
            <a:off x="1217360" y="2227835"/>
            <a:ext cx="1531188" cy="840230"/>
          </a:xfrm>
          <a:prstGeom prst="rect">
            <a:avLst/>
          </a:prstGeom>
        </p:spPr>
        <p:txBody>
          <a:bodyPr wrap="none">
            <a:spAutoFit/>
          </a:bodyPr>
          <a:lstStyle/>
          <a:p>
            <a:pPr marL="0" marR="0" lvl="0" indent="0" algn="l" defTabSz="797999" rtl="0" eaLnBrk="1" fontAlgn="base" latinLnBrk="0" hangingPunct="1">
              <a:lnSpc>
                <a:spcPct val="90000"/>
              </a:lnSpc>
              <a:spcBef>
                <a:spcPct val="0"/>
              </a:spcBef>
              <a:spcAft>
                <a:spcPct val="0"/>
              </a:spcAft>
              <a:buClrTx/>
              <a:buSzPct val="90000"/>
              <a:buFontTx/>
              <a:buNone/>
              <a:tabLst>
                <a:tab pos="920876" algn="l"/>
              </a:tabLst>
              <a:defRPr/>
            </a:pPr>
            <a:r>
              <a:rPr kumimoji="0" lang="en-US" sz="5400" b="0" i="0" u="none" strike="noStrike" kern="1200" cap="none" spc="-50" normalizeH="0" baseline="0" noProof="0">
                <a:ln w="3175">
                  <a:noFill/>
                </a:ln>
                <a:effectLst/>
                <a:uLnTx/>
                <a:uFillTx/>
                <a:latin typeface="Segoe UI Semibold"/>
                <a:ea typeface="+mn-ea"/>
                <a:cs typeface="+mn-cs"/>
              </a:rPr>
              <a:t>54%</a:t>
            </a:r>
          </a:p>
        </p:txBody>
      </p:sp>
      <p:sp>
        <p:nvSpPr>
          <p:cNvPr id="58" name="Rectangle 57">
            <a:extLst>
              <a:ext uri="{FF2B5EF4-FFF2-40B4-BE49-F238E27FC236}">
                <a16:creationId xmlns:a16="http://schemas.microsoft.com/office/drawing/2014/main" id="{68AE17D8-4091-4647-AF4E-CC71F24B2747}"/>
              </a:ext>
            </a:extLst>
          </p:cNvPr>
          <p:cNvSpPr/>
          <p:nvPr/>
        </p:nvSpPr>
        <p:spPr>
          <a:xfrm>
            <a:off x="2819938" y="2294007"/>
            <a:ext cx="2852197" cy="707886"/>
          </a:xfrm>
          <a:prstGeom prst="rect">
            <a:avLst/>
          </a:prstGeom>
        </p:spPr>
        <p:txBody>
          <a:bodyPr wrap="square">
            <a:spAutoFit/>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increase in </a:t>
            </a:r>
          </a:p>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revenue performance</a:t>
            </a:r>
          </a:p>
        </p:txBody>
      </p:sp>
      <p:sp>
        <p:nvSpPr>
          <p:cNvPr id="59" name="Rectangle 58">
            <a:extLst>
              <a:ext uri="{FF2B5EF4-FFF2-40B4-BE49-F238E27FC236}">
                <a16:creationId xmlns:a16="http://schemas.microsoft.com/office/drawing/2014/main" id="{CE81B5F8-212D-4E6D-A587-8F002C3FAA8A}"/>
              </a:ext>
            </a:extLst>
          </p:cNvPr>
          <p:cNvSpPr/>
          <p:nvPr/>
        </p:nvSpPr>
        <p:spPr>
          <a:xfrm>
            <a:off x="6516828" y="2227835"/>
            <a:ext cx="1545616" cy="840230"/>
          </a:xfrm>
          <a:prstGeom prst="rect">
            <a:avLst/>
          </a:prstGeom>
        </p:spPr>
        <p:txBody>
          <a:bodyPr wrap="none">
            <a:spAutoFit/>
          </a:bodyPr>
          <a:lstStyle/>
          <a:p>
            <a:pPr marL="0" marR="0" lvl="0" indent="0" algn="ctr" defTabSz="797999" rtl="0" eaLnBrk="1" fontAlgn="base" latinLnBrk="0" hangingPunct="1">
              <a:lnSpc>
                <a:spcPct val="90000"/>
              </a:lnSpc>
              <a:spcBef>
                <a:spcPct val="0"/>
              </a:spcBef>
              <a:spcAft>
                <a:spcPct val="0"/>
              </a:spcAft>
              <a:buClrTx/>
              <a:buSzTx/>
              <a:buFontTx/>
              <a:buNone/>
              <a:tabLst>
                <a:tab pos="920876" algn="l"/>
              </a:tabLst>
              <a:defRPr/>
            </a:pPr>
            <a:r>
              <a:rPr kumimoji="0" lang="en-GB" sz="5400" b="0" i="0" u="none" strike="noStrike" kern="1200" cap="none" spc="-50" normalizeH="0" baseline="0" noProof="0">
                <a:ln w="3175">
                  <a:noFill/>
                </a:ln>
                <a:effectLst/>
                <a:uLnTx/>
                <a:uFillTx/>
                <a:latin typeface="Segoe UI Semibold"/>
                <a:ea typeface="+mn-ea"/>
                <a:cs typeface="+mn-cs"/>
              </a:rPr>
              <a:t>44%</a:t>
            </a:r>
          </a:p>
        </p:txBody>
      </p:sp>
      <p:sp>
        <p:nvSpPr>
          <p:cNvPr id="60" name="Rectangle 59">
            <a:extLst>
              <a:ext uri="{FF2B5EF4-FFF2-40B4-BE49-F238E27FC236}">
                <a16:creationId xmlns:a16="http://schemas.microsoft.com/office/drawing/2014/main" id="{729504A4-D08A-414E-A93A-B189858FDC90}"/>
              </a:ext>
            </a:extLst>
          </p:cNvPr>
          <p:cNvSpPr/>
          <p:nvPr/>
        </p:nvSpPr>
        <p:spPr>
          <a:xfrm>
            <a:off x="8246677" y="2294007"/>
            <a:ext cx="1436612" cy="707886"/>
          </a:xfrm>
          <a:prstGeom prst="rect">
            <a:avLst/>
          </a:prstGeom>
        </p:spPr>
        <p:txBody>
          <a:bodyPr wrap="none">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faster time</a:t>
            </a:r>
          </a:p>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to market</a:t>
            </a:r>
            <a:endParaRPr kumimoji="0" lang="en-GB" sz="20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endParaRPr>
          </a:p>
        </p:txBody>
      </p:sp>
      <p:sp>
        <p:nvSpPr>
          <p:cNvPr id="61" name="Rectangle 60">
            <a:extLst>
              <a:ext uri="{FF2B5EF4-FFF2-40B4-BE49-F238E27FC236}">
                <a16:creationId xmlns:a16="http://schemas.microsoft.com/office/drawing/2014/main" id="{4E90B0F0-76B4-4CF2-8CE6-9DE9E173F3ED}"/>
              </a:ext>
            </a:extLst>
          </p:cNvPr>
          <p:cNvSpPr/>
          <p:nvPr/>
        </p:nvSpPr>
        <p:spPr>
          <a:xfrm>
            <a:off x="1217360" y="4002835"/>
            <a:ext cx="1518364" cy="840230"/>
          </a:xfrm>
          <a:prstGeom prst="rect">
            <a:avLst/>
          </a:prstGeom>
        </p:spPr>
        <p:txBody>
          <a:bodyPr wrap="none">
            <a:spAutoFit/>
          </a:bodyPr>
          <a:lstStyle/>
          <a:p>
            <a:pPr marL="0" marR="0" lvl="0" indent="0" algn="l" defTabSz="797999" rtl="0" eaLnBrk="1" fontAlgn="base" latinLnBrk="0" hangingPunct="1">
              <a:lnSpc>
                <a:spcPct val="90000"/>
              </a:lnSpc>
              <a:spcBef>
                <a:spcPct val="0"/>
              </a:spcBef>
              <a:spcAft>
                <a:spcPct val="0"/>
              </a:spcAft>
              <a:buClrTx/>
              <a:buSzPct val="90000"/>
              <a:buFontTx/>
              <a:buNone/>
              <a:tabLst>
                <a:tab pos="920876" algn="l"/>
              </a:tabLst>
              <a:defRPr/>
            </a:pPr>
            <a:r>
              <a:rPr kumimoji="0" lang="en-US" sz="5400" b="0" i="0" u="none" strike="noStrike" kern="1200" cap="none" spc="-50" normalizeH="0" baseline="0" noProof="0">
                <a:ln w="3175">
                  <a:noFill/>
                </a:ln>
                <a:effectLst/>
                <a:uLnTx/>
                <a:uFillTx/>
                <a:latin typeface="Segoe UI Semibold"/>
                <a:ea typeface="+mn-ea"/>
                <a:cs typeface="+mn-cs"/>
              </a:rPr>
              <a:t>62%</a:t>
            </a:r>
          </a:p>
        </p:txBody>
      </p:sp>
      <p:sp>
        <p:nvSpPr>
          <p:cNvPr id="62" name="Rectangle 61">
            <a:extLst>
              <a:ext uri="{FF2B5EF4-FFF2-40B4-BE49-F238E27FC236}">
                <a16:creationId xmlns:a16="http://schemas.microsoft.com/office/drawing/2014/main" id="{49CF6B2C-256B-4059-B376-EE20F40FB898}"/>
              </a:ext>
            </a:extLst>
          </p:cNvPr>
          <p:cNvSpPr/>
          <p:nvPr/>
        </p:nvSpPr>
        <p:spPr>
          <a:xfrm>
            <a:off x="2829128" y="4069007"/>
            <a:ext cx="3153367" cy="707886"/>
          </a:xfrm>
          <a:prstGeom prst="rect">
            <a:avLst/>
          </a:prstGeom>
        </p:spPr>
        <p:txBody>
          <a:bodyPr wrap="square">
            <a:spAutoFit/>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improvement in </a:t>
            </a:r>
          </a:p>
          <a:p>
            <a:pPr marL="0" marR="0" lvl="0" indent="0" algn="l" defTabSz="914225"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customer satisfaction</a:t>
            </a:r>
          </a:p>
        </p:txBody>
      </p:sp>
      <p:sp>
        <p:nvSpPr>
          <p:cNvPr id="63" name="Rectangle 62">
            <a:extLst>
              <a:ext uri="{FF2B5EF4-FFF2-40B4-BE49-F238E27FC236}">
                <a16:creationId xmlns:a16="http://schemas.microsoft.com/office/drawing/2014/main" id="{F3C79093-D265-4797-B870-EF723132C0B8}"/>
              </a:ext>
            </a:extLst>
          </p:cNvPr>
          <p:cNvSpPr/>
          <p:nvPr/>
        </p:nvSpPr>
        <p:spPr>
          <a:xfrm>
            <a:off x="6520035" y="4002835"/>
            <a:ext cx="1531189" cy="840230"/>
          </a:xfrm>
          <a:prstGeom prst="rect">
            <a:avLst/>
          </a:prstGeom>
        </p:spPr>
        <p:txBody>
          <a:bodyPr wrap="none">
            <a:spAutoFit/>
          </a:bodyPr>
          <a:lstStyle/>
          <a:p>
            <a:pPr marL="0" marR="0" lvl="0" indent="0" algn="ctr" defTabSz="797999" rtl="0" eaLnBrk="1" fontAlgn="base" latinLnBrk="0" hangingPunct="1">
              <a:lnSpc>
                <a:spcPct val="90000"/>
              </a:lnSpc>
              <a:spcBef>
                <a:spcPct val="0"/>
              </a:spcBef>
              <a:spcAft>
                <a:spcPct val="0"/>
              </a:spcAft>
              <a:buClrTx/>
              <a:buSzTx/>
              <a:buFontTx/>
              <a:buNone/>
              <a:tabLst>
                <a:tab pos="920876" algn="l"/>
              </a:tabLst>
              <a:defRPr/>
            </a:pPr>
            <a:r>
              <a:rPr kumimoji="0" lang="en-GB" sz="5400" b="0" i="0" u="none" strike="noStrike" kern="1200" cap="none" spc="-50" normalizeH="0" baseline="0" noProof="0">
                <a:ln w="3175">
                  <a:noFill/>
                </a:ln>
                <a:effectLst/>
                <a:uLnTx/>
                <a:uFillTx/>
                <a:latin typeface="Segoe UI Semibold"/>
                <a:ea typeface="+mn-ea"/>
                <a:cs typeface="+mn-cs"/>
              </a:rPr>
              <a:t>54%</a:t>
            </a:r>
          </a:p>
        </p:txBody>
      </p:sp>
      <p:sp>
        <p:nvSpPr>
          <p:cNvPr id="64" name="Rectangle 63">
            <a:extLst>
              <a:ext uri="{FF2B5EF4-FFF2-40B4-BE49-F238E27FC236}">
                <a16:creationId xmlns:a16="http://schemas.microsoft.com/office/drawing/2014/main" id="{1EF22389-19FC-4EC9-9DD2-BD0049AE5436}"/>
              </a:ext>
            </a:extLst>
          </p:cNvPr>
          <p:cNvSpPr/>
          <p:nvPr/>
        </p:nvSpPr>
        <p:spPr>
          <a:xfrm>
            <a:off x="8246677" y="4069007"/>
            <a:ext cx="1658724" cy="707886"/>
          </a:xfrm>
          <a:prstGeom prst="rect">
            <a:avLst/>
          </a:prstGeom>
        </p:spPr>
        <p:txBody>
          <a:bodyPr wrap="none">
            <a:spAutoFit/>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increased </a:t>
            </a:r>
          </a:p>
          <a:p>
            <a:pPr marL="0" marR="0" lvl="0" indent="0" algn="l" defTabSz="914225"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profit results</a:t>
            </a:r>
          </a:p>
        </p:txBody>
      </p:sp>
      <p:sp>
        <p:nvSpPr>
          <p:cNvPr id="65" name="Rectangle 64">
            <a:extLst>
              <a:ext uri="{FF2B5EF4-FFF2-40B4-BE49-F238E27FC236}">
                <a16:creationId xmlns:a16="http://schemas.microsoft.com/office/drawing/2014/main" id="{CAAA078F-916B-44B2-8C51-32215F046246}"/>
              </a:ext>
            </a:extLst>
          </p:cNvPr>
          <p:cNvSpPr/>
          <p:nvPr/>
        </p:nvSpPr>
        <p:spPr>
          <a:xfrm>
            <a:off x="1048422" y="6400800"/>
            <a:ext cx="6872174"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a:ln>
                  <a:noFill/>
                </a:ln>
                <a:solidFill>
                  <a:schemeClr val="accent1"/>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Source: https://hbr.org/webinar/2020/05/how-to-lead-a-data-driven-digital-transformation</a:t>
            </a:r>
            <a:endParaRPr kumimoji="0" lang="en-US" sz="900" b="0" i="0" u="none" strike="noStrike" kern="0" cap="none" spc="0" normalizeH="0" baseline="0" noProof="0">
              <a:ln>
                <a:noFill/>
              </a:ln>
              <a:solidFill>
                <a:schemeClr val="accent1"/>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id="{7B45E210-9236-4DEE-BD69-4B0D5E734DF2}"/>
              </a:ext>
            </a:extLst>
          </p:cNvPr>
          <p:cNvSpPr/>
          <p:nvPr/>
        </p:nvSpPr>
        <p:spPr bwMode="auto">
          <a:xfrm>
            <a:off x="11707812" y="6553240"/>
            <a:ext cx="288926" cy="2915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fld id="{AC23E791-6F68-4544-89ED-5B75D142A13F}" type="slidenum">
              <a:rPr kumimoji="0" lang="en-US" sz="1000" b="0" i="0" u="none" strike="noStrike" kern="1200" cap="none" spc="0" normalizeH="0" baseline="0" noProof="0" smtClean="0">
                <a:ln>
                  <a:noFill/>
                </a:ln>
                <a:solidFill>
                  <a:srgbClr val="FFFFFF"/>
                </a:solidFill>
                <a:effectLst/>
                <a:uLnTx/>
                <a:uFillTx/>
                <a:latin typeface="Segoe UI"/>
                <a:ea typeface="Segoe UI" pitchFamily="34" charset="0"/>
                <a:cs typeface="Segoe UI" pitchFamily="34" charset="0"/>
              </a:rPr>
              <a:pPr marL="0" marR="0" lvl="0" indent="0" algn="ctr" defTabSz="932472" rtl="0" eaLnBrk="1" fontAlgn="base" latinLnBrk="0" hangingPunct="1">
                <a:lnSpc>
                  <a:spcPct val="100000"/>
                </a:lnSpc>
                <a:spcBef>
                  <a:spcPct val="0"/>
                </a:spcBef>
                <a:spcAft>
                  <a:spcPct val="0"/>
                </a:spcAft>
                <a:buClrTx/>
                <a:buSzTx/>
                <a:buFontTx/>
                <a:buNone/>
                <a:tabLst/>
                <a:defRPr/>
              </a:pPr>
              <a:t>67</a:t>
            </a:fld>
            <a:endParaRPr kumimoji="0" lang="en-US" sz="1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9819400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5D412-925B-4CEF-93D2-89FFC2F0FB9D}"/>
              </a:ext>
            </a:extLst>
          </p:cNvPr>
          <p:cNvSpPr>
            <a:spLocks noGrp="1"/>
          </p:cNvSpPr>
          <p:nvPr>
            <p:ph type="title"/>
          </p:nvPr>
        </p:nvSpPr>
        <p:spPr/>
        <p:txBody>
          <a:bodyPr vert="horz"/>
          <a:lstStyle/>
          <a:p>
            <a:r>
              <a:rPr lang="en-US" noProof="0"/>
              <a:t>Retailer shifting organizational priorities</a:t>
            </a:r>
            <a:endParaRPr lang="en-US"/>
          </a:p>
        </p:txBody>
      </p:sp>
      <p:cxnSp>
        <p:nvCxnSpPr>
          <p:cNvPr id="9" name="Straight Connector 8">
            <a:extLst>
              <a:ext uri="{FF2B5EF4-FFF2-40B4-BE49-F238E27FC236}">
                <a16:creationId xmlns:a16="http://schemas.microsoft.com/office/drawing/2014/main" id="{C71BCAED-7B7E-4153-9A31-C5115974D510}"/>
              </a:ext>
              <a:ext uri="{C183D7F6-B498-43B3-948B-1728B52AA6E4}">
                <adec:decorative xmlns:adec="http://schemas.microsoft.com/office/drawing/2017/decorative" val="1"/>
              </a:ext>
            </a:extLst>
          </p:cNvPr>
          <p:cNvCxnSpPr>
            <a:cxnSpLocks/>
          </p:cNvCxnSpPr>
          <p:nvPr/>
        </p:nvCxnSpPr>
        <p:spPr>
          <a:xfrm>
            <a:off x="593365" y="2303123"/>
            <a:ext cx="11016023"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FF7CC55-E0D2-429D-99DD-B677FD420496}"/>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7823" y="2422509"/>
            <a:ext cx="2706624" cy="3255264"/>
          </a:xfrm>
          <a:prstGeom prst="rect">
            <a:avLst/>
          </a:prstGeom>
        </p:spPr>
      </p:pic>
      <p:sp>
        <p:nvSpPr>
          <p:cNvPr id="74" name="Rectangle 73">
            <a:extLst>
              <a:ext uri="{FF2B5EF4-FFF2-40B4-BE49-F238E27FC236}">
                <a16:creationId xmlns:a16="http://schemas.microsoft.com/office/drawing/2014/main" id="{75029B4C-320F-4FE4-9323-BA24CBF1A10C}"/>
              </a:ext>
            </a:extLst>
          </p:cNvPr>
          <p:cNvSpPr>
            <a:spLocks/>
          </p:cNvSpPr>
          <p:nvPr/>
        </p:nvSpPr>
        <p:spPr bwMode="auto">
          <a:xfrm>
            <a:off x="597823" y="4951498"/>
            <a:ext cx="2706624" cy="726275"/>
          </a:xfrm>
          <a:prstGeom prst="rect">
            <a:avLst/>
          </a:prstGeom>
          <a:solidFill>
            <a:schemeClr val="bg1">
              <a:alpha val="5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0" marR="0" lvl="0" indent="-456565"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w="3175">
                  <a:noFill/>
                </a:ln>
                <a:effectLst>
                  <a:outerShdw blurRad="38100" dist="38100" dir="2700000" algn="tl">
                    <a:srgbClr val="000000">
                      <a:alpha val="43137"/>
                    </a:srgbClr>
                  </a:outerShdw>
                </a:effectLst>
                <a:uLnTx/>
                <a:uFillTx/>
                <a:latin typeface="Segoe UI Semibold"/>
                <a:ea typeface="+mn-ea"/>
                <a:cs typeface="Segoe UI"/>
              </a:rPr>
              <a:t>Empower your employees</a:t>
            </a:r>
          </a:p>
        </p:txBody>
      </p:sp>
      <p:pic>
        <p:nvPicPr>
          <p:cNvPr id="18" name="Picture 17">
            <a:extLst>
              <a:ext uri="{FF2B5EF4-FFF2-40B4-BE49-F238E27FC236}">
                <a16:creationId xmlns:a16="http://schemas.microsoft.com/office/drawing/2014/main" id="{C4B09239-8B25-4321-86DD-6896F8D7F517}"/>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15"/>
          <a:stretch/>
        </p:blipFill>
        <p:spPr>
          <a:xfrm>
            <a:off x="3358813" y="2422509"/>
            <a:ext cx="2706624" cy="3255264"/>
          </a:xfrm>
          <a:custGeom>
            <a:avLst/>
            <a:gdLst>
              <a:gd name="connsiteX0" fmla="*/ 0 w 2706624"/>
              <a:gd name="connsiteY0" fmla="*/ 0 h 1570736"/>
              <a:gd name="connsiteX1" fmla="*/ 2706624 w 2706624"/>
              <a:gd name="connsiteY1" fmla="*/ 0 h 1570736"/>
              <a:gd name="connsiteX2" fmla="*/ 2706624 w 2706624"/>
              <a:gd name="connsiteY2" fmla="*/ 1570736 h 1570736"/>
              <a:gd name="connsiteX3" fmla="*/ 0 w 2706624"/>
              <a:gd name="connsiteY3" fmla="*/ 1570736 h 1570736"/>
            </a:gdLst>
            <a:ahLst/>
            <a:cxnLst>
              <a:cxn ang="0">
                <a:pos x="connsiteX0" y="connsiteY0"/>
              </a:cxn>
              <a:cxn ang="0">
                <a:pos x="connsiteX1" y="connsiteY1"/>
              </a:cxn>
              <a:cxn ang="0">
                <a:pos x="connsiteX2" y="connsiteY2"/>
              </a:cxn>
              <a:cxn ang="0">
                <a:pos x="connsiteX3" y="connsiteY3"/>
              </a:cxn>
            </a:cxnLst>
            <a:rect l="l" t="t" r="r" b="b"/>
            <a:pathLst>
              <a:path w="2706624" h="1570736">
                <a:moveTo>
                  <a:pt x="0" y="0"/>
                </a:moveTo>
                <a:lnTo>
                  <a:pt x="2706624" y="0"/>
                </a:lnTo>
                <a:lnTo>
                  <a:pt x="2706624" y="1570736"/>
                </a:lnTo>
                <a:lnTo>
                  <a:pt x="0" y="1570736"/>
                </a:lnTo>
                <a:close/>
              </a:path>
            </a:pathLst>
          </a:custGeom>
        </p:spPr>
      </p:pic>
      <p:sp>
        <p:nvSpPr>
          <p:cNvPr id="72" name="Rectangle 71">
            <a:extLst>
              <a:ext uri="{FF2B5EF4-FFF2-40B4-BE49-F238E27FC236}">
                <a16:creationId xmlns:a16="http://schemas.microsoft.com/office/drawing/2014/main" id="{3608271B-FE1D-4F9B-94CF-C97E5DBC6441}"/>
              </a:ext>
            </a:extLst>
          </p:cNvPr>
          <p:cNvSpPr>
            <a:spLocks/>
          </p:cNvSpPr>
          <p:nvPr/>
        </p:nvSpPr>
        <p:spPr bwMode="auto">
          <a:xfrm>
            <a:off x="3358813" y="4951498"/>
            <a:ext cx="2706624" cy="726275"/>
          </a:xfrm>
          <a:prstGeom prst="rect">
            <a:avLst/>
          </a:prstGeom>
          <a:solidFill>
            <a:schemeClr val="bg1">
              <a:alpha val="5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0" marR="0" lvl="0" indent="-456565"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w="3175">
                  <a:noFill/>
                </a:ln>
                <a:effectLst>
                  <a:outerShdw blurRad="38100" dist="38100" dir="2700000" algn="tl">
                    <a:srgbClr val="000000">
                      <a:alpha val="43137"/>
                    </a:srgbClr>
                  </a:outerShdw>
                </a:effectLst>
                <a:uLnTx/>
                <a:uFillTx/>
                <a:latin typeface="Segoe UI Semibold"/>
                <a:ea typeface="+mn-ea"/>
                <a:cs typeface="Segoe UI"/>
              </a:rPr>
              <a:t>Know your </a:t>
            </a:r>
            <a:br>
              <a:rPr kumimoji="0" lang="en-US" sz="1800" b="0" i="0" u="none" strike="noStrike" kern="0" cap="none" spc="0" normalizeH="0" baseline="0" noProof="0">
                <a:ln w="3175">
                  <a:noFill/>
                </a:ln>
                <a:effectLst>
                  <a:outerShdw blurRad="38100" dist="38100" dir="2700000" algn="tl">
                    <a:srgbClr val="000000">
                      <a:alpha val="43137"/>
                    </a:srgbClr>
                  </a:outerShdw>
                </a:effectLst>
                <a:uLnTx/>
                <a:uFillTx/>
                <a:latin typeface="Segoe UI Semibold"/>
                <a:ea typeface="+mn-ea"/>
                <a:cs typeface="Segoe UI"/>
              </a:rPr>
            </a:br>
            <a:r>
              <a:rPr kumimoji="0" lang="en-US" sz="1800" b="0" i="0" u="none" strike="noStrike" kern="0" cap="none" spc="0" normalizeH="0" baseline="0" noProof="0">
                <a:ln w="3175">
                  <a:noFill/>
                </a:ln>
                <a:effectLst>
                  <a:outerShdw blurRad="38100" dist="38100" dir="2700000" algn="tl">
                    <a:srgbClr val="000000">
                      <a:alpha val="43137"/>
                    </a:srgbClr>
                  </a:outerShdw>
                </a:effectLst>
                <a:uLnTx/>
                <a:uFillTx/>
                <a:latin typeface="Segoe UI Semibold"/>
                <a:ea typeface="+mn-ea"/>
                <a:cs typeface="Segoe UI"/>
              </a:rPr>
              <a:t>customer</a:t>
            </a:r>
          </a:p>
        </p:txBody>
      </p:sp>
      <p:pic>
        <p:nvPicPr>
          <p:cNvPr id="17" name="Picture 16">
            <a:extLst>
              <a:ext uri="{FF2B5EF4-FFF2-40B4-BE49-F238E27FC236}">
                <a16:creationId xmlns:a16="http://schemas.microsoft.com/office/drawing/2014/main" id="{FCE6FEA1-14BC-428E-85F1-CA7E2556B283}"/>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119803" y="2422509"/>
            <a:ext cx="2706624" cy="3255264"/>
          </a:xfrm>
          <a:prstGeom prst="rect">
            <a:avLst/>
          </a:prstGeom>
        </p:spPr>
      </p:pic>
      <p:sp>
        <p:nvSpPr>
          <p:cNvPr id="75" name="Rectangle 74">
            <a:extLst>
              <a:ext uri="{FF2B5EF4-FFF2-40B4-BE49-F238E27FC236}">
                <a16:creationId xmlns:a16="http://schemas.microsoft.com/office/drawing/2014/main" id="{8FBF06F6-0AE3-443C-8A5A-6610122B942A}"/>
              </a:ext>
            </a:extLst>
          </p:cNvPr>
          <p:cNvSpPr>
            <a:spLocks/>
          </p:cNvSpPr>
          <p:nvPr/>
        </p:nvSpPr>
        <p:spPr bwMode="auto">
          <a:xfrm>
            <a:off x="6119803" y="4951498"/>
            <a:ext cx="2706624" cy="726275"/>
          </a:xfrm>
          <a:prstGeom prst="rect">
            <a:avLst/>
          </a:prstGeom>
          <a:solidFill>
            <a:schemeClr val="bg1">
              <a:alpha val="5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0" marR="0" lvl="0" indent="-456565"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w="3175">
                  <a:noFill/>
                </a:ln>
                <a:effectLst>
                  <a:outerShdw blurRad="38100" dist="38100" dir="2700000" algn="tl">
                    <a:srgbClr val="000000">
                      <a:alpha val="43137"/>
                    </a:srgbClr>
                  </a:outerShdw>
                </a:effectLst>
                <a:uLnTx/>
                <a:uFillTx/>
                <a:latin typeface="Segoe UI Semibold"/>
                <a:ea typeface="+mn-ea"/>
                <a:cs typeface="Segoe UI"/>
              </a:rPr>
              <a:t>Build resilient supply chains</a:t>
            </a:r>
          </a:p>
        </p:txBody>
      </p:sp>
      <p:pic>
        <p:nvPicPr>
          <p:cNvPr id="19" name="Picture 18">
            <a:extLst>
              <a:ext uri="{FF2B5EF4-FFF2-40B4-BE49-F238E27FC236}">
                <a16:creationId xmlns:a16="http://schemas.microsoft.com/office/drawing/2014/main" id="{FE9FEC14-8A58-4D16-8D63-BD1FAE8A56F5}"/>
              </a:ext>
              <a:ext uri="{C183D7F6-B498-43B3-948B-1728B52AA6E4}">
                <adec:decorative xmlns:adec="http://schemas.microsoft.com/office/drawing/2017/decorative" val="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215"/>
          <a:stretch/>
        </p:blipFill>
        <p:spPr>
          <a:xfrm>
            <a:off x="8880792" y="2422509"/>
            <a:ext cx="2706624" cy="3255264"/>
          </a:xfrm>
          <a:custGeom>
            <a:avLst/>
            <a:gdLst>
              <a:gd name="connsiteX0" fmla="*/ 0 w 2706624"/>
              <a:gd name="connsiteY0" fmla="*/ 0 h 1570736"/>
              <a:gd name="connsiteX1" fmla="*/ 2706624 w 2706624"/>
              <a:gd name="connsiteY1" fmla="*/ 0 h 1570736"/>
              <a:gd name="connsiteX2" fmla="*/ 2706624 w 2706624"/>
              <a:gd name="connsiteY2" fmla="*/ 1570736 h 1570736"/>
              <a:gd name="connsiteX3" fmla="*/ 0 w 2706624"/>
              <a:gd name="connsiteY3" fmla="*/ 1570736 h 1570736"/>
            </a:gdLst>
            <a:ahLst/>
            <a:cxnLst>
              <a:cxn ang="0">
                <a:pos x="connsiteX0" y="connsiteY0"/>
              </a:cxn>
              <a:cxn ang="0">
                <a:pos x="connsiteX1" y="connsiteY1"/>
              </a:cxn>
              <a:cxn ang="0">
                <a:pos x="connsiteX2" y="connsiteY2"/>
              </a:cxn>
              <a:cxn ang="0">
                <a:pos x="connsiteX3" y="connsiteY3"/>
              </a:cxn>
            </a:cxnLst>
            <a:rect l="l" t="t" r="r" b="b"/>
            <a:pathLst>
              <a:path w="2706624" h="1570736">
                <a:moveTo>
                  <a:pt x="0" y="0"/>
                </a:moveTo>
                <a:lnTo>
                  <a:pt x="2706624" y="0"/>
                </a:lnTo>
                <a:lnTo>
                  <a:pt x="2706624" y="1570736"/>
                </a:lnTo>
                <a:lnTo>
                  <a:pt x="0" y="1570736"/>
                </a:lnTo>
                <a:close/>
              </a:path>
            </a:pathLst>
          </a:custGeom>
        </p:spPr>
      </p:pic>
      <p:sp>
        <p:nvSpPr>
          <p:cNvPr id="76" name="Rectangle 75">
            <a:extLst>
              <a:ext uri="{FF2B5EF4-FFF2-40B4-BE49-F238E27FC236}">
                <a16:creationId xmlns:a16="http://schemas.microsoft.com/office/drawing/2014/main" id="{F52E1020-83BE-4BE9-ACAA-B9D2689986C6}"/>
              </a:ext>
            </a:extLst>
          </p:cNvPr>
          <p:cNvSpPr>
            <a:spLocks/>
          </p:cNvSpPr>
          <p:nvPr/>
        </p:nvSpPr>
        <p:spPr bwMode="auto">
          <a:xfrm>
            <a:off x="8880792" y="4951498"/>
            <a:ext cx="2706624" cy="726275"/>
          </a:xfrm>
          <a:prstGeom prst="rect">
            <a:avLst/>
          </a:prstGeom>
          <a:solidFill>
            <a:schemeClr val="bg1">
              <a:alpha val="5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0" marR="0" lvl="0" indent="-456565"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w="3175">
                  <a:noFill/>
                </a:ln>
                <a:effectLst>
                  <a:outerShdw blurRad="38100" dist="38100" dir="2700000" algn="tl">
                    <a:srgbClr val="000000">
                      <a:alpha val="43137"/>
                    </a:srgbClr>
                  </a:outerShdw>
                </a:effectLst>
                <a:uLnTx/>
                <a:uFillTx/>
                <a:latin typeface="Segoe UI Semibold"/>
                <a:ea typeface="+mn-ea"/>
                <a:cs typeface="Segoe UI"/>
              </a:rPr>
              <a:t>Reimagine </a:t>
            </a:r>
            <a:br>
              <a:rPr kumimoji="0" lang="en-US" sz="1800" b="0" i="0" u="none" strike="noStrike" kern="0" cap="none" spc="0" normalizeH="0" baseline="0" noProof="0">
                <a:ln w="3175">
                  <a:noFill/>
                </a:ln>
                <a:effectLst>
                  <a:outerShdw blurRad="38100" dist="38100" dir="2700000" algn="tl">
                    <a:srgbClr val="000000">
                      <a:alpha val="43137"/>
                    </a:srgbClr>
                  </a:outerShdw>
                </a:effectLst>
                <a:uLnTx/>
                <a:uFillTx/>
                <a:latin typeface="Segoe UI Semibold"/>
                <a:ea typeface="+mn-ea"/>
                <a:cs typeface="Segoe UI"/>
              </a:rPr>
            </a:br>
            <a:r>
              <a:rPr kumimoji="0" lang="en-US" sz="1800" b="0" i="0" u="none" strike="noStrike" kern="0" cap="none" spc="0" normalizeH="0" baseline="0" noProof="0">
                <a:ln w="3175">
                  <a:noFill/>
                </a:ln>
                <a:effectLst>
                  <a:outerShdw blurRad="38100" dist="38100" dir="2700000" algn="tl">
                    <a:srgbClr val="000000">
                      <a:alpha val="43137"/>
                    </a:srgbClr>
                  </a:outerShdw>
                </a:effectLst>
                <a:uLnTx/>
                <a:uFillTx/>
                <a:latin typeface="Segoe UI Semibold"/>
                <a:ea typeface="+mn-ea"/>
                <a:cs typeface="Segoe UI"/>
              </a:rPr>
              <a:t>retail</a:t>
            </a:r>
          </a:p>
        </p:txBody>
      </p:sp>
      <p:graphicFrame>
        <p:nvGraphicFramePr>
          <p:cNvPr id="5" name="Object 4" hidden="1">
            <a:extLst>
              <a:ext uri="{FF2B5EF4-FFF2-40B4-BE49-F238E27FC236}">
                <a16:creationId xmlns:a16="http://schemas.microsoft.com/office/drawing/2014/main" id="{C69893DB-971F-4208-8522-269D40C42BBC}"/>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25" imgH="424" progId="TCLayout.ActiveDocument.1">
                  <p:embed/>
                </p:oleObj>
              </mc:Choice>
              <mc:Fallback>
                <p:oleObj name="think-cell Slide" r:id="rId8" imgW="425" imgH="424" progId="TCLayout.ActiveDocument.1">
                  <p:embed/>
                  <p:pic>
                    <p:nvPicPr>
                      <p:cNvPr id="5" name="Object 4" hidden="1">
                        <a:extLst>
                          <a:ext uri="{FF2B5EF4-FFF2-40B4-BE49-F238E27FC236}">
                            <a16:creationId xmlns:a16="http://schemas.microsoft.com/office/drawing/2014/main" id="{C69893DB-971F-4208-8522-269D40C42BBC}"/>
                          </a:ext>
                          <a:ext uri="{C183D7F6-B498-43B3-948B-1728B52AA6E4}">
                            <adec:decorative xmlns:adec="http://schemas.microsoft.com/office/drawing/2017/decorative" val="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97911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5D412-925B-4CEF-93D2-89FFC2F0FB9D}"/>
              </a:ext>
            </a:extLst>
          </p:cNvPr>
          <p:cNvSpPr>
            <a:spLocks noGrp="1"/>
          </p:cNvSpPr>
          <p:nvPr>
            <p:ph type="title"/>
          </p:nvPr>
        </p:nvSpPr>
        <p:spPr/>
        <p:txBody>
          <a:bodyPr vert="horz"/>
          <a:lstStyle/>
          <a:p>
            <a:r>
              <a:rPr lang="en-US" noProof="0"/>
              <a:t>Manufacturing shifting organizational priorities</a:t>
            </a:r>
            <a:endParaRPr lang="en-US"/>
          </a:p>
        </p:txBody>
      </p:sp>
      <p:cxnSp>
        <p:nvCxnSpPr>
          <p:cNvPr id="9" name="Straight Connector 8">
            <a:extLst>
              <a:ext uri="{FF2B5EF4-FFF2-40B4-BE49-F238E27FC236}">
                <a16:creationId xmlns:a16="http://schemas.microsoft.com/office/drawing/2014/main" id="{C71BCAED-7B7E-4153-9A31-C5115974D510}"/>
              </a:ext>
              <a:ext uri="{C183D7F6-B498-43B3-948B-1728B52AA6E4}">
                <adec:decorative xmlns:adec="http://schemas.microsoft.com/office/drawing/2017/decorative" val="1"/>
              </a:ext>
            </a:extLst>
          </p:cNvPr>
          <p:cNvCxnSpPr>
            <a:cxnSpLocks/>
          </p:cNvCxnSpPr>
          <p:nvPr/>
        </p:nvCxnSpPr>
        <p:spPr>
          <a:xfrm>
            <a:off x="593365" y="2303123"/>
            <a:ext cx="11016023"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13" name="Picture 112" descr="A lady using uses her phone and uses her credit card information for an online transaction">
            <a:extLst>
              <a:ext uri="{FF2B5EF4-FFF2-40B4-BE49-F238E27FC236}">
                <a16:creationId xmlns:a16="http://schemas.microsoft.com/office/drawing/2014/main" id="{3BBCF65A-AD72-43D0-98E6-662E2BD6ABB8}"/>
              </a:ext>
            </a:extLst>
          </p:cNvPr>
          <p:cNvPicPr>
            <a:picLocks/>
          </p:cNvPicPr>
          <p:nvPr/>
        </p:nvPicPr>
        <p:blipFill rotWithShape="1">
          <a:blip r:embed="rId4" cstate="email">
            <a:extLst>
              <a:ext uri="{28A0092B-C50C-407E-A947-70E740481C1C}">
                <a14:useLocalDpi xmlns:a14="http://schemas.microsoft.com/office/drawing/2010/main"/>
              </a:ext>
            </a:extLst>
          </a:blip>
          <a:srcRect b="-24"/>
          <a:stretch/>
        </p:blipFill>
        <p:spPr>
          <a:xfrm>
            <a:off x="593365" y="2417423"/>
            <a:ext cx="2137227" cy="3253890"/>
          </a:xfrm>
          <a:custGeom>
            <a:avLst/>
            <a:gdLst>
              <a:gd name="connsiteX0" fmla="*/ 0 w 2249551"/>
              <a:gd name="connsiteY0" fmla="*/ 0 h 3424902"/>
              <a:gd name="connsiteX1" fmla="*/ 2249551 w 2249551"/>
              <a:gd name="connsiteY1" fmla="*/ 0 h 3424902"/>
              <a:gd name="connsiteX2" fmla="*/ 2249551 w 2249551"/>
              <a:gd name="connsiteY2" fmla="*/ 3424902 h 3424902"/>
              <a:gd name="connsiteX3" fmla="*/ 0 w 2249551"/>
              <a:gd name="connsiteY3" fmla="*/ 3424902 h 3424902"/>
            </a:gdLst>
            <a:ahLst/>
            <a:cxnLst>
              <a:cxn ang="0">
                <a:pos x="connsiteX0" y="connsiteY0"/>
              </a:cxn>
              <a:cxn ang="0">
                <a:pos x="connsiteX1" y="connsiteY1"/>
              </a:cxn>
              <a:cxn ang="0">
                <a:pos x="connsiteX2" y="connsiteY2"/>
              </a:cxn>
              <a:cxn ang="0">
                <a:pos x="connsiteX3" y="connsiteY3"/>
              </a:cxn>
            </a:cxnLst>
            <a:rect l="l" t="t" r="r" b="b"/>
            <a:pathLst>
              <a:path w="2249551" h="3424902">
                <a:moveTo>
                  <a:pt x="0" y="0"/>
                </a:moveTo>
                <a:lnTo>
                  <a:pt x="2249551" y="0"/>
                </a:lnTo>
                <a:lnTo>
                  <a:pt x="2249551" y="3424902"/>
                </a:lnTo>
                <a:lnTo>
                  <a:pt x="0" y="3424902"/>
                </a:lnTo>
                <a:close/>
              </a:path>
            </a:pathLst>
          </a:custGeom>
        </p:spPr>
      </p:pic>
      <p:sp>
        <p:nvSpPr>
          <p:cNvPr id="72" name="Rectangle 71">
            <a:extLst>
              <a:ext uri="{FF2B5EF4-FFF2-40B4-BE49-F238E27FC236}">
                <a16:creationId xmlns:a16="http://schemas.microsoft.com/office/drawing/2014/main" id="{3608271B-FE1D-4F9B-94CF-C97E5DBC6441}"/>
              </a:ext>
            </a:extLst>
          </p:cNvPr>
          <p:cNvSpPr>
            <a:spLocks/>
          </p:cNvSpPr>
          <p:nvPr/>
        </p:nvSpPr>
        <p:spPr bwMode="auto">
          <a:xfrm>
            <a:off x="593365" y="4945353"/>
            <a:ext cx="2137227" cy="726275"/>
          </a:xfrm>
          <a:prstGeom prst="rect">
            <a:avLst/>
          </a:prstGeom>
          <a:solidFill>
            <a:schemeClr val="bg1">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456565"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w="3175">
                  <a:noFill/>
                </a:ln>
                <a:solidFill>
                  <a:schemeClr val="tx1"/>
                </a:solidFill>
                <a:effectLst>
                  <a:outerShdw blurRad="38100" dist="38100" dir="2700000" algn="tl">
                    <a:srgbClr val="000000">
                      <a:alpha val="43137"/>
                    </a:srgbClr>
                  </a:outerShdw>
                </a:effectLst>
                <a:uLnTx/>
                <a:uFillTx/>
                <a:latin typeface="Segoe UI Semibold"/>
                <a:ea typeface="+mn-ea"/>
                <a:cs typeface="Segoe UI"/>
              </a:rPr>
              <a:t>Customer engagement</a:t>
            </a:r>
          </a:p>
        </p:txBody>
      </p:sp>
      <p:pic>
        <p:nvPicPr>
          <p:cNvPr id="114" name="Picture 113" descr="A person sitting at a desk analysing on multiple computer screens in modern trading office">
            <a:extLst>
              <a:ext uri="{FF2B5EF4-FFF2-40B4-BE49-F238E27FC236}">
                <a16:creationId xmlns:a16="http://schemas.microsoft.com/office/drawing/2014/main" id="{0E6EF8F5-CC44-43DC-A60E-5D9B7ADC06C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
          <a:stretch/>
        </p:blipFill>
        <p:spPr>
          <a:xfrm>
            <a:off x="2813066" y="2417423"/>
            <a:ext cx="2137227" cy="3253890"/>
          </a:xfrm>
          <a:custGeom>
            <a:avLst/>
            <a:gdLst>
              <a:gd name="connsiteX0" fmla="*/ 0 w 2249551"/>
              <a:gd name="connsiteY0" fmla="*/ 0 h 3424902"/>
              <a:gd name="connsiteX1" fmla="*/ 2249551 w 2249551"/>
              <a:gd name="connsiteY1" fmla="*/ 0 h 3424902"/>
              <a:gd name="connsiteX2" fmla="*/ 2249551 w 2249551"/>
              <a:gd name="connsiteY2" fmla="*/ 3424902 h 3424902"/>
              <a:gd name="connsiteX3" fmla="*/ 0 w 2249551"/>
              <a:gd name="connsiteY3" fmla="*/ 3424902 h 3424902"/>
            </a:gdLst>
            <a:ahLst/>
            <a:cxnLst>
              <a:cxn ang="0">
                <a:pos x="connsiteX0" y="connsiteY0"/>
              </a:cxn>
              <a:cxn ang="0">
                <a:pos x="connsiteX1" y="connsiteY1"/>
              </a:cxn>
              <a:cxn ang="0">
                <a:pos x="connsiteX2" y="connsiteY2"/>
              </a:cxn>
              <a:cxn ang="0">
                <a:pos x="connsiteX3" y="connsiteY3"/>
              </a:cxn>
            </a:cxnLst>
            <a:rect l="l" t="t" r="r" b="b"/>
            <a:pathLst>
              <a:path w="2249551" h="3424902">
                <a:moveTo>
                  <a:pt x="0" y="0"/>
                </a:moveTo>
                <a:lnTo>
                  <a:pt x="2249551" y="0"/>
                </a:lnTo>
                <a:lnTo>
                  <a:pt x="2249551" y="3424902"/>
                </a:lnTo>
                <a:lnTo>
                  <a:pt x="0" y="3424902"/>
                </a:lnTo>
                <a:close/>
              </a:path>
            </a:pathLst>
          </a:custGeom>
        </p:spPr>
      </p:pic>
      <p:sp>
        <p:nvSpPr>
          <p:cNvPr id="74" name="Rectangle 73">
            <a:extLst>
              <a:ext uri="{FF2B5EF4-FFF2-40B4-BE49-F238E27FC236}">
                <a16:creationId xmlns:a16="http://schemas.microsoft.com/office/drawing/2014/main" id="{75029B4C-320F-4FE4-9323-BA24CBF1A10C}"/>
              </a:ext>
            </a:extLst>
          </p:cNvPr>
          <p:cNvSpPr>
            <a:spLocks/>
          </p:cNvSpPr>
          <p:nvPr/>
        </p:nvSpPr>
        <p:spPr bwMode="auto">
          <a:xfrm>
            <a:off x="2813066" y="4945353"/>
            <a:ext cx="2137227" cy="726275"/>
          </a:xfrm>
          <a:prstGeom prst="rect">
            <a:avLst/>
          </a:prstGeom>
          <a:solidFill>
            <a:schemeClr val="bg1">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456565"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w="3175">
                  <a:noFill/>
                </a:ln>
                <a:solidFill>
                  <a:schemeClr val="tx1"/>
                </a:solidFill>
                <a:effectLst>
                  <a:outerShdw blurRad="38100" dist="38100" dir="2700000" algn="tl">
                    <a:srgbClr val="000000">
                      <a:alpha val="43137"/>
                    </a:srgbClr>
                  </a:outerShdw>
                </a:effectLst>
                <a:uLnTx/>
                <a:uFillTx/>
                <a:latin typeface="Segoe UI Semibold"/>
                <a:ea typeface="+mn-ea"/>
                <a:cs typeface="Segoe UI"/>
              </a:rPr>
              <a:t>Workforce transformation</a:t>
            </a:r>
          </a:p>
        </p:txBody>
      </p:sp>
      <p:pic>
        <p:nvPicPr>
          <p:cNvPr id="11" name="Picture 10" descr="A man in black dress browsing on a large touch display in a manufacturing warehouse">
            <a:extLst>
              <a:ext uri="{FF2B5EF4-FFF2-40B4-BE49-F238E27FC236}">
                <a16:creationId xmlns:a16="http://schemas.microsoft.com/office/drawing/2014/main" id="{7026CEBF-4903-4D96-BA07-4EED6E7B2AD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041926" y="2423879"/>
            <a:ext cx="2117307" cy="3247749"/>
          </a:xfrm>
          <a:prstGeom prst="rect">
            <a:avLst/>
          </a:prstGeom>
        </p:spPr>
      </p:pic>
      <p:sp>
        <p:nvSpPr>
          <p:cNvPr id="75" name="Rectangle 74">
            <a:extLst>
              <a:ext uri="{FF2B5EF4-FFF2-40B4-BE49-F238E27FC236}">
                <a16:creationId xmlns:a16="http://schemas.microsoft.com/office/drawing/2014/main" id="{8FBF06F6-0AE3-443C-8A5A-6610122B942A}"/>
              </a:ext>
            </a:extLst>
          </p:cNvPr>
          <p:cNvSpPr>
            <a:spLocks/>
          </p:cNvSpPr>
          <p:nvPr/>
        </p:nvSpPr>
        <p:spPr bwMode="auto">
          <a:xfrm>
            <a:off x="5041926" y="4945353"/>
            <a:ext cx="2117307" cy="726275"/>
          </a:xfrm>
          <a:prstGeom prst="rect">
            <a:avLst/>
          </a:prstGeom>
          <a:solidFill>
            <a:schemeClr val="bg1">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456565"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w="3175">
                  <a:noFill/>
                </a:ln>
                <a:solidFill>
                  <a:schemeClr val="tx1"/>
                </a:solidFill>
                <a:effectLst>
                  <a:outerShdw blurRad="38100" dist="38100" dir="2700000" algn="tl">
                    <a:srgbClr val="000000">
                      <a:alpha val="43137"/>
                    </a:srgbClr>
                  </a:outerShdw>
                </a:effectLst>
                <a:uLnTx/>
                <a:uFillTx/>
                <a:latin typeface="Segoe UI Semibold"/>
                <a:ea typeface="+mn-ea"/>
                <a:cs typeface="Segoe UI"/>
              </a:rPr>
              <a:t>Agile </a:t>
            </a:r>
            <a:br>
              <a:rPr kumimoji="0" lang="en-US" sz="1800" b="0" i="0" u="none" strike="noStrike" kern="0" cap="none" spc="0" normalizeH="0" baseline="0" noProof="0">
                <a:ln w="3175">
                  <a:noFill/>
                </a:ln>
                <a:solidFill>
                  <a:schemeClr val="tx1"/>
                </a:solidFill>
                <a:effectLst>
                  <a:outerShdw blurRad="38100" dist="38100" dir="2700000" algn="tl">
                    <a:srgbClr val="000000">
                      <a:alpha val="43137"/>
                    </a:srgbClr>
                  </a:outerShdw>
                </a:effectLst>
                <a:uLnTx/>
                <a:uFillTx/>
                <a:latin typeface="Segoe UI Semibold"/>
                <a:ea typeface="+mn-ea"/>
                <a:cs typeface="Segoe UI"/>
              </a:rPr>
            </a:br>
            <a:r>
              <a:rPr kumimoji="0" lang="en-US" sz="1800" b="0" i="0" u="none" strike="noStrike" kern="0" cap="none" spc="0" normalizeH="0" baseline="0" noProof="0">
                <a:ln w="3175">
                  <a:noFill/>
                </a:ln>
                <a:solidFill>
                  <a:schemeClr val="tx1"/>
                </a:solidFill>
                <a:effectLst>
                  <a:outerShdw blurRad="38100" dist="38100" dir="2700000" algn="tl">
                    <a:srgbClr val="000000">
                      <a:alpha val="43137"/>
                    </a:srgbClr>
                  </a:outerShdw>
                </a:effectLst>
                <a:uLnTx/>
                <a:uFillTx/>
                <a:latin typeface="Segoe UI Semibold"/>
                <a:ea typeface="+mn-ea"/>
                <a:cs typeface="Segoe UI"/>
              </a:rPr>
              <a:t>factories</a:t>
            </a:r>
          </a:p>
        </p:txBody>
      </p:sp>
      <p:pic>
        <p:nvPicPr>
          <p:cNvPr id="7" name="Picture 6" descr="An aerial view of containers at a shipping port">
            <a:extLst>
              <a:ext uri="{FF2B5EF4-FFF2-40B4-BE49-F238E27FC236}">
                <a16:creationId xmlns:a16="http://schemas.microsoft.com/office/drawing/2014/main" id="{EEC520E5-A5A5-4CC0-85C2-507E1AB1D07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261627" y="2423882"/>
            <a:ext cx="2117307" cy="3247431"/>
          </a:xfrm>
          <a:prstGeom prst="rect">
            <a:avLst/>
          </a:prstGeom>
        </p:spPr>
      </p:pic>
      <p:sp>
        <p:nvSpPr>
          <p:cNvPr id="76" name="Rectangle 75">
            <a:extLst>
              <a:ext uri="{FF2B5EF4-FFF2-40B4-BE49-F238E27FC236}">
                <a16:creationId xmlns:a16="http://schemas.microsoft.com/office/drawing/2014/main" id="{F52E1020-83BE-4BE9-ACAA-B9D2689986C6}"/>
              </a:ext>
            </a:extLst>
          </p:cNvPr>
          <p:cNvSpPr>
            <a:spLocks/>
          </p:cNvSpPr>
          <p:nvPr/>
        </p:nvSpPr>
        <p:spPr bwMode="auto">
          <a:xfrm>
            <a:off x="7261627" y="4945353"/>
            <a:ext cx="2117307" cy="726275"/>
          </a:xfrm>
          <a:prstGeom prst="rect">
            <a:avLst/>
          </a:prstGeom>
          <a:solidFill>
            <a:schemeClr val="bg1">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456565"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w="3175">
                  <a:noFill/>
                </a:ln>
                <a:solidFill>
                  <a:schemeClr val="tx1"/>
                </a:solidFill>
                <a:effectLst>
                  <a:outerShdw blurRad="38100" dist="38100" dir="2700000" algn="tl">
                    <a:srgbClr val="000000">
                      <a:alpha val="43137"/>
                    </a:srgbClr>
                  </a:outerShdw>
                </a:effectLst>
                <a:uLnTx/>
                <a:uFillTx/>
                <a:latin typeface="Segoe UI Semibold"/>
                <a:ea typeface="+mn-ea"/>
                <a:cs typeface="Segoe UI"/>
              </a:rPr>
              <a:t>Resilient supply chains</a:t>
            </a:r>
          </a:p>
        </p:txBody>
      </p:sp>
      <p:pic>
        <p:nvPicPr>
          <p:cNvPr id="117" name="Picture 116" descr="Infographic of a digital fingerprint on a motherboard background">
            <a:extLst>
              <a:ext uri="{FF2B5EF4-FFF2-40B4-BE49-F238E27FC236}">
                <a16:creationId xmlns:a16="http://schemas.microsoft.com/office/drawing/2014/main" id="{232EEFDF-85BD-4590-8AF0-9222F198274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472161" y="2417423"/>
            <a:ext cx="2137227" cy="3253890"/>
          </a:xfrm>
          <a:custGeom>
            <a:avLst/>
            <a:gdLst>
              <a:gd name="connsiteX0" fmla="*/ 0 w 2249551"/>
              <a:gd name="connsiteY0" fmla="*/ 0 h 3424902"/>
              <a:gd name="connsiteX1" fmla="*/ 2249551 w 2249551"/>
              <a:gd name="connsiteY1" fmla="*/ 0 h 3424902"/>
              <a:gd name="connsiteX2" fmla="*/ 2249551 w 2249551"/>
              <a:gd name="connsiteY2" fmla="*/ 3424902 h 3424902"/>
              <a:gd name="connsiteX3" fmla="*/ 0 w 2249551"/>
              <a:gd name="connsiteY3" fmla="*/ 3424902 h 3424902"/>
            </a:gdLst>
            <a:ahLst/>
            <a:cxnLst>
              <a:cxn ang="0">
                <a:pos x="connsiteX0" y="connsiteY0"/>
              </a:cxn>
              <a:cxn ang="0">
                <a:pos x="connsiteX1" y="connsiteY1"/>
              </a:cxn>
              <a:cxn ang="0">
                <a:pos x="connsiteX2" y="connsiteY2"/>
              </a:cxn>
              <a:cxn ang="0">
                <a:pos x="connsiteX3" y="connsiteY3"/>
              </a:cxn>
            </a:cxnLst>
            <a:rect l="l" t="t" r="r" b="b"/>
            <a:pathLst>
              <a:path w="2249551" h="3424902">
                <a:moveTo>
                  <a:pt x="0" y="0"/>
                </a:moveTo>
                <a:lnTo>
                  <a:pt x="2249551" y="0"/>
                </a:lnTo>
                <a:lnTo>
                  <a:pt x="2249551" y="3424902"/>
                </a:lnTo>
                <a:lnTo>
                  <a:pt x="0" y="3424902"/>
                </a:lnTo>
                <a:close/>
              </a:path>
            </a:pathLst>
          </a:custGeom>
        </p:spPr>
      </p:pic>
      <p:sp>
        <p:nvSpPr>
          <p:cNvPr id="73" name="Rectangle 72">
            <a:extLst>
              <a:ext uri="{FF2B5EF4-FFF2-40B4-BE49-F238E27FC236}">
                <a16:creationId xmlns:a16="http://schemas.microsoft.com/office/drawing/2014/main" id="{D42A0318-EFC6-499B-B66D-4B4A655E0ED6}"/>
              </a:ext>
            </a:extLst>
          </p:cNvPr>
          <p:cNvSpPr>
            <a:spLocks/>
          </p:cNvSpPr>
          <p:nvPr/>
        </p:nvSpPr>
        <p:spPr bwMode="auto">
          <a:xfrm>
            <a:off x="9472161" y="4945353"/>
            <a:ext cx="2137227" cy="726275"/>
          </a:xfrm>
          <a:prstGeom prst="rect">
            <a:avLst/>
          </a:prstGeom>
          <a:solidFill>
            <a:schemeClr val="bg1">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456565"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w="3175">
                  <a:noFill/>
                </a:ln>
                <a:solidFill>
                  <a:schemeClr val="tx1"/>
                </a:solidFill>
                <a:effectLst>
                  <a:outerShdw blurRad="38100" dist="38100" dir="2700000" algn="tl">
                    <a:srgbClr val="000000">
                      <a:alpha val="43137"/>
                    </a:srgbClr>
                  </a:outerShdw>
                </a:effectLst>
                <a:uLnTx/>
                <a:uFillTx/>
                <a:latin typeface="Segoe UI Semibold"/>
                <a:ea typeface="+mn-ea"/>
                <a:cs typeface="Segoe UI"/>
              </a:rPr>
              <a:t>Security and compliance</a:t>
            </a:r>
          </a:p>
        </p:txBody>
      </p:sp>
      <p:graphicFrame>
        <p:nvGraphicFramePr>
          <p:cNvPr id="5" name="Object 4" hidden="1">
            <a:extLst>
              <a:ext uri="{FF2B5EF4-FFF2-40B4-BE49-F238E27FC236}">
                <a16:creationId xmlns:a16="http://schemas.microsoft.com/office/drawing/2014/main" id="{C69893DB-971F-4208-8522-269D40C42BBC}"/>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25" imgH="424" progId="TCLayout.ActiveDocument.1">
                  <p:embed/>
                </p:oleObj>
              </mc:Choice>
              <mc:Fallback>
                <p:oleObj name="think-cell Slide" r:id="rId9" imgW="425" imgH="424" progId="TCLayout.ActiveDocument.1">
                  <p:embed/>
                  <p:pic>
                    <p:nvPicPr>
                      <p:cNvPr id="5" name="Object 4" hidden="1">
                        <a:extLst>
                          <a:ext uri="{FF2B5EF4-FFF2-40B4-BE49-F238E27FC236}">
                            <a16:creationId xmlns:a16="http://schemas.microsoft.com/office/drawing/2014/main" id="{C69893DB-971F-4208-8522-269D40C42BBC}"/>
                          </a:ext>
                          <a:ext uri="{C183D7F6-B498-43B3-948B-1728B52AA6E4}">
                            <adec:decorative xmlns:adec="http://schemas.microsoft.com/office/drawing/2017/decorative" val="1"/>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57682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210BB52-B2D3-3A89-E882-C8EBE9D3034F}"/>
              </a:ext>
            </a:extLst>
          </p:cNvPr>
          <p:cNvGrpSpPr/>
          <p:nvPr/>
        </p:nvGrpSpPr>
        <p:grpSpPr>
          <a:xfrm>
            <a:off x="9247910" y="0"/>
            <a:ext cx="2944090" cy="6857999"/>
            <a:chOff x="9247910" y="639961"/>
            <a:chExt cx="2944090" cy="512621"/>
          </a:xfrm>
        </p:grpSpPr>
        <p:sp>
          <p:nvSpPr>
            <p:cNvPr id="6" name="Rectangle 5">
              <a:extLst>
                <a:ext uri="{FF2B5EF4-FFF2-40B4-BE49-F238E27FC236}">
                  <a16:creationId xmlns:a16="http://schemas.microsoft.com/office/drawing/2014/main" id="{7FBD2B05-2FDA-4317-E4E5-B89545838C17}"/>
                </a:ext>
              </a:extLst>
            </p:cNvPr>
            <p:cNvSpPr/>
            <p:nvPr/>
          </p:nvSpPr>
          <p:spPr bwMode="auto">
            <a:xfrm>
              <a:off x="10799618" y="639961"/>
              <a:ext cx="1392382" cy="512621"/>
            </a:xfrm>
            <a:prstGeom prst="rect">
              <a:avLst/>
            </a:prstGeom>
            <a:solidFill>
              <a:srgbClr val="1392B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000000"/>
                </a:solidFill>
                <a:ea typeface="Segoe UI" pitchFamily="34" charset="0"/>
                <a:cs typeface="Segoe UI" pitchFamily="34" charset="0"/>
              </a:endParaRPr>
            </a:p>
          </p:txBody>
        </p:sp>
        <p:sp>
          <p:nvSpPr>
            <p:cNvPr id="8" name="Rectangle 7">
              <a:extLst>
                <a:ext uri="{FF2B5EF4-FFF2-40B4-BE49-F238E27FC236}">
                  <a16:creationId xmlns:a16="http://schemas.microsoft.com/office/drawing/2014/main" id="{8C9E8E23-6C00-32F2-6ADA-4B57339F7F31}"/>
                </a:ext>
              </a:extLst>
            </p:cNvPr>
            <p:cNvSpPr/>
            <p:nvPr/>
          </p:nvSpPr>
          <p:spPr bwMode="auto">
            <a:xfrm>
              <a:off x="10023764" y="639961"/>
              <a:ext cx="775854" cy="512621"/>
            </a:xfrm>
            <a:prstGeom prst="rect">
              <a:avLst/>
            </a:prstGeom>
            <a:solidFill>
              <a:srgbClr val="8663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sp>
          <p:nvSpPr>
            <p:cNvPr id="9" name="Rectangle 8">
              <a:extLst>
                <a:ext uri="{FF2B5EF4-FFF2-40B4-BE49-F238E27FC236}">
                  <a16:creationId xmlns:a16="http://schemas.microsoft.com/office/drawing/2014/main" id="{00EDC97B-5B40-3AB3-683E-6322E66DFEA5}"/>
                </a:ext>
              </a:extLst>
            </p:cNvPr>
            <p:cNvSpPr/>
            <p:nvPr/>
          </p:nvSpPr>
          <p:spPr bwMode="auto">
            <a:xfrm>
              <a:off x="9247910" y="639961"/>
              <a:ext cx="775854" cy="51262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9E47C644-A7D0-3FCA-A7B7-C6B1CC4538B6}"/>
              </a:ext>
            </a:extLst>
          </p:cNvPr>
          <p:cNvSpPr>
            <a:spLocks noGrp="1"/>
          </p:cNvSpPr>
          <p:nvPr>
            <p:ph type="title"/>
          </p:nvPr>
        </p:nvSpPr>
        <p:spPr>
          <a:xfrm>
            <a:off x="609600" y="471488"/>
            <a:ext cx="5334000" cy="1107996"/>
          </a:xfrm>
        </p:spPr>
        <p:txBody>
          <a:bodyPr/>
          <a:lstStyle/>
          <a:p>
            <a:r>
              <a:rPr lang="en-US" dirty="0"/>
              <a:t>Microsoft Dynamics 365 Business Central</a:t>
            </a:r>
          </a:p>
        </p:txBody>
      </p:sp>
      <p:sp>
        <p:nvSpPr>
          <p:cNvPr id="3" name="Footer Placeholder 2">
            <a:extLst>
              <a:ext uri="{FF2B5EF4-FFF2-40B4-BE49-F238E27FC236}">
                <a16:creationId xmlns:a16="http://schemas.microsoft.com/office/drawing/2014/main" id="{23E2CD79-2859-93DF-7F8D-CA3A40D9485B}"/>
              </a:ext>
            </a:extLst>
          </p:cNvPr>
          <p:cNvSpPr>
            <a:spLocks noGrp="1"/>
          </p:cNvSpPr>
          <p:nvPr>
            <p:ph type="ftr" sz="quarter" idx="3"/>
          </p:nvPr>
        </p:nvSpPr>
        <p:spPr>
          <a:xfrm>
            <a:off x="4038600" y="6513558"/>
            <a:ext cx="4114800" cy="207919"/>
          </a:xfrm>
          <a:prstGeom prst="rect">
            <a:avLst/>
          </a:prstGeom>
        </p:spPr>
        <p:txBody>
          <a:bodyPr vert="horz" lIns="91440" tIns="45720" rIns="91440" bIns="45720" rtlCol="0" anchor="ctr"/>
          <a:lstStyle>
            <a:defPPr>
              <a:defRPr lang="en-US"/>
            </a:defPPr>
            <a:lvl1pPr marL="0" algn="ctr" defTabSz="914400" rtl="0" eaLnBrk="1" latinLnBrk="0" hangingPunct="1">
              <a:defRPr sz="889"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FFFF">
                    <a:tint val="75000"/>
                  </a:srgbClr>
                </a:solidFill>
              </a:rPr>
              <a:t> </a:t>
            </a:r>
          </a:p>
        </p:txBody>
      </p:sp>
      <p:pic>
        <p:nvPicPr>
          <p:cNvPr id="10" name="Picture 9" descr="A picture containing text, indoor, screen, electronics&#10;&#10;Description automatically generated">
            <a:extLst>
              <a:ext uri="{FF2B5EF4-FFF2-40B4-BE49-F238E27FC236}">
                <a16:creationId xmlns:a16="http://schemas.microsoft.com/office/drawing/2014/main" id="{DF3CDE2C-2F42-96DB-F1FE-9C99FCE06FB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10303" y="380873"/>
            <a:ext cx="7781697" cy="6161442"/>
          </a:xfrm>
          <a:prstGeom prst="rect">
            <a:avLst/>
          </a:prstGeom>
          <a:effectLst/>
        </p:spPr>
      </p:pic>
      <p:pic>
        <p:nvPicPr>
          <p:cNvPr id="11" name="Picture 10" descr="A screenshot of a computer&#10;&#10;Description automatically generated">
            <a:extLst>
              <a:ext uri="{FF2B5EF4-FFF2-40B4-BE49-F238E27FC236}">
                <a16:creationId xmlns:a16="http://schemas.microsoft.com/office/drawing/2014/main" id="{09B5BB0F-E21E-75FB-0FDA-3D90CEB39F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03760" y="721201"/>
            <a:ext cx="8083045" cy="4546713"/>
          </a:xfrm>
          <a:prstGeom prst="rect">
            <a:avLst/>
          </a:prstGeom>
        </p:spPr>
      </p:pic>
    </p:spTree>
    <p:extLst>
      <p:ext uri="{BB962C8B-B14F-4D97-AF65-F5344CB8AC3E}">
        <p14:creationId xmlns:p14="http://schemas.microsoft.com/office/powerpoint/2010/main" val="3082355775"/>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a:latin typeface="Segoe UI Semibold" panose="020B0702040204020203" pitchFamily="34" charset="0"/>
                <a:cs typeface="Segoe UI Semibold" panose="020B0702040204020203" pitchFamily="34" charset="0"/>
              </a:rPr>
              <a:t>Digital trends are changing manufacturing</a:t>
            </a:r>
          </a:p>
        </p:txBody>
      </p:sp>
      <p:cxnSp>
        <p:nvCxnSpPr>
          <p:cNvPr id="27" name="Straight Connector 26"/>
          <p:cNvCxnSpPr/>
          <p:nvPr/>
        </p:nvCxnSpPr>
        <p:spPr>
          <a:xfrm>
            <a:off x="1292414" y="2743115"/>
            <a:ext cx="2316765" cy="0"/>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bwMode="auto">
          <a:xfrm>
            <a:off x="1324723" y="3066334"/>
            <a:ext cx="2252147" cy="434486"/>
          </a:xfrm>
          <a:prstGeom prst="rect">
            <a:avLst/>
          </a:prstGeom>
          <a:noFill/>
          <a:ln w="2857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13927" fontAlgn="base">
              <a:lnSpc>
                <a:spcPct val="90000"/>
              </a:lnSpc>
              <a:spcBef>
                <a:spcPct val="0"/>
              </a:spcBef>
              <a:spcAft>
                <a:spcPts val="588"/>
              </a:spcAft>
              <a:defRPr/>
            </a:pPr>
            <a:r>
              <a:rPr lang="en-US" sz="1568" b="1" kern="0">
                <a:latin typeface="Segoe UI" panose="020B0502040204020203" pitchFamily="34" charset="0"/>
                <a:ea typeface="Segoe UI" panose="020B0502040204020203" pitchFamily="34" charset="0"/>
                <a:cs typeface="Segoe UI" panose="020B0502040204020203" pitchFamily="34" charset="0"/>
              </a:rPr>
              <a:t>Enhance the </a:t>
            </a:r>
            <a:br>
              <a:rPr lang="en-US" sz="1568" b="1" kern="0">
                <a:latin typeface="Segoe UI" panose="020B0502040204020203" pitchFamily="34" charset="0"/>
                <a:ea typeface="Segoe UI" panose="020B0502040204020203" pitchFamily="34" charset="0"/>
                <a:cs typeface="Segoe UI" panose="020B0502040204020203" pitchFamily="34" charset="0"/>
              </a:rPr>
            </a:br>
            <a:r>
              <a:rPr lang="en-US" sz="1568" b="1" kern="0">
                <a:latin typeface="Segoe UI" panose="020B0502040204020203" pitchFamily="34" charset="0"/>
                <a:ea typeface="Segoe UI" panose="020B0502040204020203" pitchFamily="34" charset="0"/>
                <a:cs typeface="Segoe UI" panose="020B0502040204020203" pitchFamily="34" charset="0"/>
              </a:rPr>
              <a:t>customer experience</a:t>
            </a:r>
          </a:p>
        </p:txBody>
      </p:sp>
      <p:graphicFrame>
        <p:nvGraphicFramePr>
          <p:cNvPr id="29" name="Chart 28"/>
          <p:cNvGraphicFramePr/>
          <p:nvPr>
            <p:extLst>
              <p:ext uri="{D42A27DB-BD31-4B8C-83A1-F6EECF244321}">
                <p14:modId xmlns:p14="http://schemas.microsoft.com/office/powerpoint/2010/main" val="700096673"/>
              </p:ext>
            </p:extLst>
          </p:nvPr>
        </p:nvGraphicFramePr>
        <p:xfrm>
          <a:off x="1237893" y="3648699"/>
          <a:ext cx="2425807" cy="2167362"/>
        </p:xfrm>
        <a:graphic>
          <a:graphicData uri="http://schemas.openxmlformats.org/drawingml/2006/chart">
            <c:chart xmlns:c="http://schemas.openxmlformats.org/drawingml/2006/chart" xmlns:r="http://schemas.openxmlformats.org/officeDocument/2006/relationships" r:id="rId3"/>
          </a:graphicData>
        </a:graphic>
      </p:graphicFrame>
      <p:sp>
        <p:nvSpPr>
          <p:cNvPr id="30" name="Rectangle 29"/>
          <p:cNvSpPr/>
          <p:nvPr/>
        </p:nvSpPr>
        <p:spPr bwMode="auto">
          <a:xfrm>
            <a:off x="1725167" y="3781586"/>
            <a:ext cx="1451260" cy="18858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78559">
              <a:spcBef>
                <a:spcPts val="196"/>
              </a:spcBef>
              <a:defRPr/>
            </a:pPr>
            <a:r>
              <a:rPr lang="en-US" sz="2800" b="1" kern="0">
                <a:solidFill>
                  <a:schemeClr val="accent1"/>
                </a:solidFill>
                <a:latin typeface="Segoe UI"/>
                <a:ea typeface="Segoe UI" pitchFamily="34" charset="0"/>
                <a:cs typeface="Segoe UI" pitchFamily="34" charset="0"/>
              </a:rPr>
              <a:t>71% </a:t>
            </a:r>
            <a:br>
              <a:rPr lang="en-US" sz="2800" b="1" kern="0">
                <a:solidFill>
                  <a:schemeClr val="accent1"/>
                </a:solidFill>
                <a:latin typeface="Segoe UI"/>
                <a:ea typeface="Segoe UI" pitchFamily="34" charset="0"/>
                <a:cs typeface="Segoe UI" pitchFamily="34" charset="0"/>
              </a:rPr>
            </a:br>
            <a:r>
              <a:rPr lang="en-US" sz="1176" kern="0">
                <a:solidFill>
                  <a:schemeClr val="tx1"/>
                </a:solidFill>
                <a:latin typeface="Segoe UI"/>
              </a:rPr>
              <a:t>of</a:t>
            </a:r>
            <a:r>
              <a:rPr lang="en-US" sz="1176" kern="0">
                <a:solidFill>
                  <a:srgbClr val="505050"/>
                </a:solidFill>
                <a:latin typeface="Segoe UI"/>
              </a:rPr>
              <a:t> </a:t>
            </a:r>
            <a:r>
              <a:rPr lang="en-US" sz="1176" kern="0">
                <a:solidFill>
                  <a:schemeClr val="tx1"/>
                </a:solidFill>
                <a:latin typeface="Segoe UI"/>
              </a:rPr>
              <a:t>B2B companies </a:t>
            </a:r>
            <a:br>
              <a:rPr lang="en-US" sz="1176" kern="0">
                <a:solidFill>
                  <a:schemeClr val="tx1"/>
                </a:solidFill>
                <a:latin typeface="Segoe UI"/>
              </a:rPr>
            </a:br>
            <a:r>
              <a:rPr lang="en-US" sz="1176" kern="0">
                <a:solidFill>
                  <a:schemeClr val="tx1"/>
                </a:solidFill>
                <a:latin typeface="Segoe UI"/>
              </a:rPr>
              <a:t>are at risk of losing customers by </a:t>
            </a:r>
            <a:br>
              <a:rPr lang="en-US" sz="1176" kern="0">
                <a:solidFill>
                  <a:schemeClr val="tx1"/>
                </a:solidFill>
                <a:latin typeface="Segoe UI"/>
              </a:rPr>
            </a:br>
            <a:r>
              <a:rPr lang="en-US" sz="1176" kern="0">
                <a:solidFill>
                  <a:schemeClr val="tx1"/>
                </a:solidFill>
                <a:latin typeface="Segoe UI"/>
              </a:rPr>
              <a:t>not being fully engaged</a:t>
            </a:r>
            <a:endParaRPr lang="en-US" sz="1176" kern="0">
              <a:solidFill>
                <a:schemeClr val="tx1"/>
              </a:solidFill>
              <a:latin typeface="Segoe UI"/>
              <a:ea typeface="Segoe UI" pitchFamily="34" charset="0"/>
              <a:cs typeface="Segoe UI" pitchFamily="34" charset="0"/>
            </a:endParaRPr>
          </a:p>
        </p:txBody>
      </p:sp>
      <p:sp>
        <p:nvSpPr>
          <p:cNvPr id="58" name="Rectangle 57"/>
          <p:cNvSpPr/>
          <p:nvPr/>
        </p:nvSpPr>
        <p:spPr bwMode="auto">
          <a:xfrm>
            <a:off x="5126229" y="3066334"/>
            <a:ext cx="1692070" cy="434486"/>
          </a:xfrm>
          <a:prstGeom prst="rect">
            <a:avLst/>
          </a:prstGeom>
          <a:noFill/>
          <a:ln w="2857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13927" fontAlgn="base">
              <a:lnSpc>
                <a:spcPct val="90000"/>
              </a:lnSpc>
              <a:spcBef>
                <a:spcPct val="0"/>
              </a:spcBef>
              <a:spcAft>
                <a:spcPts val="588"/>
              </a:spcAft>
              <a:defRPr/>
            </a:pPr>
            <a:r>
              <a:rPr lang="en-US" sz="1568" b="1" kern="0">
                <a:latin typeface="Segoe UI" panose="020B0502040204020203" pitchFamily="34" charset="0"/>
                <a:ea typeface="Segoe UI" panose="020B0502040204020203" pitchFamily="34" charset="0"/>
                <a:cs typeface="Segoe UI" panose="020B0502040204020203" pitchFamily="34" charset="0"/>
              </a:rPr>
              <a:t>Innovate</a:t>
            </a:r>
            <a:br>
              <a:rPr lang="en-US" sz="1568" b="1" kern="0">
                <a:latin typeface="Segoe UI" panose="020B0502040204020203" pitchFamily="34" charset="0"/>
                <a:ea typeface="Segoe UI" panose="020B0502040204020203" pitchFamily="34" charset="0"/>
                <a:cs typeface="Segoe UI" panose="020B0502040204020203" pitchFamily="34" charset="0"/>
              </a:rPr>
            </a:br>
            <a:r>
              <a:rPr lang="en-US" sz="1568" b="1" kern="0">
                <a:latin typeface="Segoe UI" panose="020B0502040204020203" pitchFamily="34" charset="0"/>
                <a:ea typeface="Segoe UI" panose="020B0502040204020203" pitchFamily="34" charset="0"/>
                <a:cs typeface="Segoe UI" panose="020B0502040204020203" pitchFamily="34" charset="0"/>
              </a:rPr>
              <a:t>faster</a:t>
            </a:r>
          </a:p>
        </p:txBody>
      </p:sp>
      <p:cxnSp>
        <p:nvCxnSpPr>
          <p:cNvPr id="77" name="Straight Connector 76"/>
          <p:cNvCxnSpPr/>
          <p:nvPr/>
        </p:nvCxnSpPr>
        <p:spPr>
          <a:xfrm>
            <a:off x="4813883" y="2743115"/>
            <a:ext cx="2316765" cy="0"/>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59" name="Chart 58"/>
          <p:cNvGraphicFramePr/>
          <p:nvPr>
            <p:extLst>
              <p:ext uri="{D42A27DB-BD31-4B8C-83A1-F6EECF244321}">
                <p14:modId xmlns:p14="http://schemas.microsoft.com/office/powerpoint/2010/main" val="1727291721"/>
              </p:ext>
            </p:extLst>
          </p:nvPr>
        </p:nvGraphicFramePr>
        <p:xfrm>
          <a:off x="4759361" y="3648699"/>
          <a:ext cx="2425806" cy="2167362"/>
        </p:xfrm>
        <a:graphic>
          <a:graphicData uri="http://schemas.openxmlformats.org/drawingml/2006/chart">
            <c:chart xmlns:c="http://schemas.openxmlformats.org/drawingml/2006/chart" xmlns:r="http://schemas.openxmlformats.org/officeDocument/2006/relationships" r:id="rId4"/>
          </a:graphicData>
        </a:graphic>
      </p:graphicFrame>
      <p:sp>
        <p:nvSpPr>
          <p:cNvPr id="60" name="Rectangle 59"/>
          <p:cNvSpPr/>
          <p:nvPr/>
        </p:nvSpPr>
        <p:spPr bwMode="auto">
          <a:xfrm>
            <a:off x="5246635" y="3781586"/>
            <a:ext cx="1451260" cy="18858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78559">
              <a:spcBef>
                <a:spcPts val="196"/>
              </a:spcBef>
              <a:defRPr/>
            </a:pPr>
            <a:r>
              <a:rPr lang="en-US" sz="2800" b="1" kern="0">
                <a:solidFill>
                  <a:schemeClr val="accent1"/>
                </a:solidFill>
                <a:latin typeface="Segoe UI"/>
                <a:ea typeface="Segoe UI" pitchFamily="34" charset="0"/>
                <a:cs typeface="Segoe UI" pitchFamily="34" charset="0"/>
              </a:rPr>
              <a:t>80% </a:t>
            </a:r>
            <a:br>
              <a:rPr lang="en-US" sz="1372" b="1" kern="0">
                <a:solidFill>
                  <a:schemeClr val="accent1"/>
                </a:solidFill>
                <a:latin typeface="Segoe UI"/>
                <a:ea typeface="Segoe UI" pitchFamily="34" charset="0"/>
                <a:cs typeface="Segoe UI" pitchFamily="34" charset="0"/>
              </a:rPr>
            </a:br>
            <a:r>
              <a:rPr lang="en-US" sz="1176" kern="0">
                <a:solidFill>
                  <a:schemeClr val="tx1"/>
                </a:solidFill>
                <a:latin typeface="Segoe UI"/>
                <a:cs typeface="Segoe UI" pitchFamily="34" charset="0"/>
              </a:rPr>
              <a:t>of</a:t>
            </a:r>
            <a:r>
              <a:rPr lang="en-US" sz="1176" kern="0">
                <a:solidFill>
                  <a:srgbClr val="505050"/>
                </a:solidFill>
                <a:latin typeface="Segoe UI"/>
                <a:cs typeface="Segoe UI" pitchFamily="34" charset="0"/>
              </a:rPr>
              <a:t> </a:t>
            </a:r>
            <a:r>
              <a:rPr lang="en-US" sz="1176" kern="0">
                <a:solidFill>
                  <a:schemeClr val="tx1"/>
                </a:solidFill>
                <a:latin typeface="Segoe UI"/>
                <a:cs typeface="Segoe UI" pitchFamily="34" charset="0"/>
              </a:rPr>
              <a:t>manufacturers expect that improved factory connectivity will help them </a:t>
            </a:r>
            <a:br>
              <a:rPr lang="en-US" sz="1176" kern="0">
                <a:solidFill>
                  <a:schemeClr val="tx1"/>
                </a:solidFill>
                <a:latin typeface="Segoe UI"/>
                <a:cs typeface="Segoe UI" pitchFamily="34" charset="0"/>
              </a:rPr>
            </a:br>
            <a:r>
              <a:rPr lang="en-US" sz="1176" kern="0">
                <a:solidFill>
                  <a:schemeClr val="tx1"/>
                </a:solidFill>
                <a:latin typeface="Segoe UI"/>
                <a:cs typeface="Segoe UI" pitchFamily="34" charset="0"/>
              </a:rPr>
              <a:t>to increase output levels</a:t>
            </a:r>
          </a:p>
        </p:txBody>
      </p:sp>
      <p:sp>
        <p:nvSpPr>
          <p:cNvPr id="69" name="Rectangle 68"/>
          <p:cNvSpPr/>
          <p:nvPr/>
        </p:nvSpPr>
        <p:spPr bwMode="auto">
          <a:xfrm>
            <a:off x="8422182" y="3066333"/>
            <a:ext cx="2252147" cy="434486"/>
          </a:xfrm>
          <a:prstGeom prst="rect">
            <a:avLst/>
          </a:prstGeom>
          <a:noFill/>
          <a:ln w="2857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13927" fontAlgn="base">
              <a:lnSpc>
                <a:spcPct val="90000"/>
              </a:lnSpc>
              <a:spcBef>
                <a:spcPct val="0"/>
              </a:spcBef>
              <a:spcAft>
                <a:spcPts val="588"/>
              </a:spcAft>
              <a:defRPr/>
            </a:pPr>
            <a:r>
              <a:rPr lang="en-US" sz="1568" b="1" kern="0">
                <a:latin typeface="Segoe UI" panose="020B0502040204020203" pitchFamily="34" charset="0"/>
                <a:ea typeface="Segoe UI" panose="020B0502040204020203" pitchFamily="34" charset="0"/>
                <a:cs typeface="Segoe UI" panose="020B0502040204020203" pitchFamily="34" charset="0"/>
              </a:rPr>
              <a:t>Create service-based business models</a:t>
            </a:r>
          </a:p>
        </p:txBody>
      </p:sp>
      <p:graphicFrame>
        <p:nvGraphicFramePr>
          <p:cNvPr id="70" name="Chart 69"/>
          <p:cNvGraphicFramePr/>
          <p:nvPr>
            <p:extLst>
              <p:ext uri="{D42A27DB-BD31-4B8C-83A1-F6EECF244321}">
                <p14:modId xmlns:p14="http://schemas.microsoft.com/office/powerpoint/2010/main" val="1193857581"/>
              </p:ext>
            </p:extLst>
          </p:nvPr>
        </p:nvGraphicFramePr>
        <p:xfrm>
          <a:off x="8335352" y="3648699"/>
          <a:ext cx="2425807" cy="2167362"/>
        </p:xfrm>
        <a:graphic>
          <a:graphicData uri="http://schemas.openxmlformats.org/drawingml/2006/chart">
            <c:chart xmlns:c="http://schemas.openxmlformats.org/drawingml/2006/chart" xmlns:r="http://schemas.openxmlformats.org/officeDocument/2006/relationships" r:id="rId5"/>
          </a:graphicData>
        </a:graphic>
      </p:graphicFrame>
      <p:sp>
        <p:nvSpPr>
          <p:cNvPr id="71" name="Rectangle 70"/>
          <p:cNvSpPr/>
          <p:nvPr/>
        </p:nvSpPr>
        <p:spPr bwMode="auto">
          <a:xfrm>
            <a:off x="8822625" y="3781586"/>
            <a:ext cx="1451260" cy="18858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78559">
              <a:spcBef>
                <a:spcPts val="196"/>
              </a:spcBef>
              <a:defRPr/>
            </a:pPr>
            <a:r>
              <a:rPr lang="en-US" sz="2800" b="1" kern="0">
                <a:solidFill>
                  <a:schemeClr val="accent1"/>
                </a:solidFill>
                <a:latin typeface="Segoe UI"/>
                <a:ea typeface="Segoe UI" pitchFamily="34" charset="0"/>
                <a:cs typeface="Segoe UI" pitchFamily="34" charset="0"/>
              </a:rPr>
              <a:t>83% </a:t>
            </a:r>
            <a:br>
              <a:rPr lang="en-US" sz="1372" b="1" kern="0">
                <a:solidFill>
                  <a:schemeClr val="accent1"/>
                </a:solidFill>
                <a:latin typeface="Segoe UI"/>
                <a:ea typeface="Segoe UI" pitchFamily="34" charset="0"/>
                <a:cs typeface="Segoe UI" pitchFamily="34" charset="0"/>
              </a:rPr>
            </a:br>
            <a:r>
              <a:rPr lang="en-US" sz="1176" kern="0">
                <a:solidFill>
                  <a:schemeClr val="tx1"/>
                </a:solidFill>
                <a:latin typeface="Segoe UI"/>
                <a:ea typeface="Segoe UI" pitchFamily="34" charset="0"/>
                <a:cs typeface="Segoe UI" pitchFamily="34" charset="0"/>
              </a:rPr>
              <a:t>of manufacturers said that selling products as services would increase profits</a:t>
            </a:r>
          </a:p>
        </p:txBody>
      </p:sp>
      <p:cxnSp>
        <p:nvCxnSpPr>
          <p:cNvPr id="79" name="Straight Connector 78"/>
          <p:cNvCxnSpPr/>
          <p:nvPr/>
        </p:nvCxnSpPr>
        <p:spPr>
          <a:xfrm>
            <a:off x="8389873" y="2743115"/>
            <a:ext cx="2316765" cy="0"/>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7" name="Freeform 13"/>
          <p:cNvSpPr>
            <a:spLocks noChangeAspect="1" noEditPoints="1"/>
          </p:cNvSpPr>
          <p:nvPr/>
        </p:nvSpPr>
        <p:spPr bwMode="black">
          <a:xfrm>
            <a:off x="2278808" y="1760769"/>
            <a:ext cx="343976" cy="645846"/>
          </a:xfrm>
          <a:custGeom>
            <a:avLst/>
            <a:gdLst>
              <a:gd name="T0" fmla="*/ 860 w 1012"/>
              <a:gd name="T1" fmla="*/ 1756 h 1907"/>
              <a:gd name="T2" fmla="*/ 837 w 1012"/>
              <a:gd name="T3" fmla="*/ 1771 h 1907"/>
              <a:gd name="T4" fmla="*/ 855 w 1012"/>
              <a:gd name="T5" fmla="*/ 1796 h 1907"/>
              <a:gd name="T6" fmla="*/ 873 w 1012"/>
              <a:gd name="T7" fmla="*/ 1766 h 1907"/>
              <a:gd name="T8" fmla="*/ 860 w 1012"/>
              <a:gd name="T9" fmla="*/ 1756 h 1907"/>
              <a:gd name="T10" fmla="*/ 837 w 1012"/>
              <a:gd name="T11" fmla="*/ 1771 h 1907"/>
              <a:gd name="T12" fmla="*/ 855 w 1012"/>
              <a:gd name="T13" fmla="*/ 1796 h 1907"/>
              <a:gd name="T14" fmla="*/ 873 w 1012"/>
              <a:gd name="T15" fmla="*/ 1766 h 1907"/>
              <a:gd name="T16" fmla="*/ 44 w 1012"/>
              <a:gd name="T17" fmla="*/ 0 h 1907"/>
              <a:gd name="T18" fmla="*/ 0 w 1012"/>
              <a:gd name="T19" fmla="*/ 1864 h 1907"/>
              <a:gd name="T20" fmla="*/ 968 w 1012"/>
              <a:gd name="T21" fmla="*/ 1907 h 1907"/>
              <a:gd name="T22" fmla="*/ 1012 w 1012"/>
              <a:gd name="T23" fmla="*/ 44 h 1907"/>
              <a:gd name="T24" fmla="*/ 201 w 1012"/>
              <a:gd name="T25" fmla="*/ 1793 h 1907"/>
              <a:gd name="T26" fmla="*/ 171 w 1012"/>
              <a:gd name="T27" fmla="*/ 1816 h 1907"/>
              <a:gd name="T28" fmla="*/ 119 w 1012"/>
              <a:gd name="T29" fmla="*/ 1785 h 1907"/>
              <a:gd name="T30" fmla="*/ 171 w 1012"/>
              <a:gd name="T31" fmla="*/ 1755 h 1907"/>
              <a:gd name="T32" fmla="*/ 201 w 1012"/>
              <a:gd name="T33" fmla="*/ 1777 h 1907"/>
              <a:gd name="T34" fmla="*/ 500 w 1012"/>
              <a:gd name="T35" fmla="*/ 1819 h 1907"/>
              <a:gd name="T36" fmla="*/ 473 w 1012"/>
              <a:gd name="T37" fmla="*/ 1792 h 1907"/>
              <a:gd name="T38" fmla="*/ 500 w 1012"/>
              <a:gd name="T39" fmla="*/ 1819 h 1907"/>
              <a:gd name="T40" fmla="*/ 473 w 1012"/>
              <a:gd name="T41" fmla="*/ 1789 h 1907"/>
              <a:gd name="T42" fmla="*/ 500 w 1012"/>
              <a:gd name="T43" fmla="*/ 1763 h 1907"/>
              <a:gd name="T44" fmla="*/ 539 w 1012"/>
              <a:gd name="T45" fmla="*/ 1824 h 1907"/>
              <a:gd name="T46" fmla="*/ 503 w 1012"/>
              <a:gd name="T47" fmla="*/ 1792 h 1907"/>
              <a:gd name="T48" fmla="*/ 539 w 1012"/>
              <a:gd name="T49" fmla="*/ 1824 h 1907"/>
              <a:gd name="T50" fmla="*/ 503 w 1012"/>
              <a:gd name="T51" fmla="*/ 1789 h 1907"/>
              <a:gd name="T52" fmla="*/ 539 w 1012"/>
              <a:gd name="T53" fmla="*/ 1758 h 1907"/>
              <a:gd name="T54" fmla="*/ 883 w 1012"/>
              <a:gd name="T55" fmla="*/ 1783 h 1907"/>
              <a:gd name="T56" fmla="*/ 848 w 1012"/>
              <a:gd name="T57" fmla="*/ 1804 h 1907"/>
              <a:gd name="T58" fmla="*/ 819 w 1012"/>
              <a:gd name="T59" fmla="*/ 1823 h 1907"/>
              <a:gd name="T60" fmla="*/ 809 w 1012"/>
              <a:gd name="T61" fmla="*/ 1823 h 1907"/>
              <a:gd name="T62" fmla="*/ 809 w 1012"/>
              <a:gd name="T63" fmla="*/ 1812 h 1907"/>
              <a:gd name="T64" fmla="*/ 812 w 1012"/>
              <a:gd name="T65" fmla="*/ 1809 h 1907"/>
              <a:gd name="T66" fmla="*/ 815 w 1012"/>
              <a:gd name="T67" fmla="*/ 1806 h 1907"/>
              <a:gd name="T68" fmla="*/ 831 w 1012"/>
              <a:gd name="T69" fmla="*/ 1790 h 1907"/>
              <a:gd name="T70" fmla="*/ 855 w 1012"/>
              <a:gd name="T71" fmla="*/ 1747 h 1907"/>
              <a:gd name="T72" fmla="*/ 880 w 1012"/>
              <a:gd name="T73" fmla="*/ 1761 h 1907"/>
              <a:gd name="T74" fmla="*/ 921 w 1012"/>
              <a:gd name="T75" fmla="*/ 1658 h 1907"/>
              <a:gd name="T76" fmla="*/ 91 w 1012"/>
              <a:gd name="T77" fmla="*/ 234 h 1907"/>
              <a:gd name="T78" fmla="*/ 921 w 1012"/>
              <a:gd name="T79" fmla="*/ 1658 h 1907"/>
              <a:gd name="T80" fmla="*/ 855 w 1012"/>
              <a:gd name="T81" fmla="*/ 1756 h 1907"/>
              <a:gd name="T82" fmla="*/ 851 w 1012"/>
              <a:gd name="T83" fmla="*/ 1796 h 1907"/>
              <a:gd name="T84" fmla="*/ 875 w 1012"/>
              <a:gd name="T85" fmla="*/ 1781 h 1907"/>
              <a:gd name="T86" fmla="*/ 860 w 1012"/>
              <a:gd name="T87" fmla="*/ 1756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2" h="1907">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968" y="0"/>
                </a:moveTo>
                <a:cubicBezTo>
                  <a:pt x="968" y="0"/>
                  <a:pt x="968" y="0"/>
                  <a:pt x="44" y="0"/>
                </a:cubicBezTo>
                <a:cubicBezTo>
                  <a:pt x="19" y="0"/>
                  <a:pt x="0" y="19"/>
                  <a:pt x="0" y="44"/>
                </a:cubicBezTo>
                <a:cubicBezTo>
                  <a:pt x="0" y="1864"/>
                  <a:pt x="0" y="1864"/>
                  <a:pt x="0" y="1864"/>
                </a:cubicBezTo>
                <a:cubicBezTo>
                  <a:pt x="0" y="1889"/>
                  <a:pt x="19" y="1907"/>
                  <a:pt x="44" y="1907"/>
                </a:cubicBezTo>
                <a:cubicBezTo>
                  <a:pt x="44" y="1907"/>
                  <a:pt x="44" y="1907"/>
                  <a:pt x="968" y="1907"/>
                </a:cubicBezTo>
                <a:cubicBezTo>
                  <a:pt x="993" y="1907"/>
                  <a:pt x="1012" y="1889"/>
                  <a:pt x="1012" y="1864"/>
                </a:cubicBezTo>
                <a:cubicBezTo>
                  <a:pt x="1012" y="44"/>
                  <a:pt x="1012" y="44"/>
                  <a:pt x="1012" y="44"/>
                </a:cubicBezTo>
                <a:cubicBezTo>
                  <a:pt x="1012" y="19"/>
                  <a:pt x="993" y="0"/>
                  <a:pt x="968" y="0"/>
                </a:cubicBezTo>
                <a:close/>
                <a:moveTo>
                  <a:pt x="201" y="1793"/>
                </a:moveTo>
                <a:cubicBezTo>
                  <a:pt x="147" y="1793"/>
                  <a:pt x="147" y="1793"/>
                  <a:pt x="147" y="1793"/>
                </a:cubicBezTo>
                <a:cubicBezTo>
                  <a:pt x="171" y="1816"/>
                  <a:pt x="171" y="1816"/>
                  <a:pt x="171" y="1816"/>
                </a:cubicBezTo>
                <a:cubicBezTo>
                  <a:pt x="151" y="1816"/>
                  <a:pt x="151" y="1816"/>
                  <a:pt x="151" y="1816"/>
                </a:cubicBezTo>
                <a:cubicBezTo>
                  <a:pt x="119" y="1785"/>
                  <a:pt x="119" y="1785"/>
                  <a:pt x="119" y="1785"/>
                </a:cubicBezTo>
                <a:cubicBezTo>
                  <a:pt x="151" y="1755"/>
                  <a:pt x="151" y="1755"/>
                  <a:pt x="151" y="1755"/>
                </a:cubicBezTo>
                <a:cubicBezTo>
                  <a:pt x="171" y="1755"/>
                  <a:pt x="171" y="1755"/>
                  <a:pt x="171" y="1755"/>
                </a:cubicBezTo>
                <a:cubicBezTo>
                  <a:pt x="147" y="1777"/>
                  <a:pt x="147" y="1777"/>
                  <a:pt x="147" y="1777"/>
                </a:cubicBezTo>
                <a:cubicBezTo>
                  <a:pt x="201" y="1777"/>
                  <a:pt x="201" y="1777"/>
                  <a:pt x="201" y="1777"/>
                </a:cubicBezTo>
                <a:lnTo>
                  <a:pt x="201" y="1793"/>
                </a:lnTo>
                <a:close/>
                <a:moveTo>
                  <a:pt x="500" y="1819"/>
                </a:moveTo>
                <a:cubicBezTo>
                  <a:pt x="473" y="1815"/>
                  <a:pt x="473" y="1815"/>
                  <a:pt x="473" y="1815"/>
                </a:cubicBezTo>
                <a:cubicBezTo>
                  <a:pt x="473" y="1792"/>
                  <a:pt x="473" y="1792"/>
                  <a:pt x="473" y="1792"/>
                </a:cubicBezTo>
                <a:cubicBezTo>
                  <a:pt x="500" y="1792"/>
                  <a:pt x="500" y="1792"/>
                  <a:pt x="500" y="1792"/>
                </a:cubicBezTo>
                <a:lnTo>
                  <a:pt x="500" y="1819"/>
                </a:lnTo>
                <a:close/>
                <a:moveTo>
                  <a:pt x="500" y="1789"/>
                </a:moveTo>
                <a:cubicBezTo>
                  <a:pt x="473" y="1789"/>
                  <a:pt x="473" y="1789"/>
                  <a:pt x="473" y="1789"/>
                </a:cubicBezTo>
                <a:cubicBezTo>
                  <a:pt x="473" y="1767"/>
                  <a:pt x="473" y="1767"/>
                  <a:pt x="473" y="1767"/>
                </a:cubicBezTo>
                <a:cubicBezTo>
                  <a:pt x="500" y="1763"/>
                  <a:pt x="500" y="1763"/>
                  <a:pt x="500" y="1763"/>
                </a:cubicBezTo>
                <a:lnTo>
                  <a:pt x="500" y="1789"/>
                </a:lnTo>
                <a:close/>
                <a:moveTo>
                  <a:pt x="539" y="1824"/>
                </a:moveTo>
                <a:cubicBezTo>
                  <a:pt x="503" y="1819"/>
                  <a:pt x="503" y="1819"/>
                  <a:pt x="503" y="1819"/>
                </a:cubicBezTo>
                <a:cubicBezTo>
                  <a:pt x="503" y="1792"/>
                  <a:pt x="503" y="1792"/>
                  <a:pt x="503" y="1792"/>
                </a:cubicBezTo>
                <a:cubicBezTo>
                  <a:pt x="539" y="1792"/>
                  <a:pt x="539" y="1792"/>
                  <a:pt x="539" y="1792"/>
                </a:cubicBezTo>
                <a:lnTo>
                  <a:pt x="539" y="1824"/>
                </a:lnTo>
                <a:close/>
                <a:moveTo>
                  <a:pt x="539" y="1789"/>
                </a:moveTo>
                <a:cubicBezTo>
                  <a:pt x="503" y="1789"/>
                  <a:pt x="503" y="1789"/>
                  <a:pt x="503" y="1789"/>
                </a:cubicBezTo>
                <a:cubicBezTo>
                  <a:pt x="503" y="1763"/>
                  <a:pt x="503" y="1763"/>
                  <a:pt x="503" y="1763"/>
                </a:cubicBezTo>
                <a:cubicBezTo>
                  <a:pt x="539" y="1758"/>
                  <a:pt x="539" y="1758"/>
                  <a:pt x="539" y="1758"/>
                </a:cubicBezTo>
                <a:lnTo>
                  <a:pt x="539" y="1789"/>
                </a:lnTo>
                <a:close/>
                <a:moveTo>
                  <a:pt x="883" y="1783"/>
                </a:moveTo>
                <a:cubicBezTo>
                  <a:pt x="881" y="1796"/>
                  <a:pt x="869" y="1806"/>
                  <a:pt x="855" y="1806"/>
                </a:cubicBezTo>
                <a:cubicBezTo>
                  <a:pt x="853" y="1806"/>
                  <a:pt x="851" y="1804"/>
                  <a:pt x="848" y="1804"/>
                </a:cubicBezTo>
                <a:cubicBezTo>
                  <a:pt x="846" y="1803"/>
                  <a:pt x="844" y="1802"/>
                  <a:pt x="841" y="1801"/>
                </a:cubicBezTo>
                <a:cubicBezTo>
                  <a:pt x="841" y="1801"/>
                  <a:pt x="841" y="1801"/>
                  <a:pt x="819" y="1823"/>
                </a:cubicBezTo>
                <a:cubicBezTo>
                  <a:pt x="818" y="1824"/>
                  <a:pt x="816" y="1824"/>
                  <a:pt x="815" y="1824"/>
                </a:cubicBezTo>
                <a:cubicBezTo>
                  <a:pt x="812" y="1824"/>
                  <a:pt x="811" y="1824"/>
                  <a:pt x="809" y="1823"/>
                </a:cubicBezTo>
                <a:cubicBezTo>
                  <a:pt x="806" y="1820"/>
                  <a:pt x="806" y="1815"/>
                  <a:pt x="809" y="1813"/>
                </a:cubicBezTo>
                <a:cubicBezTo>
                  <a:pt x="809" y="1813"/>
                  <a:pt x="809" y="1812"/>
                  <a:pt x="809" y="1812"/>
                </a:cubicBezTo>
                <a:cubicBezTo>
                  <a:pt x="810" y="1812"/>
                  <a:pt x="810" y="1811"/>
                  <a:pt x="811" y="1810"/>
                </a:cubicBezTo>
                <a:cubicBezTo>
                  <a:pt x="811" y="1810"/>
                  <a:pt x="812" y="1810"/>
                  <a:pt x="812" y="1809"/>
                </a:cubicBezTo>
                <a:cubicBezTo>
                  <a:pt x="813" y="1808"/>
                  <a:pt x="814" y="1808"/>
                  <a:pt x="815" y="1807"/>
                </a:cubicBezTo>
                <a:cubicBezTo>
                  <a:pt x="815" y="1806"/>
                  <a:pt x="815" y="1806"/>
                  <a:pt x="815" y="1806"/>
                </a:cubicBezTo>
                <a:cubicBezTo>
                  <a:pt x="816" y="1806"/>
                  <a:pt x="816" y="1805"/>
                  <a:pt x="817" y="1805"/>
                </a:cubicBezTo>
                <a:cubicBezTo>
                  <a:pt x="831" y="1790"/>
                  <a:pt x="831" y="1790"/>
                  <a:pt x="831" y="1790"/>
                </a:cubicBezTo>
                <a:cubicBezTo>
                  <a:pt x="827" y="1784"/>
                  <a:pt x="826" y="1776"/>
                  <a:pt x="827" y="1769"/>
                </a:cubicBezTo>
                <a:cubicBezTo>
                  <a:pt x="831" y="1756"/>
                  <a:pt x="842" y="1747"/>
                  <a:pt x="855" y="1747"/>
                </a:cubicBezTo>
                <a:cubicBezTo>
                  <a:pt x="858" y="1747"/>
                  <a:pt x="860" y="1747"/>
                  <a:pt x="862" y="1748"/>
                </a:cubicBezTo>
                <a:cubicBezTo>
                  <a:pt x="870" y="1749"/>
                  <a:pt x="876" y="1754"/>
                  <a:pt x="880" y="1761"/>
                </a:cubicBezTo>
                <a:cubicBezTo>
                  <a:pt x="884" y="1768"/>
                  <a:pt x="885" y="1775"/>
                  <a:pt x="883" y="1783"/>
                </a:cubicBezTo>
                <a:close/>
                <a:moveTo>
                  <a:pt x="921" y="1658"/>
                </a:moveTo>
                <a:cubicBezTo>
                  <a:pt x="91" y="1658"/>
                  <a:pt x="91" y="1658"/>
                  <a:pt x="91" y="1658"/>
                </a:cubicBezTo>
                <a:cubicBezTo>
                  <a:pt x="91" y="234"/>
                  <a:pt x="91" y="234"/>
                  <a:pt x="91" y="234"/>
                </a:cubicBezTo>
                <a:cubicBezTo>
                  <a:pt x="921" y="234"/>
                  <a:pt x="921" y="234"/>
                  <a:pt x="921" y="234"/>
                </a:cubicBezTo>
                <a:lnTo>
                  <a:pt x="921" y="1658"/>
                </a:lnTo>
                <a:close/>
                <a:moveTo>
                  <a:pt x="860" y="1756"/>
                </a:move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ubicBezTo>
                  <a:pt x="870" y="1761"/>
                  <a:pt x="866" y="1757"/>
                  <a:pt x="860" y="1756"/>
                </a:cubicBezTo>
                <a:close/>
              </a:path>
            </a:pathLst>
          </a:custGeom>
          <a:solidFill>
            <a:schemeClr val="accent1"/>
          </a:solidFill>
          <a:ln>
            <a:noFill/>
          </a:ln>
        </p:spPr>
        <p:txBody>
          <a:bodyPr vert="horz" wrap="square" lIns="87857" tIns="43929" rIns="87857" bIns="43929" numCol="1" anchor="t" anchorCtr="0" compatLnSpc="1">
            <a:prstTxWarp prst="textNoShape">
              <a:avLst/>
            </a:prstTxWarp>
          </a:bodyPr>
          <a:lstStyle/>
          <a:p>
            <a:pPr defTabSz="896386">
              <a:defRPr/>
            </a:pPr>
            <a:endParaRPr lang="en-US" sz="1729" kern="0">
              <a:solidFill>
                <a:sysClr val="windowText" lastClr="000000"/>
              </a:solidFill>
              <a:latin typeface="Segoe UI"/>
            </a:endParaRPr>
          </a:p>
        </p:txBody>
      </p:sp>
      <p:sp>
        <p:nvSpPr>
          <p:cNvPr id="88" name="Freeform 58"/>
          <p:cNvSpPr>
            <a:spLocks noChangeAspect="1" noEditPoints="1"/>
          </p:cNvSpPr>
          <p:nvPr/>
        </p:nvSpPr>
        <p:spPr bwMode="auto">
          <a:xfrm>
            <a:off x="9250643" y="1847039"/>
            <a:ext cx="595222" cy="638134"/>
          </a:xfrm>
          <a:custGeom>
            <a:avLst/>
            <a:gdLst>
              <a:gd name="T0" fmla="*/ 181 w 182"/>
              <a:gd name="T1" fmla="*/ 65 h 195"/>
              <a:gd name="T2" fmla="*/ 88 w 182"/>
              <a:gd name="T3" fmla="*/ 0 h 195"/>
              <a:gd name="T4" fmla="*/ 88 w 182"/>
              <a:gd name="T5" fmla="*/ 40 h 195"/>
              <a:gd name="T6" fmla="*/ 1 w 182"/>
              <a:gd name="T7" fmla="*/ 40 h 195"/>
              <a:gd name="T8" fmla="*/ 1 w 182"/>
              <a:gd name="T9" fmla="*/ 89 h 195"/>
              <a:gd name="T10" fmla="*/ 57 w 182"/>
              <a:gd name="T11" fmla="*/ 89 h 195"/>
              <a:gd name="T12" fmla="*/ 88 w 182"/>
              <a:gd name="T13" fmla="*/ 68 h 195"/>
              <a:gd name="T14" fmla="*/ 88 w 182"/>
              <a:gd name="T15" fmla="*/ 130 h 195"/>
              <a:gd name="T16" fmla="*/ 181 w 182"/>
              <a:gd name="T17" fmla="*/ 65 h 195"/>
              <a:gd name="T18" fmla="*/ 19 w 182"/>
              <a:gd name="T19" fmla="*/ 127 h 195"/>
              <a:gd name="T20" fmla="*/ 88 w 182"/>
              <a:gd name="T21" fmla="*/ 172 h 195"/>
              <a:gd name="T22" fmla="*/ 88 w 182"/>
              <a:gd name="T23" fmla="*/ 142 h 195"/>
              <a:gd name="T24" fmla="*/ 178 w 182"/>
              <a:gd name="T25" fmla="*/ 142 h 195"/>
              <a:gd name="T26" fmla="*/ 178 w 182"/>
              <a:gd name="T27" fmla="*/ 153 h 195"/>
              <a:gd name="T28" fmla="*/ 100 w 182"/>
              <a:gd name="T29" fmla="*/ 153 h 195"/>
              <a:gd name="T30" fmla="*/ 100 w 182"/>
              <a:gd name="T31" fmla="*/ 195 h 195"/>
              <a:gd name="T32" fmla="*/ 0 w 182"/>
              <a:gd name="T33" fmla="*/ 127 h 195"/>
              <a:gd name="T34" fmla="*/ 19 w 182"/>
              <a:gd name="T35" fmla="*/ 12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195">
                <a:moveTo>
                  <a:pt x="181" y="65"/>
                </a:moveTo>
                <a:cubicBezTo>
                  <a:pt x="88" y="0"/>
                  <a:pt x="88" y="0"/>
                  <a:pt x="88" y="0"/>
                </a:cubicBezTo>
                <a:cubicBezTo>
                  <a:pt x="88" y="40"/>
                  <a:pt x="88" y="40"/>
                  <a:pt x="88" y="40"/>
                </a:cubicBezTo>
                <a:cubicBezTo>
                  <a:pt x="1" y="40"/>
                  <a:pt x="1" y="40"/>
                  <a:pt x="1" y="40"/>
                </a:cubicBezTo>
                <a:cubicBezTo>
                  <a:pt x="1" y="89"/>
                  <a:pt x="1" y="89"/>
                  <a:pt x="1" y="89"/>
                </a:cubicBezTo>
                <a:cubicBezTo>
                  <a:pt x="57" y="89"/>
                  <a:pt x="57" y="89"/>
                  <a:pt x="57" y="89"/>
                </a:cubicBezTo>
                <a:cubicBezTo>
                  <a:pt x="88" y="68"/>
                  <a:pt x="88" y="68"/>
                  <a:pt x="88" y="68"/>
                </a:cubicBezTo>
                <a:cubicBezTo>
                  <a:pt x="88" y="130"/>
                  <a:pt x="88" y="130"/>
                  <a:pt x="88" y="130"/>
                </a:cubicBezTo>
                <a:cubicBezTo>
                  <a:pt x="181" y="65"/>
                  <a:pt x="181" y="65"/>
                  <a:pt x="181" y="65"/>
                </a:cubicBezTo>
                <a:close/>
                <a:moveTo>
                  <a:pt x="19" y="127"/>
                </a:moveTo>
                <a:cubicBezTo>
                  <a:pt x="88" y="172"/>
                  <a:pt x="88" y="172"/>
                  <a:pt x="88" y="172"/>
                </a:cubicBezTo>
                <a:cubicBezTo>
                  <a:pt x="88" y="142"/>
                  <a:pt x="88" y="142"/>
                  <a:pt x="88" y="142"/>
                </a:cubicBezTo>
                <a:cubicBezTo>
                  <a:pt x="178" y="142"/>
                  <a:pt x="178" y="142"/>
                  <a:pt x="178" y="142"/>
                </a:cubicBezTo>
                <a:cubicBezTo>
                  <a:pt x="182" y="142"/>
                  <a:pt x="182" y="153"/>
                  <a:pt x="178" y="153"/>
                </a:cubicBezTo>
                <a:cubicBezTo>
                  <a:pt x="100" y="153"/>
                  <a:pt x="100" y="153"/>
                  <a:pt x="100" y="153"/>
                </a:cubicBezTo>
                <a:cubicBezTo>
                  <a:pt x="100" y="195"/>
                  <a:pt x="100" y="195"/>
                  <a:pt x="100" y="195"/>
                </a:cubicBezTo>
                <a:cubicBezTo>
                  <a:pt x="0" y="127"/>
                  <a:pt x="0" y="127"/>
                  <a:pt x="0" y="127"/>
                </a:cubicBezTo>
                <a:cubicBezTo>
                  <a:pt x="19" y="127"/>
                  <a:pt x="19" y="127"/>
                  <a:pt x="19" y="127"/>
                </a:cubicBez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defTabSz="896386">
              <a:defRPr/>
            </a:pPr>
            <a:endParaRPr lang="en-US" kern="0">
              <a:solidFill>
                <a:srgbClr val="008272"/>
              </a:solidFill>
              <a:latin typeface="Segoe UI"/>
            </a:endParaRPr>
          </a:p>
        </p:txBody>
      </p:sp>
      <p:sp>
        <p:nvSpPr>
          <p:cNvPr id="89" name="Rectangle 107548"/>
          <p:cNvSpPr/>
          <p:nvPr/>
        </p:nvSpPr>
        <p:spPr bwMode="auto">
          <a:xfrm rot="755747">
            <a:off x="5585349" y="1606142"/>
            <a:ext cx="773830" cy="838747"/>
          </a:xfrm>
          <a:custGeom>
            <a:avLst/>
            <a:gdLst/>
            <a:ahLst/>
            <a:cxnLst/>
            <a:rect l="l" t="t" r="r" b="b"/>
            <a:pathLst>
              <a:path w="8212826" h="8901817">
                <a:moveTo>
                  <a:pt x="4497681" y="7201125"/>
                </a:moveTo>
                <a:lnTo>
                  <a:pt x="4497681" y="8491711"/>
                </a:lnTo>
                <a:lnTo>
                  <a:pt x="5081600" y="7571751"/>
                </a:lnTo>
                <a:close/>
                <a:moveTo>
                  <a:pt x="5836176" y="6890495"/>
                </a:moveTo>
                <a:lnTo>
                  <a:pt x="5457014" y="7487862"/>
                </a:lnTo>
                <a:lnTo>
                  <a:pt x="6398161" y="8085230"/>
                </a:lnTo>
                <a:close/>
                <a:moveTo>
                  <a:pt x="4895788" y="5994363"/>
                </a:moveTo>
                <a:lnTo>
                  <a:pt x="4497681" y="6621578"/>
                </a:lnTo>
                <a:lnTo>
                  <a:pt x="4497681" y="6902697"/>
                </a:lnTo>
                <a:lnTo>
                  <a:pt x="5198089" y="7347261"/>
                </a:lnTo>
                <a:lnTo>
                  <a:pt x="5687980" y="6575442"/>
                </a:lnTo>
                <a:lnTo>
                  <a:pt x="5635501" y="6463876"/>
                </a:lnTo>
                <a:close/>
                <a:moveTo>
                  <a:pt x="4497681" y="5715678"/>
                </a:moveTo>
                <a:lnTo>
                  <a:pt x="4497681" y="6151406"/>
                </a:lnTo>
                <a:lnTo>
                  <a:pt x="4694824" y="5840809"/>
                </a:lnTo>
                <a:close/>
                <a:moveTo>
                  <a:pt x="5203902" y="5546330"/>
                </a:moveTo>
                <a:lnTo>
                  <a:pt x="5070235" y="5756921"/>
                </a:lnTo>
                <a:lnTo>
                  <a:pt x="5402019" y="5967512"/>
                </a:lnTo>
                <a:close/>
                <a:moveTo>
                  <a:pt x="5193775" y="4574281"/>
                </a:moveTo>
                <a:lnTo>
                  <a:pt x="6931089" y="8267670"/>
                </a:lnTo>
                <a:lnTo>
                  <a:pt x="6343807" y="8398898"/>
                </a:lnTo>
                <a:lnTo>
                  <a:pt x="5282566" y="7725304"/>
                </a:lnTo>
                <a:lnTo>
                  <a:pt x="4608974" y="8786545"/>
                </a:lnTo>
                <a:lnTo>
                  <a:pt x="4093096" y="8901817"/>
                </a:lnTo>
                <a:lnTo>
                  <a:pt x="4093096" y="4820228"/>
                </a:lnTo>
                <a:lnTo>
                  <a:pt x="4497681" y="4820228"/>
                </a:lnTo>
                <a:lnTo>
                  <a:pt x="4497681" y="5417250"/>
                </a:lnTo>
                <a:lnTo>
                  <a:pt x="4811312" y="5616319"/>
                </a:lnTo>
                <a:lnTo>
                  <a:pt x="5055706" y="5231277"/>
                </a:lnTo>
                <a:lnTo>
                  <a:pt x="4827670" y="4746491"/>
                </a:lnTo>
                <a:close/>
                <a:moveTo>
                  <a:pt x="5064" y="5190605"/>
                </a:moveTo>
                <a:lnTo>
                  <a:pt x="696552" y="5276114"/>
                </a:lnTo>
                <a:cubicBezTo>
                  <a:pt x="673849" y="5830665"/>
                  <a:pt x="905790" y="6387729"/>
                  <a:pt x="1329298" y="6795803"/>
                </a:cubicBezTo>
                <a:cubicBezTo>
                  <a:pt x="1742308" y="7193763"/>
                  <a:pt x="2296214" y="7410173"/>
                  <a:pt x="2847106" y="7388810"/>
                </a:cubicBezTo>
                <a:lnTo>
                  <a:pt x="2935322" y="8080183"/>
                </a:lnTo>
                <a:cubicBezTo>
                  <a:pt x="2171520" y="8127883"/>
                  <a:pt x="1404010" y="7838139"/>
                  <a:pt x="838426" y="7288578"/>
                </a:cubicBezTo>
                <a:cubicBezTo>
                  <a:pt x="262300" y="6728776"/>
                  <a:pt x="-43753" y="5958291"/>
                  <a:pt x="5064" y="5190605"/>
                </a:cubicBezTo>
                <a:close/>
                <a:moveTo>
                  <a:pt x="2315372" y="4553207"/>
                </a:moveTo>
                <a:lnTo>
                  <a:pt x="2576079" y="4585445"/>
                </a:lnTo>
                <a:cubicBezTo>
                  <a:pt x="2567519" y="4794524"/>
                  <a:pt x="2654967" y="5004551"/>
                  <a:pt x="2814640" y="5158404"/>
                </a:cubicBezTo>
                <a:cubicBezTo>
                  <a:pt x="2970355" y="5308445"/>
                  <a:pt x="3179191" y="5390036"/>
                  <a:pt x="3386890" y="5381982"/>
                </a:cubicBezTo>
                <a:lnTo>
                  <a:pt x="3420150" y="5642648"/>
                </a:lnTo>
                <a:cubicBezTo>
                  <a:pt x="3132179" y="5660631"/>
                  <a:pt x="2842809" y="5551391"/>
                  <a:pt x="2629569" y="5344193"/>
                </a:cubicBezTo>
                <a:cubicBezTo>
                  <a:pt x="2412356" y="5133135"/>
                  <a:pt x="2296967" y="4842643"/>
                  <a:pt x="2315372" y="4553207"/>
                </a:cubicBezTo>
                <a:close/>
                <a:moveTo>
                  <a:pt x="1314524" y="4639948"/>
                </a:moveTo>
                <a:lnTo>
                  <a:pt x="1800223" y="4700010"/>
                </a:lnTo>
                <a:cubicBezTo>
                  <a:pt x="1784276" y="5089524"/>
                  <a:pt x="1947192" y="5480804"/>
                  <a:pt x="2244663" y="5767434"/>
                </a:cubicBezTo>
                <a:cubicBezTo>
                  <a:pt x="2534761" y="6046959"/>
                  <a:pt x="2923822" y="6198966"/>
                  <a:pt x="3310767" y="6183961"/>
                </a:cubicBezTo>
                <a:lnTo>
                  <a:pt x="3372729" y="6669578"/>
                </a:lnTo>
                <a:cubicBezTo>
                  <a:pt x="2836237" y="6703081"/>
                  <a:pt x="2297141" y="6499566"/>
                  <a:pt x="1899876" y="6113557"/>
                </a:cubicBezTo>
                <a:cubicBezTo>
                  <a:pt x="1495207" y="5720353"/>
                  <a:pt x="1280237" y="5179167"/>
                  <a:pt x="1314524" y="4639948"/>
                </a:cubicBezTo>
                <a:close/>
                <a:moveTo>
                  <a:pt x="4245423" y="3138341"/>
                </a:moveTo>
                <a:cubicBezTo>
                  <a:pt x="4678825" y="3041496"/>
                  <a:pt x="5108673" y="3314331"/>
                  <a:pt x="5205517" y="3747734"/>
                </a:cubicBezTo>
                <a:cubicBezTo>
                  <a:pt x="5302360" y="4181136"/>
                  <a:pt x="5029526" y="4610985"/>
                  <a:pt x="4596124" y="4707827"/>
                </a:cubicBezTo>
                <a:cubicBezTo>
                  <a:pt x="4162721" y="4804671"/>
                  <a:pt x="3732873" y="4531836"/>
                  <a:pt x="3636029" y="4098434"/>
                </a:cubicBezTo>
                <a:cubicBezTo>
                  <a:pt x="3539186" y="3665032"/>
                  <a:pt x="3812021" y="3235183"/>
                  <a:pt x="4245423" y="3138341"/>
                </a:cubicBezTo>
                <a:close/>
                <a:moveTo>
                  <a:pt x="4646799" y="2381722"/>
                </a:moveTo>
                <a:cubicBezTo>
                  <a:pt x="4933740" y="2339564"/>
                  <a:pt x="5232740" y="2430660"/>
                  <a:pt x="5460957" y="2629771"/>
                </a:cubicBezTo>
                <a:cubicBezTo>
                  <a:pt x="5684997" y="2825239"/>
                  <a:pt x="5817677" y="3104639"/>
                  <a:pt x="5823449" y="3393113"/>
                </a:cubicBezTo>
                <a:lnTo>
                  <a:pt x="5560931" y="3381413"/>
                </a:lnTo>
                <a:cubicBezTo>
                  <a:pt x="5551868" y="3173757"/>
                  <a:pt x="5453371" y="2972341"/>
                  <a:pt x="5291025" y="2829500"/>
                </a:cubicBezTo>
                <a:cubicBezTo>
                  <a:pt x="5124555" y="2683029"/>
                  <a:pt x="4908046" y="2613158"/>
                  <a:pt x="4700380" y="2638892"/>
                </a:cubicBezTo>
                <a:close/>
                <a:moveTo>
                  <a:pt x="4650897" y="1377131"/>
                </a:moveTo>
                <a:cubicBezTo>
                  <a:pt x="5185468" y="1298593"/>
                  <a:pt x="5742506" y="1468305"/>
                  <a:pt x="6167673" y="1839250"/>
                </a:cubicBezTo>
                <a:cubicBezTo>
                  <a:pt x="6585061" y="2203406"/>
                  <a:pt x="6832243" y="2723929"/>
                  <a:pt x="6842996" y="3261358"/>
                </a:cubicBezTo>
                <a:lnTo>
                  <a:pt x="6353927" y="3239563"/>
                </a:lnTo>
                <a:cubicBezTo>
                  <a:pt x="6337043" y="2852696"/>
                  <a:pt x="6153539" y="2477460"/>
                  <a:pt x="5851092" y="2211346"/>
                </a:cubicBezTo>
                <a:cubicBezTo>
                  <a:pt x="5540958" y="1938467"/>
                  <a:pt x="5137601" y="1808299"/>
                  <a:pt x="4750719" y="1856241"/>
                </a:cubicBezTo>
                <a:close/>
                <a:moveTo>
                  <a:pt x="5091943" y="26803"/>
                </a:moveTo>
                <a:cubicBezTo>
                  <a:pt x="5853010" y="-85015"/>
                  <a:pt x="6646064" y="156605"/>
                  <a:pt x="7251373" y="684716"/>
                </a:cubicBezTo>
                <a:cubicBezTo>
                  <a:pt x="7845607" y="1203164"/>
                  <a:pt x="8197519" y="1944231"/>
                  <a:pt x="8212826" y="2709368"/>
                </a:cubicBezTo>
                <a:lnTo>
                  <a:pt x="7516540" y="2678338"/>
                </a:lnTo>
                <a:cubicBezTo>
                  <a:pt x="7492502" y="2127556"/>
                  <a:pt x="7231249" y="1593336"/>
                  <a:pt x="6800657" y="1214470"/>
                </a:cubicBezTo>
                <a:cubicBezTo>
                  <a:pt x="6359121" y="825975"/>
                  <a:pt x="5784862" y="640655"/>
                  <a:pt x="5234059" y="708911"/>
                </a:cubicBezTo>
                <a:close/>
              </a:path>
            </a:pathLst>
          </a:custGeom>
          <a:solidFill>
            <a:schemeClr val="accent1"/>
          </a:solidFill>
          <a:ln w="10795" cap="flat" cmpd="sng" algn="ctr">
            <a:no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896386">
              <a:defRPr/>
            </a:pPr>
            <a:endParaRPr lang="en-US" sz="1765" kern="0" err="1">
              <a:solidFill>
                <a:srgbClr val="FFFFFF"/>
              </a:solidFill>
              <a:latin typeface="Segoe UI"/>
            </a:endParaRPr>
          </a:p>
        </p:txBody>
      </p:sp>
    </p:spTree>
    <p:extLst>
      <p:ext uri="{BB962C8B-B14F-4D97-AF65-F5344CB8AC3E}">
        <p14:creationId xmlns:p14="http://schemas.microsoft.com/office/powerpoint/2010/main" val="255659949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Circle: Hollow 79">
            <a:extLst>
              <a:ext uri="{FF2B5EF4-FFF2-40B4-BE49-F238E27FC236}">
                <a16:creationId xmlns:a16="http://schemas.microsoft.com/office/drawing/2014/main" id="{501C287C-9F8D-4D75-A21C-B5CAC299F822}"/>
              </a:ext>
              <a:ext uri="{C183D7F6-B498-43B3-948B-1728B52AA6E4}">
                <adec:decorative xmlns:adec="http://schemas.microsoft.com/office/drawing/2017/decorative" val="1"/>
              </a:ext>
            </a:extLst>
          </p:cNvPr>
          <p:cNvSpPr>
            <a:spLocks noChangeAspect="1"/>
          </p:cNvSpPr>
          <p:nvPr/>
        </p:nvSpPr>
        <p:spPr bwMode="auto">
          <a:xfrm>
            <a:off x="4175371" y="2021784"/>
            <a:ext cx="3940233" cy="3940233"/>
          </a:xfrm>
          <a:prstGeom prst="donut">
            <a:avLst>
              <a:gd name="adj" fmla="val 13690"/>
            </a:avLst>
          </a:prstGeom>
          <a:solidFill>
            <a:schemeClr val="accent3"/>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UI"/>
              <a:ea typeface="+mn-ea"/>
              <a:cs typeface="Segoe UI" pitchFamily="34" charset="0"/>
            </a:endParaRPr>
          </a:p>
        </p:txBody>
      </p:sp>
      <p:sp>
        <p:nvSpPr>
          <p:cNvPr id="2" name="Oval 1">
            <a:extLst>
              <a:ext uri="{FF2B5EF4-FFF2-40B4-BE49-F238E27FC236}">
                <a16:creationId xmlns:a16="http://schemas.microsoft.com/office/drawing/2014/main" id="{29B1A209-59F4-CAB6-628D-FE30CD955E68}"/>
              </a:ext>
            </a:extLst>
          </p:cNvPr>
          <p:cNvSpPr/>
          <p:nvPr/>
        </p:nvSpPr>
        <p:spPr bwMode="auto">
          <a:xfrm>
            <a:off x="4228272" y="2101248"/>
            <a:ext cx="806145" cy="806145"/>
          </a:xfrm>
          <a:prstGeom prst="ellipse">
            <a:avLst/>
          </a:prstGeom>
          <a:solidFill>
            <a:srgbClr val="0078D4"/>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Segoe UI"/>
              <a:ea typeface="Segoe UI" pitchFamily="34" charset="0"/>
              <a:cs typeface="Segoe UI" pitchFamily="34" charset="0"/>
            </a:endParaRPr>
          </a:p>
        </p:txBody>
      </p:sp>
      <p:sp>
        <p:nvSpPr>
          <p:cNvPr id="6" name="Oval 5">
            <a:extLst>
              <a:ext uri="{FF2B5EF4-FFF2-40B4-BE49-F238E27FC236}">
                <a16:creationId xmlns:a16="http://schemas.microsoft.com/office/drawing/2014/main" id="{A75332A3-E35D-244B-5924-60100C551D5E}"/>
              </a:ext>
            </a:extLst>
          </p:cNvPr>
          <p:cNvSpPr/>
          <p:nvPr/>
        </p:nvSpPr>
        <p:spPr bwMode="auto">
          <a:xfrm>
            <a:off x="7309459" y="2096518"/>
            <a:ext cx="806145" cy="806145"/>
          </a:xfrm>
          <a:prstGeom prst="ellipse">
            <a:avLst/>
          </a:prstGeom>
          <a:solidFill>
            <a:srgbClr val="0078D4"/>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Segoe UI"/>
              <a:ea typeface="+mn-ea"/>
              <a:cs typeface="Segoe UI" pitchFamily="34" charset="0"/>
            </a:endParaRPr>
          </a:p>
        </p:txBody>
      </p:sp>
      <p:sp>
        <p:nvSpPr>
          <p:cNvPr id="9" name="Oval 8">
            <a:extLst>
              <a:ext uri="{FF2B5EF4-FFF2-40B4-BE49-F238E27FC236}">
                <a16:creationId xmlns:a16="http://schemas.microsoft.com/office/drawing/2014/main" id="{66B72309-D957-30BD-DA75-E6F20EFA3161}"/>
              </a:ext>
            </a:extLst>
          </p:cNvPr>
          <p:cNvSpPr/>
          <p:nvPr/>
        </p:nvSpPr>
        <p:spPr bwMode="auto">
          <a:xfrm>
            <a:off x="7792452" y="3617912"/>
            <a:ext cx="806145" cy="806145"/>
          </a:xfrm>
          <a:prstGeom prst="ellipse">
            <a:avLst/>
          </a:prstGeom>
          <a:solidFill>
            <a:srgbClr val="0078D4"/>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Segoe UI"/>
              <a:ea typeface="+mn-ea"/>
              <a:cs typeface="Segoe UI" pitchFamily="34" charset="0"/>
            </a:endParaRPr>
          </a:p>
        </p:txBody>
      </p:sp>
      <p:sp>
        <p:nvSpPr>
          <p:cNvPr id="10" name="Oval 9">
            <a:extLst>
              <a:ext uri="{FF2B5EF4-FFF2-40B4-BE49-F238E27FC236}">
                <a16:creationId xmlns:a16="http://schemas.microsoft.com/office/drawing/2014/main" id="{EE19BFED-401D-CEC1-8BB4-FAFD505DAA57}"/>
              </a:ext>
            </a:extLst>
          </p:cNvPr>
          <p:cNvSpPr/>
          <p:nvPr/>
        </p:nvSpPr>
        <p:spPr bwMode="auto">
          <a:xfrm>
            <a:off x="3628433" y="3617912"/>
            <a:ext cx="806145" cy="806145"/>
          </a:xfrm>
          <a:prstGeom prst="ellipse">
            <a:avLst/>
          </a:prstGeom>
          <a:solidFill>
            <a:srgbClr val="0078D4"/>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Segoe UI"/>
              <a:ea typeface="+mn-ea"/>
              <a:cs typeface="Segoe UI" pitchFamily="34" charset="0"/>
            </a:endParaRPr>
          </a:p>
        </p:txBody>
      </p:sp>
      <p:sp>
        <p:nvSpPr>
          <p:cNvPr id="11" name="Oval 10">
            <a:extLst>
              <a:ext uri="{FF2B5EF4-FFF2-40B4-BE49-F238E27FC236}">
                <a16:creationId xmlns:a16="http://schemas.microsoft.com/office/drawing/2014/main" id="{596FCB11-39B6-F6D0-D077-896A6F1DC0DB}"/>
              </a:ext>
            </a:extLst>
          </p:cNvPr>
          <p:cNvSpPr/>
          <p:nvPr/>
        </p:nvSpPr>
        <p:spPr bwMode="auto">
          <a:xfrm>
            <a:off x="7269226" y="5148202"/>
            <a:ext cx="806145" cy="806145"/>
          </a:xfrm>
          <a:prstGeom prst="ellipse">
            <a:avLst/>
          </a:prstGeom>
          <a:solidFill>
            <a:srgbClr val="0078D4"/>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Segoe UI"/>
              <a:ea typeface="+mn-ea"/>
              <a:cs typeface="Segoe UI" pitchFamily="34" charset="0"/>
            </a:endParaRPr>
          </a:p>
        </p:txBody>
      </p:sp>
      <p:sp>
        <p:nvSpPr>
          <p:cNvPr id="12" name="Oval 11">
            <a:extLst>
              <a:ext uri="{FF2B5EF4-FFF2-40B4-BE49-F238E27FC236}">
                <a16:creationId xmlns:a16="http://schemas.microsoft.com/office/drawing/2014/main" id="{680C6054-9D77-40D4-6F25-77886DCCDF50}"/>
              </a:ext>
            </a:extLst>
          </p:cNvPr>
          <p:cNvSpPr/>
          <p:nvPr/>
        </p:nvSpPr>
        <p:spPr bwMode="auto">
          <a:xfrm>
            <a:off x="4235704" y="5148202"/>
            <a:ext cx="806145" cy="806145"/>
          </a:xfrm>
          <a:prstGeom prst="ellipse">
            <a:avLst/>
          </a:prstGeom>
          <a:solidFill>
            <a:srgbClr val="0078D4"/>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Segoe UI"/>
              <a:ea typeface="+mn-ea"/>
              <a:cs typeface="Segoe UI" pitchFamily="34" charset="0"/>
            </a:endParaRPr>
          </a:p>
        </p:txBody>
      </p:sp>
      <p:pic>
        <p:nvPicPr>
          <p:cNvPr id="4" name="Picture 3">
            <a:extLst>
              <a:ext uri="{FF2B5EF4-FFF2-40B4-BE49-F238E27FC236}">
                <a16:creationId xmlns:a16="http://schemas.microsoft.com/office/drawing/2014/main" id="{75897198-96DF-4C0E-0F46-7E67A73E3B2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21521" y="3104724"/>
            <a:ext cx="1052517" cy="1045676"/>
          </a:xfrm>
          <a:prstGeom prst="rect">
            <a:avLst/>
          </a:prstGeom>
        </p:spPr>
      </p:pic>
      <p:sp>
        <p:nvSpPr>
          <p:cNvPr id="3" name="Title 2">
            <a:extLst>
              <a:ext uri="{FF2B5EF4-FFF2-40B4-BE49-F238E27FC236}">
                <a16:creationId xmlns:a16="http://schemas.microsoft.com/office/drawing/2014/main" id="{DCEE9BAD-A0B4-46AB-9EFA-91441780E861}"/>
              </a:ext>
            </a:extLst>
          </p:cNvPr>
          <p:cNvSpPr>
            <a:spLocks noGrp="1"/>
          </p:cNvSpPr>
          <p:nvPr>
            <p:ph type="title"/>
          </p:nvPr>
        </p:nvSpPr>
        <p:spPr/>
        <p:txBody>
          <a:bodyPr/>
          <a:lstStyle/>
          <a:p>
            <a:r>
              <a:rPr lang="en-US" dirty="0"/>
              <a:t>Dynamics 365 Business Central</a:t>
            </a:r>
          </a:p>
        </p:txBody>
      </p:sp>
      <p:sp>
        <p:nvSpPr>
          <p:cNvPr id="92" name="TextBox 91">
            <a:extLst>
              <a:ext uri="{FF2B5EF4-FFF2-40B4-BE49-F238E27FC236}">
                <a16:creationId xmlns:a16="http://schemas.microsoft.com/office/drawing/2014/main" id="{140A0FCB-0E43-40BA-8F5C-8F40379BD525}"/>
              </a:ext>
            </a:extLst>
          </p:cNvPr>
          <p:cNvSpPr txBox="1">
            <a:spLocks/>
          </p:cNvSpPr>
          <p:nvPr/>
        </p:nvSpPr>
        <p:spPr>
          <a:xfrm>
            <a:off x="588263" y="1117797"/>
            <a:ext cx="11018520" cy="615553"/>
          </a:xfrm>
          <a:prstGeom prst="rect">
            <a:avLst/>
          </a:prstGeom>
          <a:noFill/>
        </p:spPr>
        <p:txBody>
          <a:bodyPr wrap="square" lIns="0" tIns="0" rIns="0" bIns="0">
            <a:spAutoFit/>
          </a:body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dirty="0">
                <a:ln>
                  <a:noFill/>
                </a:ln>
                <a:solidFill>
                  <a:srgbClr val="0078D4"/>
                </a:solidFill>
                <a:effectLst/>
                <a:uLnTx/>
                <a:uFillTx/>
                <a:latin typeface="Segoe UI Semibold"/>
                <a:ea typeface="+mn-ea"/>
                <a:cs typeface="+mn-cs"/>
              </a:rPr>
              <a:t>Connects sales, service, finance, and operations teams in a single solution to help them adapt faster, work smarter, and deliver results.</a:t>
            </a:r>
            <a:endParaRPr kumimoji="0" lang="en-US" sz="1800" b="0" i="0" u="none" strike="noStrike" kern="1200" cap="none" spc="0" normalizeH="0" baseline="0" noProof="0" dirty="0">
              <a:ln>
                <a:noFill/>
              </a:ln>
              <a:solidFill>
                <a:srgbClr val="0078D4"/>
              </a:solidFill>
              <a:effectLst/>
              <a:uLnTx/>
              <a:uFillTx/>
              <a:latin typeface="Segoe UI Semibold"/>
              <a:ea typeface="+mn-ea"/>
              <a:cs typeface="Segoe UI"/>
            </a:endParaRPr>
          </a:p>
        </p:txBody>
      </p:sp>
      <p:sp>
        <p:nvSpPr>
          <p:cNvPr id="122" name="TextBox 121">
            <a:extLst>
              <a:ext uri="{FF2B5EF4-FFF2-40B4-BE49-F238E27FC236}">
                <a16:creationId xmlns:a16="http://schemas.microsoft.com/office/drawing/2014/main" id="{1E3266AC-5960-4390-BBF7-F8C19D860E0E}"/>
              </a:ext>
            </a:extLst>
          </p:cNvPr>
          <p:cNvSpPr txBox="1"/>
          <p:nvPr/>
        </p:nvSpPr>
        <p:spPr>
          <a:xfrm>
            <a:off x="2519124" y="2257657"/>
            <a:ext cx="1522218" cy="430887"/>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a:ea typeface="+mn-ea"/>
                <a:cs typeface="+mn-cs"/>
              </a:rPr>
              <a:t>Financial Management</a:t>
            </a:r>
          </a:p>
        </p:txBody>
      </p:sp>
      <p:sp>
        <p:nvSpPr>
          <p:cNvPr id="15" name="TextBox 14">
            <a:extLst>
              <a:ext uri="{FF2B5EF4-FFF2-40B4-BE49-F238E27FC236}">
                <a16:creationId xmlns:a16="http://schemas.microsoft.com/office/drawing/2014/main" id="{90A26B77-6490-4796-8D72-3A3062FF888D}"/>
              </a:ext>
            </a:extLst>
          </p:cNvPr>
          <p:cNvSpPr txBox="1"/>
          <p:nvPr/>
        </p:nvSpPr>
        <p:spPr>
          <a:xfrm>
            <a:off x="1885950" y="3776457"/>
            <a:ext cx="1561658" cy="430887"/>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Segoe UI"/>
                <a:ea typeface="+mn-ea"/>
                <a:cs typeface="+mn-cs"/>
              </a:rPr>
              <a:t>Sales</a:t>
            </a:r>
            <a:br>
              <a:rPr kumimoji="0" lang="en-US" sz="1400" b="0" i="0" u="none" strike="noStrike" kern="0" cap="none" spc="0" normalizeH="0" baseline="0" noProof="0" dirty="0">
                <a:ln>
                  <a:noFill/>
                </a:ln>
                <a:solidFill>
                  <a:srgbClr val="000000"/>
                </a:solidFill>
                <a:effectLst/>
                <a:uLnTx/>
                <a:uFillTx/>
                <a:latin typeface="Segoe UI"/>
                <a:ea typeface="+mn-ea"/>
                <a:cs typeface="+mn-cs"/>
              </a:rPr>
            </a:br>
            <a:r>
              <a:rPr kumimoji="0" lang="en-US" sz="1400" b="0" i="0" u="none" strike="noStrike" kern="0" cap="none" spc="0" normalizeH="0" baseline="0" noProof="0" dirty="0">
                <a:ln>
                  <a:noFill/>
                </a:ln>
                <a:solidFill>
                  <a:srgbClr val="000000"/>
                </a:solidFill>
                <a:effectLst/>
                <a:uLnTx/>
                <a:uFillTx/>
                <a:latin typeface="Segoe UI"/>
                <a:ea typeface="+mn-ea"/>
                <a:cs typeface="+mn-cs"/>
              </a:rPr>
              <a:t>Management</a:t>
            </a:r>
          </a:p>
        </p:txBody>
      </p:sp>
      <p:sp>
        <p:nvSpPr>
          <p:cNvPr id="16" name="TextBox 15">
            <a:extLst>
              <a:ext uri="{FF2B5EF4-FFF2-40B4-BE49-F238E27FC236}">
                <a16:creationId xmlns:a16="http://schemas.microsoft.com/office/drawing/2014/main" id="{C179C3B2-AC55-4729-BD49-81E39EDB393E}"/>
              </a:ext>
            </a:extLst>
          </p:cNvPr>
          <p:cNvSpPr txBox="1"/>
          <p:nvPr/>
        </p:nvSpPr>
        <p:spPr>
          <a:xfrm>
            <a:off x="2660601" y="5295258"/>
            <a:ext cx="1380741" cy="430887"/>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Segoe UI"/>
                <a:ea typeface="+mn-ea"/>
                <a:cs typeface="+mn-cs"/>
              </a:rPr>
              <a:t>Service Management</a:t>
            </a:r>
          </a:p>
        </p:txBody>
      </p:sp>
      <p:sp>
        <p:nvSpPr>
          <p:cNvPr id="7" name="TextBox 6">
            <a:extLst>
              <a:ext uri="{FF2B5EF4-FFF2-40B4-BE49-F238E27FC236}">
                <a16:creationId xmlns:a16="http://schemas.microsoft.com/office/drawing/2014/main" id="{4902B5F1-328A-4968-5E74-1A69B74CBC7B}"/>
              </a:ext>
            </a:extLst>
          </p:cNvPr>
          <p:cNvSpPr txBox="1"/>
          <p:nvPr/>
        </p:nvSpPr>
        <p:spPr>
          <a:xfrm>
            <a:off x="5084773" y="4259180"/>
            <a:ext cx="2184453"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Semibold"/>
                <a:ea typeface="+mn-ea"/>
                <a:cs typeface="+mn-cs"/>
              </a:rPr>
              <a:t>Reporting &amp;</a:t>
            </a:r>
            <a:endParaRPr kumimoji="0" lang="en-US" sz="1600" b="0" i="0" u="none" strike="noStrike" kern="1200" cap="none" spc="0" normalizeH="0" baseline="0" noProof="0" dirty="0">
              <a:ln>
                <a:noFill/>
              </a:ln>
              <a:solidFill>
                <a:srgbClr val="000000"/>
              </a:solidFill>
              <a:effectLst/>
              <a:uLnTx/>
              <a:uFillTx/>
              <a:latin typeface="Segoe UI Semibold"/>
              <a:ea typeface="+mn-ea"/>
              <a:cs typeface="Segoe UI"/>
            </a:endParaRP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Semibold"/>
                <a:ea typeface="+mn-ea"/>
                <a:cs typeface="+mn-cs"/>
              </a:rPr>
              <a:t>business insights</a:t>
            </a:r>
            <a:endParaRPr kumimoji="0" lang="en-US" sz="1600" b="0" i="0" u="none" strike="noStrike" kern="1200" cap="none" spc="0" normalizeH="0" baseline="0" noProof="0" dirty="0">
              <a:ln>
                <a:noFill/>
              </a:ln>
              <a:solidFill>
                <a:srgbClr val="000000"/>
              </a:solidFill>
              <a:effectLst/>
              <a:uLnTx/>
              <a:uFillTx/>
              <a:latin typeface="Segoe UI Semibold"/>
              <a:ea typeface="+mn-ea"/>
              <a:cs typeface="Segoe UI"/>
            </a:endParaRPr>
          </a:p>
        </p:txBody>
      </p:sp>
      <p:sp>
        <p:nvSpPr>
          <p:cNvPr id="18" name="TextBox 17">
            <a:extLst>
              <a:ext uri="{FF2B5EF4-FFF2-40B4-BE49-F238E27FC236}">
                <a16:creationId xmlns:a16="http://schemas.microsoft.com/office/drawing/2014/main" id="{A3DD8F6F-46C4-4DE5-A693-977CDC8A81DB}"/>
              </a:ext>
            </a:extLst>
          </p:cNvPr>
          <p:cNvSpPr txBox="1"/>
          <p:nvPr/>
        </p:nvSpPr>
        <p:spPr>
          <a:xfrm>
            <a:off x="8246888" y="2257657"/>
            <a:ext cx="1432519" cy="43088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a:ea typeface="+mn-ea"/>
                <a:cs typeface="+mn-cs"/>
              </a:rPr>
              <a:t>Project Management</a:t>
            </a:r>
          </a:p>
        </p:txBody>
      </p:sp>
      <p:sp>
        <p:nvSpPr>
          <p:cNvPr id="19" name="TextBox 18">
            <a:extLst>
              <a:ext uri="{FF2B5EF4-FFF2-40B4-BE49-F238E27FC236}">
                <a16:creationId xmlns:a16="http://schemas.microsoft.com/office/drawing/2014/main" id="{85D2A020-0D0F-488C-96E2-984AAEB445F5}"/>
              </a:ext>
            </a:extLst>
          </p:cNvPr>
          <p:cNvSpPr txBox="1"/>
          <p:nvPr/>
        </p:nvSpPr>
        <p:spPr>
          <a:xfrm>
            <a:off x="8860451" y="3776457"/>
            <a:ext cx="1443556" cy="43088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Segoe UI"/>
                <a:ea typeface="+mn-ea"/>
                <a:cs typeface="+mn-cs"/>
              </a:rPr>
              <a:t>Operations Management</a:t>
            </a:r>
          </a:p>
        </p:txBody>
      </p:sp>
      <p:sp>
        <p:nvSpPr>
          <p:cNvPr id="55" name="Oval 54">
            <a:extLst>
              <a:ext uri="{FF2B5EF4-FFF2-40B4-BE49-F238E27FC236}">
                <a16:creationId xmlns:a16="http://schemas.microsoft.com/office/drawing/2014/main" id="{A5621BE4-C7B0-41BE-A0A1-F8BE558CDFFA}"/>
              </a:ext>
              <a:ext uri="{C183D7F6-B498-43B3-948B-1728B52AA6E4}">
                <adec:decorative xmlns:adec="http://schemas.microsoft.com/office/drawing/2017/decorative" val="1"/>
              </a:ext>
            </a:extLst>
          </p:cNvPr>
          <p:cNvSpPr>
            <a:spLocks/>
          </p:cNvSpPr>
          <p:nvPr/>
        </p:nvSpPr>
        <p:spPr bwMode="auto">
          <a:xfrm>
            <a:off x="5127382" y="2965045"/>
            <a:ext cx="2048120" cy="2081034"/>
          </a:xfrm>
          <a:prstGeom prst="ellipse">
            <a:avLst/>
          </a:prstGeom>
          <a:noFill/>
          <a:ln w="38100" cap="flat" cmpd="sng" algn="ctr">
            <a:no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algn="l" defTabSz="274214" rtl="0" eaLnBrk="1" fontAlgn="auto" latinLnBrk="0" hangingPunct="1">
              <a:lnSpc>
                <a:spcPct val="100000"/>
              </a:lnSpc>
              <a:spcBef>
                <a:spcPts val="0"/>
              </a:spcBef>
              <a:spcAft>
                <a:spcPts val="500"/>
              </a:spcAft>
              <a:buClr>
                <a:srgbClr val="0078D7"/>
              </a:buClr>
              <a:buSzTx/>
              <a:buFontTx/>
              <a:buNone/>
              <a:tabLst/>
              <a:defRPr/>
            </a:pPr>
            <a:endParaRPr kumimoji="0" lang="en-IN"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56" name="Oval 55">
            <a:extLst>
              <a:ext uri="{FF2B5EF4-FFF2-40B4-BE49-F238E27FC236}">
                <a16:creationId xmlns:a16="http://schemas.microsoft.com/office/drawing/2014/main" id="{283D9C39-B8A9-4679-B1BD-D82D43968423}"/>
              </a:ext>
              <a:ext uri="{C183D7F6-B498-43B3-948B-1728B52AA6E4}">
                <adec:decorative xmlns:adec="http://schemas.microsoft.com/office/drawing/2017/decorative" val="1"/>
              </a:ext>
            </a:extLst>
          </p:cNvPr>
          <p:cNvSpPr>
            <a:spLocks/>
          </p:cNvSpPr>
          <p:nvPr/>
        </p:nvSpPr>
        <p:spPr bwMode="auto">
          <a:xfrm>
            <a:off x="5127382" y="2965045"/>
            <a:ext cx="2048120" cy="2081034"/>
          </a:xfrm>
          <a:prstGeom prst="ellipse">
            <a:avLst/>
          </a:prstGeom>
          <a:noFill/>
          <a:ln w="38100" cap="flat" cmpd="sng" algn="ctr">
            <a:no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algn="l" defTabSz="274214" rtl="0" eaLnBrk="1" fontAlgn="auto" latinLnBrk="0" hangingPunct="1">
              <a:lnSpc>
                <a:spcPct val="100000"/>
              </a:lnSpc>
              <a:spcBef>
                <a:spcPts val="0"/>
              </a:spcBef>
              <a:spcAft>
                <a:spcPts val="500"/>
              </a:spcAft>
              <a:buClr>
                <a:srgbClr val="0078D7"/>
              </a:buClr>
              <a:buSzTx/>
              <a:buFontTx/>
              <a:buNone/>
              <a:tabLst/>
              <a:defRPr/>
            </a:pPr>
            <a:endParaRPr kumimoji="0" lang="en-IN"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57" name="Oval 56">
            <a:extLst>
              <a:ext uri="{FF2B5EF4-FFF2-40B4-BE49-F238E27FC236}">
                <a16:creationId xmlns:a16="http://schemas.microsoft.com/office/drawing/2014/main" id="{66D846FC-71AC-473A-8A86-237863B12DD4}"/>
              </a:ext>
              <a:ext uri="{C183D7F6-B498-43B3-948B-1728B52AA6E4}">
                <adec:decorative xmlns:adec="http://schemas.microsoft.com/office/drawing/2017/decorative" val="1"/>
              </a:ext>
            </a:extLst>
          </p:cNvPr>
          <p:cNvSpPr>
            <a:spLocks/>
          </p:cNvSpPr>
          <p:nvPr/>
        </p:nvSpPr>
        <p:spPr bwMode="auto">
          <a:xfrm>
            <a:off x="5127382" y="2965045"/>
            <a:ext cx="2048120" cy="2081034"/>
          </a:xfrm>
          <a:prstGeom prst="ellipse">
            <a:avLst/>
          </a:prstGeom>
          <a:noFill/>
          <a:ln w="38100" cap="flat" cmpd="sng" algn="ctr">
            <a:no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algn="l" defTabSz="274214" rtl="0" eaLnBrk="1" fontAlgn="auto" latinLnBrk="0" hangingPunct="1">
              <a:lnSpc>
                <a:spcPct val="100000"/>
              </a:lnSpc>
              <a:spcBef>
                <a:spcPts val="0"/>
              </a:spcBef>
              <a:spcAft>
                <a:spcPts val="500"/>
              </a:spcAft>
              <a:buClr>
                <a:srgbClr val="0078D7"/>
              </a:buClr>
              <a:buSzTx/>
              <a:buFontTx/>
              <a:buNone/>
              <a:tabLst/>
              <a:defRPr/>
            </a:pPr>
            <a:endParaRPr kumimoji="0" lang="en-IN"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8" name="TextBox 7">
            <a:extLst>
              <a:ext uri="{FF2B5EF4-FFF2-40B4-BE49-F238E27FC236}">
                <a16:creationId xmlns:a16="http://schemas.microsoft.com/office/drawing/2014/main" id="{73A06658-0235-55C2-870C-D3BA39CA89E1}"/>
              </a:ext>
            </a:extLst>
          </p:cNvPr>
          <p:cNvSpPr txBox="1"/>
          <p:nvPr/>
        </p:nvSpPr>
        <p:spPr>
          <a:xfrm>
            <a:off x="8246888" y="5295258"/>
            <a:ext cx="1443556" cy="43088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Segoe UI"/>
                <a:ea typeface="+mn-ea"/>
                <a:cs typeface="+mn-cs"/>
              </a:rPr>
              <a:t>Supply chain Management</a:t>
            </a:r>
          </a:p>
        </p:txBody>
      </p:sp>
      <p:sp>
        <p:nvSpPr>
          <p:cNvPr id="109" name="Freeform 96">
            <a:extLst>
              <a:ext uri="{FF2B5EF4-FFF2-40B4-BE49-F238E27FC236}">
                <a16:creationId xmlns:a16="http://schemas.microsoft.com/office/drawing/2014/main" id="{550F8FF7-FD35-1637-9869-9A9B390978AB}"/>
              </a:ext>
              <a:ext uri="{C183D7F6-B498-43B3-948B-1728B52AA6E4}">
                <adec:decorative xmlns:adec="http://schemas.microsoft.com/office/drawing/2017/decorative" val="1"/>
              </a:ext>
            </a:extLst>
          </p:cNvPr>
          <p:cNvSpPr>
            <a:spLocks noChangeAspect="1" noEditPoints="1"/>
          </p:cNvSpPr>
          <p:nvPr/>
        </p:nvSpPr>
        <p:spPr bwMode="auto">
          <a:xfrm>
            <a:off x="4417326" y="5357176"/>
            <a:ext cx="470044" cy="432796"/>
          </a:xfrm>
          <a:custGeom>
            <a:avLst/>
            <a:gdLst>
              <a:gd name="T0" fmla="*/ 224 w 356"/>
              <a:gd name="T1" fmla="*/ 273 h 328"/>
              <a:gd name="T2" fmla="*/ 181 w 356"/>
              <a:gd name="T3" fmla="*/ 295 h 328"/>
              <a:gd name="T4" fmla="*/ 181 w 356"/>
              <a:gd name="T5" fmla="*/ 328 h 328"/>
              <a:gd name="T6" fmla="*/ 121 w 356"/>
              <a:gd name="T7" fmla="*/ 328 h 328"/>
              <a:gd name="T8" fmla="*/ 121 w 356"/>
              <a:gd name="T9" fmla="*/ 291 h 328"/>
              <a:gd name="T10" fmla="*/ 57 w 356"/>
              <a:gd name="T11" fmla="*/ 254 h 328"/>
              <a:gd name="T12" fmla="*/ 28 w 356"/>
              <a:gd name="T13" fmla="*/ 269 h 328"/>
              <a:gd name="T14" fmla="*/ 0 w 356"/>
              <a:gd name="T15" fmla="*/ 214 h 328"/>
              <a:gd name="T16" fmla="*/ 28 w 356"/>
              <a:gd name="T17" fmla="*/ 199 h 328"/>
              <a:gd name="T18" fmla="*/ 21 w 356"/>
              <a:gd name="T19" fmla="*/ 162 h 328"/>
              <a:gd name="T20" fmla="*/ 28 w 356"/>
              <a:gd name="T21" fmla="*/ 125 h 328"/>
              <a:gd name="T22" fmla="*/ 0 w 356"/>
              <a:gd name="T23" fmla="*/ 111 h 328"/>
              <a:gd name="T24" fmla="*/ 28 w 356"/>
              <a:gd name="T25" fmla="*/ 55 h 328"/>
              <a:gd name="T26" fmla="*/ 57 w 356"/>
              <a:gd name="T27" fmla="*/ 70 h 328"/>
              <a:gd name="T28" fmla="*/ 121 w 356"/>
              <a:gd name="T29" fmla="*/ 33 h 328"/>
              <a:gd name="T30" fmla="*/ 121 w 356"/>
              <a:gd name="T31" fmla="*/ 0 h 328"/>
              <a:gd name="T32" fmla="*/ 181 w 356"/>
              <a:gd name="T33" fmla="*/ 0 h 328"/>
              <a:gd name="T34" fmla="*/ 181 w 356"/>
              <a:gd name="T35" fmla="*/ 30 h 328"/>
              <a:gd name="T36" fmla="*/ 249 w 356"/>
              <a:gd name="T37" fmla="*/ 70 h 328"/>
              <a:gd name="T38" fmla="*/ 274 w 356"/>
              <a:gd name="T39" fmla="*/ 55 h 328"/>
              <a:gd name="T40" fmla="*/ 306 w 356"/>
              <a:gd name="T41" fmla="*/ 111 h 328"/>
              <a:gd name="T42" fmla="*/ 277 w 356"/>
              <a:gd name="T43" fmla="*/ 125 h 328"/>
              <a:gd name="T44" fmla="*/ 282 w 356"/>
              <a:gd name="T45" fmla="*/ 162 h 328"/>
              <a:gd name="T46" fmla="*/ 279 w 356"/>
              <a:gd name="T47" fmla="*/ 188 h 328"/>
              <a:gd name="T48" fmla="*/ 186 w 356"/>
              <a:gd name="T49" fmla="*/ 100 h 328"/>
              <a:gd name="T50" fmla="*/ 150 w 356"/>
              <a:gd name="T51" fmla="*/ 89 h 328"/>
              <a:gd name="T52" fmla="*/ 75 w 356"/>
              <a:gd name="T53" fmla="*/ 166 h 328"/>
              <a:gd name="T54" fmla="*/ 107 w 356"/>
              <a:gd name="T55" fmla="*/ 231 h 328"/>
              <a:gd name="T56" fmla="*/ 209 w 356"/>
              <a:gd name="T57" fmla="*/ 238 h 328"/>
              <a:gd name="T58" fmla="*/ 310 w 356"/>
              <a:gd name="T59" fmla="*/ 302 h 328"/>
              <a:gd name="T60" fmla="*/ 348 w 356"/>
              <a:gd name="T61" fmla="*/ 294 h 328"/>
              <a:gd name="T62" fmla="*/ 340 w 356"/>
              <a:gd name="T63" fmla="*/ 256 h 328"/>
              <a:gd name="T64" fmla="*/ 237 w 356"/>
              <a:gd name="T65" fmla="*/ 195 h 328"/>
              <a:gd name="T66" fmla="*/ 235 w 356"/>
              <a:gd name="T67" fmla="*/ 194 h 328"/>
              <a:gd name="T68" fmla="*/ 234 w 356"/>
              <a:gd name="T69" fmla="*/ 179 h 328"/>
              <a:gd name="T70" fmla="*/ 172 w 356"/>
              <a:gd name="T71" fmla="*/ 139 h 328"/>
              <a:gd name="T72" fmla="*/ 145 w 356"/>
              <a:gd name="T73" fmla="*/ 153 h 328"/>
              <a:gd name="T74" fmla="*/ 194 w 356"/>
              <a:gd name="T75" fmla="*/ 183 h 328"/>
              <a:gd name="T76" fmla="*/ 182 w 356"/>
              <a:gd name="T77" fmla="*/ 199 h 328"/>
              <a:gd name="T78" fmla="*/ 135 w 356"/>
              <a:gd name="T79" fmla="*/ 169 h 328"/>
              <a:gd name="T80" fmla="*/ 132 w 356"/>
              <a:gd name="T81" fmla="*/ 201 h 328"/>
              <a:gd name="T82" fmla="*/ 194 w 356"/>
              <a:gd name="T83" fmla="*/ 241 h 328"/>
              <a:gd name="T84" fmla="*/ 207 w 356"/>
              <a:gd name="T85" fmla="*/ 237 h 328"/>
              <a:gd name="T86" fmla="*/ 209 w 356"/>
              <a:gd name="T87" fmla="*/ 23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328">
                <a:moveTo>
                  <a:pt x="224" y="273"/>
                </a:moveTo>
                <a:cubicBezTo>
                  <a:pt x="213" y="284"/>
                  <a:pt x="195" y="291"/>
                  <a:pt x="181" y="295"/>
                </a:cubicBezTo>
                <a:cubicBezTo>
                  <a:pt x="181" y="295"/>
                  <a:pt x="181" y="295"/>
                  <a:pt x="181" y="328"/>
                </a:cubicBezTo>
                <a:cubicBezTo>
                  <a:pt x="181" y="328"/>
                  <a:pt x="181" y="328"/>
                  <a:pt x="121" y="328"/>
                </a:cubicBezTo>
                <a:cubicBezTo>
                  <a:pt x="121" y="328"/>
                  <a:pt x="121" y="328"/>
                  <a:pt x="121" y="291"/>
                </a:cubicBezTo>
                <a:cubicBezTo>
                  <a:pt x="96" y="287"/>
                  <a:pt x="75" y="273"/>
                  <a:pt x="57" y="254"/>
                </a:cubicBezTo>
                <a:cubicBezTo>
                  <a:pt x="57" y="254"/>
                  <a:pt x="57" y="254"/>
                  <a:pt x="28" y="269"/>
                </a:cubicBezTo>
                <a:cubicBezTo>
                  <a:pt x="28" y="269"/>
                  <a:pt x="28" y="269"/>
                  <a:pt x="0" y="214"/>
                </a:cubicBezTo>
                <a:cubicBezTo>
                  <a:pt x="0" y="214"/>
                  <a:pt x="0" y="214"/>
                  <a:pt x="28" y="199"/>
                </a:cubicBezTo>
                <a:cubicBezTo>
                  <a:pt x="25" y="188"/>
                  <a:pt x="21" y="177"/>
                  <a:pt x="21" y="162"/>
                </a:cubicBezTo>
                <a:cubicBezTo>
                  <a:pt x="21" y="151"/>
                  <a:pt x="25" y="136"/>
                  <a:pt x="28" y="125"/>
                </a:cubicBezTo>
                <a:cubicBezTo>
                  <a:pt x="28" y="125"/>
                  <a:pt x="28" y="125"/>
                  <a:pt x="0" y="111"/>
                </a:cubicBezTo>
                <a:cubicBezTo>
                  <a:pt x="0" y="111"/>
                  <a:pt x="0" y="111"/>
                  <a:pt x="28" y="55"/>
                </a:cubicBezTo>
                <a:cubicBezTo>
                  <a:pt x="28" y="55"/>
                  <a:pt x="28" y="55"/>
                  <a:pt x="57" y="70"/>
                </a:cubicBezTo>
                <a:cubicBezTo>
                  <a:pt x="75" y="52"/>
                  <a:pt x="96" y="37"/>
                  <a:pt x="121" y="33"/>
                </a:cubicBezTo>
                <a:cubicBezTo>
                  <a:pt x="121" y="33"/>
                  <a:pt x="121" y="33"/>
                  <a:pt x="121" y="0"/>
                </a:cubicBezTo>
                <a:cubicBezTo>
                  <a:pt x="121" y="0"/>
                  <a:pt x="121" y="0"/>
                  <a:pt x="181" y="0"/>
                </a:cubicBezTo>
                <a:cubicBezTo>
                  <a:pt x="181" y="0"/>
                  <a:pt x="181" y="0"/>
                  <a:pt x="181" y="30"/>
                </a:cubicBezTo>
                <a:cubicBezTo>
                  <a:pt x="206" y="37"/>
                  <a:pt x="231" y="52"/>
                  <a:pt x="249" y="70"/>
                </a:cubicBezTo>
                <a:cubicBezTo>
                  <a:pt x="249" y="70"/>
                  <a:pt x="249" y="70"/>
                  <a:pt x="274" y="55"/>
                </a:cubicBezTo>
                <a:cubicBezTo>
                  <a:pt x="274" y="55"/>
                  <a:pt x="274" y="55"/>
                  <a:pt x="306" y="111"/>
                </a:cubicBezTo>
                <a:cubicBezTo>
                  <a:pt x="306" y="111"/>
                  <a:pt x="306" y="111"/>
                  <a:pt x="277" y="125"/>
                </a:cubicBezTo>
                <a:cubicBezTo>
                  <a:pt x="281" y="136"/>
                  <a:pt x="282" y="150"/>
                  <a:pt x="282" y="162"/>
                </a:cubicBezTo>
                <a:cubicBezTo>
                  <a:pt x="282" y="169"/>
                  <a:pt x="282" y="178"/>
                  <a:pt x="279" y="188"/>
                </a:cubicBezTo>
                <a:moveTo>
                  <a:pt x="186" y="100"/>
                </a:moveTo>
                <a:cubicBezTo>
                  <a:pt x="176" y="93"/>
                  <a:pt x="165" y="89"/>
                  <a:pt x="150" y="89"/>
                </a:cubicBezTo>
                <a:cubicBezTo>
                  <a:pt x="107" y="89"/>
                  <a:pt x="75" y="126"/>
                  <a:pt x="75" y="166"/>
                </a:cubicBezTo>
                <a:cubicBezTo>
                  <a:pt x="75" y="195"/>
                  <a:pt x="85" y="217"/>
                  <a:pt x="107" y="231"/>
                </a:cubicBezTo>
                <a:moveTo>
                  <a:pt x="209" y="238"/>
                </a:moveTo>
                <a:cubicBezTo>
                  <a:pt x="310" y="302"/>
                  <a:pt x="310" y="302"/>
                  <a:pt x="310" y="302"/>
                </a:cubicBezTo>
                <a:cubicBezTo>
                  <a:pt x="323" y="310"/>
                  <a:pt x="340" y="307"/>
                  <a:pt x="348" y="294"/>
                </a:cubicBezTo>
                <a:cubicBezTo>
                  <a:pt x="356" y="282"/>
                  <a:pt x="353" y="265"/>
                  <a:pt x="340" y="256"/>
                </a:cubicBezTo>
                <a:cubicBezTo>
                  <a:pt x="237" y="195"/>
                  <a:pt x="237" y="195"/>
                  <a:pt x="237" y="195"/>
                </a:cubicBezTo>
                <a:cubicBezTo>
                  <a:pt x="235" y="194"/>
                  <a:pt x="235" y="194"/>
                  <a:pt x="235" y="194"/>
                </a:cubicBezTo>
                <a:cubicBezTo>
                  <a:pt x="236" y="189"/>
                  <a:pt x="235" y="184"/>
                  <a:pt x="234" y="179"/>
                </a:cubicBezTo>
                <a:cubicBezTo>
                  <a:pt x="228" y="151"/>
                  <a:pt x="200" y="132"/>
                  <a:pt x="172" y="139"/>
                </a:cubicBezTo>
                <a:cubicBezTo>
                  <a:pt x="162" y="141"/>
                  <a:pt x="152" y="146"/>
                  <a:pt x="145" y="153"/>
                </a:cubicBezTo>
                <a:cubicBezTo>
                  <a:pt x="194" y="183"/>
                  <a:pt x="194" y="183"/>
                  <a:pt x="194" y="183"/>
                </a:cubicBezTo>
                <a:cubicBezTo>
                  <a:pt x="182" y="199"/>
                  <a:pt x="182" y="199"/>
                  <a:pt x="182" y="199"/>
                </a:cubicBezTo>
                <a:cubicBezTo>
                  <a:pt x="135" y="169"/>
                  <a:pt x="135" y="169"/>
                  <a:pt x="135" y="169"/>
                </a:cubicBezTo>
                <a:cubicBezTo>
                  <a:pt x="131" y="179"/>
                  <a:pt x="129" y="190"/>
                  <a:pt x="132" y="201"/>
                </a:cubicBezTo>
                <a:cubicBezTo>
                  <a:pt x="138" y="229"/>
                  <a:pt x="165" y="247"/>
                  <a:pt x="194" y="241"/>
                </a:cubicBezTo>
                <a:cubicBezTo>
                  <a:pt x="198" y="240"/>
                  <a:pt x="203" y="239"/>
                  <a:pt x="207" y="237"/>
                </a:cubicBezTo>
                <a:lnTo>
                  <a:pt x="209" y="238"/>
                </a:lnTo>
                <a:close/>
              </a:path>
            </a:pathLst>
          </a:custGeom>
          <a:noFill/>
          <a:ln w="2032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1" name="speedometer_2">
            <a:extLst>
              <a:ext uri="{FF2B5EF4-FFF2-40B4-BE49-F238E27FC236}">
                <a16:creationId xmlns:a16="http://schemas.microsoft.com/office/drawing/2014/main" id="{99A6326F-31C7-823F-FF88-0C9DDBAD0B4F}"/>
              </a:ext>
              <a:ext uri="{C183D7F6-B498-43B3-948B-1728B52AA6E4}">
                <adec:decorative xmlns:adec="http://schemas.microsoft.com/office/drawing/2017/decorative" val="1"/>
              </a:ext>
            </a:extLst>
          </p:cNvPr>
          <p:cNvSpPr>
            <a:spLocks noChangeAspect="1" noEditPoints="1"/>
          </p:cNvSpPr>
          <p:nvPr/>
        </p:nvSpPr>
        <p:spPr bwMode="auto">
          <a:xfrm>
            <a:off x="7491925" y="2267058"/>
            <a:ext cx="449504" cy="449500"/>
          </a:xfrm>
          <a:custGeom>
            <a:avLst/>
            <a:gdLst>
              <a:gd name="T0" fmla="*/ 155 w 281"/>
              <a:gd name="T1" fmla="*/ 155 h 281"/>
              <a:gd name="T2" fmla="*/ 126 w 281"/>
              <a:gd name="T3" fmla="*/ 155 h 281"/>
              <a:gd name="T4" fmla="*/ 126 w 281"/>
              <a:gd name="T5" fmla="*/ 126 h 281"/>
              <a:gd name="T6" fmla="*/ 155 w 281"/>
              <a:gd name="T7" fmla="*/ 126 h 281"/>
              <a:gd name="T8" fmla="*/ 155 w 281"/>
              <a:gd name="T9" fmla="*/ 155 h 281"/>
              <a:gd name="T10" fmla="*/ 140 w 281"/>
              <a:gd name="T11" fmla="*/ 0 h 281"/>
              <a:gd name="T12" fmla="*/ 0 w 281"/>
              <a:gd name="T13" fmla="*/ 141 h 281"/>
              <a:gd name="T14" fmla="*/ 140 w 281"/>
              <a:gd name="T15" fmla="*/ 281 h 281"/>
              <a:gd name="T16" fmla="*/ 281 w 281"/>
              <a:gd name="T17" fmla="*/ 141 h 281"/>
              <a:gd name="T18" fmla="*/ 140 w 281"/>
              <a:gd name="T19" fmla="*/ 0 h 281"/>
              <a:gd name="T20" fmla="*/ 214 w 281"/>
              <a:gd name="T21" fmla="*/ 210 h 281"/>
              <a:gd name="T22" fmla="*/ 241 w 281"/>
              <a:gd name="T23" fmla="*/ 141 h 281"/>
              <a:gd name="T24" fmla="*/ 235 w 281"/>
              <a:gd name="T25" fmla="*/ 105 h 281"/>
              <a:gd name="T26" fmla="*/ 174 w 281"/>
              <a:gd name="T27" fmla="*/ 45 h 281"/>
              <a:gd name="T28" fmla="*/ 140 w 281"/>
              <a:gd name="T29" fmla="*/ 40 h 281"/>
              <a:gd name="T30" fmla="*/ 40 w 281"/>
              <a:gd name="T31" fmla="*/ 141 h 281"/>
              <a:gd name="T32" fmla="*/ 67 w 281"/>
              <a:gd name="T33" fmla="*/ 210 h 281"/>
              <a:gd name="T34" fmla="*/ 212 w 281"/>
              <a:gd name="T35" fmla="*/ 69 h 281"/>
              <a:gd name="T36" fmla="*/ 157 w 281"/>
              <a:gd name="T37" fmla="*/ 12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1" h="281">
                <a:moveTo>
                  <a:pt x="155" y="155"/>
                </a:moveTo>
                <a:cubicBezTo>
                  <a:pt x="147" y="164"/>
                  <a:pt x="134" y="164"/>
                  <a:pt x="126" y="155"/>
                </a:cubicBezTo>
                <a:cubicBezTo>
                  <a:pt x="117" y="147"/>
                  <a:pt x="117" y="134"/>
                  <a:pt x="126" y="126"/>
                </a:cubicBezTo>
                <a:cubicBezTo>
                  <a:pt x="134" y="118"/>
                  <a:pt x="147" y="117"/>
                  <a:pt x="155" y="126"/>
                </a:cubicBezTo>
                <a:cubicBezTo>
                  <a:pt x="164" y="134"/>
                  <a:pt x="164" y="147"/>
                  <a:pt x="155" y="155"/>
                </a:cubicBezTo>
                <a:close/>
                <a:moveTo>
                  <a:pt x="140" y="0"/>
                </a:moveTo>
                <a:cubicBezTo>
                  <a:pt x="63" y="0"/>
                  <a:pt x="0" y="63"/>
                  <a:pt x="0" y="141"/>
                </a:cubicBezTo>
                <a:cubicBezTo>
                  <a:pt x="0" y="218"/>
                  <a:pt x="63" y="281"/>
                  <a:pt x="140" y="281"/>
                </a:cubicBezTo>
                <a:cubicBezTo>
                  <a:pt x="218" y="281"/>
                  <a:pt x="281" y="218"/>
                  <a:pt x="281" y="141"/>
                </a:cubicBezTo>
                <a:cubicBezTo>
                  <a:pt x="281" y="63"/>
                  <a:pt x="218" y="0"/>
                  <a:pt x="140" y="0"/>
                </a:cubicBezTo>
                <a:close/>
                <a:moveTo>
                  <a:pt x="214" y="210"/>
                </a:moveTo>
                <a:cubicBezTo>
                  <a:pt x="231" y="192"/>
                  <a:pt x="241" y="168"/>
                  <a:pt x="241" y="141"/>
                </a:cubicBezTo>
                <a:cubicBezTo>
                  <a:pt x="241" y="128"/>
                  <a:pt x="239" y="116"/>
                  <a:pt x="235" y="105"/>
                </a:cubicBezTo>
                <a:moveTo>
                  <a:pt x="174" y="45"/>
                </a:moveTo>
                <a:cubicBezTo>
                  <a:pt x="163" y="42"/>
                  <a:pt x="152" y="40"/>
                  <a:pt x="140" y="40"/>
                </a:cubicBezTo>
                <a:cubicBezTo>
                  <a:pt x="85" y="40"/>
                  <a:pt x="40" y="85"/>
                  <a:pt x="40" y="141"/>
                </a:cubicBezTo>
                <a:cubicBezTo>
                  <a:pt x="40" y="168"/>
                  <a:pt x="50" y="192"/>
                  <a:pt x="67" y="210"/>
                </a:cubicBezTo>
                <a:moveTo>
                  <a:pt x="212" y="69"/>
                </a:moveTo>
                <a:cubicBezTo>
                  <a:pt x="157" y="124"/>
                  <a:pt x="157" y="124"/>
                  <a:pt x="157" y="124"/>
                </a:cubicBezTo>
              </a:path>
            </a:pathLst>
          </a:custGeom>
          <a:noFill/>
          <a:ln w="2032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8" name="Processing_E9F5">
            <a:extLst>
              <a:ext uri="{FF2B5EF4-FFF2-40B4-BE49-F238E27FC236}">
                <a16:creationId xmlns:a16="http://schemas.microsoft.com/office/drawing/2014/main" id="{51558DCF-2CEA-65BC-1B2B-E08BDB45C1B9}"/>
              </a:ext>
              <a:ext uri="{C183D7F6-B498-43B3-948B-1728B52AA6E4}">
                <adec:decorative xmlns:adec="http://schemas.microsoft.com/office/drawing/2017/decorative" val="1"/>
              </a:ext>
            </a:extLst>
          </p:cNvPr>
          <p:cNvSpPr>
            <a:spLocks noChangeAspect="1" noEditPoints="1"/>
          </p:cNvSpPr>
          <p:nvPr/>
        </p:nvSpPr>
        <p:spPr bwMode="auto">
          <a:xfrm>
            <a:off x="7979282" y="3814779"/>
            <a:ext cx="461329" cy="401787"/>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2032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3" name="Financial_E7BB">
            <a:extLst>
              <a:ext uri="{FF2B5EF4-FFF2-40B4-BE49-F238E27FC236}">
                <a16:creationId xmlns:a16="http://schemas.microsoft.com/office/drawing/2014/main" id="{7B3391BC-3769-C6F5-18D1-3AAFDD273D4D}"/>
              </a:ext>
              <a:ext uri="{C183D7F6-B498-43B3-948B-1728B52AA6E4}">
                <adec:decorative xmlns:adec="http://schemas.microsoft.com/office/drawing/2017/decorative" val="1"/>
              </a:ext>
            </a:extLst>
          </p:cNvPr>
          <p:cNvSpPr>
            <a:spLocks noChangeAspect="1" noEditPoints="1"/>
          </p:cNvSpPr>
          <p:nvPr/>
        </p:nvSpPr>
        <p:spPr bwMode="auto">
          <a:xfrm>
            <a:off x="4407727" y="2283757"/>
            <a:ext cx="419963" cy="374621"/>
          </a:xfrm>
          <a:custGeom>
            <a:avLst/>
            <a:gdLst>
              <a:gd name="T0" fmla="*/ 47 w 4770"/>
              <a:gd name="T1" fmla="*/ 4255 h 4255"/>
              <a:gd name="T2" fmla="*/ 47 w 4770"/>
              <a:gd name="T3" fmla="*/ 3626 h 4255"/>
              <a:gd name="T4" fmla="*/ 676 w 4770"/>
              <a:gd name="T5" fmla="*/ 4255 h 4255"/>
              <a:gd name="T6" fmla="*/ 676 w 4770"/>
              <a:gd name="T7" fmla="*/ 2996 h 4255"/>
              <a:gd name="T8" fmla="*/ 1306 w 4770"/>
              <a:gd name="T9" fmla="*/ 4255 h 4255"/>
              <a:gd name="T10" fmla="*/ 1306 w 4770"/>
              <a:gd name="T11" fmla="*/ 2366 h 4255"/>
              <a:gd name="T12" fmla="*/ 1935 w 4770"/>
              <a:gd name="T13" fmla="*/ 4255 h 4255"/>
              <a:gd name="T14" fmla="*/ 1935 w 4770"/>
              <a:gd name="T15" fmla="*/ 1736 h 4255"/>
              <a:gd name="T16" fmla="*/ 2564 w 4770"/>
              <a:gd name="T17" fmla="*/ 4255 h 4255"/>
              <a:gd name="T18" fmla="*/ 2564 w 4770"/>
              <a:gd name="T19" fmla="*/ 1736 h 4255"/>
              <a:gd name="T20" fmla="*/ 3194 w 4770"/>
              <a:gd name="T21" fmla="*/ 4255 h 4255"/>
              <a:gd name="T22" fmla="*/ 3194 w 4770"/>
              <a:gd name="T23" fmla="*/ 2361 h 4255"/>
              <a:gd name="T24" fmla="*/ 3823 w 4770"/>
              <a:gd name="T25" fmla="*/ 4255 h 4255"/>
              <a:gd name="T26" fmla="*/ 3823 w 4770"/>
              <a:gd name="T27" fmla="*/ 1736 h 4255"/>
              <a:gd name="T28" fmla="*/ 4453 w 4770"/>
              <a:gd name="T29" fmla="*/ 4255 h 4255"/>
              <a:gd name="T30" fmla="*/ 4453 w 4770"/>
              <a:gd name="T31" fmla="*/ 1424 h 4255"/>
              <a:gd name="T32" fmla="*/ 4760 w 4770"/>
              <a:gd name="T33" fmla="*/ 5 h 4255"/>
              <a:gd name="T34" fmla="*/ 3191 w 4770"/>
              <a:gd name="T35" fmla="*/ 1575 h 4255"/>
              <a:gd name="T36" fmla="*/ 2247 w 4770"/>
              <a:gd name="T37" fmla="*/ 630 h 4255"/>
              <a:gd name="T38" fmla="*/ 0 w 4770"/>
              <a:gd name="T39" fmla="*/ 2879 h 4255"/>
              <a:gd name="T40" fmla="*/ 4770 w 4770"/>
              <a:gd name="T41" fmla="*/ 948 h 4255"/>
              <a:gd name="T42" fmla="*/ 4770 w 4770"/>
              <a:gd name="T43" fmla="*/ 0 h 4255"/>
              <a:gd name="T44" fmla="*/ 3818 w 4770"/>
              <a:gd name="T45" fmla="*/ 0 h 4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70" h="4255">
                <a:moveTo>
                  <a:pt x="47" y="4255"/>
                </a:moveTo>
                <a:lnTo>
                  <a:pt x="47" y="3626"/>
                </a:lnTo>
                <a:moveTo>
                  <a:pt x="676" y="4255"/>
                </a:moveTo>
                <a:lnTo>
                  <a:pt x="676" y="2996"/>
                </a:lnTo>
                <a:moveTo>
                  <a:pt x="1306" y="4255"/>
                </a:moveTo>
                <a:lnTo>
                  <a:pt x="1306" y="2366"/>
                </a:lnTo>
                <a:moveTo>
                  <a:pt x="1935" y="4255"/>
                </a:moveTo>
                <a:lnTo>
                  <a:pt x="1935" y="1736"/>
                </a:lnTo>
                <a:moveTo>
                  <a:pt x="2564" y="4255"/>
                </a:moveTo>
                <a:lnTo>
                  <a:pt x="2564" y="1736"/>
                </a:lnTo>
                <a:moveTo>
                  <a:pt x="3194" y="4255"/>
                </a:moveTo>
                <a:lnTo>
                  <a:pt x="3194" y="2361"/>
                </a:lnTo>
                <a:moveTo>
                  <a:pt x="3823" y="4255"/>
                </a:moveTo>
                <a:lnTo>
                  <a:pt x="3823" y="1736"/>
                </a:lnTo>
                <a:moveTo>
                  <a:pt x="4453" y="4255"/>
                </a:moveTo>
                <a:lnTo>
                  <a:pt x="4453" y="1424"/>
                </a:lnTo>
                <a:moveTo>
                  <a:pt x="4760" y="5"/>
                </a:moveTo>
                <a:lnTo>
                  <a:pt x="3191" y="1575"/>
                </a:lnTo>
                <a:lnTo>
                  <a:pt x="2247" y="630"/>
                </a:lnTo>
                <a:lnTo>
                  <a:pt x="0" y="2879"/>
                </a:lnTo>
                <a:moveTo>
                  <a:pt x="4770" y="948"/>
                </a:moveTo>
                <a:lnTo>
                  <a:pt x="4770" y="0"/>
                </a:lnTo>
                <a:lnTo>
                  <a:pt x="3818" y="0"/>
                </a:lnTo>
              </a:path>
            </a:pathLst>
          </a:custGeom>
          <a:noFill/>
          <a:ln w="2032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838F73AC-AE3B-25C4-E359-D1D1C5E7FE4E}"/>
              </a:ext>
            </a:extLst>
          </p:cNvPr>
          <p:cNvSpPr txBox="1"/>
          <p:nvPr/>
        </p:nvSpPr>
        <p:spPr>
          <a:xfrm>
            <a:off x="0" y="6242204"/>
            <a:ext cx="1219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Semibold"/>
                <a:ea typeface="+mn-ea"/>
                <a:cs typeface="+mn-cs"/>
              </a:rPr>
              <a:t>Named </a:t>
            </a:r>
            <a:r>
              <a:rPr kumimoji="0" lang="en-US" sz="1800" b="0" i="0" u="none" strike="noStrike" kern="1200" cap="none" spc="0" normalizeH="0" baseline="0" noProof="0" dirty="0">
                <a:ln>
                  <a:noFill/>
                </a:ln>
                <a:solidFill>
                  <a:srgbClr val="0074D3"/>
                </a:solidFill>
                <a:effectLst/>
                <a:uLnTx/>
                <a:uFillTx/>
                <a:latin typeface="Segoe UI Semibold"/>
                <a:ea typeface="+mn-ea"/>
                <a:cs typeface="+mn-cs"/>
              </a:rPr>
              <a:t>“the Best ERP System” </a:t>
            </a:r>
            <a:r>
              <a:rPr kumimoji="0" lang="en-US" sz="1800" b="0" i="0" u="none" strike="noStrike" kern="1200" cap="none" spc="0" normalizeH="0" baseline="0" noProof="0" dirty="0">
                <a:ln>
                  <a:noFill/>
                </a:ln>
                <a:solidFill>
                  <a:srgbClr val="000000"/>
                </a:solidFill>
                <a:effectLst/>
                <a:uLnTx/>
                <a:uFillTx/>
                <a:latin typeface="Segoe UI Semibold"/>
                <a:ea typeface="+mn-ea"/>
                <a:cs typeface="+mn-cs"/>
              </a:rPr>
              <a:t>in 2023 by Forbes Advisor</a:t>
            </a:r>
          </a:p>
        </p:txBody>
      </p:sp>
      <p:pic>
        <p:nvPicPr>
          <p:cNvPr id="22" name="Graphic 21" descr="Truck outline">
            <a:extLst>
              <a:ext uri="{FF2B5EF4-FFF2-40B4-BE49-F238E27FC236}">
                <a16:creationId xmlns:a16="http://schemas.microsoft.com/office/drawing/2014/main" id="{F9B92875-67EF-54B9-6E40-D21EE7B43AE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406338" y="5294847"/>
            <a:ext cx="574749" cy="574749"/>
          </a:xfrm>
          <a:prstGeom prst="rect">
            <a:avLst/>
          </a:prstGeom>
        </p:spPr>
      </p:pic>
      <p:pic>
        <p:nvPicPr>
          <p:cNvPr id="24" name="Graphic 23" descr="Handshake outline">
            <a:extLst>
              <a:ext uri="{FF2B5EF4-FFF2-40B4-BE49-F238E27FC236}">
                <a16:creationId xmlns:a16="http://schemas.microsoft.com/office/drawing/2014/main" id="{B7083B17-523C-4F00-5FCA-2B60E053480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726883" y="3739170"/>
            <a:ext cx="624506" cy="624506"/>
          </a:xfrm>
          <a:prstGeom prst="rect">
            <a:avLst/>
          </a:prstGeom>
        </p:spPr>
      </p:pic>
    </p:spTree>
    <p:extLst>
      <p:ext uri="{BB962C8B-B14F-4D97-AF65-F5344CB8AC3E}">
        <p14:creationId xmlns:p14="http://schemas.microsoft.com/office/powerpoint/2010/main" val="260631012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1166D93-4C49-8950-6109-89BE563FD8B9}"/>
              </a:ext>
              <a:ext uri="{C183D7F6-B498-43B3-948B-1728B52AA6E4}">
                <adec:decorative xmlns:adec="http://schemas.microsoft.com/office/drawing/2017/decorative" val="1"/>
              </a:ext>
            </a:extLst>
          </p:cNvPr>
          <p:cNvSpPr/>
          <p:nvPr/>
        </p:nvSpPr>
        <p:spPr bwMode="auto">
          <a:xfrm>
            <a:off x="823720" y="1191975"/>
            <a:ext cx="10544555" cy="5194849"/>
          </a:xfrm>
          <a:prstGeom prst="rect">
            <a:avLst/>
          </a:prstGeom>
          <a:solidFill>
            <a:srgbClr val="FFFFFF">
              <a:lumMod val="95000"/>
            </a:srgb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Segoe UI" pitchFamily="34" charset="0"/>
              <a:cs typeface="Segoe UI" pitchFamily="34" charset="0"/>
            </a:endParaRPr>
          </a:p>
        </p:txBody>
      </p:sp>
      <p:sp>
        <p:nvSpPr>
          <p:cNvPr id="2" name="Title 1">
            <a:extLst>
              <a:ext uri="{FF2B5EF4-FFF2-40B4-BE49-F238E27FC236}">
                <a16:creationId xmlns:a16="http://schemas.microsoft.com/office/drawing/2014/main" id="{AEBA8387-EE44-A5B1-D347-7D80693DA567}"/>
              </a:ext>
            </a:extLst>
          </p:cNvPr>
          <p:cNvSpPr>
            <a:spLocks noGrp="1"/>
          </p:cNvSpPr>
          <p:nvPr>
            <p:ph type="title"/>
          </p:nvPr>
        </p:nvSpPr>
        <p:spPr>
          <a:xfrm>
            <a:off x="588263" y="227266"/>
            <a:ext cx="11018520" cy="553998"/>
          </a:xfrm>
        </p:spPr>
        <p:txBody>
          <a:bodyPr/>
          <a:lstStyle/>
          <a:p>
            <a:r>
              <a:rPr lang="en-US" noProof="0"/>
              <a:t>Dynamics 365 Business Central Capabilities</a:t>
            </a:r>
            <a:endParaRPr lang="en-US"/>
          </a:p>
        </p:txBody>
      </p:sp>
      <p:graphicFrame>
        <p:nvGraphicFramePr>
          <p:cNvPr id="4" name="Table 3">
            <a:extLst>
              <a:ext uri="{FF2B5EF4-FFF2-40B4-BE49-F238E27FC236}">
                <a16:creationId xmlns:a16="http://schemas.microsoft.com/office/drawing/2014/main" id="{9A990A48-4505-E101-8C4D-E4EEFF83983C}"/>
              </a:ext>
            </a:extLst>
          </p:cNvPr>
          <p:cNvGraphicFramePr>
            <a:graphicFrameLocks noGrp="1"/>
          </p:cNvGraphicFramePr>
          <p:nvPr>
            <p:extLst>
              <p:ext uri="{D42A27DB-BD31-4B8C-83A1-F6EECF244321}">
                <p14:modId xmlns:p14="http://schemas.microsoft.com/office/powerpoint/2010/main" val="2710143928"/>
              </p:ext>
            </p:extLst>
          </p:nvPr>
        </p:nvGraphicFramePr>
        <p:xfrm>
          <a:off x="823717" y="1350935"/>
          <a:ext cx="10544556" cy="5038748"/>
        </p:xfrm>
        <a:graphic>
          <a:graphicData uri="http://schemas.openxmlformats.org/drawingml/2006/table">
            <a:tbl>
              <a:tblPr firstRow="1">
                <a:tableStyleId>{5C22544A-7EE6-4342-B048-85BDC9FD1C3A}</a:tableStyleId>
              </a:tblPr>
              <a:tblGrid>
                <a:gridCol w="3514489">
                  <a:extLst>
                    <a:ext uri="{9D8B030D-6E8A-4147-A177-3AD203B41FA5}">
                      <a16:colId xmlns:a16="http://schemas.microsoft.com/office/drawing/2014/main" val="3631489053"/>
                    </a:ext>
                  </a:extLst>
                </a:gridCol>
                <a:gridCol w="3711009">
                  <a:extLst>
                    <a:ext uri="{9D8B030D-6E8A-4147-A177-3AD203B41FA5}">
                      <a16:colId xmlns:a16="http://schemas.microsoft.com/office/drawing/2014/main" val="3614494842"/>
                    </a:ext>
                  </a:extLst>
                </a:gridCol>
                <a:gridCol w="3319058">
                  <a:extLst>
                    <a:ext uri="{9D8B030D-6E8A-4147-A177-3AD203B41FA5}">
                      <a16:colId xmlns:a16="http://schemas.microsoft.com/office/drawing/2014/main" val="3124301778"/>
                    </a:ext>
                  </a:extLst>
                </a:gridCol>
              </a:tblGrid>
              <a:tr h="973594">
                <a:tc gridSpan="3">
                  <a:txBody>
                    <a:bodyPr/>
                    <a:lstStyle/>
                    <a:p>
                      <a:pPr marL="288925" marR="0" lvl="0" indent="-171450">
                        <a:lnSpc>
                          <a:spcPct val="100000"/>
                        </a:lnSpc>
                        <a:spcBef>
                          <a:spcPts val="0"/>
                        </a:spcBef>
                        <a:spcAft>
                          <a:spcPts val="100"/>
                        </a:spcAft>
                        <a:buFont typeface="Arial" panose="020B0604020202020204" pitchFamily="34" charset="0"/>
                        <a:buChar char="•"/>
                      </a:pPr>
                      <a:endParaRPr lang="en-US" sz="1200" b="0" kern="1200" dirty="0">
                        <a:solidFill>
                          <a:schemeClr val="accent1"/>
                        </a:solidFill>
                        <a:effectLst/>
                        <a:latin typeface="+mj-lt"/>
                        <a:ea typeface="+mn-ea"/>
                        <a:cs typeface="+mn-cs"/>
                      </a:endParaRPr>
                    </a:p>
                  </a:txBody>
                  <a:tcPr marL="640080" marT="91440" marB="91440">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endParaRPr lang="en-US" sz="1100" b="0" kern="1200">
                        <a:solidFill>
                          <a:schemeClr val="bg1"/>
                        </a:solidFill>
                        <a:effectLst/>
                        <a:latin typeface="+mn-lt"/>
                        <a:ea typeface="+mn-ea"/>
                        <a:cs typeface="+mn-cs"/>
                      </a:endParaRPr>
                    </a:p>
                  </a:txBody>
                  <a:tcPr marL="640080" marT="91440" marB="9144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243A5E"/>
                    </a:solidFill>
                  </a:tcPr>
                </a:tc>
                <a:tc hMerge="1">
                  <a:txBody>
                    <a:bodyPr/>
                    <a:lstStyle/>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endParaRPr lang="en-US" sz="1100" b="0" kern="1200">
                        <a:solidFill>
                          <a:schemeClr val="bg1"/>
                        </a:solidFill>
                        <a:effectLst/>
                        <a:latin typeface="+mn-lt"/>
                        <a:ea typeface="+mn-ea"/>
                        <a:cs typeface="+mn-cs"/>
                      </a:endParaRPr>
                    </a:p>
                  </a:txBody>
                  <a:tcPr marL="640080" marT="91440" marB="91440">
                    <a:lnL w="12700" cap="flat" cmpd="sng" algn="ctr">
                      <a:solidFill>
                        <a:schemeClr val="tx2"/>
                      </a:solidFill>
                      <a:prstDash val="solid"/>
                      <a:round/>
                      <a:headEnd type="none" w="med" len="med"/>
                      <a:tailEnd type="none" w="med" len="med"/>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243A5E"/>
                    </a:solidFill>
                  </a:tcPr>
                </a:tc>
                <a:extLst>
                  <a:ext uri="{0D108BD9-81ED-4DB2-BD59-A6C34878D82A}">
                    <a16:rowId xmlns:a16="http://schemas.microsoft.com/office/drawing/2014/main" val="3662687757"/>
                  </a:ext>
                </a:extLst>
              </a:tr>
              <a:tr h="1349894">
                <a:tc>
                  <a:txBody>
                    <a:bodyPr/>
                    <a:lstStyle/>
                    <a:p>
                      <a:pPr marL="0" marR="0">
                        <a:lnSpc>
                          <a:spcPct val="100000"/>
                        </a:lnSpc>
                        <a:spcBef>
                          <a:spcPts val="0"/>
                        </a:spcBef>
                        <a:spcAft>
                          <a:spcPts val="100"/>
                        </a:spcAft>
                      </a:pPr>
                      <a:r>
                        <a:rPr lang="en-US" sz="1200" b="0">
                          <a:solidFill>
                            <a:schemeClr val="accent1"/>
                          </a:solidFill>
                          <a:effectLst/>
                          <a:latin typeface="+mj-lt"/>
                        </a:rPr>
                        <a:t>Sales and marketing</a:t>
                      </a:r>
                    </a:p>
                    <a:p>
                      <a:pPr marL="288925" marR="0" indent="-171450">
                        <a:lnSpc>
                          <a:spcPct val="100000"/>
                        </a:lnSpc>
                        <a:spcBef>
                          <a:spcPts val="0"/>
                        </a:spcBef>
                        <a:spcAft>
                          <a:spcPts val="100"/>
                        </a:spcAft>
                        <a:buFont typeface="Arial" panose="020B0604020202020204" pitchFamily="34" charset="0"/>
                        <a:buChar char="•"/>
                      </a:pPr>
                      <a:r>
                        <a:rPr lang="en-US" sz="1100" b="0">
                          <a:solidFill>
                            <a:schemeClr val="tx1"/>
                          </a:solidFill>
                          <a:effectLst/>
                        </a:rPr>
                        <a:t>Contact management</a:t>
                      </a:r>
                    </a:p>
                    <a:p>
                      <a:pPr marL="288925" marR="0" lvl="0" indent="-171450">
                        <a:lnSpc>
                          <a:spcPct val="100000"/>
                        </a:lnSpc>
                        <a:spcBef>
                          <a:spcPts val="0"/>
                        </a:spcBef>
                        <a:spcAft>
                          <a:spcPts val="100"/>
                        </a:spcAft>
                        <a:buFont typeface="Arial" panose="020B0604020202020204" pitchFamily="34" charset="0"/>
                        <a:buChar char="•"/>
                      </a:pPr>
                      <a:r>
                        <a:rPr lang="en-US" sz="1100" b="0">
                          <a:solidFill>
                            <a:schemeClr val="tx1"/>
                          </a:solidFill>
                          <a:effectLst/>
                        </a:rPr>
                        <a:t>Campaign management</a:t>
                      </a:r>
                    </a:p>
                    <a:p>
                      <a:pPr marL="288925" marR="0" lvl="0" indent="-171450">
                        <a:lnSpc>
                          <a:spcPct val="100000"/>
                        </a:lnSpc>
                        <a:spcBef>
                          <a:spcPts val="0"/>
                        </a:spcBef>
                        <a:spcAft>
                          <a:spcPts val="100"/>
                        </a:spcAft>
                        <a:buFont typeface="Arial" panose="020B0604020202020204" pitchFamily="34" charset="0"/>
                        <a:buChar char="•"/>
                      </a:pPr>
                      <a:r>
                        <a:rPr lang="en-US" sz="1100" b="0">
                          <a:solidFill>
                            <a:schemeClr val="tx1"/>
                          </a:solidFill>
                          <a:effectLst/>
                        </a:rPr>
                        <a:t>Interaction and email logging </a:t>
                      </a:r>
                    </a:p>
                    <a:p>
                      <a:pPr marL="288925" marR="0" lvl="0" indent="-171450">
                        <a:lnSpc>
                          <a:spcPct val="100000"/>
                        </a:lnSpc>
                        <a:spcBef>
                          <a:spcPts val="0"/>
                        </a:spcBef>
                        <a:spcAft>
                          <a:spcPts val="100"/>
                        </a:spcAft>
                        <a:buFont typeface="Arial" panose="020B0604020202020204" pitchFamily="34" charset="0"/>
                        <a:buChar char="•"/>
                      </a:pPr>
                      <a:r>
                        <a:rPr lang="en-US" sz="1100" b="0">
                          <a:solidFill>
                            <a:schemeClr val="tx1"/>
                          </a:solidFill>
                          <a:effectLst/>
                        </a:rPr>
                        <a:t>Opportunity management</a:t>
                      </a:r>
                    </a:p>
                    <a:p>
                      <a:pPr marL="288925" marR="0" lvl="0" indent="-171450">
                        <a:lnSpc>
                          <a:spcPct val="100000"/>
                        </a:lnSpc>
                        <a:spcBef>
                          <a:spcPts val="0"/>
                        </a:spcBef>
                        <a:spcAft>
                          <a:spcPts val="100"/>
                        </a:spcAft>
                        <a:buFont typeface="Arial" panose="020B0604020202020204" pitchFamily="34" charset="0"/>
                        <a:buChar char="•"/>
                      </a:pPr>
                      <a:r>
                        <a:rPr lang="en-US" sz="1100" b="0">
                          <a:solidFill>
                            <a:schemeClr val="tx1"/>
                          </a:solidFill>
                          <a:effectLst/>
                        </a:rPr>
                        <a:t>Dynamics 365 Sales integration</a:t>
                      </a:r>
                    </a:p>
                  </a:txBody>
                  <a:tcPr marL="640080" marT="91440" marB="91440">
                    <a:lnL w="12700" cmpd="sng">
                      <a:noFill/>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defTabSz="932742" rtl="0" eaLnBrk="1" latinLnBrk="0" hangingPunct="1">
                        <a:lnSpc>
                          <a:spcPct val="100000"/>
                        </a:lnSpc>
                        <a:spcBef>
                          <a:spcPts val="0"/>
                        </a:spcBef>
                        <a:spcAft>
                          <a:spcPts val="100"/>
                        </a:spcAft>
                      </a:pPr>
                      <a:r>
                        <a:rPr lang="en-US" sz="1200" b="0" kern="1200">
                          <a:solidFill>
                            <a:schemeClr val="accent1"/>
                          </a:solidFill>
                          <a:effectLst/>
                          <a:latin typeface="+mj-lt"/>
                          <a:ea typeface="+mn-ea"/>
                          <a:cs typeface="+mn-cs"/>
                        </a:rPr>
                        <a:t>Sales and delivery</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b="0" kern="1200">
                          <a:solidFill>
                            <a:schemeClr val="tx1"/>
                          </a:solidFill>
                          <a:effectLst/>
                          <a:latin typeface="+mn-lt"/>
                          <a:ea typeface="+mn-ea"/>
                          <a:cs typeface="+mn-cs"/>
                        </a:rPr>
                        <a:t>Sales invoicing</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b="0" kern="1200">
                          <a:solidFill>
                            <a:schemeClr val="tx1"/>
                          </a:solidFill>
                          <a:effectLst/>
                          <a:latin typeface="+mn-lt"/>
                          <a:ea typeface="+mn-ea"/>
                          <a:cs typeface="+mn-cs"/>
                        </a:rPr>
                        <a:t>Sales order management</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b="0" kern="1200">
                          <a:solidFill>
                            <a:schemeClr val="tx1"/>
                          </a:solidFill>
                          <a:effectLst/>
                          <a:latin typeface="+mn-lt"/>
                          <a:ea typeface="+mn-ea"/>
                          <a:cs typeface="+mn-cs"/>
                        </a:rPr>
                        <a:t>Sales line pricing and discounting</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b="0" kern="1200">
                          <a:solidFill>
                            <a:schemeClr val="tx1"/>
                          </a:solidFill>
                          <a:effectLst/>
                          <a:latin typeface="+mn-lt"/>
                          <a:ea typeface="+mn-ea"/>
                          <a:cs typeface="+mn-cs"/>
                        </a:rPr>
                        <a:t>Campaign pricing</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b="0" kern="1200">
                          <a:solidFill>
                            <a:schemeClr val="tx1"/>
                          </a:solidFill>
                          <a:effectLst/>
                          <a:latin typeface="+mn-lt"/>
                          <a:ea typeface="+mn-ea"/>
                          <a:cs typeface="+mn-cs"/>
                        </a:rPr>
                        <a:t>Sales invoice discounts</a:t>
                      </a:r>
                    </a:p>
                  </a:txBody>
                  <a:tcPr marL="640080" marT="91440" marB="9144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defTabSz="932742" rtl="0" eaLnBrk="1" latinLnBrk="0" hangingPunct="1">
                        <a:lnSpc>
                          <a:spcPct val="100000"/>
                        </a:lnSpc>
                        <a:spcBef>
                          <a:spcPts val="0"/>
                        </a:spcBef>
                        <a:spcAft>
                          <a:spcPts val="100"/>
                        </a:spcAft>
                      </a:pPr>
                      <a:r>
                        <a:rPr lang="en-US" sz="1200" b="0" kern="1200">
                          <a:solidFill>
                            <a:schemeClr val="accent1"/>
                          </a:solidFill>
                          <a:effectLst/>
                          <a:latin typeface="+mj-lt"/>
                          <a:ea typeface="+mn-ea"/>
                          <a:cs typeface="+mn-cs"/>
                        </a:rPr>
                        <a:t>Purchasing and payables</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b="0" kern="1200">
                          <a:solidFill>
                            <a:schemeClr val="tx1"/>
                          </a:solidFill>
                          <a:effectLst/>
                          <a:latin typeface="+mn-lt"/>
                          <a:ea typeface="+mn-ea"/>
                          <a:cs typeface="+mn-cs"/>
                        </a:rPr>
                        <a:t>Purchase invoicing</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b="0" kern="1200">
                          <a:solidFill>
                            <a:schemeClr val="tx1"/>
                          </a:solidFill>
                          <a:effectLst/>
                          <a:latin typeface="+mn-lt"/>
                          <a:ea typeface="+mn-ea"/>
                          <a:cs typeface="+mn-cs"/>
                        </a:rPr>
                        <a:t>Purchase order management</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b="0" kern="1200">
                          <a:solidFill>
                            <a:schemeClr val="tx1"/>
                          </a:solidFill>
                          <a:effectLst/>
                          <a:latin typeface="+mn-lt"/>
                          <a:ea typeface="+mn-ea"/>
                          <a:cs typeface="+mn-cs"/>
                        </a:rPr>
                        <a:t>Purchase return order management</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b="0" kern="1200">
                          <a:solidFill>
                            <a:schemeClr val="tx1"/>
                          </a:solidFill>
                          <a:effectLst/>
                          <a:latin typeface="+mn-lt"/>
                          <a:ea typeface="+mn-ea"/>
                          <a:cs typeface="+mn-cs"/>
                        </a:rPr>
                        <a:t>Alternative order addresses</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b="0" kern="1200">
                          <a:solidFill>
                            <a:schemeClr val="tx1"/>
                          </a:solidFill>
                          <a:effectLst/>
                          <a:latin typeface="+mn-lt"/>
                          <a:ea typeface="+mn-ea"/>
                          <a:cs typeface="+mn-cs"/>
                        </a:rPr>
                        <a:t>Purchase invoice discounts</a:t>
                      </a:r>
                    </a:p>
                  </a:txBody>
                  <a:tcPr marL="640080" marT="91440" marB="91440">
                    <a:lnL w="12700" cap="flat" cmpd="sng" algn="ctr">
                      <a:solidFill>
                        <a:schemeClr val="tx2"/>
                      </a:solidFill>
                      <a:prstDash val="solid"/>
                      <a:round/>
                      <a:headEnd type="none" w="med" len="med"/>
                      <a:tailEnd type="none" w="med" len="med"/>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76574714"/>
                  </a:ext>
                </a:extLst>
              </a:tr>
              <a:tr h="1229635">
                <a:tc>
                  <a:txBody>
                    <a:bodyPr/>
                    <a:lstStyle/>
                    <a:p>
                      <a:pPr marL="0" marR="0" algn="l" defTabSz="932742" rtl="0" eaLnBrk="1" latinLnBrk="0" hangingPunct="1">
                        <a:lnSpc>
                          <a:spcPct val="100000"/>
                        </a:lnSpc>
                        <a:spcBef>
                          <a:spcPts val="0"/>
                        </a:spcBef>
                        <a:spcAft>
                          <a:spcPts val="100"/>
                        </a:spcAft>
                      </a:pPr>
                      <a:r>
                        <a:rPr lang="en-US" sz="1200" b="0" kern="1200">
                          <a:solidFill>
                            <a:schemeClr val="accent1"/>
                          </a:solidFill>
                          <a:effectLst/>
                          <a:latin typeface="+mj-lt"/>
                          <a:ea typeface="+mn-ea"/>
                          <a:cs typeface="+mn-cs"/>
                        </a:rPr>
                        <a:t>Inventory</a:t>
                      </a:r>
                    </a:p>
                    <a:p>
                      <a:pPr marL="288925" marR="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kern="1200">
                          <a:solidFill>
                            <a:schemeClr val="tx1"/>
                          </a:solidFill>
                          <a:effectLst/>
                          <a:latin typeface="+mn-lt"/>
                          <a:ea typeface="+mn-ea"/>
                          <a:cs typeface="+mn-cs"/>
                        </a:rPr>
                        <a:t>Inventory control</a:t>
                      </a:r>
                    </a:p>
                    <a:p>
                      <a:pPr marL="288925" marR="0" indent="-171450" algn="l" rtl="0" eaLnBrk="1" latinLnBrk="0" hangingPunct="1">
                        <a:lnSpc>
                          <a:spcPct val="100000"/>
                        </a:lnSpc>
                        <a:spcBef>
                          <a:spcPts val="0"/>
                        </a:spcBef>
                        <a:spcAft>
                          <a:spcPts val="100"/>
                        </a:spcAft>
                        <a:buFont typeface="Arial" panose="020B0604020202020204" pitchFamily="34" charset="0"/>
                        <a:buChar char="•"/>
                      </a:pPr>
                      <a:r>
                        <a:rPr lang="en-US" sz="1100" kern="1200">
                          <a:solidFill>
                            <a:schemeClr val="tx1"/>
                          </a:solidFill>
                          <a:effectLst/>
                          <a:latin typeface="+mn-lt"/>
                          <a:ea typeface="+mn-ea"/>
                          <a:cs typeface="+mn-cs"/>
                        </a:rPr>
                        <a:t>Item categories and attributes </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kern="1200">
                          <a:solidFill>
                            <a:schemeClr val="tx1"/>
                          </a:solidFill>
                          <a:effectLst/>
                          <a:latin typeface="+mn-lt"/>
                          <a:ea typeface="+mn-ea"/>
                          <a:cs typeface="+mn-cs"/>
                        </a:rPr>
                        <a:t>Item tracking</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kern="1200">
                          <a:solidFill>
                            <a:schemeClr val="tx1"/>
                          </a:solidFill>
                          <a:effectLst/>
                          <a:latin typeface="+mn-lt"/>
                          <a:ea typeface="+mn-ea"/>
                          <a:cs typeface="+mn-cs"/>
                        </a:rPr>
                        <a:t>Multiple locations</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kern="1200">
                          <a:solidFill>
                            <a:schemeClr val="tx1"/>
                          </a:solidFill>
                          <a:effectLst/>
                          <a:latin typeface="+mn-lt"/>
                          <a:ea typeface="+mn-ea"/>
                          <a:cs typeface="+mn-cs"/>
                        </a:rPr>
                        <a:t>Location transfers</a:t>
                      </a:r>
                    </a:p>
                  </a:txBody>
                  <a:tcPr marL="640080" marT="91440" marB="91440">
                    <a:lnL w="12700" cmpd="sng">
                      <a:noFill/>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0000"/>
                        </a:lnSpc>
                        <a:spcBef>
                          <a:spcPts val="0"/>
                        </a:spcBef>
                        <a:spcAft>
                          <a:spcPts val="100"/>
                        </a:spcAft>
                      </a:pPr>
                      <a:r>
                        <a:rPr lang="en-US" sz="1200" b="0" kern="1200" dirty="0">
                          <a:solidFill>
                            <a:schemeClr val="accent1"/>
                          </a:solidFill>
                          <a:effectLst/>
                          <a:latin typeface="+mj-lt"/>
                          <a:ea typeface="+mn-ea"/>
                          <a:cs typeface="+mn-cs"/>
                        </a:rPr>
                        <a:t>Supply planning and availability</a:t>
                      </a:r>
                      <a:r>
                        <a:rPr lang="en-US" sz="1100" b="1" dirty="0">
                          <a:solidFill>
                            <a:schemeClr val="tx1"/>
                          </a:solidFill>
                          <a:effectLst/>
                        </a:rPr>
                        <a:t>	 </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kern="1200" dirty="0">
                          <a:solidFill>
                            <a:schemeClr val="tx1"/>
                          </a:solidFill>
                          <a:effectLst/>
                          <a:latin typeface="+mn-lt"/>
                          <a:ea typeface="+mn-ea"/>
                          <a:cs typeface="+mn-cs"/>
                        </a:rPr>
                        <a:t>Supply planning</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kern="1200" dirty="0">
                          <a:solidFill>
                            <a:schemeClr val="tx1"/>
                          </a:solidFill>
                          <a:effectLst/>
                          <a:latin typeface="+mn-lt"/>
                          <a:ea typeface="+mn-ea"/>
                          <a:cs typeface="+mn-cs"/>
                        </a:rPr>
                        <a:t>Demand forecasting</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kern="1200" dirty="0">
                          <a:solidFill>
                            <a:schemeClr val="tx1"/>
                          </a:solidFill>
                          <a:effectLst/>
                          <a:latin typeface="+mn-lt"/>
                          <a:ea typeface="+mn-ea"/>
                          <a:cs typeface="+mn-cs"/>
                        </a:rPr>
                        <a:t>Sales and inventory forecasting (AI)</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kern="1200" dirty="0">
                          <a:solidFill>
                            <a:schemeClr val="tx1"/>
                          </a:solidFill>
                          <a:effectLst/>
                          <a:latin typeface="+mn-lt"/>
                          <a:ea typeface="+mn-ea"/>
                          <a:cs typeface="+mn-cs"/>
                        </a:rPr>
                        <a:t>Order promising</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kern="1200" dirty="0">
                          <a:solidFill>
                            <a:schemeClr val="tx1"/>
                          </a:solidFill>
                          <a:effectLst/>
                          <a:latin typeface="+mn-lt"/>
                          <a:ea typeface="+mn-ea"/>
                          <a:cs typeface="+mn-cs"/>
                        </a:rPr>
                        <a:t>Calendars</a:t>
                      </a:r>
                    </a:p>
                  </a:txBody>
                  <a:tcPr marL="640080" marT="91440" marB="9144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0000"/>
                        </a:lnSpc>
                        <a:spcBef>
                          <a:spcPts val="0"/>
                        </a:spcBef>
                        <a:spcAft>
                          <a:spcPts val="100"/>
                        </a:spcAft>
                      </a:pPr>
                      <a:r>
                        <a:rPr lang="en-US" sz="1200" b="0" kern="1200">
                          <a:solidFill>
                            <a:schemeClr val="accent1"/>
                          </a:solidFill>
                          <a:effectLst/>
                          <a:latin typeface="+mj-lt"/>
                          <a:ea typeface="+mn-ea"/>
                          <a:cs typeface="+mn-cs"/>
                        </a:rPr>
                        <a:t>Project management</a:t>
                      </a:r>
                      <a:r>
                        <a:rPr lang="en-US" sz="1100" b="1">
                          <a:solidFill>
                            <a:schemeClr val="tx1"/>
                          </a:solidFill>
                          <a:effectLst/>
                        </a:rPr>
                        <a:t>	 </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kern="1200">
                          <a:solidFill>
                            <a:schemeClr val="tx1"/>
                          </a:solidFill>
                          <a:effectLst/>
                          <a:latin typeface="+mn-lt"/>
                          <a:ea typeface="+mn-ea"/>
                          <a:cs typeface="+mn-cs"/>
                        </a:rPr>
                        <a:t>Basic resources</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kern="1200">
                          <a:solidFill>
                            <a:schemeClr val="tx1"/>
                          </a:solidFill>
                          <a:effectLst/>
                          <a:latin typeface="+mn-lt"/>
                          <a:ea typeface="+mn-ea"/>
                          <a:cs typeface="+mn-cs"/>
                        </a:rPr>
                        <a:t>Capacity management</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kern="1200">
                          <a:solidFill>
                            <a:schemeClr val="tx1"/>
                          </a:solidFill>
                          <a:effectLst/>
                          <a:latin typeface="+mn-lt"/>
                          <a:ea typeface="+mn-ea"/>
                          <a:cs typeface="+mn-cs"/>
                        </a:rPr>
                        <a:t>Multiple costs</a:t>
                      </a:r>
                    </a:p>
                    <a:p>
                      <a:pPr marL="288925" marR="0" lvl="0" indent="-171450" algn="l" rtl="0" eaLnBrk="1" latinLnBrk="0" hangingPunct="1">
                        <a:lnSpc>
                          <a:spcPct val="100000"/>
                        </a:lnSpc>
                        <a:spcBef>
                          <a:spcPts val="0"/>
                        </a:spcBef>
                        <a:spcAft>
                          <a:spcPts val="100"/>
                        </a:spcAft>
                        <a:buFont typeface="Arial" panose="020B0604020202020204" pitchFamily="34" charset="0"/>
                        <a:buChar char="•"/>
                      </a:pPr>
                      <a:r>
                        <a:rPr lang="en-US" sz="1100" kern="1200">
                          <a:solidFill>
                            <a:schemeClr val="tx1"/>
                          </a:solidFill>
                          <a:effectLst/>
                          <a:latin typeface="+mn-lt"/>
                          <a:ea typeface="+mn-ea"/>
                          <a:cs typeface="+mn-cs"/>
                        </a:rPr>
                        <a:t>Jobs	 </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kern="1200">
                          <a:solidFill>
                            <a:schemeClr val="tx1"/>
                          </a:solidFill>
                          <a:effectLst/>
                          <a:latin typeface="+mn-lt"/>
                          <a:ea typeface="+mn-ea"/>
                          <a:cs typeface="+mn-cs"/>
                        </a:rPr>
                        <a:t>Time sheets</a:t>
                      </a:r>
                    </a:p>
                  </a:txBody>
                  <a:tcPr marL="640080" marT="91440" marB="91440">
                    <a:lnL w="12700" cap="flat" cmpd="sng" algn="ctr">
                      <a:solidFill>
                        <a:schemeClr val="tx2"/>
                      </a:solidFill>
                      <a:prstDash val="solid"/>
                      <a:round/>
                      <a:headEnd type="none" w="med" len="med"/>
                      <a:tailEnd type="none" w="med" len="med"/>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26111845"/>
                  </a:ext>
                </a:extLst>
              </a:tr>
              <a:tr h="1404593">
                <a:tc>
                  <a:txBody>
                    <a:bodyPr/>
                    <a:lstStyle/>
                    <a:p>
                      <a:pPr marL="0" marR="0" algn="l" defTabSz="932742" rtl="0" eaLnBrk="1" latinLnBrk="0" hangingPunct="1">
                        <a:lnSpc>
                          <a:spcPct val="100000"/>
                        </a:lnSpc>
                        <a:spcBef>
                          <a:spcPts val="0"/>
                        </a:spcBef>
                        <a:spcAft>
                          <a:spcPts val="100"/>
                        </a:spcAft>
                      </a:pPr>
                      <a:r>
                        <a:rPr lang="en-US" sz="1200" b="0" kern="1200">
                          <a:solidFill>
                            <a:schemeClr val="accent1"/>
                          </a:solidFill>
                          <a:effectLst/>
                          <a:latin typeface="+mj-lt"/>
                          <a:ea typeface="+mn-ea"/>
                          <a:cs typeface="+mn-cs"/>
                        </a:rPr>
                        <a:t>Service management*</a:t>
                      </a:r>
                    </a:p>
                    <a:p>
                      <a:pPr marL="288925" marR="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kern="1200">
                          <a:solidFill>
                            <a:schemeClr val="tx1"/>
                          </a:solidFill>
                          <a:effectLst/>
                          <a:latin typeface="+mn-lt"/>
                          <a:ea typeface="+mn-ea"/>
                          <a:cs typeface="+mn-cs"/>
                        </a:rPr>
                        <a:t>Planning and dispatching</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kern="1200">
                          <a:solidFill>
                            <a:schemeClr val="tx1"/>
                          </a:solidFill>
                          <a:effectLst/>
                          <a:latin typeface="+mn-lt"/>
                          <a:ea typeface="+mn-ea"/>
                          <a:cs typeface="+mn-cs"/>
                        </a:rPr>
                        <a:t>Service contract management</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kern="1200">
                          <a:solidFill>
                            <a:schemeClr val="tx1"/>
                          </a:solidFill>
                          <a:effectLst/>
                          <a:latin typeface="+mn-lt"/>
                          <a:ea typeface="+mn-ea"/>
                          <a:cs typeface="+mn-cs"/>
                        </a:rPr>
                        <a:t>Service item management</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kern="1200">
                          <a:solidFill>
                            <a:schemeClr val="tx1"/>
                          </a:solidFill>
                          <a:effectLst/>
                          <a:latin typeface="+mn-lt"/>
                          <a:ea typeface="+mn-ea"/>
                          <a:cs typeface="+mn-cs"/>
                        </a:rPr>
                        <a:t>Service order management</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kern="1200">
                          <a:solidFill>
                            <a:schemeClr val="tx1"/>
                          </a:solidFill>
                          <a:effectLst/>
                          <a:latin typeface="+mn-lt"/>
                          <a:ea typeface="+mn-ea"/>
                          <a:cs typeface="+mn-cs"/>
                        </a:rPr>
                        <a:t>Service price management</a:t>
                      </a:r>
                    </a:p>
                  </a:txBody>
                  <a:tcPr marL="640080" marT="91440" marB="91440">
                    <a:lnL w="12700" cmpd="sng">
                      <a:noFill/>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l" defTabSz="932742" rtl="0" eaLnBrk="1" latinLnBrk="0" hangingPunct="1">
                        <a:lnSpc>
                          <a:spcPct val="100000"/>
                        </a:lnSpc>
                        <a:spcBef>
                          <a:spcPts val="0"/>
                        </a:spcBef>
                        <a:spcAft>
                          <a:spcPts val="100"/>
                        </a:spcAft>
                      </a:pPr>
                      <a:r>
                        <a:rPr lang="en-US" sz="1200" b="0" kern="1200">
                          <a:solidFill>
                            <a:schemeClr val="accent1"/>
                          </a:solidFill>
                          <a:effectLst/>
                          <a:latin typeface="+mj-lt"/>
                          <a:ea typeface="+mn-ea"/>
                          <a:cs typeface="+mn-cs"/>
                        </a:rPr>
                        <a:t>Warehouse management</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kern="1200">
                          <a:solidFill>
                            <a:schemeClr val="tx1"/>
                          </a:solidFill>
                          <a:effectLst/>
                          <a:latin typeface="+mn-lt"/>
                          <a:ea typeface="+mn-ea"/>
                          <a:cs typeface="+mn-cs"/>
                        </a:rPr>
                        <a:t>Bin Tracking</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kern="1200">
                          <a:solidFill>
                            <a:schemeClr val="tx1"/>
                          </a:solidFill>
                          <a:effectLst/>
                          <a:latin typeface="+mn-lt"/>
                          <a:ea typeface="+mn-ea"/>
                          <a:cs typeface="+mn-cs"/>
                        </a:rPr>
                        <a:t>Inventory picks and put-aways</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kern="1200">
                          <a:solidFill>
                            <a:schemeClr val="tx1"/>
                          </a:solidFill>
                          <a:effectLst/>
                          <a:latin typeface="+mn-lt"/>
                          <a:ea typeface="+mn-ea"/>
                          <a:cs typeface="+mn-cs"/>
                        </a:rPr>
                        <a:t>Warehouse receipt</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kern="1200">
                          <a:solidFill>
                            <a:schemeClr val="tx1"/>
                          </a:solidFill>
                          <a:effectLst/>
                          <a:latin typeface="+mn-lt"/>
                          <a:ea typeface="+mn-ea"/>
                          <a:cs typeface="+mn-cs"/>
                        </a:rPr>
                        <a:t>Warehouse shipment</a:t>
                      </a:r>
                    </a:p>
                  </a:txBody>
                  <a:tcPr marL="640080" marT="91440" marB="9144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l" defTabSz="932742" rtl="0" eaLnBrk="1" latinLnBrk="0" hangingPunct="1">
                        <a:lnSpc>
                          <a:spcPct val="100000"/>
                        </a:lnSpc>
                        <a:spcBef>
                          <a:spcPts val="0"/>
                        </a:spcBef>
                        <a:spcAft>
                          <a:spcPts val="100"/>
                        </a:spcAft>
                      </a:pPr>
                      <a:r>
                        <a:rPr lang="en-US" sz="1200" b="0" kern="1200" dirty="0">
                          <a:solidFill>
                            <a:schemeClr val="accent1"/>
                          </a:solidFill>
                          <a:effectLst/>
                          <a:latin typeface="+mj-lt"/>
                          <a:ea typeface="+mn-ea"/>
                          <a:cs typeface="+mn-cs"/>
                        </a:rPr>
                        <a:t>Manufacturing*</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kern="1200" dirty="0">
                          <a:solidFill>
                            <a:schemeClr val="tx1"/>
                          </a:solidFill>
                          <a:effectLst/>
                          <a:latin typeface="+mn-lt"/>
                          <a:ea typeface="+mn-ea"/>
                          <a:cs typeface="+mn-cs"/>
                        </a:rPr>
                        <a:t>Assembly management</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kern="1200" dirty="0">
                          <a:solidFill>
                            <a:schemeClr val="tx1"/>
                          </a:solidFill>
                          <a:effectLst/>
                          <a:latin typeface="+mn-lt"/>
                          <a:ea typeface="+mn-ea"/>
                          <a:cs typeface="+mn-cs"/>
                        </a:rPr>
                        <a:t>Standard cost worksheet</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kern="1200" dirty="0">
                          <a:solidFill>
                            <a:schemeClr val="tx1"/>
                          </a:solidFill>
                          <a:effectLst/>
                          <a:latin typeface="+mn-lt"/>
                          <a:ea typeface="+mn-ea"/>
                          <a:cs typeface="+mn-cs"/>
                        </a:rPr>
                        <a:t>Production bill of materials</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kern="1200" dirty="0">
                          <a:solidFill>
                            <a:schemeClr val="tx1"/>
                          </a:solidFill>
                          <a:effectLst/>
                          <a:latin typeface="+mn-lt"/>
                          <a:ea typeface="+mn-ea"/>
                          <a:cs typeface="+mn-cs"/>
                        </a:rPr>
                        <a:t>Basic capacity planning</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kern="1200" dirty="0">
                          <a:solidFill>
                            <a:schemeClr val="tx1"/>
                          </a:solidFill>
                          <a:effectLst/>
                          <a:latin typeface="+mn-lt"/>
                          <a:ea typeface="+mn-ea"/>
                          <a:cs typeface="+mn-cs"/>
                        </a:rPr>
                        <a:t>Machine centers</a:t>
                      </a:r>
                    </a:p>
                    <a:p>
                      <a:pPr marL="288925" marR="0" lvl="0" indent="-171450" algn="l" defTabSz="932742" rtl="0" eaLnBrk="1" latinLnBrk="0" hangingPunct="1">
                        <a:lnSpc>
                          <a:spcPct val="100000"/>
                        </a:lnSpc>
                        <a:spcBef>
                          <a:spcPts val="0"/>
                        </a:spcBef>
                        <a:spcAft>
                          <a:spcPts val="100"/>
                        </a:spcAft>
                        <a:buFont typeface="Arial" panose="020B0604020202020204" pitchFamily="34" charset="0"/>
                        <a:buChar char="•"/>
                      </a:pPr>
                      <a:r>
                        <a:rPr lang="en-US" sz="1100" kern="1200" dirty="0">
                          <a:solidFill>
                            <a:schemeClr val="tx1"/>
                          </a:solidFill>
                          <a:effectLst/>
                          <a:latin typeface="+mn-lt"/>
                          <a:ea typeface="+mn-ea"/>
                          <a:cs typeface="+mn-cs"/>
                        </a:rPr>
                        <a:t>Version management</a:t>
                      </a:r>
                    </a:p>
                  </a:txBody>
                  <a:tcPr marL="640080" marT="91440" marB="91440">
                    <a:lnL w="12700" cap="flat" cmpd="sng" algn="ctr">
                      <a:solidFill>
                        <a:schemeClr val="tx2"/>
                      </a:solidFill>
                      <a:prstDash val="solid"/>
                      <a:round/>
                      <a:headEnd type="none" w="med" len="med"/>
                      <a:tailEnd type="none" w="med" len="med"/>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71178549"/>
                  </a:ext>
                </a:extLst>
              </a:tr>
            </a:tbl>
          </a:graphicData>
        </a:graphic>
      </p:graphicFrame>
      <p:sp>
        <p:nvSpPr>
          <p:cNvPr id="13" name="Rectangle 12">
            <a:extLst>
              <a:ext uri="{FF2B5EF4-FFF2-40B4-BE49-F238E27FC236}">
                <a16:creationId xmlns:a16="http://schemas.microsoft.com/office/drawing/2014/main" id="{A1654BBE-614D-922E-E052-2E15447440D2}"/>
              </a:ext>
              <a:ext uri="{C183D7F6-B498-43B3-948B-1728B52AA6E4}">
                <adec:decorative xmlns:adec="http://schemas.microsoft.com/office/drawing/2017/decorative" val="1"/>
              </a:ext>
            </a:extLst>
          </p:cNvPr>
          <p:cNvSpPr>
            <a:spLocks/>
          </p:cNvSpPr>
          <p:nvPr/>
        </p:nvSpPr>
        <p:spPr bwMode="auto">
          <a:xfrm>
            <a:off x="823722" y="1191976"/>
            <a:ext cx="10544556" cy="5194849"/>
          </a:xfrm>
          <a:prstGeom prst="rect">
            <a:avLst/>
          </a:prstGeom>
          <a:ln w="34925">
            <a:solidFill>
              <a:srgbClr val="003C6A"/>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400" b="0" i="0" u="none" strike="noStrike" kern="1200" cap="none" spc="0" normalizeH="0" baseline="0" noProof="0" err="1">
              <a:ln>
                <a:noFill/>
              </a:ln>
              <a:solidFill>
                <a:srgbClr val="000000"/>
              </a:solidFill>
              <a:effectLst/>
              <a:uLnTx/>
              <a:uFillTx/>
              <a:latin typeface="Segoe UI Semibold" panose="020B0702040204020203" pitchFamily="34" charset="0"/>
              <a:ea typeface="Segoe UI" pitchFamily="34" charset="0"/>
              <a:cs typeface="Segoe UI" pitchFamily="34" charset="0"/>
            </a:endParaRPr>
          </a:p>
        </p:txBody>
      </p:sp>
      <p:sp>
        <p:nvSpPr>
          <p:cNvPr id="17" name="Oval 16">
            <a:extLst>
              <a:ext uri="{FF2B5EF4-FFF2-40B4-BE49-F238E27FC236}">
                <a16:creationId xmlns:a16="http://schemas.microsoft.com/office/drawing/2014/main" id="{64378769-7DA8-6973-08F8-798B7A35C0A9}"/>
              </a:ext>
              <a:ext uri="{C183D7F6-B498-43B3-948B-1728B52AA6E4}">
                <adec:decorative xmlns:adec="http://schemas.microsoft.com/office/drawing/2017/decorative" val="1"/>
              </a:ext>
            </a:extLst>
          </p:cNvPr>
          <p:cNvSpPr>
            <a:spLocks/>
          </p:cNvSpPr>
          <p:nvPr/>
        </p:nvSpPr>
        <p:spPr bwMode="auto">
          <a:xfrm>
            <a:off x="914210" y="2428727"/>
            <a:ext cx="430912" cy="430912"/>
          </a:xfrm>
          <a:prstGeom prst="ellipse">
            <a:avLst/>
          </a:prstGeom>
          <a:solidFill>
            <a:schemeClr val="accent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400" b="0" i="0" u="none" strike="noStrike" kern="1200" cap="none" spc="0" normalizeH="0" baseline="0" noProof="0" err="1">
              <a:ln>
                <a:noFill/>
              </a:ln>
              <a:solidFill>
                <a:srgbClr val="000000"/>
              </a:solidFill>
              <a:effectLst/>
              <a:uLnTx/>
              <a:uFillTx/>
              <a:latin typeface="Segoe UI Semibold" panose="020B0702040204020203" pitchFamily="34" charset="0"/>
              <a:ea typeface="+mn-ea"/>
              <a:cs typeface="Segoe UI" pitchFamily="34" charset="0"/>
            </a:endParaRPr>
          </a:p>
        </p:txBody>
      </p:sp>
      <p:sp>
        <p:nvSpPr>
          <p:cNvPr id="18" name="BarChartVertical_E9EC">
            <a:extLst>
              <a:ext uri="{FF2B5EF4-FFF2-40B4-BE49-F238E27FC236}">
                <a16:creationId xmlns:a16="http://schemas.microsoft.com/office/drawing/2014/main" id="{3147BADB-F7CD-85AB-E478-D93308FBC940}"/>
              </a:ext>
              <a:ext uri="{C183D7F6-B498-43B3-948B-1728B52AA6E4}">
                <adec:decorative xmlns:adec="http://schemas.microsoft.com/office/drawing/2017/decorative" val="1"/>
              </a:ext>
            </a:extLst>
          </p:cNvPr>
          <p:cNvSpPr>
            <a:spLocks noChangeAspect="1" noEditPoints="1"/>
          </p:cNvSpPr>
          <p:nvPr/>
        </p:nvSpPr>
        <p:spPr bwMode="auto">
          <a:xfrm>
            <a:off x="1023397" y="2537889"/>
            <a:ext cx="212538" cy="212588"/>
          </a:xfrm>
          <a:custGeom>
            <a:avLst/>
            <a:gdLst>
              <a:gd name="T0" fmla="*/ 630 w 4250"/>
              <a:gd name="T1" fmla="*/ 3622 h 4251"/>
              <a:gd name="T2" fmla="*/ 630 w 4250"/>
              <a:gd name="T3" fmla="*/ 1102 h 4251"/>
              <a:gd name="T4" fmla="*/ 1259 w 4250"/>
              <a:gd name="T5" fmla="*/ 1102 h 4251"/>
              <a:gd name="T6" fmla="*/ 1259 w 4250"/>
              <a:gd name="T7" fmla="*/ 3622 h 4251"/>
              <a:gd name="T8" fmla="*/ 630 w 4250"/>
              <a:gd name="T9" fmla="*/ 3622 h 4251"/>
              <a:gd name="T10" fmla="*/ 2519 w 4250"/>
              <a:gd name="T11" fmla="*/ 3622 h 4251"/>
              <a:gd name="T12" fmla="*/ 2519 w 4250"/>
              <a:gd name="T13" fmla="*/ 1732 h 4251"/>
              <a:gd name="T14" fmla="*/ 1889 w 4250"/>
              <a:gd name="T15" fmla="*/ 1732 h 4251"/>
              <a:gd name="T16" fmla="*/ 1889 w 4250"/>
              <a:gd name="T17" fmla="*/ 3622 h 4251"/>
              <a:gd name="T18" fmla="*/ 2519 w 4250"/>
              <a:gd name="T19" fmla="*/ 3622 h 4251"/>
              <a:gd name="T20" fmla="*/ 3778 w 4250"/>
              <a:gd name="T21" fmla="*/ 3622 h 4251"/>
              <a:gd name="T22" fmla="*/ 3778 w 4250"/>
              <a:gd name="T23" fmla="*/ 472 h 4251"/>
              <a:gd name="T24" fmla="*/ 3149 w 4250"/>
              <a:gd name="T25" fmla="*/ 472 h 4251"/>
              <a:gd name="T26" fmla="*/ 3149 w 4250"/>
              <a:gd name="T27" fmla="*/ 3622 h 4251"/>
              <a:gd name="T28" fmla="*/ 3778 w 4250"/>
              <a:gd name="T29" fmla="*/ 3622 h 4251"/>
              <a:gd name="T30" fmla="*/ 0 w 4250"/>
              <a:gd name="T31" fmla="*/ 0 h 4251"/>
              <a:gd name="T32" fmla="*/ 0 w 4250"/>
              <a:gd name="T33" fmla="*/ 4251 h 4251"/>
              <a:gd name="T34" fmla="*/ 4250 w 4250"/>
              <a:gd name="T35" fmla="*/ 4251 h 4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50" h="4251">
                <a:moveTo>
                  <a:pt x="630" y="3622"/>
                </a:moveTo>
                <a:lnTo>
                  <a:pt x="630" y="1102"/>
                </a:lnTo>
                <a:lnTo>
                  <a:pt x="1259" y="1102"/>
                </a:lnTo>
                <a:lnTo>
                  <a:pt x="1259" y="3622"/>
                </a:lnTo>
                <a:lnTo>
                  <a:pt x="630" y="3622"/>
                </a:lnTo>
                <a:moveTo>
                  <a:pt x="2519" y="3622"/>
                </a:moveTo>
                <a:lnTo>
                  <a:pt x="2519" y="1732"/>
                </a:lnTo>
                <a:lnTo>
                  <a:pt x="1889" y="1732"/>
                </a:lnTo>
                <a:lnTo>
                  <a:pt x="1889" y="3622"/>
                </a:lnTo>
                <a:lnTo>
                  <a:pt x="2519" y="3622"/>
                </a:lnTo>
                <a:moveTo>
                  <a:pt x="3778" y="3622"/>
                </a:moveTo>
                <a:lnTo>
                  <a:pt x="3778" y="472"/>
                </a:lnTo>
                <a:lnTo>
                  <a:pt x="3149" y="472"/>
                </a:lnTo>
                <a:lnTo>
                  <a:pt x="3149" y="3622"/>
                </a:lnTo>
                <a:lnTo>
                  <a:pt x="3778" y="3622"/>
                </a:lnTo>
                <a:moveTo>
                  <a:pt x="0" y="0"/>
                </a:moveTo>
                <a:lnTo>
                  <a:pt x="0" y="4251"/>
                </a:lnTo>
                <a:lnTo>
                  <a:pt x="4250" y="4251"/>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Oval 20">
            <a:extLst>
              <a:ext uri="{FF2B5EF4-FFF2-40B4-BE49-F238E27FC236}">
                <a16:creationId xmlns:a16="http://schemas.microsoft.com/office/drawing/2014/main" id="{E4D562BB-25A1-22B1-F27F-30F5CDCD0D4F}"/>
              </a:ext>
              <a:ext uri="{C183D7F6-B498-43B3-948B-1728B52AA6E4}">
                <adec:decorative xmlns:adec="http://schemas.microsoft.com/office/drawing/2017/decorative" val="1"/>
              </a:ext>
            </a:extLst>
          </p:cNvPr>
          <p:cNvSpPr>
            <a:spLocks/>
          </p:cNvSpPr>
          <p:nvPr/>
        </p:nvSpPr>
        <p:spPr bwMode="auto">
          <a:xfrm>
            <a:off x="914210" y="3794350"/>
            <a:ext cx="430912" cy="430912"/>
          </a:xfrm>
          <a:prstGeom prst="ellipse">
            <a:avLst/>
          </a:prstGeom>
          <a:solidFill>
            <a:schemeClr val="accent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400" b="0" i="0" u="none" strike="noStrike" kern="1200" cap="none" spc="0" normalizeH="0" baseline="0" noProof="0" err="1">
              <a:ln>
                <a:noFill/>
              </a:ln>
              <a:solidFill>
                <a:srgbClr val="000000"/>
              </a:solidFill>
              <a:effectLst/>
              <a:uLnTx/>
              <a:uFillTx/>
              <a:latin typeface="Segoe UI Semibold" panose="020B0702040204020203" pitchFamily="34" charset="0"/>
              <a:ea typeface="+mn-ea"/>
              <a:cs typeface="Segoe UI" pitchFamily="34" charset="0"/>
            </a:endParaRPr>
          </a:p>
        </p:txBody>
      </p:sp>
      <p:sp>
        <p:nvSpPr>
          <p:cNvPr id="27" name="Archive_F03F">
            <a:extLst>
              <a:ext uri="{FF2B5EF4-FFF2-40B4-BE49-F238E27FC236}">
                <a16:creationId xmlns:a16="http://schemas.microsoft.com/office/drawing/2014/main" id="{82142171-F6F3-A607-7FDC-E3E95B45A3E0}"/>
              </a:ext>
              <a:ext uri="{C183D7F6-B498-43B3-948B-1728B52AA6E4}">
                <adec:decorative xmlns:adec="http://schemas.microsoft.com/office/drawing/2017/decorative" val="1"/>
              </a:ext>
            </a:extLst>
          </p:cNvPr>
          <p:cNvSpPr>
            <a:spLocks noChangeAspect="1" noEditPoints="1"/>
          </p:cNvSpPr>
          <p:nvPr/>
        </p:nvSpPr>
        <p:spPr bwMode="auto">
          <a:xfrm>
            <a:off x="1010755" y="3906687"/>
            <a:ext cx="237824" cy="206238"/>
          </a:xfrm>
          <a:custGeom>
            <a:avLst/>
            <a:gdLst>
              <a:gd name="T0" fmla="*/ 4721 w 4721"/>
              <a:gd name="T1" fmla="*/ 1260 h 4094"/>
              <a:gd name="T2" fmla="*/ 0 w 4721"/>
              <a:gd name="T3" fmla="*/ 1260 h 4094"/>
              <a:gd name="T4" fmla="*/ 0 w 4721"/>
              <a:gd name="T5" fmla="*/ 0 h 4094"/>
              <a:gd name="T6" fmla="*/ 4721 w 4721"/>
              <a:gd name="T7" fmla="*/ 0 h 4094"/>
              <a:gd name="T8" fmla="*/ 4721 w 4721"/>
              <a:gd name="T9" fmla="*/ 1260 h 4094"/>
              <a:gd name="T10" fmla="*/ 315 w 4721"/>
              <a:gd name="T11" fmla="*/ 1260 h 4094"/>
              <a:gd name="T12" fmla="*/ 315 w 4721"/>
              <a:gd name="T13" fmla="*/ 4094 h 4094"/>
              <a:gd name="T14" fmla="*/ 4407 w 4721"/>
              <a:gd name="T15" fmla="*/ 4094 h 4094"/>
              <a:gd name="T16" fmla="*/ 4407 w 4721"/>
              <a:gd name="T17" fmla="*/ 1260 h 4094"/>
              <a:gd name="T18" fmla="*/ 1417 w 4721"/>
              <a:gd name="T19" fmla="*/ 2205 h 4094"/>
              <a:gd name="T20" fmla="*/ 3305 w 4721"/>
              <a:gd name="T21" fmla="*/ 2205 h 4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21" h="4094">
                <a:moveTo>
                  <a:pt x="4721" y="1260"/>
                </a:moveTo>
                <a:lnTo>
                  <a:pt x="0" y="1260"/>
                </a:lnTo>
                <a:lnTo>
                  <a:pt x="0" y="0"/>
                </a:lnTo>
                <a:lnTo>
                  <a:pt x="4721" y="0"/>
                </a:lnTo>
                <a:lnTo>
                  <a:pt x="4721" y="1260"/>
                </a:lnTo>
                <a:moveTo>
                  <a:pt x="315" y="1260"/>
                </a:moveTo>
                <a:lnTo>
                  <a:pt x="315" y="4094"/>
                </a:lnTo>
                <a:lnTo>
                  <a:pt x="4407" y="4094"/>
                </a:lnTo>
                <a:lnTo>
                  <a:pt x="4407" y="1260"/>
                </a:lnTo>
                <a:moveTo>
                  <a:pt x="1417" y="2205"/>
                </a:moveTo>
                <a:lnTo>
                  <a:pt x="3305" y="2205"/>
                </a:lnTo>
              </a:path>
            </a:pathLst>
          </a:custGeom>
          <a:solidFill>
            <a:schemeClr val="accent1"/>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pitchFamily="34" charset="0"/>
            </a:endParaRPr>
          </a:p>
        </p:txBody>
      </p:sp>
      <p:sp>
        <p:nvSpPr>
          <p:cNvPr id="25" name="Oval 24">
            <a:extLst>
              <a:ext uri="{FF2B5EF4-FFF2-40B4-BE49-F238E27FC236}">
                <a16:creationId xmlns:a16="http://schemas.microsoft.com/office/drawing/2014/main" id="{A05D512F-2D1E-F91B-B1AA-87D53508540E}"/>
              </a:ext>
              <a:ext uri="{C183D7F6-B498-43B3-948B-1728B52AA6E4}">
                <adec:decorative xmlns:adec="http://schemas.microsoft.com/office/drawing/2017/decorative" val="1"/>
              </a:ext>
            </a:extLst>
          </p:cNvPr>
          <p:cNvSpPr>
            <a:spLocks/>
          </p:cNvSpPr>
          <p:nvPr/>
        </p:nvSpPr>
        <p:spPr bwMode="auto">
          <a:xfrm>
            <a:off x="4438460" y="5057928"/>
            <a:ext cx="430912" cy="430912"/>
          </a:xfrm>
          <a:prstGeom prst="ellipse">
            <a:avLst/>
          </a:prstGeom>
          <a:solidFill>
            <a:schemeClr val="accent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400" b="0" i="0" u="none" strike="noStrike" kern="1200" cap="none" spc="0" normalizeH="0" baseline="0" noProof="0" err="1">
              <a:ln>
                <a:noFill/>
              </a:ln>
              <a:solidFill>
                <a:srgbClr val="000000"/>
              </a:solidFill>
              <a:effectLst/>
              <a:uLnTx/>
              <a:uFillTx/>
              <a:latin typeface="Segoe UI Semibold" panose="020B0702040204020203" pitchFamily="34" charset="0"/>
              <a:ea typeface="+mn-ea"/>
              <a:cs typeface="Segoe UI" pitchFamily="34" charset="0"/>
            </a:endParaRPr>
          </a:p>
        </p:txBody>
      </p:sp>
      <p:sp>
        <p:nvSpPr>
          <p:cNvPr id="28" name="Forklift">
            <a:extLst>
              <a:ext uri="{FF2B5EF4-FFF2-40B4-BE49-F238E27FC236}">
                <a16:creationId xmlns:a16="http://schemas.microsoft.com/office/drawing/2014/main" id="{9C851FED-701A-DA7C-E790-BDE1977B7733}"/>
              </a:ext>
              <a:ext uri="{C183D7F6-B498-43B3-948B-1728B52AA6E4}">
                <adec:decorative xmlns:adec="http://schemas.microsoft.com/office/drawing/2017/decorative" val="1"/>
              </a:ext>
            </a:extLst>
          </p:cNvPr>
          <p:cNvSpPr>
            <a:spLocks noChangeAspect="1" noEditPoints="1"/>
          </p:cNvSpPr>
          <p:nvPr/>
        </p:nvSpPr>
        <p:spPr bwMode="auto">
          <a:xfrm>
            <a:off x="4532229" y="5160740"/>
            <a:ext cx="243374" cy="225288"/>
          </a:xfrm>
          <a:custGeom>
            <a:avLst/>
            <a:gdLst>
              <a:gd name="T0" fmla="*/ 27 w 349"/>
              <a:gd name="T1" fmla="*/ 296 h 323"/>
              <a:gd name="T2" fmla="*/ 54 w 349"/>
              <a:gd name="T3" fmla="*/ 268 h 323"/>
              <a:gd name="T4" fmla="*/ 81 w 349"/>
              <a:gd name="T5" fmla="*/ 296 h 323"/>
              <a:gd name="T6" fmla="*/ 54 w 349"/>
              <a:gd name="T7" fmla="*/ 323 h 323"/>
              <a:gd name="T8" fmla="*/ 27 w 349"/>
              <a:gd name="T9" fmla="*/ 296 h 323"/>
              <a:gd name="T10" fmla="*/ 183 w 349"/>
              <a:gd name="T11" fmla="*/ 323 h 323"/>
              <a:gd name="T12" fmla="*/ 210 w 349"/>
              <a:gd name="T13" fmla="*/ 296 h 323"/>
              <a:gd name="T14" fmla="*/ 183 w 349"/>
              <a:gd name="T15" fmla="*/ 268 h 323"/>
              <a:gd name="T16" fmla="*/ 155 w 349"/>
              <a:gd name="T17" fmla="*/ 296 h 323"/>
              <a:gd name="T18" fmla="*/ 183 w 349"/>
              <a:gd name="T19" fmla="*/ 323 h 323"/>
              <a:gd name="T20" fmla="*/ 194 w 349"/>
              <a:gd name="T21" fmla="*/ 192 h 323"/>
              <a:gd name="T22" fmla="*/ 159 w 349"/>
              <a:gd name="T23" fmla="*/ 85 h 323"/>
              <a:gd name="T24" fmla="*/ 110 w 349"/>
              <a:gd name="T25" fmla="*/ 39 h 323"/>
              <a:gd name="T26" fmla="*/ 22 w 349"/>
              <a:gd name="T27" fmla="*/ 39 h 323"/>
              <a:gd name="T28" fmla="*/ 0 w 349"/>
              <a:gd name="T29" fmla="*/ 61 h 323"/>
              <a:gd name="T30" fmla="*/ 0 w 349"/>
              <a:gd name="T31" fmla="*/ 296 h 323"/>
              <a:gd name="T32" fmla="*/ 27 w 349"/>
              <a:gd name="T33" fmla="*/ 296 h 323"/>
              <a:gd name="T34" fmla="*/ 81 w 349"/>
              <a:gd name="T35" fmla="*/ 296 h 323"/>
              <a:gd name="T36" fmla="*/ 155 w 349"/>
              <a:gd name="T37" fmla="*/ 296 h 323"/>
              <a:gd name="T38" fmla="*/ 210 w 349"/>
              <a:gd name="T39" fmla="*/ 296 h 323"/>
              <a:gd name="T40" fmla="*/ 235 w 349"/>
              <a:gd name="T41" fmla="*/ 296 h 323"/>
              <a:gd name="T42" fmla="*/ 235 w 349"/>
              <a:gd name="T43" fmla="*/ 0 h 323"/>
              <a:gd name="T44" fmla="*/ 235 w 349"/>
              <a:gd name="T45" fmla="*/ 272 h 323"/>
              <a:gd name="T46" fmla="*/ 349 w 349"/>
              <a:gd name="T47" fmla="*/ 272 h 323"/>
              <a:gd name="T48" fmla="*/ 0 w 349"/>
              <a:gd name="T49" fmla="*/ 139 h 323"/>
              <a:gd name="T50" fmla="*/ 81 w 349"/>
              <a:gd name="T51" fmla="*/ 139 h 323"/>
              <a:gd name="T52" fmla="*/ 81 w 349"/>
              <a:gd name="T53" fmla="*/ 192 h 323"/>
              <a:gd name="T54" fmla="*/ 235 w 349"/>
              <a:gd name="T55" fmla="*/ 192 h 323"/>
              <a:gd name="T56" fmla="*/ 315 w 349"/>
              <a:gd name="T57" fmla="*/ 35 h 323"/>
              <a:gd name="T58" fmla="*/ 281 w 349"/>
              <a:gd name="T59" fmla="*/ 35 h 323"/>
              <a:gd name="T60" fmla="*/ 281 w 349"/>
              <a:gd name="T61" fmla="*/ 68 h 323"/>
              <a:gd name="T62" fmla="*/ 315 w 349"/>
              <a:gd name="T63" fmla="*/ 68 h 323"/>
              <a:gd name="T64" fmla="*/ 315 w 349"/>
              <a:gd name="T65" fmla="*/ 35 h 323"/>
              <a:gd name="T66" fmla="*/ 315 w 349"/>
              <a:gd name="T67" fmla="*/ 112 h 323"/>
              <a:gd name="T68" fmla="*/ 281 w 349"/>
              <a:gd name="T69" fmla="*/ 112 h 323"/>
              <a:gd name="T70" fmla="*/ 281 w 349"/>
              <a:gd name="T71" fmla="*/ 145 h 323"/>
              <a:gd name="T72" fmla="*/ 315 w 349"/>
              <a:gd name="T73" fmla="*/ 145 h 323"/>
              <a:gd name="T74" fmla="*/ 315 w 349"/>
              <a:gd name="T75" fmla="*/ 112 h 323"/>
              <a:gd name="T76" fmla="*/ 315 w 349"/>
              <a:gd name="T77" fmla="*/ 189 h 323"/>
              <a:gd name="T78" fmla="*/ 281 w 349"/>
              <a:gd name="T79" fmla="*/ 189 h 323"/>
              <a:gd name="T80" fmla="*/ 281 w 349"/>
              <a:gd name="T81" fmla="*/ 222 h 323"/>
              <a:gd name="T82" fmla="*/ 315 w 349"/>
              <a:gd name="T83" fmla="*/ 222 h 323"/>
              <a:gd name="T84" fmla="*/ 315 w 349"/>
              <a:gd name="T85" fmla="*/ 189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9" h="323">
                <a:moveTo>
                  <a:pt x="27" y="296"/>
                </a:moveTo>
                <a:cubicBezTo>
                  <a:pt x="27" y="281"/>
                  <a:pt x="39" y="268"/>
                  <a:pt x="54" y="268"/>
                </a:cubicBezTo>
                <a:cubicBezTo>
                  <a:pt x="69" y="268"/>
                  <a:pt x="81" y="281"/>
                  <a:pt x="81" y="296"/>
                </a:cubicBezTo>
                <a:cubicBezTo>
                  <a:pt x="81" y="311"/>
                  <a:pt x="69" y="323"/>
                  <a:pt x="54" y="323"/>
                </a:cubicBezTo>
                <a:cubicBezTo>
                  <a:pt x="39" y="323"/>
                  <a:pt x="27" y="311"/>
                  <a:pt x="27" y="296"/>
                </a:cubicBezTo>
                <a:close/>
                <a:moveTo>
                  <a:pt x="183" y="323"/>
                </a:moveTo>
                <a:cubicBezTo>
                  <a:pt x="198" y="323"/>
                  <a:pt x="210" y="311"/>
                  <a:pt x="210" y="296"/>
                </a:cubicBezTo>
                <a:cubicBezTo>
                  <a:pt x="210" y="281"/>
                  <a:pt x="198" y="268"/>
                  <a:pt x="183" y="268"/>
                </a:cubicBezTo>
                <a:cubicBezTo>
                  <a:pt x="167" y="268"/>
                  <a:pt x="155" y="281"/>
                  <a:pt x="155" y="296"/>
                </a:cubicBezTo>
                <a:cubicBezTo>
                  <a:pt x="155" y="311"/>
                  <a:pt x="167" y="323"/>
                  <a:pt x="183" y="323"/>
                </a:cubicBezTo>
                <a:close/>
                <a:moveTo>
                  <a:pt x="194" y="192"/>
                </a:moveTo>
                <a:cubicBezTo>
                  <a:pt x="159" y="85"/>
                  <a:pt x="159" y="85"/>
                  <a:pt x="159" y="85"/>
                </a:cubicBezTo>
                <a:cubicBezTo>
                  <a:pt x="150" y="62"/>
                  <a:pt x="135" y="39"/>
                  <a:pt x="110" y="39"/>
                </a:cubicBezTo>
                <a:cubicBezTo>
                  <a:pt x="22" y="39"/>
                  <a:pt x="22" y="39"/>
                  <a:pt x="22" y="39"/>
                </a:cubicBezTo>
                <a:cubicBezTo>
                  <a:pt x="10" y="39"/>
                  <a:pt x="0" y="49"/>
                  <a:pt x="0" y="61"/>
                </a:cubicBezTo>
                <a:cubicBezTo>
                  <a:pt x="0" y="296"/>
                  <a:pt x="0" y="296"/>
                  <a:pt x="0" y="296"/>
                </a:cubicBezTo>
                <a:cubicBezTo>
                  <a:pt x="27" y="296"/>
                  <a:pt x="27" y="296"/>
                  <a:pt x="27" y="296"/>
                </a:cubicBezTo>
                <a:moveTo>
                  <a:pt x="81" y="296"/>
                </a:moveTo>
                <a:cubicBezTo>
                  <a:pt x="155" y="296"/>
                  <a:pt x="155" y="296"/>
                  <a:pt x="155" y="296"/>
                </a:cubicBezTo>
                <a:moveTo>
                  <a:pt x="210" y="296"/>
                </a:moveTo>
                <a:cubicBezTo>
                  <a:pt x="235" y="296"/>
                  <a:pt x="235" y="296"/>
                  <a:pt x="235" y="296"/>
                </a:cubicBezTo>
                <a:cubicBezTo>
                  <a:pt x="235" y="0"/>
                  <a:pt x="235" y="0"/>
                  <a:pt x="235" y="0"/>
                </a:cubicBezTo>
                <a:moveTo>
                  <a:pt x="235" y="272"/>
                </a:moveTo>
                <a:cubicBezTo>
                  <a:pt x="349" y="272"/>
                  <a:pt x="349" y="272"/>
                  <a:pt x="349" y="272"/>
                </a:cubicBezTo>
                <a:moveTo>
                  <a:pt x="0" y="139"/>
                </a:moveTo>
                <a:cubicBezTo>
                  <a:pt x="81" y="139"/>
                  <a:pt x="81" y="139"/>
                  <a:pt x="81" y="139"/>
                </a:cubicBezTo>
                <a:cubicBezTo>
                  <a:pt x="81" y="192"/>
                  <a:pt x="81" y="192"/>
                  <a:pt x="81" y="192"/>
                </a:cubicBezTo>
                <a:cubicBezTo>
                  <a:pt x="235" y="192"/>
                  <a:pt x="235" y="192"/>
                  <a:pt x="235" y="192"/>
                </a:cubicBezTo>
                <a:moveTo>
                  <a:pt x="315" y="35"/>
                </a:moveTo>
                <a:cubicBezTo>
                  <a:pt x="281" y="35"/>
                  <a:pt x="281" y="35"/>
                  <a:pt x="281" y="35"/>
                </a:cubicBezTo>
                <a:cubicBezTo>
                  <a:pt x="281" y="68"/>
                  <a:pt x="281" y="68"/>
                  <a:pt x="281" y="68"/>
                </a:cubicBezTo>
                <a:cubicBezTo>
                  <a:pt x="315" y="68"/>
                  <a:pt x="315" y="68"/>
                  <a:pt x="315" y="68"/>
                </a:cubicBezTo>
                <a:lnTo>
                  <a:pt x="315" y="35"/>
                </a:lnTo>
                <a:close/>
                <a:moveTo>
                  <a:pt x="315" y="112"/>
                </a:moveTo>
                <a:cubicBezTo>
                  <a:pt x="281" y="112"/>
                  <a:pt x="281" y="112"/>
                  <a:pt x="281" y="112"/>
                </a:cubicBezTo>
                <a:cubicBezTo>
                  <a:pt x="281" y="145"/>
                  <a:pt x="281" y="145"/>
                  <a:pt x="281" y="145"/>
                </a:cubicBezTo>
                <a:cubicBezTo>
                  <a:pt x="315" y="145"/>
                  <a:pt x="315" y="145"/>
                  <a:pt x="315" y="145"/>
                </a:cubicBezTo>
                <a:lnTo>
                  <a:pt x="315" y="112"/>
                </a:lnTo>
                <a:close/>
                <a:moveTo>
                  <a:pt x="315" y="189"/>
                </a:moveTo>
                <a:cubicBezTo>
                  <a:pt x="281" y="189"/>
                  <a:pt x="281" y="189"/>
                  <a:pt x="281" y="189"/>
                </a:cubicBezTo>
                <a:cubicBezTo>
                  <a:pt x="281" y="222"/>
                  <a:pt x="281" y="222"/>
                  <a:pt x="281" y="222"/>
                </a:cubicBezTo>
                <a:cubicBezTo>
                  <a:pt x="315" y="222"/>
                  <a:pt x="315" y="222"/>
                  <a:pt x="315" y="222"/>
                </a:cubicBezTo>
                <a:lnTo>
                  <a:pt x="315" y="189"/>
                </a:lnTo>
                <a:close/>
              </a:path>
            </a:pathLst>
          </a:custGeom>
          <a:solidFill>
            <a:schemeClr val="accent1"/>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pitchFamily="34" charset="0"/>
            </a:endParaRPr>
          </a:p>
        </p:txBody>
      </p:sp>
      <p:sp>
        <p:nvSpPr>
          <p:cNvPr id="26" name="Oval 25">
            <a:extLst>
              <a:ext uri="{FF2B5EF4-FFF2-40B4-BE49-F238E27FC236}">
                <a16:creationId xmlns:a16="http://schemas.microsoft.com/office/drawing/2014/main" id="{7B6A8767-D55D-4D20-B62F-661E072D9833}"/>
              </a:ext>
              <a:ext uri="{C183D7F6-B498-43B3-948B-1728B52AA6E4}">
                <adec:decorative xmlns:adec="http://schemas.microsoft.com/office/drawing/2017/decorative" val="1"/>
              </a:ext>
            </a:extLst>
          </p:cNvPr>
          <p:cNvSpPr>
            <a:spLocks/>
          </p:cNvSpPr>
          <p:nvPr/>
        </p:nvSpPr>
        <p:spPr bwMode="auto">
          <a:xfrm>
            <a:off x="8172260" y="5057928"/>
            <a:ext cx="430912" cy="430912"/>
          </a:xfrm>
          <a:prstGeom prst="ellipse">
            <a:avLst/>
          </a:prstGeom>
          <a:solidFill>
            <a:schemeClr val="accent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400" b="0" i="0" u="none" strike="noStrike" kern="1200" cap="none" spc="0" normalizeH="0" baseline="0" noProof="0" err="1">
              <a:ln>
                <a:noFill/>
              </a:ln>
              <a:solidFill>
                <a:srgbClr val="000000"/>
              </a:solidFill>
              <a:effectLst/>
              <a:uLnTx/>
              <a:uFillTx/>
              <a:latin typeface="Segoe UI Semibold" panose="020B0702040204020203" pitchFamily="34" charset="0"/>
              <a:ea typeface="+mn-ea"/>
              <a:cs typeface="Segoe UI" pitchFamily="34" charset="0"/>
            </a:endParaRPr>
          </a:p>
        </p:txBody>
      </p:sp>
      <p:sp>
        <p:nvSpPr>
          <p:cNvPr id="29" name="Manufacturing_E99C">
            <a:extLst>
              <a:ext uri="{FF2B5EF4-FFF2-40B4-BE49-F238E27FC236}">
                <a16:creationId xmlns:a16="http://schemas.microsoft.com/office/drawing/2014/main" id="{9B0F7A8E-5B13-2690-3323-717A11B41EC4}"/>
              </a:ext>
              <a:ext uri="{C183D7F6-B498-43B3-948B-1728B52AA6E4}">
                <adec:decorative xmlns:adec="http://schemas.microsoft.com/office/drawing/2017/decorative" val="1"/>
              </a:ext>
            </a:extLst>
          </p:cNvPr>
          <p:cNvSpPr>
            <a:spLocks noChangeAspect="1" noEditPoints="1"/>
          </p:cNvSpPr>
          <p:nvPr/>
        </p:nvSpPr>
        <p:spPr bwMode="auto">
          <a:xfrm>
            <a:off x="8270049" y="5158359"/>
            <a:ext cx="235334" cy="230050"/>
          </a:xfrm>
          <a:custGeom>
            <a:avLst/>
            <a:gdLst>
              <a:gd name="T0" fmla="*/ 3549 w 3875"/>
              <a:gd name="T1" fmla="*/ 2212 h 3788"/>
              <a:gd name="T2" fmla="*/ 3875 w 3875"/>
              <a:gd name="T3" fmla="*/ 2538 h 3788"/>
              <a:gd name="T4" fmla="*/ 3875 w 3875"/>
              <a:gd name="T5" fmla="*/ 2913 h 3788"/>
              <a:gd name="T6" fmla="*/ 3195 w 3875"/>
              <a:gd name="T7" fmla="*/ 2218 h 3788"/>
              <a:gd name="T8" fmla="*/ 2875 w 3875"/>
              <a:gd name="T9" fmla="*/ 2538 h 3788"/>
              <a:gd name="T10" fmla="*/ 2875 w 3875"/>
              <a:gd name="T11" fmla="*/ 2913 h 3788"/>
              <a:gd name="T12" fmla="*/ 1000 w 3875"/>
              <a:gd name="T13" fmla="*/ 1413 h 3788"/>
              <a:gd name="T14" fmla="*/ 375 w 3875"/>
              <a:gd name="T15" fmla="*/ 2038 h 3788"/>
              <a:gd name="T16" fmla="*/ 375 w 3875"/>
              <a:gd name="T17" fmla="*/ 3788 h 3788"/>
              <a:gd name="T18" fmla="*/ 1625 w 3875"/>
              <a:gd name="T19" fmla="*/ 3788 h 3788"/>
              <a:gd name="T20" fmla="*/ 1625 w 3875"/>
              <a:gd name="T21" fmla="*/ 2038 h 3788"/>
              <a:gd name="T22" fmla="*/ 1000 w 3875"/>
              <a:gd name="T23" fmla="*/ 1413 h 3788"/>
              <a:gd name="T24" fmla="*/ 0 w 3875"/>
              <a:gd name="T25" fmla="*/ 3788 h 3788"/>
              <a:gd name="T26" fmla="*/ 2000 w 3875"/>
              <a:gd name="T27" fmla="*/ 3788 h 3788"/>
              <a:gd name="T28" fmla="*/ 1000 w 3875"/>
              <a:gd name="T29" fmla="*/ 2038 h 3788"/>
              <a:gd name="T30" fmla="*/ 875 w 3875"/>
              <a:gd name="T31" fmla="*/ 2163 h 3788"/>
              <a:gd name="T32" fmla="*/ 1000 w 3875"/>
              <a:gd name="T33" fmla="*/ 2288 h 3788"/>
              <a:gd name="T34" fmla="*/ 1125 w 3875"/>
              <a:gd name="T35" fmla="*/ 2163 h 3788"/>
              <a:gd name="T36" fmla="*/ 1000 w 3875"/>
              <a:gd name="T37" fmla="*/ 2038 h 3788"/>
              <a:gd name="T38" fmla="*/ 3054 w 3875"/>
              <a:gd name="T39" fmla="*/ 1920 h 3788"/>
              <a:gd name="T40" fmla="*/ 3518 w 3875"/>
              <a:gd name="T41" fmla="*/ 1722 h 3788"/>
              <a:gd name="T42" fmla="*/ 1604 w 3875"/>
              <a:gd name="T43" fmla="*/ 1875 h 3788"/>
              <a:gd name="T44" fmla="*/ 2769 w 3875"/>
              <a:gd name="T45" fmla="*/ 674 h 3788"/>
              <a:gd name="T46" fmla="*/ 2761 w 3875"/>
              <a:gd name="T47" fmla="*/ 144 h 3788"/>
              <a:gd name="T48" fmla="*/ 2231 w 3875"/>
              <a:gd name="T49" fmla="*/ 152 h 3788"/>
              <a:gd name="T50" fmla="*/ 1007 w 3875"/>
              <a:gd name="T51" fmla="*/ 1413 h 3788"/>
              <a:gd name="T52" fmla="*/ 3141 w 3875"/>
              <a:gd name="T53" fmla="*/ 2139 h 3788"/>
              <a:gd name="T54" fmla="*/ 3508 w 3875"/>
              <a:gd name="T55" fmla="*/ 2246 h 3788"/>
              <a:gd name="T56" fmla="*/ 3592 w 3875"/>
              <a:gd name="T57" fmla="*/ 1924 h 3788"/>
              <a:gd name="T58" fmla="*/ 2846 w 3875"/>
              <a:gd name="T59" fmla="*/ 268 h 3788"/>
              <a:gd name="T60" fmla="*/ 3141 w 3875"/>
              <a:gd name="T61" fmla="*/ 2139 h 3788"/>
              <a:gd name="T62" fmla="*/ 2575 w 3875"/>
              <a:gd name="T63" fmla="*/ 874 h 3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75" h="3788">
                <a:moveTo>
                  <a:pt x="3549" y="2212"/>
                </a:moveTo>
                <a:cubicBezTo>
                  <a:pt x="3875" y="2538"/>
                  <a:pt x="3875" y="2538"/>
                  <a:pt x="3875" y="2538"/>
                </a:cubicBezTo>
                <a:cubicBezTo>
                  <a:pt x="3875" y="2913"/>
                  <a:pt x="3875" y="2913"/>
                  <a:pt x="3875" y="2913"/>
                </a:cubicBezTo>
                <a:moveTo>
                  <a:pt x="3195" y="2218"/>
                </a:moveTo>
                <a:cubicBezTo>
                  <a:pt x="2875" y="2538"/>
                  <a:pt x="2875" y="2538"/>
                  <a:pt x="2875" y="2538"/>
                </a:cubicBezTo>
                <a:cubicBezTo>
                  <a:pt x="2875" y="2913"/>
                  <a:pt x="2875" y="2913"/>
                  <a:pt x="2875" y="2913"/>
                </a:cubicBezTo>
                <a:moveTo>
                  <a:pt x="1000" y="1413"/>
                </a:moveTo>
                <a:cubicBezTo>
                  <a:pt x="655" y="1413"/>
                  <a:pt x="375" y="1693"/>
                  <a:pt x="375" y="2038"/>
                </a:cubicBezTo>
                <a:cubicBezTo>
                  <a:pt x="375" y="3788"/>
                  <a:pt x="375" y="3788"/>
                  <a:pt x="375" y="3788"/>
                </a:cubicBezTo>
                <a:cubicBezTo>
                  <a:pt x="1625" y="3788"/>
                  <a:pt x="1625" y="3788"/>
                  <a:pt x="1625" y="3788"/>
                </a:cubicBezTo>
                <a:cubicBezTo>
                  <a:pt x="1625" y="2038"/>
                  <a:pt x="1625" y="2038"/>
                  <a:pt x="1625" y="2038"/>
                </a:cubicBezTo>
                <a:cubicBezTo>
                  <a:pt x="1625" y="1693"/>
                  <a:pt x="1345" y="1413"/>
                  <a:pt x="1000" y="1413"/>
                </a:cubicBezTo>
                <a:close/>
                <a:moveTo>
                  <a:pt x="0" y="3788"/>
                </a:moveTo>
                <a:cubicBezTo>
                  <a:pt x="2000" y="3788"/>
                  <a:pt x="2000" y="3788"/>
                  <a:pt x="2000" y="3788"/>
                </a:cubicBezTo>
                <a:moveTo>
                  <a:pt x="1000" y="2038"/>
                </a:moveTo>
                <a:cubicBezTo>
                  <a:pt x="931" y="2038"/>
                  <a:pt x="875" y="2094"/>
                  <a:pt x="875" y="2163"/>
                </a:cubicBezTo>
                <a:cubicBezTo>
                  <a:pt x="875" y="2232"/>
                  <a:pt x="931" y="2288"/>
                  <a:pt x="1000" y="2288"/>
                </a:cubicBezTo>
                <a:cubicBezTo>
                  <a:pt x="1069" y="2288"/>
                  <a:pt x="1125" y="2232"/>
                  <a:pt x="1125" y="2163"/>
                </a:cubicBezTo>
                <a:cubicBezTo>
                  <a:pt x="1125" y="2094"/>
                  <a:pt x="1069" y="2038"/>
                  <a:pt x="1000" y="2038"/>
                </a:cubicBezTo>
                <a:close/>
                <a:moveTo>
                  <a:pt x="3054" y="1920"/>
                </a:moveTo>
                <a:cubicBezTo>
                  <a:pt x="3518" y="1722"/>
                  <a:pt x="3518" y="1722"/>
                  <a:pt x="3518" y="1722"/>
                </a:cubicBezTo>
                <a:moveTo>
                  <a:pt x="1604" y="1875"/>
                </a:moveTo>
                <a:cubicBezTo>
                  <a:pt x="2769" y="674"/>
                  <a:pt x="2769" y="674"/>
                  <a:pt x="2769" y="674"/>
                </a:cubicBezTo>
                <a:cubicBezTo>
                  <a:pt x="2913" y="526"/>
                  <a:pt x="2910" y="288"/>
                  <a:pt x="2761" y="144"/>
                </a:cubicBezTo>
                <a:cubicBezTo>
                  <a:pt x="2613" y="0"/>
                  <a:pt x="2375" y="3"/>
                  <a:pt x="2231" y="152"/>
                </a:cubicBezTo>
                <a:cubicBezTo>
                  <a:pt x="1007" y="1413"/>
                  <a:pt x="1007" y="1413"/>
                  <a:pt x="1007" y="1413"/>
                </a:cubicBezTo>
                <a:moveTo>
                  <a:pt x="3141" y="2139"/>
                </a:moveTo>
                <a:cubicBezTo>
                  <a:pt x="3202" y="2278"/>
                  <a:pt x="3375" y="2333"/>
                  <a:pt x="3508" y="2246"/>
                </a:cubicBezTo>
                <a:cubicBezTo>
                  <a:pt x="3612" y="2178"/>
                  <a:pt x="3643" y="2038"/>
                  <a:pt x="3592" y="1924"/>
                </a:cubicBezTo>
                <a:cubicBezTo>
                  <a:pt x="2846" y="268"/>
                  <a:pt x="2846" y="268"/>
                  <a:pt x="2846" y="268"/>
                </a:cubicBezTo>
                <a:moveTo>
                  <a:pt x="3141" y="2139"/>
                </a:moveTo>
                <a:cubicBezTo>
                  <a:pt x="2575" y="874"/>
                  <a:pt x="2575" y="874"/>
                  <a:pt x="2575" y="874"/>
                </a:cubicBezTo>
              </a:path>
            </a:pathLst>
          </a:custGeom>
          <a:solidFill>
            <a:schemeClr val="accent1"/>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pitchFamily="34" charset="0"/>
            </a:endParaRPr>
          </a:p>
        </p:txBody>
      </p:sp>
      <p:sp>
        <p:nvSpPr>
          <p:cNvPr id="23" name="Oval 22">
            <a:extLst>
              <a:ext uri="{FF2B5EF4-FFF2-40B4-BE49-F238E27FC236}">
                <a16:creationId xmlns:a16="http://schemas.microsoft.com/office/drawing/2014/main" id="{2EA96743-30DF-A35A-E1E9-050DA75BC495}"/>
              </a:ext>
              <a:ext uri="{C183D7F6-B498-43B3-948B-1728B52AA6E4}">
                <adec:decorative xmlns:adec="http://schemas.microsoft.com/office/drawing/2017/decorative" val="1"/>
              </a:ext>
            </a:extLst>
          </p:cNvPr>
          <p:cNvSpPr>
            <a:spLocks/>
          </p:cNvSpPr>
          <p:nvPr/>
        </p:nvSpPr>
        <p:spPr bwMode="auto">
          <a:xfrm>
            <a:off x="8172260" y="3794350"/>
            <a:ext cx="430912" cy="430912"/>
          </a:xfrm>
          <a:prstGeom prst="ellipse">
            <a:avLst/>
          </a:prstGeom>
          <a:solidFill>
            <a:schemeClr val="accent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400" b="0" i="0" u="none" strike="noStrike" kern="1200" cap="none" spc="0" normalizeH="0" baseline="0" noProof="0" err="1">
              <a:ln>
                <a:noFill/>
              </a:ln>
              <a:solidFill>
                <a:srgbClr val="000000"/>
              </a:solidFill>
              <a:effectLst/>
              <a:uLnTx/>
              <a:uFillTx/>
              <a:latin typeface="Segoe UI Semibold" panose="020B0702040204020203" pitchFamily="34" charset="0"/>
              <a:ea typeface="+mn-ea"/>
              <a:cs typeface="Segoe UI" pitchFamily="34" charset="0"/>
            </a:endParaRPr>
          </a:p>
        </p:txBody>
      </p:sp>
      <p:sp>
        <p:nvSpPr>
          <p:cNvPr id="30" name="people_6">
            <a:extLst>
              <a:ext uri="{FF2B5EF4-FFF2-40B4-BE49-F238E27FC236}">
                <a16:creationId xmlns:a16="http://schemas.microsoft.com/office/drawing/2014/main" id="{822CCDF7-ED1B-481F-1D23-FAE46D370FC8}"/>
              </a:ext>
              <a:ext uri="{C183D7F6-B498-43B3-948B-1728B52AA6E4}">
                <adec:decorative xmlns:adec="http://schemas.microsoft.com/office/drawing/2017/decorative" val="1"/>
              </a:ext>
            </a:extLst>
          </p:cNvPr>
          <p:cNvSpPr>
            <a:spLocks noChangeAspect="1" noEditPoints="1"/>
          </p:cNvSpPr>
          <p:nvPr/>
        </p:nvSpPr>
        <p:spPr bwMode="auto">
          <a:xfrm>
            <a:off x="8284186" y="3906687"/>
            <a:ext cx="207060" cy="206238"/>
          </a:xfrm>
          <a:custGeom>
            <a:avLst/>
            <a:gdLst>
              <a:gd name="T0" fmla="*/ 90 w 347"/>
              <a:gd name="T1" fmla="*/ 124 h 347"/>
              <a:gd name="T2" fmla="*/ 175 w 347"/>
              <a:gd name="T3" fmla="*/ 39 h 347"/>
              <a:gd name="T4" fmla="*/ 260 w 347"/>
              <a:gd name="T5" fmla="*/ 124 h 347"/>
              <a:gd name="T6" fmla="*/ 175 w 347"/>
              <a:gd name="T7" fmla="*/ 209 h 347"/>
              <a:gd name="T8" fmla="*/ 90 w 347"/>
              <a:gd name="T9" fmla="*/ 124 h 347"/>
              <a:gd name="T10" fmla="*/ 311 w 347"/>
              <a:gd name="T11" fmla="*/ 347 h 347"/>
              <a:gd name="T12" fmla="*/ 174 w 347"/>
              <a:gd name="T13" fmla="*/ 209 h 347"/>
              <a:gd name="T14" fmla="*/ 36 w 347"/>
              <a:gd name="T15" fmla="*/ 347 h 347"/>
              <a:gd name="T16" fmla="*/ 293 w 347"/>
              <a:gd name="T17" fmla="*/ 239 h 347"/>
              <a:gd name="T18" fmla="*/ 347 w 347"/>
              <a:gd name="T19" fmla="*/ 239 h 347"/>
              <a:gd name="T20" fmla="*/ 347 w 347"/>
              <a:gd name="T21" fmla="*/ 0 h 347"/>
              <a:gd name="T22" fmla="*/ 0 w 347"/>
              <a:gd name="T23" fmla="*/ 0 h 347"/>
              <a:gd name="T24" fmla="*/ 0 w 347"/>
              <a:gd name="T25" fmla="*/ 239 h 347"/>
              <a:gd name="T26" fmla="*/ 54 w 347"/>
              <a:gd name="T27" fmla="*/ 23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7" h="347">
                <a:moveTo>
                  <a:pt x="90" y="124"/>
                </a:moveTo>
                <a:cubicBezTo>
                  <a:pt x="90" y="77"/>
                  <a:pt x="128" y="39"/>
                  <a:pt x="175" y="39"/>
                </a:cubicBezTo>
                <a:cubicBezTo>
                  <a:pt x="222" y="39"/>
                  <a:pt x="260" y="77"/>
                  <a:pt x="260" y="124"/>
                </a:cubicBezTo>
                <a:cubicBezTo>
                  <a:pt x="260" y="171"/>
                  <a:pt x="222" y="209"/>
                  <a:pt x="175" y="209"/>
                </a:cubicBezTo>
                <a:cubicBezTo>
                  <a:pt x="128" y="209"/>
                  <a:pt x="90" y="171"/>
                  <a:pt x="90" y="124"/>
                </a:cubicBezTo>
                <a:close/>
                <a:moveTo>
                  <a:pt x="311" y="347"/>
                </a:moveTo>
                <a:cubicBezTo>
                  <a:pt x="311" y="271"/>
                  <a:pt x="249" y="209"/>
                  <a:pt x="174" y="209"/>
                </a:cubicBezTo>
                <a:cubicBezTo>
                  <a:pt x="98" y="209"/>
                  <a:pt x="36" y="271"/>
                  <a:pt x="36" y="347"/>
                </a:cubicBezTo>
                <a:moveTo>
                  <a:pt x="293" y="239"/>
                </a:moveTo>
                <a:cubicBezTo>
                  <a:pt x="347" y="239"/>
                  <a:pt x="347" y="239"/>
                  <a:pt x="347" y="239"/>
                </a:cubicBezTo>
                <a:cubicBezTo>
                  <a:pt x="347" y="0"/>
                  <a:pt x="347" y="0"/>
                  <a:pt x="347" y="0"/>
                </a:cubicBezTo>
                <a:cubicBezTo>
                  <a:pt x="0" y="0"/>
                  <a:pt x="0" y="0"/>
                  <a:pt x="0" y="0"/>
                </a:cubicBezTo>
                <a:cubicBezTo>
                  <a:pt x="0" y="239"/>
                  <a:pt x="0" y="239"/>
                  <a:pt x="0" y="239"/>
                </a:cubicBezTo>
                <a:cubicBezTo>
                  <a:pt x="54" y="239"/>
                  <a:pt x="54" y="239"/>
                  <a:pt x="54" y="239"/>
                </a:cubicBezTo>
              </a:path>
            </a:pathLst>
          </a:custGeom>
          <a:solidFill>
            <a:schemeClr val="accent1"/>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pitchFamily="34" charset="0"/>
            </a:endParaRPr>
          </a:p>
        </p:txBody>
      </p:sp>
      <p:sp>
        <p:nvSpPr>
          <p:cNvPr id="20" name="Oval 19">
            <a:extLst>
              <a:ext uri="{FF2B5EF4-FFF2-40B4-BE49-F238E27FC236}">
                <a16:creationId xmlns:a16="http://schemas.microsoft.com/office/drawing/2014/main" id="{1F004944-1223-D9A6-8CED-CD499FB6EC55}"/>
              </a:ext>
              <a:ext uri="{C183D7F6-B498-43B3-948B-1728B52AA6E4}">
                <adec:decorative xmlns:adec="http://schemas.microsoft.com/office/drawing/2017/decorative" val="1"/>
              </a:ext>
            </a:extLst>
          </p:cNvPr>
          <p:cNvSpPr>
            <a:spLocks/>
          </p:cNvSpPr>
          <p:nvPr/>
        </p:nvSpPr>
        <p:spPr bwMode="auto">
          <a:xfrm>
            <a:off x="8172260" y="2428727"/>
            <a:ext cx="430912" cy="430912"/>
          </a:xfrm>
          <a:prstGeom prst="ellipse">
            <a:avLst/>
          </a:prstGeom>
          <a:solidFill>
            <a:schemeClr val="accent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400" b="0" i="0" u="none" strike="noStrike" kern="1200" cap="none" spc="0" normalizeH="0" baseline="0" noProof="0" err="1">
              <a:ln>
                <a:noFill/>
              </a:ln>
              <a:solidFill>
                <a:srgbClr val="000000"/>
              </a:solidFill>
              <a:effectLst/>
              <a:uLnTx/>
              <a:uFillTx/>
              <a:latin typeface="Segoe UI Semibold" panose="020B0702040204020203" pitchFamily="34" charset="0"/>
              <a:ea typeface="+mn-ea"/>
              <a:cs typeface="Segoe UI" pitchFamily="34" charset="0"/>
            </a:endParaRPr>
          </a:p>
        </p:txBody>
      </p:sp>
      <p:sp>
        <p:nvSpPr>
          <p:cNvPr id="31" name="money_2">
            <a:extLst>
              <a:ext uri="{FF2B5EF4-FFF2-40B4-BE49-F238E27FC236}">
                <a16:creationId xmlns:a16="http://schemas.microsoft.com/office/drawing/2014/main" id="{E1F0A095-E768-6EB2-7F57-152F0997FDE2}"/>
              </a:ext>
              <a:ext uri="{C183D7F6-B498-43B3-948B-1728B52AA6E4}">
                <adec:decorative xmlns:adec="http://schemas.microsoft.com/office/drawing/2017/decorative" val="1"/>
              </a:ext>
            </a:extLst>
          </p:cNvPr>
          <p:cNvSpPr>
            <a:spLocks noChangeAspect="1" noEditPoints="1"/>
          </p:cNvSpPr>
          <p:nvPr/>
        </p:nvSpPr>
        <p:spPr bwMode="auto">
          <a:xfrm>
            <a:off x="8246079" y="2494844"/>
            <a:ext cx="283274" cy="298678"/>
          </a:xfrm>
          <a:custGeom>
            <a:avLst/>
            <a:gdLst>
              <a:gd name="T0" fmla="*/ 307 w 307"/>
              <a:gd name="T1" fmla="*/ 163 h 326"/>
              <a:gd name="T2" fmla="*/ 282 w 307"/>
              <a:gd name="T3" fmla="*/ 244 h 326"/>
              <a:gd name="T4" fmla="*/ 82 w 307"/>
              <a:gd name="T5" fmla="*/ 281 h 326"/>
              <a:gd name="T6" fmla="*/ 45 w 307"/>
              <a:gd name="T7" fmla="*/ 82 h 326"/>
              <a:gd name="T8" fmla="*/ 245 w 307"/>
              <a:gd name="T9" fmla="*/ 45 h 326"/>
              <a:gd name="T10" fmla="*/ 297 w 307"/>
              <a:gd name="T11" fmla="*/ 110 h 326"/>
              <a:gd name="T12" fmla="*/ 257 w 307"/>
              <a:gd name="T13" fmla="*/ 99 h 326"/>
              <a:gd name="T14" fmla="*/ 297 w 307"/>
              <a:gd name="T15" fmla="*/ 109 h 326"/>
              <a:gd name="T16" fmla="*/ 307 w 307"/>
              <a:gd name="T17" fmla="*/ 70 h 326"/>
              <a:gd name="T18" fmla="*/ 126 w 307"/>
              <a:gd name="T19" fmla="*/ 199 h 326"/>
              <a:gd name="T20" fmla="*/ 182 w 307"/>
              <a:gd name="T21" fmla="*/ 199 h 326"/>
              <a:gd name="T22" fmla="*/ 202 w 307"/>
              <a:gd name="T23" fmla="*/ 179 h 326"/>
              <a:gd name="T24" fmla="*/ 182 w 307"/>
              <a:gd name="T25" fmla="*/ 158 h 326"/>
              <a:gd name="T26" fmla="*/ 147 w 307"/>
              <a:gd name="T27" fmla="*/ 158 h 326"/>
              <a:gd name="T28" fmla="*/ 126 w 307"/>
              <a:gd name="T29" fmla="*/ 137 h 326"/>
              <a:gd name="T30" fmla="*/ 147 w 307"/>
              <a:gd name="T31" fmla="*/ 117 h 326"/>
              <a:gd name="T32" fmla="*/ 201 w 307"/>
              <a:gd name="T33" fmla="*/ 117 h 326"/>
              <a:gd name="T34" fmla="*/ 164 w 307"/>
              <a:gd name="T35" fmla="*/ 88 h 326"/>
              <a:gd name="T36" fmla="*/ 164 w 307"/>
              <a:gd name="T37" fmla="*/ 2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7" h="326">
                <a:moveTo>
                  <a:pt x="307" y="163"/>
                </a:moveTo>
                <a:cubicBezTo>
                  <a:pt x="307" y="191"/>
                  <a:pt x="299" y="219"/>
                  <a:pt x="282" y="244"/>
                </a:cubicBezTo>
                <a:cubicBezTo>
                  <a:pt x="237" y="310"/>
                  <a:pt x="148" y="326"/>
                  <a:pt x="82" y="281"/>
                </a:cubicBezTo>
                <a:cubicBezTo>
                  <a:pt x="17" y="236"/>
                  <a:pt x="0" y="147"/>
                  <a:pt x="45" y="82"/>
                </a:cubicBezTo>
                <a:cubicBezTo>
                  <a:pt x="90" y="16"/>
                  <a:pt x="179" y="0"/>
                  <a:pt x="245" y="45"/>
                </a:cubicBezTo>
                <a:cubicBezTo>
                  <a:pt x="269" y="61"/>
                  <a:pt x="287" y="84"/>
                  <a:pt x="297" y="110"/>
                </a:cubicBezTo>
                <a:moveTo>
                  <a:pt x="257" y="99"/>
                </a:moveTo>
                <a:cubicBezTo>
                  <a:pt x="297" y="109"/>
                  <a:pt x="297" y="109"/>
                  <a:pt x="297" y="109"/>
                </a:cubicBezTo>
                <a:cubicBezTo>
                  <a:pt x="307" y="70"/>
                  <a:pt x="307" y="70"/>
                  <a:pt x="307" y="70"/>
                </a:cubicBezTo>
                <a:moveTo>
                  <a:pt x="126" y="199"/>
                </a:moveTo>
                <a:cubicBezTo>
                  <a:pt x="182" y="199"/>
                  <a:pt x="182" y="199"/>
                  <a:pt x="182" y="199"/>
                </a:cubicBezTo>
                <a:cubicBezTo>
                  <a:pt x="193" y="199"/>
                  <a:pt x="202" y="190"/>
                  <a:pt x="202" y="179"/>
                </a:cubicBezTo>
                <a:cubicBezTo>
                  <a:pt x="202" y="168"/>
                  <a:pt x="193" y="158"/>
                  <a:pt x="182" y="158"/>
                </a:cubicBezTo>
                <a:cubicBezTo>
                  <a:pt x="147" y="158"/>
                  <a:pt x="147" y="158"/>
                  <a:pt x="147" y="158"/>
                </a:cubicBezTo>
                <a:cubicBezTo>
                  <a:pt x="136" y="158"/>
                  <a:pt x="126" y="148"/>
                  <a:pt x="126" y="137"/>
                </a:cubicBezTo>
                <a:cubicBezTo>
                  <a:pt x="126" y="126"/>
                  <a:pt x="136" y="117"/>
                  <a:pt x="147" y="117"/>
                </a:cubicBezTo>
                <a:cubicBezTo>
                  <a:pt x="201" y="117"/>
                  <a:pt x="201" y="117"/>
                  <a:pt x="201" y="117"/>
                </a:cubicBezTo>
                <a:moveTo>
                  <a:pt x="164" y="88"/>
                </a:moveTo>
                <a:cubicBezTo>
                  <a:pt x="164" y="226"/>
                  <a:pt x="164" y="226"/>
                  <a:pt x="164" y="226"/>
                </a:cubicBezTo>
              </a:path>
            </a:pathLst>
          </a:custGeom>
          <a:solidFill>
            <a:schemeClr val="accent1"/>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pitchFamily="34" charset="0"/>
            </a:endParaRPr>
          </a:p>
        </p:txBody>
      </p:sp>
      <p:sp>
        <p:nvSpPr>
          <p:cNvPr id="22" name="Oval 21">
            <a:extLst>
              <a:ext uri="{FF2B5EF4-FFF2-40B4-BE49-F238E27FC236}">
                <a16:creationId xmlns:a16="http://schemas.microsoft.com/office/drawing/2014/main" id="{5453F295-6F63-2EB6-3FF1-B007189A59F7}"/>
              </a:ext>
              <a:ext uri="{C183D7F6-B498-43B3-948B-1728B52AA6E4}">
                <adec:decorative xmlns:adec="http://schemas.microsoft.com/office/drawing/2017/decorative" val="1"/>
              </a:ext>
            </a:extLst>
          </p:cNvPr>
          <p:cNvSpPr>
            <a:spLocks/>
          </p:cNvSpPr>
          <p:nvPr/>
        </p:nvSpPr>
        <p:spPr bwMode="auto">
          <a:xfrm>
            <a:off x="4438460" y="3794350"/>
            <a:ext cx="430912" cy="430912"/>
          </a:xfrm>
          <a:prstGeom prst="ellipse">
            <a:avLst/>
          </a:prstGeom>
          <a:solidFill>
            <a:schemeClr val="accent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400" b="0" i="0" u="none" strike="noStrike" kern="1200" cap="none" spc="0" normalizeH="0" baseline="0" noProof="0" err="1">
              <a:ln>
                <a:noFill/>
              </a:ln>
              <a:solidFill>
                <a:srgbClr val="000000"/>
              </a:solidFill>
              <a:effectLst/>
              <a:uLnTx/>
              <a:uFillTx/>
              <a:latin typeface="Segoe UI Semibold" panose="020B0702040204020203" pitchFamily="34" charset="0"/>
              <a:ea typeface="+mn-ea"/>
              <a:cs typeface="Segoe UI" pitchFamily="34" charset="0"/>
            </a:endParaRPr>
          </a:p>
        </p:txBody>
      </p:sp>
      <p:sp>
        <p:nvSpPr>
          <p:cNvPr id="32" name="CompanyDirectory_EF0D">
            <a:extLst>
              <a:ext uri="{FF2B5EF4-FFF2-40B4-BE49-F238E27FC236}">
                <a16:creationId xmlns:a16="http://schemas.microsoft.com/office/drawing/2014/main" id="{EA4CED61-7707-D7A2-B12D-C933F7C44522}"/>
              </a:ext>
              <a:ext uri="{C183D7F6-B498-43B3-948B-1728B52AA6E4}">
                <adec:decorative xmlns:adec="http://schemas.microsoft.com/office/drawing/2017/decorative" val="1"/>
              </a:ext>
            </a:extLst>
          </p:cNvPr>
          <p:cNvSpPr>
            <a:spLocks noChangeAspect="1" noEditPoints="1"/>
          </p:cNvSpPr>
          <p:nvPr/>
        </p:nvSpPr>
        <p:spPr bwMode="auto">
          <a:xfrm>
            <a:off x="4547997" y="3892106"/>
            <a:ext cx="211838" cy="235400"/>
          </a:xfrm>
          <a:custGeom>
            <a:avLst/>
            <a:gdLst>
              <a:gd name="T0" fmla="*/ 374 w 3371"/>
              <a:gd name="T1" fmla="*/ 3746 h 3746"/>
              <a:gd name="T2" fmla="*/ 374 w 3371"/>
              <a:gd name="T3" fmla="*/ 0 h 3746"/>
              <a:gd name="T4" fmla="*/ 3371 w 3371"/>
              <a:gd name="T5" fmla="*/ 0 h 3746"/>
              <a:gd name="T6" fmla="*/ 3371 w 3371"/>
              <a:gd name="T7" fmla="*/ 3746 h 3746"/>
              <a:gd name="T8" fmla="*/ 374 w 3371"/>
              <a:gd name="T9" fmla="*/ 3746 h 3746"/>
              <a:gd name="T10" fmla="*/ 0 w 3371"/>
              <a:gd name="T11" fmla="*/ 501 h 3746"/>
              <a:gd name="T12" fmla="*/ 367 w 3371"/>
              <a:gd name="T13" fmla="*/ 501 h 3746"/>
              <a:gd name="T14" fmla="*/ 0 w 3371"/>
              <a:gd name="T15" fmla="*/ 1251 h 3746"/>
              <a:gd name="T16" fmla="*/ 367 w 3371"/>
              <a:gd name="T17" fmla="*/ 1251 h 3746"/>
              <a:gd name="T18" fmla="*/ 0 w 3371"/>
              <a:gd name="T19" fmla="*/ 2500 h 3746"/>
              <a:gd name="T20" fmla="*/ 367 w 3371"/>
              <a:gd name="T21" fmla="*/ 2500 h 3746"/>
              <a:gd name="T22" fmla="*/ 0 w 3371"/>
              <a:gd name="T23" fmla="*/ 3250 h 3746"/>
              <a:gd name="T24" fmla="*/ 367 w 3371"/>
              <a:gd name="T25" fmla="*/ 3250 h 3746"/>
              <a:gd name="T26" fmla="*/ 1748 w 3371"/>
              <a:gd name="T27" fmla="*/ 749 h 3746"/>
              <a:gd name="T28" fmla="*/ 2997 w 3371"/>
              <a:gd name="T29" fmla="*/ 749 h 3746"/>
              <a:gd name="T30" fmla="*/ 1748 w 3371"/>
              <a:gd name="T31" fmla="*/ 1249 h 3746"/>
              <a:gd name="T32" fmla="*/ 2997 w 3371"/>
              <a:gd name="T33" fmla="*/ 1249 h 3746"/>
              <a:gd name="T34" fmla="*/ 1748 w 3371"/>
              <a:gd name="T35" fmla="*/ 2497 h 3746"/>
              <a:gd name="T36" fmla="*/ 2997 w 3371"/>
              <a:gd name="T37" fmla="*/ 2497 h 3746"/>
              <a:gd name="T38" fmla="*/ 1748 w 3371"/>
              <a:gd name="T39" fmla="*/ 2997 h 3746"/>
              <a:gd name="T40" fmla="*/ 2997 w 3371"/>
              <a:gd name="T41" fmla="*/ 2997 h 3746"/>
              <a:gd name="T42" fmla="*/ 1122 w 3371"/>
              <a:gd name="T43" fmla="*/ 753 h 3746"/>
              <a:gd name="T44" fmla="*/ 874 w 3371"/>
              <a:gd name="T45" fmla="*/ 1001 h 3746"/>
              <a:gd name="T46" fmla="*/ 1122 w 3371"/>
              <a:gd name="T47" fmla="*/ 1249 h 3746"/>
              <a:gd name="T48" fmla="*/ 1369 w 3371"/>
              <a:gd name="T49" fmla="*/ 1001 h 3746"/>
              <a:gd name="T50" fmla="*/ 1122 w 3371"/>
              <a:gd name="T51" fmla="*/ 753 h 3746"/>
              <a:gd name="T52" fmla="*/ 1122 w 3371"/>
              <a:gd name="T53" fmla="*/ 2499 h 3746"/>
              <a:gd name="T54" fmla="*/ 874 w 3371"/>
              <a:gd name="T55" fmla="*/ 2747 h 3746"/>
              <a:gd name="T56" fmla="*/ 1122 w 3371"/>
              <a:gd name="T57" fmla="*/ 2995 h 3746"/>
              <a:gd name="T58" fmla="*/ 1369 w 3371"/>
              <a:gd name="T59" fmla="*/ 2747 h 3746"/>
              <a:gd name="T60" fmla="*/ 1122 w 3371"/>
              <a:gd name="T61" fmla="*/ 2499 h 3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71" h="3746">
                <a:moveTo>
                  <a:pt x="374" y="3746"/>
                </a:moveTo>
                <a:cubicBezTo>
                  <a:pt x="374" y="0"/>
                  <a:pt x="374" y="0"/>
                  <a:pt x="374" y="0"/>
                </a:cubicBezTo>
                <a:cubicBezTo>
                  <a:pt x="3371" y="0"/>
                  <a:pt x="3371" y="0"/>
                  <a:pt x="3371" y="0"/>
                </a:cubicBezTo>
                <a:cubicBezTo>
                  <a:pt x="3371" y="3746"/>
                  <a:pt x="3371" y="3746"/>
                  <a:pt x="3371" y="3746"/>
                </a:cubicBezTo>
                <a:lnTo>
                  <a:pt x="374" y="3746"/>
                </a:lnTo>
                <a:close/>
                <a:moveTo>
                  <a:pt x="0" y="501"/>
                </a:moveTo>
                <a:cubicBezTo>
                  <a:pt x="367" y="501"/>
                  <a:pt x="367" y="501"/>
                  <a:pt x="367" y="501"/>
                </a:cubicBezTo>
                <a:moveTo>
                  <a:pt x="0" y="1251"/>
                </a:moveTo>
                <a:cubicBezTo>
                  <a:pt x="367" y="1251"/>
                  <a:pt x="367" y="1251"/>
                  <a:pt x="367" y="1251"/>
                </a:cubicBezTo>
                <a:moveTo>
                  <a:pt x="0" y="2500"/>
                </a:moveTo>
                <a:cubicBezTo>
                  <a:pt x="367" y="2500"/>
                  <a:pt x="367" y="2500"/>
                  <a:pt x="367" y="2500"/>
                </a:cubicBezTo>
                <a:moveTo>
                  <a:pt x="0" y="3250"/>
                </a:moveTo>
                <a:cubicBezTo>
                  <a:pt x="367" y="3250"/>
                  <a:pt x="367" y="3250"/>
                  <a:pt x="367" y="3250"/>
                </a:cubicBezTo>
                <a:moveTo>
                  <a:pt x="1748" y="749"/>
                </a:moveTo>
                <a:cubicBezTo>
                  <a:pt x="2997" y="749"/>
                  <a:pt x="2997" y="749"/>
                  <a:pt x="2997" y="749"/>
                </a:cubicBezTo>
                <a:moveTo>
                  <a:pt x="1748" y="1249"/>
                </a:moveTo>
                <a:cubicBezTo>
                  <a:pt x="2997" y="1249"/>
                  <a:pt x="2997" y="1249"/>
                  <a:pt x="2997" y="1249"/>
                </a:cubicBezTo>
                <a:moveTo>
                  <a:pt x="1748" y="2497"/>
                </a:moveTo>
                <a:cubicBezTo>
                  <a:pt x="2997" y="2497"/>
                  <a:pt x="2997" y="2497"/>
                  <a:pt x="2997" y="2497"/>
                </a:cubicBezTo>
                <a:moveTo>
                  <a:pt x="1748" y="2997"/>
                </a:moveTo>
                <a:cubicBezTo>
                  <a:pt x="2997" y="2997"/>
                  <a:pt x="2997" y="2997"/>
                  <a:pt x="2997" y="2997"/>
                </a:cubicBezTo>
                <a:moveTo>
                  <a:pt x="1122" y="753"/>
                </a:moveTo>
                <a:cubicBezTo>
                  <a:pt x="985" y="753"/>
                  <a:pt x="874" y="864"/>
                  <a:pt x="874" y="1001"/>
                </a:cubicBezTo>
                <a:cubicBezTo>
                  <a:pt x="874" y="1138"/>
                  <a:pt x="985" y="1249"/>
                  <a:pt x="1122" y="1249"/>
                </a:cubicBezTo>
                <a:cubicBezTo>
                  <a:pt x="1258" y="1249"/>
                  <a:pt x="1369" y="1138"/>
                  <a:pt x="1369" y="1001"/>
                </a:cubicBezTo>
                <a:cubicBezTo>
                  <a:pt x="1369" y="864"/>
                  <a:pt x="1258" y="753"/>
                  <a:pt x="1122" y="753"/>
                </a:cubicBezTo>
                <a:close/>
                <a:moveTo>
                  <a:pt x="1122" y="2499"/>
                </a:moveTo>
                <a:cubicBezTo>
                  <a:pt x="985" y="2499"/>
                  <a:pt x="874" y="2610"/>
                  <a:pt x="874" y="2747"/>
                </a:cubicBezTo>
                <a:cubicBezTo>
                  <a:pt x="874" y="2884"/>
                  <a:pt x="985" y="2995"/>
                  <a:pt x="1122" y="2995"/>
                </a:cubicBezTo>
                <a:cubicBezTo>
                  <a:pt x="1258" y="2995"/>
                  <a:pt x="1369" y="2884"/>
                  <a:pt x="1369" y="2747"/>
                </a:cubicBezTo>
                <a:cubicBezTo>
                  <a:pt x="1369" y="2610"/>
                  <a:pt x="1258" y="2499"/>
                  <a:pt x="1122" y="2499"/>
                </a:cubicBezTo>
                <a:close/>
              </a:path>
            </a:pathLst>
          </a:custGeom>
          <a:solidFill>
            <a:schemeClr val="accent1"/>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pitchFamily="34" charset="0"/>
            </a:endParaRPr>
          </a:p>
        </p:txBody>
      </p:sp>
      <p:sp>
        <p:nvSpPr>
          <p:cNvPr id="19" name="Oval 18">
            <a:extLst>
              <a:ext uri="{FF2B5EF4-FFF2-40B4-BE49-F238E27FC236}">
                <a16:creationId xmlns:a16="http://schemas.microsoft.com/office/drawing/2014/main" id="{CD77C58C-D7CF-AA0E-0C63-DB8C87E8A3D1}"/>
              </a:ext>
              <a:ext uri="{C183D7F6-B498-43B3-948B-1728B52AA6E4}">
                <adec:decorative xmlns:adec="http://schemas.microsoft.com/office/drawing/2017/decorative" val="1"/>
              </a:ext>
            </a:extLst>
          </p:cNvPr>
          <p:cNvSpPr>
            <a:spLocks/>
          </p:cNvSpPr>
          <p:nvPr/>
        </p:nvSpPr>
        <p:spPr bwMode="auto">
          <a:xfrm>
            <a:off x="4438460" y="2428727"/>
            <a:ext cx="430912" cy="430912"/>
          </a:xfrm>
          <a:prstGeom prst="ellipse">
            <a:avLst/>
          </a:prstGeom>
          <a:solidFill>
            <a:schemeClr val="accent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pitchFamily="34" charset="0"/>
            </a:endParaRPr>
          </a:p>
        </p:txBody>
      </p:sp>
      <p:sp>
        <p:nvSpPr>
          <p:cNvPr id="33" name="hand_2">
            <a:extLst>
              <a:ext uri="{FF2B5EF4-FFF2-40B4-BE49-F238E27FC236}">
                <a16:creationId xmlns:a16="http://schemas.microsoft.com/office/drawing/2014/main" id="{D59615BC-DD2A-C36C-0E2A-0159733D64AE}"/>
              </a:ext>
              <a:ext uri="{C183D7F6-B498-43B3-948B-1728B52AA6E4}">
                <adec:decorative xmlns:adec="http://schemas.microsoft.com/office/drawing/2017/decorative" val="1"/>
              </a:ext>
            </a:extLst>
          </p:cNvPr>
          <p:cNvSpPr>
            <a:spLocks noChangeAspect="1"/>
          </p:cNvSpPr>
          <p:nvPr/>
        </p:nvSpPr>
        <p:spPr bwMode="auto">
          <a:xfrm>
            <a:off x="4509898" y="2572497"/>
            <a:ext cx="288036" cy="143372"/>
          </a:xfrm>
          <a:custGeom>
            <a:avLst/>
            <a:gdLst>
              <a:gd name="T0" fmla="*/ 76 w 306"/>
              <a:gd name="T1" fmla="*/ 65 h 151"/>
              <a:gd name="T2" fmla="*/ 211 w 306"/>
              <a:gd name="T3" fmla="*/ 66 h 151"/>
              <a:gd name="T4" fmla="*/ 256 w 306"/>
              <a:gd name="T5" fmla="*/ 22 h 151"/>
              <a:gd name="T6" fmla="*/ 306 w 306"/>
              <a:gd name="T7" fmla="*/ 28 h 151"/>
              <a:gd name="T8" fmla="*/ 227 w 306"/>
              <a:gd name="T9" fmla="*/ 106 h 151"/>
              <a:gd name="T10" fmla="*/ 93 w 306"/>
              <a:gd name="T11" fmla="*/ 140 h 151"/>
              <a:gd name="T12" fmla="*/ 19 w 306"/>
              <a:gd name="T13" fmla="*/ 132 h 151"/>
              <a:gd name="T14" fmla="*/ 20 w 306"/>
              <a:gd name="T15" fmla="*/ 63 h 151"/>
              <a:gd name="T16" fmla="*/ 63 w 306"/>
              <a:gd name="T17" fmla="*/ 22 h 151"/>
              <a:gd name="T18" fmla="*/ 168 w 306"/>
              <a:gd name="T19" fmla="*/ 23 h 151"/>
              <a:gd name="T20" fmla="*/ 138 w 306"/>
              <a:gd name="T21" fmla="*/ 6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6" h="151">
                <a:moveTo>
                  <a:pt x="76" y="65"/>
                </a:moveTo>
                <a:cubicBezTo>
                  <a:pt x="211" y="66"/>
                  <a:pt x="211" y="66"/>
                  <a:pt x="211" y="66"/>
                </a:cubicBezTo>
                <a:cubicBezTo>
                  <a:pt x="211" y="66"/>
                  <a:pt x="233" y="45"/>
                  <a:pt x="256" y="22"/>
                </a:cubicBezTo>
                <a:cubicBezTo>
                  <a:pt x="279" y="0"/>
                  <a:pt x="306" y="28"/>
                  <a:pt x="306" y="28"/>
                </a:cubicBezTo>
                <a:cubicBezTo>
                  <a:pt x="227" y="106"/>
                  <a:pt x="227" y="106"/>
                  <a:pt x="227" y="106"/>
                </a:cubicBezTo>
                <a:cubicBezTo>
                  <a:pt x="227" y="106"/>
                  <a:pt x="94" y="140"/>
                  <a:pt x="93" y="140"/>
                </a:cubicBezTo>
                <a:cubicBezTo>
                  <a:pt x="72" y="147"/>
                  <a:pt x="38" y="151"/>
                  <a:pt x="19" y="132"/>
                </a:cubicBezTo>
                <a:cubicBezTo>
                  <a:pt x="0" y="113"/>
                  <a:pt x="0" y="82"/>
                  <a:pt x="20" y="63"/>
                </a:cubicBezTo>
                <a:cubicBezTo>
                  <a:pt x="63" y="22"/>
                  <a:pt x="63" y="22"/>
                  <a:pt x="63" y="22"/>
                </a:cubicBezTo>
                <a:cubicBezTo>
                  <a:pt x="168" y="23"/>
                  <a:pt x="168" y="23"/>
                  <a:pt x="168" y="23"/>
                </a:cubicBezTo>
                <a:cubicBezTo>
                  <a:pt x="168" y="54"/>
                  <a:pt x="138" y="65"/>
                  <a:pt x="138" y="65"/>
                </a:cubicBezTo>
              </a:path>
            </a:pathLst>
          </a:custGeom>
          <a:solidFill>
            <a:schemeClr val="accent1"/>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pitchFamily="34" charset="0"/>
            </a:endParaRPr>
          </a:p>
        </p:txBody>
      </p:sp>
      <p:sp>
        <p:nvSpPr>
          <p:cNvPr id="24" name="Oval 23">
            <a:extLst>
              <a:ext uri="{FF2B5EF4-FFF2-40B4-BE49-F238E27FC236}">
                <a16:creationId xmlns:a16="http://schemas.microsoft.com/office/drawing/2014/main" id="{6DD4EC36-776A-B5ED-1893-AA81A6A2DFDF}"/>
              </a:ext>
              <a:ext uri="{C183D7F6-B498-43B3-948B-1728B52AA6E4}">
                <adec:decorative xmlns:adec="http://schemas.microsoft.com/office/drawing/2017/decorative" val="1"/>
              </a:ext>
            </a:extLst>
          </p:cNvPr>
          <p:cNvSpPr>
            <a:spLocks/>
          </p:cNvSpPr>
          <p:nvPr/>
        </p:nvSpPr>
        <p:spPr bwMode="auto">
          <a:xfrm>
            <a:off x="914210" y="5057928"/>
            <a:ext cx="430912" cy="430912"/>
          </a:xfrm>
          <a:prstGeom prst="ellipse">
            <a:avLst/>
          </a:prstGeom>
          <a:solidFill>
            <a:schemeClr val="accent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400" b="0" i="0" u="none" strike="noStrike" kern="1200" cap="none" spc="0" normalizeH="0" baseline="0" noProof="0" err="1">
              <a:ln>
                <a:noFill/>
              </a:ln>
              <a:solidFill>
                <a:srgbClr val="000000"/>
              </a:solidFill>
              <a:effectLst/>
              <a:uLnTx/>
              <a:uFillTx/>
              <a:latin typeface="Segoe UI Semibold" panose="020B0702040204020203" pitchFamily="34" charset="0"/>
              <a:ea typeface="+mn-ea"/>
              <a:cs typeface="Segoe UI" pitchFamily="34" charset="0"/>
            </a:endParaRPr>
          </a:p>
        </p:txBody>
      </p:sp>
      <p:sp>
        <p:nvSpPr>
          <p:cNvPr id="34" name="Freeform 96">
            <a:extLst>
              <a:ext uri="{FF2B5EF4-FFF2-40B4-BE49-F238E27FC236}">
                <a16:creationId xmlns:a16="http://schemas.microsoft.com/office/drawing/2014/main" id="{F8082116-9475-3994-9758-F93EDB6A0137}"/>
              </a:ext>
              <a:ext uri="{C183D7F6-B498-43B3-948B-1728B52AA6E4}">
                <adec:decorative xmlns:adec="http://schemas.microsoft.com/office/drawing/2017/decorative" val="1"/>
              </a:ext>
            </a:extLst>
          </p:cNvPr>
          <p:cNvSpPr>
            <a:spLocks noChangeAspect="1" noEditPoints="1"/>
          </p:cNvSpPr>
          <p:nvPr/>
        </p:nvSpPr>
        <p:spPr bwMode="auto">
          <a:xfrm>
            <a:off x="1004743" y="5158359"/>
            <a:ext cx="249848" cy="230050"/>
          </a:xfrm>
          <a:custGeom>
            <a:avLst/>
            <a:gdLst>
              <a:gd name="T0" fmla="*/ 224 w 356"/>
              <a:gd name="T1" fmla="*/ 273 h 328"/>
              <a:gd name="T2" fmla="*/ 181 w 356"/>
              <a:gd name="T3" fmla="*/ 295 h 328"/>
              <a:gd name="T4" fmla="*/ 181 w 356"/>
              <a:gd name="T5" fmla="*/ 328 h 328"/>
              <a:gd name="T6" fmla="*/ 121 w 356"/>
              <a:gd name="T7" fmla="*/ 328 h 328"/>
              <a:gd name="T8" fmla="*/ 121 w 356"/>
              <a:gd name="T9" fmla="*/ 291 h 328"/>
              <a:gd name="T10" fmla="*/ 57 w 356"/>
              <a:gd name="T11" fmla="*/ 254 h 328"/>
              <a:gd name="T12" fmla="*/ 28 w 356"/>
              <a:gd name="T13" fmla="*/ 269 h 328"/>
              <a:gd name="T14" fmla="*/ 0 w 356"/>
              <a:gd name="T15" fmla="*/ 214 h 328"/>
              <a:gd name="T16" fmla="*/ 28 w 356"/>
              <a:gd name="T17" fmla="*/ 199 h 328"/>
              <a:gd name="T18" fmla="*/ 21 w 356"/>
              <a:gd name="T19" fmla="*/ 162 h 328"/>
              <a:gd name="T20" fmla="*/ 28 w 356"/>
              <a:gd name="T21" fmla="*/ 125 h 328"/>
              <a:gd name="T22" fmla="*/ 0 w 356"/>
              <a:gd name="T23" fmla="*/ 111 h 328"/>
              <a:gd name="T24" fmla="*/ 28 w 356"/>
              <a:gd name="T25" fmla="*/ 55 h 328"/>
              <a:gd name="T26" fmla="*/ 57 w 356"/>
              <a:gd name="T27" fmla="*/ 70 h 328"/>
              <a:gd name="T28" fmla="*/ 121 w 356"/>
              <a:gd name="T29" fmla="*/ 33 h 328"/>
              <a:gd name="T30" fmla="*/ 121 w 356"/>
              <a:gd name="T31" fmla="*/ 0 h 328"/>
              <a:gd name="T32" fmla="*/ 181 w 356"/>
              <a:gd name="T33" fmla="*/ 0 h 328"/>
              <a:gd name="T34" fmla="*/ 181 w 356"/>
              <a:gd name="T35" fmla="*/ 30 h 328"/>
              <a:gd name="T36" fmla="*/ 249 w 356"/>
              <a:gd name="T37" fmla="*/ 70 h 328"/>
              <a:gd name="T38" fmla="*/ 274 w 356"/>
              <a:gd name="T39" fmla="*/ 55 h 328"/>
              <a:gd name="T40" fmla="*/ 306 w 356"/>
              <a:gd name="T41" fmla="*/ 111 h 328"/>
              <a:gd name="T42" fmla="*/ 277 w 356"/>
              <a:gd name="T43" fmla="*/ 125 h 328"/>
              <a:gd name="T44" fmla="*/ 282 w 356"/>
              <a:gd name="T45" fmla="*/ 162 h 328"/>
              <a:gd name="T46" fmla="*/ 279 w 356"/>
              <a:gd name="T47" fmla="*/ 188 h 328"/>
              <a:gd name="T48" fmla="*/ 186 w 356"/>
              <a:gd name="T49" fmla="*/ 100 h 328"/>
              <a:gd name="T50" fmla="*/ 150 w 356"/>
              <a:gd name="T51" fmla="*/ 89 h 328"/>
              <a:gd name="T52" fmla="*/ 75 w 356"/>
              <a:gd name="T53" fmla="*/ 166 h 328"/>
              <a:gd name="T54" fmla="*/ 107 w 356"/>
              <a:gd name="T55" fmla="*/ 231 h 328"/>
              <a:gd name="T56" fmla="*/ 209 w 356"/>
              <a:gd name="T57" fmla="*/ 238 h 328"/>
              <a:gd name="T58" fmla="*/ 310 w 356"/>
              <a:gd name="T59" fmla="*/ 302 h 328"/>
              <a:gd name="T60" fmla="*/ 348 w 356"/>
              <a:gd name="T61" fmla="*/ 294 h 328"/>
              <a:gd name="T62" fmla="*/ 340 w 356"/>
              <a:gd name="T63" fmla="*/ 256 h 328"/>
              <a:gd name="T64" fmla="*/ 237 w 356"/>
              <a:gd name="T65" fmla="*/ 195 h 328"/>
              <a:gd name="T66" fmla="*/ 235 w 356"/>
              <a:gd name="T67" fmla="*/ 194 h 328"/>
              <a:gd name="T68" fmla="*/ 234 w 356"/>
              <a:gd name="T69" fmla="*/ 179 h 328"/>
              <a:gd name="T70" fmla="*/ 172 w 356"/>
              <a:gd name="T71" fmla="*/ 139 h 328"/>
              <a:gd name="T72" fmla="*/ 145 w 356"/>
              <a:gd name="T73" fmla="*/ 153 h 328"/>
              <a:gd name="T74" fmla="*/ 194 w 356"/>
              <a:gd name="T75" fmla="*/ 183 h 328"/>
              <a:gd name="T76" fmla="*/ 182 w 356"/>
              <a:gd name="T77" fmla="*/ 199 h 328"/>
              <a:gd name="T78" fmla="*/ 135 w 356"/>
              <a:gd name="T79" fmla="*/ 169 h 328"/>
              <a:gd name="T80" fmla="*/ 132 w 356"/>
              <a:gd name="T81" fmla="*/ 201 h 328"/>
              <a:gd name="T82" fmla="*/ 194 w 356"/>
              <a:gd name="T83" fmla="*/ 241 h 328"/>
              <a:gd name="T84" fmla="*/ 207 w 356"/>
              <a:gd name="T85" fmla="*/ 237 h 328"/>
              <a:gd name="T86" fmla="*/ 209 w 356"/>
              <a:gd name="T87" fmla="*/ 23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328">
                <a:moveTo>
                  <a:pt x="224" y="273"/>
                </a:moveTo>
                <a:cubicBezTo>
                  <a:pt x="213" y="284"/>
                  <a:pt x="195" y="291"/>
                  <a:pt x="181" y="295"/>
                </a:cubicBezTo>
                <a:cubicBezTo>
                  <a:pt x="181" y="295"/>
                  <a:pt x="181" y="295"/>
                  <a:pt x="181" y="328"/>
                </a:cubicBezTo>
                <a:cubicBezTo>
                  <a:pt x="181" y="328"/>
                  <a:pt x="181" y="328"/>
                  <a:pt x="121" y="328"/>
                </a:cubicBezTo>
                <a:cubicBezTo>
                  <a:pt x="121" y="328"/>
                  <a:pt x="121" y="328"/>
                  <a:pt x="121" y="291"/>
                </a:cubicBezTo>
                <a:cubicBezTo>
                  <a:pt x="96" y="287"/>
                  <a:pt x="75" y="273"/>
                  <a:pt x="57" y="254"/>
                </a:cubicBezTo>
                <a:cubicBezTo>
                  <a:pt x="57" y="254"/>
                  <a:pt x="57" y="254"/>
                  <a:pt x="28" y="269"/>
                </a:cubicBezTo>
                <a:cubicBezTo>
                  <a:pt x="28" y="269"/>
                  <a:pt x="28" y="269"/>
                  <a:pt x="0" y="214"/>
                </a:cubicBezTo>
                <a:cubicBezTo>
                  <a:pt x="0" y="214"/>
                  <a:pt x="0" y="214"/>
                  <a:pt x="28" y="199"/>
                </a:cubicBezTo>
                <a:cubicBezTo>
                  <a:pt x="25" y="188"/>
                  <a:pt x="21" y="177"/>
                  <a:pt x="21" y="162"/>
                </a:cubicBezTo>
                <a:cubicBezTo>
                  <a:pt x="21" y="151"/>
                  <a:pt x="25" y="136"/>
                  <a:pt x="28" y="125"/>
                </a:cubicBezTo>
                <a:cubicBezTo>
                  <a:pt x="28" y="125"/>
                  <a:pt x="28" y="125"/>
                  <a:pt x="0" y="111"/>
                </a:cubicBezTo>
                <a:cubicBezTo>
                  <a:pt x="0" y="111"/>
                  <a:pt x="0" y="111"/>
                  <a:pt x="28" y="55"/>
                </a:cubicBezTo>
                <a:cubicBezTo>
                  <a:pt x="28" y="55"/>
                  <a:pt x="28" y="55"/>
                  <a:pt x="57" y="70"/>
                </a:cubicBezTo>
                <a:cubicBezTo>
                  <a:pt x="75" y="52"/>
                  <a:pt x="96" y="37"/>
                  <a:pt x="121" y="33"/>
                </a:cubicBezTo>
                <a:cubicBezTo>
                  <a:pt x="121" y="33"/>
                  <a:pt x="121" y="33"/>
                  <a:pt x="121" y="0"/>
                </a:cubicBezTo>
                <a:cubicBezTo>
                  <a:pt x="121" y="0"/>
                  <a:pt x="121" y="0"/>
                  <a:pt x="181" y="0"/>
                </a:cubicBezTo>
                <a:cubicBezTo>
                  <a:pt x="181" y="0"/>
                  <a:pt x="181" y="0"/>
                  <a:pt x="181" y="30"/>
                </a:cubicBezTo>
                <a:cubicBezTo>
                  <a:pt x="206" y="37"/>
                  <a:pt x="231" y="52"/>
                  <a:pt x="249" y="70"/>
                </a:cubicBezTo>
                <a:cubicBezTo>
                  <a:pt x="249" y="70"/>
                  <a:pt x="249" y="70"/>
                  <a:pt x="274" y="55"/>
                </a:cubicBezTo>
                <a:cubicBezTo>
                  <a:pt x="274" y="55"/>
                  <a:pt x="274" y="55"/>
                  <a:pt x="306" y="111"/>
                </a:cubicBezTo>
                <a:cubicBezTo>
                  <a:pt x="306" y="111"/>
                  <a:pt x="306" y="111"/>
                  <a:pt x="277" y="125"/>
                </a:cubicBezTo>
                <a:cubicBezTo>
                  <a:pt x="281" y="136"/>
                  <a:pt x="282" y="150"/>
                  <a:pt x="282" y="162"/>
                </a:cubicBezTo>
                <a:cubicBezTo>
                  <a:pt x="282" y="169"/>
                  <a:pt x="282" y="178"/>
                  <a:pt x="279" y="188"/>
                </a:cubicBezTo>
                <a:moveTo>
                  <a:pt x="186" y="100"/>
                </a:moveTo>
                <a:cubicBezTo>
                  <a:pt x="176" y="93"/>
                  <a:pt x="165" y="89"/>
                  <a:pt x="150" y="89"/>
                </a:cubicBezTo>
                <a:cubicBezTo>
                  <a:pt x="107" y="89"/>
                  <a:pt x="75" y="126"/>
                  <a:pt x="75" y="166"/>
                </a:cubicBezTo>
                <a:cubicBezTo>
                  <a:pt x="75" y="195"/>
                  <a:pt x="85" y="217"/>
                  <a:pt x="107" y="231"/>
                </a:cubicBezTo>
                <a:moveTo>
                  <a:pt x="209" y="238"/>
                </a:moveTo>
                <a:cubicBezTo>
                  <a:pt x="310" y="302"/>
                  <a:pt x="310" y="302"/>
                  <a:pt x="310" y="302"/>
                </a:cubicBezTo>
                <a:cubicBezTo>
                  <a:pt x="323" y="310"/>
                  <a:pt x="340" y="307"/>
                  <a:pt x="348" y="294"/>
                </a:cubicBezTo>
                <a:cubicBezTo>
                  <a:pt x="356" y="282"/>
                  <a:pt x="353" y="265"/>
                  <a:pt x="340" y="256"/>
                </a:cubicBezTo>
                <a:cubicBezTo>
                  <a:pt x="237" y="195"/>
                  <a:pt x="237" y="195"/>
                  <a:pt x="237" y="195"/>
                </a:cubicBezTo>
                <a:cubicBezTo>
                  <a:pt x="235" y="194"/>
                  <a:pt x="235" y="194"/>
                  <a:pt x="235" y="194"/>
                </a:cubicBezTo>
                <a:cubicBezTo>
                  <a:pt x="236" y="189"/>
                  <a:pt x="235" y="184"/>
                  <a:pt x="234" y="179"/>
                </a:cubicBezTo>
                <a:cubicBezTo>
                  <a:pt x="228" y="151"/>
                  <a:pt x="200" y="132"/>
                  <a:pt x="172" y="139"/>
                </a:cubicBezTo>
                <a:cubicBezTo>
                  <a:pt x="162" y="141"/>
                  <a:pt x="152" y="146"/>
                  <a:pt x="145" y="153"/>
                </a:cubicBezTo>
                <a:cubicBezTo>
                  <a:pt x="194" y="183"/>
                  <a:pt x="194" y="183"/>
                  <a:pt x="194" y="183"/>
                </a:cubicBezTo>
                <a:cubicBezTo>
                  <a:pt x="182" y="199"/>
                  <a:pt x="182" y="199"/>
                  <a:pt x="182" y="199"/>
                </a:cubicBezTo>
                <a:cubicBezTo>
                  <a:pt x="135" y="169"/>
                  <a:pt x="135" y="169"/>
                  <a:pt x="135" y="169"/>
                </a:cubicBezTo>
                <a:cubicBezTo>
                  <a:pt x="131" y="179"/>
                  <a:pt x="129" y="190"/>
                  <a:pt x="132" y="201"/>
                </a:cubicBezTo>
                <a:cubicBezTo>
                  <a:pt x="138" y="229"/>
                  <a:pt x="165" y="247"/>
                  <a:pt x="194" y="241"/>
                </a:cubicBezTo>
                <a:cubicBezTo>
                  <a:pt x="198" y="240"/>
                  <a:pt x="203" y="239"/>
                  <a:pt x="207" y="237"/>
                </a:cubicBezTo>
                <a:lnTo>
                  <a:pt x="209" y="238"/>
                </a:lnTo>
                <a:close/>
              </a:path>
            </a:pathLst>
          </a:custGeom>
          <a:solidFill>
            <a:schemeClr val="accent1"/>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pitchFamily="34" charset="0"/>
            </a:endParaRPr>
          </a:p>
        </p:txBody>
      </p:sp>
      <p:sp>
        <p:nvSpPr>
          <p:cNvPr id="5" name="TextBox 4">
            <a:extLst>
              <a:ext uri="{FF2B5EF4-FFF2-40B4-BE49-F238E27FC236}">
                <a16:creationId xmlns:a16="http://schemas.microsoft.com/office/drawing/2014/main" id="{00E6B350-3E14-4280-C0A1-F0E91A3AE557}"/>
              </a:ext>
            </a:extLst>
          </p:cNvPr>
          <p:cNvSpPr txBox="1"/>
          <p:nvPr/>
        </p:nvSpPr>
        <p:spPr>
          <a:xfrm>
            <a:off x="4703516" y="6486768"/>
            <a:ext cx="6762306" cy="246221"/>
          </a:xfrm>
          <a:prstGeom prst="rect">
            <a:avLst/>
          </a:prstGeom>
          <a:noFill/>
        </p:spPr>
        <p:txBody>
          <a:bodyPr wrap="square">
            <a:spAutoFit/>
          </a:bodyPr>
          <a:lstStyle/>
          <a:p>
            <a:pPr marL="0" marR="0" lvl="0" indent="0" algn="r" defTabSz="914367" rtl="0" eaLnBrk="1" fontAlgn="auto" latinLnBrk="0" hangingPunct="1">
              <a:lnSpc>
                <a:spcPct val="100000"/>
              </a:lnSpc>
              <a:spcBef>
                <a:spcPts val="600"/>
              </a:spcBef>
              <a:spcAft>
                <a:spcPts val="10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a:ea typeface="+mn-ea"/>
                <a:cs typeface="+mn-cs"/>
              </a:rPr>
              <a:t>*Available in Dynamics 365 Business Central Premium</a:t>
            </a:r>
            <a:endPar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78D3EB96-9697-5E6D-149D-9478A842A1ED}"/>
              </a:ext>
            </a:extLst>
          </p:cNvPr>
          <p:cNvSpPr/>
          <p:nvPr/>
        </p:nvSpPr>
        <p:spPr bwMode="auto">
          <a:xfrm>
            <a:off x="3358289" y="1230008"/>
            <a:ext cx="8538648" cy="95486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3" spcCol="0" rtlCol="0" fromWordArt="0" anchor="t" anchorCtr="0" forceAA="0" compatLnSpc="1">
            <a:prstTxWarp prst="textNoShape">
              <a:avLst/>
            </a:prstTxWarp>
            <a:noAutofit/>
          </a:bodyPr>
          <a:lstStyle/>
          <a:p>
            <a:pPr marL="342900" marR="0" lvl="0" indent="-342900" algn="l" defTabSz="914367"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100" b="0" i="0" u="none" strike="noStrike" kern="1200" cap="none" spc="0" normalizeH="0" baseline="0" noProof="0" dirty="0">
                <a:ln>
                  <a:noFill/>
                </a:ln>
                <a:solidFill>
                  <a:srgbClr val="000000"/>
                </a:solidFill>
                <a:effectLst/>
                <a:uLnTx/>
                <a:uFillTx/>
                <a:latin typeface="Segoe UI"/>
                <a:ea typeface="+mn-ea"/>
                <a:cs typeface="+mn-cs"/>
              </a:rPr>
              <a:t>Budgets	 </a:t>
            </a:r>
          </a:p>
          <a:p>
            <a:pPr marL="342900" indent="-342900">
              <a:buFont typeface="Symbol" panose="05050102010706020507" pitchFamily="18" charset="2"/>
              <a:buChar char=""/>
              <a:defRPr/>
            </a:pPr>
            <a:r>
              <a:rPr lang="en-US" sz="1100" dirty="0">
                <a:solidFill>
                  <a:srgbClr val="000000"/>
                </a:solidFill>
              </a:rPr>
              <a:t>Financial reporting</a:t>
            </a:r>
          </a:p>
          <a:p>
            <a:pPr marL="342900" lvl="0" indent="-342900">
              <a:buFont typeface="Symbol" panose="05050102010706020507" pitchFamily="18" charset="2"/>
              <a:buChar char=""/>
              <a:defRPr/>
            </a:pPr>
            <a:r>
              <a:rPr lang="en-US" sz="1100" dirty="0">
                <a:solidFill>
                  <a:srgbClr val="000000"/>
                </a:solidFill>
              </a:rPr>
              <a:t>Consolidation</a:t>
            </a:r>
          </a:p>
          <a:p>
            <a:pPr marL="342900" lvl="0" indent="-342900">
              <a:buFont typeface="Symbol" panose="05050102010706020507" pitchFamily="18" charset="2"/>
              <a:buChar char=""/>
              <a:defRPr/>
            </a:pPr>
            <a:r>
              <a:rPr lang="en-US" sz="1100" dirty="0">
                <a:solidFill>
                  <a:srgbClr val="000000"/>
                </a:solidFill>
              </a:rPr>
              <a:t>Intercompany postings</a:t>
            </a:r>
          </a:p>
          <a:p>
            <a:pPr marL="342900" marR="0" lvl="0" indent="-342900" algn="l" defTabSz="914367"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100" b="0" i="0" u="none" strike="noStrike" kern="1200" cap="none" spc="0" normalizeH="0" baseline="0" noProof="0" dirty="0">
                <a:ln>
                  <a:noFill/>
                </a:ln>
                <a:solidFill>
                  <a:srgbClr val="000000"/>
                </a:solidFill>
                <a:effectLst/>
                <a:uLnTx/>
                <a:uFillTx/>
                <a:latin typeface="Segoe UI"/>
                <a:ea typeface="+mn-ea"/>
                <a:cs typeface="+mn-cs"/>
              </a:rPr>
              <a:t>Statistical accounts</a:t>
            </a:r>
          </a:p>
          <a:p>
            <a:pPr marL="342900" marR="0" lvl="0" indent="-342900" algn="l" defTabSz="914367"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100" b="0" i="0" u="none" strike="noStrike" kern="1200" cap="none" spc="0" normalizeH="0" baseline="0" noProof="0" dirty="0">
                <a:ln>
                  <a:noFill/>
                </a:ln>
                <a:solidFill>
                  <a:srgbClr val="000000"/>
                </a:solidFill>
                <a:effectLst/>
                <a:uLnTx/>
                <a:uFillTx/>
                <a:latin typeface="Segoe UI"/>
                <a:ea typeface="+mn-ea"/>
                <a:cs typeface="+mn-cs"/>
              </a:rPr>
              <a:t>Cash flow forecast (AI)</a:t>
            </a:r>
          </a:p>
          <a:p>
            <a:pPr marL="342900" marR="0" lvl="0" indent="-342900" algn="l" defTabSz="914367"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100" b="0" i="0" u="none" strike="noStrike" kern="1200" cap="none" spc="0" normalizeH="0" baseline="0" noProof="0" dirty="0">
                <a:ln>
                  <a:noFill/>
                </a:ln>
                <a:solidFill>
                  <a:srgbClr val="000000"/>
                </a:solidFill>
                <a:effectLst/>
                <a:uLnTx/>
                <a:uFillTx/>
                <a:latin typeface="Segoe UI"/>
                <a:ea typeface="+mn-ea"/>
                <a:cs typeface="+mn-cs"/>
              </a:rPr>
              <a:t>Fixed assets</a:t>
            </a:r>
          </a:p>
          <a:p>
            <a:pPr marL="342900" marR="0" lvl="0" indent="-342900" algn="l" defTabSz="914367"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100" b="0" i="0" u="none" strike="noStrike" kern="1200" cap="none" spc="0" normalizeH="0" baseline="0" noProof="0" dirty="0">
                <a:ln>
                  <a:noFill/>
                </a:ln>
                <a:solidFill>
                  <a:srgbClr val="000000"/>
                </a:solidFill>
                <a:effectLst/>
                <a:uLnTx/>
                <a:uFillTx/>
                <a:latin typeface="Segoe UI"/>
                <a:ea typeface="+mn-ea"/>
                <a:cs typeface="+mn-cs"/>
              </a:rPr>
              <a:t>Cost accounting</a:t>
            </a:r>
          </a:p>
          <a:p>
            <a:pPr marL="342900" marR="0" lvl="0" indent="-342900" algn="l" defTabSz="914367"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100" b="0" i="0" u="none" strike="noStrike" kern="1200" cap="none" spc="0" normalizeH="0" baseline="0" noProof="0" dirty="0">
                <a:ln>
                  <a:noFill/>
                </a:ln>
                <a:solidFill>
                  <a:srgbClr val="000000"/>
                </a:solidFill>
                <a:effectLst/>
                <a:uLnTx/>
                <a:uFillTx/>
                <a:latin typeface="Segoe UI"/>
                <a:ea typeface="+mn-ea"/>
                <a:cs typeface="+mn-cs"/>
              </a:rPr>
              <a:t>Deferrals</a:t>
            </a:r>
          </a:p>
          <a:p>
            <a:pPr marL="342900" marR="0" lvl="0" indent="-342900" algn="l" defTabSz="914367"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100" b="0" i="0" u="none" strike="noStrike" kern="1200" cap="none" spc="0" normalizeH="0" baseline="0" noProof="0" dirty="0">
                <a:ln>
                  <a:noFill/>
                </a:ln>
                <a:solidFill>
                  <a:srgbClr val="000000"/>
                </a:solidFill>
                <a:effectLst/>
                <a:uLnTx/>
                <a:uFillTx/>
                <a:latin typeface="Segoe UI"/>
                <a:ea typeface="+mn-ea"/>
                <a:cs typeface="+mn-cs"/>
              </a:rPr>
              <a:t>Electronic payments/direct debits </a:t>
            </a:r>
          </a:p>
          <a:p>
            <a:pPr marL="342900" marR="0" lvl="0" indent="-342900" algn="l" defTabSz="914367"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100" b="0" i="0" u="none" strike="noStrike" kern="1200" cap="none" spc="0" normalizeH="0" baseline="0" noProof="0" dirty="0">
                <a:ln>
                  <a:noFill/>
                </a:ln>
                <a:solidFill>
                  <a:srgbClr val="000000"/>
                </a:solidFill>
                <a:effectLst/>
                <a:uLnTx/>
                <a:uFillTx/>
                <a:latin typeface="Segoe UI"/>
                <a:ea typeface="+mn-ea"/>
                <a:cs typeface="+mn-cs"/>
              </a:rPr>
              <a:t>Customer payment process</a:t>
            </a:r>
          </a:p>
          <a:p>
            <a:pPr marL="342900" marR="0" lvl="0" indent="-342900" algn="l" defTabSz="914367"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100" dirty="0">
                <a:solidFill>
                  <a:srgbClr val="000000"/>
                </a:solidFill>
                <a:latin typeface="Segoe UI"/>
              </a:rPr>
              <a:t>Late payment prediction (AI)</a:t>
            </a:r>
            <a:r>
              <a:rPr kumimoji="0" lang="en-US" sz="1100" b="0" i="0" u="none" strike="noStrike" kern="1200" cap="none" spc="0" normalizeH="0" baseline="0" noProof="0" dirty="0">
                <a:ln>
                  <a:noFill/>
                </a:ln>
                <a:solidFill>
                  <a:srgbClr val="000000"/>
                </a:solidFill>
                <a:effectLst/>
                <a:uLnTx/>
                <a:uFillTx/>
                <a:latin typeface="Segoe UI"/>
                <a:ea typeface="+mn-ea"/>
                <a:cs typeface="+mn-cs"/>
              </a:rPr>
              <a:t> </a:t>
            </a:r>
          </a:p>
          <a:p>
            <a:pPr marL="342900" marR="0" lvl="0" indent="-342900" algn="l" defTabSz="914367"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100" b="0" i="0" u="none" strike="noStrike" kern="1200" cap="none" spc="0" normalizeH="0" baseline="0" noProof="0" dirty="0">
                <a:ln>
                  <a:noFill/>
                </a:ln>
                <a:solidFill>
                  <a:srgbClr val="000000"/>
                </a:solidFill>
                <a:effectLst/>
                <a:uLnTx/>
                <a:uFillTx/>
                <a:latin typeface="Segoe UI"/>
                <a:ea typeface="+mn-ea"/>
                <a:cs typeface="+mn-cs"/>
              </a:rPr>
              <a:t>Bank account reconciliation</a:t>
            </a:r>
          </a:p>
          <a:p>
            <a:pPr marL="342900" indent="-342900">
              <a:buFont typeface="Symbol" panose="05050102010706020507" pitchFamily="18" charset="2"/>
              <a:buChar char=""/>
              <a:defRPr/>
            </a:pPr>
            <a:r>
              <a:rPr lang="en-US" sz="1100" dirty="0">
                <a:solidFill>
                  <a:srgbClr val="000000"/>
                </a:solidFill>
              </a:rPr>
              <a:t>Bank account management </a:t>
            </a:r>
          </a:p>
          <a:p>
            <a:pPr marL="342900" marR="0" lvl="0" indent="-342900" algn="l" defTabSz="914367"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100" b="0" i="0" u="none" strike="noStrike" kern="1200" cap="none" spc="0" normalizeH="0" baseline="0" noProof="0" dirty="0">
                <a:ln>
                  <a:noFill/>
                </a:ln>
                <a:solidFill>
                  <a:srgbClr val="000000"/>
                </a:solidFill>
                <a:effectLst/>
                <a:uLnTx/>
                <a:uFillTx/>
                <a:latin typeface="Segoe UI"/>
                <a:ea typeface="+mn-ea"/>
                <a:cs typeface="+mn-cs"/>
              </a:rPr>
              <a:t>Check writing </a:t>
            </a:r>
          </a:p>
        </p:txBody>
      </p:sp>
      <p:sp>
        <p:nvSpPr>
          <p:cNvPr id="16" name="Rectangle 15">
            <a:extLst>
              <a:ext uri="{FF2B5EF4-FFF2-40B4-BE49-F238E27FC236}">
                <a16:creationId xmlns:a16="http://schemas.microsoft.com/office/drawing/2014/main" id="{7E94FB71-2F2B-859D-1C2A-A37F93450382}"/>
              </a:ext>
            </a:extLst>
          </p:cNvPr>
          <p:cNvSpPr/>
          <p:nvPr/>
        </p:nvSpPr>
        <p:spPr bwMode="auto">
          <a:xfrm>
            <a:off x="1352380" y="1148115"/>
            <a:ext cx="2157221" cy="12755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100"/>
              </a:spcAft>
              <a:buClrTx/>
              <a:buSzTx/>
              <a:buFontTx/>
              <a:buNone/>
              <a:tabLst/>
              <a:defRPr/>
            </a:pPr>
            <a:r>
              <a:rPr kumimoji="0" lang="en-US" sz="1200" b="0" i="0" u="none" strike="noStrike" kern="1200" cap="none" spc="0" normalizeH="0" baseline="0" noProof="0" dirty="0">
                <a:ln>
                  <a:noFill/>
                </a:ln>
                <a:solidFill>
                  <a:srgbClr val="0078D4"/>
                </a:solidFill>
                <a:effectLst/>
                <a:uLnTx/>
                <a:uFillTx/>
                <a:latin typeface="Segoe UI Semibold"/>
                <a:ea typeface="+mn-ea"/>
                <a:cs typeface="+mn-cs"/>
              </a:rPr>
              <a:t>Finance and Accounting</a:t>
            </a:r>
          </a:p>
          <a:p>
            <a:pPr marL="288925" marR="0" lvl="0" indent="-171450" algn="l" defTabSz="932742"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Segoe UI"/>
                <a:ea typeface="+mn-ea"/>
                <a:cs typeface="+mn-cs"/>
              </a:rPr>
              <a:t>General Ledger</a:t>
            </a:r>
          </a:p>
          <a:p>
            <a:pPr marL="288925" marR="0" lvl="0" indent="-171450" algn="l" defTabSz="932742"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Segoe UI"/>
                <a:ea typeface="+mn-ea"/>
                <a:cs typeface="+mn-cs"/>
              </a:rPr>
              <a:t>Unlimited Dimensions</a:t>
            </a:r>
          </a:p>
          <a:p>
            <a:pPr marL="288925" marR="0" lvl="0" indent="-171450" algn="l" defTabSz="932742"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Segoe UI"/>
                <a:ea typeface="+mn-ea"/>
                <a:cs typeface="+mn-cs"/>
              </a:rPr>
              <a:t>Multiple currencies</a:t>
            </a:r>
          </a:p>
          <a:p>
            <a:pPr marL="288925" marR="0" lvl="0" indent="-171450" algn="l" defTabSz="932742" rtl="0" eaLnBrk="1" fontAlgn="auto" latinLnBrk="0" hangingPunct="1">
              <a:lnSpc>
                <a:spcPct val="100000"/>
              </a:lnSpc>
              <a:spcBef>
                <a:spcPts val="0"/>
              </a:spcBef>
              <a:spcAft>
                <a:spcPts val="100"/>
              </a:spcAft>
              <a:buClrTx/>
              <a:buSzTx/>
              <a:buFont typeface="Arial" panose="020B0604020202020204" pitchFamily="34" charset="0"/>
              <a:buChar char="•"/>
              <a:tabLst/>
              <a:defRPr/>
            </a:pPr>
            <a:r>
              <a:rPr lang="en-US" sz="1100" dirty="0">
                <a:solidFill>
                  <a:srgbClr val="000000"/>
                </a:solidFill>
                <a:latin typeface="Segoe UI"/>
              </a:rPr>
              <a:t>Multiple companies</a:t>
            </a:r>
          </a:p>
          <a:p>
            <a:pPr marL="117475" marR="0" lvl="0" algn="l" defTabSz="932742" rtl="0" eaLnBrk="1" fontAlgn="auto" latinLnBrk="0" hangingPunct="1">
              <a:lnSpc>
                <a:spcPct val="100000"/>
              </a:lnSpc>
              <a:spcBef>
                <a:spcPts val="0"/>
              </a:spcBef>
              <a:spcAft>
                <a:spcPts val="100"/>
              </a:spcAft>
              <a:buClrTx/>
              <a:buSzTx/>
              <a:tabLst/>
              <a:defRPr/>
            </a:pPr>
            <a:endParaRPr kumimoji="0" lang="en-US" sz="11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35" name="Oval 34">
            <a:extLst>
              <a:ext uri="{FF2B5EF4-FFF2-40B4-BE49-F238E27FC236}">
                <a16:creationId xmlns:a16="http://schemas.microsoft.com/office/drawing/2014/main" id="{695C21AC-6494-A765-6616-71FFF12C59C4}"/>
              </a:ext>
              <a:ext uri="{C183D7F6-B498-43B3-948B-1728B52AA6E4}">
                <adec:decorative xmlns:adec="http://schemas.microsoft.com/office/drawing/2017/decorative" val="1"/>
              </a:ext>
            </a:extLst>
          </p:cNvPr>
          <p:cNvSpPr>
            <a:spLocks/>
          </p:cNvSpPr>
          <p:nvPr/>
        </p:nvSpPr>
        <p:spPr bwMode="auto">
          <a:xfrm>
            <a:off x="914210" y="1319543"/>
            <a:ext cx="430912" cy="430912"/>
          </a:xfrm>
          <a:prstGeom prst="ellipse">
            <a:avLst/>
          </a:prstGeom>
          <a:solidFill>
            <a:schemeClr val="accent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400" b="0" i="0" u="none" strike="noStrike" kern="1200" cap="none" spc="0" normalizeH="0" baseline="0" noProof="0" err="1">
              <a:ln>
                <a:noFill/>
              </a:ln>
              <a:solidFill>
                <a:srgbClr val="000000"/>
              </a:solidFill>
              <a:effectLst/>
              <a:uLnTx/>
              <a:uFillTx/>
              <a:latin typeface="Segoe UI Semibold" panose="020B0702040204020203" pitchFamily="34" charset="0"/>
              <a:ea typeface="+mn-ea"/>
              <a:cs typeface="Segoe UI" pitchFamily="34" charset="0"/>
            </a:endParaRPr>
          </a:p>
        </p:txBody>
      </p:sp>
      <p:pic>
        <p:nvPicPr>
          <p:cNvPr id="41" name="Graphic 40">
            <a:extLst>
              <a:ext uri="{FF2B5EF4-FFF2-40B4-BE49-F238E27FC236}">
                <a16:creationId xmlns:a16="http://schemas.microsoft.com/office/drawing/2014/main" id="{91918D54-1540-D59B-192A-89ACA40076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207" y="1412367"/>
            <a:ext cx="168917" cy="241310"/>
          </a:xfrm>
          <a:prstGeom prst="rect">
            <a:avLst/>
          </a:prstGeom>
        </p:spPr>
      </p:pic>
    </p:spTree>
    <p:extLst>
      <p:ext uri="{BB962C8B-B14F-4D97-AF65-F5344CB8AC3E}">
        <p14:creationId xmlns:p14="http://schemas.microsoft.com/office/powerpoint/2010/main" val="310361831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icrosoft D365 template">
  <a:themeElements>
    <a:clrScheme name="Microsoft D365">
      <a:dk1>
        <a:srgbClr val="000000"/>
      </a:dk1>
      <a:lt1>
        <a:srgbClr val="FFFFFF"/>
      </a:lt1>
      <a:dk2>
        <a:srgbClr val="0A1B45"/>
      </a:dk2>
      <a:lt2>
        <a:srgbClr val="FFFFFF"/>
      </a:lt2>
      <a:accent1>
        <a:srgbClr val="0078D4"/>
      </a:accent1>
      <a:accent2>
        <a:srgbClr val="770180"/>
      </a:accent2>
      <a:accent3>
        <a:srgbClr val="1392B4"/>
      </a:accent3>
      <a:accent4>
        <a:srgbClr val="FFB900"/>
      </a:accent4>
      <a:accent5>
        <a:srgbClr val="D83B01"/>
      </a:accent5>
      <a:accent6>
        <a:srgbClr val="EAE4DC"/>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D365_Template_v09  -  Read-Only" id="{2D57D977-5F8F-4C2B-9746-7D70A251AB29}" vid="{C2060AB1-A179-414A-B11F-06D63BDFD6E3}"/>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2.xml><?xml version="1.0" encoding="utf-8"?>
<a:theme xmlns:a="http://schemas.openxmlformats.org/drawingml/2006/main" name="2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3.xml><?xml version="1.0" encoding="utf-8"?>
<a:theme xmlns:a="http://schemas.openxmlformats.org/drawingml/2006/main" name="FY23 Biz Apps Dark + Light">
  <a:themeElements>
    <a:clrScheme name="Biz Apps">
      <a:dk1>
        <a:srgbClr val="000000"/>
      </a:dk1>
      <a:lt1>
        <a:srgbClr val="FFFFFF"/>
      </a:lt1>
      <a:dk2>
        <a:srgbClr val="243A5E"/>
      </a:dk2>
      <a:lt2>
        <a:srgbClr val="E6E6E6"/>
      </a:lt2>
      <a:accent1>
        <a:srgbClr val="50E6FF"/>
      </a:accent1>
      <a:accent2>
        <a:srgbClr val="0078D4"/>
      </a:accent2>
      <a:accent3>
        <a:srgbClr val="243A5E"/>
      </a:accent3>
      <a:accent4>
        <a:srgbClr val="30E5D0"/>
      </a:accent4>
      <a:accent5>
        <a:srgbClr val="00857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a:solidFill>
            <a:schemeClr val="tx1">
              <a:alpha val="30000"/>
            </a:schemeClr>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BLACK Microsoft template BLUE Accent_10-20.potx" id="{936FC27D-29D7-439A-9712-BFAF6C362AAB}" vid="{D99BA823-0B64-4A5D-8684-9480EA3FB95C}"/>
    </a:ext>
  </a:extLst>
</a:theme>
</file>

<file path=ppt/theme/theme4.xml><?xml version="1.0" encoding="utf-8"?>
<a:theme xmlns:a="http://schemas.openxmlformats.org/drawingml/2006/main" name="2_Microsoft D365 template">
  <a:themeElements>
    <a:clrScheme name="Microsoft D365">
      <a:dk1>
        <a:srgbClr val="000000"/>
      </a:dk1>
      <a:lt1>
        <a:srgbClr val="FFFFFF"/>
      </a:lt1>
      <a:dk2>
        <a:srgbClr val="0A1B45"/>
      </a:dk2>
      <a:lt2>
        <a:srgbClr val="FFFFFF"/>
      </a:lt2>
      <a:accent1>
        <a:srgbClr val="0078D4"/>
      </a:accent1>
      <a:accent2>
        <a:srgbClr val="770180"/>
      </a:accent2>
      <a:accent3>
        <a:srgbClr val="1392B4"/>
      </a:accent3>
      <a:accent4>
        <a:srgbClr val="FFB900"/>
      </a:accent4>
      <a:accent5>
        <a:srgbClr val="D83B01"/>
      </a:accent5>
      <a:accent6>
        <a:srgbClr val="EAE4DC"/>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3" id="{A27CBA14-79C9-4147-B54D-D1CDFA6A7ECC}" vid="{FA88690D-C47D-D141-9748-5076AC231E5D}"/>
    </a:ext>
  </a:extLst>
</a:theme>
</file>

<file path=ppt/theme/theme5.xml><?xml version="1.0" encoding="utf-8"?>
<a:theme xmlns:a="http://schemas.openxmlformats.org/drawingml/2006/main" name="3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6.xml><?xml version="1.0" encoding="utf-8"?>
<a:theme xmlns:a="http://schemas.openxmlformats.org/drawingml/2006/main" name="1_FY23 Biz Apps Dark + Light">
  <a:themeElements>
    <a:clrScheme name="Biz Apps">
      <a:dk1>
        <a:srgbClr val="000000"/>
      </a:dk1>
      <a:lt1>
        <a:srgbClr val="FFFFFF"/>
      </a:lt1>
      <a:dk2>
        <a:srgbClr val="243A5E"/>
      </a:dk2>
      <a:lt2>
        <a:srgbClr val="E6E6E6"/>
      </a:lt2>
      <a:accent1>
        <a:srgbClr val="50E6FF"/>
      </a:accent1>
      <a:accent2>
        <a:srgbClr val="0078D4"/>
      </a:accent2>
      <a:accent3>
        <a:srgbClr val="243A5E"/>
      </a:accent3>
      <a:accent4>
        <a:srgbClr val="30E5D0"/>
      </a:accent4>
      <a:accent5>
        <a:srgbClr val="00857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a:solidFill>
            <a:schemeClr val="tx1">
              <a:alpha val="30000"/>
            </a:schemeClr>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BLACK Microsoft template BLUE Accent_10-20.potx" id="{936FC27D-29D7-439A-9712-BFAF6C362AAB}" vid="{D99BA823-0B64-4A5D-8684-9480EA3FB95C}"/>
    </a:ext>
  </a:extLst>
</a:theme>
</file>

<file path=ppt/theme/theme7.xml><?xml version="1.0" encoding="utf-8"?>
<a:theme xmlns:a="http://schemas.openxmlformats.org/drawingml/2006/main" name="3_Microsoft D365 template">
  <a:themeElements>
    <a:clrScheme name="Custom 6">
      <a:dk1>
        <a:srgbClr val="000000"/>
      </a:dk1>
      <a:lt1>
        <a:srgbClr val="FFFFFF"/>
      </a:lt1>
      <a:dk2>
        <a:srgbClr val="2A446F"/>
      </a:dk2>
      <a:lt2>
        <a:srgbClr val="F4F3F5"/>
      </a:lt2>
      <a:accent1>
        <a:srgbClr val="0078D4"/>
      </a:accent1>
      <a:accent2>
        <a:srgbClr val="C03BC4"/>
      </a:accent2>
      <a:accent3>
        <a:srgbClr val="49C5B1"/>
      </a:accent3>
      <a:accent4>
        <a:srgbClr val="F4364C"/>
      </a:accent4>
      <a:accent5>
        <a:srgbClr val="C5B4E3"/>
      </a:accent5>
      <a:accent6>
        <a:srgbClr val="D4EC8E"/>
      </a:accent6>
      <a:hlink>
        <a:srgbClr val="0078D4"/>
      </a:hlink>
      <a:folHlink>
        <a:srgbClr val="C03BC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3" id="{A27CBA14-79C9-4147-B54D-D1CDFA6A7ECC}" vid="{FA88690D-C47D-D141-9748-5076AC231E5D}"/>
    </a:ext>
  </a:extLst>
</a:theme>
</file>

<file path=ppt/theme/theme8.xml><?xml version="1.0" encoding="utf-8"?>
<a:theme xmlns:a="http://schemas.openxmlformats.org/drawingml/2006/main" name="1_Microsoft D365 template">
  <a:themeElements>
    <a:clrScheme name="Microsoft D365">
      <a:dk1>
        <a:srgbClr val="000000"/>
      </a:dk1>
      <a:lt1>
        <a:srgbClr val="FFFFFF"/>
      </a:lt1>
      <a:dk2>
        <a:srgbClr val="0A1B45"/>
      </a:dk2>
      <a:lt2>
        <a:srgbClr val="FFFFFF"/>
      </a:lt2>
      <a:accent1>
        <a:srgbClr val="0078D4"/>
      </a:accent1>
      <a:accent2>
        <a:srgbClr val="770180"/>
      </a:accent2>
      <a:accent3>
        <a:srgbClr val="1392B4"/>
      </a:accent3>
      <a:accent4>
        <a:srgbClr val="FFB900"/>
      </a:accent4>
      <a:accent5>
        <a:srgbClr val="D83B01"/>
      </a:accent5>
      <a:accent6>
        <a:srgbClr val="EAE4DC"/>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3" id="{A27CBA14-79C9-4147-B54D-D1CDFA6A7ECC}" vid="{FA88690D-C47D-D141-9748-5076AC231E5D}"/>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Override1.xml><?xml version="1.0" encoding="utf-8"?>
<a:themeOverride xmlns:a="http://schemas.openxmlformats.org/drawingml/2006/main">
  <a:clrScheme name="Dynamics365">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Alta costura">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ynamics365">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Alta costura">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ynamics365">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Alta costura">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Dynamics365">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Alta costura">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Dynamics365">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Alta costura">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Dynamics365">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Alta costura">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Dynamics365">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Alta costura">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Dynamics365">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Alta costura">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Whatsthisfor xmlns="1ce2d906-1f96-4ec6-bff3-a6181fa4dbcc" xsi:nil="true"/>
    <lcf76f155ced4ddcb4097134ff3c332f xmlns="1ce2d906-1f96-4ec6-bff3-a6181fa4dbcc">
      <Terms xmlns="http://schemas.microsoft.com/office/infopath/2007/PartnerControls"/>
    </lcf76f155ced4ddcb4097134ff3c332f>
    <TaxCatchAll xmlns="908b7943-0f18-4644-9aff-50c3c870c93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BA895510AE75419EBC51A5F43F116D" ma:contentTypeVersion="14" ma:contentTypeDescription="Create a new document." ma:contentTypeScope="" ma:versionID="458dc9a52619438e3fad496b6175171b">
  <xsd:schema xmlns:xsd="http://www.w3.org/2001/XMLSchema" xmlns:xs="http://www.w3.org/2001/XMLSchema" xmlns:p="http://schemas.microsoft.com/office/2006/metadata/properties" xmlns:ns2="1ce2d906-1f96-4ec6-bff3-a6181fa4dbcc" xmlns:ns3="908b7943-0f18-4644-9aff-50c3c870c93f" targetNamespace="http://schemas.microsoft.com/office/2006/metadata/properties" ma:root="true" ma:fieldsID="0bbe783207d4af3b7a4ed9bbd3d53cac" ns2:_="" ns3:_="">
    <xsd:import namespace="1ce2d906-1f96-4ec6-bff3-a6181fa4dbcc"/>
    <xsd:import namespace="908b7943-0f18-4644-9aff-50c3c870c93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Whatsthisfo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e2d906-1f96-4ec6-bff3-a6181fa4db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0f7b148-ca8e-42c9-920e-52e5e6763c1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Whatsthisfor" ma:index="20" nillable="true" ma:displayName="What's this for" ma:format="Dropdown" ma:internalName="Whatsthisfor">
      <xsd:simpleType>
        <xsd:restriction base="dms:Text">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8b7943-0f18-4644-9aff-50c3c870c93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8d7dfbfe-e6a6-465e-8cf0-23b5a3679409}" ma:internalName="TaxCatchAll" ma:showField="CatchAllData" ma:web="908b7943-0f18-4644-9aff-50c3c870c9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d4063d4f-467a-4b13-8b8f-0d38765b72de"/>
    <ds:schemaRef ds:uri="ec2df43e-7297-4bd1-be0a-289725b42b7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1ce2d906-1f96-4ec6-bff3-a6181fa4dbcc"/>
    <ds:schemaRef ds:uri="908b7943-0f18-4644-9aff-50c3c870c93f"/>
  </ds:schemaRefs>
</ds:datastoreItem>
</file>

<file path=customXml/itemProps3.xml><?xml version="1.0" encoding="utf-8"?>
<ds:datastoreItem xmlns:ds="http://schemas.openxmlformats.org/officeDocument/2006/customXml" ds:itemID="{386C03EF-0027-444B-A4AD-9BDAE34373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e2d906-1f96-4ec6-bff3-a6181fa4dbcc"/>
    <ds:schemaRef ds:uri="908b7943-0f18-4644-9aff-50c3c870c9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Dynamics_365_PowerPoint_template</Template>
  <TotalTime>6342</TotalTime>
  <Words>16534</Words>
  <Application>Microsoft Office PowerPoint</Application>
  <PresentationFormat>Widescreen</PresentationFormat>
  <Paragraphs>1566</Paragraphs>
  <Slides>70</Slides>
  <Notes>63</Notes>
  <HiddenSlides>1</HiddenSlides>
  <MMClips>0</MMClips>
  <ScaleCrop>false</ScaleCrop>
  <HeadingPairs>
    <vt:vector size="8" baseType="variant">
      <vt:variant>
        <vt:lpstr>Fonts Used</vt:lpstr>
      </vt:variant>
      <vt:variant>
        <vt:i4>18</vt:i4>
      </vt:variant>
      <vt:variant>
        <vt:lpstr>Theme</vt:lpstr>
      </vt:variant>
      <vt:variant>
        <vt:i4>8</vt:i4>
      </vt:variant>
      <vt:variant>
        <vt:lpstr>Embedded OLE Servers</vt:lpstr>
      </vt:variant>
      <vt:variant>
        <vt:i4>1</vt:i4>
      </vt:variant>
      <vt:variant>
        <vt:lpstr>Slide Titles</vt:lpstr>
      </vt:variant>
      <vt:variant>
        <vt:i4>70</vt:i4>
      </vt:variant>
    </vt:vector>
  </HeadingPairs>
  <TitlesOfParts>
    <vt:vector size="97" baseType="lpstr">
      <vt:lpstr>Aptos</vt:lpstr>
      <vt:lpstr>Arial</vt:lpstr>
      <vt:lpstr>Arial Black</vt:lpstr>
      <vt:lpstr>Calibri</vt:lpstr>
      <vt:lpstr>Consolas</vt:lpstr>
      <vt:lpstr>Georgia</vt:lpstr>
      <vt:lpstr>Lava Std</vt:lpstr>
      <vt:lpstr>Segoe</vt:lpstr>
      <vt:lpstr>Segoe UI</vt:lpstr>
      <vt:lpstr>Segoe UI Light</vt:lpstr>
      <vt:lpstr>Segoe UI Semibold</vt:lpstr>
      <vt:lpstr>Segoe UI Semilight</vt:lpstr>
      <vt:lpstr>SegoeUI</vt:lpstr>
      <vt:lpstr>Symbol</vt:lpstr>
      <vt:lpstr>Times New Roman</vt:lpstr>
      <vt:lpstr>univers-med-amp</vt:lpstr>
      <vt:lpstr>UniversNextW01-Regular</vt:lpstr>
      <vt:lpstr>Wingdings</vt:lpstr>
      <vt:lpstr>Microsoft D365 template</vt:lpstr>
      <vt:lpstr>2_White Template</vt:lpstr>
      <vt:lpstr>FY23 Biz Apps Dark + Light</vt:lpstr>
      <vt:lpstr>2_Microsoft D365 template</vt:lpstr>
      <vt:lpstr>3_White Template</vt:lpstr>
      <vt:lpstr>1_FY23 Biz Apps Dark + Light</vt:lpstr>
      <vt:lpstr>3_Microsoft D365 template</vt:lpstr>
      <vt:lpstr>1_Microsoft D365 template</vt:lpstr>
      <vt:lpstr>think-cell Slide</vt:lpstr>
      <vt:lpstr>Microsoft Dynamics 365 Business Central Pitch Deck Presentation Guidance</vt:lpstr>
      <vt:lpstr>Adapt faster,  work smarter, and perform better </vt:lpstr>
      <vt:lpstr>Disruption is the new normal</vt:lpstr>
      <vt:lpstr>Is your business prepared for rapid change? </vt:lpstr>
      <vt:lpstr>Traditional small business accounting systems inhibit growth and make it difficult to adapt to disruptions and rapid change. Manual, inefficient and error-prone Bog down employees, hindering their operational effectiveness  Prevents employees from focusing on strategic work  Leads to frustrated employees, low profit margins, higher employee turnover,  and increased costs</vt:lpstr>
      <vt:lpstr>Challenges some of our customers have faced</vt:lpstr>
      <vt:lpstr>Microsoft Dynamics 365 Business Central</vt:lpstr>
      <vt:lpstr>Dynamics 365 Business Central</vt:lpstr>
      <vt:lpstr>Dynamics 365 Business Central Capabilities</vt:lpstr>
      <vt:lpstr>Dynamics 365 Business  Central outcompetes with  the only fully integrated stack, on the world’s most trusted and comprehensive cloud</vt:lpstr>
      <vt:lpstr>PowerPoint Presentation</vt:lpstr>
      <vt:lpstr>Application Security  in Business Central</vt:lpstr>
      <vt:lpstr>Do more with less: Business Central</vt:lpstr>
      <vt:lpstr>Dynamics 365 Business Central</vt:lpstr>
      <vt:lpstr>Adapt faster</vt:lpstr>
      <vt:lpstr>Take your business on the go</vt:lpstr>
      <vt:lpstr>Industry-specific apps</vt:lpstr>
      <vt:lpstr>PowerPoint Presentation</vt:lpstr>
      <vt:lpstr>“No other provider could offer us the potential to integrate our complete accounting department in just four months like Microsoft did.” Florian Bauer: Project Manager, Digital Design Offices</vt:lpstr>
      <vt:lpstr>Work Smarter</vt:lpstr>
      <vt:lpstr>PowerPoint Presentation</vt:lpstr>
      <vt:lpstr>Copilot in Dynamics 365 Business Central</vt:lpstr>
      <vt:lpstr>PowerPoint Presentation</vt:lpstr>
      <vt:lpstr>Work smarter using collaborative applications</vt:lpstr>
      <vt:lpstr>Dynamics 365 Business Central with Outlook</vt:lpstr>
      <vt:lpstr>Dynamics 365 Business Central with Excel</vt:lpstr>
      <vt:lpstr>Dynamics 365 Business Central with Teams</vt:lpstr>
      <vt:lpstr>Access Business Central data with only a  Microsoft 365 license at no additional cost</vt:lpstr>
      <vt:lpstr>“The streamlining of all our processes allows our company leader to manage the whole organization from his tablet or smartphone.” Jan Schmidt: Chief Digital Officer CURRAX</vt:lpstr>
      <vt:lpstr>PowerPoint Presentation</vt:lpstr>
      <vt:lpstr>Increase financial visibility and performance</vt:lpstr>
      <vt:lpstr>Boost sales and improve customer service</vt:lpstr>
      <vt:lpstr>Finish projects on time and under budget</vt:lpstr>
      <vt:lpstr>Optimize inventory and supply chain management</vt:lpstr>
      <vt:lpstr>Expand into global markets</vt:lpstr>
      <vt:lpstr>“With real-time information we immediately see trends with our revenue and customers, and we can act quickly if there is any kind of service disruption.” Linda Gabor: Executive Vice President of  External Relations Call2Recycle</vt:lpstr>
      <vt:lpstr>The Total Economic Impact™ of Business Central</vt:lpstr>
      <vt:lpstr>SMB customers growing with Business Central</vt:lpstr>
      <vt:lpstr>Dynamics 365  Business Central </vt:lpstr>
      <vt:lpstr>Get started with Dynamics 365 Business Central </vt:lpstr>
      <vt:lpstr>Thank you</vt:lpstr>
      <vt:lpstr>Appendix </vt:lpstr>
      <vt:lpstr>PowerPoint Presentation</vt:lpstr>
      <vt:lpstr>Customers growing with Business Central</vt:lpstr>
      <vt:lpstr>PowerPoint Presentation</vt:lpstr>
      <vt:lpstr>PowerPoint Presentation</vt:lpstr>
      <vt:lpstr>PowerPoint Presentation</vt:lpstr>
      <vt:lpstr>Business Central  country availability</vt:lpstr>
      <vt:lpstr>A truly extensible solution</vt:lpstr>
      <vt:lpstr>The blueprint for cross-organization impact </vt:lpstr>
      <vt:lpstr>Microsoft Power Platform</vt:lpstr>
      <vt:lpstr>PowerPoint Presentation</vt:lpstr>
      <vt:lpstr>PowerPoint Presentation</vt:lpstr>
      <vt:lpstr>Roadmap</vt:lpstr>
      <vt:lpstr>A look into the future</vt:lpstr>
      <vt:lpstr>Why migrate to the cloud? </vt:lpstr>
      <vt:lpstr>Align to industry priority scenarios </vt:lpstr>
      <vt:lpstr>Pharma and life sciences shifting organizational priorities</vt:lpstr>
      <vt:lpstr>Healthcare payor shifting organizational priorities</vt:lpstr>
      <vt:lpstr>Transportation shifting organizational priorities</vt:lpstr>
      <vt:lpstr>Professional Services priorities </vt:lpstr>
      <vt:lpstr>Telecommunications priorities</vt:lpstr>
      <vt:lpstr>Nonprofit sector trends</vt:lpstr>
      <vt:lpstr>Microsoft perspective for enabling fundraising</vt:lpstr>
      <vt:lpstr>Public Finance shifting organizational priorities</vt:lpstr>
      <vt:lpstr>As a result, governments are looking for a new approach to ensure future stability and resiliency</vt:lpstr>
      <vt:lpstr>Data-driven transformations yield significant benefits</vt:lpstr>
      <vt:lpstr>Retailer shifting organizational priorities</vt:lpstr>
      <vt:lpstr>Manufacturing shifting organizational priorities</vt:lpstr>
      <vt:lpstr>Digital trends are changing manufacturing</vt:lpstr>
    </vt:vector>
  </TitlesOfParts>
  <Manager>&lt;Comms manager name here&gt;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Presenter guidance</dc:title>
  <dc:subject>&lt;Event name&gt;</dc:subject>
  <dc:creator>Jotham Lalnelawma [Chillibreeze]</dc:creator>
  <cp:keywords/>
  <dc:description/>
  <cp:lastModifiedBy>Sheck, Tammy</cp:lastModifiedBy>
  <cp:revision>5</cp:revision>
  <dcterms:created xsi:type="dcterms:W3CDTF">2022-05-06T03:57:28Z</dcterms:created>
  <dcterms:modified xsi:type="dcterms:W3CDTF">2024-03-07T15:04:20Z</dcterms:modified>
  <cp:category>Microsoft D365</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0x0101003C8FD0CB85025A40A1E8A95E6E3181CC</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MediaServiceImageTags">
    <vt:lpwstr/>
  </property>
  <property fmtid="{D5CDD505-2E9C-101B-9397-08002B2CF9AE}" pid="19" name="MSIP_Label_3a23c400-78e7-4d42-982d-273adef68ef9_Enabled">
    <vt:lpwstr>true</vt:lpwstr>
  </property>
  <property fmtid="{D5CDD505-2E9C-101B-9397-08002B2CF9AE}" pid="20" name="MSIP_Label_3a23c400-78e7-4d42-982d-273adef68ef9_SetDate">
    <vt:lpwstr>2023-09-13T21:07:46Z</vt:lpwstr>
  </property>
  <property fmtid="{D5CDD505-2E9C-101B-9397-08002B2CF9AE}" pid="21" name="MSIP_Label_3a23c400-78e7-4d42-982d-273adef68ef9_Method">
    <vt:lpwstr>Standard</vt:lpwstr>
  </property>
  <property fmtid="{D5CDD505-2E9C-101B-9397-08002B2CF9AE}" pid="22" name="MSIP_Label_3a23c400-78e7-4d42-982d-273adef68ef9_Name">
    <vt:lpwstr>3a23c400-78e7-4d42-982d-273adef68ef9</vt:lpwstr>
  </property>
  <property fmtid="{D5CDD505-2E9C-101B-9397-08002B2CF9AE}" pid="23" name="MSIP_Label_3a23c400-78e7-4d42-982d-273adef68ef9_SiteId">
    <vt:lpwstr>7fe14ab6-8f5d-4139-84bf-cd8aed0ee6b9</vt:lpwstr>
  </property>
  <property fmtid="{D5CDD505-2E9C-101B-9397-08002B2CF9AE}" pid="24" name="MSIP_Label_3a23c400-78e7-4d42-982d-273adef68ef9_ActionId">
    <vt:lpwstr>97f13eb2-4bf0-4d36-8f5f-be9f5b984a14</vt:lpwstr>
  </property>
  <property fmtid="{D5CDD505-2E9C-101B-9397-08002B2CF9AE}" pid="25" name="MSIP_Label_3a23c400-78e7-4d42-982d-273adef68ef9_ContentBits">
    <vt:lpwstr>0</vt:lpwstr>
  </property>
</Properties>
</file>