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495" r:id="rId4"/>
  </p:sldMasterIdLst>
  <p:notesMasterIdLst>
    <p:notesMasterId r:id="rId35"/>
  </p:notesMasterIdLst>
  <p:handoutMasterIdLst>
    <p:handoutMasterId r:id="rId36"/>
  </p:handoutMasterIdLst>
  <p:sldIdLst>
    <p:sldId id="2076138473" r:id="rId5"/>
    <p:sldId id="2076138412" r:id="rId6"/>
    <p:sldId id="2076137436" r:id="rId7"/>
    <p:sldId id="2076138664" r:id="rId8"/>
    <p:sldId id="2076138447" r:id="rId9"/>
    <p:sldId id="2076137926" r:id="rId10"/>
    <p:sldId id="2076137437" r:id="rId11"/>
    <p:sldId id="2076138483" r:id="rId12"/>
    <p:sldId id="2076138484" r:id="rId13"/>
    <p:sldId id="2063" r:id="rId14"/>
    <p:sldId id="2076138482" r:id="rId15"/>
    <p:sldId id="2076138645" r:id="rId16"/>
    <p:sldId id="2076138455" r:id="rId17"/>
    <p:sldId id="2076138665" r:id="rId18"/>
    <p:sldId id="2076138654" r:id="rId19"/>
    <p:sldId id="2076138655" r:id="rId20"/>
    <p:sldId id="2076138663" r:id="rId21"/>
    <p:sldId id="2076138657" r:id="rId22"/>
    <p:sldId id="2076138658" r:id="rId23"/>
    <p:sldId id="2076138659" r:id="rId24"/>
    <p:sldId id="2076138660" r:id="rId25"/>
    <p:sldId id="2076138661" r:id="rId26"/>
    <p:sldId id="2076138662" r:id="rId27"/>
    <p:sldId id="2076138641" r:id="rId28"/>
    <p:sldId id="2076138478" r:id="rId29"/>
    <p:sldId id="2076138407" r:id="rId30"/>
    <p:sldId id="2076138453" r:id="rId31"/>
    <p:sldId id="2076138454" r:id="rId32"/>
    <p:sldId id="2076138408" r:id="rId33"/>
    <p:sldId id="2076138493" r:id="rId34"/>
  </p:sldIdLst>
  <p:sldSz cx="12436475" cy="6994525"/>
  <p:notesSz cx="7010400" cy="9296400"/>
  <p:custDataLst>
    <p:tags r:id="rId37"/>
  </p:custData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4CAA0495-CEAE-48C9-BEC1-A5903860E1D0}">
          <p14:sldIdLst>
            <p14:sldId id="2076138473"/>
            <p14:sldId id="2076138412"/>
          </p14:sldIdLst>
        </p14:section>
        <p14:section name="Why Low-code/No-code?" id="{A13C1A5E-45EC-4630-936D-185AC97FF6B9}">
          <p14:sldIdLst>
            <p14:sldId id="2076137436"/>
            <p14:sldId id="2076138664"/>
            <p14:sldId id="2076138447"/>
          </p14:sldIdLst>
        </p14:section>
        <p14:section name="Why Power Apps?" id="{7B63DE87-A003-4F12-8D5C-640BBC28F1FC}">
          <p14:sldIdLst>
            <p14:sldId id="2076137926"/>
            <p14:sldId id="2076137437"/>
            <p14:sldId id="2076138483"/>
          </p14:sldIdLst>
        </p14:section>
        <p14:section name="What is Power Apps?" id="{8E32896E-CDE3-4A1D-8EF8-9E1987643BD9}">
          <p14:sldIdLst>
            <p14:sldId id="2076138484"/>
            <p14:sldId id="2063"/>
            <p14:sldId id="2076138482"/>
            <p14:sldId id="2076138645"/>
            <p14:sldId id="2076138455"/>
            <p14:sldId id="2076138665"/>
            <p14:sldId id="2076138654"/>
            <p14:sldId id="2076138655"/>
          </p14:sldIdLst>
        </p14:section>
        <p14:section name="Profitable for Partners" id="{FC700734-7502-40ED-8CBD-BC7252CF05A2}">
          <p14:sldIdLst>
            <p14:sldId id="2076138663"/>
            <p14:sldId id="2076138657"/>
            <p14:sldId id="2076138658"/>
            <p14:sldId id="2076138659"/>
            <p14:sldId id="2076138660"/>
            <p14:sldId id="2076138661"/>
            <p14:sldId id="2076138662"/>
          </p14:sldIdLst>
        </p14:section>
        <p14:section name="Partner Case Studies" id="{FECF3E8C-4EC7-4E12-9468-C19DCAF2880F}">
          <p14:sldIdLst>
            <p14:sldId id="2076138641"/>
            <p14:sldId id="2076138478"/>
          </p14:sldIdLst>
        </p14:section>
        <p14:section name="Why Microsoft" id="{2C511F4D-B257-4A84-B9EB-AF1583EAE5DC}">
          <p14:sldIdLst>
            <p14:sldId id="2076138407"/>
            <p14:sldId id="2076138453"/>
            <p14:sldId id="2076138454"/>
          </p14:sldIdLst>
        </p14:section>
        <p14:section name="Get Started" id="{6C0F8A57-5B2A-44EC-8648-E3A28A6E6DB0}">
          <p14:sldIdLst>
            <p14:sldId id="2076138408"/>
            <p14:sldId id="207613849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C48E42-C744-4876-6F2F-D1CB92B46F74}" name="Akansha Gawade" initials="AG" userId="S::akangaw@microsoft.com::29c63cbc-8707-4f0a-9f1d-99d8c352d8a3" providerId="AD"/>
  <p188:author id="{6CBD165B-E89A-D10D-5813-B1E596D11CE2}" name="Juan Villegas" initials="JV" userId="S::juville@microsoft.com::adc51ad7-07c3-4549-b907-56ab1e224611" providerId="AD"/>
  <p188:author id="{BBC5D88B-5901-0CBC-DF48-3A7620D52510}" name="Kyle Igarashi (Lenati LLC)" initials="KI(L" userId="S::v-kyigar@microsoft.com::dac538fa-2016-4a7b-a8ce-46483d11efb4" providerId="AD"/>
  <p188:author id="{0C1788A1-76FC-E6F3-AFC7-0DB909C492B4}" name="Nelson Lopes" initials="NL" userId="S::nelsonlo@microsoft.com::86a6ed99-8ff1-406d-bd2d-de0d80349f55" providerId="AD"/>
  <p188:author id="{6860ECB3-D116-F8FE-E7DC-7CF44A8EA5E9}" name="Chris Huntingford (POWER PLATFORM)" initials="CP" userId="S::chhuntin@microsoft.com::ca21fdc5-a129-4c69-bbf3-257923dd10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Juan Villegas" initials="JV" lastIdx="4" clrIdx="7">
    <p:extLst>
      <p:ext uri="{19B8F6BF-5375-455C-9EA6-DF929625EA0E}">
        <p15:presenceInfo xmlns:p15="http://schemas.microsoft.com/office/powerpoint/2012/main" userId="S::juville@microsoft.com::adc51ad7-07c3-4549-b907-56ab1e224611" providerId="AD"/>
      </p:ext>
    </p:extLst>
  </p:cmAuthor>
  <p:cmAuthor id="1" name="Mary Feil-Jacobs" initials="MFJ" lastIdx="43" clrIdx="1"/>
  <p:cmAuthor id="2" name="Monica Lueder" initials="ML" lastIdx="22" clrIdx="2"/>
  <p:cmAuthor id="3" name="Mary Feil-Jacobs" initials="MF" lastIdx="22" clrIdx="3"/>
  <p:cmAuthor id="4" name="Angela Powell" initials="AP" lastIdx="9" clrIdx="4">
    <p:extLst>
      <p:ext uri="{19B8F6BF-5375-455C-9EA6-DF929625EA0E}">
        <p15:presenceInfo xmlns:p15="http://schemas.microsoft.com/office/powerpoint/2012/main" userId="cf7d67635d593fc2" providerId="Windows Live"/>
      </p:ext>
    </p:extLst>
  </p:cmAuthor>
  <p:cmAuthor id="5" name="Michael Catani" initials="MC" lastIdx="1" clrIdx="5">
    <p:extLst>
      <p:ext uri="{19B8F6BF-5375-455C-9EA6-DF929625EA0E}">
        <p15:presenceInfo xmlns:p15="http://schemas.microsoft.com/office/powerpoint/2012/main" userId="S::mcatani@pkglobal.com::6afd3c7c-6206-498c-9804-7c0ad6aef3b3" providerId="AD"/>
      </p:ext>
    </p:extLst>
  </p:cmAuthor>
  <p:cmAuthor id="6" name="Eric McChesney" initials="EM" lastIdx="5" clrIdx="6">
    <p:extLst>
      <p:ext uri="{19B8F6BF-5375-455C-9EA6-DF929625EA0E}">
        <p15:presenceInfo xmlns:p15="http://schemas.microsoft.com/office/powerpoint/2012/main" userId="Eric McChesn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373"/>
    <a:srgbClr val="F6E6F6"/>
    <a:srgbClr val="282828"/>
    <a:srgbClr val="050505"/>
    <a:srgbClr val="020305"/>
    <a:srgbClr val="040404"/>
    <a:srgbClr val="8A7E8C"/>
    <a:srgbClr val="F2F2F2"/>
    <a:srgbClr val="742774"/>
    <a:srgbClr val="52525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67739" autoAdjust="0"/>
  </p:normalViewPr>
  <p:slideViewPr>
    <p:cSldViewPr snapToGrid="0">
      <p:cViewPr varScale="1">
        <p:scale>
          <a:sx n="53" d="100"/>
          <a:sy n="53" d="100"/>
        </p:scale>
        <p:origin x="894" y="84"/>
      </p:cViewPr>
      <p:guideLst/>
    </p:cSldViewPr>
  </p:slideViewPr>
  <p:outlineViewPr>
    <p:cViewPr>
      <p:scale>
        <a:sx n="33" d="100"/>
        <a:sy n="33" d="100"/>
      </p:scale>
      <p:origin x="0" y="-4612"/>
    </p:cViewPr>
  </p:outlineViewPr>
  <p:notesTextViewPr>
    <p:cViewPr>
      <p:scale>
        <a:sx n="1" d="1"/>
        <a:sy n="1" d="1"/>
      </p:scale>
      <p:origin x="0" y="0"/>
    </p:cViewPr>
  </p:notesTextViewPr>
  <p:sorterViewPr>
    <p:cViewPr>
      <p:scale>
        <a:sx n="200" d="100"/>
        <a:sy n="200" d="100"/>
      </p:scale>
      <p:origin x="0" y="-10080"/>
    </p:cViewPr>
  </p:sorter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Villegas" userId="adc51ad7-07c3-4549-b907-56ab1e224611" providerId="ADAL" clId="{06063416-9FD0-4601-A365-8DA9CEF392B3}"/>
    <pc:docChg chg="custSel modSld">
      <pc:chgData name="Juan Villegas" userId="adc51ad7-07c3-4549-b907-56ab1e224611" providerId="ADAL" clId="{06063416-9FD0-4601-A365-8DA9CEF392B3}" dt="2020-07-27T19:52:30.371" v="33" actId="313"/>
      <pc:docMkLst>
        <pc:docMk/>
      </pc:docMkLst>
      <pc:sldChg chg="modSp mod">
        <pc:chgData name="Juan Villegas" userId="adc51ad7-07c3-4549-b907-56ab1e224611" providerId="ADAL" clId="{06063416-9FD0-4601-A365-8DA9CEF392B3}" dt="2020-07-27T19:52:30.371" v="33" actId="313"/>
        <pc:sldMkLst>
          <pc:docMk/>
          <pc:sldMk cId="2085098186" sldId="2076138473"/>
        </pc:sldMkLst>
        <pc:spChg chg="mod">
          <ac:chgData name="Juan Villegas" userId="adc51ad7-07c3-4549-b907-56ab1e224611" providerId="ADAL" clId="{06063416-9FD0-4601-A365-8DA9CEF392B3}" dt="2020-07-27T19:52:30.371" v="33" actId="313"/>
          <ac:spMkLst>
            <pc:docMk/>
            <pc:sldMk cId="2085098186" sldId="2076138473"/>
            <ac:spMk id="2" creationId="{32D77028-7114-4486-822C-95E79C875E33}"/>
          </ac:spMkLst>
        </pc:spChg>
      </pc:sldChg>
      <pc:sldChg chg="modSp mod">
        <pc:chgData name="Juan Villegas" userId="adc51ad7-07c3-4549-b907-56ab1e224611" providerId="ADAL" clId="{06063416-9FD0-4601-A365-8DA9CEF392B3}" dt="2020-07-27T19:50:48.706" v="18" actId="20577"/>
        <pc:sldMkLst>
          <pc:docMk/>
          <pc:sldMk cId="2704373137" sldId="2076138654"/>
        </pc:sldMkLst>
        <pc:spChg chg="mod">
          <ac:chgData name="Juan Villegas" userId="adc51ad7-07c3-4549-b907-56ab1e224611" providerId="ADAL" clId="{06063416-9FD0-4601-A365-8DA9CEF392B3}" dt="2020-07-27T19:50:48.706" v="18" actId="20577"/>
          <ac:spMkLst>
            <pc:docMk/>
            <pc:sldMk cId="2704373137" sldId="2076138654"/>
            <ac:spMk id="147" creationId="{905C232D-3732-43CB-921F-72DF99CC2E0C}"/>
          </ac:spMkLst>
        </pc:spChg>
      </pc:sldChg>
      <pc:sldChg chg="modSp mod modNotesTx">
        <pc:chgData name="Juan Villegas" userId="adc51ad7-07c3-4549-b907-56ab1e224611" providerId="ADAL" clId="{06063416-9FD0-4601-A365-8DA9CEF392B3}" dt="2020-07-27T19:52:28.524" v="32" actId="313"/>
        <pc:sldMkLst>
          <pc:docMk/>
          <pc:sldMk cId="3727619999" sldId="2076138658"/>
        </pc:sldMkLst>
        <pc:graphicFrameChg chg="modGraphic">
          <ac:chgData name="Juan Villegas" userId="adc51ad7-07c3-4549-b907-56ab1e224611" providerId="ADAL" clId="{06063416-9FD0-4601-A365-8DA9CEF392B3}" dt="2020-07-27T19:51:45.947" v="30" actId="313"/>
          <ac:graphicFrameMkLst>
            <pc:docMk/>
            <pc:sldMk cId="3727619999" sldId="2076138658"/>
            <ac:graphicFrameMk id="18" creationId="{FBA2DE20-A04F-474D-A2CE-9D32EC4F246B}"/>
          </ac:graphicFrameMkLst>
        </pc:graphicFrameChg>
      </pc:sldChg>
      <pc:sldChg chg="modSp mod">
        <pc:chgData name="Juan Villegas" userId="adc51ad7-07c3-4549-b907-56ab1e224611" providerId="ADAL" clId="{06063416-9FD0-4601-A365-8DA9CEF392B3}" dt="2020-07-27T19:50:28.679" v="11" actId="20577"/>
        <pc:sldMkLst>
          <pc:docMk/>
          <pc:sldMk cId="3268889256" sldId="2076138665"/>
        </pc:sldMkLst>
        <pc:spChg chg="mod">
          <ac:chgData name="Juan Villegas" userId="adc51ad7-07c3-4549-b907-56ab1e224611" providerId="ADAL" clId="{06063416-9FD0-4601-A365-8DA9CEF392B3}" dt="2020-07-27T19:50:28.679" v="11" actId="20577"/>
          <ac:spMkLst>
            <pc:docMk/>
            <pc:sldMk cId="3268889256" sldId="2076138665"/>
            <ac:spMk id="7" creationId="{766B947D-730A-0A44-8F21-0EE217EA5F1B}"/>
          </ac:spMkLst>
        </pc:spChg>
      </pc:sldChg>
    </pc:docChg>
  </pc:docChgLst>
  <pc:docChgLst>
    <pc:chgData name="Stranaghan, Ana" userId="S::ana.stranaghan@techdata.com::239677c6-3043-4aa8-9911-1bacbe3b27c8" providerId="AD" clId="Web-{CCABB27D-25FC-ACDB-F15B-7E58F00BE226}"/>
    <pc:docChg chg="mod">
      <pc:chgData name="Stranaghan, Ana" userId="S::ana.stranaghan@techdata.com::239677c6-3043-4aa8-9911-1bacbe3b27c8" providerId="AD" clId="Web-{CCABB27D-25FC-ACDB-F15B-7E58F00BE226}" dt="2023-09-13T21:10:12.040" v="0" actId="33475"/>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mandas\AppData\Local\Microsoft\Windows\INetCache\Content.Outlook\PUQOWDAO\U.S.%20Developer%20Shortage20160526%20updated%20supply%20model%20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Segoe UI" panose="020B0502040204020203" pitchFamily="34" charset="0"/>
                <a:ea typeface="+mn-ea"/>
                <a:cs typeface="Segoe UI" panose="020B0502040204020203" pitchFamily="34" charset="0"/>
              </a:defRPr>
            </a:pPr>
            <a:r>
              <a:rPr lang="en-US"/>
              <a:t>Software developer supply is falling behind demand.</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US"/>
        </a:p>
      </c:txPr>
    </c:title>
    <c:autoTitleDeleted val="0"/>
    <c:plotArea>
      <c:layout/>
      <c:areaChart>
        <c:grouping val="stacked"/>
        <c:varyColors val="0"/>
        <c:ser>
          <c:idx val="2"/>
          <c:order val="0"/>
          <c:tx>
            <c:v> </c:v>
          </c:tx>
          <c:spPr>
            <a:noFill/>
            <a:ln>
              <a:noFill/>
            </a:ln>
            <a:effectLst/>
          </c:spPr>
          <c:cat>
            <c:numRef>
              <c:f>Sheet1!$B$3:$B$73</c:f>
              <c:numCache>
                <c:formatCode>General</c:formatCode>
                <c:ptCount val="7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pt idx="64">
                  <c:v>2024</c:v>
                </c:pt>
                <c:pt idx="65">
                  <c:v>2025</c:v>
                </c:pt>
                <c:pt idx="66">
                  <c:v>2026</c:v>
                </c:pt>
                <c:pt idx="67">
                  <c:v>2027</c:v>
                </c:pt>
                <c:pt idx="68">
                  <c:v>2028</c:v>
                </c:pt>
                <c:pt idx="69">
                  <c:v>2029</c:v>
                </c:pt>
                <c:pt idx="70">
                  <c:v>2030</c:v>
                </c:pt>
              </c:numCache>
            </c:numRef>
          </c:cat>
          <c:val>
            <c:numRef>
              <c:f>Sheet1!$C$3:$C$73</c:f>
              <c:numCache>
                <c:formatCode>0.0,,"M"</c:formatCode>
                <c:ptCount val="71"/>
                <c:pt idx="0">
                  <c:v>2153</c:v>
                </c:pt>
                <c:pt idx="1">
                  <c:v>4264</c:v>
                </c:pt>
                <c:pt idx="2">
                  <c:v>8399</c:v>
                </c:pt>
                <c:pt idx="3">
                  <c:v>16563</c:v>
                </c:pt>
                <c:pt idx="4">
                  <c:v>32465</c:v>
                </c:pt>
                <c:pt idx="5">
                  <c:v>70693</c:v>
                </c:pt>
                <c:pt idx="6">
                  <c:v>114429</c:v>
                </c:pt>
                <c:pt idx="7">
                  <c:v>139049</c:v>
                </c:pt>
                <c:pt idx="8">
                  <c:v>160469</c:v>
                </c:pt>
                <c:pt idx="9">
                  <c:v>173146</c:v>
                </c:pt>
                <c:pt idx="10">
                  <c:v>186956</c:v>
                </c:pt>
                <c:pt idx="11">
                  <c:v>202154</c:v>
                </c:pt>
                <c:pt idx="12">
                  <c:v>225374</c:v>
                </c:pt>
                <c:pt idx="13">
                  <c:v>273205</c:v>
                </c:pt>
                <c:pt idx="14">
                  <c:v>329844</c:v>
                </c:pt>
                <c:pt idx="15">
                  <c:v>370326</c:v>
                </c:pt>
                <c:pt idx="16">
                  <c:v>371980</c:v>
                </c:pt>
                <c:pt idx="17">
                  <c:v>373905</c:v>
                </c:pt>
                <c:pt idx="18">
                  <c:v>390069</c:v>
                </c:pt>
                <c:pt idx="19">
                  <c:v>408297</c:v>
                </c:pt>
                <c:pt idx="20">
                  <c:v>428912</c:v>
                </c:pt>
                <c:pt idx="21">
                  <c:v>453275</c:v>
                </c:pt>
                <c:pt idx="22">
                  <c:v>480627</c:v>
                </c:pt>
                <c:pt idx="23">
                  <c:v>622638</c:v>
                </c:pt>
                <c:pt idx="24">
                  <c:v>655198</c:v>
                </c:pt>
                <c:pt idx="25">
                  <c:v>686171</c:v>
                </c:pt>
                <c:pt idx="26">
                  <c:v>727097</c:v>
                </c:pt>
                <c:pt idx="27">
                  <c:v>759475</c:v>
                </c:pt>
                <c:pt idx="28">
                  <c:v>805699</c:v>
                </c:pt>
                <c:pt idx="29">
                  <c:v>814248</c:v>
                </c:pt>
                <c:pt idx="30">
                  <c:v>824470</c:v>
                </c:pt>
                <c:pt idx="31">
                  <c:v>837001</c:v>
                </c:pt>
                <c:pt idx="32">
                  <c:v>853527</c:v>
                </c:pt>
                <c:pt idx="33">
                  <c:v>870584</c:v>
                </c:pt>
                <c:pt idx="34">
                  <c:v>1008146</c:v>
                </c:pt>
                <c:pt idx="35">
                  <c:v>1092716</c:v>
                </c:pt>
                <c:pt idx="36">
                  <c:v>1183794</c:v>
                </c:pt>
                <c:pt idx="37">
                  <c:v>1301016</c:v>
                </c:pt>
                <c:pt idx="38">
                  <c:v>1645477</c:v>
                </c:pt>
                <c:pt idx="39">
                  <c:v>1848614</c:v>
                </c:pt>
                <c:pt idx="40">
                  <c:v>1880913</c:v>
                </c:pt>
                <c:pt idx="41">
                  <c:v>1910441</c:v>
                </c:pt>
                <c:pt idx="42">
                  <c:v>1937401</c:v>
                </c:pt>
                <c:pt idx="43">
                  <c:v>1974191</c:v>
                </c:pt>
                <c:pt idx="44">
                  <c:v>1982981</c:v>
                </c:pt>
                <c:pt idx="45">
                  <c:v>1998513</c:v>
                </c:pt>
                <c:pt idx="46">
                  <c:v>2014167</c:v>
                </c:pt>
                <c:pt idx="47">
                  <c:v>2108364</c:v>
                </c:pt>
                <c:pt idx="48">
                  <c:v>2116828</c:v>
                </c:pt>
                <c:pt idx="49">
                  <c:v>2129096</c:v>
                </c:pt>
                <c:pt idx="50">
                  <c:v>2142961</c:v>
                </c:pt>
                <c:pt idx="51">
                  <c:v>2243398</c:v>
                </c:pt>
                <c:pt idx="52">
                  <c:v>2312731</c:v>
                </c:pt>
                <c:pt idx="53">
                  <c:v>2372143</c:v>
                </c:pt>
                <c:pt idx="54">
                  <c:v>2460307</c:v>
                </c:pt>
                <c:pt idx="55">
                  <c:v>2488870</c:v>
                </c:pt>
                <c:pt idx="56">
                  <c:v>2516331</c:v>
                </c:pt>
                <c:pt idx="57">
                  <c:v>2545317</c:v>
                </c:pt>
                <c:pt idx="58">
                  <c:v>2595183</c:v>
                </c:pt>
                <c:pt idx="59">
                  <c:v>2647317</c:v>
                </c:pt>
                <c:pt idx="60">
                  <c:v>2700000</c:v>
                </c:pt>
                <c:pt idx="61">
                  <c:v>2752610</c:v>
                </c:pt>
                <c:pt idx="62">
                  <c:v>2800255</c:v>
                </c:pt>
                <c:pt idx="63">
                  <c:v>2841395</c:v>
                </c:pt>
                <c:pt idx="64">
                  <c:v>2881280</c:v>
                </c:pt>
                <c:pt idx="65">
                  <c:v>2907900</c:v>
                </c:pt>
                <c:pt idx="66">
                  <c:v>2931166</c:v>
                </c:pt>
                <c:pt idx="67">
                  <c:v>2960854</c:v>
                </c:pt>
                <c:pt idx="68">
                  <c:v>3006308</c:v>
                </c:pt>
                <c:pt idx="69">
                  <c:v>3066617</c:v>
                </c:pt>
                <c:pt idx="70">
                  <c:v>3132647</c:v>
                </c:pt>
              </c:numCache>
            </c:numRef>
          </c:val>
          <c:extLst>
            <c:ext xmlns:c16="http://schemas.microsoft.com/office/drawing/2014/chart" uri="{C3380CC4-5D6E-409C-BE32-E72D297353CC}">
              <c16:uniqueId val="{00000000-EC15-4533-A067-CD49766F3651}"/>
            </c:ext>
          </c:extLst>
        </c:ser>
        <c:ser>
          <c:idx val="3"/>
          <c:order val="1"/>
          <c:tx>
            <c:strRef>
              <c:f>Sheet1!$E$2</c:f>
              <c:strCache>
                <c:ptCount val="1"/>
                <c:pt idx="0">
                  <c:v>Shortage</c:v>
                </c:pt>
              </c:strCache>
            </c:strRef>
          </c:tx>
          <c:spPr>
            <a:solidFill>
              <a:schemeClr val="accent3">
                <a:lumMod val="20000"/>
                <a:lumOff val="80000"/>
              </a:schemeClr>
            </a:solidFill>
            <a:ln>
              <a:noFill/>
            </a:ln>
            <a:effectLst/>
          </c:spPr>
          <c:cat>
            <c:numRef>
              <c:f>Sheet1!$B$3:$B$73</c:f>
              <c:numCache>
                <c:formatCode>General</c:formatCode>
                <c:ptCount val="7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pt idx="64">
                  <c:v>2024</c:v>
                </c:pt>
                <c:pt idx="65">
                  <c:v>2025</c:v>
                </c:pt>
                <c:pt idx="66">
                  <c:v>2026</c:v>
                </c:pt>
                <c:pt idx="67">
                  <c:v>2027</c:v>
                </c:pt>
                <c:pt idx="68">
                  <c:v>2028</c:v>
                </c:pt>
                <c:pt idx="69">
                  <c:v>2029</c:v>
                </c:pt>
                <c:pt idx="70">
                  <c:v>2030</c:v>
                </c:pt>
              </c:numCache>
            </c:numRef>
          </c:cat>
          <c:val>
            <c:numRef>
              <c:f>Sheet1!$E$3:$E$73</c:f>
              <c:numCache>
                <c:formatCode>0.0,,"M"</c:formatCode>
                <c:ptCount val="71"/>
                <c:pt idx="0">
                  <c:v>637</c:v>
                </c:pt>
                <c:pt idx="1">
                  <c:v>1256</c:v>
                </c:pt>
                <c:pt idx="2">
                  <c:v>2473</c:v>
                </c:pt>
                <c:pt idx="3">
                  <c:v>4875</c:v>
                </c:pt>
                <c:pt idx="4">
                  <c:v>9551</c:v>
                </c:pt>
                <c:pt idx="5">
                  <c:v>20794</c:v>
                </c:pt>
                <c:pt idx="6">
                  <c:v>33598</c:v>
                </c:pt>
                <c:pt idx="7">
                  <c:v>40536</c:v>
                </c:pt>
                <c:pt idx="8">
                  <c:v>46262</c:v>
                </c:pt>
                <c:pt idx="9">
                  <c:v>32838</c:v>
                </c:pt>
                <c:pt idx="10">
                  <c:v>7073</c:v>
                </c:pt>
                <c:pt idx="11">
                  <c:v>53652</c:v>
                </c:pt>
                <c:pt idx="12">
                  <c:v>57922</c:v>
                </c:pt>
                <c:pt idx="13">
                  <c:v>6481</c:v>
                </c:pt>
                <c:pt idx="14">
                  <c:v>85340</c:v>
                </c:pt>
                <c:pt idx="15">
                  <c:v>96585</c:v>
                </c:pt>
                <c:pt idx="16">
                  <c:v>83563</c:v>
                </c:pt>
                <c:pt idx="17">
                  <c:v>94097</c:v>
                </c:pt>
                <c:pt idx="18">
                  <c:v>28835</c:v>
                </c:pt>
                <c:pt idx="19">
                  <c:v>-45548</c:v>
                </c:pt>
                <c:pt idx="20">
                  <c:v>-24617</c:v>
                </c:pt>
                <c:pt idx="21">
                  <c:v>-12490</c:v>
                </c:pt>
                <c:pt idx="22">
                  <c:v>89833</c:v>
                </c:pt>
                <c:pt idx="23">
                  <c:v>120942</c:v>
                </c:pt>
                <c:pt idx="24">
                  <c:v>66833</c:v>
                </c:pt>
                <c:pt idx="25">
                  <c:v>102802</c:v>
                </c:pt>
                <c:pt idx="26">
                  <c:v>60286</c:v>
                </c:pt>
                <c:pt idx="27">
                  <c:v>122411</c:v>
                </c:pt>
                <c:pt idx="28">
                  <c:v>132203</c:v>
                </c:pt>
                <c:pt idx="29">
                  <c:v>63678</c:v>
                </c:pt>
                <c:pt idx="30">
                  <c:v>102930</c:v>
                </c:pt>
                <c:pt idx="31">
                  <c:v>122476</c:v>
                </c:pt>
                <c:pt idx="32">
                  <c:v>238234</c:v>
                </c:pt>
                <c:pt idx="33">
                  <c:v>335241</c:v>
                </c:pt>
                <c:pt idx="34">
                  <c:v>318934</c:v>
                </c:pt>
                <c:pt idx="35">
                  <c:v>325960</c:v>
                </c:pt>
                <c:pt idx="36">
                  <c:v>342290</c:v>
                </c:pt>
                <c:pt idx="37">
                  <c:v>382055</c:v>
                </c:pt>
                <c:pt idx="38">
                  <c:v>497135</c:v>
                </c:pt>
                <c:pt idx="39">
                  <c:v>521755</c:v>
                </c:pt>
                <c:pt idx="40">
                  <c:v>365299</c:v>
                </c:pt>
                <c:pt idx="41">
                  <c:v>215512</c:v>
                </c:pt>
                <c:pt idx="42">
                  <c:v>161953</c:v>
                </c:pt>
                <c:pt idx="43">
                  <c:v>254968</c:v>
                </c:pt>
                <c:pt idx="44">
                  <c:v>213802</c:v>
                </c:pt>
                <c:pt idx="45">
                  <c:v>321764</c:v>
                </c:pt>
                <c:pt idx="46">
                  <c:v>439692</c:v>
                </c:pt>
                <c:pt idx="47">
                  <c:v>419025</c:v>
                </c:pt>
                <c:pt idx="48">
                  <c:v>394247</c:v>
                </c:pt>
                <c:pt idx="49">
                  <c:v>340333</c:v>
                </c:pt>
                <c:pt idx="50">
                  <c:v>377136</c:v>
                </c:pt>
                <c:pt idx="51">
                  <c:v>365028</c:v>
                </c:pt>
                <c:pt idx="52">
                  <c:v>344693</c:v>
                </c:pt>
                <c:pt idx="53">
                  <c:v>337303</c:v>
                </c:pt>
                <c:pt idx="54">
                  <c:v>325587</c:v>
                </c:pt>
                <c:pt idx="55">
                  <c:v>386341.1875</c:v>
                </c:pt>
                <c:pt idx="56">
                  <c:v>448197.375</c:v>
                </c:pt>
                <c:pt idx="57">
                  <c:v>508528.5625</c:v>
                </c:pt>
                <c:pt idx="58">
                  <c:v>547979.75</c:v>
                </c:pt>
                <c:pt idx="59">
                  <c:v>585162.9375</c:v>
                </c:pt>
                <c:pt idx="60">
                  <c:v>621797.125</c:v>
                </c:pt>
                <c:pt idx="61">
                  <c:v>658504.3125</c:v>
                </c:pt>
                <c:pt idx="62">
                  <c:v>700176.5</c:v>
                </c:pt>
                <c:pt idx="63">
                  <c:v>748353.6875</c:v>
                </c:pt>
                <c:pt idx="64">
                  <c:v>797785.875</c:v>
                </c:pt>
                <c:pt idx="65">
                  <c:v>860483.0625</c:v>
                </c:pt>
                <c:pt idx="66">
                  <c:v>926534.25</c:v>
                </c:pt>
                <c:pt idx="67">
                  <c:v>986163.4375</c:v>
                </c:pt>
                <c:pt idx="68">
                  <c:v>1030026.625</c:v>
                </c:pt>
                <c:pt idx="69">
                  <c:v>1059034.8125</c:v>
                </c:pt>
                <c:pt idx="70">
                  <c:v>1082322</c:v>
                </c:pt>
              </c:numCache>
            </c:numRef>
          </c:val>
          <c:extLst>
            <c:ext xmlns:c16="http://schemas.microsoft.com/office/drawing/2014/chart" uri="{C3380CC4-5D6E-409C-BE32-E72D297353CC}">
              <c16:uniqueId val="{00000001-EC15-4533-A067-CD49766F3651}"/>
            </c:ext>
          </c:extLst>
        </c:ser>
        <c:dLbls>
          <c:showLegendKey val="0"/>
          <c:showVal val="0"/>
          <c:showCatName val="0"/>
          <c:showSerName val="0"/>
          <c:showPercent val="0"/>
          <c:showBubbleSize val="0"/>
        </c:dLbls>
        <c:axId val="1905494272"/>
        <c:axId val="1905508000"/>
      </c:areaChart>
      <c:lineChart>
        <c:grouping val="standard"/>
        <c:varyColors val="0"/>
        <c:ser>
          <c:idx val="0"/>
          <c:order val="2"/>
          <c:tx>
            <c:strRef>
              <c:f>Sheet1!$C$2</c:f>
              <c:strCache>
                <c:ptCount val="1"/>
                <c:pt idx="0">
                  <c:v>Supply</c:v>
                </c:pt>
              </c:strCache>
            </c:strRef>
          </c:tx>
          <c:spPr>
            <a:ln w="19050" cap="rnd">
              <a:solidFill>
                <a:schemeClr val="accent3"/>
              </a:solidFill>
              <a:round/>
            </a:ln>
            <a:effectLst/>
          </c:spPr>
          <c:marker>
            <c:symbol val="none"/>
          </c:marker>
          <c:cat>
            <c:numRef>
              <c:f>Sheet1!$B$3:$B$73</c:f>
              <c:numCache>
                <c:formatCode>General</c:formatCode>
                <c:ptCount val="7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pt idx="64">
                  <c:v>2024</c:v>
                </c:pt>
                <c:pt idx="65">
                  <c:v>2025</c:v>
                </c:pt>
                <c:pt idx="66">
                  <c:v>2026</c:v>
                </c:pt>
                <c:pt idx="67">
                  <c:v>2027</c:v>
                </c:pt>
                <c:pt idx="68">
                  <c:v>2028</c:v>
                </c:pt>
                <c:pt idx="69">
                  <c:v>2029</c:v>
                </c:pt>
                <c:pt idx="70">
                  <c:v>2030</c:v>
                </c:pt>
              </c:numCache>
            </c:numRef>
          </c:cat>
          <c:val>
            <c:numRef>
              <c:f>Sheet1!$C$3:$C$73</c:f>
              <c:numCache>
                <c:formatCode>0.0,,"M"</c:formatCode>
                <c:ptCount val="71"/>
                <c:pt idx="0">
                  <c:v>2153</c:v>
                </c:pt>
                <c:pt idx="1">
                  <c:v>4264</c:v>
                </c:pt>
                <c:pt idx="2">
                  <c:v>8399</c:v>
                </c:pt>
                <c:pt idx="3">
                  <c:v>16563</c:v>
                </c:pt>
                <c:pt idx="4">
                  <c:v>32465</c:v>
                </c:pt>
                <c:pt idx="5">
                  <c:v>70693</c:v>
                </c:pt>
                <c:pt idx="6">
                  <c:v>114429</c:v>
                </c:pt>
                <c:pt idx="7">
                  <c:v>139049</c:v>
                </c:pt>
                <c:pt idx="8">
                  <c:v>160469</c:v>
                </c:pt>
                <c:pt idx="9">
                  <c:v>173146</c:v>
                </c:pt>
                <c:pt idx="10">
                  <c:v>186956</c:v>
                </c:pt>
                <c:pt idx="11">
                  <c:v>202154</c:v>
                </c:pt>
                <c:pt idx="12">
                  <c:v>225374</c:v>
                </c:pt>
                <c:pt idx="13">
                  <c:v>273205</c:v>
                </c:pt>
                <c:pt idx="14">
                  <c:v>329844</c:v>
                </c:pt>
                <c:pt idx="15">
                  <c:v>370326</c:v>
                </c:pt>
                <c:pt idx="16">
                  <c:v>371980</c:v>
                </c:pt>
                <c:pt idx="17">
                  <c:v>373905</c:v>
                </c:pt>
                <c:pt idx="18">
                  <c:v>390069</c:v>
                </c:pt>
                <c:pt idx="19">
                  <c:v>408297</c:v>
                </c:pt>
                <c:pt idx="20">
                  <c:v>428912</c:v>
                </c:pt>
                <c:pt idx="21">
                  <c:v>453275</c:v>
                </c:pt>
                <c:pt idx="22">
                  <c:v>480627</c:v>
                </c:pt>
                <c:pt idx="23">
                  <c:v>622638</c:v>
                </c:pt>
                <c:pt idx="24">
                  <c:v>655198</c:v>
                </c:pt>
                <c:pt idx="25">
                  <c:v>686171</c:v>
                </c:pt>
                <c:pt idx="26">
                  <c:v>727097</c:v>
                </c:pt>
                <c:pt idx="27">
                  <c:v>759475</c:v>
                </c:pt>
                <c:pt idx="28">
                  <c:v>805699</c:v>
                </c:pt>
                <c:pt idx="29">
                  <c:v>814248</c:v>
                </c:pt>
                <c:pt idx="30">
                  <c:v>824470</c:v>
                </c:pt>
                <c:pt idx="31">
                  <c:v>837001</c:v>
                </c:pt>
                <c:pt idx="32">
                  <c:v>853527</c:v>
                </c:pt>
                <c:pt idx="33">
                  <c:v>870584</c:v>
                </c:pt>
                <c:pt idx="34">
                  <c:v>1008146</c:v>
                </c:pt>
                <c:pt idx="35">
                  <c:v>1092716</c:v>
                </c:pt>
                <c:pt idx="36">
                  <c:v>1183794</c:v>
                </c:pt>
                <c:pt idx="37">
                  <c:v>1301016</c:v>
                </c:pt>
                <c:pt idx="38">
                  <c:v>1645477</c:v>
                </c:pt>
                <c:pt idx="39">
                  <c:v>1848614</c:v>
                </c:pt>
                <c:pt idx="40">
                  <c:v>1880913</c:v>
                </c:pt>
                <c:pt idx="41">
                  <c:v>1910441</c:v>
                </c:pt>
                <c:pt idx="42">
                  <c:v>1937401</c:v>
                </c:pt>
                <c:pt idx="43">
                  <c:v>1974191</c:v>
                </c:pt>
                <c:pt idx="44">
                  <c:v>1982981</c:v>
                </c:pt>
                <c:pt idx="45">
                  <c:v>1998513</c:v>
                </c:pt>
                <c:pt idx="46">
                  <c:v>2014167</c:v>
                </c:pt>
                <c:pt idx="47">
                  <c:v>2108364</c:v>
                </c:pt>
                <c:pt idx="48">
                  <c:v>2116828</c:v>
                </c:pt>
                <c:pt idx="49">
                  <c:v>2129096</c:v>
                </c:pt>
                <c:pt idx="50">
                  <c:v>2142961</c:v>
                </c:pt>
                <c:pt idx="51">
                  <c:v>2243398</c:v>
                </c:pt>
                <c:pt idx="52">
                  <c:v>2312731</c:v>
                </c:pt>
                <c:pt idx="53">
                  <c:v>2372143</c:v>
                </c:pt>
                <c:pt idx="54">
                  <c:v>2460307</c:v>
                </c:pt>
                <c:pt idx="55">
                  <c:v>2488870</c:v>
                </c:pt>
                <c:pt idx="56">
                  <c:v>2516331</c:v>
                </c:pt>
                <c:pt idx="57">
                  <c:v>2545317</c:v>
                </c:pt>
                <c:pt idx="58">
                  <c:v>2595183</c:v>
                </c:pt>
                <c:pt idx="59">
                  <c:v>2647317</c:v>
                </c:pt>
                <c:pt idx="60">
                  <c:v>2700000</c:v>
                </c:pt>
                <c:pt idx="61">
                  <c:v>2752610</c:v>
                </c:pt>
                <c:pt idx="62">
                  <c:v>2800255</c:v>
                </c:pt>
                <c:pt idx="63">
                  <c:v>2841395</c:v>
                </c:pt>
                <c:pt idx="64">
                  <c:v>2881280</c:v>
                </c:pt>
                <c:pt idx="65">
                  <c:v>2907900</c:v>
                </c:pt>
                <c:pt idx="66">
                  <c:v>2931166</c:v>
                </c:pt>
                <c:pt idx="67">
                  <c:v>2960854</c:v>
                </c:pt>
                <c:pt idx="68">
                  <c:v>3006308</c:v>
                </c:pt>
                <c:pt idx="69">
                  <c:v>3066617</c:v>
                </c:pt>
                <c:pt idx="70">
                  <c:v>3132647</c:v>
                </c:pt>
              </c:numCache>
            </c:numRef>
          </c:val>
          <c:smooth val="0"/>
          <c:extLst>
            <c:ext xmlns:c16="http://schemas.microsoft.com/office/drawing/2014/chart" uri="{C3380CC4-5D6E-409C-BE32-E72D297353CC}">
              <c16:uniqueId val="{00000002-EC15-4533-A067-CD49766F3651}"/>
            </c:ext>
          </c:extLst>
        </c:ser>
        <c:ser>
          <c:idx val="1"/>
          <c:order val="3"/>
          <c:tx>
            <c:strRef>
              <c:f>Sheet1!$D$2</c:f>
              <c:strCache>
                <c:ptCount val="1"/>
                <c:pt idx="0">
                  <c:v>Demand</c:v>
                </c:pt>
              </c:strCache>
            </c:strRef>
          </c:tx>
          <c:spPr>
            <a:ln w="19050" cap="rnd">
              <a:solidFill>
                <a:schemeClr val="accent4"/>
              </a:solidFill>
              <a:prstDash val="solid"/>
              <a:round/>
            </a:ln>
            <a:effectLst/>
          </c:spPr>
          <c:marker>
            <c:symbol val="none"/>
          </c:marker>
          <c:cat>
            <c:numRef>
              <c:f>Sheet1!$B$3:$B$73</c:f>
              <c:numCache>
                <c:formatCode>General</c:formatCode>
                <c:ptCount val="7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pt idx="64">
                  <c:v>2024</c:v>
                </c:pt>
                <c:pt idx="65">
                  <c:v>2025</c:v>
                </c:pt>
                <c:pt idx="66">
                  <c:v>2026</c:v>
                </c:pt>
                <c:pt idx="67">
                  <c:v>2027</c:v>
                </c:pt>
                <c:pt idx="68">
                  <c:v>2028</c:v>
                </c:pt>
                <c:pt idx="69">
                  <c:v>2029</c:v>
                </c:pt>
                <c:pt idx="70">
                  <c:v>2030</c:v>
                </c:pt>
              </c:numCache>
            </c:numRef>
          </c:cat>
          <c:val>
            <c:numRef>
              <c:f>Sheet1!$D$3:$D$73</c:f>
              <c:numCache>
                <c:formatCode>0.0,,"M"</c:formatCode>
                <c:ptCount val="71"/>
                <c:pt idx="0">
                  <c:v>2790</c:v>
                </c:pt>
                <c:pt idx="1">
                  <c:v>5520</c:v>
                </c:pt>
                <c:pt idx="2">
                  <c:v>10872</c:v>
                </c:pt>
                <c:pt idx="3">
                  <c:v>21438</c:v>
                </c:pt>
                <c:pt idx="4">
                  <c:v>42016</c:v>
                </c:pt>
                <c:pt idx="5">
                  <c:v>91487</c:v>
                </c:pt>
                <c:pt idx="6">
                  <c:v>148027</c:v>
                </c:pt>
                <c:pt idx="7">
                  <c:v>179585</c:v>
                </c:pt>
                <c:pt idx="8">
                  <c:v>206731</c:v>
                </c:pt>
                <c:pt idx="9">
                  <c:v>205984</c:v>
                </c:pt>
                <c:pt idx="10">
                  <c:v>194029</c:v>
                </c:pt>
                <c:pt idx="11">
                  <c:v>255806</c:v>
                </c:pt>
                <c:pt idx="12">
                  <c:v>283296</c:v>
                </c:pt>
                <c:pt idx="13">
                  <c:v>279686</c:v>
                </c:pt>
                <c:pt idx="14">
                  <c:v>415184</c:v>
                </c:pt>
                <c:pt idx="15">
                  <c:v>466911</c:v>
                </c:pt>
                <c:pt idx="16">
                  <c:v>455543</c:v>
                </c:pt>
                <c:pt idx="17">
                  <c:v>468002</c:v>
                </c:pt>
                <c:pt idx="18">
                  <c:v>418904</c:v>
                </c:pt>
                <c:pt idx="19">
                  <c:v>362749</c:v>
                </c:pt>
                <c:pt idx="20">
                  <c:v>404295</c:v>
                </c:pt>
                <c:pt idx="21">
                  <c:v>440785</c:v>
                </c:pt>
                <c:pt idx="22">
                  <c:v>570460</c:v>
                </c:pt>
                <c:pt idx="23">
                  <c:v>743580</c:v>
                </c:pt>
                <c:pt idx="24">
                  <c:v>722031</c:v>
                </c:pt>
                <c:pt idx="25">
                  <c:v>788973</c:v>
                </c:pt>
                <c:pt idx="26">
                  <c:v>787383</c:v>
                </c:pt>
                <c:pt idx="27">
                  <c:v>881886</c:v>
                </c:pt>
                <c:pt idx="28">
                  <c:v>937902</c:v>
                </c:pt>
                <c:pt idx="29">
                  <c:v>877926</c:v>
                </c:pt>
                <c:pt idx="30">
                  <c:v>927400</c:v>
                </c:pt>
                <c:pt idx="31">
                  <c:v>959477</c:v>
                </c:pt>
                <c:pt idx="32">
                  <c:v>1091761</c:v>
                </c:pt>
                <c:pt idx="33">
                  <c:v>1205825</c:v>
                </c:pt>
                <c:pt idx="34">
                  <c:v>1327080</c:v>
                </c:pt>
                <c:pt idx="35">
                  <c:v>1418676</c:v>
                </c:pt>
                <c:pt idx="36">
                  <c:v>1526084</c:v>
                </c:pt>
                <c:pt idx="37">
                  <c:v>1683071</c:v>
                </c:pt>
                <c:pt idx="38">
                  <c:v>2142612</c:v>
                </c:pt>
                <c:pt idx="39">
                  <c:v>2370369</c:v>
                </c:pt>
                <c:pt idx="40">
                  <c:v>2246212</c:v>
                </c:pt>
                <c:pt idx="41">
                  <c:v>2125953</c:v>
                </c:pt>
                <c:pt idx="42">
                  <c:v>2099354</c:v>
                </c:pt>
                <c:pt idx="43">
                  <c:v>2229159</c:v>
                </c:pt>
                <c:pt idx="44">
                  <c:v>2196783</c:v>
                </c:pt>
                <c:pt idx="45">
                  <c:v>2320277</c:v>
                </c:pt>
                <c:pt idx="46">
                  <c:v>2453859</c:v>
                </c:pt>
                <c:pt idx="47">
                  <c:v>2527389</c:v>
                </c:pt>
                <c:pt idx="48">
                  <c:v>2511075</c:v>
                </c:pt>
                <c:pt idx="49">
                  <c:v>2469429</c:v>
                </c:pt>
                <c:pt idx="50">
                  <c:v>2520097</c:v>
                </c:pt>
                <c:pt idx="51">
                  <c:v>2608426</c:v>
                </c:pt>
                <c:pt idx="52">
                  <c:v>2657424</c:v>
                </c:pt>
                <c:pt idx="53">
                  <c:v>2709446</c:v>
                </c:pt>
                <c:pt idx="54">
                  <c:v>2785894</c:v>
                </c:pt>
                <c:pt idx="55">
                  <c:v>2875211.1875</c:v>
                </c:pt>
                <c:pt idx="56">
                  <c:v>2964528.375</c:v>
                </c:pt>
                <c:pt idx="57">
                  <c:v>3053845.5625</c:v>
                </c:pt>
                <c:pt idx="58">
                  <c:v>3143162.75</c:v>
                </c:pt>
                <c:pt idx="59">
                  <c:v>3232479.9375</c:v>
                </c:pt>
                <c:pt idx="60">
                  <c:v>3321797.125</c:v>
                </c:pt>
                <c:pt idx="61">
                  <c:v>3411114.3125</c:v>
                </c:pt>
                <c:pt idx="62">
                  <c:v>3500431.5</c:v>
                </c:pt>
                <c:pt idx="63">
                  <c:v>3589748.6875</c:v>
                </c:pt>
                <c:pt idx="64">
                  <c:v>3679065.875</c:v>
                </c:pt>
                <c:pt idx="65">
                  <c:v>3768383.0625</c:v>
                </c:pt>
                <c:pt idx="66">
                  <c:v>3857700.25</c:v>
                </c:pt>
                <c:pt idx="67">
                  <c:v>3947017.4375</c:v>
                </c:pt>
                <c:pt idx="68">
                  <c:v>4036334.625</c:v>
                </c:pt>
                <c:pt idx="69">
                  <c:v>4125651.8125</c:v>
                </c:pt>
                <c:pt idx="70">
                  <c:v>4214969</c:v>
                </c:pt>
              </c:numCache>
            </c:numRef>
          </c:val>
          <c:smooth val="0"/>
          <c:extLst>
            <c:ext xmlns:c16="http://schemas.microsoft.com/office/drawing/2014/chart" uri="{C3380CC4-5D6E-409C-BE32-E72D297353CC}">
              <c16:uniqueId val="{00000003-EC15-4533-A067-CD49766F3651}"/>
            </c:ext>
          </c:extLst>
        </c:ser>
        <c:dLbls>
          <c:showLegendKey val="0"/>
          <c:showVal val="0"/>
          <c:showCatName val="0"/>
          <c:showSerName val="0"/>
          <c:showPercent val="0"/>
          <c:showBubbleSize val="0"/>
        </c:dLbls>
        <c:marker val="1"/>
        <c:smooth val="0"/>
        <c:axId val="1905499680"/>
        <c:axId val="1905497184"/>
      </c:lineChart>
      <c:dateAx>
        <c:axId val="1905499680"/>
        <c:scaling>
          <c:orientation val="minMax"/>
          <c:max val="2030"/>
          <c:min val="1960"/>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1905497184"/>
        <c:crosses val="autoZero"/>
        <c:auto val="0"/>
        <c:lblOffset val="100"/>
        <c:baseTimeUnit val="days"/>
        <c:majorUnit val="10"/>
        <c:majorTimeUnit val="days"/>
      </c:dateAx>
      <c:valAx>
        <c:axId val="1905497184"/>
        <c:scaling>
          <c:orientation val="minMax"/>
          <c:max val="4500000"/>
          <c:min val="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r>
                  <a:rPr lang="en-US"/>
                  <a:t># of Developers</a:t>
                </a:r>
              </a:p>
            </c:rich>
          </c:tx>
          <c:layout>
            <c:manualLayout>
              <c:xMode val="edge"/>
              <c:yMode val="edge"/>
              <c:x val="1.0965451919083598E-2"/>
              <c:y val="0.2988053406749501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title>
        <c:numFmt formatCode="0,,&quot;M&quot;"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rgbClr val="9A609A"/>
                </a:solidFill>
                <a:latin typeface="Segoe UI" panose="020B0502040204020203" pitchFamily="34" charset="0"/>
                <a:ea typeface="+mn-ea"/>
                <a:cs typeface="Segoe UI" panose="020B0502040204020203" pitchFamily="34" charset="0"/>
              </a:defRPr>
            </a:pPr>
            <a:endParaRPr lang="en-US"/>
          </a:p>
        </c:txPr>
        <c:crossAx val="1905499680"/>
        <c:crossesAt val="1960"/>
        <c:crossBetween val="midCat"/>
        <c:majorUnit val="1000000"/>
      </c:valAx>
      <c:valAx>
        <c:axId val="1905508000"/>
        <c:scaling>
          <c:orientation val="minMax"/>
          <c:max val="4000"/>
        </c:scaling>
        <c:delete val="1"/>
        <c:axPos val="r"/>
        <c:numFmt formatCode="0.0,,&quot;M&quot;" sourceLinked="1"/>
        <c:majorTickMark val="out"/>
        <c:minorTickMark val="none"/>
        <c:tickLblPos val="nextTo"/>
        <c:crossAx val="1905494272"/>
        <c:crosses val="max"/>
        <c:crossBetween val="between"/>
      </c:valAx>
      <c:dateAx>
        <c:axId val="1905494272"/>
        <c:scaling>
          <c:orientation val="minMax"/>
        </c:scaling>
        <c:delete val="1"/>
        <c:axPos val="b"/>
        <c:numFmt formatCode="General" sourceLinked="1"/>
        <c:majorTickMark val="out"/>
        <c:minorTickMark val="none"/>
        <c:tickLblPos val="nextTo"/>
        <c:crossAx val="1905508000"/>
        <c:crosses val="autoZero"/>
        <c:auto val="0"/>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noFill/>
    <a:ln>
      <a:noFill/>
    </a:ln>
    <a:effectLst/>
  </c:spPr>
  <c:txPr>
    <a:bodyPr/>
    <a:lstStyle/>
    <a:p>
      <a:pPr>
        <a:defRPr sz="1200" baseline="0">
          <a:solidFill>
            <a:schemeClr val="tx1"/>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spPr>
            <a:solidFill>
              <a:srgbClr val="742774"/>
            </a:solidFill>
          </c:spPr>
          <c:dPt>
            <c:idx val="0"/>
            <c:bubble3D val="0"/>
            <c:spPr>
              <a:solidFill>
                <a:srgbClr val="560956"/>
              </a:solidFill>
              <a:ln w="19050">
                <a:solidFill>
                  <a:schemeClr val="lt1"/>
                </a:solidFill>
              </a:ln>
              <a:effectLst/>
            </c:spPr>
            <c:extLst>
              <c:ext xmlns:c16="http://schemas.microsoft.com/office/drawing/2014/chart" uri="{C3380CC4-5D6E-409C-BE32-E72D297353CC}">
                <c16:uniqueId val="{00000001-B964-462A-B662-4C253F7DF25D}"/>
              </c:ext>
            </c:extLst>
          </c:dPt>
          <c:dPt>
            <c:idx val="1"/>
            <c:bubble3D val="0"/>
            <c:spPr>
              <a:solidFill>
                <a:srgbClr val="742774"/>
              </a:solidFill>
              <a:ln w="19050">
                <a:solidFill>
                  <a:schemeClr val="lt1"/>
                </a:solidFill>
              </a:ln>
              <a:effectLst/>
            </c:spPr>
            <c:extLst>
              <c:ext xmlns:c16="http://schemas.microsoft.com/office/drawing/2014/chart" uri="{C3380CC4-5D6E-409C-BE32-E72D297353CC}">
                <c16:uniqueId val="{00000003-B964-462A-B662-4C253F7DF25D}"/>
              </c:ext>
            </c:extLst>
          </c:dPt>
          <c:dPt>
            <c:idx val="2"/>
            <c:bubble3D val="0"/>
            <c:spPr>
              <a:solidFill>
                <a:srgbClr val="9A609A"/>
              </a:solidFill>
              <a:ln w="19050">
                <a:solidFill>
                  <a:schemeClr val="lt1"/>
                </a:solidFill>
              </a:ln>
              <a:effectLst/>
            </c:spPr>
            <c:extLst>
              <c:ext xmlns:c16="http://schemas.microsoft.com/office/drawing/2014/chart" uri="{C3380CC4-5D6E-409C-BE32-E72D297353CC}">
                <c16:uniqueId val="{00000005-B964-462A-B662-4C253F7DF25D}"/>
              </c:ext>
            </c:extLst>
          </c:dPt>
          <c:dPt>
            <c:idx val="3"/>
            <c:bubble3D val="0"/>
            <c:spPr>
              <a:solidFill>
                <a:srgbClr val="742774"/>
              </a:solidFill>
              <a:ln w="19050">
                <a:solidFill>
                  <a:schemeClr val="lt1"/>
                </a:solidFill>
              </a:ln>
              <a:effectLst/>
            </c:spPr>
            <c:extLst>
              <c:ext xmlns:c16="http://schemas.microsoft.com/office/drawing/2014/chart" uri="{C3380CC4-5D6E-409C-BE32-E72D297353CC}">
                <c16:uniqueId val="{00000007-B964-462A-B662-4C253F7DF25D}"/>
              </c:ext>
            </c:extLst>
          </c:dPt>
          <c:cat>
            <c:strRef>
              <c:f>Sheet1!$A$2:$A$5</c:f>
              <c:strCache>
                <c:ptCount val="3"/>
                <c:pt idx="0">
                  <c:v>1st Qtr</c:v>
                </c:pt>
                <c:pt idx="1">
                  <c:v>2nd Qtr</c:v>
                </c:pt>
                <c:pt idx="2">
                  <c:v>3rd Qtr</c:v>
                </c:pt>
              </c:strCache>
            </c:strRef>
          </c:cat>
          <c:val>
            <c:numRef>
              <c:f>Sheet1!$B$2:$B$5</c:f>
              <c:numCache>
                <c:formatCode>General</c:formatCode>
                <c:ptCount val="4"/>
                <c:pt idx="0">
                  <c:v>33.299999999999997</c:v>
                </c:pt>
                <c:pt idx="1">
                  <c:v>33.299999999999997</c:v>
                </c:pt>
                <c:pt idx="2">
                  <c:v>33.299999999999997</c:v>
                </c:pt>
              </c:numCache>
            </c:numRef>
          </c:val>
          <c:extLst>
            <c:ext xmlns:c16="http://schemas.microsoft.com/office/drawing/2014/chart" uri="{C3380CC4-5D6E-409C-BE32-E72D297353CC}">
              <c16:uniqueId val="{00000008-B964-462A-B662-4C253F7DF2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0.34299</cdr:x>
      <cdr:y>0.26449</cdr:y>
    </cdr:from>
    <cdr:to>
      <cdr:x>0.65701</cdr:x>
      <cdr:y>0.73551</cdr:y>
    </cdr:to>
    <cdr:sp macro="" textlink="">
      <cdr:nvSpPr>
        <cdr:cNvPr id="2" name="Oval 1">
          <a:extLst xmlns:a="http://schemas.openxmlformats.org/drawingml/2006/main">
            <a:ext uri="{FF2B5EF4-FFF2-40B4-BE49-F238E27FC236}">
              <a16:creationId xmlns:a16="http://schemas.microsoft.com/office/drawing/2014/main" id="{58D2B79D-AE18-B547-A3DE-7D125D08EC36}"/>
            </a:ext>
          </a:extLst>
        </cdr:cNvPr>
        <cdr:cNvSpPr/>
      </cdr:nvSpPr>
      <cdr:spPr bwMode="auto">
        <a:xfrm xmlns:a="http://schemas.openxmlformats.org/drawingml/2006/main">
          <a:off x="1981039" y="1018426"/>
          <a:ext cx="1813713" cy="1813675"/>
        </a:xfrm>
        <a:prstGeom xmlns:a="http://schemas.openxmlformats.org/drawingml/2006/main" prst="ellipse">
          <a:avLst/>
        </a:prstGeom>
        <a:solidFill xmlns:a="http://schemas.openxmlformats.org/drawingml/2006/main">
          <a:schemeClr val="bg1"/>
        </a:solidFill>
        <a:ln xmlns:a="http://schemas.openxmlformats.org/drawingml/2006/main">
          <a:noFill/>
          <a:headEnd type="none" w="med" len="med"/>
          <a:tailEnd type="none" w="med" len="med"/>
        </a:ln>
        <a:effectLst xmlns:a="http://schemas.openxmlformats.org/drawingml/2006/main"/>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xmlns:a="http://schemas.openxmlformats.org/drawingml/2006/main"/>
        <a:p xmlns:a="http://schemas.openxmlformats.org/drawingml/2006/main">
          <a:endParaRPr lang="en-US" dirty="0"/>
        </a:p>
      </cdr:txBody>
    </cdr:sp>
  </cdr:relSizeAnchor>
  <cdr:relSizeAnchor xmlns:cdr="http://schemas.openxmlformats.org/drawingml/2006/chartDrawing">
    <cdr:from>
      <cdr:x>0.36142</cdr:x>
      <cdr:y>0.48566</cdr:y>
    </cdr:from>
    <cdr:to>
      <cdr:x>0.63858</cdr:x>
      <cdr:y>0.71186</cdr:y>
    </cdr:to>
    <cdr:sp macro="" textlink="">
      <cdr:nvSpPr>
        <cdr:cNvPr id="3" name="TextBox 12">
          <a:extLst xmlns:a="http://schemas.openxmlformats.org/drawingml/2006/main">
            <a:ext uri="{FF2B5EF4-FFF2-40B4-BE49-F238E27FC236}">
              <a16:creationId xmlns:a16="http://schemas.microsoft.com/office/drawing/2014/main" id="{D3735D89-3B6B-42EA-B27E-63600CC0F039}"/>
            </a:ext>
          </a:extLst>
        </cdr:cNvPr>
        <cdr:cNvSpPr txBox="1"/>
      </cdr:nvSpPr>
      <cdr:spPr>
        <a:xfrm xmlns:a="http://schemas.openxmlformats.org/drawingml/2006/main">
          <a:off x="2087487" y="1870047"/>
          <a:ext cx="1600817" cy="871008"/>
        </a:xfrm>
        <a:prstGeom xmlns:a="http://schemas.openxmlformats.org/drawingml/2006/main" prst="rect">
          <a:avLst/>
        </a:prstGeom>
        <a:noFill xmlns:a="http://schemas.openxmlformats.org/drawingml/2006/main"/>
      </cdr:spPr>
      <cdr:txBody>
        <a:bodyPr xmlns:a="http://schemas.openxmlformats.org/drawingml/2006/main" wrap="square" lIns="182880" tIns="146304" rIns="182880" bIns="146304" rtlCol="0">
          <a:spAutoFit/>
        </a:bodyPr>
        <a:lstStyle xmlns:a="http://schemas.openxmlformats.org/drawingml/2006/main">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xmlns:a="http://schemas.openxmlformats.org/drawingml/2006/main">
          <a:pPr algn="ctr">
            <a:lnSpc>
              <a:spcPct val="90000"/>
            </a:lnSpc>
            <a:spcAft>
              <a:spcPts val="600"/>
            </a:spcAft>
          </a:pPr>
          <a:r>
            <a:rPr lang="en-US" sz="1200" b="1" dirty="0">
              <a:solidFill>
                <a:schemeClr val="tx1"/>
              </a:solidFill>
              <a:latin typeface="Segoe UI" panose="020B0502040204020203" pitchFamily="34" charset="0"/>
              <a:cs typeface="Segoe UI" panose="020B0502040204020203" pitchFamily="34" charset="0"/>
            </a:rPr>
            <a:t>Power Apps</a:t>
          </a:r>
        </a:p>
        <a:p xmlns:a="http://schemas.openxmlformats.org/drawingml/2006/main">
          <a:pPr algn="ctr">
            <a:lnSpc>
              <a:spcPct val="90000"/>
            </a:lnSpc>
            <a:spcAft>
              <a:spcPts val="600"/>
            </a:spcAft>
          </a:pPr>
          <a:r>
            <a:rPr lang="en-US" sz="1200" b="1" dirty="0">
              <a:solidFill>
                <a:schemeClr val="tx1"/>
              </a:solidFill>
              <a:latin typeface="Segoe UI" panose="020B0502040204020203" pitchFamily="34" charset="0"/>
              <a:cs typeface="Segoe UI" panose="020B0502040204020203" pitchFamily="34" charset="0"/>
            </a:rPr>
            <a:t>Center of Excellence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A5FDB7B-8DB8-4A3A-95C8-7102BBC9A9E1}" type="datetime8">
              <a:rPr lang="en-US" smtClean="0">
                <a:latin typeface="Segoe UI" pitchFamily="34" charset="0"/>
              </a:rPr>
              <a:t>9/13/2023 2:10 PM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DCE60099-03E7-4FA1-8A7F-E6E6CFB0F855}" type="datetime8">
              <a:rPr lang="en-US" smtClean="0"/>
              <a:t>9/13/2023 2:10 PM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artner.com/smarterwithgartner/modernize-it-infrastructure-in-a-hybrid-worl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zure.microsoft.com/overview/cloudnativ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F9EF9-2C43-40D3-A24A-6DF8CE43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92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550-916B-47D8-B3B0-D5DCD326C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0B9EBD22-0BF4-4E78-A097-9C3356942E02}"/>
              </a:ext>
            </a:extLst>
          </p:cNvPr>
          <p:cNvSpPr>
            <a:spLocks noGrp="1"/>
          </p:cNvSpPr>
          <p:nvPr>
            <p:ph type="body" idx="1"/>
          </p:nvPr>
        </p:nvSpPr>
        <p:spPr/>
        <p:txBody>
          <a:bodyPr/>
          <a:lstStyle/>
          <a:p>
            <a:pPr marL="285750" indent="-285750">
              <a:spcBef>
                <a:spcPts val="1200"/>
              </a:spcBef>
              <a:buFont typeface="Arial" panose="020B0604020202020204" pitchFamily="34" charset="0"/>
              <a:buChar char="•"/>
            </a:pPr>
            <a:r>
              <a:rPr lang="en-US" kern="1200">
                <a:effectLst/>
                <a:latin typeface="Segoe UI Light" panose="020B0502040204020203" pitchFamily="34" charset="0"/>
                <a:ea typeface="Calibri" panose="020F0502020204030204" pitchFamily="34" charset="0"/>
                <a:cs typeface="Segoe UI Light" panose="020B0502040204020203" pitchFamily="34" charset="0"/>
              </a:rPr>
              <a:t>Platform as a Service for both SIs and ISVs for building business applications</a:t>
            </a:r>
          </a:p>
          <a:p>
            <a:pPr marL="285750" indent="-285750">
              <a:spcBef>
                <a:spcPts val="1200"/>
              </a:spcBef>
              <a:buFont typeface="Arial" panose="020B0604020202020204" pitchFamily="34" charset="0"/>
              <a:buChar char="•"/>
            </a:pPr>
            <a:r>
              <a:rPr lang="en-US">
                <a:latin typeface="Segoe UI Light" panose="020B0502040204020203" pitchFamily="34" charset="0"/>
                <a:ea typeface="Times New Roman" panose="02020603050405020304" pitchFamily="18" charset="0"/>
                <a:cs typeface="Segoe UI Light" panose="020B0502040204020203" pitchFamily="34" charset="0"/>
              </a:rPr>
              <a:t>Faster, simpler, more efficient than coding an app from the ground up, but full-featured for complex business needs</a:t>
            </a:r>
          </a:p>
          <a:p>
            <a:pPr marL="285750" indent="-285750">
              <a:spcBef>
                <a:spcPts val="600"/>
              </a:spcBef>
              <a:buFont typeface="Arial" panose="020B0604020202020204" pitchFamily="34" charset="0"/>
              <a:buChar char="•"/>
            </a:pPr>
            <a:r>
              <a:rPr lang="en-US" kern="1200">
                <a:effectLst/>
                <a:latin typeface="Segoe UI Light" panose="020B0502040204020203" pitchFamily="34" charset="0"/>
                <a:ea typeface="Calibri" panose="020F0502020204030204" pitchFamily="34" charset="0"/>
                <a:cs typeface="Segoe UI Light" panose="020B0502040204020203" pitchFamily="34" charset="0"/>
              </a:rPr>
              <a:t>Uses pre-built templates, logic, rules, and entities to enable solutions to be built with low coding or no coding</a:t>
            </a:r>
          </a:p>
          <a:p>
            <a:pPr marL="285750" indent="-285750">
              <a:spcBef>
                <a:spcPts val="600"/>
              </a:spcBef>
              <a:buFont typeface="Arial" panose="020B0604020202020204" pitchFamily="34" charset="0"/>
              <a:buChar char="•"/>
            </a:pPr>
            <a:r>
              <a:rPr lang="en-US" kern="1200">
                <a:effectLst/>
                <a:latin typeface="Segoe UI Light" panose="020B0502040204020203" pitchFamily="34" charset="0"/>
                <a:ea typeface="Times New Roman" panose="02020603050405020304" pitchFamily="18" charset="0"/>
                <a:cs typeface="Segoe UI Light" panose="020B0502040204020203" pitchFamily="34" charset="0"/>
              </a:rPr>
              <a:t>Incredibly powerful and capability of handling any level of complexit</a:t>
            </a:r>
            <a:r>
              <a:rPr lang="en-US">
                <a:latin typeface="Segoe UI Light" panose="020B0502040204020203" pitchFamily="34" charset="0"/>
                <a:ea typeface="Times New Roman" panose="02020603050405020304" pitchFamily="18" charset="0"/>
                <a:cs typeface="Segoe UI Light" panose="020B0502040204020203" pitchFamily="34" charset="0"/>
              </a:rPr>
              <a:t>y – the same platform on which Dynamics 365 apps are built</a:t>
            </a:r>
            <a:endParaRPr lang="en-US" kern="1200">
              <a:effectLst/>
              <a:latin typeface="Segoe UI Light" panose="020B0502040204020203" pitchFamily="34" charset="0"/>
              <a:ea typeface="Times New Roman" panose="02020603050405020304" pitchFamily="18" charset="0"/>
              <a:cs typeface="Segoe UI Light" panose="020B0502040204020203" pitchFamily="34" charset="0"/>
            </a:endParaRPr>
          </a:p>
          <a:p>
            <a:pPr marL="285750" indent="-285750">
              <a:spcBef>
                <a:spcPts val="600"/>
              </a:spcBef>
              <a:buFont typeface="Arial" panose="020B0604020202020204" pitchFamily="34" charset="0"/>
              <a:buChar char="•"/>
            </a:pPr>
            <a:r>
              <a:rPr lang="en-US">
                <a:effectLst/>
                <a:ea typeface="Calibri" panose="020F0502020204030204" pitchFamily="34" charset="0"/>
                <a:cs typeface="Segoe UI Light" panose="020B0502040204020203" pitchFamily="34" charset="0"/>
              </a:rPr>
              <a:t>Deploy one build across web, tablet and mobile</a:t>
            </a:r>
          </a:p>
          <a:p>
            <a:pPr marL="285750" indent="-285750">
              <a:spcBef>
                <a:spcPts val="1200"/>
              </a:spcBef>
              <a:buFont typeface="Arial" panose="020B0604020202020204" pitchFamily="34" charset="0"/>
              <a:buChar char="•"/>
            </a:pPr>
            <a:r>
              <a:rPr lang="en-US">
                <a:effectLst/>
                <a:latin typeface="Segoe UI Light" panose="020B0502040204020203" pitchFamily="34" charset="0"/>
                <a:ea typeface="Calibri" panose="020F0502020204030204" pitchFamily="34" charset="0"/>
                <a:cs typeface="Segoe UI Light" panose="020B0502040204020203" pitchFamily="34" charset="0"/>
              </a:rPr>
              <a:t>Add AI and intelligence with ease through </a:t>
            </a:r>
            <a:br>
              <a:rPr lang="en-US">
                <a:effectLst/>
                <a:latin typeface="Segoe UI Light" panose="020B0502040204020203" pitchFamily="34" charset="0"/>
                <a:ea typeface="Calibri" panose="020F0502020204030204" pitchFamily="34" charset="0"/>
                <a:cs typeface="Segoe UI Light" panose="020B0502040204020203" pitchFamily="34" charset="0"/>
              </a:rPr>
            </a:br>
            <a:r>
              <a:rPr lang="en-US">
                <a:effectLst/>
                <a:latin typeface="Segoe UI Light" panose="020B0502040204020203" pitchFamily="34" charset="0"/>
                <a:ea typeface="Calibri" panose="020F0502020204030204" pitchFamily="34" charset="0"/>
                <a:cs typeface="Segoe UI Light" panose="020B0502040204020203" pitchFamily="34" charset="0"/>
              </a:rPr>
              <a:t>built-in cognitive services.</a:t>
            </a:r>
          </a:p>
          <a:p>
            <a:endParaRPr lang="en-US"/>
          </a:p>
        </p:txBody>
      </p:sp>
    </p:spTree>
    <p:extLst>
      <p:ext uri="{BB962C8B-B14F-4D97-AF65-F5344CB8AC3E}">
        <p14:creationId xmlns:p14="http://schemas.microsoft.com/office/powerpoint/2010/main" val="2525531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pPr>
              <a:spcAft>
                <a:spcPts val="612"/>
              </a:spcAft>
            </a:pPr>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9/13/2023 2:10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542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89554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a:solidFill>
                  <a:schemeClr val="accent4"/>
                </a:solidFill>
                <a:latin typeface="+mn-lt"/>
              </a:rPr>
              <a:t>One low-code platform that spans Office 365, Dynamics 365, Azure and standalone applications.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91794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550-916B-47D8-B3B0-D5DCD326C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0B9EBD22-0BF4-4E78-A097-9C3356942E02}"/>
              </a:ext>
            </a:extLst>
          </p:cNvPr>
          <p:cNvSpPr>
            <a:spLocks noGrp="1"/>
          </p:cNvSpPr>
          <p:nvPr>
            <p:ph type="body" idx="1"/>
          </p:nvPr>
        </p:nvSpPr>
        <p:spPr/>
        <p:txBody>
          <a:bodyPr/>
          <a:lstStyle/>
          <a:p>
            <a:pPr defTabSz="932597">
              <a:spcAft>
                <a:spcPts val="612"/>
              </a:spcAft>
              <a:defRPr/>
            </a:pPr>
            <a:r>
              <a:rPr lang="en-US" sz="1100" b="1">
                <a:solidFill>
                  <a:srgbClr val="282828"/>
                </a:solidFill>
                <a:cs typeface="Segoe UI Light" panose="020B0502040204020203" pitchFamily="34" charset="0"/>
              </a:rPr>
              <a:t>Citizen Dev Capabilities</a:t>
            </a:r>
          </a:p>
          <a:p>
            <a:pPr marL="285750" indent="-285750" defTabSz="932597">
              <a:spcBef>
                <a:spcPts val="1200"/>
              </a:spcBef>
              <a:buFont typeface="Arial" panose="020B0604020202020204" pitchFamily="34" charset="0"/>
              <a:buChar char="•"/>
              <a:defRPr/>
            </a:pPr>
            <a:r>
              <a:rPr lang="en-US" sz="900">
                <a:cs typeface="Segoe UI Light"/>
              </a:rPr>
              <a:t>Empowers any user to build simple apps in a matter of hours with its predefined templates and low-code, no-code functionalities</a:t>
            </a:r>
          </a:p>
          <a:p>
            <a:pPr marL="285750" indent="-285750" defTabSz="932597">
              <a:spcBef>
                <a:spcPts val="1200"/>
              </a:spcBef>
              <a:buFont typeface="Arial" panose="020B0604020202020204" pitchFamily="34" charset="0"/>
              <a:buChar char="•"/>
              <a:defRPr/>
            </a:pPr>
            <a:r>
              <a:rPr lang="en-US" sz="900">
                <a:cs typeface="Segoe UI Light"/>
              </a:rPr>
              <a:t>Automate processes and modernize tasks normally done in Excel or on paper</a:t>
            </a:r>
          </a:p>
          <a:p>
            <a:pPr marL="285750" indent="-285750" defTabSz="932597">
              <a:spcBef>
                <a:spcPts val="1200"/>
              </a:spcBef>
              <a:buFont typeface="Arial" panose="020B0604020202020204" pitchFamily="34" charset="0"/>
              <a:buChar char="•"/>
              <a:defRPr/>
            </a:pPr>
            <a:r>
              <a:rPr lang="en-US" sz="900">
                <a:cs typeface="Segoe UI Light"/>
              </a:rPr>
              <a:t>Enrich Power Apps solutions with Power Automate, Power Virtual Agents, AI Builder, Power BI</a:t>
            </a:r>
          </a:p>
          <a:p>
            <a:endParaRPr lang="en-US"/>
          </a:p>
          <a:p>
            <a:pPr defTabSz="932597">
              <a:spcAft>
                <a:spcPts val="612"/>
              </a:spcAft>
              <a:defRPr/>
            </a:pPr>
            <a:r>
              <a:rPr lang="en-US" sz="1100" b="1">
                <a:solidFill>
                  <a:srgbClr val="282828"/>
                </a:solidFill>
                <a:cs typeface="Segoe UI Light" panose="020B0502040204020203" pitchFamily="34" charset="0"/>
              </a:rPr>
              <a:t>Professional Dev Capabilities</a:t>
            </a:r>
          </a:p>
          <a:p>
            <a:pPr marL="285750" indent="-285750" defTabSz="932597">
              <a:spcBef>
                <a:spcPts val="1200"/>
              </a:spcBef>
              <a:buFont typeface="Arial" panose="020B0604020202020204" pitchFamily="34" charset="0"/>
              <a:buChar char="•"/>
              <a:defRPr/>
            </a:pPr>
            <a:r>
              <a:rPr lang="en-US" sz="900">
                <a:cs typeface="Segoe UI Light"/>
              </a:rPr>
              <a:t>“No limits” extensibility</a:t>
            </a:r>
          </a:p>
          <a:p>
            <a:pPr marL="285750" indent="-285750" defTabSz="932597">
              <a:spcBef>
                <a:spcPts val="1200"/>
              </a:spcBef>
              <a:buFont typeface="Arial" panose="020B0604020202020204" pitchFamily="34" charset="0"/>
              <a:buChar char="•"/>
              <a:defRPr/>
            </a:pPr>
            <a:r>
              <a:rPr lang="en-US" sz="900">
                <a:cs typeface="Segoe UI Light"/>
              </a:rPr>
              <a:t>Build complex, customized applications </a:t>
            </a:r>
          </a:p>
          <a:p>
            <a:pPr marL="285750" indent="-285750" defTabSz="932597">
              <a:spcBef>
                <a:spcPts val="1200"/>
              </a:spcBef>
              <a:buFont typeface="Arial" panose="020B0604020202020204" pitchFamily="34" charset="0"/>
              <a:buChar char="•"/>
              <a:defRPr/>
            </a:pPr>
            <a:r>
              <a:rPr lang="en-US" sz="900">
                <a:cs typeface="Segoe UI Light"/>
              </a:rPr>
              <a:t>Leverage components for future customers needing similar solutions</a:t>
            </a:r>
          </a:p>
          <a:p>
            <a:pPr marL="285750" indent="-285750" defTabSz="932597">
              <a:spcBef>
                <a:spcPts val="1200"/>
              </a:spcBef>
              <a:buFont typeface="Arial" panose="020B0604020202020204" pitchFamily="34" charset="0"/>
              <a:buChar char="•"/>
              <a:defRPr/>
            </a:pPr>
            <a:r>
              <a:rPr lang="en-US" sz="900">
                <a:cs typeface="Segoe UI Light"/>
              </a:rPr>
              <a:t>Add powerful BI, AI and chatbot functionality</a:t>
            </a:r>
          </a:p>
          <a:p>
            <a:pPr marL="285750" indent="-285750" defTabSz="932597">
              <a:spcBef>
                <a:spcPts val="1200"/>
              </a:spcBef>
              <a:buFont typeface="Arial" panose="020B0604020202020204" pitchFamily="34" charset="0"/>
              <a:buChar char="•"/>
              <a:defRPr/>
            </a:pPr>
            <a:r>
              <a:rPr lang="en-US" sz="900">
                <a:cs typeface="Segoe UI Light"/>
              </a:rPr>
              <a:t>Extend Dynamics 365, Office 365 and Azure solutions</a:t>
            </a:r>
          </a:p>
          <a:p>
            <a:pPr marL="285750" indent="-285750" defTabSz="932597">
              <a:spcBef>
                <a:spcPts val="1200"/>
              </a:spcBef>
              <a:buFont typeface="Arial" panose="020B0604020202020204" pitchFamily="34" charset="0"/>
              <a:buChar char="•"/>
              <a:defRPr/>
            </a:pPr>
            <a:r>
              <a:rPr lang="en-US" sz="900">
                <a:cs typeface="Segoe UI Light"/>
              </a:rPr>
              <a:t>Use pre-built templates and entities with the same business logic and rules that pro developers need, but without having to build from scratch</a:t>
            </a:r>
          </a:p>
          <a:p>
            <a:pPr marL="285750" indent="-285750" defTabSz="932597">
              <a:spcBef>
                <a:spcPts val="1200"/>
              </a:spcBef>
              <a:buFont typeface="Arial" panose="020B0604020202020204" pitchFamily="34" charset="0"/>
              <a:buChar char="•"/>
              <a:defRPr/>
            </a:pPr>
            <a:r>
              <a:rPr lang="en-US" sz="900">
                <a:cs typeface="Segoe UI Light"/>
              </a:rPr>
              <a:t>Use standard dev tools with Power Apps, like Visual Studio, VS Code, and Azure DevOps</a:t>
            </a:r>
          </a:p>
          <a:p>
            <a:pPr marL="285750" indent="-285750" defTabSz="932597">
              <a:spcBef>
                <a:spcPts val="1200"/>
              </a:spcBef>
              <a:buFont typeface="Arial" panose="020B0604020202020204" pitchFamily="34" charset="0"/>
              <a:buChar char="•"/>
              <a:defRPr/>
            </a:pPr>
            <a:r>
              <a:rPr lang="en-US" sz="900">
                <a:solidFill>
                  <a:srgbClr val="282828"/>
                </a:solidFill>
                <a:cs typeface="Segoe UI Light" panose="020B0502040204020203" pitchFamily="34" charset="0"/>
              </a:rPr>
              <a:t>Enterprise-grade governance and world-class app lifecycle management</a:t>
            </a:r>
            <a:endParaRPr lang="en-US"/>
          </a:p>
        </p:txBody>
      </p:sp>
    </p:spTree>
    <p:extLst>
      <p:ext uri="{BB962C8B-B14F-4D97-AF65-F5344CB8AC3E}">
        <p14:creationId xmlns:p14="http://schemas.microsoft.com/office/powerpoint/2010/main" val="2525531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a:solidFill>
                  <a:srgbClr val="3C3C41"/>
                </a:solidFill>
                <a:effectLst/>
                <a:latin typeface="Segoe UI" panose="020B0502040204020203" pitchFamily="34" charset="0"/>
                <a:ea typeface="Segoe UI" panose="020B0502040204020203" pitchFamily="34" charset="0"/>
                <a:cs typeface="Segoe UI" panose="020B0502040204020203" pitchFamily="34" charset="0"/>
              </a:rPr>
              <a:t>Boost output through increased efficiency</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ea typeface="Segoe UI" panose="020B0502040204020203" pitchFamily="34" charset="0"/>
                <a:cs typeface="Segoe UI" panose="020B0502040204020203" pitchFamily="34" charset="0"/>
              </a:rPr>
              <a:t>Build complex apps in less time with fewer resources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cs typeface="Segoe UI" panose="020B0502040204020203" pitchFamily="34" charset="0"/>
              </a:rPr>
              <a:t>Pre-built </a:t>
            </a:r>
            <a:r>
              <a:rPr lang="en-US" sz="1800" b="0" i="0" u="none" strike="noStrike" kern="1200">
                <a:solidFill>
                  <a:srgbClr val="FFFFFF"/>
                </a:solidFill>
                <a:effectLst/>
                <a:latin typeface="Segoe UI" panose="020B0502040204020203" pitchFamily="34" charset="0"/>
              </a:rPr>
              <a:t>templates, drag-and-drop simplicity, and quick deployment</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FFFFFF"/>
                </a:solidFill>
                <a:effectLst/>
                <a:latin typeface="Segoe UI" panose="020B0502040204020203" pitchFamily="34" charset="0"/>
              </a:rPr>
              <a:t>Advanced logic and rules built in</a:t>
            </a:r>
            <a:endParaRPr lang="en-US" sz="1800" b="0" i="0" u="none" strike="noStrike">
              <a:effectLst/>
              <a:latin typeface="Arial" panose="020B0604020202020204" pitchFamily="34" charset="0"/>
            </a:endParaRPr>
          </a:p>
          <a:p>
            <a:pPr marL="0" algn="l" rtl="0" eaLnBrk="1" fontAlgn="t" latinLnBrk="0" hangingPunct="1">
              <a:spcBef>
                <a:spcPts val="0"/>
              </a:spcBef>
              <a:spcAft>
                <a:spcPts val="0"/>
              </a:spcAft>
            </a:pPr>
            <a:endParaRPr lang="en-US" sz="1800" b="1" i="0" u="none" strike="noStrike" kern="1200">
              <a:solidFill>
                <a:srgbClr val="3C3C41"/>
              </a:solidFill>
              <a:effectLst/>
              <a:latin typeface="Segoe UI" panose="020B0502040204020203" pitchFamily="34" charset="0"/>
            </a:endParaRPr>
          </a:p>
          <a:p>
            <a:pPr marL="0" algn="l" rtl="0" eaLnBrk="1" fontAlgn="t" latinLnBrk="0" hangingPunct="1">
              <a:spcBef>
                <a:spcPts val="0"/>
              </a:spcBef>
              <a:spcAft>
                <a:spcPts val="0"/>
              </a:spcAft>
            </a:pPr>
            <a:r>
              <a:rPr lang="en-US" sz="1800" b="1" i="0" u="none" strike="noStrike" kern="1200">
                <a:solidFill>
                  <a:srgbClr val="3C3C41"/>
                </a:solidFill>
                <a:effectLst/>
                <a:latin typeface="Segoe UI" panose="020B0502040204020203" pitchFamily="34" charset="0"/>
              </a:rPr>
              <a:t>One platform for your customer’s needs</a:t>
            </a:r>
            <a:endParaRPr lang="en-US" sz="1800" b="0" i="0" u="none" strike="noStrike">
              <a:effectLst/>
              <a:latin typeface="Arial" panose="020B0604020202020204" pitchFamily="34" charset="0"/>
            </a:endParaRPr>
          </a:p>
          <a:p>
            <a:pPr marL="0" algn="l" rtl="0" eaLnBrk="1" fontAlgn="t" latinLnBrk="0" hangingPunct="1">
              <a:spcBef>
                <a:spcPts val="0"/>
              </a:spcBef>
              <a:spcAft>
                <a:spcPts val="300"/>
              </a:spcAft>
            </a:pPr>
            <a:r>
              <a:rPr lang="en-US" sz="1800" b="0" i="0" u="none" strike="noStrike" kern="1200">
                <a:solidFill>
                  <a:srgbClr val="3C3C41"/>
                </a:solidFill>
                <a:effectLst/>
                <a:latin typeface="Segoe UI" panose="020B0502040204020203" pitchFamily="34" charset="0"/>
              </a:rPr>
              <a:t>Power Apps makes it easier for your professional developers to </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Build complex mission critical apps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Add advanced functionality to existing apps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Modernize legacy apps and business processes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Extend 1st and 3rd-party apps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Help drive larger projects for your D365 and Power Platform business</a:t>
            </a:r>
            <a:endParaRPr lang="en-US" sz="1800" b="0" i="0" u="none" strike="noStrike">
              <a:effectLst/>
              <a:latin typeface="Arial" panose="020B0604020202020204" pitchFamily="34" charset="0"/>
            </a:endParaRPr>
          </a:p>
          <a:p>
            <a:pPr marL="0" algn="l" rtl="0" eaLnBrk="1" fontAlgn="t" latinLnBrk="0" hangingPunct="1">
              <a:spcBef>
                <a:spcPts val="0"/>
              </a:spcBef>
              <a:spcAft>
                <a:spcPts val="0"/>
              </a:spcAft>
            </a:pPr>
            <a:endParaRPr lang="en-US" sz="1800" b="1" i="0" u="none" strike="noStrike" kern="1200">
              <a:solidFill>
                <a:srgbClr val="3C3C41"/>
              </a:solidFill>
              <a:effectLst/>
              <a:latin typeface="Segoe UI" panose="020B0502040204020203" pitchFamily="34" charset="0"/>
            </a:endParaRPr>
          </a:p>
          <a:p>
            <a:pPr marL="0" algn="l" rtl="0" eaLnBrk="1" fontAlgn="t" latinLnBrk="0" hangingPunct="1">
              <a:spcBef>
                <a:spcPts val="0"/>
              </a:spcBef>
              <a:spcAft>
                <a:spcPts val="0"/>
              </a:spcAft>
            </a:pPr>
            <a:r>
              <a:rPr lang="en-US" sz="1800" b="1" i="0" u="none" strike="noStrike" kern="1200">
                <a:solidFill>
                  <a:srgbClr val="3C3C41"/>
                </a:solidFill>
                <a:effectLst/>
                <a:latin typeface="Segoe UI" panose="020B0502040204020203" pitchFamily="34" charset="0"/>
              </a:rPr>
              <a:t>Meet your customer on their platform </a:t>
            </a:r>
            <a:endParaRPr lang="en-US" sz="1800" b="0" i="0" u="none" strike="noStrike">
              <a:effectLst/>
              <a:latin typeface="Arial" panose="020B0604020202020204" pitchFamily="34" charset="0"/>
            </a:endParaRPr>
          </a:p>
          <a:p>
            <a:pPr marL="0" algn="l" rtl="0" eaLnBrk="1" fontAlgn="t" latinLnBrk="0" hangingPunct="1">
              <a:spcBef>
                <a:spcPts val="0"/>
              </a:spcBef>
              <a:spcAft>
                <a:spcPts val="300"/>
              </a:spcAft>
            </a:pPr>
            <a:r>
              <a:rPr lang="en-US" sz="1800" b="0" i="0" u="none" strike="noStrike" kern="1200">
                <a:solidFill>
                  <a:srgbClr val="3C3C41"/>
                </a:solidFill>
                <a:effectLst/>
                <a:latin typeface="Segoe UI" panose="020B0502040204020203" pitchFamily="34" charset="0"/>
              </a:rPr>
              <a:t>Build your customer’s apps on multiple platforms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Web</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Windows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iOS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Android</a:t>
            </a:r>
            <a:endParaRPr lang="en-US" sz="1800" b="0" i="0" u="none" strike="noStrike">
              <a:effectLst/>
              <a:latin typeface="Arial" panose="020B0604020202020204" pitchFamily="34" charset="0"/>
            </a:endParaRPr>
          </a:p>
          <a:p>
            <a:pPr marL="0" algn="l" rtl="0" eaLnBrk="1" fontAlgn="t" latinLnBrk="0" hangingPunct="1">
              <a:spcBef>
                <a:spcPts val="0"/>
              </a:spcBef>
              <a:spcAft>
                <a:spcPts val="0"/>
              </a:spcAft>
            </a:pPr>
            <a:endParaRPr lang="en-US" sz="1800" b="1" i="0" u="none" strike="noStrike" kern="1200">
              <a:solidFill>
                <a:srgbClr val="3C3C41"/>
              </a:solidFill>
              <a:effectLst/>
              <a:latin typeface="Segoe UI" panose="020B0502040204020203" pitchFamily="34" charset="0"/>
            </a:endParaRPr>
          </a:p>
          <a:p>
            <a:pPr marL="0" algn="l" rtl="0" eaLnBrk="1" fontAlgn="t" latinLnBrk="0" hangingPunct="1">
              <a:spcBef>
                <a:spcPts val="0"/>
              </a:spcBef>
              <a:spcAft>
                <a:spcPts val="0"/>
              </a:spcAft>
            </a:pPr>
            <a:r>
              <a:rPr lang="en-US" sz="1800" b="1" i="0" u="none" strike="noStrike" kern="1200">
                <a:solidFill>
                  <a:srgbClr val="3C3C41"/>
                </a:solidFill>
                <a:effectLst/>
                <a:latin typeface="Segoe UI" panose="020B0502040204020203" pitchFamily="34" charset="0"/>
              </a:rPr>
              <a:t>New app development opportunities with your existing workforce</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Turn your own business consultants into Citizen Developers with low-code, no-code functionalities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Build simple apps in a matter of hours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3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Modernize and automate business process that would normally never receive app development investments</a:t>
            </a:r>
            <a:endParaRPr lang="en-US" sz="1800" b="0" i="0" u="none" strike="noStrike">
              <a:effectLst/>
              <a:latin typeface="Arial" panose="020B0604020202020204" pitchFamily="34" charset="0"/>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91679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dirty="0">
                <a:solidFill>
                  <a:srgbClr val="3C3C41"/>
                </a:solidFill>
                <a:effectLst/>
                <a:latin typeface="Segoe UI" panose="020B0502040204020203" pitchFamily="34" charset="0"/>
                <a:ea typeface="Segoe UI" panose="020B0502040204020203" pitchFamily="34" charset="0"/>
                <a:cs typeface="Segoe UI" panose="020B0502040204020203" pitchFamily="34" charset="0"/>
              </a:rPr>
              <a:t>Bring all your customer’s data into one place</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ea typeface="Segoe UI" panose="020B0502040204020203" pitchFamily="34" charset="0"/>
                <a:cs typeface="Segoe UI" panose="020B0502040204020203" pitchFamily="34" charset="0"/>
              </a:rPr>
              <a:t>Make it easier to bring data together using the Microsoft Dataflex Pro </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cs typeface="Segoe UI" panose="020B0502040204020203" pitchFamily="34" charset="0"/>
              </a:rPr>
              <a:t>Microsoft Dataflex Pro is a compliant, scalable data service stores your data, model process, and business logic, so it’s fully integrated with Power Apps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FFFFFF"/>
                </a:solidFill>
                <a:effectLst/>
                <a:latin typeface="Segoe UI" panose="020B0502040204020203" pitchFamily="34" charset="0"/>
              </a:rPr>
              <a:t>Advanced logic and rules built in</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C3C41"/>
                </a:solidFill>
                <a:effectLst/>
                <a:latin typeface="Segoe UI" panose="020B0502040204020203" pitchFamily="34" charset="0"/>
              </a:rPr>
              <a:t>Customer not using Dynamics 365? No problem</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rPr>
              <a:t>Integrate with third-party apps using over 350 connectors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rPr>
              <a:t>Easily connect and share data with your customer’s existing systems such as SAP, ServiceNow, Salesforce, </a:t>
            </a:r>
            <a:r>
              <a:rPr lang="en-US" sz="1800" b="0" i="0" u="none" strike="noStrike" kern="1200" dirty="0" err="1">
                <a:solidFill>
                  <a:srgbClr val="3C3C41"/>
                </a:solidFill>
                <a:effectLst/>
                <a:latin typeface="Segoe UI" panose="020B0502040204020203" pitchFamily="34" charset="0"/>
              </a:rPr>
              <a:t>etc</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C3C41"/>
                </a:solidFill>
                <a:effectLst/>
                <a:latin typeface="Segoe UI" panose="020B0502040204020203" pitchFamily="34" charset="0"/>
              </a:rPr>
              <a:t>Provide modernization for both on-prem and cloud customers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rPr>
              <a:t>Provide seamless hybrid connectivity to on-premises systems via the On-Premises Data Gateway</a:t>
            </a:r>
            <a:endParaRPr lang="en-US" sz="1800" b="0" i="0" u="none" strike="noStrike" dirty="0">
              <a:effectLst/>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91679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dirty="0">
                <a:solidFill>
                  <a:srgbClr val="3C3C41"/>
                </a:solidFill>
                <a:effectLst/>
                <a:latin typeface="Segoe UI" panose="020B0502040204020203" pitchFamily="34" charset="0"/>
                <a:cs typeface="Segoe UI" panose="020B0502040204020203" pitchFamily="34" charset="0"/>
              </a:rPr>
              <a:t>Expansive customization capabilities for your pro developers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ea typeface="Segoe UI" panose="020B0502040204020203" pitchFamily="34" charset="0"/>
                <a:cs typeface="Segoe UI" panose="020B0502040204020203" pitchFamily="34" charset="0"/>
              </a:rPr>
              <a:t>Use Power Apps command line interface and Visual Studio plugins to build components for fully customized user experiences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cs typeface="Segoe UI" panose="020B0502040204020203" pitchFamily="34" charset="0"/>
              </a:rPr>
              <a:t>Create custom connectors to extend functionality and call APIs, services, and systems that aren't available as pre-built connectors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C3C41"/>
                </a:solidFill>
                <a:effectLst/>
                <a:latin typeface="Segoe UI" panose="020B0502040204020203" pitchFamily="34" charset="0"/>
              </a:rPr>
              <a:t>Powerful control and efficient automation </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rPr>
              <a:t>Make global changes and define custom properties across apps, while supporting DevOps principles and Azure ALM methodologies.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rPr>
              <a:t>Use Power Apps build tools - a collection of Power Apps specific Azure DevOps build tasks – to eliminate the need to manually download custom tooling and scripts.</a:t>
            </a:r>
            <a:endParaRPr lang="en-US" sz="1800" b="0" i="0" u="none" strike="noStrike" dirty="0">
              <a:effectLst/>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91679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solidFill>
                  <a:schemeClr val="tx1"/>
                </a:solidFill>
                <a:cs typeface="Segoe UI" pitchFamily="34" charset="0"/>
              </a:rPr>
              <a:t>Play a closer, more effective consulting role with customers</a:t>
            </a:r>
            <a:endParaRPr lang="en-US" sz="1800"/>
          </a:p>
          <a:p>
            <a:pPr marL="285750" marR="0" lvl="0" indent="-285750" algn="l" defTabSz="93238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a:solidFill>
                  <a:schemeClr val="tx1"/>
                </a:solidFill>
                <a:ea typeface="Segoe UI" pitchFamily="34" charset="0"/>
                <a:cs typeface="Segoe UI" pitchFamily="34" charset="0"/>
              </a:rPr>
              <a:t>Expand customer relationships by helping business managers quickly modernize both complex and simple business processes, opening new markets needing app development investment</a:t>
            </a: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a:solidFill>
                  <a:srgbClr val="FFFFFF"/>
                </a:solidFill>
                <a:effectLst/>
                <a:latin typeface="Segoe UI" panose="020B0502040204020203" pitchFamily="34" charset="0"/>
              </a:rPr>
              <a:t>Leverage business consultant citizen developers to optimize business processes for digitization</a:t>
            </a:r>
            <a:endParaRPr lang="en-US" sz="1800" b="0" i="0" u="none" strike="noStrike">
              <a:effectLst/>
              <a:latin typeface="Arial" panose="020B0604020202020204" pitchFamily="34" charset="0"/>
            </a:endParaRPr>
          </a:p>
          <a:p>
            <a:pPr marL="285750" indent="-285750">
              <a:spcAft>
                <a:spcPts val="600"/>
              </a:spcAft>
              <a:buFont typeface="Arial" panose="020B0604020202020204" pitchFamily="34" charset="0"/>
              <a:buChar char="•"/>
            </a:pPr>
            <a:r>
              <a:rPr lang="en-US" sz="1800"/>
              <a:t>Use citizen development to build closer relationship to business managers and better align to business goals</a:t>
            </a:r>
          </a:p>
          <a:p>
            <a:pPr marL="0" algn="l" rtl="0" eaLnBrk="1" fontAlgn="t" latinLnBrk="0" hangingPunct="1">
              <a:spcBef>
                <a:spcPts val="0"/>
              </a:spcBef>
              <a:spcAft>
                <a:spcPts val="0"/>
              </a:spcAft>
            </a:pPr>
            <a:r>
              <a:rPr lang="en-US" sz="1800" b="1" i="0" u="none" strike="noStrike" kern="1200">
                <a:solidFill>
                  <a:srgbClr val="3C3C41"/>
                </a:solidFill>
                <a:effectLst/>
                <a:latin typeface="Segoe UI" panose="020B0502040204020203" pitchFamily="34" charset="0"/>
              </a:rPr>
              <a:t>Expand your markets by demonstrating the value of low-code platforms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Develop courses and workshops to train your customer’s citizen developers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Build a low-code platform community among your business user customers who understand and advocate for the value of your Power Apps business</a:t>
            </a:r>
            <a:endParaRPr lang="en-US" sz="1800" b="0" i="0" u="none" strike="noStrike">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a:solidFill>
                  <a:srgbClr val="3C3C41"/>
                </a:solidFill>
                <a:effectLst/>
                <a:latin typeface="Segoe UI" panose="020B0502040204020203" pitchFamily="34" charset="0"/>
              </a:rPr>
              <a:t>Elevate your consulting role with the customer by supporting these citizen developers with solutions for more complex, strategic challenges and extending the customer’s existing systems</a:t>
            </a:r>
            <a:endParaRPr lang="en-US" sz="1800" b="0" i="0" u="none" strike="noStrike">
              <a:effectLst/>
              <a:latin typeface="Arial" panose="020B0604020202020204" pitchFamily="34" charset="0"/>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91679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AC5CB1-4A13-45A9-9F88-0C3935E5E9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73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91679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dirty="0">
                <a:solidFill>
                  <a:srgbClr val="3C3C41"/>
                </a:solidFill>
                <a:effectLst/>
                <a:latin typeface="Segoe UI" panose="020B0502040204020203" pitchFamily="34" charset="0"/>
                <a:cs typeface="Segoe UI" panose="020B0502040204020203" pitchFamily="34" charset="0"/>
              </a:rPr>
              <a:t>Extend ROI and go to market faster</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ea typeface="Segoe UI" panose="020B0502040204020203" pitchFamily="34" charset="0"/>
                <a:cs typeface="Segoe UI" panose="020B0502040204020203" pitchFamily="34" charset="0"/>
              </a:rPr>
              <a:t>Re-use what you’ve already invested in and built (data model, connectors, entities, business logic and rules to create off-the-shelf solutions) to address common business process scenarios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ea typeface="Segoe UI" panose="020B0502040204020203" pitchFamily="34" charset="0"/>
                <a:cs typeface="Segoe UI" panose="020B0502040204020203" pitchFamily="34" charset="0"/>
              </a:rPr>
              <a:t>Customize components for specific business and industry scenarios</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ea typeface="Segoe UI" panose="020B0502040204020203" pitchFamily="34" charset="0"/>
                <a:cs typeface="Segoe UI" panose="020B0502040204020203" pitchFamily="34" charset="0"/>
              </a:rPr>
              <a:t>Shorten your GTM timeline by reusing common components so you can focus on adding strategic value to the customer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C3C41"/>
                </a:solidFill>
                <a:effectLst/>
                <a:latin typeface="Segoe UI" panose="020B0502040204020203" pitchFamily="34" charset="0"/>
              </a:rPr>
              <a:t>Provide the increased speed and agility that the market is demanding</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rPr>
              <a:t>Use repeatable IP to meet customers’ growing demand for faster development and iteration of business apps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3C3C41"/>
                </a:solidFill>
                <a:effectLst/>
                <a:latin typeface="Segoe UI" panose="020B0502040204020203" pitchFamily="34" charset="0"/>
              </a:rPr>
              <a:t>Profit again from what you’ve already built</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600"/>
              </a:spcAft>
              <a:buFont typeface="Arial" panose="020B0604020202020204" pitchFamily="34" charset="0"/>
              <a:buChar char="•"/>
            </a:pPr>
            <a:r>
              <a:rPr lang="en-US" sz="1800" b="0" i="0" u="none" strike="noStrike" kern="1200" dirty="0">
                <a:solidFill>
                  <a:srgbClr val="3C3C41"/>
                </a:solidFill>
                <a:effectLst/>
                <a:latin typeface="Segoe UI" panose="020B0502040204020203" pitchFamily="34" charset="0"/>
              </a:rPr>
              <a:t>License repeatable and proven IP components and publish on AppSource for ongoing revenue opportunities</a:t>
            </a:r>
            <a:endParaRPr lang="en-US" sz="1800" b="0" i="0" u="none" strike="noStrike" dirty="0">
              <a:effectLst/>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91679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200">
                <a:solidFill>
                  <a:srgbClr val="000000"/>
                </a:solidFill>
                <a:latin typeface="+mn-lt"/>
                <a:ea typeface="+mn-ea"/>
                <a:cs typeface="+mn-cs"/>
              </a:rPr>
              <a:t>PARTNER QUOTE: </a:t>
            </a:r>
          </a:p>
          <a:p>
            <a:pPr marL="0" marR="0">
              <a:spcBef>
                <a:spcPts val="0"/>
              </a:spcBef>
              <a:spcAft>
                <a:spcPts val="0"/>
              </a:spcAft>
            </a:pPr>
            <a:r>
              <a:rPr lang="en-US" sz="1200">
                <a:solidFill>
                  <a:srgbClr val="000000"/>
                </a:solidFill>
                <a:latin typeface="+mn-lt"/>
                <a:ea typeface="+mn-ea"/>
                <a:cs typeface="+mn-cs"/>
              </a:rPr>
              <a:t>We like to train customers to build their own apps on the platform. Once an app goes live, the citizen developers who created the app don’t always have the time or expertise to maintain, update and support it. That’s where we come in to help. We not only support the apps with an SLA but help build out advanced functionality through the Power Platform</a:t>
            </a:r>
            <a:r>
              <a:rPr lang="en-US" sz="1200" b="0">
                <a:solidFill>
                  <a:srgbClr val="000000"/>
                </a:solidFill>
                <a:latin typeface="+mn-lt"/>
                <a:ea typeface="+mn-ea"/>
                <a:cs typeface="+mn-cs"/>
              </a:rPr>
              <a:t>. - </a:t>
            </a:r>
            <a:r>
              <a:rPr lang="en-US" sz="1800" b="0">
                <a:solidFill>
                  <a:srgbClr val="000000"/>
                </a:solidFill>
                <a:effectLst/>
                <a:latin typeface="Verdana" panose="020B0604030504040204" pitchFamily="34" charset="0"/>
                <a:ea typeface="DengXian" panose="02010600030101010101" pitchFamily="2" charset="-122"/>
              </a:rPr>
              <a:t>Paul Saxton</a:t>
            </a:r>
            <a:endParaRPr lang="en-US" sz="1800" b="0">
              <a:effectLst/>
              <a:latin typeface="Calibri" panose="020F0502020204030204" pitchFamily="34" charset="0"/>
              <a:ea typeface="DengXian" panose="02010600030101010101" pitchFamily="2" charset="-122"/>
            </a:endParaRPr>
          </a:p>
          <a:p>
            <a:pPr marL="0" marR="0">
              <a:spcBef>
                <a:spcPts val="0"/>
              </a:spcBef>
              <a:spcAft>
                <a:spcPts val="0"/>
              </a:spcAft>
            </a:pPr>
            <a:r>
              <a:rPr lang="en-US" sz="1800" b="0">
                <a:solidFill>
                  <a:srgbClr val="000000"/>
                </a:solidFill>
                <a:effectLst/>
                <a:latin typeface="Arial" panose="020B0604020202020204" pitchFamily="34" charset="0"/>
                <a:ea typeface="DengXian" panose="02010600030101010101" pitchFamily="2" charset="-122"/>
              </a:rPr>
              <a:t>CTO  - UK &amp; Ireland, Microsoft Business Applications</a:t>
            </a:r>
            <a:endParaRPr lang="en-US" sz="1800" b="0">
              <a:effectLst/>
              <a:latin typeface="Calibri" panose="020F0502020204030204" pitchFamily="34" charset="0"/>
              <a:ea typeface="DengXian" panose="02010600030101010101" pitchFamily="2" charset="-122"/>
            </a:endParaRPr>
          </a:p>
          <a:p>
            <a:pPr>
              <a:lnSpc>
                <a:spcPct val="100000"/>
              </a:lnSpc>
              <a:spcBef>
                <a:spcPts val="0"/>
              </a:spcBef>
            </a:pPr>
            <a:endParaRPr lang="en-US" sz="1200">
              <a:solidFill>
                <a:srgbClr val="000000"/>
              </a:solidFill>
              <a:latin typeface="+mn-lt"/>
              <a:ea typeface="+mn-ea"/>
              <a:cs typeface="+mn-cs"/>
            </a:endParaRPr>
          </a:p>
          <a:p>
            <a:pPr>
              <a:lnSpc>
                <a:spcPct val="100000"/>
              </a:lnSpc>
              <a:spcBef>
                <a:spcPts val="0"/>
              </a:spcBef>
            </a:pPr>
            <a:endParaRPr lang="en-US" sz="1200">
              <a:solidFill>
                <a:srgbClr val="000000"/>
              </a:solidFill>
              <a:latin typeface="+mn-lt"/>
              <a:ea typeface="+mn-ea"/>
              <a:cs typeface="+mn-cs"/>
            </a:endParaRPr>
          </a:p>
          <a:p>
            <a:pPr>
              <a:lnSpc>
                <a:spcPct val="100000"/>
              </a:lnSpc>
              <a:spcBef>
                <a:spcPts val="0"/>
              </a:spcBef>
            </a:pPr>
            <a:endParaRPr lang="en-US" sz="1200">
              <a:solidFill>
                <a:srgbClr val="000000"/>
              </a:solidFill>
              <a:latin typeface="+mn-lt"/>
              <a:ea typeface="+mn-ea"/>
              <a:cs typeface="+mn-cs"/>
            </a:endParaRPr>
          </a:p>
          <a:p>
            <a:pPr>
              <a:lnSpc>
                <a:spcPct val="100000"/>
              </a:lnSpc>
              <a:spcBef>
                <a:spcPts val="0"/>
              </a:spcBef>
            </a:pPr>
            <a:r>
              <a:rPr lang="en-US" sz="1200">
                <a:solidFill>
                  <a:srgbClr val="000000"/>
                </a:solidFill>
                <a:latin typeface="+mn-lt"/>
                <a:ea typeface="+mn-ea"/>
                <a:cs typeface="+mn-cs"/>
              </a:rPr>
              <a:t>SHOWCASE APP:  </a:t>
            </a:r>
            <a:endParaRPr lang="en-US" sz="1800">
              <a:solidFill>
                <a:srgbClr val="000000"/>
              </a:solidFill>
              <a:effectLst/>
              <a:highlight>
                <a:srgbClr val="FFFF00"/>
              </a:highligh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National Trust is a 120-year-old conservation charity that protects and preserves property, land, and historical sites across the UK. The sites that National Trust oversees, rich in both aesthetic appeal and cultural significance, total 250,000 hectares of 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Effectively managing and safeguarding these properties required a solution that could revolutionize the data collection, storage, and the visualization process for the trust’s preservation efforts. Leveraging a new line-of-business solution built on Microsoft PowerApps and developed by </a:t>
            </a:r>
            <a:r>
              <a:rPr lang="en-US" err="1"/>
              <a:t>eBECS</a:t>
            </a:r>
            <a:r>
              <a:rPr lang="en-US"/>
              <a:t>—2016 Microsoft Partner of the Year for the UK—National Trust revamped the way it tracks the progress and measures the success of preservation efforts.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new, easy-to-use solution increases visibility into property status, offers more efficiency, and improves cost effectiveness—high priorities for a charity.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app incorporates </a:t>
            </a:r>
            <a:r>
              <a:rPr lang="en-US" b="0" i="0">
                <a:effectLst/>
                <a:latin typeface="SegoeUI"/>
              </a:rPr>
              <a:t>CPI templates and framework, Power BI integration for data visualization and interrogation, Azure SQL interoperability, and National Trust’s branding guidelines for look and feel.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highlight>
                <a:srgbClr val="FFFF00"/>
              </a:highligh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84C206D-75CC-904B-80D3-E67E7E50E819}"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0790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DengXian" panose="02010600030101010101" pitchFamily="2" charset="-122"/>
              </a:rPr>
              <a:t>SHOWCASE APP </a:t>
            </a:r>
            <a:endParaRPr lang="en-US" sz="1200">
              <a:effectLst/>
              <a:latin typeface="Calibri" panose="020F0502020204030204" pitchFamily="34" charset="0"/>
              <a:ea typeface="DengXian" panose="02010600030101010101" pitchFamily="2" charset="-122"/>
            </a:endParaRPr>
          </a:p>
          <a:p>
            <a:pPr marL="342900" marR="0" lvl="0" indent="-342900" algn="l" defTabSz="932742" rtl="0" eaLnBrk="1" fontAlgn="auto" latinLnBrk="0" hangingPunct="1">
              <a:lnSpc>
                <a:spcPct val="90000"/>
              </a:lnSpc>
              <a:spcBef>
                <a:spcPts val="0"/>
              </a:spcBef>
              <a:spcAft>
                <a:spcPts val="0"/>
              </a:spcAft>
              <a:buClrTx/>
              <a:buSzTx/>
              <a:buFont typeface="Symbol" panose="05050102010706020507" pitchFamily="18" charset="2"/>
              <a:buChar char=""/>
              <a:tabLst/>
              <a:defRPr/>
            </a:pPr>
            <a:r>
              <a:rPr lang="en-US" sz="3600" err="1"/>
              <a:t>TruGreen</a:t>
            </a:r>
            <a:r>
              <a:rPr lang="en-US" sz="3600"/>
              <a:t>, the largest lawn care company in the US, was in need of a new tool to support their door to door sales team.</a:t>
            </a:r>
          </a:p>
          <a:p>
            <a:pPr marL="342900" marR="0" lvl="0" indent="-342900">
              <a:spcBef>
                <a:spcPts val="0"/>
              </a:spcBef>
              <a:spcAft>
                <a:spcPts val="0"/>
              </a:spcAft>
              <a:buFont typeface="Symbol" panose="05050102010706020507" pitchFamily="18" charset="2"/>
              <a:buChar char=""/>
            </a:pPr>
            <a:r>
              <a:rPr lang="en-US" sz="1200" err="1">
                <a:effectLst/>
                <a:latin typeface="Calibri" panose="020F0502020204030204" pitchFamily="34" charset="0"/>
                <a:ea typeface="Times New Roman" panose="02020603050405020304" pitchFamily="18" charset="0"/>
              </a:rPr>
              <a:t>TruGreen</a:t>
            </a:r>
            <a:r>
              <a:rPr lang="en-US" sz="1200">
                <a:effectLst/>
                <a:latin typeface="Calibri" panose="020F0502020204030204" pitchFamily="34" charset="0"/>
                <a:ea typeface="Times New Roman" panose="02020603050405020304" pitchFamily="18" charset="0"/>
              </a:rPr>
              <a:t> mobile application maps customer prospecting data to a specific sales routes with integration to Bing Maps and secure access to an Azure customer database. </a:t>
            </a:r>
          </a:p>
          <a:p>
            <a:pPr marL="342900" marR="0" lvl="0" indent="-342900">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rPr>
              <a:t>A custom-coded version of the app would have required 4 developers up to four months to deliver. Power Apps enabled one developer to complete the project in 2 weeks. </a:t>
            </a:r>
            <a:endParaRPr lang="en-US" sz="1200">
              <a:effectLst/>
              <a:latin typeface="Calibri" panose="020F0502020204030204" pitchFamily="34" charset="0"/>
              <a:ea typeface="DengXian" panose="02010600030101010101" pitchFamily="2" charset="-122"/>
            </a:endParaRPr>
          </a:p>
          <a:p>
            <a:pPr>
              <a:lnSpc>
                <a:spcPct val="100000"/>
              </a:lnSpc>
              <a:spcBef>
                <a:spcPts val="0"/>
              </a:spcBef>
            </a:pPr>
            <a:endParaRPr lang="en-US" sz="1200">
              <a:solidFill>
                <a:srgbClr val="000000"/>
              </a:solidFill>
              <a:latin typeface="+mn-lt"/>
              <a:ea typeface="+mn-ea"/>
              <a:cs typeface="+mn-cs"/>
            </a:endParaRPr>
          </a:p>
        </p:txBody>
      </p:sp>
      <p:sp>
        <p:nvSpPr>
          <p:cNvPr id="4" name="Slide Number Placeholder 3"/>
          <p:cNvSpPr>
            <a:spLocks noGrp="1"/>
          </p:cNvSpPr>
          <p:nvPr>
            <p:ph type="sldNum" sz="quarter" idx="5"/>
          </p:nvPr>
        </p:nvSpPr>
        <p:spPr/>
        <p:txBody>
          <a:bodyPr/>
          <a:lstStyle/>
          <a:p>
            <a:fld id="{B84C206D-75CC-904B-80D3-E67E7E50E819}" type="slidenum">
              <a:rPr lang="en-US" smtClean="0"/>
              <a:t>25</a:t>
            </a:fld>
            <a:endParaRPr lang="en-US"/>
          </a:p>
        </p:txBody>
      </p:sp>
    </p:spTree>
    <p:extLst>
      <p:ext uri="{BB962C8B-B14F-4D97-AF65-F5344CB8AC3E}">
        <p14:creationId xmlns:p14="http://schemas.microsoft.com/office/powerpoint/2010/main" val="3609622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1682704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1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a:t>Why should a Partner care about Power Apps?</a:t>
            </a:r>
          </a:p>
          <a:p>
            <a:pPr marL="571413" lvl="1" indent="-342900">
              <a:buFont typeface="+mj-lt"/>
              <a:buAutoNum type="alphaLcPeriod"/>
            </a:pPr>
            <a:r>
              <a:rPr lang="en-US">
                <a:solidFill>
                  <a:srgbClr val="FF0000"/>
                </a:solidFill>
                <a:highlight>
                  <a:srgbClr val="FFFF00"/>
                </a:highlight>
              </a:rPr>
              <a:t>Customers are modernizing to the cloud</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are quite a few customer triggers for modernization, but it essentially comes down to two increasingly important customer priorities: retiring aging datacenters and other infrastructure for more agile platforms and accelerating innovation. This last point have become increasingly urgent as more and more customers are moving to the cloud. Those are that are slow to transition from legacy apps and infrastructure are quickly being left behind. </a:t>
            </a:r>
            <a:endParaRPr lang="en-US">
              <a:hlinkClick r:id="rId3"/>
            </a:endParaRPr>
          </a:p>
          <a:p>
            <a:endParaRPr lang="en-US">
              <a:hlinkClick r:id="rId3"/>
            </a:endParaRPr>
          </a:p>
          <a:p>
            <a:endParaRPr lang="en-US">
              <a:hlinkClick r:id="rId3"/>
            </a:endParaRPr>
          </a:p>
          <a:p>
            <a:r>
              <a:rPr lang="en-US">
                <a:hlinkClick r:id="rId3"/>
              </a:rPr>
              <a:t>https://www.gartner.com/smarterwithgartner/modernize-it-infrastructure-in-a-hybrid-world/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F9EF9-2C43-40D3-A24A-6DF8CE43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9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a:t>Why should a Partner care about Power Apps?</a:t>
            </a:r>
          </a:p>
          <a:p>
            <a:pPr marL="571413" lvl="1" indent="-342900">
              <a:buFont typeface="+mj-lt"/>
              <a:buAutoNum type="alphaLcPeriod"/>
            </a:pPr>
            <a:r>
              <a:rPr lang="en-US"/>
              <a:t>Significant modern app development opportunity </a:t>
            </a:r>
          </a:p>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76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742774"/>
                </a:solidFill>
                <a:effectLst/>
                <a:uLnTx/>
                <a:uFillTx/>
                <a:latin typeface="Segoe UI Light"/>
                <a:ea typeface="+mn-ea"/>
                <a:cs typeface="Segoe UI Light"/>
              </a:rPr>
              <a:t>Demand for </a:t>
            </a:r>
            <a:r>
              <a:rPr kumimoji="0" lang="en-GB" sz="900" b="1" i="0" u="none" strike="noStrike" kern="1200" cap="none" spc="0" normalizeH="0" baseline="0" noProof="0" err="1">
                <a:ln>
                  <a:noFill/>
                </a:ln>
                <a:solidFill>
                  <a:srgbClr val="742774"/>
                </a:solidFill>
                <a:effectLst/>
                <a:uLnTx/>
                <a:uFillTx/>
                <a:latin typeface="Segoe UI Light"/>
                <a:ea typeface="+mn-ea"/>
                <a:cs typeface="Segoe UI Light"/>
              </a:rPr>
              <a:t>LoB</a:t>
            </a:r>
            <a:r>
              <a:rPr kumimoji="0" lang="en-GB" sz="900" b="1" i="0" u="none" strike="noStrike" kern="1200" cap="none" spc="0" normalizeH="0" baseline="0" noProof="0">
                <a:ln>
                  <a:noFill/>
                </a:ln>
                <a:solidFill>
                  <a:srgbClr val="742774"/>
                </a:solidFill>
                <a:effectLst/>
                <a:uLnTx/>
                <a:uFillTx/>
                <a:latin typeface="Segoe UI Light"/>
                <a:ea typeface="+mn-ea"/>
                <a:cs typeface="Segoe UI Light"/>
              </a:rPr>
              <a:t> apps and automation</a:t>
            </a:r>
            <a:endParaRPr kumimoji="0" lang="en-GB" sz="900" b="0" i="0" u="none" strike="noStrike" kern="1200" cap="none" spc="0" normalizeH="0" baseline="0" noProof="0">
              <a:ln>
                <a:noFill/>
              </a:ln>
              <a:solidFill>
                <a:srgbClr val="1A1A1A"/>
              </a:solidFill>
              <a:effectLst/>
              <a:uLnTx/>
              <a:uFillTx/>
              <a:latin typeface="Segoe UI Light" panose="020B0502040204020203" pitchFamily="34" charset="0"/>
              <a:ea typeface="+mn-ea"/>
              <a:cs typeface="Segoe UI Light" panose="020B0502040204020203" pitchFamily="34" charset="0"/>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kumimoji="0" lang="en-GB" sz="900" b="0" i="0" u="none" strike="noStrike" kern="1200" cap="none" spc="0" normalizeH="0" baseline="0" noProof="0">
                <a:ln>
                  <a:noFill/>
                </a:ln>
                <a:effectLst/>
                <a:uLnTx/>
                <a:uFillTx/>
                <a:latin typeface="+mj-lt"/>
                <a:cs typeface="Segoe UI" panose="020B0502040204020203" pitchFamily="34" charset="0"/>
              </a:rPr>
              <a:t>500 </a:t>
            </a:r>
            <a:r>
              <a:rPr kumimoji="0" lang="en-GB" sz="900" b="0" i="0" u="none" strike="noStrike" kern="1200" cap="none" spc="0" normalizeH="0" baseline="0" noProof="0">
                <a:ln>
                  <a:noFill/>
                </a:ln>
                <a:effectLst/>
                <a:uLnTx/>
                <a:uFillTx/>
                <a:latin typeface="Segoe UI" panose="020B0502040204020203" pitchFamily="34" charset="0"/>
                <a:cs typeface="Segoe UI" panose="020B0502040204020203" pitchFamily="34" charset="0"/>
              </a:rPr>
              <a:t>million new apps will be built in the next 5 years – more than all apps built in the last 40 years</a:t>
            </a:r>
            <a:r>
              <a:rPr lang="en-GB" sz="900">
                <a:latin typeface="Segoe UI" panose="020B0502040204020203" pitchFamily="34" charset="0"/>
                <a:cs typeface="Segoe UI" panose="020B0502040204020203" pitchFamily="34" charset="0"/>
              </a:rPr>
              <a:t>!</a:t>
            </a:r>
            <a:r>
              <a:rPr lang="en-GB" sz="900" baseline="30000">
                <a:latin typeface="Segoe UI" panose="020B0502040204020203" pitchFamily="34" charset="0"/>
                <a:cs typeface="Segoe UI" panose="020B0502040204020203" pitchFamily="34" charset="0"/>
              </a:rPr>
              <a:t>1</a:t>
            </a:r>
            <a:endParaRPr kumimoji="0" lang="en-GB" sz="900" b="0" i="0" u="none" strike="noStrike" kern="1200" cap="none" spc="0" normalizeH="0" baseline="30000" noProof="0">
              <a:ln>
                <a:noFill/>
              </a:ln>
              <a:effectLst/>
              <a:uLnTx/>
              <a:uFillTx/>
              <a:latin typeface="Segoe UI" panose="020B0502040204020203" pitchFamily="34" charset="0"/>
              <a:cs typeface="Segoe UI" panose="020B0502040204020203" pitchFamily="34" charset="0"/>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900">
                <a:latin typeface="Segoe UI" panose="020B0502040204020203" pitchFamily="34" charset="0"/>
                <a:cs typeface="Segoe UI" panose="020B0502040204020203" pitchFamily="34" charset="0"/>
              </a:rPr>
              <a:t>Demand for mobile apps is growing </a:t>
            </a:r>
            <a:r>
              <a:rPr lang="en-GB" sz="900">
                <a:latin typeface="+mj-lt"/>
                <a:cs typeface="Segoe UI" panose="020B0502040204020203" pitchFamily="34" charset="0"/>
              </a:rPr>
              <a:t>5x</a:t>
            </a:r>
            <a:r>
              <a:rPr lang="en-GB" sz="900">
                <a:latin typeface="Segoe UI" panose="020B0502040204020203" pitchFamily="34" charset="0"/>
                <a:cs typeface="Segoe UI" panose="020B0502040204020203" pitchFamily="34" charset="0"/>
              </a:rPr>
              <a:t> faster than IT departments can deliver</a:t>
            </a:r>
            <a:r>
              <a:rPr lang="en-GB" sz="900" baseline="30000">
                <a:latin typeface="Segoe UI" panose="020B0502040204020203" pitchFamily="34" charset="0"/>
                <a:cs typeface="Segoe UI" panose="020B0502040204020203" pitchFamily="34" charset="0"/>
              </a:rPr>
              <a:t> 2</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a:latin typeface="+mj-lt"/>
                <a:cs typeface="Segoe UI" panose="020B0502040204020203" pitchFamily="34" charset="0"/>
              </a:rPr>
              <a:t>86</a:t>
            </a:r>
            <a:r>
              <a:rPr lang="en-US" sz="900" baseline="30000">
                <a:latin typeface="+mj-lt"/>
                <a:cs typeface="Segoe UI" panose="020B0502040204020203" pitchFamily="34" charset="0"/>
              </a:rPr>
              <a:t>%</a:t>
            </a:r>
            <a:r>
              <a:rPr lang="en-US" sz="900">
                <a:latin typeface="Segoe UI" panose="020B0502040204020203" pitchFamily="34" charset="0"/>
                <a:cs typeface="Segoe UI" panose="020B0502040204020203" pitchFamily="34" charset="0"/>
              </a:rPr>
              <a:t> of organizations struggle to find technical talent</a:t>
            </a:r>
            <a:r>
              <a:rPr lang="en-US" sz="900" baseline="30000">
                <a:latin typeface="Segoe UI" panose="020B0502040204020203" pitchFamily="34" charset="0"/>
                <a:cs typeface="Segoe UI" panose="020B0502040204020203" pitchFamily="34" charset="0"/>
              </a:rPr>
              <a:t>3</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a:solidFill>
                  <a:srgbClr val="FFFFFF"/>
                </a:solidFill>
              </a:rPr>
              <a:t>65% of enterprise application development will be in the low-code category by 2024</a:t>
            </a:r>
            <a:r>
              <a:rPr lang="en-US" sz="900" baseline="30000">
                <a:solidFill>
                  <a:srgbClr val="FFFFFF"/>
                </a:solidFill>
              </a:rPr>
              <a:t>4</a:t>
            </a:r>
            <a:endParaRPr lang="en-US" sz="900" baseline="0">
              <a:latin typeface="Segoe UI" panose="020B0502040204020203" pitchFamily="34" charset="0"/>
              <a:cs typeface="Segoe UI" panose="020B0502040204020203" pitchFamily="34" charset="0"/>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a:latin typeface="Segoe UI" panose="020B0502040204020203" pitchFamily="34" charset="0"/>
                <a:cs typeface="Segoe UI" panose="020B0502040204020203" pitchFamily="34" charset="0"/>
              </a:rPr>
              <a:t>Over </a:t>
            </a:r>
            <a:r>
              <a:rPr lang="en-US" sz="900">
                <a:latin typeface="+mj-lt"/>
                <a:cs typeface="Segoe UI" panose="020B0502040204020203" pitchFamily="34" charset="0"/>
              </a:rPr>
              <a:t>85% </a:t>
            </a:r>
            <a:r>
              <a:rPr lang="en-US" sz="900">
                <a:latin typeface="Segoe UI" panose="020B0502040204020203" pitchFamily="34" charset="0"/>
                <a:cs typeface="Segoe UI" panose="020B0502040204020203" pitchFamily="34" charset="0"/>
              </a:rPr>
              <a:t>of organizations struggle to analyze unstructured data</a:t>
            </a:r>
            <a:r>
              <a:rPr lang="en-US" sz="900" baseline="30000">
                <a:latin typeface="Segoe UI" panose="020B0502040204020203" pitchFamily="34" charset="0"/>
                <a:cs typeface="Segoe UI" panose="020B0502040204020203" pitchFamily="34" charset="0"/>
              </a:rPr>
              <a:t>5</a:t>
            </a:r>
          </a:p>
          <a:p>
            <a:endParaRPr lang="en-US"/>
          </a:p>
          <a:p>
            <a:pPr marL="0" marR="0" lvl="0" indent="0" algn="l" defTabSz="913926" rtl="0" eaLnBrk="1" fontAlgn="base" latinLnBrk="0" hangingPunct="1">
              <a:lnSpc>
                <a:spcPct val="100000"/>
              </a:lnSpc>
              <a:spcBef>
                <a:spcPts val="1199"/>
              </a:spcBef>
              <a:spcAft>
                <a:spcPts val="0"/>
              </a:spcAft>
              <a:buClrTx/>
              <a:buSzTx/>
              <a:buFontTx/>
              <a:buNone/>
              <a:tabLst/>
              <a:defRPr/>
            </a:pPr>
            <a:r>
              <a:rPr kumimoji="0" lang="en-GB" sz="2400" b="1" i="0" u="none" strike="noStrike" kern="1200" cap="none" spc="0" normalizeH="0" baseline="0" noProof="0">
                <a:ln>
                  <a:noFill/>
                </a:ln>
                <a:solidFill>
                  <a:srgbClr val="742774"/>
                </a:solidFill>
                <a:effectLst/>
                <a:uLnTx/>
                <a:uFillTx/>
                <a:latin typeface="Segoe UI Light"/>
                <a:ea typeface="+mn-ea"/>
                <a:cs typeface="Segoe UI Light"/>
              </a:rPr>
              <a:t>How to help fill the app gap? </a:t>
            </a:r>
          </a:p>
          <a:p>
            <a:pPr lvl="1" defTabSz="913926" fontAlgn="base">
              <a:lnSpc>
                <a:spcPct val="100000"/>
              </a:lnSpc>
              <a:spcBef>
                <a:spcPts val="1199"/>
              </a:spcBef>
              <a:spcAft>
                <a:spcPts val="0"/>
              </a:spcAft>
              <a:buSzTx/>
              <a:defRPr/>
            </a:pPr>
            <a:r>
              <a:rPr lang="en-GB" sz="1800">
                <a:solidFill>
                  <a:srgbClr val="282828"/>
                </a:solidFill>
                <a:latin typeface="Segoe UI Light"/>
                <a:cs typeface="Segoe UI Light"/>
              </a:rPr>
              <a:t>Business users have strong need for simple, low-code apps that wouldn’t be addressed by professional developers.</a:t>
            </a:r>
          </a:p>
          <a:p>
            <a:pPr lvl="1" defTabSz="913926" fontAlgn="base">
              <a:lnSpc>
                <a:spcPct val="100000"/>
              </a:lnSpc>
              <a:spcBef>
                <a:spcPts val="1199"/>
              </a:spcBef>
              <a:spcAft>
                <a:spcPts val="0"/>
              </a:spcAft>
              <a:buSzTx/>
              <a:defRPr/>
            </a:pPr>
            <a:r>
              <a:rPr lang="en-GB" sz="1800">
                <a:solidFill>
                  <a:srgbClr val="282828"/>
                </a:solidFill>
                <a:latin typeface="+mj-lt"/>
                <a:cs typeface="Segoe UI Light"/>
              </a:rPr>
              <a:t>Power Apps can fill this gap by enabling developers to do more with less and creating a new workforce with citizen developers</a:t>
            </a:r>
          </a:p>
          <a:p>
            <a:endParaRPr lang="en-US"/>
          </a:p>
          <a:p>
            <a:endParaRPr lang="en-US"/>
          </a:p>
          <a:p>
            <a:endParaRPr lang="en-US"/>
          </a:p>
          <a:p>
            <a:endParaRPr lang="en-US"/>
          </a:p>
          <a:p>
            <a:pPr marL="0" marR="0" lvl="0" indent="0" algn="l" defTabSz="914400" rtl="0" eaLnBrk="1" fontAlgn="auto" latinLnBrk="0" hangingPunct="1">
              <a:spcBef>
                <a:spcPts val="0"/>
              </a:spcBef>
              <a:spcAft>
                <a:spcPts val="300"/>
              </a:spcAft>
              <a:buClrTx/>
              <a:buSzTx/>
              <a:buFontTx/>
              <a:buNone/>
              <a:tabLst/>
              <a:defRPr/>
            </a:pPr>
            <a:r>
              <a:rPr kumimoji="0" lang="en-GB" sz="900" b="0" i="0" u="none" strike="noStrike" kern="1200" cap="none" spc="0" normalizeH="0" baseline="0" noProof="0">
                <a:ln>
                  <a:noFill/>
                </a:ln>
                <a:solidFill>
                  <a:schemeClr val="tx1">
                    <a:lumMod val="50000"/>
                  </a:schemeClr>
                </a:solidFill>
                <a:effectLst/>
                <a:uLnTx/>
                <a:uFillTx/>
                <a:latin typeface="Segoe UI"/>
                <a:ea typeface="+mn-ea"/>
                <a:cs typeface="+mn-cs"/>
              </a:rPr>
              <a:t>1 Satya Nadella, Microsoft FY19 Q4 earnings call – Jul 2019</a:t>
            </a:r>
          </a:p>
          <a:p>
            <a:pPr lvl="0" defTabSz="914400">
              <a:spcAft>
                <a:spcPts val="300"/>
              </a:spcAft>
              <a:defRPr/>
            </a:pPr>
            <a:r>
              <a:rPr kumimoji="0" lang="en-GB" sz="900" b="0" i="0" u="none" strike="noStrike" kern="1200" cap="none" spc="0" normalizeH="0" baseline="0" noProof="0">
                <a:ln>
                  <a:noFill/>
                </a:ln>
                <a:solidFill>
                  <a:schemeClr val="tx1">
                    <a:lumMod val="50000"/>
                  </a:schemeClr>
                </a:solidFill>
                <a:effectLst/>
                <a:uLnTx/>
                <a:uFillTx/>
                <a:latin typeface="Segoe UI"/>
                <a:ea typeface="+mn-ea"/>
                <a:cs typeface="+mn-cs"/>
              </a:rPr>
              <a:t>2 Gartner, How to Deliver Enterprise Mobile Apps Faster </a:t>
            </a:r>
            <a:r>
              <a:rPr lang="en-GB" sz="900">
                <a:solidFill>
                  <a:schemeClr val="tx1">
                    <a:lumMod val="50000"/>
                  </a:schemeClr>
                </a:solidFill>
              </a:rPr>
              <a:t>– </a:t>
            </a:r>
            <a:r>
              <a:rPr kumimoji="0" lang="en-GB" sz="900" b="0" i="0" u="none" strike="noStrike" kern="1200" cap="none" spc="0" normalizeH="0" baseline="0" noProof="0">
                <a:ln>
                  <a:noFill/>
                </a:ln>
                <a:solidFill>
                  <a:schemeClr val="tx1">
                    <a:lumMod val="50000"/>
                  </a:schemeClr>
                </a:solidFill>
                <a:effectLst/>
                <a:uLnTx/>
                <a:uFillTx/>
                <a:latin typeface="Segoe UI"/>
                <a:ea typeface="+mn-ea"/>
                <a:cs typeface="+mn-cs"/>
              </a:rPr>
              <a:t>2017</a:t>
            </a:r>
          </a:p>
          <a:p>
            <a:pPr marL="0" marR="0" lvl="0" indent="0" algn="l" defTabSz="914400" rtl="0" eaLnBrk="1" fontAlgn="auto" latinLnBrk="0" hangingPunct="1">
              <a:spcBef>
                <a:spcPts val="0"/>
              </a:spcBef>
              <a:spcAft>
                <a:spcPts val="300"/>
              </a:spcAft>
              <a:buClrTx/>
              <a:buSzTx/>
              <a:buFontTx/>
              <a:buNone/>
              <a:tabLst/>
              <a:defRPr/>
            </a:pPr>
            <a:r>
              <a:rPr kumimoji="0" lang="en-US" sz="900" b="0" i="0" u="none" strike="noStrike" kern="1200" cap="none" spc="0" normalizeH="0" baseline="0" noProof="0">
                <a:ln>
                  <a:noFill/>
                </a:ln>
                <a:solidFill>
                  <a:schemeClr val="tx1">
                    <a:lumMod val="50000"/>
                  </a:schemeClr>
                </a:solidFill>
                <a:effectLst/>
                <a:uLnTx/>
                <a:uFillTx/>
                <a:latin typeface="Calibri" panose="020F0502020204030204"/>
                <a:ea typeface="+mn-ea"/>
                <a:cs typeface="+mn-cs"/>
              </a:rPr>
              <a:t>3 Indeed.com Survey </a:t>
            </a:r>
          </a:p>
          <a:p>
            <a:pPr lvl="0" defTabSz="914400">
              <a:spcAft>
                <a:spcPts val="300"/>
              </a:spcAft>
              <a:defRPr/>
            </a:pPr>
            <a:r>
              <a:rPr kumimoji="0" lang="en-GB" sz="900" b="0" i="0" u="none" strike="noStrike" kern="1200" cap="none" spc="0" normalizeH="0" baseline="0" noProof="0">
                <a:ln>
                  <a:noFill/>
                </a:ln>
                <a:solidFill>
                  <a:schemeClr val="tx1">
                    <a:lumMod val="50000"/>
                  </a:schemeClr>
                </a:solidFill>
                <a:effectLst/>
                <a:uLnTx/>
                <a:uFillTx/>
                <a:latin typeface="Segoe UI"/>
                <a:ea typeface="+mn-ea"/>
                <a:cs typeface="+mn-cs"/>
              </a:rPr>
              <a:t>4 Gartner Magic Quadrant for Enterprise Low</a:t>
            </a:r>
            <a:r>
              <a:rPr kumimoji="0" lang="en-GB" sz="900" b="0" i="0" u="none" strike="noStrike" kern="1200" cap="none" spc="0" normalizeH="0" noProof="0">
                <a:ln>
                  <a:noFill/>
                </a:ln>
                <a:solidFill>
                  <a:schemeClr val="tx1">
                    <a:lumMod val="50000"/>
                  </a:schemeClr>
                </a:solidFill>
                <a:effectLst/>
                <a:uLnTx/>
                <a:uFillTx/>
                <a:latin typeface="Segoe UI"/>
                <a:ea typeface="+mn-ea"/>
                <a:cs typeface="+mn-cs"/>
              </a:rPr>
              <a:t> </a:t>
            </a:r>
            <a:r>
              <a:rPr lang="en-GB" sz="900">
                <a:solidFill>
                  <a:schemeClr val="tx1">
                    <a:lumMod val="50000"/>
                  </a:schemeClr>
                </a:solidFill>
              </a:rPr>
              <a:t>– Code </a:t>
            </a:r>
            <a:r>
              <a:rPr kumimoji="0" lang="en-GB" sz="900" b="0" i="0" u="none" strike="noStrike" kern="1200" cap="none" spc="0" normalizeH="0" baseline="0" noProof="0">
                <a:ln>
                  <a:noFill/>
                </a:ln>
                <a:solidFill>
                  <a:schemeClr val="tx1">
                    <a:lumMod val="50000"/>
                  </a:schemeClr>
                </a:solidFill>
                <a:effectLst/>
                <a:uLnTx/>
                <a:uFillTx/>
                <a:latin typeface="Segoe UI"/>
                <a:ea typeface="+mn-ea"/>
                <a:cs typeface="+mn-cs"/>
              </a:rPr>
              <a:t>Application Platforms – Aug 2019</a:t>
            </a:r>
          </a:p>
          <a:p>
            <a:pPr lvl="0">
              <a:spcAft>
                <a:spcPts val="300"/>
              </a:spcAft>
              <a:defRPr/>
            </a:pPr>
            <a:r>
              <a:rPr kumimoji="0" lang="en-US" sz="900" b="0" i="0" u="none" strike="noStrike" kern="1200" cap="none" spc="0" normalizeH="0" baseline="0" noProof="0">
                <a:ln>
                  <a:noFill/>
                </a:ln>
                <a:solidFill>
                  <a:schemeClr val="tx1">
                    <a:lumMod val="50000"/>
                  </a:schemeClr>
                </a:solidFill>
                <a:effectLst/>
                <a:uLnTx/>
                <a:uFillTx/>
                <a:latin typeface="Segoe UI"/>
                <a:ea typeface="+mn-ea"/>
                <a:cs typeface="+mn-cs"/>
              </a:rPr>
              <a:t>5 IDG: Big Data Survey 2017</a:t>
            </a:r>
            <a:endParaRPr kumimoji="0" lang="en-GB" sz="900" b="0" i="0" u="none" strike="noStrike" kern="1200" cap="none" spc="0" normalizeH="0" baseline="0" noProof="0">
              <a:ln>
                <a:noFill/>
              </a:ln>
              <a:solidFill>
                <a:schemeClr val="tx1">
                  <a:lumMod val="50000"/>
                </a:schemeClr>
              </a:solidFill>
              <a:effectLst/>
              <a:uLnTx/>
              <a:uFillTx/>
              <a:latin typeface="Segoe UI"/>
              <a:ea typeface="+mn-ea"/>
              <a:cs typeface="+mn-cs"/>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668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35"/>
              </a:spcAft>
            </a:pPr>
            <a:endParaRPr lang="en-US" sz="900">
              <a:gradFill>
                <a:gsLst>
                  <a:gs pos="1250">
                    <a:srgbClr val="353535"/>
                  </a:gs>
                  <a:gs pos="100000">
                    <a:srgbClr val="353535"/>
                  </a:gs>
                </a:gsLst>
                <a:lin ang="5400000" scaled="0"/>
              </a:gradFill>
              <a:latin typeface="Segoe UI Light"/>
            </a:endParaRPr>
          </a:p>
        </p:txBody>
      </p:sp>
      <p:sp>
        <p:nvSpPr>
          <p:cNvPr id="4" name="Header Placeholder 3"/>
          <p:cNvSpPr>
            <a:spLocks noGrp="1"/>
          </p:cNvSpPr>
          <p:nvPr>
            <p:ph type="hdr" sz="quarter" idx="10"/>
          </p:nvPr>
        </p:nvSpPr>
        <p:spPr/>
        <p:txBody>
          <a:bodyPr/>
          <a:lstStyle/>
          <a:p>
            <a:pPr defTabSz="996705">
              <a:defRPr/>
            </a:pPr>
            <a:r>
              <a:rPr lang="en-US" sz="1900" kern="0">
                <a:solidFill>
                  <a:sysClr val="windowText" lastClr="000000"/>
                </a:solidFill>
              </a:rPr>
              <a:t>WPC 2015</a:t>
            </a:r>
          </a:p>
          <a:p>
            <a:pPr defTabSz="996705">
              <a:defRPr/>
            </a:pPr>
            <a:endParaRPr lang="en-US" sz="1900" kern="0">
              <a:solidFill>
                <a:sysClr val="windowText" lastClr="000000"/>
              </a:solidFill>
            </a:endParaRPr>
          </a:p>
        </p:txBody>
      </p:sp>
      <p:sp>
        <p:nvSpPr>
          <p:cNvPr id="5" name="Footer Placeholder 4"/>
          <p:cNvSpPr>
            <a:spLocks noGrp="1"/>
          </p:cNvSpPr>
          <p:nvPr>
            <p:ph type="ftr" sz="quarter" idx="11"/>
          </p:nvPr>
        </p:nvSpPr>
        <p:spPr/>
        <p:txBody>
          <a:bodyPr/>
          <a:lstStyle/>
          <a:p>
            <a:pPr marL="0" defTabSz="996377" eaLnBrk="0" hangingPunct="0">
              <a:defRPr/>
            </a:pPr>
            <a:r>
              <a:rPr lang="en-US" sz="400" kern="0">
                <a:gradFill>
                  <a:gsLst>
                    <a:gs pos="0">
                      <a:prstClr val="black"/>
                    </a:gs>
                    <a:gs pos="100000">
                      <a:prstClr val="black"/>
                    </a:gs>
                  </a:gsLst>
                  <a:lin ang="5400000" scaled="0"/>
                </a:gradFill>
                <a:latin typeface="Segoe UI" panose="020B0502040204020203"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96705">
              <a:defRPr/>
            </a:pPr>
            <a:fld id="{38EEC551-8CDA-4EB6-89BB-2A86C9F091C8}" type="datetime8">
              <a:rPr lang="en-US" sz="1900" kern="0">
                <a:solidFill>
                  <a:sysClr val="windowText" lastClr="000000"/>
                </a:solidFill>
              </a:rPr>
              <a:pPr defTabSz="996705">
                <a:defRPr/>
              </a:pPr>
              <a:t>9/13/2023 2:10 PM</a:t>
            </a:fld>
            <a:endParaRPr lang="en-US" sz="1900" kern="0">
              <a:solidFill>
                <a:sysClr val="windowText" lastClr="000000"/>
              </a:solidFill>
            </a:endParaRPr>
          </a:p>
        </p:txBody>
      </p:sp>
      <p:sp>
        <p:nvSpPr>
          <p:cNvPr id="7" name="Slide Number Placeholder 6"/>
          <p:cNvSpPr>
            <a:spLocks noGrp="1"/>
          </p:cNvSpPr>
          <p:nvPr>
            <p:ph type="sldNum" sz="quarter" idx="13"/>
          </p:nvPr>
        </p:nvSpPr>
        <p:spPr/>
        <p:txBody>
          <a:bodyPr/>
          <a:lstStyle/>
          <a:p>
            <a:pPr defTabSz="996705">
              <a:defRPr/>
            </a:pPr>
            <a:fld id="{B4008EB6-D09E-4580-8CD6-DDB14511944F}" type="slidenum">
              <a:rPr lang="en-US" sz="1900" kern="0">
                <a:solidFill>
                  <a:sysClr val="windowText" lastClr="000000"/>
                </a:solidFill>
              </a:rPr>
              <a:pPr defTabSz="996705">
                <a:defRPr/>
              </a:pPr>
              <a:t>6</a:t>
            </a:fld>
            <a:endParaRPr lang="en-US" sz="1900" kern="0">
              <a:solidFill>
                <a:sysClr val="windowText" lastClr="000000"/>
              </a:solidFill>
            </a:endParaRPr>
          </a:p>
        </p:txBody>
      </p:sp>
    </p:spTree>
    <p:extLst>
      <p:ext uri="{BB962C8B-B14F-4D97-AF65-F5344CB8AC3E}">
        <p14:creationId xmlns:p14="http://schemas.microsoft.com/office/powerpoint/2010/main" val="138186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a:t>Why should a Partner care about Power Apps?</a:t>
            </a:r>
          </a:p>
          <a:p>
            <a:pPr marL="571413" lvl="1" indent="-342900">
              <a:buFont typeface="+mj-lt"/>
              <a:buAutoNum type="alphaLcPeriod"/>
            </a:pPr>
            <a:r>
              <a:rPr lang="en-US"/>
              <a:t>App development is a critical part of modernization </a:t>
            </a:r>
          </a:p>
          <a:p>
            <a:pPr marL="0" indent="0">
              <a:buFont typeface="Arial" panose="020B0604020202020204" pitchFamily="34" charset="0"/>
              <a:buNone/>
            </a:pPr>
            <a:endParaRPr lang="en-US" sz="1200"/>
          </a:p>
          <a:p>
            <a:pPr marL="0" indent="0">
              <a:buFont typeface="Arial" panose="020B0604020202020204" pitchFamily="34" charset="0"/>
              <a:buNone/>
            </a:pPr>
            <a:endParaRPr lang="en-US" sz="1200"/>
          </a:p>
          <a:p>
            <a:pPr marL="0" indent="0">
              <a:buFont typeface="Arial" panose="020B0604020202020204" pitchFamily="34" charset="0"/>
              <a:buNone/>
            </a:pPr>
            <a:r>
              <a:rPr lang="en-US" sz="1200"/>
              <a:t>There are multiple strategies for modernization based on a customer needs and priorities but they essentially come down to four paths. </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The more of these paths you can support, the more modernization benefits you can deliver to your customers. </a:t>
            </a:r>
          </a:p>
          <a:p>
            <a:pPr marL="0" indent="0">
              <a:buFont typeface="Arial" panose="020B0604020202020204" pitchFamily="34" charset="0"/>
              <a:buNone/>
            </a:pPr>
            <a:endParaRPr lang="en-US" sz="1200"/>
          </a:p>
          <a:p>
            <a:pPr marL="0" indent="0">
              <a:buFont typeface="Arial" panose="020B0604020202020204" pitchFamily="34" charset="0"/>
              <a:buNone/>
            </a:pPr>
            <a:endParaRPr lang="en-US" sz="6600"/>
          </a:p>
          <a:p>
            <a:pPr algn="l"/>
            <a:r>
              <a:rPr lang="en-US" sz="6600" b="1" i="0">
                <a:solidFill>
                  <a:srgbClr val="171717"/>
                </a:solidFill>
                <a:effectLst/>
                <a:latin typeface="Segoe UI" panose="020B0502040204020203" pitchFamily="34" charset="0"/>
              </a:rPr>
              <a:t>Rehost</a:t>
            </a:r>
          </a:p>
          <a:p>
            <a:pPr algn="l"/>
            <a:r>
              <a:rPr lang="en-US" sz="6600" b="0" i="0">
                <a:solidFill>
                  <a:srgbClr val="171717"/>
                </a:solidFill>
                <a:effectLst/>
                <a:latin typeface="Segoe UI" panose="020B0502040204020203" pitchFamily="34" charset="0"/>
              </a:rPr>
              <a:t>Also known as a </a:t>
            </a:r>
            <a:r>
              <a:rPr lang="en-US" sz="6600" b="0" i="1">
                <a:solidFill>
                  <a:srgbClr val="171717"/>
                </a:solidFill>
                <a:effectLst/>
                <a:latin typeface="Segoe UI" panose="020B0502040204020203" pitchFamily="34" charset="0"/>
              </a:rPr>
              <a:t>lift and shift</a:t>
            </a:r>
            <a:r>
              <a:rPr lang="en-US" sz="6600" b="0" i="0">
                <a:solidFill>
                  <a:srgbClr val="171717"/>
                </a:solidFill>
                <a:effectLst/>
                <a:latin typeface="Segoe UI" panose="020B0502040204020203" pitchFamily="34" charset="0"/>
              </a:rPr>
              <a:t> migration, a rehost effort moves a current state asset to the chosen cloud provider, with minimal change to overall architecture.</a:t>
            </a:r>
          </a:p>
          <a:p>
            <a:pPr algn="l"/>
            <a:endParaRPr lang="en-US" sz="6600" b="1" i="0">
              <a:solidFill>
                <a:srgbClr val="171717"/>
              </a:solidFill>
              <a:effectLst/>
              <a:latin typeface="Segoe UI" panose="020B0502040204020203" pitchFamily="34" charset="0"/>
            </a:endParaRPr>
          </a:p>
          <a:p>
            <a:pPr algn="l"/>
            <a:r>
              <a:rPr lang="en-US" sz="6600" b="1" i="0">
                <a:solidFill>
                  <a:srgbClr val="171717"/>
                </a:solidFill>
                <a:effectLst/>
                <a:latin typeface="Segoe UI" panose="020B0502040204020203" pitchFamily="34" charset="0"/>
              </a:rPr>
              <a:t>Refactor</a:t>
            </a:r>
          </a:p>
          <a:p>
            <a:pPr algn="l"/>
            <a:r>
              <a:rPr lang="en-US" sz="6600" b="0" i="0">
                <a:solidFill>
                  <a:srgbClr val="171717"/>
                </a:solidFill>
                <a:effectLst/>
                <a:latin typeface="Segoe UI" panose="020B0502040204020203" pitchFamily="34" charset="0"/>
              </a:rPr>
              <a:t>Platform as a service (PaaS) options can reduce the operational costs that are associated with many applications. It's a good idea to slightly refactor an application to fit a PaaS-based model.</a:t>
            </a:r>
          </a:p>
          <a:p>
            <a:pPr algn="l"/>
            <a:r>
              <a:rPr lang="en-US" sz="6600" b="0" i="0">
                <a:solidFill>
                  <a:srgbClr val="171717"/>
                </a:solidFill>
                <a:effectLst/>
                <a:latin typeface="Segoe UI" panose="020B0502040204020203" pitchFamily="34" charset="0"/>
              </a:rPr>
              <a:t>"Refactor" also refers to the application development process of refactoring code to enable an application to deliver on new business opportunities.</a:t>
            </a:r>
          </a:p>
          <a:p>
            <a:pPr algn="l"/>
            <a:endParaRPr lang="en-US" sz="6600" b="1" i="0">
              <a:solidFill>
                <a:srgbClr val="171717"/>
              </a:solidFill>
              <a:effectLst/>
              <a:latin typeface="Segoe UI" panose="020B0502040204020203" pitchFamily="34" charset="0"/>
            </a:endParaRPr>
          </a:p>
          <a:p>
            <a:pPr algn="l"/>
            <a:r>
              <a:rPr lang="en-US" sz="6600" b="1" i="0">
                <a:solidFill>
                  <a:srgbClr val="171717"/>
                </a:solidFill>
                <a:effectLst/>
                <a:latin typeface="Segoe UI" panose="020B0502040204020203" pitchFamily="34" charset="0"/>
              </a:rPr>
              <a:t>Rearchitect</a:t>
            </a:r>
          </a:p>
          <a:p>
            <a:pPr algn="l"/>
            <a:r>
              <a:rPr lang="en-US" sz="6600" b="0" i="0">
                <a:solidFill>
                  <a:srgbClr val="171717"/>
                </a:solidFill>
                <a:effectLst/>
                <a:latin typeface="Segoe UI" panose="020B0502040204020203" pitchFamily="34" charset="0"/>
              </a:rPr>
              <a:t>Some aging applications aren't compatible with cloud providers because of the architectural decisions that were made when the application was built. In these cases, the application might need to be rearchitected before transformation. In other cases, applications that are cloud-compatible, but not cloud-native, might create cost efficiencies and operational efficiencies by rearchitecting the solution into a cloud-native application.</a:t>
            </a:r>
          </a:p>
          <a:p>
            <a:pPr algn="l"/>
            <a:endParaRPr lang="en-US" sz="6600" b="1" i="0">
              <a:solidFill>
                <a:srgbClr val="171717"/>
              </a:solidFill>
              <a:effectLst/>
              <a:latin typeface="Segoe UI" panose="020B0502040204020203" pitchFamily="34" charset="0"/>
            </a:endParaRPr>
          </a:p>
          <a:p>
            <a:pPr algn="l"/>
            <a:r>
              <a:rPr lang="en-US" sz="6600" b="1" i="0">
                <a:solidFill>
                  <a:srgbClr val="171717"/>
                </a:solidFill>
                <a:effectLst/>
                <a:latin typeface="Segoe UI" panose="020B0502040204020203" pitchFamily="34" charset="0"/>
              </a:rPr>
              <a:t>Rebuild</a:t>
            </a:r>
          </a:p>
          <a:p>
            <a:pPr algn="l"/>
            <a:r>
              <a:rPr lang="en-US" sz="6600" b="0" i="0">
                <a:solidFill>
                  <a:srgbClr val="171717"/>
                </a:solidFill>
                <a:effectLst/>
                <a:latin typeface="Segoe UI" panose="020B0502040204020203" pitchFamily="34" charset="0"/>
              </a:rPr>
              <a:t>In some scenarios, the delta that must be overcome to carry an application forward can be too large to justify further investment. This is especially true for applications that previously met the needs of a business but are now unsupported or misaligned with the current business processes. In this case, a new code base is created to align with a </a:t>
            </a:r>
            <a:r>
              <a:rPr lang="en-US" sz="6600" b="0" i="0" u="sng">
                <a:solidFill>
                  <a:srgbClr val="171717"/>
                </a:solidFill>
                <a:effectLst/>
                <a:latin typeface="Segoe UI" panose="020B0502040204020203" pitchFamily="34" charset="0"/>
                <a:hlinkClick r:id="rId3"/>
              </a:rPr>
              <a:t>cloud-native</a:t>
            </a:r>
            <a:r>
              <a:rPr lang="en-US" sz="6600" b="0" i="0">
                <a:solidFill>
                  <a:srgbClr val="171717"/>
                </a:solidFill>
                <a:effectLst/>
                <a:latin typeface="Segoe UI" panose="020B0502040204020203" pitchFamily="34" charset="0"/>
              </a:rPr>
              <a:t> approach.</a:t>
            </a:r>
          </a:p>
          <a:p>
            <a:pPr algn="l"/>
            <a:endParaRPr lang="en-US" sz="6600" b="0" i="0">
              <a:solidFill>
                <a:srgbClr val="171717"/>
              </a:solidFill>
              <a:effectLst/>
              <a:latin typeface="Segoe UI" panose="020B0502040204020203" pitchFamily="34" charset="0"/>
            </a:endParaRPr>
          </a:p>
          <a:p>
            <a:pPr algn="l"/>
            <a:endParaRPr lang="en-US" sz="6600" b="0" i="0">
              <a:solidFill>
                <a:srgbClr val="171717"/>
              </a:solidFill>
              <a:effectLst/>
              <a:latin typeface="Segoe UI" panose="020B0502040204020203" pitchFamily="34" charset="0"/>
            </a:endParaRPr>
          </a:p>
          <a:p>
            <a:pPr marL="0" indent="0">
              <a:buFont typeface="Arial" panose="020B0604020202020204" pitchFamily="34" charset="0"/>
              <a:buNone/>
            </a:pPr>
            <a:endParaRPr lang="en-US" sz="320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712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550-916B-47D8-B3B0-D5DCD326C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0B9EBD22-0BF4-4E78-A097-9C3356942E0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553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04671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4" y="4944166"/>
            <a:ext cx="9801726" cy="742382"/>
          </a:xfrm>
        </p:spPr>
        <p:txBody>
          <a:bodyPr/>
          <a:lstStyle>
            <a:lvl1pPr>
              <a:defRPr sz="1800">
                <a:solidFill>
                  <a:schemeClr val="bg1"/>
                </a:solidFill>
              </a:defRPr>
            </a:lvl1pPr>
            <a:lvl2pPr>
              <a:defRPr sz="1800">
                <a:solidFill>
                  <a:schemeClr val="bg1"/>
                </a:solidFill>
              </a:defRPr>
            </a:lvl2pPr>
            <a:lvl3pPr>
              <a:defRPr sz="1398"/>
            </a:lvl3pPr>
            <a:lvl4pPr>
              <a:defRPr sz="1398"/>
            </a:lvl4pPr>
            <a:lvl5pPr>
              <a:defRPr sz="1048"/>
            </a:lvl5pPr>
          </a:lstStyle>
          <a:p>
            <a:pPr lvl="0"/>
            <a:r>
              <a:rPr lang="en-US"/>
              <a:t>Speaker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2" y="3090314"/>
            <a:ext cx="9823498" cy="1828800"/>
          </a:xfrm>
          <a:noFill/>
        </p:spPr>
        <p:txBody>
          <a:bodyPr lIns="0" tIns="0" rIns="0" bIns="182880" anchor="b" anchorCtr="0"/>
          <a:lstStyle>
            <a:lvl1pPr>
              <a:defRPr sz="4798" strike="noStrike" spc="-50" baseline="0">
                <a:solidFill>
                  <a:schemeClr val="bg1"/>
                </a:solidFill>
              </a:defRPr>
            </a:lvl1pPr>
          </a:lstStyle>
          <a:p>
            <a:r>
              <a:rPr lang="en-US"/>
              <a:t>Power Apps presentation title</a:t>
            </a:r>
          </a:p>
        </p:txBody>
      </p:sp>
      <p:pic>
        <p:nvPicPr>
          <p:cNvPr id="7" name="Picture 2">
            <a:extLst>
              <a:ext uri="{FF2B5EF4-FFF2-40B4-BE49-F238E27FC236}">
                <a16:creationId xmlns:a16="http://schemas.microsoft.com/office/drawing/2014/main" id="{B1FD7537-C1B5-4197-91C6-A520A9D1801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60986" y="150300"/>
            <a:ext cx="1976907" cy="38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998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3" y="1631572"/>
            <a:ext cx="3681793" cy="3161094"/>
          </a:xfrm>
          <a:blipFill>
            <a:blip r:embed="rId2">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40" y="5026024"/>
            <a:ext cx="3690937" cy="1225139"/>
          </a:xfrm>
        </p:spPr>
        <p:txBody>
          <a:bodyPr lIns="0" tIns="0" rIns="0" bIns="0"/>
          <a:lstStyle>
            <a:lvl1pPr marL="0" indent="0">
              <a:lnSpc>
                <a:spcPts val="1800"/>
              </a:lnSpc>
              <a:spcBef>
                <a:spcPts val="1224"/>
              </a:spcBef>
              <a:buNone/>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90" y="5026024"/>
            <a:ext cx="3690937" cy="1225139"/>
          </a:xfrm>
        </p:spPr>
        <p:txBody>
          <a:bodyPr lIns="0" tIns="0" rIns="0" bIns="0"/>
          <a:lstStyle>
            <a:lvl1pPr marL="0" indent="0">
              <a:lnSpc>
                <a:spcPts val="1800"/>
              </a:lnSpc>
              <a:spcBef>
                <a:spcPts val="1224"/>
              </a:spcBef>
              <a:buNone/>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5" y="1631572"/>
            <a:ext cx="3681793" cy="3161094"/>
          </a:xfrm>
          <a:blipFill>
            <a:blip r:embed="rId3">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91" y="1631568"/>
            <a:ext cx="3681793" cy="3161095"/>
          </a:xfrm>
          <a:blipFill>
            <a:blip r:embed="rId4">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40" y="5026024"/>
            <a:ext cx="3690937" cy="1225139"/>
          </a:xfrm>
        </p:spPr>
        <p:txBody>
          <a:bodyPr lIns="0" tIns="0" rIns="0" bIns="0"/>
          <a:lstStyle>
            <a:lvl1pPr marL="0" indent="0">
              <a:lnSpc>
                <a:spcPts val="1800"/>
              </a:lnSpc>
              <a:spcBef>
                <a:spcPts val="1224"/>
              </a:spcBef>
              <a:buNone/>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305142089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5"/>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3"/>
            <a:ext cx="1727200" cy="2873133"/>
          </a:xfrm>
        </p:spPr>
        <p:txBody>
          <a:bodyPr lIns="0" tIns="0" rIns="0" bIns="0"/>
          <a:lstStyle>
            <a:lvl1pPr marL="0" indent="0">
              <a:lnSpc>
                <a:spcPts val="1800"/>
              </a:lnSpc>
              <a:spcBef>
                <a:spcPts val="900"/>
              </a:spcBef>
              <a:buNone/>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1"/>
            <a:ext cx="1727200" cy="2859270"/>
          </a:xfrm>
        </p:spPr>
        <p:txBody>
          <a:bodyPr lIns="0" tIns="0" rIns="0" bIns="0"/>
          <a:lstStyle>
            <a:lvl1pPr marL="0" marR="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8" b="0" kern="1200" spc="0" baseline="0" dirty="0" smtClean="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1" y="3230881"/>
            <a:ext cx="1727200" cy="2859270"/>
          </a:xfrm>
        </p:spPr>
        <p:txBody>
          <a:bodyPr lIns="0" tIns="0" rIns="0" bIns="0"/>
          <a:lstStyle>
            <a:lvl1pPr marL="0" marR="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1" y="3230881"/>
            <a:ext cx="1727200" cy="2859270"/>
          </a:xfrm>
        </p:spPr>
        <p:txBody>
          <a:bodyPr lIns="0" tIns="0" rIns="0" bIns="0"/>
          <a:lstStyle>
            <a:lvl1pPr marL="0" marR="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8" b="0" kern="1200" spc="0" baseline="0" dirty="0" smtClean="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1"/>
            <a:ext cx="1727200" cy="2859270"/>
          </a:xfrm>
        </p:spPr>
        <p:txBody>
          <a:bodyPr lIns="0" tIns="0" rIns="0" bIns="0"/>
          <a:lstStyle>
            <a:lvl1pPr marL="0" marR="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1"/>
            <a:ext cx="1727200" cy="2859270"/>
          </a:xfrm>
        </p:spPr>
        <p:txBody>
          <a:bodyPr lIns="0" tIns="0" rIns="0" bIns="0"/>
          <a:lstStyle>
            <a:lvl1pPr marL="0" marR="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5"/>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1" y="2201865"/>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1" y="2201865"/>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5"/>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5"/>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40"/>
            <a:ext cx="261936" cy="263525"/>
          </a:xfrm>
        </p:spPr>
        <p:txBody>
          <a:bodyPr tIns="0" bIns="0"/>
          <a:lstStyle>
            <a:lvl1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1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90" y="2065340"/>
            <a:ext cx="261936" cy="263525"/>
          </a:xfrm>
        </p:spPr>
        <p:txBody>
          <a:bodyPr tIns="0" bIns="0"/>
          <a:lstStyle>
            <a:lvl1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1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40" y="2065340"/>
            <a:ext cx="261936" cy="263525"/>
          </a:xfrm>
        </p:spPr>
        <p:txBody>
          <a:bodyPr tIns="0" bIns="0"/>
          <a:lstStyle>
            <a:lvl1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1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5" y="2065340"/>
            <a:ext cx="261936" cy="263525"/>
          </a:xfrm>
        </p:spPr>
        <p:txBody>
          <a:bodyPr tIns="0" bIns="0"/>
          <a:lstStyle>
            <a:lvl1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1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7" y="2065340"/>
            <a:ext cx="261936" cy="263525"/>
          </a:xfrm>
        </p:spPr>
        <p:txBody>
          <a:bodyPr tIns="0" bIns="0"/>
          <a:lstStyle>
            <a:lvl1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1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40"/>
            <a:ext cx="261936" cy="263525"/>
          </a:xfrm>
        </p:spPr>
        <p:txBody>
          <a:bodyPr tIns="0" bIns="0"/>
          <a:lstStyle>
            <a:lvl1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1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1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27387960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10409822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75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4013" y="450064"/>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40" y="960439"/>
            <a:ext cx="4983161" cy="3325812"/>
          </a:xfrm>
          <a:noFill/>
        </p:spPr>
        <p:txBody>
          <a:bodyPr vert="horz" wrap="square" lIns="0" tIns="0" rIns="0" bIns="0" rtlCol="0" anchor="t" anchorCtr="0">
            <a:noAutofit/>
          </a:bodyPr>
          <a:lstStyle>
            <a:lvl1pPr>
              <a:defRPr lang="en-US" sz="4798" spc="-50" baseline="0" dirty="0">
                <a:solidFill>
                  <a:schemeClr val="tx1"/>
                </a:solidFill>
              </a:defRPr>
            </a:lvl1pPr>
          </a:lstStyle>
          <a:p>
            <a:pPr marL="0" lvl="0">
              <a:lnSpc>
                <a:spcPts val="5598"/>
              </a:lnSpc>
            </a:pPr>
            <a:r>
              <a:rPr lang="en-US"/>
              <a:t>Section title</a:t>
            </a:r>
          </a:p>
        </p:txBody>
      </p:sp>
    </p:spTree>
    <p:extLst>
      <p:ext uri="{BB962C8B-B14F-4D97-AF65-F5344CB8AC3E}">
        <p14:creationId xmlns:p14="http://schemas.microsoft.com/office/powerpoint/2010/main" val="231130317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8A467-97D1-4227-BA94-D57AAEE472A9}"/>
              </a:ext>
            </a:extLst>
          </p:cNvPr>
          <p:cNvPicPr>
            <a:picLocks noChangeAspect="1"/>
          </p:cNvPicPr>
          <p:nvPr userDrawn="1"/>
        </p:nvPicPr>
        <p:blipFill>
          <a:blip r:embed="rId2"/>
          <a:stretch>
            <a:fillRect/>
          </a:stretch>
        </p:blipFill>
        <p:spPr>
          <a:xfrm>
            <a:off x="2709" y="0"/>
            <a:ext cx="12431058" cy="6994525"/>
          </a:xfrm>
          <a:prstGeom prst="rect">
            <a:avLst/>
          </a:prstGeom>
        </p:spPr>
      </p:pic>
      <p:sp>
        <p:nvSpPr>
          <p:cNvPr id="6" name="Text Placeholder 1">
            <a:extLst>
              <a:ext uri="{FF2B5EF4-FFF2-40B4-BE49-F238E27FC236}">
                <a16:creationId xmlns:a16="http://schemas.microsoft.com/office/drawing/2014/main" id="{56C8EAEF-E8E7-4524-830E-A47A78C2B213}"/>
              </a:ext>
            </a:extLst>
          </p:cNvPr>
          <p:cNvSpPr>
            <a:spLocks noGrp="1"/>
          </p:cNvSpPr>
          <p:nvPr>
            <p:ph type="body" sz="quarter" idx="10" hasCustomPrompt="1"/>
          </p:nvPr>
        </p:nvSpPr>
        <p:spPr>
          <a:xfrm>
            <a:off x="694735" y="3566882"/>
            <a:ext cx="11296382" cy="565027"/>
          </a:xfrm>
        </p:spPr>
        <p:txBody>
          <a:bodyPr/>
          <a:lstStyle>
            <a:lvl1pPr algn="ctr">
              <a:defRPr>
                <a:solidFill>
                  <a:schemeClr val="bg1"/>
                </a:solidFill>
              </a:defRPr>
            </a:lvl1pPr>
          </a:lstStyle>
          <a:p>
            <a:pPr marL="66383" lvl="0" defTabSz="951028" fontAlgn="base">
              <a:spcAft>
                <a:spcPct val="0"/>
              </a:spcAft>
            </a:pPr>
            <a:r>
              <a:rPr lang="en-GB">
                <a:solidFill>
                  <a:schemeClr val="bg1"/>
                </a:solidFill>
                <a:latin typeface="Segoe UI Light" panose="020B0502040204020203" pitchFamily="34" charset="0"/>
                <a:cs typeface="Segoe UI Light" panose="020B0502040204020203" pitchFamily="34" charset="0"/>
              </a:rPr>
              <a:t>Section Description</a:t>
            </a:r>
            <a:endParaRPr lang="en-US">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7" name="Title 2">
            <a:extLst>
              <a:ext uri="{FF2B5EF4-FFF2-40B4-BE49-F238E27FC236}">
                <a16:creationId xmlns:a16="http://schemas.microsoft.com/office/drawing/2014/main" id="{1F7B5033-B4D1-455F-A29F-D1683DA88828}"/>
              </a:ext>
            </a:extLst>
          </p:cNvPr>
          <p:cNvSpPr>
            <a:spLocks noGrp="1"/>
          </p:cNvSpPr>
          <p:nvPr>
            <p:ph type="title" hasCustomPrompt="1"/>
          </p:nvPr>
        </p:nvSpPr>
        <p:spPr>
          <a:xfrm>
            <a:off x="591055" y="2416417"/>
            <a:ext cx="11503739" cy="769072"/>
          </a:xfrm>
        </p:spPr>
        <p:txBody>
          <a:bodyPr anchor="ctr"/>
          <a:lstStyle>
            <a:lvl1pPr algn="ctr">
              <a:defRPr>
                <a:solidFill>
                  <a:schemeClr val="bg1"/>
                </a:solidFill>
              </a:defRPr>
            </a:lvl1pPr>
          </a:lstStyle>
          <a:p>
            <a:r>
              <a:rPr lang="en-US">
                <a:solidFill>
                  <a:schemeClr val="bg1"/>
                </a:solidFill>
              </a:rPr>
              <a:t>Section Title</a:t>
            </a:r>
          </a:p>
        </p:txBody>
      </p:sp>
    </p:spTree>
    <p:extLst>
      <p:ext uri="{BB962C8B-B14F-4D97-AF65-F5344CB8AC3E}">
        <p14:creationId xmlns:p14="http://schemas.microsoft.com/office/powerpoint/2010/main" val="41552530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C1D72-D47B-4794-893B-FD177DC1C717}"/>
              </a:ext>
            </a:extLst>
          </p:cNvPr>
          <p:cNvSpPr/>
          <p:nvPr userDrawn="1"/>
        </p:nvSpPr>
        <p:spPr bwMode="auto">
          <a:xfrm>
            <a:off x="0" y="0"/>
            <a:ext cx="1243647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40" y="960439"/>
            <a:ext cx="4983161" cy="3325812"/>
          </a:xfrm>
          <a:noFill/>
        </p:spPr>
        <p:txBody>
          <a:bodyPr vert="horz" wrap="square" lIns="0" tIns="0" rIns="0" bIns="0" rtlCol="0" anchor="t" anchorCtr="0">
            <a:noAutofit/>
          </a:bodyPr>
          <a:lstStyle>
            <a:lvl1pPr>
              <a:defRPr lang="en-US" sz="4798" spc="-50" baseline="0" dirty="0">
                <a:solidFill>
                  <a:schemeClr val="tx1"/>
                </a:solidFill>
              </a:defRPr>
            </a:lvl1pPr>
          </a:lstStyle>
          <a:p>
            <a:pPr marL="0" lvl="0">
              <a:lnSpc>
                <a:spcPts val="5598"/>
              </a:lnSpc>
            </a:pPr>
            <a:r>
              <a:rPr lang="en-US"/>
              <a:t>Section title</a:t>
            </a:r>
          </a:p>
        </p:txBody>
      </p:sp>
    </p:spTree>
    <p:extLst>
      <p:ext uri="{BB962C8B-B14F-4D97-AF65-F5344CB8AC3E}">
        <p14:creationId xmlns:p14="http://schemas.microsoft.com/office/powerpoint/2010/main" val="7964330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C1D72-D47B-4794-893B-FD177DC1C717}"/>
              </a:ext>
            </a:extLst>
          </p:cNvPr>
          <p:cNvSpPr/>
          <p:nvPr userDrawn="1"/>
        </p:nvSpPr>
        <p:spPr bwMode="auto">
          <a:xfrm>
            <a:off x="0" y="0"/>
            <a:ext cx="12436475" cy="6994525"/>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40" y="960439"/>
            <a:ext cx="4983161" cy="3325812"/>
          </a:xfrm>
          <a:noFill/>
        </p:spPr>
        <p:txBody>
          <a:bodyPr vert="horz" wrap="square" lIns="0" tIns="0" rIns="0" bIns="0" rtlCol="0" anchor="t" anchorCtr="0">
            <a:noAutofit/>
          </a:bodyPr>
          <a:lstStyle>
            <a:lvl1pPr>
              <a:defRPr lang="en-US" sz="4798" spc="-50" baseline="0" dirty="0">
                <a:solidFill>
                  <a:schemeClr val="bg1"/>
                </a:solidFill>
              </a:defRPr>
            </a:lvl1pPr>
          </a:lstStyle>
          <a:p>
            <a:pPr marL="0" lvl="0">
              <a:lnSpc>
                <a:spcPts val="5598"/>
              </a:lnSpc>
            </a:pPr>
            <a:r>
              <a:rPr lang="en-US"/>
              <a:t>Section title</a:t>
            </a:r>
          </a:p>
        </p:txBody>
      </p:sp>
    </p:spTree>
    <p:extLst>
      <p:ext uri="{BB962C8B-B14F-4D97-AF65-F5344CB8AC3E}">
        <p14:creationId xmlns:p14="http://schemas.microsoft.com/office/powerpoint/2010/main" val="709072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3" y="426476"/>
            <a:ext cx="7902575" cy="6568052"/>
          </a:xfrm>
          <a:prstGeom prst="rect">
            <a:avLst/>
          </a:prstGeom>
        </p:spPr>
      </p:pic>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40" y="1961081"/>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13" indent="0">
              <a:buNone/>
              <a:defRPr/>
            </a:lvl2pPr>
            <a:lvl3pPr marL="457024" indent="0">
              <a:buNone/>
              <a:defRPr/>
            </a:lvl3pPr>
            <a:lvl4pPr marL="685537" indent="0">
              <a:buNone/>
              <a:defRPr/>
            </a:lvl4pPr>
            <a:lvl5pPr marL="914049"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500"/>
            <a:ext cx="4853622" cy="2571524"/>
          </a:xfrm>
        </p:spPr>
        <p:txBody>
          <a:bodyPr lIns="0" tIns="0" rIns="0" bIns="0"/>
          <a:lstStyle>
            <a:lvl1pPr marL="285640" indent="-285640">
              <a:lnSpc>
                <a:spcPts val="1800"/>
              </a:lnSpc>
              <a:spcBef>
                <a:spcPts val="0"/>
              </a:spcBef>
              <a:buFont typeface="Arial" panose="020B0604020202020204" pitchFamily="34" charset="0"/>
              <a:buChar char="•"/>
              <a:defRPr sz="1398" b="0" i="0" spc="0">
                <a:solidFill>
                  <a:schemeClr val="tx1"/>
                </a:solidFill>
                <a:latin typeface="+mn-lt"/>
              </a:defRPr>
            </a:lvl1pPr>
            <a:lvl2pPr marL="0" indent="0">
              <a:lnSpc>
                <a:spcPts val="1800"/>
              </a:lnSpc>
              <a:spcBef>
                <a:spcPts val="0"/>
              </a:spcBef>
              <a:buNone/>
              <a:defRPr sz="1398">
                <a:solidFill>
                  <a:schemeClr val="tx1"/>
                </a:solidFill>
              </a:defRPr>
            </a:lvl2pPr>
            <a:lvl3pPr marL="457024" indent="0">
              <a:buNone/>
              <a:defRPr/>
            </a:lvl3pPr>
            <a:lvl4pPr marL="685537" indent="0">
              <a:buNone/>
              <a:defRPr/>
            </a:lvl4pPr>
            <a:lvl5pPr marL="914049"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51" y="3489114"/>
            <a:ext cx="5951026" cy="557637"/>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Power Platform </a:t>
            </a:r>
          </a:p>
        </p:txBody>
      </p:sp>
    </p:spTree>
    <p:extLst>
      <p:ext uri="{BB962C8B-B14F-4D97-AF65-F5344CB8AC3E}">
        <p14:creationId xmlns:p14="http://schemas.microsoft.com/office/powerpoint/2010/main" val="18802998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3" y="426476"/>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51" y="3489114"/>
            <a:ext cx="5951026" cy="557637"/>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51" y="2040567"/>
            <a:ext cx="1727200" cy="3094633"/>
          </a:xfrm>
        </p:spPr>
        <p:txBody>
          <a:bodyPr lIns="0" tIns="0" rIns="0" bIns="0"/>
          <a:lstStyle>
            <a:lvl1pPr marL="0" indent="0">
              <a:lnSpc>
                <a:spcPts val="1800"/>
              </a:lnSpc>
              <a:spcBef>
                <a:spcPts val="900"/>
              </a:spcBef>
              <a:buNone/>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40" y="2040567"/>
            <a:ext cx="1727200" cy="3094633"/>
          </a:xfrm>
        </p:spPr>
        <p:txBody>
          <a:bodyPr lIns="0" tIns="0" rIns="0" bIns="0"/>
          <a:lstStyle>
            <a:lvl1pPr marL="0" indent="0">
              <a:lnSpc>
                <a:spcPts val="1800"/>
              </a:lnSpc>
              <a:spcBef>
                <a:spcPts val="900"/>
              </a:spcBef>
              <a:buNone/>
              <a:defRPr lang="en-US" sz="1398" b="0" kern="1200" spc="0" baseline="0" dirty="0">
                <a:solidFill>
                  <a:srgbClr val="742774"/>
                </a:soli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solidFill>
                  <a:schemeClr val="tx1"/>
                </a:soli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Power Platform </a:t>
            </a:r>
          </a:p>
        </p:txBody>
      </p:sp>
    </p:spTree>
    <p:extLst>
      <p:ext uri="{BB962C8B-B14F-4D97-AF65-F5344CB8AC3E}">
        <p14:creationId xmlns:p14="http://schemas.microsoft.com/office/powerpoint/2010/main" val="12758428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7851E-5809-4667-8CBF-95E4D277F47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4462" r="14246" b="4592"/>
          <a:stretch/>
        </p:blipFill>
        <p:spPr>
          <a:xfrm>
            <a:off x="0" y="993"/>
            <a:ext cx="12436475" cy="6993532"/>
          </a:xfrm>
          <a:prstGeom prst="rect">
            <a:avLst/>
          </a:prstGeom>
        </p:spPr>
      </p:pic>
      <p:sp>
        <p:nvSpPr>
          <p:cNvPr id="9" name="Rectangle 8">
            <a:extLst>
              <a:ext uri="{FF2B5EF4-FFF2-40B4-BE49-F238E27FC236}">
                <a16:creationId xmlns:a16="http://schemas.microsoft.com/office/drawing/2014/main" id="{A982BA67-D096-4542-A8FF-CD6C7B7D4B09}"/>
              </a:ext>
            </a:extLst>
          </p:cNvPr>
          <p:cNvSpPr/>
          <p:nvPr userDrawn="1"/>
        </p:nvSpPr>
        <p:spPr bwMode="auto">
          <a:xfrm>
            <a:off x="0" y="993"/>
            <a:ext cx="12436475" cy="6993533"/>
          </a:xfrm>
          <a:prstGeom prst="rect">
            <a:avLst/>
          </a:prstGeom>
          <a:gradFill flip="none" rotWithShape="1">
            <a:gsLst>
              <a:gs pos="100000">
                <a:srgbClr val="742772">
                  <a:alpha val="0"/>
                  <a:lumMod val="47000"/>
                </a:srgbClr>
              </a:gs>
              <a:gs pos="7000">
                <a:srgbClr val="742772">
                  <a:lumMod val="26000"/>
                  <a:alpha val="94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6"/>
            <a:ext cx="9795376" cy="742382"/>
          </a:xfrm>
        </p:spPr>
        <p:txBody>
          <a:bodyPr/>
          <a:lstStyle>
            <a:lvl1pPr>
              <a:defRPr sz="1800">
                <a:solidFill>
                  <a:schemeClr val="bg1"/>
                </a:solidFill>
              </a:defRPr>
            </a:lvl1pPr>
            <a:lvl2pPr>
              <a:defRPr sz="1800">
                <a:solidFill>
                  <a:schemeClr val="bg1"/>
                </a:solidFill>
              </a:defRPr>
            </a:lvl2pPr>
            <a:lvl3pPr>
              <a:defRPr sz="1398"/>
            </a:lvl3pPr>
            <a:lvl4pPr>
              <a:defRPr sz="1398"/>
            </a:lvl4pPr>
            <a:lvl5pPr>
              <a:defRPr sz="1048"/>
            </a:lvl5pPr>
          </a:lstStyle>
          <a:p>
            <a:pPr lvl="0"/>
            <a:r>
              <a:rPr lang="en-US"/>
              <a:t>Speaker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798" strike="noStrike" spc="-50" baseline="0">
                <a:solidFill>
                  <a:schemeClr val="bg1"/>
                </a:solidFill>
              </a:defRPr>
            </a:lvl1pPr>
          </a:lstStyle>
          <a:p>
            <a:r>
              <a:rPr lang="en-US"/>
              <a:t>Power Apps presentation title</a:t>
            </a:r>
          </a:p>
        </p:txBody>
      </p:sp>
      <p:pic>
        <p:nvPicPr>
          <p:cNvPr id="7" name="Picture 2">
            <a:extLst>
              <a:ext uri="{FF2B5EF4-FFF2-40B4-BE49-F238E27FC236}">
                <a16:creationId xmlns:a16="http://schemas.microsoft.com/office/drawing/2014/main" id="{DC0222EA-4550-4EE4-AF58-24DB29E8E67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60986" y="150300"/>
            <a:ext cx="1976907" cy="38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904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5" y="496641"/>
            <a:ext cx="11087895" cy="6497884"/>
          </a:xfrm>
          <a:prstGeom prst="rect">
            <a:avLst/>
          </a:prstGeom>
        </p:spPr>
      </p:pic>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7698"/>
            <a:ext cx="7832726" cy="557637"/>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24886770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1" y="198961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7" y="5973763"/>
            <a:ext cx="3690937" cy="307777"/>
          </a:xfrm>
        </p:spPr>
        <p:txBody>
          <a:bodyPr lIns="0" tIns="0" rIns="0" bIns="0"/>
          <a:lstStyle>
            <a:lvl1pPr marL="0" indent="0">
              <a:lnSpc>
                <a:spcPts val="1198"/>
              </a:lnSpc>
              <a:spcBef>
                <a:spcPts val="900"/>
              </a:spcBef>
              <a:buFont typeface="Arial" panose="020B0604020202020204" pitchFamily="34" charset="0"/>
              <a:buNone/>
              <a:defRPr sz="1000" b="0" i="0" spc="0">
                <a:solidFill>
                  <a:schemeClr val="tx1"/>
                </a:solidFill>
                <a:latin typeface="+mn-lt"/>
              </a:defRPr>
            </a:lvl1pPr>
            <a:lvl2pPr marL="0" marR="0" indent="0" algn="l" defTabSz="932384" rtl="0" eaLnBrk="1" fontAlgn="auto" latinLnBrk="0" hangingPunct="1">
              <a:lnSpc>
                <a:spcPts val="1198"/>
              </a:lnSpc>
              <a:spcBef>
                <a:spcPts val="450"/>
              </a:spcBef>
              <a:spcAft>
                <a:spcPts val="0"/>
              </a:spcAft>
              <a:buClrTx/>
              <a:buSzPct val="90000"/>
              <a:buFont typeface="Arial" panose="020B0604020202020204" pitchFamily="34" charset="0"/>
              <a:buNone/>
              <a:tabLst/>
              <a:defRPr sz="1000">
                <a:solidFill>
                  <a:schemeClr val="tx1"/>
                </a:solidFill>
              </a:defRPr>
            </a:lvl2pPr>
            <a:lvl3pPr marL="457024" indent="0">
              <a:buNone/>
              <a:defRPr/>
            </a:lvl3pPr>
            <a:lvl4pPr marL="685537" indent="0">
              <a:buNone/>
              <a:defRPr/>
            </a:lvl4pPr>
            <a:lvl5pPr marL="914049"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41" y="5973763"/>
            <a:ext cx="3679825" cy="313904"/>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8"/>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41" y="198961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6" y="1989616"/>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5"/>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5"/>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6" y="5783265"/>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7" y="5973763"/>
            <a:ext cx="3679825" cy="313904"/>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8"/>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32471715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40" y="4002987"/>
            <a:ext cx="11533187" cy="557637"/>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400315295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2CE2B2-6293-48FF-BC99-7ECBF3BF262B}"/>
              </a:ext>
            </a:extLst>
          </p:cNvPr>
          <p:cNvSpPr/>
          <p:nvPr userDrawn="1"/>
        </p:nvSpPr>
        <p:spPr bwMode="auto">
          <a:xfrm>
            <a:off x="0" y="0"/>
            <a:ext cx="12436475" cy="6994525"/>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6EE0DC86-1CBE-4943-892D-8177713C005D}"/>
              </a:ext>
            </a:extLst>
          </p:cNvPr>
          <p:cNvSpPr>
            <a:spLocks noGrp="1"/>
          </p:cNvSpPr>
          <p:nvPr>
            <p:ph type="title" hasCustomPrompt="1"/>
          </p:nvPr>
        </p:nvSpPr>
        <p:spPr>
          <a:xfrm>
            <a:off x="596951" y="3093607"/>
            <a:ext cx="9327356" cy="508524"/>
          </a:xfrm>
          <a:noFill/>
        </p:spPr>
        <p:txBody>
          <a:bodyPr lIns="0" tIns="0" rIns="0" bIns="0" anchor="b" anchorCtr="0">
            <a:spAutoFit/>
          </a:bodyPr>
          <a:lstStyle>
            <a:lvl1pPr algn="l" defTabSz="950756" rtl="0" eaLnBrk="1" latinLnBrk="0" hangingPunct="1">
              <a:lnSpc>
                <a:spcPct val="90000"/>
              </a:lnSpc>
              <a:spcBef>
                <a:spcPct val="0"/>
              </a:spcBef>
              <a:buNone/>
              <a:defRPr lang="en-US" sz="3672" b="0" kern="1200" cap="none" spc="-51" baseline="0" dirty="0">
                <a:ln w="3175">
                  <a:noFill/>
                </a:ln>
                <a:solidFill>
                  <a:srgbClr val="FFFFFF"/>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A825A374-DA53-4635-8BF4-CD77A3DE7AFE}"/>
              </a:ext>
            </a:extLst>
          </p:cNvPr>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204185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2CE2B2-6293-48FF-BC99-7ECBF3BF262B}"/>
              </a:ext>
            </a:extLst>
          </p:cNvPr>
          <p:cNvSpPr/>
          <p:nvPr userDrawn="1"/>
        </p:nvSpPr>
        <p:spPr bwMode="auto">
          <a:xfrm>
            <a:off x="0" y="0"/>
            <a:ext cx="12436475" cy="6994525"/>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8E308C57-5B6E-4E33-BF3F-BAFC1E88A2B2}"/>
              </a:ext>
            </a:extLst>
          </p:cNvPr>
          <p:cNvSpPr>
            <a:spLocks noGrp="1"/>
          </p:cNvSpPr>
          <p:nvPr>
            <p:ph type="title" hasCustomPrompt="1"/>
          </p:nvPr>
        </p:nvSpPr>
        <p:spPr>
          <a:xfrm>
            <a:off x="596951" y="3096243"/>
            <a:ext cx="9327356" cy="508524"/>
          </a:xfrm>
          <a:noFill/>
        </p:spPr>
        <p:txBody>
          <a:bodyPr lIns="0" tIns="0" rIns="0" bIns="0" anchor="b" anchorCtr="0">
            <a:spAutoFit/>
          </a:bodyPr>
          <a:lstStyle>
            <a:lvl1pPr algn="l" defTabSz="950756" rtl="0" eaLnBrk="1" latinLnBrk="0" hangingPunct="1">
              <a:lnSpc>
                <a:spcPct val="90000"/>
              </a:lnSpc>
              <a:spcBef>
                <a:spcPct val="0"/>
              </a:spcBef>
              <a:buNone/>
              <a:defRPr lang="en-US" sz="3672" b="0" kern="1200" cap="none" spc="-51" baseline="0" dirty="0">
                <a:ln w="3175">
                  <a:noFill/>
                </a:ln>
                <a:solidFill>
                  <a:srgbClr val="FFFF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461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accent1"/>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4"/>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1932"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40" y="1882013"/>
            <a:ext cx="7604125" cy="1502727"/>
          </a:xfrm>
          <a:noFill/>
        </p:spPr>
        <p:txBody>
          <a:bodyPr lIns="0" tIns="0" rIns="0" bIns="0" anchor="t" anchorCtr="0"/>
          <a:lstStyle>
            <a:lvl1pPr>
              <a:lnSpc>
                <a:spcPct val="100000"/>
              </a:lnSpc>
              <a:spcAft>
                <a:spcPts val="1298"/>
              </a:spcAft>
              <a:defRPr sz="2600" spc="-50" baseline="0">
                <a:solidFill>
                  <a:schemeClr val="tx1"/>
                </a:solidFill>
              </a:defRPr>
            </a:lvl1pPr>
          </a:lstStyle>
          <a:p>
            <a:r>
              <a:rPr lang="en-US"/>
              <a:t>Thank you.</a:t>
            </a:r>
          </a:p>
        </p:txBody>
      </p:sp>
      <p:pic>
        <p:nvPicPr>
          <p:cNvPr id="6" name="Picture 2">
            <a:extLst>
              <a:ext uri="{FF2B5EF4-FFF2-40B4-BE49-F238E27FC236}">
                <a16:creationId xmlns:a16="http://schemas.microsoft.com/office/drawing/2014/main" id="{194C8120-35E5-4A35-8E18-541233CB71E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60987" y="156740"/>
            <a:ext cx="1976907" cy="38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953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6359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338845"/>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406646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 columns horizontal">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579438" y="3763964"/>
            <a:ext cx="11277600" cy="2628898"/>
          </a:xfrm>
        </p:spPr>
        <p:txBody>
          <a:bodyPr wrap="square" lIns="0" tIns="0" rIns="0" bIns="0">
            <a:noAutofit/>
          </a:bodyPr>
          <a:lstStyle>
            <a:lvl1pPr marL="0" marR="0" indent="0" algn="l" defTabSz="932563" rtl="0" eaLnBrk="1" fontAlgn="auto" latinLnBrk="0" hangingPunct="1">
              <a:lnSpc>
                <a:spcPct val="100000"/>
              </a:lnSpc>
              <a:spcBef>
                <a:spcPts val="0"/>
              </a:spcBef>
              <a:spcAft>
                <a:spcPts val="2600"/>
              </a:spcAft>
              <a:buClrTx/>
              <a:buSzPct val="90000"/>
              <a:buFont typeface="Wingdings" panose="05000000000000000000" pitchFamily="2" charset="2"/>
              <a:buNone/>
              <a:tabLst/>
              <a:defRPr sz="2000" b="0" i="0">
                <a:solidFill>
                  <a:srgbClr val="000000"/>
                </a:solidFill>
                <a:latin typeface="Segoe UI Light" panose="020B0502040204020203" pitchFamily="34" charset="0"/>
                <a:cs typeface="Segoe UI Light" panose="020B0502040204020203" pitchFamily="34" charset="0"/>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err="1"/>
              <a:t>Content</a:t>
            </a:r>
            <a:r>
              <a:rPr lang="pt-BR"/>
              <a:t> </a:t>
            </a:r>
            <a:r>
              <a:rPr lang="pt-BR" err="1"/>
              <a:t>option</a:t>
            </a:r>
            <a:endParaRPr lang="pt-BR"/>
          </a:p>
        </p:txBody>
      </p:sp>
      <p:sp>
        <p:nvSpPr>
          <p:cNvPr id="13" name="Text Placeholder 3">
            <a:extLst>
              <a:ext uri="{FF2B5EF4-FFF2-40B4-BE49-F238E27FC236}">
                <a16:creationId xmlns:a16="http://schemas.microsoft.com/office/drawing/2014/main" id="{73BC532A-232C-614A-9A8E-8F46338E7427}"/>
              </a:ext>
            </a:extLst>
          </p:cNvPr>
          <p:cNvSpPr>
            <a:spLocks noGrp="1"/>
          </p:cNvSpPr>
          <p:nvPr>
            <p:ph type="body" sz="quarter" idx="12" hasCustomPrompt="1"/>
          </p:nvPr>
        </p:nvSpPr>
        <p:spPr>
          <a:xfrm>
            <a:off x="592281" y="1308931"/>
            <a:ext cx="11268400" cy="307777"/>
          </a:xfrm>
        </p:spPr>
        <p:txBody>
          <a:bodyPr wrap="square" lIns="0" tIns="0" rIns="0" bIns="0">
            <a:spAutoFit/>
          </a:bodyPr>
          <a:lstStyle>
            <a:lvl1pPr marL="0" indent="0" algn="ctr">
              <a:lnSpc>
                <a:spcPct val="100000"/>
              </a:lnSpc>
              <a:spcBef>
                <a:spcPts val="0"/>
              </a:spcBef>
              <a:spcAft>
                <a:spcPts val="1299"/>
              </a:spcAft>
              <a:buNone/>
              <a:defRPr sz="2000" b="0" i="0">
                <a:solidFill>
                  <a:srgbClr val="000000"/>
                </a:solidFill>
                <a:latin typeface="Segoe UI Light" panose="020B0502040204020203" pitchFamily="34" charset="0"/>
                <a:cs typeface="Segoe UI Light" panose="020B0502040204020203" pitchFamily="34" charset="0"/>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a:t>Subtitle Segoe UI 20pt</a:t>
            </a:r>
          </a:p>
        </p:txBody>
      </p:sp>
      <p:sp>
        <p:nvSpPr>
          <p:cNvPr id="14" name="Text Placeholder 3">
            <a:extLst>
              <a:ext uri="{FF2B5EF4-FFF2-40B4-BE49-F238E27FC236}">
                <a16:creationId xmlns:a16="http://schemas.microsoft.com/office/drawing/2014/main" id="{19CE4FD5-A665-4C46-8EBD-AE5358A72B45}"/>
              </a:ext>
            </a:extLst>
          </p:cNvPr>
          <p:cNvSpPr>
            <a:spLocks noGrp="1"/>
          </p:cNvSpPr>
          <p:nvPr>
            <p:ph type="body" sz="quarter" idx="24" hasCustomPrompt="1"/>
          </p:nvPr>
        </p:nvSpPr>
        <p:spPr>
          <a:xfrm>
            <a:off x="579438" y="1640261"/>
            <a:ext cx="11277600" cy="1628402"/>
          </a:xfrm>
        </p:spPr>
        <p:txBody>
          <a:bodyPr wrap="square" lIns="0" tIns="0" rIns="0" bIns="0" anchor="b">
            <a:noAutofit/>
          </a:bodyPr>
          <a:lstStyle>
            <a:lvl1pPr marL="0" marR="0" indent="0" algn="l" defTabSz="932563" rtl="0" eaLnBrk="1" fontAlgn="auto" latinLnBrk="0" hangingPunct="1">
              <a:lnSpc>
                <a:spcPct val="100000"/>
              </a:lnSpc>
              <a:spcBef>
                <a:spcPts val="0"/>
              </a:spcBef>
              <a:spcAft>
                <a:spcPts val="2600"/>
              </a:spcAft>
              <a:buClrTx/>
              <a:buSzPct val="90000"/>
              <a:buFont typeface="Wingdings" panose="05000000000000000000" pitchFamily="2" charset="2"/>
              <a:buNone/>
              <a:tabLst/>
              <a:defRPr sz="2000" b="0" i="0">
                <a:solidFill>
                  <a:srgbClr val="000000"/>
                </a:solidFill>
                <a:latin typeface="Segoe UI Light" panose="020B0502040204020203" pitchFamily="34" charset="0"/>
                <a:cs typeface="Segoe UI Light" panose="020B0502040204020203" pitchFamily="34" charset="0"/>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err="1"/>
              <a:t>Content</a:t>
            </a:r>
            <a:r>
              <a:rPr lang="pt-BR"/>
              <a:t> </a:t>
            </a:r>
            <a:r>
              <a:rPr lang="pt-BR" err="1"/>
              <a:t>option</a:t>
            </a:r>
            <a:endParaRPr lang="pt-BR"/>
          </a:p>
        </p:txBody>
      </p:sp>
      <p:sp>
        <p:nvSpPr>
          <p:cNvPr id="15" name="Title Placeholder 1">
            <a:extLst>
              <a:ext uri="{FF2B5EF4-FFF2-40B4-BE49-F238E27FC236}">
                <a16:creationId xmlns:a16="http://schemas.microsoft.com/office/drawing/2014/main" id="{79F4A4D1-3171-824D-A05B-A538BB026D0A}"/>
              </a:ext>
            </a:extLst>
          </p:cNvPr>
          <p:cNvSpPr>
            <a:spLocks noGrp="1"/>
          </p:cNvSpPr>
          <p:nvPr>
            <p:ph type="title" hasCustomPrompt="1"/>
          </p:nvPr>
        </p:nvSpPr>
        <p:spPr>
          <a:xfrm>
            <a:off x="592307" y="621792"/>
            <a:ext cx="11264688" cy="773112"/>
          </a:xfrm>
          <a:prstGeom prst="rect">
            <a:avLst/>
          </a:prstGeom>
        </p:spPr>
        <p:txBody>
          <a:bodyPr vert="horz" wrap="square" lIns="0" tIns="164592" rIns="0" bIns="0" rtlCol="0" anchor="t">
            <a:noAutofit/>
          </a:bodyPr>
          <a:lstStyle>
            <a:lvl1pPr algn="ctr">
              <a:lnSpc>
                <a:spcPct val="100000"/>
              </a:lnSpc>
              <a:defRPr sz="2800">
                <a:solidFill>
                  <a:srgbClr val="000000"/>
                </a:solidFill>
              </a:defRPr>
            </a:lvl1pPr>
          </a:lstStyle>
          <a:p>
            <a:r>
              <a:rPr lang="en-US"/>
              <a:t>Heading Segoe UI </a:t>
            </a:r>
            <a:r>
              <a:rPr lang="en-US" err="1"/>
              <a:t>Semibold</a:t>
            </a:r>
            <a:r>
              <a:rPr lang="en-US"/>
              <a:t> 28pt</a:t>
            </a:r>
          </a:p>
        </p:txBody>
      </p:sp>
    </p:spTree>
    <p:extLst>
      <p:ext uri="{BB962C8B-B14F-4D97-AF65-F5344CB8AC3E}">
        <p14:creationId xmlns:p14="http://schemas.microsoft.com/office/powerpoint/2010/main" val="1088910921"/>
      </p:ext>
    </p:extLst>
  </p:cSld>
  <p:clrMapOvr>
    <a:masterClrMapping/>
  </p:clrMapOvr>
  <p:transition>
    <p:fade/>
  </p:transition>
  <p:extLst>
    <p:ext uri="{DCECCB84-F9BA-43D5-87BE-67443E8EF086}">
      <p15:sldGuideLst xmlns:p15="http://schemas.microsoft.com/office/powerpoint/2012/main">
        <p15:guide id="4" orient="horz" pos="2203">
          <p15:clr>
            <a:srgbClr val="FBAE40"/>
          </p15:clr>
        </p15:guide>
        <p15:guide id="5" orient="horz" pos="2059">
          <p15:clr>
            <a:srgbClr val="FBAE40"/>
          </p15:clr>
        </p15:guide>
        <p15:guide id="6" pos="3917">
          <p15:clr>
            <a:srgbClr val="FBAE40"/>
          </p15:clr>
        </p15:guide>
        <p15:guide id="7" pos="3629">
          <p15:clr>
            <a:srgbClr val="FBAE40"/>
          </p15:clr>
        </p15:guide>
        <p15:guide id="8" pos="4229">
          <p15:clr>
            <a:srgbClr val="FBAE40"/>
          </p15:clr>
        </p15:guide>
        <p15:guide id="9" orient="horz" pos="237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 columns icon and text">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579438" y="623364"/>
            <a:ext cx="11277600" cy="754061"/>
          </a:xfrm>
          <a:prstGeom prst="rect">
            <a:avLst/>
          </a:prstGeom>
        </p:spPr>
        <p:txBody>
          <a:bodyPr vert="horz" wrap="square" lIns="0" tIns="164592" rIns="0" bIns="0" rtlCol="0" anchor="t">
            <a:noAutofit/>
          </a:bodyPr>
          <a:lstStyle>
            <a:lvl1pPr algn="ctr">
              <a:lnSpc>
                <a:spcPct val="100000"/>
              </a:lnSpc>
              <a:defRPr/>
            </a:lvl1pPr>
          </a:lstStyle>
          <a:p>
            <a:r>
              <a:rPr lang="en-US"/>
              <a:t>Graphic layout: three columns graphic and text</a:t>
            </a:r>
          </a:p>
        </p:txBody>
      </p:sp>
      <p:sp>
        <p:nvSpPr>
          <p:cNvPr id="48" name="Text Placeholder 4">
            <a:extLst>
              <a:ext uri="{FF2B5EF4-FFF2-40B4-BE49-F238E27FC236}">
                <a16:creationId xmlns:a16="http://schemas.microsoft.com/office/drawing/2014/main" id="{26721EC1-B9A6-FB49-92FB-E01665427A78}"/>
              </a:ext>
            </a:extLst>
          </p:cNvPr>
          <p:cNvSpPr>
            <a:spLocks noGrp="1"/>
          </p:cNvSpPr>
          <p:nvPr>
            <p:ph type="body" sz="quarter" idx="32" hasCustomPrompt="1"/>
          </p:nvPr>
        </p:nvSpPr>
        <p:spPr>
          <a:xfrm>
            <a:off x="1127315" y="4061684"/>
            <a:ext cx="2766823" cy="1107996"/>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800" b="0" i="0">
                <a:solidFill>
                  <a:srgbClr val="000000"/>
                </a:solidFill>
                <a:latin typeface="Segoe UI Light" panose="020B0502040204020203" pitchFamily="34" charset="0"/>
                <a:cs typeface="Segoe UI Light" panose="020B0502040204020203" pitchFamily="34" charset="0"/>
              </a:defRPr>
            </a:lvl2pPr>
            <a:lvl3pPr marL="457112" indent="0">
              <a:buNone/>
              <a:defRPr/>
            </a:lvl3pPr>
            <a:lvl4pPr marL="685669" indent="0">
              <a:buNone/>
              <a:defRPr/>
            </a:lvl4pPr>
            <a:lvl5pPr marL="914224" indent="0">
              <a:buNone/>
              <a:defRPr/>
            </a:lvl5pPr>
          </a:lstStyle>
          <a:p>
            <a:pPr lvl="1"/>
            <a:r>
              <a:rPr lang="en-US"/>
              <a:t>Body copy Segoe Regular 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57" name="Content Placeholder 15">
            <a:extLst>
              <a:ext uri="{FF2B5EF4-FFF2-40B4-BE49-F238E27FC236}">
                <a16:creationId xmlns:a16="http://schemas.microsoft.com/office/drawing/2014/main" id="{067D34A7-D032-1747-AAEA-D2FEE83CC4B9}"/>
              </a:ext>
            </a:extLst>
          </p:cNvPr>
          <p:cNvSpPr>
            <a:spLocks noGrp="1"/>
          </p:cNvSpPr>
          <p:nvPr>
            <p:ph sz="quarter" idx="39" hasCustomPrompt="1"/>
          </p:nvPr>
        </p:nvSpPr>
        <p:spPr>
          <a:xfrm>
            <a:off x="8586596" y="2354263"/>
            <a:ext cx="2722564" cy="990601"/>
          </a:xfrm>
        </p:spPr>
        <p:txBody>
          <a:bodyPr anchor="ctr">
            <a:noAutofit/>
          </a:bodyPr>
          <a:lstStyle>
            <a:lvl1pPr marL="0" indent="0" algn="ctr">
              <a:lnSpc>
                <a:spcPct val="100000"/>
              </a:lnSpc>
              <a:buNone/>
              <a:defRPr sz="2000">
                <a:solidFill>
                  <a:schemeClr val="tx2"/>
                </a:solidFill>
                <a:latin typeface="+mj-lt"/>
              </a:defRPr>
            </a:lvl1pPr>
          </a:lstStyle>
          <a:p>
            <a:pPr lvl="0"/>
            <a:r>
              <a:rPr lang="en-US"/>
              <a:t> </a:t>
            </a:r>
          </a:p>
        </p:txBody>
      </p:sp>
      <p:sp>
        <p:nvSpPr>
          <p:cNvPr id="59" name="Text Placeholder 3">
            <a:extLst>
              <a:ext uri="{FF2B5EF4-FFF2-40B4-BE49-F238E27FC236}">
                <a16:creationId xmlns:a16="http://schemas.microsoft.com/office/drawing/2014/main" id="{E6B5ADB1-1A60-3244-84F0-A4AEE3C84A02}"/>
              </a:ext>
            </a:extLst>
          </p:cNvPr>
          <p:cNvSpPr>
            <a:spLocks noGrp="1"/>
          </p:cNvSpPr>
          <p:nvPr>
            <p:ph type="body" sz="quarter" idx="12" hasCustomPrompt="1"/>
          </p:nvPr>
        </p:nvSpPr>
        <p:spPr>
          <a:xfrm>
            <a:off x="592281" y="1308931"/>
            <a:ext cx="11268400" cy="307777"/>
          </a:xfrm>
        </p:spPr>
        <p:txBody>
          <a:bodyPr wrap="square" lIns="0" tIns="0" rIns="0" bIns="0">
            <a:spAutoFit/>
          </a:bodyPr>
          <a:lstStyle>
            <a:lvl1pPr marL="0" indent="0" algn="ctr">
              <a:lnSpc>
                <a:spcPct val="100000"/>
              </a:lnSpc>
              <a:spcBef>
                <a:spcPts val="0"/>
              </a:spcBef>
              <a:spcAft>
                <a:spcPts val="1299"/>
              </a:spcAft>
              <a:buNone/>
              <a:defRPr sz="2000" b="0" i="0">
                <a:solidFill>
                  <a:srgbClr val="000000"/>
                </a:solidFill>
                <a:latin typeface="Segoe UI Light" panose="020B0502040204020203" pitchFamily="34" charset="0"/>
                <a:cs typeface="Segoe UI Light" panose="020B0502040204020203" pitchFamily="34" charset="0"/>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a:t>Subtitle Segoe UI 20pt</a:t>
            </a:r>
          </a:p>
        </p:txBody>
      </p:sp>
      <p:sp>
        <p:nvSpPr>
          <p:cNvPr id="63" name="Content Placeholder 15">
            <a:extLst>
              <a:ext uri="{FF2B5EF4-FFF2-40B4-BE49-F238E27FC236}">
                <a16:creationId xmlns:a16="http://schemas.microsoft.com/office/drawing/2014/main" id="{1FAB008A-14FE-3D46-8EA6-107B1DBEED6E}"/>
              </a:ext>
            </a:extLst>
          </p:cNvPr>
          <p:cNvSpPr>
            <a:spLocks noGrp="1"/>
          </p:cNvSpPr>
          <p:nvPr>
            <p:ph sz="quarter" idx="40" hasCustomPrompt="1"/>
          </p:nvPr>
        </p:nvSpPr>
        <p:spPr>
          <a:xfrm>
            <a:off x="4863683" y="2354263"/>
            <a:ext cx="2726155" cy="990601"/>
          </a:xfrm>
        </p:spPr>
        <p:txBody>
          <a:bodyPr anchor="ctr">
            <a:noAutofit/>
          </a:bodyPr>
          <a:lstStyle>
            <a:lvl1pPr marL="0" indent="0" algn="ctr">
              <a:lnSpc>
                <a:spcPct val="100000"/>
              </a:lnSpc>
              <a:buNone/>
              <a:defRPr sz="2000">
                <a:solidFill>
                  <a:schemeClr val="tx2"/>
                </a:solidFill>
                <a:latin typeface="+mj-lt"/>
              </a:defRPr>
            </a:lvl1pPr>
          </a:lstStyle>
          <a:p>
            <a:pPr lvl="0"/>
            <a:r>
              <a:rPr lang="en-US"/>
              <a:t> </a:t>
            </a:r>
          </a:p>
        </p:txBody>
      </p:sp>
      <p:sp>
        <p:nvSpPr>
          <p:cNvPr id="64" name="Content Placeholder 15">
            <a:extLst>
              <a:ext uri="{FF2B5EF4-FFF2-40B4-BE49-F238E27FC236}">
                <a16:creationId xmlns:a16="http://schemas.microsoft.com/office/drawing/2014/main" id="{1CEE99A7-5EFF-EF4C-9248-B29B80A56A99}"/>
              </a:ext>
            </a:extLst>
          </p:cNvPr>
          <p:cNvSpPr>
            <a:spLocks noGrp="1"/>
          </p:cNvSpPr>
          <p:nvPr>
            <p:ph sz="quarter" idx="41" hasCustomPrompt="1"/>
          </p:nvPr>
        </p:nvSpPr>
        <p:spPr>
          <a:xfrm>
            <a:off x="1157097" y="2354263"/>
            <a:ext cx="2722564" cy="990601"/>
          </a:xfrm>
        </p:spPr>
        <p:txBody>
          <a:bodyPr anchor="ctr">
            <a:noAutofit/>
          </a:bodyPr>
          <a:lstStyle>
            <a:lvl1pPr marL="0" indent="0" algn="ctr">
              <a:lnSpc>
                <a:spcPct val="100000"/>
              </a:lnSpc>
              <a:buNone/>
              <a:defRPr sz="2000">
                <a:solidFill>
                  <a:schemeClr val="tx2"/>
                </a:solidFill>
                <a:latin typeface="+mj-lt"/>
              </a:defRPr>
            </a:lvl1pPr>
          </a:lstStyle>
          <a:p>
            <a:pPr lvl="0"/>
            <a:r>
              <a:rPr lang="en-US"/>
              <a:t> </a:t>
            </a:r>
          </a:p>
        </p:txBody>
      </p:sp>
      <p:sp>
        <p:nvSpPr>
          <p:cNvPr id="65" name="Text Placeholder 4">
            <a:extLst>
              <a:ext uri="{FF2B5EF4-FFF2-40B4-BE49-F238E27FC236}">
                <a16:creationId xmlns:a16="http://schemas.microsoft.com/office/drawing/2014/main" id="{B6B871C5-B968-7741-81CF-6A091BBD06C3}"/>
              </a:ext>
            </a:extLst>
          </p:cNvPr>
          <p:cNvSpPr>
            <a:spLocks noGrp="1"/>
          </p:cNvSpPr>
          <p:nvPr>
            <p:ph type="body" sz="quarter" idx="42" hasCustomPrompt="1"/>
          </p:nvPr>
        </p:nvSpPr>
        <p:spPr>
          <a:xfrm>
            <a:off x="4846638" y="4061684"/>
            <a:ext cx="2766822" cy="1107996"/>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800" b="0" i="0">
                <a:solidFill>
                  <a:srgbClr val="000000"/>
                </a:solidFill>
                <a:latin typeface="Segoe UI Light" panose="020B0502040204020203" pitchFamily="34" charset="0"/>
                <a:cs typeface="Segoe UI Light" panose="020B0502040204020203" pitchFamily="34" charset="0"/>
              </a:defRPr>
            </a:lvl2pPr>
            <a:lvl3pPr marL="457112" indent="0">
              <a:buNone/>
              <a:defRPr/>
            </a:lvl3pPr>
            <a:lvl4pPr marL="685669" indent="0">
              <a:buNone/>
              <a:defRPr/>
            </a:lvl4pPr>
            <a:lvl5pPr marL="914224" indent="0">
              <a:buNone/>
              <a:defRPr/>
            </a:lvl5pPr>
          </a:lstStyle>
          <a:p>
            <a:pPr lvl="1"/>
            <a:r>
              <a:rPr lang="en-US"/>
              <a:t>Body copy Segoe Regular 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67" name="Text Placeholder 4">
            <a:extLst>
              <a:ext uri="{FF2B5EF4-FFF2-40B4-BE49-F238E27FC236}">
                <a16:creationId xmlns:a16="http://schemas.microsoft.com/office/drawing/2014/main" id="{6BC5E8BA-D697-AE4E-B4B8-B476054C9FD3}"/>
              </a:ext>
            </a:extLst>
          </p:cNvPr>
          <p:cNvSpPr>
            <a:spLocks noGrp="1"/>
          </p:cNvSpPr>
          <p:nvPr>
            <p:ph type="body" sz="quarter" idx="43" hasCustomPrompt="1"/>
          </p:nvPr>
        </p:nvSpPr>
        <p:spPr>
          <a:xfrm>
            <a:off x="8569552" y="4061684"/>
            <a:ext cx="2766822" cy="1107996"/>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800" b="0" i="0">
                <a:solidFill>
                  <a:srgbClr val="000000"/>
                </a:solidFill>
                <a:latin typeface="Segoe UI Light" panose="020B0502040204020203" pitchFamily="34" charset="0"/>
                <a:cs typeface="Segoe UI Light" panose="020B0502040204020203" pitchFamily="34" charset="0"/>
              </a:defRPr>
            </a:lvl2pPr>
            <a:lvl3pPr marL="457112" indent="0">
              <a:buNone/>
              <a:defRPr/>
            </a:lvl3pPr>
            <a:lvl4pPr marL="685669" indent="0">
              <a:buNone/>
              <a:defRPr/>
            </a:lvl4pPr>
            <a:lvl5pPr marL="914224" indent="0">
              <a:buNone/>
              <a:defRPr/>
            </a:lvl5pPr>
          </a:lstStyle>
          <a:p>
            <a:pPr lvl="1"/>
            <a:r>
              <a:rPr lang="en-US"/>
              <a:t>Body copy Segoe Regular 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75" name="Text Placeholder 4">
            <a:extLst>
              <a:ext uri="{FF2B5EF4-FFF2-40B4-BE49-F238E27FC236}">
                <a16:creationId xmlns:a16="http://schemas.microsoft.com/office/drawing/2014/main" id="{428E91A8-684C-1E4D-A114-9173BE14CCE1}"/>
              </a:ext>
            </a:extLst>
          </p:cNvPr>
          <p:cNvSpPr>
            <a:spLocks noGrp="1"/>
          </p:cNvSpPr>
          <p:nvPr>
            <p:ph type="body" sz="quarter" idx="44" hasCustomPrompt="1"/>
          </p:nvPr>
        </p:nvSpPr>
        <p:spPr>
          <a:xfrm>
            <a:off x="1127315" y="3539169"/>
            <a:ext cx="2766823" cy="276999"/>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800" b="1" i="0">
                <a:solidFill>
                  <a:srgbClr val="000000"/>
                </a:solidFill>
                <a:latin typeface="Segoe UI Semibold" panose="020B0502040204020203" pitchFamily="34" charset="0"/>
                <a:cs typeface="Segoe UI Semibold" panose="020B0502040204020203" pitchFamily="34" charset="0"/>
              </a:defRPr>
            </a:lvl2pPr>
            <a:lvl3pPr marL="457112" indent="0">
              <a:buNone/>
              <a:defRPr/>
            </a:lvl3pPr>
            <a:lvl4pPr marL="685669" indent="0">
              <a:buNone/>
              <a:defRPr/>
            </a:lvl4pPr>
            <a:lvl5pPr marL="914224" indent="0">
              <a:buNone/>
              <a:defRPr/>
            </a:lvl5pPr>
          </a:lstStyle>
          <a:p>
            <a:pPr lvl="1"/>
            <a:r>
              <a:rPr lang="en-US"/>
              <a:t>Segoe </a:t>
            </a:r>
            <a:r>
              <a:rPr lang="en-US" err="1"/>
              <a:t>Semibold</a:t>
            </a:r>
            <a:r>
              <a:rPr lang="en-US"/>
              <a:t> 18.</a:t>
            </a:r>
          </a:p>
        </p:txBody>
      </p:sp>
      <p:sp>
        <p:nvSpPr>
          <p:cNvPr id="76" name="Text Placeholder 4">
            <a:extLst>
              <a:ext uri="{FF2B5EF4-FFF2-40B4-BE49-F238E27FC236}">
                <a16:creationId xmlns:a16="http://schemas.microsoft.com/office/drawing/2014/main" id="{C1CAFDE0-F008-DD4A-BF07-68687989EE1F}"/>
              </a:ext>
            </a:extLst>
          </p:cNvPr>
          <p:cNvSpPr>
            <a:spLocks noGrp="1"/>
          </p:cNvSpPr>
          <p:nvPr>
            <p:ph type="body" sz="quarter" idx="45" hasCustomPrompt="1"/>
          </p:nvPr>
        </p:nvSpPr>
        <p:spPr>
          <a:xfrm>
            <a:off x="4850229" y="3539169"/>
            <a:ext cx="2766823" cy="276999"/>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800" b="1" i="0">
                <a:solidFill>
                  <a:srgbClr val="000000"/>
                </a:solidFill>
                <a:latin typeface="Segoe UI Semibold" panose="020B0502040204020203" pitchFamily="34" charset="0"/>
                <a:cs typeface="Segoe UI Semibold" panose="020B0502040204020203" pitchFamily="34" charset="0"/>
              </a:defRPr>
            </a:lvl2pPr>
            <a:lvl3pPr marL="457112" indent="0">
              <a:buNone/>
              <a:defRPr/>
            </a:lvl3pPr>
            <a:lvl4pPr marL="685669" indent="0">
              <a:buNone/>
              <a:defRPr/>
            </a:lvl4pPr>
            <a:lvl5pPr marL="914224" indent="0">
              <a:buNone/>
              <a:defRPr/>
            </a:lvl5pPr>
          </a:lstStyle>
          <a:p>
            <a:pPr lvl="1"/>
            <a:r>
              <a:rPr lang="en-US"/>
              <a:t>Segoe </a:t>
            </a:r>
            <a:r>
              <a:rPr lang="en-US" err="1"/>
              <a:t>Semibold</a:t>
            </a:r>
            <a:r>
              <a:rPr lang="en-US"/>
              <a:t> 18.</a:t>
            </a:r>
          </a:p>
        </p:txBody>
      </p:sp>
      <p:sp>
        <p:nvSpPr>
          <p:cNvPr id="77" name="Text Placeholder 4">
            <a:extLst>
              <a:ext uri="{FF2B5EF4-FFF2-40B4-BE49-F238E27FC236}">
                <a16:creationId xmlns:a16="http://schemas.microsoft.com/office/drawing/2014/main" id="{75A51FF1-5CEB-AD40-A6E1-2541E48F298A}"/>
              </a:ext>
            </a:extLst>
          </p:cNvPr>
          <p:cNvSpPr>
            <a:spLocks noGrp="1"/>
          </p:cNvSpPr>
          <p:nvPr>
            <p:ph type="body" sz="quarter" idx="46" hasCustomPrompt="1"/>
          </p:nvPr>
        </p:nvSpPr>
        <p:spPr>
          <a:xfrm>
            <a:off x="8573143" y="3539169"/>
            <a:ext cx="2766823" cy="276999"/>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800" b="1" i="0">
                <a:solidFill>
                  <a:srgbClr val="000000"/>
                </a:solidFill>
                <a:latin typeface="Segoe UI Semibold" panose="020B0502040204020203" pitchFamily="34" charset="0"/>
                <a:cs typeface="Segoe UI Semibold" panose="020B0502040204020203" pitchFamily="34" charset="0"/>
              </a:defRPr>
            </a:lvl2pPr>
            <a:lvl3pPr marL="457112" indent="0">
              <a:buNone/>
              <a:defRPr/>
            </a:lvl3pPr>
            <a:lvl4pPr marL="685669" indent="0">
              <a:buNone/>
              <a:defRPr/>
            </a:lvl4pPr>
            <a:lvl5pPr marL="914224" indent="0">
              <a:buNone/>
              <a:defRPr/>
            </a:lvl5pPr>
          </a:lstStyle>
          <a:p>
            <a:pPr lvl="1"/>
            <a:r>
              <a:rPr lang="en-US"/>
              <a:t>Segoe </a:t>
            </a:r>
            <a:r>
              <a:rPr lang="en-US" err="1"/>
              <a:t>Semibold</a:t>
            </a:r>
            <a:r>
              <a:rPr lang="en-US"/>
              <a:t> 18.</a:t>
            </a:r>
          </a:p>
        </p:txBody>
      </p:sp>
    </p:spTree>
    <p:extLst>
      <p:ext uri="{BB962C8B-B14F-4D97-AF65-F5344CB8AC3E}">
        <p14:creationId xmlns:p14="http://schemas.microsoft.com/office/powerpoint/2010/main" val="2162033061"/>
      </p:ext>
    </p:extLst>
  </p:cSld>
  <p:clrMapOvr>
    <a:masterClrMapping/>
  </p:clrMapOvr>
  <p:transition>
    <p:fade/>
  </p:transition>
  <p:extLst>
    <p:ext uri="{DCECCB84-F9BA-43D5-87BE-67443E8EF086}">
      <p15:sldGuideLst xmlns:p15="http://schemas.microsoft.com/office/powerpoint/2012/main">
        <p15:guide id="1" pos="4781">
          <p15:clr>
            <a:srgbClr val="FBAE40"/>
          </p15:clr>
        </p15:guide>
        <p15:guide id="3" pos="725">
          <p15:clr>
            <a:srgbClr val="FBAE40"/>
          </p15:clr>
        </p15:guide>
        <p15:guide id="4" pos="3053">
          <p15:clr>
            <a:srgbClr val="FBAE40"/>
          </p15:clr>
        </p15:guide>
        <p15:guide id="5" pos="2453">
          <p15:clr>
            <a:srgbClr val="FBAE40"/>
          </p15:clr>
        </p15:guide>
        <p15:guide id="7" pos="5405">
          <p15:clr>
            <a:srgbClr val="FBAE40"/>
          </p15:clr>
        </p15:guide>
        <p15:guide id="9" pos="7133">
          <p15:clr>
            <a:srgbClr val="FBAE40"/>
          </p15:clr>
        </p15:guide>
        <p15:guide id="10" orient="horz" pos="2107">
          <p15:clr>
            <a:srgbClr val="FBAE40"/>
          </p15:clr>
        </p15:guide>
        <p15:guide id="11" orient="horz" pos="2251">
          <p15:clr>
            <a:srgbClr val="FBAE40"/>
          </p15:clr>
        </p15:guide>
        <p15:guide id="12" orient="horz" pos="2563">
          <p15:clr>
            <a:srgbClr val="FBAE40"/>
          </p15:clr>
        </p15:guide>
        <p15:guide id="13" orient="horz" pos="2371">
          <p15:clr>
            <a:srgbClr val="FBAE40"/>
          </p15:clr>
        </p15:guide>
        <p15:guide id="14" orient="horz" pos="14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B9AF0-898C-4BE3-8E88-5EF9C5B362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9" name="Rectangle 8">
            <a:extLst>
              <a:ext uri="{FF2B5EF4-FFF2-40B4-BE49-F238E27FC236}">
                <a16:creationId xmlns:a16="http://schemas.microsoft.com/office/drawing/2014/main" id="{A982BA67-D096-4542-A8FF-CD6C7B7D4B09}"/>
              </a:ext>
            </a:extLst>
          </p:cNvPr>
          <p:cNvSpPr/>
          <p:nvPr userDrawn="1"/>
        </p:nvSpPr>
        <p:spPr bwMode="auto">
          <a:xfrm>
            <a:off x="0" y="0"/>
            <a:ext cx="12436475" cy="6993533"/>
          </a:xfrm>
          <a:prstGeom prst="rect">
            <a:avLst/>
          </a:prstGeom>
          <a:gradFill flip="none" rotWithShape="1">
            <a:gsLst>
              <a:gs pos="100000">
                <a:srgbClr val="742772">
                  <a:alpha val="0"/>
                  <a:lumMod val="47000"/>
                </a:srgbClr>
              </a:gs>
              <a:gs pos="7000">
                <a:srgbClr val="742772">
                  <a:lumMod val="26000"/>
                  <a:alpha val="94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6"/>
            <a:ext cx="9795376" cy="742382"/>
          </a:xfrm>
        </p:spPr>
        <p:txBody>
          <a:bodyPr/>
          <a:lstStyle>
            <a:lvl1pPr>
              <a:defRPr sz="1800">
                <a:solidFill>
                  <a:schemeClr val="bg1"/>
                </a:solidFill>
              </a:defRPr>
            </a:lvl1pPr>
            <a:lvl2pPr>
              <a:defRPr sz="1800">
                <a:solidFill>
                  <a:schemeClr val="bg1"/>
                </a:solidFill>
              </a:defRPr>
            </a:lvl2pPr>
            <a:lvl3pPr>
              <a:defRPr sz="1398"/>
            </a:lvl3pPr>
            <a:lvl4pPr>
              <a:defRPr sz="1398"/>
            </a:lvl4pPr>
            <a:lvl5pPr>
              <a:defRPr sz="1048"/>
            </a:lvl5pPr>
          </a:lstStyle>
          <a:p>
            <a:pPr lvl="0"/>
            <a:r>
              <a:rPr lang="en-US"/>
              <a:t>Speaker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798" strike="noStrike" spc="-50" baseline="0">
                <a:solidFill>
                  <a:schemeClr val="bg1"/>
                </a:solidFill>
              </a:defRPr>
            </a:lvl1pPr>
          </a:lstStyle>
          <a:p>
            <a:r>
              <a:rPr lang="en-US"/>
              <a:t>Power Apps presentation title</a:t>
            </a:r>
          </a:p>
        </p:txBody>
      </p:sp>
      <p:pic>
        <p:nvPicPr>
          <p:cNvPr id="7" name="Picture 2">
            <a:extLst>
              <a:ext uri="{FF2B5EF4-FFF2-40B4-BE49-F238E27FC236}">
                <a16:creationId xmlns:a16="http://schemas.microsoft.com/office/drawing/2014/main" id="{DC0222EA-4550-4EE4-AF58-24DB29E8E67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60986" y="150300"/>
            <a:ext cx="1976907" cy="38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424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lumns option">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18238" y="0"/>
            <a:ext cx="6218236" cy="6994525"/>
          </a:xfrm>
          <a:blipFill dpi="0" rotWithShape="1">
            <a:blip r:embed="rId2" cstate="screen">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579438" y="2260254"/>
            <a:ext cx="4572000" cy="2259987"/>
          </a:xfrm>
          <a:prstGeom prst="rect">
            <a:avLst/>
          </a:prstGeom>
        </p:spPr>
        <p:txBody>
          <a:bodyPr vert="horz" wrap="square" lIns="0" tIns="164592" rIns="0" bIns="0" rtlCol="0" anchor="b">
            <a:noAutofit/>
          </a:bodyPr>
          <a:lstStyle>
            <a:lvl1pPr>
              <a:lnSpc>
                <a:spcPct val="100000"/>
              </a:lnSpc>
              <a:defRPr sz="2800"/>
            </a:lvl1pPr>
          </a:lstStyle>
          <a:p>
            <a:r>
              <a:rPr lang="en-US"/>
              <a:t>Title 2 columns option 28pts</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579436" y="4934309"/>
            <a:ext cx="4572001" cy="1458554"/>
          </a:xfrm>
        </p:spPr>
        <p:txBody>
          <a:bodyPr wrap="square" lIns="0" tIns="0" rIns="0" bIns="0">
            <a:no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a:solidFill>
                  <a:srgbClr val="000000"/>
                </a:solidFill>
                <a:latin typeface="Segoe UI Light" panose="020B0502040204020203" pitchFamily="34" charset="0"/>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2620790431"/>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2803">
          <p15:clr>
            <a:srgbClr val="FBAE40"/>
          </p15:clr>
        </p15:guide>
        <p15:guide id="5" orient="horz" pos="309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A7EF32-8AEA-3540-82B2-C2228979F89E}"/>
              </a:ext>
            </a:extLst>
          </p:cNvPr>
          <p:cNvSpPr>
            <a:spLocks noGrp="1"/>
          </p:cNvSpPr>
          <p:nvPr>
            <p:ph type="title" hasCustomPrompt="1"/>
          </p:nvPr>
        </p:nvSpPr>
        <p:spPr>
          <a:xfrm>
            <a:off x="593294" y="2582862"/>
            <a:ext cx="5538539" cy="1828800"/>
          </a:xfrm>
          <a:noFill/>
        </p:spPr>
        <p:txBody>
          <a:bodyPr lIns="0" tIns="0" rIns="0" bIns="182880" anchor="b" anchorCtr="0"/>
          <a:lstStyle>
            <a:lvl1pPr>
              <a:lnSpc>
                <a:spcPct val="100000"/>
              </a:lnSpc>
              <a:defRPr sz="5400" strike="noStrike" spc="-150" baseline="0">
                <a:solidFill>
                  <a:schemeClr val="bg1"/>
                </a:solidFill>
              </a:defRPr>
            </a:lvl1pPr>
          </a:lstStyle>
          <a:p>
            <a:r>
              <a:rPr lang="en-US"/>
              <a:t>Title</a:t>
            </a:r>
            <a:br>
              <a:rPr lang="en-US"/>
            </a:br>
            <a:r>
              <a:rPr lang="en-US"/>
              <a:t>title</a:t>
            </a:r>
          </a:p>
        </p:txBody>
      </p:sp>
      <p:sp>
        <p:nvSpPr>
          <p:cNvPr id="11" name="Text Placeholder 7">
            <a:extLst>
              <a:ext uri="{FF2B5EF4-FFF2-40B4-BE49-F238E27FC236}">
                <a16:creationId xmlns:a16="http://schemas.microsoft.com/office/drawing/2014/main" id="{89956E78-696E-4C41-A7BC-F62CCBD9A99B}"/>
              </a:ext>
            </a:extLst>
          </p:cNvPr>
          <p:cNvSpPr>
            <a:spLocks noGrp="1"/>
          </p:cNvSpPr>
          <p:nvPr>
            <p:ph type="body" sz="quarter" idx="4294967295"/>
          </p:nvPr>
        </p:nvSpPr>
        <p:spPr>
          <a:xfrm>
            <a:off x="610546" y="4602162"/>
            <a:ext cx="5521287" cy="430887"/>
          </a:xfrm>
        </p:spPr>
        <p:txBody>
          <a:bodyPr/>
          <a:lstStyle>
            <a:lvl1pPr>
              <a:lnSpc>
                <a:spcPct val="100000"/>
              </a:lnSpc>
              <a:defRPr b="0" i="0">
                <a:solidFill>
                  <a:schemeClr val="bg1"/>
                </a:solidFill>
                <a:latin typeface="Segoe UI Light" panose="020B0502040204020203" pitchFamily="34" charset="0"/>
                <a:cs typeface="Segoe UI Light" panose="020B0502040204020203" pitchFamily="34" charset="0"/>
              </a:defRPr>
            </a:lvl1pPr>
          </a:lstStyle>
          <a:p>
            <a:r>
              <a:rPr lang="en-US" sz="2800"/>
              <a:t>Author name</a:t>
            </a:r>
          </a:p>
        </p:txBody>
      </p:sp>
      <p:pic>
        <p:nvPicPr>
          <p:cNvPr id="14" name="Picture 13">
            <a:extLst>
              <a:ext uri="{FF2B5EF4-FFF2-40B4-BE49-F238E27FC236}">
                <a16:creationId xmlns:a16="http://schemas.microsoft.com/office/drawing/2014/main" id="{149C5BA3-A64B-E340-8993-D5F213036F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9438" y="601663"/>
            <a:ext cx="1341120" cy="285920"/>
          </a:xfrm>
          <a:prstGeom prst="rect">
            <a:avLst/>
          </a:prstGeom>
        </p:spPr>
      </p:pic>
    </p:spTree>
    <p:extLst>
      <p:ext uri="{BB962C8B-B14F-4D97-AF65-F5344CB8AC3E}">
        <p14:creationId xmlns:p14="http://schemas.microsoft.com/office/powerpoint/2010/main" val="116733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0011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6991898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17338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phic layout">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14535A11-29B2-2246-AE7C-EAE4CC17642F}"/>
              </a:ext>
            </a:extLst>
          </p:cNvPr>
          <p:cNvSpPr>
            <a:spLocks noGrp="1"/>
          </p:cNvSpPr>
          <p:nvPr>
            <p:ph sz="quarter" idx="18" hasCustomPrompt="1"/>
          </p:nvPr>
        </p:nvSpPr>
        <p:spPr>
          <a:xfrm>
            <a:off x="579438" y="2294178"/>
            <a:ext cx="11277599" cy="4098685"/>
          </a:xfrm>
        </p:spPr>
        <p:txBody>
          <a:bodyPr wrap="square" anchor="ctr">
            <a:noAutofit/>
          </a:bodyPr>
          <a:lstStyle>
            <a:lvl1pPr marL="0" indent="0" algn="ctr">
              <a:lnSpc>
                <a:spcPct val="100000"/>
              </a:lnSpc>
              <a:buNone/>
              <a:defRPr sz="2000">
                <a:solidFill>
                  <a:schemeClr val="tx2"/>
                </a:solidFill>
                <a:latin typeface="+mj-lt"/>
              </a:defRPr>
            </a:lvl1pPr>
          </a:lstStyle>
          <a:p>
            <a:pPr lvl="0"/>
            <a:r>
              <a:rPr lang="en-US"/>
              <a:t> Infographic here</a:t>
            </a:r>
          </a:p>
        </p:txBody>
      </p:sp>
      <p:sp>
        <p:nvSpPr>
          <p:cNvPr id="8" name="Text Placeholder 3">
            <a:extLst>
              <a:ext uri="{FF2B5EF4-FFF2-40B4-BE49-F238E27FC236}">
                <a16:creationId xmlns:a16="http://schemas.microsoft.com/office/drawing/2014/main" id="{79FBB3B0-FE1B-E544-9824-37CF99F9899B}"/>
              </a:ext>
            </a:extLst>
          </p:cNvPr>
          <p:cNvSpPr>
            <a:spLocks noGrp="1"/>
          </p:cNvSpPr>
          <p:nvPr>
            <p:ph type="body" sz="quarter" idx="12" hasCustomPrompt="1"/>
          </p:nvPr>
        </p:nvSpPr>
        <p:spPr>
          <a:xfrm>
            <a:off x="592280" y="1367923"/>
            <a:ext cx="11268400" cy="307777"/>
          </a:xfrm>
        </p:spPr>
        <p:txBody>
          <a:bodyPr wrap="square" lIns="0" tIns="0" rIns="0" bIns="0">
            <a:spAutoFit/>
          </a:bodyPr>
          <a:lstStyle>
            <a:lvl1pPr marL="0" indent="0" algn="ctr">
              <a:lnSpc>
                <a:spcPct val="100000"/>
              </a:lnSpc>
              <a:spcBef>
                <a:spcPts val="0"/>
              </a:spcBef>
              <a:spcAft>
                <a:spcPts val="1300"/>
              </a:spcAft>
              <a:buNone/>
              <a:defRPr sz="2000" b="0" i="0">
                <a:solidFill>
                  <a:srgbClr val="000000"/>
                </a:solidFill>
                <a:latin typeface="Segoe UI Light" panose="020B0502040204020203" pitchFamily="34" charset="0"/>
                <a:cs typeface="Segoe UI Light" panose="020B0502040204020203" pitchFamily="34" charset="0"/>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20pt</a:t>
            </a:r>
          </a:p>
        </p:txBody>
      </p:sp>
      <p:sp>
        <p:nvSpPr>
          <p:cNvPr id="9" name="Title Placeholder 1">
            <a:extLst>
              <a:ext uri="{FF2B5EF4-FFF2-40B4-BE49-F238E27FC236}">
                <a16:creationId xmlns:a16="http://schemas.microsoft.com/office/drawing/2014/main" id="{8F0BA1EA-1289-7B41-AAF4-751B32835914}"/>
              </a:ext>
            </a:extLst>
          </p:cNvPr>
          <p:cNvSpPr>
            <a:spLocks noGrp="1"/>
          </p:cNvSpPr>
          <p:nvPr>
            <p:ph type="title" hasCustomPrompt="1"/>
          </p:nvPr>
        </p:nvSpPr>
        <p:spPr>
          <a:xfrm>
            <a:off x="592307" y="704900"/>
            <a:ext cx="11264688" cy="763744"/>
          </a:xfrm>
          <a:prstGeom prst="rect">
            <a:avLst/>
          </a:prstGeom>
        </p:spPr>
        <p:txBody>
          <a:bodyPr vert="horz" wrap="square" lIns="0" tIns="164592" rIns="0" bIns="0" rtlCol="0" anchor="t">
            <a:noAutofit/>
          </a:bodyPr>
          <a:lstStyle>
            <a:lvl1pPr algn="ctr">
              <a:lnSpc>
                <a:spcPct val="100000"/>
              </a:lnSpc>
              <a:defRPr sz="3200">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697961971"/>
      </p:ext>
    </p:extLst>
  </p:cSld>
  <p:clrMapOvr>
    <a:masterClrMapping/>
  </p:clrMapOvr>
  <p:transition>
    <p:fade/>
  </p:transition>
  <p:extLst>
    <p:ext uri="{DCECCB84-F9BA-43D5-87BE-67443E8EF086}">
      <p15:sldGuideLst xmlns:p15="http://schemas.microsoft.com/office/powerpoint/2012/main">
        <p15:guide id="1" orient="horz" pos="78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9" y="0"/>
            <a:ext cx="8275637" cy="6994525"/>
          </a:xfrm>
          <a:blipFill>
            <a:blip r:embed="rId2">
              <a:extLst>
                <a:ext uri="{28A0092B-C50C-407E-A947-70E740481C1C}">
                  <a14:useLocalDpi xmlns:a14="http://schemas.microsoft.com/office/drawing/2010/main"/>
                </a:ext>
              </a:extLst>
            </a:blip>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198" strike="noStrike" spc="-50" baseline="0">
                <a:solidFill>
                  <a:srgbClr val="742774"/>
                </a:solidFill>
              </a:defRPr>
            </a:lvl1pPr>
          </a:lstStyle>
          <a:p>
            <a:r>
              <a:rPr lang="en-US"/>
              <a:t>Power Apps presentation title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4" y="3099378"/>
            <a:ext cx="3272338" cy="742382"/>
          </a:xfrm>
        </p:spPr>
        <p:txBody>
          <a:bodyPr/>
          <a:lstStyle>
            <a:lvl1pPr>
              <a:defRPr sz="1800"/>
            </a:lvl1pPr>
            <a:lvl2pPr>
              <a:defRPr sz="1800"/>
            </a:lvl2pPr>
            <a:lvl3pPr>
              <a:defRPr sz="1398"/>
            </a:lvl3pPr>
            <a:lvl4pPr>
              <a:defRPr sz="1398"/>
            </a:lvl4pPr>
            <a:lvl5pPr>
              <a:defRPr sz="1048"/>
            </a:lvl5pPr>
          </a:lstStyle>
          <a:p>
            <a:pPr lvl="0"/>
            <a:r>
              <a:rPr lang="en-US"/>
              <a:t>Speaker name</a:t>
            </a:r>
          </a:p>
          <a:p>
            <a:pPr lvl="1"/>
            <a:r>
              <a:rPr lang="en-US"/>
              <a:t>Date</a:t>
            </a:r>
          </a:p>
        </p:txBody>
      </p:sp>
      <p:pic>
        <p:nvPicPr>
          <p:cNvPr id="9" name="Picture 2">
            <a:extLst>
              <a:ext uri="{FF2B5EF4-FFF2-40B4-BE49-F238E27FC236}">
                <a16:creationId xmlns:a16="http://schemas.microsoft.com/office/drawing/2014/main" id="{FBC922A2-DE30-4E56-9DDB-ED2670AAB55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60987" y="150300"/>
            <a:ext cx="1976907" cy="38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09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4">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198" strike="noStrike" spc="-50" baseline="0">
                <a:solidFill>
                  <a:srgbClr val="742774"/>
                </a:solidFill>
              </a:defRPr>
            </a:lvl1pPr>
          </a:lstStyle>
          <a:p>
            <a:r>
              <a:rPr lang="en-US"/>
              <a:t>Power Apps presentation title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4" y="3099378"/>
            <a:ext cx="3272338" cy="742382"/>
          </a:xfrm>
        </p:spPr>
        <p:txBody>
          <a:bodyPr/>
          <a:lstStyle>
            <a:lvl1pPr>
              <a:defRPr sz="1800"/>
            </a:lvl1pPr>
            <a:lvl2pPr>
              <a:defRPr sz="1800"/>
            </a:lvl2pPr>
            <a:lvl3pPr>
              <a:defRPr sz="1398"/>
            </a:lvl3pPr>
            <a:lvl4pPr>
              <a:defRPr sz="1398"/>
            </a:lvl4pPr>
            <a:lvl5pPr>
              <a:defRPr sz="1048"/>
            </a:lvl5pPr>
          </a:lstStyle>
          <a:p>
            <a:pPr lvl="0"/>
            <a:r>
              <a:rPr lang="en-US"/>
              <a:t>Speaker name</a:t>
            </a:r>
          </a:p>
          <a:p>
            <a:pPr lvl="1"/>
            <a:r>
              <a:rPr lang="en-US"/>
              <a:t>Date</a:t>
            </a:r>
          </a:p>
        </p:txBody>
      </p:sp>
      <p:pic>
        <p:nvPicPr>
          <p:cNvPr id="9" name="Picture 2">
            <a:extLst>
              <a:ext uri="{FF2B5EF4-FFF2-40B4-BE49-F238E27FC236}">
                <a16:creationId xmlns:a16="http://schemas.microsoft.com/office/drawing/2014/main" id="{FBC922A2-DE30-4E56-9DDB-ED2670AAB55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60987" y="150300"/>
            <a:ext cx="1976907" cy="387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C648F-3743-45E9-8679-FC8B70FC74A8}"/>
              </a:ext>
            </a:extLst>
          </p:cNvPr>
          <p:cNvSpPr/>
          <p:nvPr userDrawn="1"/>
        </p:nvSpPr>
        <p:spPr>
          <a:xfrm>
            <a:off x="6086859" y="3093885"/>
            <a:ext cx="5242084" cy="382308"/>
          </a:xfrm>
          <a:prstGeom prst="rect">
            <a:avLst/>
          </a:prstGeom>
        </p:spPr>
        <p:txBody>
          <a:bodyPr wrap="none">
            <a:spAutoFit/>
          </a:bodyPr>
          <a:lstStyle/>
          <a:p>
            <a:r>
              <a:rPr lang="en-US" sz="1836" b="1">
                <a:solidFill>
                  <a:schemeClr val="bg1"/>
                </a:solidFill>
              </a:rPr>
              <a:t>Change image by clicking on “insert” picture</a:t>
            </a:r>
          </a:p>
        </p:txBody>
      </p:sp>
      <p:pic>
        <p:nvPicPr>
          <p:cNvPr id="3" name="Picture 2">
            <a:extLst>
              <a:ext uri="{FF2B5EF4-FFF2-40B4-BE49-F238E27FC236}">
                <a16:creationId xmlns:a16="http://schemas.microsoft.com/office/drawing/2014/main" id="{1DB99A50-B25D-4030-B913-2C6E9565A705}"/>
              </a:ext>
            </a:extLst>
          </p:cNvPr>
          <p:cNvPicPr>
            <a:picLocks noChangeAspect="1"/>
          </p:cNvPicPr>
          <p:nvPr userDrawn="1"/>
        </p:nvPicPr>
        <p:blipFill>
          <a:blip r:embed="rId3"/>
          <a:stretch>
            <a:fillRect/>
          </a:stretch>
        </p:blipFill>
        <p:spPr>
          <a:xfrm>
            <a:off x="4160001" y="0"/>
            <a:ext cx="8276474" cy="6994525"/>
          </a:xfrm>
          <a:prstGeom prst="rect">
            <a:avLst/>
          </a:prstGeom>
        </p:spPr>
      </p:pic>
    </p:spTree>
    <p:extLst>
      <p:ext uri="{BB962C8B-B14F-4D97-AF65-F5344CB8AC3E}">
        <p14:creationId xmlns:p14="http://schemas.microsoft.com/office/powerpoint/2010/main" val="29596564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1192215"/>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5"/>
            <a:ext cx="3914774" cy="3862387"/>
          </a:xfrm>
        </p:spPr>
        <p:txBody>
          <a:bodyPr wrap="square" lIns="0" tIns="0" rIns="0" bIns="0">
            <a:noAutofit/>
          </a:bodyPr>
          <a:lstStyle>
            <a:lvl1pPr marL="0" indent="0" defTabSz="517327">
              <a:spcAft>
                <a:spcPts val="500"/>
              </a:spcAft>
              <a:buNone/>
              <a:defRPr sz="1800" spc="0" baseline="0">
                <a:solidFill>
                  <a:srgbClr val="742774"/>
                </a:solidFill>
              </a:defRPr>
            </a:lvl1pPr>
            <a:lvl2pPr marL="228513" indent="0">
              <a:buNone/>
              <a:defRPr sz="1800"/>
            </a:lvl2pPr>
            <a:lvl3pPr marL="457024" indent="0">
              <a:buNone/>
              <a:defRPr sz="1800"/>
            </a:lvl3pPr>
            <a:lvl4pPr marL="685537" indent="0">
              <a:buNone/>
              <a:defRPr sz="1800"/>
            </a:lvl4pPr>
            <a:lvl5pPr marL="914049"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40479128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40" y="1961081"/>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024" indent="0">
              <a:buNone/>
              <a:defRPr/>
            </a:lvl3pPr>
            <a:lvl4pPr marL="685537" indent="0">
              <a:buNone/>
              <a:defRPr/>
            </a:lvl4pPr>
            <a:lvl5pPr marL="914049"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40" y="3214125"/>
            <a:ext cx="11533187" cy="452675"/>
          </a:xfrm>
        </p:spPr>
        <p:txBody>
          <a:bodyPr lIns="0" tIns="0" rIns="0" bIns="0"/>
          <a:lstStyle>
            <a:lvl1pPr marL="0" indent="0">
              <a:lnSpc>
                <a:spcPts val="1800"/>
              </a:lnSpc>
              <a:spcBef>
                <a:spcPts val="0"/>
              </a:spcBef>
              <a:buNone/>
              <a:defRPr sz="1398" b="0" spc="0">
                <a:solidFill>
                  <a:srgbClr val="742774"/>
                </a:solidFill>
                <a:latin typeface="+mj-lt"/>
              </a:defRPr>
            </a:lvl1pPr>
            <a:lvl2pPr marL="0" indent="0">
              <a:lnSpc>
                <a:spcPts val="1800"/>
              </a:lnSpc>
              <a:spcBef>
                <a:spcPts val="0"/>
              </a:spcBef>
              <a:buNone/>
              <a:defRPr sz="1398" spc="0">
                <a:solidFill>
                  <a:schemeClr val="tx1"/>
                </a:solidFill>
              </a:defRPr>
            </a:lvl2pPr>
            <a:lvl3pPr marL="457024" indent="0">
              <a:buNone/>
              <a:defRPr/>
            </a:lvl3pPr>
            <a:lvl4pPr marL="685537" indent="0">
              <a:buNone/>
              <a:defRPr/>
            </a:lvl4pPr>
            <a:lvl5pPr marL="914049"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40" y="4439603"/>
            <a:ext cx="11533187" cy="338554"/>
          </a:xfrm>
        </p:spPr>
        <p:txBody>
          <a:bodyPr lIns="0" tIns="0" rIns="0" bIns="0"/>
          <a:lstStyle>
            <a:lvl1pPr marL="0" indent="0">
              <a:lnSpc>
                <a:spcPts val="1198"/>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024" indent="0">
              <a:buNone/>
              <a:defRPr/>
            </a:lvl3pPr>
            <a:lvl4pPr marL="685537"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160414781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40" y="1960862"/>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13" indent="0">
              <a:buNone/>
              <a:defRPr/>
            </a:lvl2pPr>
            <a:lvl3pPr marL="457024" indent="0">
              <a:buNone/>
              <a:defRPr/>
            </a:lvl3pPr>
            <a:lvl4pPr marL="685537" indent="0">
              <a:buNone/>
              <a:defRPr/>
            </a:lvl4pPr>
            <a:lvl5pPr marL="914049"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40" y="3214125"/>
            <a:ext cx="3690937" cy="2728477"/>
          </a:xfrm>
        </p:spPr>
        <p:txBody>
          <a:bodyPr lIns="0" tIns="0" rIns="0" bIns="0"/>
          <a:lstStyle>
            <a:lvl1pPr marL="0" indent="0">
              <a:lnSpc>
                <a:spcPts val="1800"/>
              </a:lnSpc>
              <a:spcBef>
                <a:spcPts val="0"/>
              </a:spcBef>
              <a:spcAft>
                <a:spcPts val="600"/>
              </a:spcAft>
              <a:buNone/>
              <a:defRPr sz="1398" b="0" spc="0" baseline="0">
                <a:solidFill>
                  <a:srgbClr val="742774"/>
                </a:solidFill>
                <a:latin typeface="+mj-lt"/>
              </a:defRPr>
            </a:lvl1pPr>
            <a:lvl2pPr marL="285640" marR="0" indent="-285640" algn="l" defTabSz="932384"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8" kern="1200" spc="0" baseline="0" dirty="0">
                <a:solidFill>
                  <a:schemeClr val="tx1"/>
                </a:solidFill>
                <a:latin typeface="+mn-lt"/>
                <a:ea typeface="+mn-ea"/>
                <a:cs typeface="+mn-cs"/>
              </a:defRPr>
            </a:lvl2pPr>
            <a:lvl3pPr marL="457024" indent="0">
              <a:buNone/>
              <a:defRPr/>
            </a:lvl3pPr>
            <a:lvl4pPr marL="685537" indent="0">
              <a:buNone/>
              <a:defRPr/>
            </a:lvl4pPr>
            <a:lvl5pPr marL="914049" indent="0">
              <a:buNone/>
              <a:defRPr/>
            </a:lvl5pPr>
          </a:lstStyle>
          <a:p>
            <a:pPr lvl="0"/>
            <a:r>
              <a:rPr lang="en-US"/>
              <a:t>Paragraph title Segoe UI </a:t>
            </a:r>
            <a:r>
              <a:rPr lang="en-US" err="1"/>
              <a:t>Semibold</a:t>
            </a:r>
            <a:r>
              <a:rPr lang="en-US"/>
              <a:t> 14/18</a:t>
            </a:r>
          </a:p>
          <a:p>
            <a:pPr marL="285640" marR="0" lvl="1" indent="-285640" algn="l" defTabSz="932384" rtl="0" eaLnBrk="1" fontAlgn="auto" latinLnBrk="0" hangingPunct="1">
              <a:lnSpc>
                <a:spcPts val="1800"/>
              </a:lnSpc>
              <a:spcBef>
                <a:spcPts val="1198"/>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40" marR="0" lvl="1" indent="-285640" algn="l" defTabSz="932384" rtl="0" eaLnBrk="1" fontAlgn="auto" latinLnBrk="0" hangingPunct="1">
              <a:lnSpc>
                <a:spcPts val="1800"/>
              </a:lnSpc>
              <a:spcBef>
                <a:spcPts val="1198"/>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4" y="3214125"/>
            <a:ext cx="3690937" cy="2728477"/>
          </a:xfrm>
        </p:spPr>
        <p:txBody>
          <a:bodyPr lIns="0" tIns="0" rIns="0" bIns="0"/>
          <a:lstStyle>
            <a:lvl1pPr marL="0" indent="0">
              <a:lnSpc>
                <a:spcPts val="1800"/>
              </a:lnSpc>
              <a:spcBef>
                <a:spcPts val="0"/>
              </a:spcBef>
              <a:spcAft>
                <a:spcPts val="600"/>
              </a:spcAft>
              <a:buNone/>
              <a:defRPr sz="1398" b="0" spc="0" baseline="0">
                <a:solidFill>
                  <a:srgbClr val="742774"/>
                </a:solidFill>
                <a:latin typeface="+mj-lt"/>
              </a:defRPr>
            </a:lvl1pPr>
            <a:lvl2pPr marL="285640" marR="0" indent="-285640" algn="l" defTabSz="932384"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8" kern="1200" spc="0" baseline="0" dirty="0">
                <a:solidFill>
                  <a:schemeClr val="tx1"/>
                </a:solidFill>
                <a:latin typeface="+mn-lt"/>
                <a:ea typeface="+mn-ea"/>
                <a:cs typeface="+mn-cs"/>
              </a:defRPr>
            </a:lvl2pPr>
            <a:lvl3pPr marL="457024" indent="0">
              <a:buNone/>
              <a:defRPr/>
            </a:lvl3pPr>
            <a:lvl4pPr marL="685537" indent="0">
              <a:buNone/>
              <a:defRPr/>
            </a:lvl4pPr>
            <a:lvl5pPr marL="914049" indent="0">
              <a:buNone/>
              <a:defRPr/>
            </a:lvl5pPr>
          </a:lstStyle>
          <a:p>
            <a:pPr lvl="0"/>
            <a:r>
              <a:rPr lang="en-US"/>
              <a:t>Paragraph title Segoe UI </a:t>
            </a:r>
            <a:r>
              <a:rPr lang="en-US" err="1"/>
              <a:t>Semibold</a:t>
            </a:r>
            <a:r>
              <a:rPr lang="en-US"/>
              <a:t> 14/18</a:t>
            </a:r>
          </a:p>
          <a:p>
            <a:pPr marL="285640" marR="0" lvl="1" indent="-285640" algn="l" defTabSz="932384" rtl="0" eaLnBrk="1" fontAlgn="auto" latinLnBrk="0" hangingPunct="1">
              <a:lnSpc>
                <a:spcPts val="1800"/>
              </a:lnSpc>
              <a:spcBef>
                <a:spcPts val="1198"/>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40" marR="0" lvl="1" indent="-285640" algn="l" defTabSz="932384" rtl="0" eaLnBrk="1" fontAlgn="auto" latinLnBrk="0" hangingPunct="1">
              <a:lnSpc>
                <a:spcPts val="1800"/>
              </a:lnSpc>
              <a:spcBef>
                <a:spcPts val="1198"/>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5" y="3214125"/>
            <a:ext cx="3690937" cy="2728477"/>
          </a:xfrm>
        </p:spPr>
        <p:txBody>
          <a:bodyPr lIns="0" tIns="0" rIns="0" bIns="0"/>
          <a:lstStyle>
            <a:lvl1pPr marL="0" indent="0">
              <a:lnSpc>
                <a:spcPts val="1800"/>
              </a:lnSpc>
              <a:spcBef>
                <a:spcPts val="0"/>
              </a:spcBef>
              <a:spcAft>
                <a:spcPts val="600"/>
              </a:spcAft>
              <a:buNone/>
              <a:defRPr sz="1398" b="0" spc="0" baseline="0">
                <a:solidFill>
                  <a:srgbClr val="742774"/>
                </a:solidFill>
                <a:latin typeface="+mj-lt"/>
              </a:defRPr>
            </a:lvl1pPr>
            <a:lvl2pPr marL="285640" marR="0" indent="-285640" algn="l" defTabSz="932384"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8" kern="1200" spc="0" baseline="0" dirty="0">
                <a:solidFill>
                  <a:schemeClr val="tx1"/>
                </a:solidFill>
                <a:latin typeface="+mn-lt"/>
                <a:ea typeface="+mn-ea"/>
                <a:cs typeface="+mn-cs"/>
              </a:defRPr>
            </a:lvl2pPr>
            <a:lvl3pPr marL="457024" indent="0">
              <a:buNone/>
              <a:defRPr/>
            </a:lvl3pPr>
            <a:lvl4pPr marL="685537" indent="0">
              <a:buNone/>
              <a:defRPr/>
            </a:lvl4pPr>
            <a:lvl5pPr marL="914049" indent="0">
              <a:buNone/>
              <a:defRPr/>
            </a:lvl5pPr>
          </a:lstStyle>
          <a:p>
            <a:pPr lvl="0"/>
            <a:r>
              <a:rPr lang="en-US"/>
              <a:t>Paragraph title Segoe UI </a:t>
            </a:r>
            <a:r>
              <a:rPr lang="en-US" err="1"/>
              <a:t>Semibold</a:t>
            </a:r>
            <a:r>
              <a:rPr lang="en-US"/>
              <a:t> 14/18</a:t>
            </a:r>
          </a:p>
          <a:p>
            <a:pPr marL="285640" marR="0" lvl="1" indent="-285640" algn="l" defTabSz="932384" rtl="0" eaLnBrk="1" fontAlgn="auto" latinLnBrk="0" hangingPunct="1">
              <a:lnSpc>
                <a:spcPts val="1800"/>
              </a:lnSpc>
              <a:spcBef>
                <a:spcPts val="1198"/>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40" marR="0" lvl="1" indent="-285640" algn="l" defTabSz="932384" rtl="0" eaLnBrk="1" fontAlgn="auto" latinLnBrk="0" hangingPunct="1">
              <a:lnSpc>
                <a:spcPts val="1800"/>
              </a:lnSpc>
              <a:spcBef>
                <a:spcPts val="1198"/>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412034134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chemeClr val="tx1"/>
                </a:solidFill>
              </a:defRPr>
            </a:lvl1pPr>
          </a:lstStyle>
          <a:p>
            <a:r>
              <a:rPr lang="en-US"/>
              <a:t>Text option 2: three columns graphic and text</a:t>
            </a:r>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
        <p:nvSpPr>
          <p:cNvPr id="6" name="Content Placeholder 15">
            <a:extLst>
              <a:ext uri="{FF2B5EF4-FFF2-40B4-BE49-F238E27FC236}">
                <a16:creationId xmlns:a16="http://schemas.microsoft.com/office/drawing/2014/main" id="{EEA06E92-94B8-442F-97BB-66C2B42F12D5}"/>
              </a:ext>
            </a:extLst>
          </p:cNvPr>
          <p:cNvSpPr>
            <a:spLocks noGrp="1"/>
          </p:cNvSpPr>
          <p:nvPr>
            <p:ph sz="quarter" idx="39" hasCustomPrompt="1"/>
          </p:nvPr>
        </p:nvSpPr>
        <p:spPr>
          <a:xfrm>
            <a:off x="8586596" y="2354263"/>
            <a:ext cx="2722564" cy="1143001"/>
          </a:xfrm>
        </p:spPr>
        <p:txBody>
          <a:bodyPr anchor="ctr">
            <a:noAutofit/>
          </a:bodyPr>
          <a:lstStyle>
            <a:lvl1pPr marL="0" indent="0" algn="ctr">
              <a:lnSpc>
                <a:spcPct val="100000"/>
              </a:lnSpc>
              <a:buNone/>
              <a:defRPr sz="2000">
                <a:solidFill>
                  <a:schemeClr val="tx2"/>
                </a:solidFill>
                <a:latin typeface="+mj-lt"/>
              </a:defRPr>
            </a:lvl1pPr>
          </a:lstStyle>
          <a:p>
            <a:pPr lvl="0"/>
            <a:r>
              <a:rPr lang="en-US"/>
              <a:t> </a:t>
            </a:r>
          </a:p>
        </p:txBody>
      </p:sp>
      <p:sp>
        <p:nvSpPr>
          <p:cNvPr id="8" name="Content Placeholder 15">
            <a:extLst>
              <a:ext uri="{FF2B5EF4-FFF2-40B4-BE49-F238E27FC236}">
                <a16:creationId xmlns:a16="http://schemas.microsoft.com/office/drawing/2014/main" id="{C361B3E2-AD4D-423C-969E-4A6426A268E9}"/>
              </a:ext>
            </a:extLst>
          </p:cNvPr>
          <p:cNvSpPr>
            <a:spLocks noGrp="1"/>
          </p:cNvSpPr>
          <p:nvPr>
            <p:ph sz="quarter" idx="40" hasCustomPrompt="1"/>
          </p:nvPr>
        </p:nvSpPr>
        <p:spPr>
          <a:xfrm>
            <a:off x="4863683" y="2354263"/>
            <a:ext cx="2726155" cy="1143001"/>
          </a:xfrm>
        </p:spPr>
        <p:txBody>
          <a:bodyPr anchor="ctr">
            <a:noAutofit/>
          </a:bodyPr>
          <a:lstStyle>
            <a:lvl1pPr marL="0" indent="0" algn="ctr">
              <a:lnSpc>
                <a:spcPct val="100000"/>
              </a:lnSpc>
              <a:buNone/>
              <a:defRPr sz="2000">
                <a:solidFill>
                  <a:schemeClr val="tx2"/>
                </a:solidFill>
                <a:latin typeface="+mj-lt"/>
              </a:defRPr>
            </a:lvl1pPr>
          </a:lstStyle>
          <a:p>
            <a:pPr lvl="0"/>
            <a:r>
              <a:rPr lang="en-US"/>
              <a:t> </a:t>
            </a:r>
          </a:p>
        </p:txBody>
      </p:sp>
      <p:sp>
        <p:nvSpPr>
          <p:cNvPr id="9" name="Content Placeholder 15">
            <a:extLst>
              <a:ext uri="{FF2B5EF4-FFF2-40B4-BE49-F238E27FC236}">
                <a16:creationId xmlns:a16="http://schemas.microsoft.com/office/drawing/2014/main" id="{7ED8A69A-A44A-4883-902F-1BA36A1B4A51}"/>
              </a:ext>
            </a:extLst>
          </p:cNvPr>
          <p:cNvSpPr>
            <a:spLocks noGrp="1"/>
          </p:cNvSpPr>
          <p:nvPr>
            <p:ph sz="quarter" idx="41" hasCustomPrompt="1"/>
          </p:nvPr>
        </p:nvSpPr>
        <p:spPr>
          <a:xfrm>
            <a:off x="1157097" y="2354262"/>
            <a:ext cx="2722564" cy="1143000"/>
          </a:xfrm>
        </p:spPr>
        <p:txBody>
          <a:bodyPr anchor="ctr">
            <a:noAutofit/>
          </a:bodyPr>
          <a:lstStyle>
            <a:lvl1pPr marL="0" indent="0" algn="ctr">
              <a:lnSpc>
                <a:spcPct val="100000"/>
              </a:lnSpc>
              <a:buNone/>
              <a:defRPr sz="2000">
                <a:solidFill>
                  <a:schemeClr val="tx2"/>
                </a:solidFill>
                <a:latin typeface="+mj-lt"/>
              </a:defRPr>
            </a:lvl1pPr>
          </a:lstStyle>
          <a:p>
            <a:pPr lvl="0"/>
            <a:r>
              <a:rPr lang="en-US"/>
              <a:t> </a:t>
            </a:r>
          </a:p>
        </p:txBody>
      </p:sp>
      <p:sp>
        <p:nvSpPr>
          <p:cNvPr id="10" name="Text Placeholder 4">
            <a:extLst>
              <a:ext uri="{FF2B5EF4-FFF2-40B4-BE49-F238E27FC236}">
                <a16:creationId xmlns:a16="http://schemas.microsoft.com/office/drawing/2014/main" id="{97534958-622C-4965-9FB0-9361B441A1C0}"/>
              </a:ext>
            </a:extLst>
          </p:cNvPr>
          <p:cNvSpPr>
            <a:spLocks noGrp="1"/>
          </p:cNvSpPr>
          <p:nvPr>
            <p:ph type="body" sz="quarter" idx="32" hasCustomPrompt="1"/>
          </p:nvPr>
        </p:nvSpPr>
        <p:spPr>
          <a:xfrm>
            <a:off x="1127315" y="3830261"/>
            <a:ext cx="2766823" cy="1119917"/>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b="0" i="0">
                <a:solidFill>
                  <a:srgbClr val="000000"/>
                </a:solidFill>
                <a:latin typeface="Segoe UI Light" panose="020B0502040204020203" pitchFamily="34" charset="0"/>
                <a:cs typeface="Segoe UI Light" panose="020B0502040204020203" pitchFamily="34" charset="0"/>
              </a:defRPr>
            </a:lvl2pPr>
            <a:lvl3pPr marL="457112" indent="0">
              <a:buNone/>
              <a:defRPr/>
            </a:lvl3pPr>
            <a:lvl4pPr marL="685669" indent="0">
              <a:buNone/>
              <a:defRPr/>
            </a:lvl4pPr>
            <a:lvl5pPr marL="914224"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449A7043-0027-4B17-8757-EC1847F82846}"/>
              </a:ext>
            </a:extLst>
          </p:cNvPr>
          <p:cNvSpPr>
            <a:spLocks noGrp="1"/>
          </p:cNvSpPr>
          <p:nvPr>
            <p:ph type="body" sz="quarter" idx="42" hasCustomPrompt="1"/>
          </p:nvPr>
        </p:nvSpPr>
        <p:spPr>
          <a:xfrm>
            <a:off x="4844875" y="3830261"/>
            <a:ext cx="2766823" cy="1119917"/>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b="0" i="0">
                <a:solidFill>
                  <a:srgbClr val="000000"/>
                </a:solidFill>
                <a:latin typeface="Segoe UI Light" panose="020B0502040204020203" pitchFamily="34" charset="0"/>
                <a:cs typeface="Segoe UI Light" panose="020B0502040204020203" pitchFamily="34" charset="0"/>
              </a:defRPr>
            </a:lvl2pPr>
            <a:lvl3pPr marL="457112" indent="0">
              <a:buNone/>
              <a:defRPr/>
            </a:lvl3pPr>
            <a:lvl4pPr marL="685669" indent="0">
              <a:buNone/>
              <a:defRPr/>
            </a:lvl4pPr>
            <a:lvl5pPr marL="914224"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2" name="Text Placeholder 4">
            <a:extLst>
              <a:ext uri="{FF2B5EF4-FFF2-40B4-BE49-F238E27FC236}">
                <a16:creationId xmlns:a16="http://schemas.microsoft.com/office/drawing/2014/main" id="{52A26499-51E3-4A98-AD74-1A466BBCAA7F}"/>
              </a:ext>
            </a:extLst>
          </p:cNvPr>
          <p:cNvSpPr>
            <a:spLocks noGrp="1"/>
          </p:cNvSpPr>
          <p:nvPr>
            <p:ph type="body" sz="quarter" idx="43" hasCustomPrompt="1"/>
          </p:nvPr>
        </p:nvSpPr>
        <p:spPr>
          <a:xfrm>
            <a:off x="8577426" y="3830261"/>
            <a:ext cx="2766823" cy="1119917"/>
          </a:xfrm>
        </p:spPr>
        <p:txBody>
          <a:bodyPr lIns="0" tIns="0" rIns="0" bIns="0"/>
          <a:lstStyle>
            <a:lvl1pPr marL="0" indent="0">
              <a:lnSpc>
                <a:spcPct val="100000"/>
              </a:lnSpc>
              <a:spcBef>
                <a:spcPts val="0"/>
              </a:spcBef>
              <a:spcAft>
                <a:spcPts val="800"/>
              </a:spcAft>
              <a:buNone/>
              <a:defRPr sz="1800" b="1" i="0">
                <a:solidFill>
                  <a:schemeClr val="tx1"/>
                </a:solidFill>
                <a:latin typeface="Segoe UI Semibold" panose="020B0502040204020203" pitchFamily="34" charset="0"/>
                <a:cs typeface="Segoe UI Semibold" panose="020B0502040204020203" pitchFamily="34" charset="0"/>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b="0" i="0">
                <a:solidFill>
                  <a:srgbClr val="000000"/>
                </a:solidFill>
                <a:latin typeface="Segoe UI Light" panose="020B0502040204020203" pitchFamily="34" charset="0"/>
                <a:cs typeface="Segoe UI Light" panose="020B0502040204020203" pitchFamily="34" charset="0"/>
              </a:defRPr>
            </a:lvl2pPr>
            <a:lvl3pPr marL="457112" indent="0">
              <a:buNone/>
              <a:defRPr/>
            </a:lvl3pPr>
            <a:lvl4pPr marL="685669" indent="0">
              <a:buNone/>
              <a:defRPr/>
            </a:lvl4pPr>
            <a:lvl5pPr marL="914224"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1659859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9" y="567459"/>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9" y="1853744"/>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grpSp>
        <p:nvGrpSpPr>
          <p:cNvPr id="6" name="Group 5">
            <a:extLst>
              <a:ext uri="{FF2B5EF4-FFF2-40B4-BE49-F238E27FC236}">
                <a16:creationId xmlns:a16="http://schemas.microsoft.com/office/drawing/2014/main" id="{511D5BED-55A5-A54B-B107-CD3CFEA4C481}"/>
              </a:ext>
            </a:extLst>
          </p:cNvPr>
          <p:cNvGrpSpPr/>
          <p:nvPr userDrawn="1"/>
        </p:nvGrpSpPr>
        <p:grpSpPr>
          <a:xfrm rot="5400000">
            <a:off x="9497178" y="3078196"/>
            <a:ext cx="6994525" cy="838138"/>
            <a:chOff x="465138" y="4389919"/>
            <a:chExt cx="11534450" cy="1963738"/>
          </a:xfrm>
        </p:grpSpPr>
        <p:sp>
          <p:nvSpPr>
            <p:cNvPr id="7" name="Rectangle 6">
              <a:extLst>
                <a:ext uri="{FF2B5EF4-FFF2-40B4-BE49-F238E27FC236}">
                  <a16:creationId xmlns:a16="http://schemas.microsoft.com/office/drawing/2014/main" id="{55D62223-FAB1-1E4A-B3E0-6C7A89FCE9DB}"/>
                </a:ext>
              </a:extLst>
            </p:cNvPr>
            <p:cNvSpPr/>
            <p:nvPr/>
          </p:nvSpPr>
          <p:spPr bwMode="auto">
            <a:xfrm>
              <a:off x="465138" y="4389919"/>
              <a:ext cx="3924300" cy="1963738"/>
            </a:xfrm>
            <a:prstGeom prst="rect">
              <a:avLst/>
            </a:prstGeom>
            <a:solidFill>
              <a:schemeClr val="bg1"/>
            </a:solidFill>
            <a:ln w="6350">
              <a:solidFill>
                <a:schemeClr val="accent1">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293" fontAlgn="base">
                <a:spcBef>
                  <a:spcPct val="0"/>
                </a:spcBef>
                <a:spcAft>
                  <a:spcPts val="100"/>
                </a:spcAft>
              </a:pPr>
              <a:r>
                <a:rPr lang="en-US" sz="800" b="1">
                  <a:solidFill>
                    <a:schemeClr val="tx1"/>
                  </a:solidFill>
                  <a:ea typeface="Segoe UI" pitchFamily="34" charset="0"/>
                  <a:cs typeface="Segoe UI" pitchFamily="34" charset="0"/>
                </a:rPr>
                <a:t>White</a:t>
              </a:r>
            </a:p>
            <a:p>
              <a:pPr defTabSz="932293" fontAlgn="base">
                <a:spcBef>
                  <a:spcPct val="0"/>
                </a:spcBef>
                <a:spcAft>
                  <a:spcPts val="100"/>
                </a:spcAft>
              </a:pPr>
              <a:r>
                <a:rPr lang="en-US" sz="800">
                  <a:solidFill>
                    <a:schemeClr val="tx1"/>
                  </a:solidFill>
                  <a:ea typeface="Segoe UI" pitchFamily="34" charset="0"/>
                  <a:cs typeface="Segoe UI" pitchFamily="34" charset="0"/>
                </a:rPr>
                <a:t>R255 G255 B255</a:t>
              </a:r>
            </a:p>
            <a:p>
              <a:pPr defTabSz="932293" fontAlgn="base">
                <a:spcBef>
                  <a:spcPct val="0"/>
                </a:spcBef>
                <a:spcAft>
                  <a:spcPts val="100"/>
                </a:spcAft>
              </a:pPr>
              <a:r>
                <a:rPr lang="en-US" sz="800">
                  <a:solidFill>
                    <a:schemeClr val="tx1"/>
                  </a:solidFill>
                  <a:ea typeface="Segoe UI" pitchFamily="34" charset="0"/>
                  <a:cs typeface="Segoe UI" pitchFamily="34" charset="0"/>
                </a:rPr>
                <a:t>Hex #</a:t>
              </a:r>
              <a:r>
                <a:rPr lang="en-US" sz="800" err="1">
                  <a:solidFill>
                    <a:schemeClr val="tx1"/>
                  </a:solidFill>
                  <a:ea typeface="Segoe UI" pitchFamily="34" charset="0"/>
                  <a:cs typeface="Segoe UI" pitchFamily="34" charset="0"/>
                </a:rPr>
                <a:t>ffffff</a:t>
              </a:r>
              <a:endParaRPr lang="en-US" sz="800">
                <a:solidFill>
                  <a:schemeClr val="tx1"/>
                </a:solidFill>
                <a:ea typeface="Segoe UI" pitchFamily="34" charset="0"/>
                <a:cs typeface="Segoe UI" pitchFamily="34" charset="0"/>
              </a:endParaRPr>
            </a:p>
            <a:p>
              <a:pPr defTabSz="932293" fontAlgn="base">
                <a:spcBef>
                  <a:spcPct val="0"/>
                </a:spcBef>
                <a:spcAft>
                  <a:spcPts val="100"/>
                </a:spcAft>
              </a:pPr>
              <a:r>
                <a:rPr lang="en-US" sz="800">
                  <a:solidFill>
                    <a:schemeClr val="tx1"/>
                  </a:solidFill>
                  <a:ea typeface="Segoe UI" pitchFamily="34" charset="0"/>
                  <a:cs typeface="Segoe UI" pitchFamily="34" charset="0"/>
                </a:rPr>
                <a:t>C0 M0 Y0 K0</a:t>
              </a:r>
            </a:p>
          </p:txBody>
        </p:sp>
        <p:sp>
          <p:nvSpPr>
            <p:cNvPr id="8" name="Rectangle 7">
              <a:extLst>
                <a:ext uri="{FF2B5EF4-FFF2-40B4-BE49-F238E27FC236}">
                  <a16:creationId xmlns:a16="http://schemas.microsoft.com/office/drawing/2014/main" id="{02CE70B1-36F1-054F-A28C-29FCE5254562}"/>
                </a:ext>
              </a:extLst>
            </p:cNvPr>
            <p:cNvSpPr/>
            <p:nvPr/>
          </p:nvSpPr>
          <p:spPr bwMode="auto">
            <a:xfrm>
              <a:off x="4389438" y="4389920"/>
              <a:ext cx="2541309" cy="106638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293" fontAlgn="base">
                <a:spcBef>
                  <a:spcPct val="0"/>
                </a:spcBef>
                <a:spcAft>
                  <a:spcPts val="100"/>
                </a:spcAft>
              </a:pPr>
              <a:r>
                <a:rPr lang="en-US" sz="800" b="1">
                  <a:solidFill>
                    <a:schemeClr val="tx1"/>
                  </a:solidFill>
                  <a:ea typeface="Segoe UI" pitchFamily="34" charset="0"/>
                  <a:cs typeface="Segoe UI" pitchFamily="34" charset="0"/>
                </a:rPr>
                <a:t>Light Gray</a:t>
              </a:r>
            </a:p>
            <a:p>
              <a:pPr defTabSz="932293" fontAlgn="base">
                <a:spcBef>
                  <a:spcPct val="0"/>
                </a:spcBef>
                <a:spcAft>
                  <a:spcPts val="100"/>
                </a:spcAft>
              </a:pPr>
              <a:r>
                <a:rPr lang="en-US" sz="800">
                  <a:solidFill>
                    <a:schemeClr val="tx1"/>
                  </a:solidFill>
                  <a:ea typeface="Segoe UI" pitchFamily="34" charset="0"/>
                  <a:cs typeface="Segoe UI" pitchFamily="34" charset="0"/>
                </a:rPr>
                <a:t>R235 G235 B235</a:t>
              </a:r>
            </a:p>
          </p:txBody>
        </p:sp>
        <p:sp>
          <p:nvSpPr>
            <p:cNvPr id="9" name="Rectangle 8">
              <a:extLst>
                <a:ext uri="{FF2B5EF4-FFF2-40B4-BE49-F238E27FC236}">
                  <a16:creationId xmlns:a16="http://schemas.microsoft.com/office/drawing/2014/main" id="{AFC7ECD4-4170-914C-BE1E-B652016E3564}"/>
                </a:ext>
              </a:extLst>
            </p:cNvPr>
            <p:cNvSpPr/>
            <p:nvPr/>
          </p:nvSpPr>
          <p:spPr bwMode="auto">
            <a:xfrm>
              <a:off x="6930748" y="4389920"/>
              <a:ext cx="2542854" cy="106638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293" fontAlgn="base">
                <a:spcBef>
                  <a:spcPct val="0"/>
                </a:spcBef>
                <a:spcAft>
                  <a:spcPts val="100"/>
                </a:spcAft>
              </a:pPr>
              <a:r>
                <a:rPr lang="en-US" sz="800" b="1">
                  <a:solidFill>
                    <a:schemeClr val="bg2"/>
                  </a:solidFill>
                  <a:ea typeface="Segoe UI" pitchFamily="34" charset="0"/>
                  <a:cs typeface="Segoe UI" pitchFamily="34" charset="0"/>
                </a:rPr>
                <a:t>Medium Gray </a:t>
              </a:r>
            </a:p>
            <a:p>
              <a:pPr defTabSz="932293" fontAlgn="base">
                <a:spcBef>
                  <a:spcPct val="0"/>
                </a:spcBef>
                <a:spcAft>
                  <a:spcPts val="100"/>
                </a:spcAft>
              </a:pPr>
              <a:r>
                <a:rPr lang="en-US" sz="800">
                  <a:solidFill>
                    <a:schemeClr val="bg2"/>
                  </a:solidFill>
                  <a:ea typeface="Segoe UI" pitchFamily="34" charset="0"/>
                  <a:cs typeface="Segoe UI" pitchFamily="34" charset="0"/>
                </a:rPr>
                <a:t>R117 G117 B122</a:t>
              </a:r>
            </a:p>
          </p:txBody>
        </p:sp>
        <p:sp>
          <p:nvSpPr>
            <p:cNvPr id="10" name="Rectangle 9">
              <a:extLst>
                <a:ext uri="{FF2B5EF4-FFF2-40B4-BE49-F238E27FC236}">
                  <a16:creationId xmlns:a16="http://schemas.microsoft.com/office/drawing/2014/main" id="{80716815-79AA-7A44-A718-D31CD7CDF408}"/>
                </a:ext>
              </a:extLst>
            </p:cNvPr>
            <p:cNvSpPr/>
            <p:nvPr/>
          </p:nvSpPr>
          <p:spPr bwMode="auto">
            <a:xfrm>
              <a:off x="9473603" y="4389920"/>
              <a:ext cx="2524722" cy="106638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293" fontAlgn="base">
                <a:spcBef>
                  <a:spcPct val="0"/>
                </a:spcBef>
                <a:spcAft>
                  <a:spcPts val="100"/>
                </a:spcAft>
              </a:pPr>
              <a:r>
                <a:rPr lang="en-US" sz="800" b="1">
                  <a:solidFill>
                    <a:schemeClr val="bg2"/>
                  </a:solidFill>
                  <a:ea typeface="Segoe UI" pitchFamily="34" charset="0"/>
                  <a:cs typeface="Segoe UI" pitchFamily="34" charset="0"/>
                </a:rPr>
                <a:t>Dark Gray</a:t>
              </a:r>
            </a:p>
            <a:p>
              <a:pPr defTabSz="932293" fontAlgn="base">
                <a:spcBef>
                  <a:spcPct val="0"/>
                </a:spcBef>
                <a:spcAft>
                  <a:spcPts val="100"/>
                </a:spcAft>
              </a:pPr>
              <a:r>
                <a:rPr lang="en-US" sz="800">
                  <a:solidFill>
                    <a:schemeClr val="bg2"/>
                  </a:solidFill>
                  <a:ea typeface="Segoe UI" pitchFamily="34" charset="0"/>
                  <a:cs typeface="Segoe UI" pitchFamily="34" charset="0"/>
                </a:rPr>
                <a:t>R60 G60 B65</a:t>
              </a:r>
            </a:p>
          </p:txBody>
        </p:sp>
        <p:sp>
          <p:nvSpPr>
            <p:cNvPr id="11" name="Rectangle 10">
              <a:extLst>
                <a:ext uri="{FF2B5EF4-FFF2-40B4-BE49-F238E27FC236}">
                  <a16:creationId xmlns:a16="http://schemas.microsoft.com/office/drawing/2014/main" id="{E4442D23-8CBA-7A43-8435-AA56C886BD99}"/>
                </a:ext>
              </a:extLst>
            </p:cNvPr>
            <p:cNvSpPr/>
            <p:nvPr/>
          </p:nvSpPr>
          <p:spPr bwMode="auto">
            <a:xfrm>
              <a:off x="4387893" y="5456304"/>
              <a:ext cx="2540329" cy="897353"/>
            </a:xfrm>
            <a:prstGeom prst="rect">
              <a:avLst/>
            </a:prstGeom>
            <a:solidFill>
              <a:srgbClr val="F2C8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293" fontAlgn="base">
                <a:spcBef>
                  <a:spcPct val="0"/>
                </a:spcBef>
                <a:spcAft>
                  <a:spcPts val="100"/>
                </a:spcAft>
              </a:pPr>
              <a:r>
                <a:rPr lang="en-US" sz="800" b="1">
                  <a:solidFill>
                    <a:schemeClr val="tx1"/>
                  </a:solidFill>
                  <a:ea typeface="Segoe UI" pitchFamily="34" charset="0"/>
                  <a:cs typeface="Segoe UI" pitchFamily="34" charset="0"/>
                </a:rPr>
                <a:t>Power BI</a:t>
              </a:r>
            </a:p>
            <a:p>
              <a:pPr defTabSz="932293" fontAlgn="base">
                <a:spcBef>
                  <a:spcPct val="0"/>
                </a:spcBef>
                <a:spcAft>
                  <a:spcPts val="100"/>
                </a:spcAft>
              </a:pPr>
              <a:r>
                <a:rPr lang="en-US" sz="800">
                  <a:solidFill>
                    <a:schemeClr val="tx1"/>
                  </a:solidFill>
                  <a:ea typeface="Segoe UI" pitchFamily="34" charset="0"/>
                  <a:cs typeface="Segoe UI" pitchFamily="34" charset="0"/>
                </a:rPr>
                <a:t>R242 G200 B16</a:t>
              </a:r>
            </a:p>
          </p:txBody>
        </p:sp>
        <p:sp>
          <p:nvSpPr>
            <p:cNvPr id="12" name="Rectangle 11">
              <a:extLst>
                <a:ext uri="{FF2B5EF4-FFF2-40B4-BE49-F238E27FC236}">
                  <a16:creationId xmlns:a16="http://schemas.microsoft.com/office/drawing/2014/main" id="{64F53114-F016-D740-B25D-66ABE874E0E8}"/>
                </a:ext>
              </a:extLst>
            </p:cNvPr>
            <p:cNvSpPr/>
            <p:nvPr/>
          </p:nvSpPr>
          <p:spPr bwMode="auto">
            <a:xfrm>
              <a:off x="6929485" y="5456304"/>
              <a:ext cx="2542854" cy="897353"/>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293" fontAlgn="base">
                <a:spcBef>
                  <a:spcPct val="0"/>
                </a:spcBef>
                <a:spcAft>
                  <a:spcPts val="100"/>
                </a:spcAft>
              </a:pPr>
              <a:r>
                <a:rPr lang="en-US" sz="800" b="1">
                  <a:solidFill>
                    <a:schemeClr val="bg1"/>
                  </a:solidFill>
                  <a:ea typeface="Segoe UI" pitchFamily="34" charset="0"/>
                  <a:cs typeface="Segoe UI" pitchFamily="34" charset="0"/>
                </a:rPr>
                <a:t>Power Apps</a:t>
              </a:r>
            </a:p>
            <a:p>
              <a:pPr defTabSz="932293" fontAlgn="base">
                <a:spcBef>
                  <a:spcPct val="0"/>
                </a:spcBef>
                <a:spcAft>
                  <a:spcPts val="100"/>
                </a:spcAft>
              </a:pPr>
              <a:r>
                <a:rPr lang="en-US" sz="800">
                  <a:solidFill>
                    <a:schemeClr val="bg1"/>
                  </a:solidFill>
                  <a:ea typeface="Segoe UI" pitchFamily="34" charset="0"/>
                  <a:cs typeface="Segoe UI" pitchFamily="34" charset="0"/>
                </a:rPr>
                <a:t>R116 G39 B116</a:t>
              </a:r>
            </a:p>
          </p:txBody>
        </p:sp>
        <p:sp>
          <p:nvSpPr>
            <p:cNvPr id="13" name="Rectangle 12">
              <a:extLst>
                <a:ext uri="{FF2B5EF4-FFF2-40B4-BE49-F238E27FC236}">
                  <a16:creationId xmlns:a16="http://schemas.microsoft.com/office/drawing/2014/main" id="{2AC84A12-82FB-364C-B32B-CB767711C1AD}"/>
                </a:ext>
              </a:extLst>
            </p:cNvPr>
            <p:cNvSpPr/>
            <p:nvPr/>
          </p:nvSpPr>
          <p:spPr bwMode="auto">
            <a:xfrm>
              <a:off x="9473602" y="5456304"/>
              <a:ext cx="2525986" cy="897353"/>
            </a:xfrm>
            <a:prstGeom prst="rect">
              <a:avLst/>
            </a:prstGeom>
            <a:solidFill>
              <a:srgbClr val="0077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293" fontAlgn="base">
                <a:spcBef>
                  <a:spcPct val="0"/>
                </a:spcBef>
                <a:spcAft>
                  <a:spcPts val="100"/>
                </a:spcAft>
              </a:pPr>
              <a:r>
                <a:rPr lang="en-US" sz="800" b="1">
                  <a:solidFill>
                    <a:schemeClr val="bg2"/>
                  </a:solidFill>
                  <a:ea typeface="Segoe UI" pitchFamily="34" charset="0"/>
                  <a:cs typeface="Segoe UI" pitchFamily="34" charset="0"/>
                </a:rPr>
                <a:t>Power Automate</a:t>
              </a:r>
            </a:p>
            <a:p>
              <a:pPr defTabSz="932293" fontAlgn="base">
                <a:spcBef>
                  <a:spcPct val="0"/>
                </a:spcBef>
                <a:spcAft>
                  <a:spcPts val="100"/>
                </a:spcAft>
              </a:pPr>
              <a:r>
                <a:rPr lang="en-US" sz="800">
                  <a:solidFill>
                    <a:schemeClr val="bg2"/>
                  </a:solidFill>
                  <a:ea typeface="Segoe UI" pitchFamily="34" charset="0"/>
                  <a:cs typeface="Segoe UI" pitchFamily="34" charset="0"/>
                </a:rPr>
                <a:t>R0 G119 B255</a:t>
              </a:r>
            </a:p>
          </p:txBody>
        </p:sp>
      </p:grpSp>
    </p:spTree>
    <p:extLst>
      <p:ext uri="{BB962C8B-B14F-4D97-AF65-F5344CB8AC3E}">
        <p14:creationId xmlns:p14="http://schemas.microsoft.com/office/powerpoint/2010/main" val="1456835740"/>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529"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 id="2147485508" r:id="rId13"/>
    <p:sldLayoutId id="2147485509" r:id="rId14"/>
    <p:sldLayoutId id="2147485510" r:id="rId15"/>
    <p:sldLayoutId id="2147485511" r:id="rId16"/>
    <p:sldLayoutId id="2147485512" r:id="rId17"/>
    <p:sldLayoutId id="2147485513" r:id="rId18"/>
    <p:sldLayoutId id="2147485514" r:id="rId19"/>
    <p:sldLayoutId id="2147485515" r:id="rId20"/>
    <p:sldLayoutId id="2147485516" r:id="rId21"/>
    <p:sldLayoutId id="2147485517" r:id="rId22"/>
    <p:sldLayoutId id="2147485518" r:id="rId23"/>
    <p:sldLayoutId id="2147485519" r:id="rId24"/>
    <p:sldLayoutId id="2147485520" r:id="rId25"/>
    <p:sldLayoutId id="2147485521" r:id="rId26"/>
    <p:sldLayoutId id="2147485522" r:id="rId27"/>
    <p:sldLayoutId id="2147485523" r:id="rId28"/>
    <p:sldLayoutId id="2147485525" r:id="rId29"/>
    <p:sldLayoutId id="2147486021" r:id="rId30"/>
    <p:sldLayoutId id="2147486023" r:id="rId31"/>
    <p:sldLayoutId id="2147486024" r:id="rId32"/>
    <p:sldLayoutId id="2147486025" r:id="rId33"/>
    <p:sldLayoutId id="2147486060" r:id="rId34"/>
  </p:sldLayoutIdLst>
  <p:transition>
    <p:fade/>
  </p:transition>
  <p:hf sldNum="0" hdr="0" dt="0"/>
  <p:txStyles>
    <p:titleStyle>
      <a:lvl1pPr algn="l" defTabSz="932384"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rgbClr val="742774"/>
          </a:solidFill>
          <a:latin typeface="+mj-lt"/>
          <a:ea typeface="+mn-ea"/>
          <a:cs typeface="+mn-cs"/>
        </a:defRPr>
      </a:lvl3pPr>
      <a:lvl4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198" b="1" kern="1200" spc="0" baseline="0">
          <a:solidFill>
            <a:schemeClr val="tx1"/>
          </a:solidFill>
          <a:latin typeface="+mn-lt"/>
          <a:ea typeface="+mn-ea"/>
          <a:cs typeface="+mn-cs"/>
        </a:defRPr>
      </a:lvl5pPr>
      <a:lvl6pPr marL="2330958" indent="0" algn="l" defTabSz="932384"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384" rtl="0" eaLnBrk="1" latinLnBrk="0" hangingPunct="1">
        <a:lnSpc>
          <a:spcPct val="100000"/>
        </a:lnSpc>
        <a:spcBef>
          <a:spcPts val="0"/>
        </a:spcBef>
        <a:spcAft>
          <a:spcPts val="0"/>
        </a:spcAft>
        <a:buFont typeface="Arial" pitchFamily="34" charset="0"/>
        <a:buNone/>
        <a:defRPr sz="1198"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jpe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5.emf"/><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71.gif"/><Relationship Id="rId4" Type="http://schemas.openxmlformats.org/officeDocument/2006/relationships/image" Target="../media/image70.gif"/></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customers.microsoft.com/en-us/story/726301-nationaltrust"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gartner.com/doc/reprints?id=1-1OC4M37Y&amp;ct=190730&amp;st=sb" TargetMode="External"/><Relationship Id="rId1" Type="http://schemas.openxmlformats.org/officeDocument/2006/relationships/slideLayout" Target="../slideLayouts/slideLayout30.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hyperlink" Target="https://reprints.forrester.com/#/assets/2/108/RES144387/reports" TargetMode="Externa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nam06.safelinks.protection.outlook.com/?url=https%3A%2F%2Fpartner.microsoft.com%2Fen-us%2Fsolutions%2Fgo-to-market&amp;data=02%7C01%7Cv-kyigar%40microsoft.com%7Ccb4bb475620f4394343d08d7fce59de9%7C72f988bf86f141af91ab2d7cd011db47%7C1%7C0%7C637255935431897255&amp;sdata=3XKzgdt4i8S07Spns%2FHEJGGEBYlw2KD4M4CwPC6uRc0%3D&amp;reserved=0" TargetMode="External"/><Relationship Id="rId5" Type="http://schemas.openxmlformats.org/officeDocument/2006/relationships/hyperlink" Target="https://appsource.microsoft.com/en-us/marketplace/consulting-services?country=US&amp;page=1&amp;product=powerapps" TargetMode="External"/><Relationship Id="rId4" Type="http://schemas.openxmlformats.org/officeDocument/2006/relationships/hyperlink" Target="https://docs.microsoft.com/en-us/powerapp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www.idc.com/getdoc.jsp?containerId=US45599219&amp;pageType=PRINTFRIENDLY"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51" name="Title 8">
            <a:extLst>
              <a:ext uri="{FF2B5EF4-FFF2-40B4-BE49-F238E27FC236}">
                <a16:creationId xmlns:a16="http://schemas.microsoft.com/office/drawing/2014/main" id="{CEB5784E-738B-451C-829F-EAF1C4A40196}"/>
              </a:ext>
            </a:extLst>
          </p:cNvPr>
          <p:cNvSpPr>
            <a:spLocks noGrp="1"/>
          </p:cNvSpPr>
          <p:nvPr>
            <p:ph type="title"/>
          </p:nvPr>
        </p:nvSpPr>
        <p:spPr/>
        <p:txBody>
          <a:bodyPr/>
          <a:lstStyle/>
          <a:p>
            <a:r>
              <a:rPr lang="en-US" sz="2800" dirty="0">
                <a:solidFill>
                  <a:schemeClr val="bg1"/>
                </a:solidFill>
              </a:rPr>
              <a:t>The Power Apps for Partner Story</a:t>
            </a:r>
          </a:p>
        </p:txBody>
      </p:sp>
      <p:sp>
        <p:nvSpPr>
          <p:cNvPr id="2" name="Text Placeholder 1">
            <a:extLst>
              <a:ext uri="{FF2B5EF4-FFF2-40B4-BE49-F238E27FC236}">
                <a16:creationId xmlns:a16="http://schemas.microsoft.com/office/drawing/2014/main" id="{32D77028-7114-4486-822C-95E79C875E33}"/>
              </a:ext>
            </a:extLst>
          </p:cNvPr>
          <p:cNvSpPr>
            <a:spLocks noGrp="1"/>
          </p:cNvSpPr>
          <p:nvPr>
            <p:ph type="body" sz="quarter" idx="10"/>
          </p:nvPr>
        </p:nvSpPr>
        <p:spPr>
          <a:xfrm>
            <a:off x="5110480" y="234914"/>
            <a:ext cx="6969760" cy="6063550"/>
          </a:xfrm>
        </p:spPr>
        <p:txBody>
          <a:bodyPr/>
          <a:lstStyle/>
          <a:p>
            <a:pPr marL="342900" indent="-342900">
              <a:spcBef>
                <a:spcPts val="600"/>
              </a:spcBef>
              <a:spcAft>
                <a:spcPts val="300"/>
              </a:spcAft>
              <a:buFont typeface="+mj-lt"/>
              <a:buAutoNum type="arabicPeriod"/>
            </a:pPr>
            <a:r>
              <a:rPr lang="en-US" dirty="0">
                <a:solidFill>
                  <a:schemeClr val="bg1"/>
                </a:solidFill>
              </a:rPr>
              <a:t>Why Low-code/No-code?</a:t>
            </a:r>
          </a:p>
          <a:p>
            <a:pPr marL="512763" lvl="1" indent="-169863">
              <a:buFont typeface="+mj-lt"/>
              <a:buAutoNum type="alphaLcPeriod"/>
            </a:pPr>
            <a:r>
              <a:rPr lang="en-US" sz="1400" dirty="0">
                <a:solidFill>
                  <a:schemeClr val="bg1"/>
                </a:solidFill>
              </a:rPr>
              <a:t>Customers are modernizing to the cloud</a:t>
            </a:r>
          </a:p>
          <a:p>
            <a:pPr marL="512763" lvl="1" indent="-169863">
              <a:buFont typeface="+mj-lt"/>
              <a:buAutoNum type="alphaLcPeriod"/>
            </a:pPr>
            <a:r>
              <a:rPr lang="en-US" sz="1400" dirty="0">
                <a:solidFill>
                  <a:schemeClr val="bg1"/>
                </a:solidFill>
              </a:rPr>
              <a:t>The modern app development opportunity will continue to grow </a:t>
            </a:r>
          </a:p>
          <a:p>
            <a:pPr marL="512763" lvl="1" indent="-169863">
              <a:buFont typeface="+mj-lt"/>
              <a:buAutoNum type="alphaLcPeriod"/>
            </a:pPr>
            <a:r>
              <a:rPr lang="en-US" sz="1400" dirty="0">
                <a:solidFill>
                  <a:schemeClr val="bg1"/>
                </a:solidFill>
              </a:rPr>
              <a:t>The great developer shortage</a:t>
            </a:r>
          </a:p>
          <a:p>
            <a:pPr marL="342900" indent="-342900">
              <a:spcBef>
                <a:spcPts val="600"/>
              </a:spcBef>
              <a:spcAft>
                <a:spcPts val="300"/>
              </a:spcAft>
              <a:buFont typeface="+mj-lt"/>
              <a:buAutoNum type="arabicPeriod"/>
            </a:pPr>
            <a:r>
              <a:rPr lang="en-US" dirty="0">
                <a:solidFill>
                  <a:schemeClr val="bg1"/>
                </a:solidFill>
              </a:rPr>
              <a:t>Why Power Apps?</a:t>
            </a:r>
          </a:p>
          <a:p>
            <a:pPr marL="512763" lvl="1" indent="-169863">
              <a:buFont typeface="+mj-lt"/>
              <a:buAutoNum type="alphaLcPeriod"/>
            </a:pPr>
            <a:r>
              <a:rPr lang="en-US" sz="1400" dirty="0">
                <a:solidFill>
                  <a:schemeClr val="bg1"/>
                </a:solidFill>
              </a:rPr>
              <a:t>Microsoft Power Platform momentum</a:t>
            </a:r>
          </a:p>
          <a:p>
            <a:pPr marL="512763" lvl="1" indent="-169863">
              <a:buFont typeface="+mj-lt"/>
              <a:buAutoNum type="alphaLcPeriod"/>
            </a:pPr>
            <a:r>
              <a:rPr lang="en-US" sz="1400" dirty="0">
                <a:solidFill>
                  <a:schemeClr val="bg1"/>
                </a:solidFill>
              </a:rPr>
              <a:t>App development is a critical part of modernization </a:t>
            </a:r>
          </a:p>
          <a:p>
            <a:pPr marL="512763" lvl="1" indent="-169863">
              <a:buFont typeface="+mj-lt"/>
              <a:buAutoNum type="alphaLcPeriod"/>
            </a:pPr>
            <a:r>
              <a:rPr lang="en-US" sz="1400" dirty="0">
                <a:solidFill>
                  <a:schemeClr val="bg1"/>
                </a:solidFill>
              </a:rPr>
              <a:t>This is the time for partners to grow their offers with Power Apps</a:t>
            </a:r>
          </a:p>
          <a:p>
            <a:pPr marL="342900" indent="-342900">
              <a:spcBef>
                <a:spcPts val="600"/>
              </a:spcBef>
              <a:spcAft>
                <a:spcPts val="300"/>
              </a:spcAft>
              <a:buFont typeface="+mj-lt"/>
              <a:buAutoNum type="arabicPeriod"/>
            </a:pPr>
            <a:r>
              <a:rPr lang="en-US" dirty="0">
                <a:solidFill>
                  <a:schemeClr val="bg1"/>
                </a:solidFill>
              </a:rPr>
              <a:t>What is Power Apps?</a:t>
            </a:r>
          </a:p>
          <a:p>
            <a:pPr marL="512763" lvl="1" indent="-169863">
              <a:buFont typeface="+mj-lt"/>
              <a:buAutoNum type="alphaLcPeriod"/>
            </a:pPr>
            <a:r>
              <a:rPr lang="en-US" sz="1400" dirty="0">
                <a:solidFill>
                  <a:schemeClr val="bg1"/>
                </a:solidFill>
              </a:rPr>
              <a:t>Why Power Apps? Why now?</a:t>
            </a:r>
          </a:p>
          <a:p>
            <a:pPr marL="512763" lvl="1" indent="-169863">
              <a:buFont typeface="+mj-lt"/>
              <a:buAutoNum type="alphaLcPeriod"/>
            </a:pPr>
            <a:r>
              <a:rPr lang="en-US" sz="1400" dirty="0">
                <a:solidFill>
                  <a:schemeClr val="bg1"/>
                </a:solidFill>
              </a:rPr>
              <a:t>Microsoft’s low-code app development platform</a:t>
            </a:r>
          </a:p>
          <a:p>
            <a:pPr marL="512763" lvl="1" indent="-169863">
              <a:buFont typeface="+mj-lt"/>
              <a:buAutoNum type="alphaLcPeriod"/>
            </a:pPr>
            <a:r>
              <a:rPr lang="en-US" sz="1400" dirty="0">
                <a:solidFill>
                  <a:schemeClr val="bg1"/>
                </a:solidFill>
              </a:rPr>
              <a:t>Enabling digital transformation across the organization</a:t>
            </a:r>
          </a:p>
          <a:p>
            <a:pPr marL="512763" lvl="1" indent="-169863">
              <a:buFont typeface="+mj-lt"/>
              <a:buAutoNum type="alphaLcPeriod"/>
            </a:pPr>
            <a:r>
              <a:rPr lang="en-US" sz="1400" dirty="0">
                <a:solidFill>
                  <a:schemeClr val="bg1"/>
                </a:solidFill>
              </a:rPr>
              <a:t>Make it easier to unlock data silos with cloud and on-premises connectivity </a:t>
            </a:r>
          </a:p>
          <a:p>
            <a:pPr marL="512763" lvl="1" indent="-169863">
              <a:buFont typeface="+mj-lt"/>
              <a:buAutoNum type="alphaLcPeriod"/>
            </a:pPr>
            <a:r>
              <a:rPr lang="en-US" sz="1400" dirty="0">
                <a:solidFill>
                  <a:schemeClr val="bg1"/>
                </a:solidFill>
              </a:rPr>
              <a:t>Low-code backend with Microsoft Dataflex Pro</a:t>
            </a:r>
          </a:p>
          <a:p>
            <a:pPr marL="512763" lvl="1" indent="-169863">
              <a:buFont typeface="+mj-lt"/>
              <a:buAutoNum type="alphaLcPeriod"/>
            </a:pPr>
            <a:r>
              <a:rPr lang="en-US" sz="1400" dirty="0">
                <a:solidFill>
                  <a:schemeClr val="bg1"/>
                </a:solidFill>
              </a:rPr>
              <a:t>Build on a platform or standalone apps</a:t>
            </a:r>
          </a:p>
          <a:p>
            <a:pPr marL="512763" lvl="1" indent="-169863">
              <a:buFont typeface="+mj-lt"/>
              <a:buAutoNum type="alphaLcPeriod"/>
            </a:pPr>
            <a:r>
              <a:rPr lang="en-US" sz="1400" dirty="0">
                <a:solidFill>
                  <a:schemeClr val="bg1"/>
                </a:solidFill>
              </a:rPr>
              <a:t>A platform for all makers</a:t>
            </a:r>
            <a:endParaRPr lang="en-US" dirty="0">
              <a:solidFill>
                <a:schemeClr val="bg1"/>
              </a:solidFill>
            </a:endParaRPr>
          </a:p>
          <a:p>
            <a:pPr marL="342900" indent="-342900">
              <a:spcBef>
                <a:spcPts val="600"/>
              </a:spcBef>
              <a:spcAft>
                <a:spcPts val="300"/>
              </a:spcAft>
              <a:buFont typeface="+mj-lt"/>
              <a:buAutoNum type="arabicPeriod"/>
            </a:pPr>
            <a:r>
              <a:rPr lang="en-US" dirty="0">
                <a:solidFill>
                  <a:schemeClr val="bg1"/>
                </a:solidFill>
              </a:rPr>
              <a:t>Build a profitable Power Apps practice</a:t>
            </a:r>
          </a:p>
          <a:p>
            <a:pPr marL="512763" lvl="1" indent="-169863">
              <a:buFont typeface="+mj-lt"/>
              <a:buAutoNum type="alphaLcPeriod"/>
            </a:pPr>
            <a:r>
              <a:rPr lang="en-US" sz="1400" dirty="0">
                <a:solidFill>
                  <a:schemeClr val="bg1"/>
                </a:solidFill>
              </a:rPr>
              <a:t>3 ways Power Apps enables you to build a profitable practice</a:t>
            </a:r>
          </a:p>
          <a:p>
            <a:pPr marL="803275" lvl="2" indent="-171450">
              <a:buFont typeface="+mj-lt"/>
              <a:buAutoNum type="romanLcPeriod"/>
            </a:pPr>
            <a:r>
              <a:rPr lang="en-US" sz="1400" dirty="0">
                <a:solidFill>
                  <a:schemeClr val="bg1"/>
                </a:solidFill>
                <a:latin typeface="+mn-lt"/>
              </a:rPr>
              <a:t>Efficient application modernization &amp; development</a:t>
            </a:r>
          </a:p>
          <a:p>
            <a:pPr marL="803275" lvl="2" indent="-171450">
              <a:buFont typeface="+mj-lt"/>
              <a:buAutoNum type="romanLcPeriod"/>
            </a:pPr>
            <a:r>
              <a:rPr lang="en-US" sz="1400" dirty="0">
                <a:solidFill>
                  <a:schemeClr val="bg1"/>
                </a:solidFill>
                <a:latin typeface="+mn-lt"/>
              </a:rPr>
              <a:t>New and unique service offers</a:t>
            </a:r>
          </a:p>
          <a:p>
            <a:pPr marL="803275" lvl="2" indent="-171450">
              <a:buFont typeface="+mj-lt"/>
              <a:buAutoNum type="romanLcPeriod"/>
            </a:pPr>
            <a:r>
              <a:rPr lang="en-US" sz="1400" dirty="0">
                <a:solidFill>
                  <a:schemeClr val="bg1"/>
                </a:solidFill>
                <a:latin typeface="+mn-lt"/>
              </a:rPr>
              <a:t>Ongoing revenue streams</a:t>
            </a:r>
          </a:p>
          <a:p>
            <a:pPr marL="342900" indent="-342900">
              <a:spcBef>
                <a:spcPts val="600"/>
              </a:spcBef>
              <a:spcAft>
                <a:spcPts val="300"/>
              </a:spcAft>
              <a:buFont typeface="+mj-lt"/>
              <a:buAutoNum type="arabicPeriod"/>
            </a:pPr>
            <a:r>
              <a:rPr lang="en-US" dirty="0">
                <a:solidFill>
                  <a:schemeClr val="bg1"/>
                </a:solidFill>
              </a:rPr>
              <a:t>Partner Case Studies</a:t>
            </a:r>
          </a:p>
          <a:p>
            <a:pPr marL="342900" indent="-342900">
              <a:spcBef>
                <a:spcPts val="600"/>
              </a:spcBef>
              <a:spcAft>
                <a:spcPts val="300"/>
              </a:spcAft>
              <a:buFont typeface="+mj-lt"/>
              <a:buAutoNum type="arabicPeriod"/>
            </a:pPr>
            <a:r>
              <a:rPr lang="en-US" dirty="0">
                <a:solidFill>
                  <a:schemeClr val="bg1"/>
                </a:solidFill>
              </a:rPr>
              <a:t>Why Microsoft?</a:t>
            </a:r>
          </a:p>
          <a:p>
            <a:pPr marL="512763" lvl="1" indent="-169863">
              <a:buFont typeface="+mj-lt"/>
              <a:buAutoNum type="alphaLcPeriod"/>
            </a:pPr>
            <a:r>
              <a:rPr lang="en-US" sz="1400" dirty="0">
                <a:solidFill>
                  <a:schemeClr val="bg1"/>
                </a:solidFill>
              </a:rPr>
              <a:t>MSFT should be your 1st low-code platform of choice</a:t>
            </a:r>
          </a:p>
          <a:p>
            <a:pPr marL="342900" indent="-342900">
              <a:spcBef>
                <a:spcPts val="600"/>
              </a:spcBef>
              <a:spcAft>
                <a:spcPts val="300"/>
              </a:spcAft>
              <a:buFont typeface="+mj-lt"/>
              <a:buAutoNum type="arabicPeriod"/>
            </a:pPr>
            <a:r>
              <a:rPr lang="en-US" dirty="0">
                <a:solidFill>
                  <a:schemeClr val="bg1"/>
                </a:solidFill>
              </a:rPr>
              <a:t>Get started </a:t>
            </a:r>
          </a:p>
        </p:txBody>
      </p:sp>
    </p:spTree>
    <p:extLst>
      <p:ext uri="{BB962C8B-B14F-4D97-AF65-F5344CB8AC3E}">
        <p14:creationId xmlns:p14="http://schemas.microsoft.com/office/powerpoint/2010/main" val="20850981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Why Power Apps, why now?</a:t>
            </a:r>
          </a:p>
        </p:txBody>
      </p:sp>
      <p:sp>
        <p:nvSpPr>
          <p:cNvPr id="5" name="Text Placeholder 5">
            <a:extLst>
              <a:ext uri="{FF2B5EF4-FFF2-40B4-BE49-F238E27FC236}">
                <a16:creationId xmlns:a16="http://schemas.microsoft.com/office/drawing/2014/main" id="{A0ABB650-3150-4149-A06B-7F1BD2B1FA70}"/>
              </a:ext>
            </a:extLst>
          </p:cNvPr>
          <p:cNvSpPr txBox="1">
            <a:spLocks/>
          </p:cNvSpPr>
          <p:nvPr/>
        </p:nvSpPr>
        <p:spPr>
          <a:xfrm>
            <a:off x="550056" y="3510602"/>
            <a:ext cx="2189028" cy="995749"/>
          </a:xfrm>
          <a:prstGeom prst="rect">
            <a:avLst/>
          </a:prstGeom>
        </p:spPr>
        <p:txBody>
          <a:bodyPr vert="horz" wrap="square" lIns="93260" tIns="93260" rIns="93260" bIns="9326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51304">
              <a:buNone/>
              <a:defRPr/>
            </a:pPr>
            <a:r>
              <a:rPr lang="en-US" sz="2448">
                <a:solidFill>
                  <a:srgbClr val="000000"/>
                </a:solidFill>
                <a:latin typeface="Segoe UI"/>
              </a:rPr>
              <a:t>“No cliffs” pro extensibility</a:t>
            </a:r>
          </a:p>
        </p:txBody>
      </p:sp>
      <p:grpSp>
        <p:nvGrpSpPr>
          <p:cNvPr id="39" name="Group 38">
            <a:extLst>
              <a:ext uri="{FF2B5EF4-FFF2-40B4-BE49-F238E27FC236}">
                <a16:creationId xmlns:a16="http://schemas.microsoft.com/office/drawing/2014/main" id="{65B7481B-B42D-412E-9C98-E29A74425E0F}"/>
              </a:ext>
              <a:ext uri="{C183D7F6-B498-43B3-948B-1728B52AA6E4}">
                <adec:decorative xmlns:adec="http://schemas.microsoft.com/office/drawing/2017/decorative" val="1"/>
              </a:ext>
            </a:extLst>
          </p:cNvPr>
          <p:cNvGrpSpPr/>
          <p:nvPr/>
        </p:nvGrpSpPr>
        <p:grpSpPr>
          <a:xfrm>
            <a:off x="1379181" y="4642859"/>
            <a:ext cx="615518" cy="1542480"/>
            <a:chOff x="1351397" y="5009436"/>
            <a:chExt cx="603504" cy="1512373"/>
          </a:xfrm>
        </p:grpSpPr>
        <p:cxnSp>
          <p:nvCxnSpPr>
            <p:cNvPr id="41" name="Straight Connector 1253">
              <a:extLst>
                <a:ext uri="{FF2B5EF4-FFF2-40B4-BE49-F238E27FC236}">
                  <a16:creationId xmlns:a16="http://schemas.microsoft.com/office/drawing/2014/main" id="{999168CB-9AE2-40D8-BF79-C182493C61DC}"/>
                </a:ext>
                <a:ext uri="{C183D7F6-B498-43B3-948B-1728B52AA6E4}">
                  <adec:decorative xmlns:adec="http://schemas.microsoft.com/office/drawing/2017/decorative" val="1"/>
                </a:ext>
              </a:extLst>
            </p:cNvPr>
            <p:cNvCxnSpPr>
              <a:cxnSpLocks/>
            </p:cNvCxnSpPr>
            <p:nvPr/>
          </p:nvCxnSpPr>
          <p:spPr>
            <a:xfrm flipV="1">
              <a:off x="1657850" y="5863399"/>
              <a:ext cx="0" cy="658410"/>
            </a:xfrm>
            <a:prstGeom prst="line">
              <a:avLst/>
            </a:prstGeom>
            <a:noFill/>
            <a:ln w="22225" cap="flat" cmpd="sng" algn="ctr">
              <a:solidFill>
                <a:schemeClr val="bg1">
                  <a:lumMod val="85000"/>
                </a:schemeClr>
              </a:solidFill>
              <a:prstDash val="sysDot"/>
              <a:miter lim="800000"/>
              <a:headEnd type="none" w="lg" len="med"/>
              <a:tailEnd type="none" w="lg" len="med"/>
            </a:ln>
            <a:effectLst/>
          </p:spPr>
        </p:cxnSp>
        <p:cxnSp>
          <p:nvCxnSpPr>
            <p:cNvPr id="42" name="Straight Connector 41">
              <a:extLst>
                <a:ext uri="{FF2B5EF4-FFF2-40B4-BE49-F238E27FC236}">
                  <a16:creationId xmlns:a16="http://schemas.microsoft.com/office/drawing/2014/main" id="{EB6FDDD9-C8D5-4042-8384-86F326CC6F43}"/>
                </a:ext>
                <a:ext uri="{C183D7F6-B498-43B3-948B-1728B52AA6E4}">
                  <adec:decorative xmlns:adec="http://schemas.microsoft.com/office/drawing/2017/decorative" val="1"/>
                </a:ext>
              </a:extLst>
            </p:cNvPr>
            <p:cNvCxnSpPr>
              <a:cxnSpLocks/>
            </p:cNvCxnSpPr>
            <p:nvPr/>
          </p:nvCxnSpPr>
          <p:spPr>
            <a:xfrm>
              <a:off x="1421169" y="5833999"/>
              <a:ext cx="463960"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3" name="Graphic 42" descr="Icon symbolizing augmented reality.">
              <a:extLst>
                <a:ext uri="{FF2B5EF4-FFF2-40B4-BE49-F238E27FC236}">
                  <a16:creationId xmlns:a16="http://schemas.microsoft.com/office/drawing/2014/main" id="{BAEC0447-7808-4BBE-B045-44B3A598A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1397" y="5009436"/>
              <a:ext cx="603504" cy="603504"/>
            </a:xfrm>
            <a:prstGeom prst="rect">
              <a:avLst/>
            </a:prstGeom>
          </p:spPr>
        </p:pic>
      </p:grpSp>
      <p:sp>
        <p:nvSpPr>
          <p:cNvPr id="6" name="Text Placeholder 5"/>
          <p:cNvSpPr>
            <a:spLocks noGrp="1"/>
          </p:cNvSpPr>
          <p:nvPr>
            <p:ph sz="quarter" idx="10"/>
          </p:nvPr>
        </p:nvSpPr>
        <p:spPr>
          <a:xfrm>
            <a:off x="2743134" y="2219776"/>
            <a:ext cx="2189028" cy="995749"/>
          </a:xfrm>
        </p:spPr>
        <p:txBody>
          <a:bodyPr vert="horz" wrap="square" lIns="93260" tIns="93260" rIns="93260" bIns="93260" rtlCol="0">
            <a:noAutofit/>
          </a:bodyPr>
          <a:lstStyle/>
          <a:p>
            <a:pPr algn="ctr" defTabSz="951304">
              <a:spcBef>
                <a:spcPct val="20000"/>
              </a:spcBef>
            </a:pPr>
            <a:r>
              <a:rPr lang="en-US" sz="2448" spc="0">
                <a:solidFill>
                  <a:srgbClr val="000000"/>
                </a:solidFill>
                <a:latin typeface="Segoe UI"/>
                <a:cs typeface="Segoe UI" panose="020B0502040204020203" pitchFamily="34" charset="0"/>
              </a:rPr>
              <a:t>World-class data platform</a:t>
            </a:r>
          </a:p>
        </p:txBody>
      </p:sp>
      <p:grpSp>
        <p:nvGrpSpPr>
          <p:cNvPr id="59" name="Group 58">
            <a:extLst>
              <a:ext uri="{FF2B5EF4-FFF2-40B4-BE49-F238E27FC236}">
                <a16:creationId xmlns:a16="http://schemas.microsoft.com/office/drawing/2014/main" id="{E45494DA-54F6-42A6-9DA5-525C32AEAE21}"/>
              </a:ext>
              <a:ext uri="{C183D7F6-B498-43B3-948B-1728B52AA6E4}">
                <adec:decorative xmlns:adec="http://schemas.microsoft.com/office/drawing/2017/decorative" val="1"/>
              </a:ext>
            </a:extLst>
          </p:cNvPr>
          <p:cNvGrpSpPr/>
          <p:nvPr/>
        </p:nvGrpSpPr>
        <p:grpSpPr>
          <a:xfrm>
            <a:off x="3550331" y="3459224"/>
            <a:ext cx="615518" cy="1470944"/>
            <a:chOff x="3480168" y="3848904"/>
            <a:chExt cx="603504" cy="1442233"/>
          </a:xfrm>
        </p:grpSpPr>
        <p:cxnSp>
          <p:nvCxnSpPr>
            <p:cNvPr id="60" name="Straight Connector 1253">
              <a:extLst>
                <a:ext uri="{FF2B5EF4-FFF2-40B4-BE49-F238E27FC236}">
                  <a16:creationId xmlns:a16="http://schemas.microsoft.com/office/drawing/2014/main" id="{102CE63B-3019-4663-B051-62C28BD17219}"/>
                </a:ext>
                <a:ext uri="{C183D7F6-B498-43B3-948B-1728B52AA6E4}">
                  <adec:decorative xmlns:adec="http://schemas.microsoft.com/office/drawing/2017/decorative" val="1"/>
                </a:ext>
              </a:extLst>
            </p:cNvPr>
            <p:cNvCxnSpPr>
              <a:cxnSpLocks/>
            </p:cNvCxnSpPr>
            <p:nvPr/>
          </p:nvCxnSpPr>
          <p:spPr>
            <a:xfrm flipV="1">
              <a:off x="3765204" y="4632727"/>
              <a:ext cx="0" cy="658410"/>
            </a:xfrm>
            <a:prstGeom prst="line">
              <a:avLst/>
            </a:prstGeom>
            <a:noFill/>
            <a:ln w="22225" cap="flat" cmpd="sng" algn="ctr">
              <a:solidFill>
                <a:schemeClr val="bg1">
                  <a:lumMod val="85000"/>
                </a:schemeClr>
              </a:solidFill>
              <a:prstDash val="sysDot"/>
              <a:miter lim="800000"/>
              <a:headEnd type="none" w="lg" len="med"/>
              <a:tailEnd type="none" w="lg" len="med"/>
            </a:ln>
            <a:effectLst/>
          </p:spPr>
        </p:cxnSp>
        <p:cxnSp>
          <p:nvCxnSpPr>
            <p:cNvPr id="61" name="Straight Connector 60">
              <a:extLst>
                <a:ext uri="{FF2B5EF4-FFF2-40B4-BE49-F238E27FC236}">
                  <a16:creationId xmlns:a16="http://schemas.microsoft.com/office/drawing/2014/main" id="{8373AA75-26C7-4206-9D5A-7A3D106CB481}"/>
                </a:ext>
                <a:ext uri="{C183D7F6-B498-43B3-948B-1728B52AA6E4}">
                  <adec:decorative xmlns:adec="http://schemas.microsoft.com/office/drawing/2017/decorative" val="1"/>
                </a:ext>
              </a:extLst>
            </p:cNvPr>
            <p:cNvCxnSpPr>
              <a:cxnSpLocks/>
            </p:cNvCxnSpPr>
            <p:nvPr/>
          </p:nvCxnSpPr>
          <p:spPr>
            <a:xfrm>
              <a:off x="3529897" y="4596555"/>
              <a:ext cx="463960"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3" name="Graphic 62" descr="Icon showing information connections in the brain.">
              <a:extLst>
                <a:ext uri="{FF2B5EF4-FFF2-40B4-BE49-F238E27FC236}">
                  <a16:creationId xmlns:a16="http://schemas.microsoft.com/office/drawing/2014/main" id="{385AB089-A44E-4953-B462-0AD09F80AE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0168" y="3848904"/>
              <a:ext cx="603504" cy="603504"/>
            </a:xfrm>
            <a:prstGeom prst="rect">
              <a:avLst/>
            </a:prstGeom>
          </p:spPr>
        </p:pic>
      </p:grpSp>
      <p:sp>
        <p:nvSpPr>
          <p:cNvPr id="4" name="Text Placeholder 5">
            <a:extLst>
              <a:ext uri="{FF2B5EF4-FFF2-40B4-BE49-F238E27FC236}">
                <a16:creationId xmlns:a16="http://schemas.microsoft.com/office/drawing/2014/main" id="{15EEDB85-0F5A-4E24-B893-34E25FC4264E}"/>
              </a:ext>
            </a:extLst>
          </p:cNvPr>
          <p:cNvSpPr txBox="1">
            <a:spLocks/>
          </p:cNvSpPr>
          <p:nvPr/>
        </p:nvSpPr>
        <p:spPr>
          <a:xfrm>
            <a:off x="5123723" y="1727824"/>
            <a:ext cx="2189028" cy="995749"/>
          </a:xfrm>
          <a:prstGeom prst="rect">
            <a:avLst/>
          </a:prstGeom>
        </p:spPr>
        <p:txBody>
          <a:bodyPr vert="horz" wrap="square" lIns="93260" tIns="93260" rIns="93260" bIns="9326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51304">
              <a:buNone/>
              <a:defRPr/>
            </a:pPr>
            <a:r>
              <a:rPr lang="en-US" sz="2448">
                <a:solidFill>
                  <a:srgbClr val="000000"/>
                </a:solidFill>
                <a:latin typeface="Segoe UI"/>
              </a:rPr>
              <a:t>Ready for remote work</a:t>
            </a:r>
          </a:p>
        </p:txBody>
      </p:sp>
      <p:grpSp>
        <p:nvGrpSpPr>
          <p:cNvPr id="44" name="Group 43">
            <a:extLst>
              <a:ext uri="{FF2B5EF4-FFF2-40B4-BE49-F238E27FC236}">
                <a16:creationId xmlns:a16="http://schemas.microsoft.com/office/drawing/2014/main" id="{4579C128-A5E1-4C73-BE06-D5BD08F67DAE}"/>
              </a:ext>
              <a:ext uri="{C183D7F6-B498-43B3-948B-1728B52AA6E4}">
                <adec:decorative xmlns:adec="http://schemas.microsoft.com/office/drawing/2017/decorative" val="1"/>
              </a:ext>
            </a:extLst>
          </p:cNvPr>
          <p:cNvGrpSpPr/>
          <p:nvPr/>
        </p:nvGrpSpPr>
        <p:grpSpPr>
          <a:xfrm>
            <a:off x="5938264" y="3037014"/>
            <a:ext cx="615518" cy="1497448"/>
            <a:chOff x="5821492" y="3434935"/>
            <a:chExt cx="603504" cy="1468220"/>
          </a:xfrm>
        </p:grpSpPr>
        <p:cxnSp>
          <p:nvCxnSpPr>
            <p:cNvPr id="46" name="Straight Connector 1253">
              <a:extLst>
                <a:ext uri="{FF2B5EF4-FFF2-40B4-BE49-F238E27FC236}">
                  <a16:creationId xmlns:a16="http://schemas.microsoft.com/office/drawing/2014/main" id="{177AB1D6-6AE1-4BE7-A36A-BF162C75ADDB}"/>
                </a:ext>
                <a:ext uri="{C183D7F6-B498-43B3-948B-1728B52AA6E4}">
                  <adec:decorative xmlns:adec="http://schemas.microsoft.com/office/drawing/2017/decorative" val="1"/>
                </a:ext>
              </a:extLst>
            </p:cNvPr>
            <p:cNvCxnSpPr>
              <a:cxnSpLocks/>
            </p:cNvCxnSpPr>
            <p:nvPr/>
          </p:nvCxnSpPr>
          <p:spPr>
            <a:xfrm flipV="1">
              <a:off x="6125372" y="4244745"/>
              <a:ext cx="0" cy="658410"/>
            </a:xfrm>
            <a:prstGeom prst="line">
              <a:avLst/>
            </a:prstGeom>
            <a:noFill/>
            <a:ln w="22225" cap="flat" cmpd="sng" algn="ctr">
              <a:solidFill>
                <a:schemeClr val="bg1">
                  <a:lumMod val="85000"/>
                </a:schemeClr>
              </a:solidFill>
              <a:prstDash val="sysDot"/>
              <a:miter lim="800000"/>
              <a:headEnd type="none" w="lg" len="med"/>
              <a:tailEnd type="none" w="lg" len="med"/>
            </a:ln>
            <a:effectLst/>
          </p:spPr>
        </p:cxnSp>
        <p:cxnSp>
          <p:nvCxnSpPr>
            <p:cNvPr id="47" name="Straight Connector 46">
              <a:extLst>
                <a:ext uri="{FF2B5EF4-FFF2-40B4-BE49-F238E27FC236}">
                  <a16:creationId xmlns:a16="http://schemas.microsoft.com/office/drawing/2014/main" id="{E3EBFB8C-6A28-4C08-A198-A004C29E524B}"/>
                </a:ext>
                <a:ext uri="{C183D7F6-B498-43B3-948B-1728B52AA6E4}">
                  <adec:decorative xmlns:adec="http://schemas.microsoft.com/office/drawing/2017/decorative" val="1"/>
                </a:ext>
              </a:extLst>
            </p:cNvPr>
            <p:cNvCxnSpPr>
              <a:cxnSpLocks/>
            </p:cNvCxnSpPr>
            <p:nvPr/>
          </p:nvCxnSpPr>
          <p:spPr>
            <a:xfrm>
              <a:off x="5900357" y="4210017"/>
              <a:ext cx="463960"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8" name="Graphic 47" descr="Icon showing a remote worker with a headset.">
              <a:extLst>
                <a:ext uri="{FF2B5EF4-FFF2-40B4-BE49-F238E27FC236}">
                  <a16:creationId xmlns:a16="http://schemas.microsoft.com/office/drawing/2014/main" id="{E529EA3C-2A73-4FEA-A9D7-D54EB83281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1492" y="3434935"/>
              <a:ext cx="603504" cy="603504"/>
            </a:xfrm>
            <a:prstGeom prst="rect">
              <a:avLst/>
            </a:prstGeom>
          </p:spPr>
        </p:pic>
      </p:grpSp>
      <p:sp>
        <p:nvSpPr>
          <p:cNvPr id="7" name="Text Placeholder 5">
            <a:extLst>
              <a:ext uri="{FF2B5EF4-FFF2-40B4-BE49-F238E27FC236}">
                <a16:creationId xmlns:a16="http://schemas.microsoft.com/office/drawing/2014/main" id="{36F0F71A-88C7-43A7-A6D2-308AE4576835}"/>
              </a:ext>
            </a:extLst>
          </p:cNvPr>
          <p:cNvSpPr txBox="1">
            <a:spLocks/>
          </p:cNvSpPr>
          <p:nvPr/>
        </p:nvSpPr>
        <p:spPr>
          <a:xfrm>
            <a:off x="7719210" y="2221809"/>
            <a:ext cx="2189028" cy="995749"/>
          </a:xfrm>
          <a:prstGeom prst="rect">
            <a:avLst/>
          </a:prstGeom>
        </p:spPr>
        <p:txBody>
          <a:bodyPr vert="horz" wrap="square" lIns="93260" tIns="93260" rIns="93260" bIns="9326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51304">
              <a:buNone/>
              <a:defRPr/>
            </a:pPr>
            <a:r>
              <a:rPr lang="en-US" sz="2448">
                <a:solidFill>
                  <a:srgbClr val="000000"/>
                </a:solidFill>
                <a:latin typeface="Segoe UI"/>
              </a:rPr>
              <a:t>Trusted by IT departments</a:t>
            </a:r>
          </a:p>
        </p:txBody>
      </p:sp>
      <p:grpSp>
        <p:nvGrpSpPr>
          <p:cNvPr id="49" name="Group 48">
            <a:extLst>
              <a:ext uri="{FF2B5EF4-FFF2-40B4-BE49-F238E27FC236}">
                <a16:creationId xmlns:a16="http://schemas.microsoft.com/office/drawing/2014/main" id="{5B2401B2-3636-45E0-9630-4745B3196A3D}"/>
              </a:ext>
              <a:ext uri="{C183D7F6-B498-43B3-948B-1728B52AA6E4}">
                <adec:decorative xmlns:adec="http://schemas.microsoft.com/office/drawing/2017/decorative" val="1"/>
              </a:ext>
            </a:extLst>
          </p:cNvPr>
          <p:cNvGrpSpPr/>
          <p:nvPr/>
        </p:nvGrpSpPr>
        <p:grpSpPr>
          <a:xfrm>
            <a:off x="8481387" y="3425445"/>
            <a:ext cx="615518" cy="1517683"/>
            <a:chOff x="8314976" y="3815785"/>
            <a:chExt cx="603504" cy="1488060"/>
          </a:xfrm>
        </p:grpSpPr>
        <p:cxnSp>
          <p:nvCxnSpPr>
            <p:cNvPr id="51" name="Straight Connector 1253">
              <a:extLst>
                <a:ext uri="{FF2B5EF4-FFF2-40B4-BE49-F238E27FC236}">
                  <a16:creationId xmlns:a16="http://schemas.microsoft.com/office/drawing/2014/main" id="{E66C1FCC-8EAD-4ED2-8EA2-C60414FE4D43}"/>
                </a:ext>
                <a:ext uri="{C183D7F6-B498-43B3-948B-1728B52AA6E4}">
                  <adec:decorative xmlns:adec="http://schemas.microsoft.com/office/drawing/2017/decorative" val="1"/>
                </a:ext>
              </a:extLst>
            </p:cNvPr>
            <p:cNvCxnSpPr>
              <a:cxnSpLocks/>
            </p:cNvCxnSpPr>
            <p:nvPr/>
          </p:nvCxnSpPr>
          <p:spPr>
            <a:xfrm flipV="1">
              <a:off x="8640826" y="4645435"/>
              <a:ext cx="0" cy="658410"/>
            </a:xfrm>
            <a:prstGeom prst="line">
              <a:avLst/>
            </a:prstGeom>
            <a:noFill/>
            <a:ln w="22225" cap="flat" cmpd="sng" algn="ctr">
              <a:solidFill>
                <a:schemeClr val="bg1">
                  <a:lumMod val="85000"/>
                </a:schemeClr>
              </a:solidFill>
              <a:prstDash val="sysDot"/>
              <a:miter lim="800000"/>
              <a:headEnd type="none" w="lg" len="med"/>
              <a:tailEnd type="none" w="lg" len="med"/>
            </a:ln>
            <a:effectLst/>
          </p:spPr>
        </p:cxnSp>
        <p:cxnSp>
          <p:nvCxnSpPr>
            <p:cNvPr id="52" name="Straight Connector 51">
              <a:extLst>
                <a:ext uri="{FF2B5EF4-FFF2-40B4-BE49-F238E27FC236}">
                  <a16:creationId xmlns:a16="http://schemas.microsoft.com/office/drawing/2014/main" id="{C448D38D-0403-410F-A9EC-7D43E9CE669A}"/>
                </a:ext>
                <a:ext uri="{C183D7F6-B498-43B3-948B-1728B52AA6E4}">
                  <adec:decorative xmlns:adec="http://schemas.microsoft.com/office/drawing/2017/decorative" val="1"/>
                </a:ext>
              </a:extLst>
            </p:cNvPr>
            <p:cNvCxnSpPr>
              <a:cxnSpLocks/>
            </p:cNvCxnSpPr>
            <p:nvPr/>
          </p:nvCxnSpPr>
          <p:spPr>
            <a:xfrm>
              <a:off x="8396354" y="4609854"/>
              <a:ext cx="463960"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3" name="Graphic 52" descr="Icon with several people with raised hands.">
              <a:extLst>
                <a:ext uri="{FF2B5EF4-FFF2-40B4-BE49-F238E27FC236}">
                  <a16:creationId xmlns:a16="http://schemas.microsoft.com/office/drawing/2014/main" id="{B8AB16B3-0162-4E51-BA12-613ABB7F9A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14976" y="3815785"/>
              <a:ext cx="603504" cy="603504"/>
            </a:xfrm>
            <a:prstGeom prst="rect">
              <a:avLst/>
            </a:prstGeom>
          </p:spPr>
        </p:pic>
      </p:grpSp>
      <p:grpSp>
        <p:nvGrpSpPr>
          <p:cNvPr id="54" name="Group 53">
            <a:extLst>
              <a:ext uri="{FF2B5EF4-FFF2-40B4-BE49-F238E27FC236}">
                <a16:creationId xmlns:a16="http://schemas.microsoft.com/office/drawing/2014/main" id="{C481B1D2-9E1D-4B3B-8A86-24A287F2FEDD}"/>
              </a:ext>
              <a:ext uri="{C183D7F6-B498-43B3-948B-1728B52AA6E4}">
                <adec:decorative xmlns:adec="http://schemas.microsoft.com/office/drawing/2017/decorative" val="1"/>
              </a:ext>
            </a:extLst>
          </p:cNvPr>
          <p:cNvGrpSpPr/>
          <p:nvPr/>
        </p:nvGrpSpPr>
        <p:grpSpPr>
          <a:xfrm>
            <a:off x="10562430" y="4614024"/>
            <a:ext cx="615518" cy="1501370"/>
            <a:chOff x="10355399" y="4981164"/>
            <a:chExt cx="603504" cy="1472065"/>
          </a:xfrm>
        </p:grpSpPr>
        <p:cxnSp>
          <p:nvCxnSpPr>
            <p:cNvPr id="55" name="Straight Connector 1253">
              <a:extLst>
                <a:ext uri="{FF2B5EF4-FFF2-40B4-BE49-F238E27FC236}">
                  <a16:creationId xmlns:a16="http://schemas.microsoft.com/office/drawing/2014/main" id="{70AC03EF-DED5-410D-81DC-C8EFD7744F9E}"/>
                </a:ext>
                <a:ext uri="{C183D7F6-B498-43B3-948B-1728B52AA6E4}">
                  <adec:decorative xmlns:adec="http://schemas.microsoft.com/office/drawing/2017/decorative" val="1"/>
                </a:ext>
              </a:extLst>
            </p:cNvPr>
            <p:cNvCxnSpPr>
              <a:cxnSpLocks/>
            </p:cNvCxnSpPr>
            <p:nvPr/>
          </p:nvCxnSpPr>
          <p:spPr>
            <a:xfrm flipV="1">
              <a:off x="10636773" y="5794819"/>
              <a:ext cx="0" cy="658410"/>
            </a:xfrm>
            <a:prstGeom prst="line">
              <a:avLst/>
            </a:prstGeom>
            <a:noFill/>
            <a:ln w="22225" cap="flat" cmpd="sng" algn="ctr">
              <a:solidFill>
                <a:schemeClr val="bg1">
                  <a:lumMod val="85000"/>
                </a:schemeClr>
              </a:solidFill>
              <a:prstDash val="sysDot"/>
              <a:miter lim="800000"/>
              <a:headEnd type="none" w="lg" len="med"/>
              <a:tailEnd type="none" w="lg" len="med"/>
            </a:ln>
            <a:effectLst/>
          </p:spPr>
        </p:cxnSp>
        <p:cxnSp>
          <p:nvCxnSpPr>
            <p:cNvPr id="57" name="Straight Connector 56">
              <a:extLst>
                <a:ext uri="{FF2B5EF4-FFF2-40B4-BE49-F238E27FC236}">
                  <a16:creationId xmlns:a16="http://schemas.microsoft.com/office/drawing/2014/main" id="{A5C77B8F-070D-43D7-889E-83FDBCDCB609}"/>
                </a:ext>
                <a:ext uri="{C183D7F6-B498-43B3-948B-1728B52AA6E4}">
                  <adec:decorative xmlns:adec="http://schemas.microsoft.com/office/drawing/2017/decorative" val="1"/>
                </a:ext>
              </a:extLst>
            </p:cNvPr>
            <p:cNvCxnSpPr>
              <a:cxnSpLocks/>
            </p:cNvCxnSpPr>
            <p:nvPr/>
          </p:nvCxnSpPr>
          <p:spPr>
            <a:xfrm>
              <a:off x="10409271" y="5768085"/>
              <a:ext cx="463960"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8" name="Graphic 57" descr="Icon of a glowing lightbulb with a gear in the center.">
              <a:extLst>
                <a:ext uri="{FF2B5EF4-FFF2-40B4-BE49-F238E27FC236}">
                  <a16:creationId xmlns:a16="http://schemas.microsoft.com/office/drawing/2014/main" id="{D6C20F3C-0981-407C-944A-008DB1958B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55399" y="4981164"/>
              <a:ext cx="603504" cy="603504"/>
            </a:xfrm>
            <a:prstGeom prst="rect">
              <a:avLst/>
            </a:prstGeom>
          </p:spPr>
        </p:pic>
      </p:grpSp>
      <p:sp>
        <p:nvSpPr>
          <p:cNvPr id="64" name="Text Placeholder 5">
            <a:extLst>
              <a:ext uri="{FF2B5EF4-FFF2-40B4-BE49-F238E27FC236}">
                <a16:creationId xmlns:a16="http://schemas.microsoft.com/office/drawing/2014/main" id="{7689B334-6EC9-4F14-BD53-B1F01120D50B}"/>
              </a:ext>
            </a:extLst>
          </p:cNvPr>
          <p:cNvSpPr txBox="1">
            <a:spLocks/>
          </p:cNvSpPr>
          <p:nvPr/>
        </p:nvSpPr>
        <p:spPr>
          <a:xfrm>
            <a:off x="9774807" y="3426478"/>
            <a:ext cx="2189028" cy="995749"/>
          </a:xfrm>
          <a:prstGeom prst="rect">
            <a:avLst/>
          </a:prstGeom>
        </p:spPr>
        <p:txBody>
          <a:bodyPr vert="horz" wrap="square" lIns="93260" tIns="93260" rIns="93260" bIns="9326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51304">
              <a:buNone/>
              <a:defRPr/>
            </a:pPr>
            <a:r>
              <a:rPr lang="en-US" sz="2448">
                <a:solidFill>
                  <a:srgbClr val="000000"/>
                </a:solidFill>
                <a:latin typeface="Segoe UI"/>
              </a:rPr>
              <a:t>Intelligence built in</a:t>
            </a:r>
          </a:p>
        </p:txBody>
      </p:sp>
      <p:sp>
        <p:nvSpPr>
          <p:cNvPr id="38" name="Oval 37">
            <a:extLst>
              <a:ext uri="{FF2B5EF4-FFF2-40B4-BE49-F238E27FC236}">
                <a16:creationId xmlns:a16="http://schemas.microsoft.com/office/drawing/2014/main" id="{EF8D5F09-54E9-4F8C-94DA-733C6C873492}"/>
              </a:ext>
              <a:ext uri="{C183D7F6-B498-43B3-948B-1728B52AA6E4}">
                <adec:decorative xmlns:adec="http://schemas.microsoft.com/office/drawing/2017/decorative" val="1"/>
              </a:ext>
            </a:extLst>
          </p:cNvPr>
          <p:cNvSpPr/>
          <p:nvPr/>
        </p:nvSpPr>
        <p:spPr bwMode="auto">
          <a:xfrm>
            <a:off x="-1075717" y="4551854"/>
            <a:ext cx="14754084" cy="14754084"/>
          </a:xfrm>
          <a:prstGeom prst="ellipse">
            <a:avLst/>
          </a:prstGeom>
          <a:solidFill>
            <a:srgbClr val="742775">
              <a:alpha val="43137"/>
            </a:srgb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Text Placeholder 5">
            <a:extLst>
              <a:ext uri="{FF2B5EF4-FFF2-40B4-BE49-F238E27FC236}">
                <a16:creationId xmlns:a16="http://schemas.microsoft.com/office/drawing/2014/main" id="{A932497A-EF4D-46B7-92BE-B8B4300AE473}"/>
              </a:ext>
            </a:extLst>
          </p:cNvPr>
          <p:cNvSpPr txBox="1">
            <a:spLocks/>
          </p:cNvSpPr>
          <p:nvPr/>
        </p:nvSpPr>
        <p:spPr>
          <a:xfrm>
            <a:off x="3347727" y="5447956"/>
            <a:ext cx="5796594" cy="642622"/>
          </a:xfrm>
          <a:prstGeom prst="rect">
            <a:avLst/>
          </a:prstGeom>
        </p:spPr>
        <p:txBody>
          <a:bodyPr vert="horz" wrap="square" lIns="93260" tIns="93260" rIns="93260" bIns="9326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defRPr/>
            </a:pPr>
            <a:r>
              <a:rPr lang="en-US" sz="2448" dirty="0">
                <a:solidFill>
                  <a:srgbClr val="000000"/>
                </a:solidFill>
                <a:latin typeface="+mj-lt"/>
              </a:rPr>
              <a:t>The most complete low-code platform</a:t>
            </a:r>
          </a:p>
        </p:txBody>
      </p:sp>
    </p:spTree>
    <p:extLst>
      <p:ext uri="{BB962C8B-B14F-4D97-AF65-F5344CB8AC3E}">
        <p14:creationId xmlns:p14="http://schemas.microsoft.com/office/powerpoint/2010/main" val="230933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a:extLst>
              <a:ext uri="{FF2B5EF4-FFF2-40B4-BE49-F238E27FC236}">
                <a16:creationId xmlns:a16="http://schemas.microsoft.com/office/drawing/2014/main" id="{DAE6AB03-9CAC-4B30-ACBA-AFDC7BE33371}"/>
              </a:ext>
            </a:extLst>
          </p:cNvPr>
          <p:cNvSpPr>
            <a:spLocks noGrp="1"/>
          </p:cNvSpPr>
          <p:nvPr>
            <p:ph type="title"/>
          </p:nvPr>
        </p:nvSpPr>
        <p:spPr>
          <a:xfrm>
            <a:off x="465140" y="632780"/>
            <a:ext cx="11533187" cy="809623"/>
          </a:xfrm>
        </p:spPr>
        <p:txBody>
          <a:bodyPr/>
          <a:lstStyle/>
          <a:p>
            <a:r>
              <a:rPr lang="en-US" sz="2800" dirty="0">
                <a:solidFill>
                  <a:srgbClr val="282828"/>
                </a:solidFill>
              </a:rPr>
              <a:t>Microsoft’s low-code app development platform</a:t>
            </a:r>
            <a:br>
              <a:rPr lang="en-US" dirty="0">
                <a:solidFill>
                  <a:srgbClr val="282828"/>
                </a:solidFill>
              </a:rPr>
            </a:br>
            <a:r>
              <a:rPr kumimoji="0" lang="en-US" sz="2400" b="0" i="0" u="none" strike="noStrike" kern="1200" cap="none" spc="0" normalizeH="0" baseline="0" noProof="0" dirty="0">
                <a:ln>
                  <a:noFill/>
                </a:ln>
                <a:solidFill>
                  <a:srgbClr val="282828"/>
                </a:solidFill>
                <a:effectLst/>
                <a:uLnTx/>
                <a:uFillTx/>
                <a:latin typeface="Segoe UI"/>
                <a:cs typeface="+mn-cs"/>
              </a:rPr>
              <a:t>A more efficient way to build modern apps with advanced functionality</a:t>
            </a:r>
            <a:endParaRPr lang="en-US" sz="2400" dirty="0">
              <a:solidFill>
                <a:srgbClr val="282828"/>
              </a:solidFill>
              <a:latin typeface="+mn-lt"/>
            </a:endParaRPr>
          </a:p>
        </p:txBody>
      </p:sp>
      <p:sp>
        <p:nvSpPr>
          <p:cNvPr id="28" name="Footer Placeholder 14">
            <a:extLst>
              <a:ext uri="{FF2B5EF4-FFF2-40B4-BE49-F238E27FC236}">
                <a16:creationId xmlns:a16="http://schemas.microsoft.com/office/drawing/2014/main" id="{F7C3E2A5-28AC-034D-B626-CAB4DD1926C1}"/>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6" name="TextBox 5">
            <a:extLst>
              <a:ext uri="{FF2B5EF4-FFF2-40B4-BE49-F238E27FC236}">
                <a16:creationId xmlns:a16="http://schemas.microsoft.com/office/drawing/2014/main" id="{3E123497-900B-4C4F-B00C-E30CBB6BF2C4}"/>
              </a:ext>
            </a:extLst>
          </p:cNvPr>
          <p:cNvSpPr txBox="1"/>
          <p:nvPr/>
        </p:nvSpPr>
        <p:spPr>
          <a:xfrm>
            <a:off x="541868" y="2315618"/>
            <a:ext cx="6315286" cy="307776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kern="1200">
                <a:effectLst/>
                <a:ea typeface="Calibri" panose="020F0502020204030204" pitchFamily="34" charset="0"/>
                <a:cs typeface="Segoe UI Light" panose="020B0502040204020203" pitchFamily="34" charset="0"/>
              </a:rPr>
              <a:t>Platform as a Service for both SIs and ISVs</a:t>
            </a:r>
          </a:p>
          <a:p>
            <a:pPr marL="285750" indent="-285750">
              <a:spcAft>
                <a:spcPts val="1200"/>
              </a:spcAft>
              <a:buFont typeface="Arial" panose="020B0604020202020204" pitchFamily="34" charset="0"/>
              <a:buChar char="•"/>
            </a:pPr>
            <a:r>
              <a:rPr lang="en-US">
                <a:ea typeface="Times New Roman" panose="02020603050405020304" pitchFamily="18" charset="0"/>
                <a:cs typeface="Segoe UI Light" panose="020B0502040204020203" pitchFamily="34" charset="0"/>
              </a:rPr>
              <a:t>Faster, simpler, but full-featured for complex solutions</a:t>
            </a:r>
          </a:p>
          <a:p>
            <a:pPr marL="285750" indent="-285750">
              <a:spcAft>
                <a:spcPts val="1200"/>
              </a:spcAft>
              <a:buFont typeface="Arial" panose="020B0604020202020204" pitchFamily="34" charset="0"/>
              <a:buChar char="•"/>
            </a:pPr>
            <a:r>
              <a:rPr lang="en-US" kern="1200">
                <a:effectLst/>
                <a:ea typeface="Calibri" panose="020F0502020204030204" pitchFamily="34" charset="0"/>
                <a:cs typeface="Segoe UI Light" panose="020B0502040204020203" pitchFamily="34" charset="0"/>
              </a:rPr>
              <a:t>Uses pre-built components to accelerate app development</a:t>
            </a:r>
          </a:p>
          <a:p>
            <a:pPr marL="285750" indent="-285750">
              <a:spcAft>
                <a:spcPts val="1200"/>
              </a:spcAft>
              <a:buFont typeface="Arial" panose="020B0604020202020204" pitchFamily="34" charset="0"/>
              <a:buChar char="•"/>
            </a:pPr>
            <a:r>
              <a:rPr lang="en-US" kern="1200">
                <a:effectLst/>
                <a:ea typeface="Times New Roman" panose="02020603050405020304" pitchFamily="18" charset="0"/>
                <a:cs typeface="Segoe UI Light" panose="020B0502040204020203" pitchFamily="34" charset="0"/>
              </a:rPr>
              <a:t>Powerful and capable </a:t>
            </a:r>
            <a:r>
              <a:rPr lang="en-US">
                <a:ea typeface="Times New Roman" panose="02020603050405020304" pitchFamily="18" charset="0"/>
                <a:cs typeface="Segoe UI Light" panose="020B0502040204020203" pitchFamily="34" charset="0"/>
              </a:rPr>
              <a:t>– same native platform for Microsoft Dynamics 365 applications</a:t>
            </a:r>
          </a:p>
          <a:p>
            <a:pPr marL="285750" indent="-285750">
              <a:spcAft>
                <a:spcPts val="1200"/>
              </a:spcAft>
              <a:buFont typeface="Arial" panose="020B0604020202020204" pitchFamily="34" charset="0"/>
              <a:buChar char="•"/>
            </a:pPr>
            <a:r>
              <a:rPr lang="en-US">
                <a:effectLst/>
                <a:ea typeface="Calibri" panose="020F0502020204030204" pitchFamily="34" charset="0"/>
                <a:cs typeface="Segoe UI Light" panose="020B0502040204020203" pitchFamily="34" charset="0"/>
              </a:rPr>
              <a:t>Deploy one build across web, tablet and mobile</a:t>
            </a:r>
          </a:p>
          <a:p>
            <a:pPr marL="285750" indent="-285750">
              <a:spcAft>
                <a:spcPts val="1200"/>
              </a:spcAft>
              <a:buFont typeface="Arial" panose="020B0604020202020204" pitchFamily="34" charset="0"/>
              <a:buChar char="•"/>
            </a:pPr>
            <a:r>
              <a:rPr lang="en-US">
                <a:effectLst/>
                <a:ea typeface="Calibri" panose="020F0502020204030204" pitchFamily="34" charset="0"/>
                <a:cs typeface="Segoe UI Light" panose="020B0502040204020203" pitchFamily="34" charset="0"/>
              </a:rPr>
              <a:t>Easily add AI with</a:t>
            </a:r>
            <a:r>
              <a:rPr lang="en-US">
                <a:ea typeface="Calibri" panose="020F0502020204030204" pitchFamily="34" charset="0"/>
                <a:cs typeface="Segoe UI Light" panose="020B0502040204020203" pitchFamily="34" charset="0"/>
              </a:rPr>
              <a:t> </a:t>
            </a:r>
            <a:r>
              <a:rPr lang="en-US">
                <a:effectLst/>
                <a:ea typeface="Calibri" panose="020F0502020204030204" pitchFamily="34" charset="0"/>
                <a:cs typeface="Segoe UI Light" panose="020B0502040204020203" pitchFamily="34" charset="0"/>
              </a:rPr>
              <a:t>built-in cognitive service</a:t>
            </a:r>
          </a:p>
        </p:txBody>
      </p:sp>
      <p:grpSp>
        <p:nvGrpSpPr>
          <p:cNvPr id="2" name="Group 1">
            <a:extLst>
              <a:ext uri="{FF2B5EF4-FFF2-40B4-BE49-F238E27FC236}">
                <a16:creationId xmlns:a16="http://schemas.microsoft.com/office/drawing/2014/main" id="{340083B4-99E2-4FC4-9027-A32EDE876414}"/>
              </a:ext>
            </a:extLst>
          </p:cNvPr>
          <p:cNvGrpSpPr/>
          <p:nvPr/>
        </p:nvGrpSpPr>
        <p:grpSpPr>
          <a:xfrm>
            <a:off x="6931426" y="1712164"/>
            <a:ext cx="5066896" cy="4436623"/>
            <a:chOff x="6623320" y="1712164"/>
            <a:chExt cx="5578409" cy="4884508"/>
          </a:xfrm>
        </p:grpSpPr>
        <p:grpSp>
          <p:nvGrpSpPr>
            <p:cNvPr id="7" name="Group 6">
              <a:extLst>
                <a:ext uri="{FF2B5EF4-FFF2-40B4-BE49-F238E27FC236}">
                  <a16:creationId xmlns:a16="http://schemas.microsoft.com/office/drawing/2014/main" id="{5745F103-8317-4AFE-8EE8-8F197043616D}"/>
                </a:ext>
              </a:extLst>
            </p:cNvPr>
            <p:cNvGrpSpPr/>
            <p:nvPr/>
          </p:nvGrpSpPr>
          <p:grpSpPr>
            <a:xfrm>
              <a:off x="6623320" y="1712164"/>
              <a:ext cx="5339492" cy="4810371"/>
              <a:chOff x="6282812" y="1187621"/>
              <a:chExt cx="5235271" cy="4716478"/>
            </a:xfrm>
          </p:grpSpPr>
          <p:pic>
            <p:nvPicPr>
              <p:cNvPr id="15" name="Picture 14" descr="A picture containing electronics, display, monitor, screenshot&#10;&#10;Description generated with high confidence">
                <a:extLst>
                  <a:ext uri="{FF2B5EF4-FFF2-40B4-BE49-F238E27FC236}">
                    <a16:creationId xmlns:a16="http://schemas.microsoft.com/office/drawing/2014/main" id="{E84B0065-F968-4B60-B2E5-2CA3410C71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2812" y="1187621"/>
                <a:ext cx="5235271" cy="4716478"/>
              </a:xfrm>
              <a:prstGeom prst="rect">
                <a:avLst/>
              </a:prstGeom>
            </p:spPr>
          </p:pic>
          <p:pic>
            <p:nvPicPr>
              <p:cNvPr id="16" name="Picture 15" descr="Desktop monitor showing low-code Power App interface.">
                <a:extLst>
                  <a:ext uri="{FF2B5EF4-FFF2-40B4-BE49-F238E27FC236}">
                    <a16:creationId xmlns:a16="http://schemas.microsoft.com/office/drawing/2014/main" id="{DE61861B-5B10-40C8-888E-5F7D79FE66A7}"/>
                  </a:ext>
                </a:extLst>
              </p:cNvPr>
              <p:cNvPicPr>
                <a:picLocks noChangeAspect="1"/>
              </p:cNvPicPr>
              <p:nvPr/>
            </p:nvPicPr>
            <p:blipFill>
              <a:blip r:embed="rId4"/>
              <a:stretch>
                <a:fillRect/>
              </a:stretch>
            </p:blipFill>
            <p:spPr>
              <a:xfrm>
                <a:off x="6518244" y="1569595"/>
                <a:ext cx="4773277" cy="3109913"/>
              </a:xfrm>
              <a:prstGeom prst="rect">
                <a:avLst/>
              </a:prstGeom>
            </p:spPr>
          </p:pic>
        </p:grpSp>
        <p:grpSp>
          <p:nvGrpSpPr>
            <p:cNvPr id="8" name="Group 7">
              <a:extLst>
                <a:ext uri="{FF2B5EF4-FFF2-40B4-BE49-F238E27FC236}">
                  <a16:creationId xmlns:a16="http://schemas.microsoft.com/office/drawing/2014/main" id="{29267166-D111-4EE3-AEFB-3CBA7748A674}"/>
                </a:ext>
              </a:extLst>
            </p:cNvPr>
            <p:cNvGrpSpPr/>
            <p:nvPr/>
          </p:nvGrpSpPr>
          <p:grpSpPr>
            <a:xfrm>
              <a:off x="10795537" y="4000991"/>
              <a:ext cx="1406192" cy="2595681"/>
              <a:chOff x="10391008" y="3503446"/>
              <a:chExt cx="1621951" cy="3133651"/>
            </a:xfrm>
          </p:grpSpPr>
          <p:grpSp>
            <p:nvGrpSpPr>
              <p:cNvPr id="9" name="Group 8">
                <a:extLst>
                  <a:ext uri="{FF2B5EF4-FFF2-40B4-BE49-F238E27FC236}">
                    <a16:creationId xmlns:a16="http://schemas.microsoft.com/office/drawing/2014/main" id="{20261921-6E0A-48CC-9D0C-6FD72F4A67CA}"/>
                  </a:ext>
                </a:extLst>
              </p:cNvPr>
              <p:cNvGrpSpPr/>
              <p:nvPr/>
            </p:nvGrpSpPr>
            <p:grpSpPr>
              <a:xfrm>
                <a:off x="10391008" y="3503446"/>
                <a:ext cx="1621951" cy="3133651"/>
                <a:chOff x="5370509" y="3653852"/>
                <a:chExt cx="1621951" cy="3133651"/>
              </a:xfrm>
            </p:grpSpPr>
            <p:grpSp>
              <p:nvGrpSpPr>
                <p:cNvPr id="11" name="Group 10">
                  <a:extLst>
                    <a:ext uri="{FF2B5EF4-FFF2-40B4-BE49-F238E27FC236}">
                      <a16:creationId xmlns:a16="http://schemas.microsoft.com/office/drawing/2014/main" id="{1B2413A8-579E-44E8-813D-2683F18A4423}"/>
                    </a:ext>
                  </a:extLst>
                </p:cNvPr>
                <p:cNvGrpSpPr/>
                <p:nvPr/>
              </p:nvGrpSpPr>
              <p:grpSpPr>
                <a:xfrm>
                  <a:off x="5370509" y="3653852"/>
                  <a:ext cx="1621951" cy="3133651"/>
                  <a:chOff x="1413562" y="1294774"/>
                  <a:chExt cx="2712341" cy="5298653"/>
                </a:xfrm>
              </p:grpSpPr>
              <p:pic>
                <p:nvPicPr>
                  <p:cNvPr id="13" name="Picture 12" descr="A close up of a piece of paper&#10;&#10;Description generated with high confidence">
                    <a:extLst>
                      <a:ext uri="{FF2B5EF4-FFF2-40B4-BE49-F238E27FC236}">
                        <a16:creationId xmlns:a16="http://schemas.microsoft.com/office/drawing/2014/main" id="{48CDEC41-44A7-4D00-B73C-5372A25DA7A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04062" y="2087524"/>
                    <a:ext cx="2118732" cy="3766921"/>
                  </a:xfrm>
                  <a:prstGeom prst="rect">
                    <a:avLst/>
                  </a:prstGeom>
                </p:spPr>
              </p:pic>
              <p:pic>
                <p:nvPicPr>
                  <p:cNvPr id="14" name="Picture 13">
                    <a:extLst>
                      <a:ext uri="{FF2B5EF4-FFF2-40B4-BE49-F238E27FC236}">
                        <a16:creationId xmlns:a16="http://schemas.microsoft.com/office/drawing/2014/main" id="{C579ED9B-65D5-445D-A855-B8AD0C8FC34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13562" y="1294774"/>
                    <a:ext cx="2712341" cy="5298653"/>
                  </a:xfrm>
                  <a:prstGeom prst="rect">
                    <a:avLst/>
                  </a:prstGeom>
                </p:spPr>
              </p:pic>
            </p:grpSp>
            <p:pic>
              <p:nvPicPr>
                <p:cNvPr id="12" name="Picture 11">
                  <a:extLst>
                    <a:ext uri="{FF2B5EF4-FFF2-40B4-BE49-F238E27FC236}">
                      <a16:creationId xmlns:a16="http://schemas.microsoft.com/office/drawing/2014/main" id="{F32FD228-BC61-4ABD-BECA-8AE8B5EE9E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67282" y="4133501"/>
                  <a:ext cx="1215149" cy="2163470"/>
                </a:xfrm>
                <a:prstGeom prst="rect">
                  <a:avLst/>
                </a:prstGeom>
              </p:spPr>
            </p:pic>
          </p:grpSp>
          <p:pic>
            <p:nvPicPr>
              <p:cNvPr id="10" name="Picture 9" descr="Smartphone showing a Power App.">
                <a:extLst>
                  <a:ext uri="{FF2B5EF4-FFF2-40B4-BE49-F238E27FC236}">
                    <a16:creationId xmlns:a16="http://schemas.microsoft.com/office/drawing/2014/main" id="{6A92CE8F-5316-44C8-8ACC-1D2A098F022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606460" y="3982831"/>
                <a:ext cx="1189386" cy="1711354"/>
              </a:xfrm>
              <a:prstGeom prst="rect">
                <a:avLst/>
              </a:prstGeom>
            </p:spPr>
          </p:pic>
        </p:grpSp>
      </p:grpSp>
    </p:spTree>
    <p:extLst>
      <p:ext uri="{BB962C8B-B14F-4D97-AF65-F5344CB8AC3E}">
        <p14:creationId xmlns:p14="http://schemas.microsoft.com/office/powerpoint/2010/main" val="14424452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2" name="Straight Connector 1253">
            <a:extLst>
              <a:ext uri="{FF2B5EF4-FFF2-40B4-BE49-F238E27FC236}">
                <a16:creationId xmlns:a16="http://schemas.microsoft.com/office/drawing/2014/main" id="{85A44544-B201-C64C-986C-460008DD0B21}"/>
              </a:ext>
            </a:extLst>
          </p:cNvPr>
          <p:cNvCxnSpPr>
            <a:cxnSpLocks/>
          </p:cNvCxnSpPr>
          <p:nvPr/>
        </p:nvCxnSpPr>
        <p:spPr>
          <a:xfrm flipV="1">
            <a:off x="7192599" y="18167106"/>
            <a:ext cx="0" cy="671613"/>
          </a:xfrm>
          <a:prstGeom prst="line">
            <a:avLst/>
          </a:prstGeom>
          <a:noFill/>
          <a:ln w="25400" cap="flat" cmpd="sng" algn="ctr">
            <a:solidFill>
              <a:schemeClr val="bg1">
                <a:lumMod val="75000"/>
              </a:schemeClr>
            </a:solidFill>
            <a:prstDash val="sysDot"/>
            <a:miter lim="800000"/>
            <a:headEnd type="none" w="lg" len="med"/>
            <a:tailEnd type="none" w="lg" len="med"/>
          </a:ln>
          <a:effectLst/>
        </p:spPr>
      </p:cxnSp>
      <p:cxnSp>
        <p:nvCxnSpPr>
          <p:cNvPr id="213" name="Straight Connector 1253">
            <a:extLst>
              <a:ext uri="{FF2B5EF4-FFF2-40B4-BE49-F238E27FC236}">
                <a16:creationId xmlns:a16="http://schemas.microsoft.com/office/drawing/2014/main" id="{5222459D-6685-E847-BCEE-464B9BD2014A}"/>
              </a:ext>
            </a:extLst>
          </p:cNvPr>
          <p:cNvCxnSpPr>
            <a:cxnSpLocks/>
          </p:cNvCxnSpPr>
          <p:nvPr/>
        </p:nvCxnSpPr>
        <p:spPr>
          <a:xfrm flipV="1">
            <a:off x="10491690" y="18167106"/>
            <a:ext cx="0" cy="671613"/>
          </a:xfrm>
          <a:prstGeom prst="line">
            <a:avLst/>
          </a:prstGeom>
          <a:noFill/>
          <a:ln w="25400" cap="flat" cmpd="sng" algn="ctr">
            <a:solidFill>
              <a:schemeClr val="bg1">
                <a:lumMod val="75000"/>
              </a:schemeClr>
            </a:solidFill>
            <a:prstDash val="sysDot"/>
            <a:miter lim="800000"/>
            <a:headEnd type="none" w="lg" len="med"/>
            <a:tailEnd type="none" w="lg" len="med"/>
          </a:ln>
          <a:effectLst/>
        </p:spPr>
      </p:cxnSp>
      <p:sp>
        <p:nvSpPr>
          <p:cNvPr id="119" name="Oval 118">
            <a:extLst>
              <a:ext uri="{FF2B5EF4-FFF2-40B4-BE49-F238E27FC236}">
                <a16:creationId xmlns:a16="http://schemas.microsoft.com/office/drawing/2014/main" id="{BF1D04CD-53DB-2A4C-84D0-992D4697024C}"/>
              </a:ext>
            </a:extLst>
          </p:cNvPr>
          <p:cNvSpPr/>
          <p:nvPr/>
        </p:nvSpPr>
        <p:spPr bwMode="auto">
          <a:xfrm>
            <a:off x="5030751" y="2276940"/>
            <a:ext cx="2524950" cy="2524950"/>
          </a:xfrm>
          <a:prstGeom prst="ellipse">
            <a:avLst/>
          </a:prstGeom>
          <a:solidFill>
            <a:schemeClr val="accent6">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5" name="Oval 144">
            <a:extLst>
              <a:ext uri="{FF2B5EF4-FFF2-40B4-BE49-F238E27FC236}">
                <a16:creationId xmlns:a16="http://schemas.microsoft.com/office/drawing/2014/main" id="{EFB9B59A-0777-4244-BE07-2FD4F538F751}"/>
              </a:ext>
            </a:extLst>
          </p:cNvPr>
          <p:cNvSpPr/>
          <p:nvPr/>
        </p:nvSpPr>
        <p:spPr bwMode="auto">
          <a:xfrm>
            <a:off x="5222733" y="2468922"/>
            <a:ext cx="2140987" cy="2140987"/>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5" name="Group 194" descr="Power Apps logo">
            <a:extLst>
              <a:ext uri="{FF2B5EF4-FFF2-40B4-BE49-F238E27FC236}">
                <a16:creationId xmlns:a16="http://schemas.microsoft.com/office/drawing/2014/main" id="{36EB3641-90FE-5945-9A18-B1BF58112603}"/>
              </a:ext>
            </a:extLst>
          </p:cNvPr>
          <p:cNvGrpSpPr/>
          <p:nvPr/>
        </p:nvGrpSpPr>
        <p:grpSpPr>
          <a:xfrm>
            <a:off x="5951352" y="3027731"/>
            <a:ext cx="674653" cy="674653"/>
            <a:chOff x="5057437" y="1364391"/>
            <a:chExt cx="820852" cy="820852"/>
          </a:xfrm>
          <a:effectLst>
            <a:outerShdw blurRad="165100" dist="165100" dir="5400000" sx="72000" sy="72000" algn="t" rotWithShape="0">
              <a:prstClr val="black">
                <a:alpha val="40000"/>
              </a:prstClr>
            </a:outerShdw>
          </a:effectLst>
        </p:grpSpPr>
        <p:sp>
          <p:nvSpPr>
            <p:cNvPr id="196" name="Oval 195">
              <a:extLst>
                <a:ext uri="{FF2B5EF4-FFF2-40B4-BE49-F238E27FC236}">
                  <a16:creationId xmlns:a16="http://schemas.microsoft.com/office/drawing/2014/main" id="{987476BF-2E78-C74B-BA19-F690FE7E5C03}"/>
                </a:ext>
              </a:extLst>
            </p:cNvPr>
            <p:cNvSpPr/>
            <p:nvPr/>
          </p:nvSpPr>
          <p:spPr bwMode="auto">
            <a:xfrm>
              <a:off x="5057437" y="1364391"/>
              <a:ext cx="820852" cy="820852"/>
            </a:xfrm>
            <a:prstGeom prst="ellipse">
              <a:avLst/>
            </a:prstGeom>
            <a:solidFill>
              <a:srgbClr val="5C005C"/>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7" name="Group 4">
              <a:extLst>
                <a:ext uri="{FF2B5EF4-FFF2-40B4-BE49-F238E27FC236}">
                  <a16:creationId xmlns:a16="http://schemas.microsoft.com/office/drawing/2014/main" id="{7649C892-14BB-9F48-917A-075212EEB82B}"/>
                </a:ext>
              </a:extLst>
            </p:cNvPr>
            <p:cNvGrpSpPr>
              <a:grpSpLocks noChangeAspect="1"/>
            </p:cNvGrpSpPr>
            <p:nvPr/>
          </p:nvGrpSpPr>
          <p:grpSpPr bwMode="auto">
            <a:xfrm>
              <a:off x="5280297" y="1630479"/>
              <a:ext cx="375132" cy="288676"/>
              <a:chOff x="2880" y="2176"/>
              <a:chExt cx="256" cy="197"/>
            </a:xfrm>
            <a:solidFill>
              <a:srgbClr val="D2D2D2"/>
            </a:solidFill>
          </p:grpSpPr>
          <p:sp>
            <p:nvSpPr>
              <p:cNvPr id="198" name="Freeform 5">
                <a:extLst>
                  <a:ext uri="{FF2B5EF4-FFF2-40B4-BE49-F238E27FC236}">
                    <a16:creationId xmlns:a16="http://schemas.microsoft.com/office/drawing/2014/main" id="{9B7828C7-7BF6-7647-A28C-E11D0BC9F515}"/>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99" name="Freeform 6">
                <a:extLst>
                  <a:ext uri="{FF2B5EF4-FFF2-40B4-BE49-F238E27FC236}">
                    <a16:creationId xmlns:a16="http://schemas.microsoft.com/office/drawing/2014/main" id="{1E029CDA-8F34-F64C-89CB-55FB3A07B5AE}"/>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200" name="Freeform 7">
                <a:extLst>
                  <a:ext uri="{FF2B5EF4-FFF2-40B4-BE49-F238E27FC236}">
                    <a16:creationId xmlns:a16="http://schemas.microsoft.com/office/drawing/2014/main" id="{BF025A51-1706-1C4C-9849-A0ECA76A9A35}"/>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201" name="Freeform 8">
                <a:extLst>
                  <a:ext uri="{FF2B5EF4-FFF2-40B4-BE49-F238E27FC236}">
                    <a16:creationId xmlns:a16="http://schemas.microsoft.com/office/drawing/2014/main" id="{BE027F1F-59BC-E34E-9476-2BF7E779DE3E}"/>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202" name="Freeform 9">
                <a:extLst>
                  <a:ext uri="{FF2B5EF4-FFF2-40B4-BE49-F238E27FC236}">
                    <a16:creationId xmlns:a16="http://schemas.microsoft.com/office/drawing/2014/main" id="{2E486E3F-B622-D543-8AD2-D1CF0831C17B}"/>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grpSp>
      <p:sp>
        <p:nvSpPr>
          <p:cNvPr id="259" name="Text Placeholder 3">
            <a:extLst>
              <a:ext uri="{FF2B5EF4-FFF2-40B4-BE49-F238E27FC236}">
                <a16:creationId xmlns:a16="http://schemas.microsoft.com/office/drawing/2014/main" id="{DBF54ACE-04BB-D440-AB89-37AF5D93B6E0}"/>
              </a:ext>
            </a:extLst>
          </p:cNvPr>
          <p:cNvSpPr txBox="1">
            <a:spLocks/>
          </p:cNvSpPr>
          <p:nvPr/>
        </p:nvSpPr>
        <p:spPr>
          <a:xfrm>
            <a:off x="5437033" y="3846687"/>
            <a:ext cx="1737676" cy="321937"/>
          </a:xfrm>
          <a:prstGeom prst="rect">
            <a:avLst/>
          </a:prstGeom>
        </p:spPr>
        <p:txBody>
          <a:bodyPr lIns="0" tIns="0" rIns="0" bIns="0"/>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02" rtl="0" eaLnBrk="1" fontAlgn="base" latinLnBrk="0" hangingPunct="1">
              <a:lnSpc>
                <a:spcPct val="90000"/>
              </a:lnSpc>
              <a:spcBef>
                <a:spcPct val="0"/>
              </a:spcBef>
              <a:spcAft>
                <a:spcPts val="60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742773"/>
                </a:solidFill>
                <a:effectLst/>
                <a:uLnTx/>
                <a:uFillTx/>
                <a:latin typeface="Segoe UI Semibold" panose="020B0502040204020203" pitchFamily="34" charset="0"/>
                <a:ea typeface="+mn-ea"/>
                <a:cs typeface="Segoe UI Semibold" panose="020B0502040204020203" pitchFamily="34" charset="0"/>
              </a:rPr>
              <a:t>Power Apps</a:t>
            </a:r>
          </a:p>
        </p:txBody>
      </p:sp>
      <p:sp>
        <p:nvSpPr>
          <p:cNvPr id="298" name="Oval 297">
            <a:extLst>
              <a:ext uri="{FF2B5EF4-FFF2-40B4-BE49-F238E27FC236}">
                <a16:creationId xmlns:a16="http://schemas.microsoft.com/office/drawing/2014/main" id="{7280DEAC-19B4-3F42-8D0B-633F1EF48308}"/>
              </a:ext>
            </a:extLst>
          </p:cNvPr>
          <p:cNvSpPr>
            <a:spLocks noChangeAspect="1"/>
          </p:cNvSpPr>
          <p:nvPr/>
        </p:nvSpPr>
        <p:spPr bwMode="auto">
          <a:xfrm rot="16974152">
            <a:off x="5128039" y="2362380"/>
            <a:ext cx="2329584" cy="2333367"/>
          </a:xfrm>
          <a:prstGeom prst="ellipse">
            <a:avLst/>
          </a:prstGeom>
          <a:noFill/>
          <a:ln w="190500">
            <a:solidFill>
              <a:srgbClr val="7427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endParaRPr>
          </a:p>
        </p:txBody>
      </p:sp>
      <p:grpSp>
        <p:nvGrpSpPr>
          <p:cNvPr id="14" name="Group 13">
            <a:extLst>
              <a:ext uri="{FF2B5EF4-FFF2-40B4-BE49-F238E27FC236}">
                <a16:creationId xmlns:a16="http://schemas.microsoft.com/office/drawing/2014/main" id="{97F78605-63BF-4695-9D2A-1BDF4181B0CB}"/>
              </a:ext>
            </a:extLst>
          </p:cNvPr>
          <p:cNvGrpSpPr/>
          <p:nvPr/>
        </p:nvGrpSpPr>
        <p:grpSpPr>
          <a:xfrm>
            <a:off x="469094" y="1541834"/>
            <a:ext cx="4609323" cy="1254613"/>
            <a:chOff x="469094" y="1541834"/>
            <a:chExt cx="4609323" cy="1254613"/>
          </a:xfrm>
        </p:grpSpPr>
        <p:cxnSp>
          <p:nvCxnSpPr>
            <p:cNvPr id="147" name="Straight Connector 1253">
              <a:extLst>
                <a:ext uri="{FF2B5EF4-FFF2-40B4-BE49-F238E27FC236}">
                  <a16:creationId xmlns:a16="http://schemas.microsoft.com/office/drawing/2014/main" id="{BA496422-4DFE-5F4F-A878-9FF264F5C0E3}"/>
                </a:ext>
                <a:ext uri="{C183D7F6-B498-43B3-948B-1728B52AA6E4}">
                  <adec:decorative xmlns:adec="http://schemas.microsoft.com/office/drawing/2017/decorative" val="1"/>
                </a:ext>
              </a:extLst>
            </p:cNvPr>
            <p:cNvCxnSpPr>
              <a:cxnSpLocks/>
            </p:cNvCxnSpPr>
            <p:nvPr/>
          </p:nvCxnSpPr>
          <p:spPr>
            <a:xfrm>
              <a:off x="4491792" y="2500637"/>
              <a:ext cx="586625" cy="295810"/>
            </a:xfrm>
            <a:prstGeom prst="line">
              <a:avLst/>
            </a:prstGeom>
            <a:noFill/>
            <a:ln w="25400" cap="flat" cmpd="sng" algn="ctr">
              <a:solidFill>
                <a:schemeClr val="bg1">
                  <a:lumMod val="75000"/>
                </a:schemeClr>
              </a:solidFill>
              <a:prstDash val="sysDot"/>
              <a:miter lim="800000"/>
              <a:headEnd type="none" w="lg" len="med"/>
              <a:tailEnd type="none" w="lg" len="med"/>
            </a:ln>
            <a:effectLst/>
          </p:spPr>
        </p:cxnSp>
        <p:sp>
          <p:nvSpPr>
            <p:cNvPr id="107" name="Text Placeholder 3">
              <a:extLst>
                <a:ext uri="{FF2B5EF4-FFF2-40B4-BE49-F238E27FC236}">
                  <a16:creationId xmlns:a16="http://schemas.microsoft.com/office/drawing/2014/main" id="{7BDD2CB2-D1C5-A24F-8879-18F4C6D47361}"/>
                </a:ext>
              </a:extLst>
            </p:cNvPr>
            <p:cNvSpPr txBox="1">
              <a:spLocks/>
            </p:cNvSpPr>
            <p:nvPr/>
          </p:nvSpPr>
          <p:spPr>
            <a:xfrm>
              <a:off x="2579640" y="1989745"/>
              <a:ext cx="1841603" cy="523835"/>
            </a:xfrm>
            <a:prstGeom prst="rect">
              <a:avLst/>
            </a:prstGeom>
          </p:spPr>
          <p:txBody>
            <a:bodyPr lIns="0" tIns="0" rIns="0" bIns="0"/>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02" rtl="0" eaLnBrk="1" fontAlgn="base" latinLnBrk="0" hangingPunct="1">
                <a:lnSpc>
                  <a:spcPct val="90000"/>
                </a:lnSpc>
                <a:spcBef>
                  <a:spcPct val="0"/>
                </a:spcBef>
                <a:spcAft>
                  <a:spcPts val="600"/>
                </a:spcAft>
                <a:buClrTx/>
                <a:buSzPct val="90000"/>
                <a:buFont typeface="Wingdings" panose="05000000000000000000" pitchFamily="2" charset="2"/>
                <a:buNone/>
                <a:tabLst/>
                <a:defRPr/>
              </a:pPr>
              <a:r>
                <a:rPr lang="en-US" sz="1400" b="1">
                  <a:solidFill>
                    <a:srgbClr val="282828"/>
                  </a:solidFill>
                  <a:latin typeface="+mj-lt"/>
                  <a:cs typeface="Segoe UI Light" panose="020B0502040204020203" pitchFamily="34" charset="0"/>
                </a:rPr>
                <a:t>EXTEND</a:t>
              </a:r>
              <a: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t> Office 365 and Dynamics 365</a:t>
              </a:r>
            </a:p>
          </p:txBody>
        </p:sp>
        <p:sp>
          <p:nvSpPr>
            <p:cNvPr id="110" name="Financial_E7BB" title="Icon of a chart made of vertical lines with a line tracing the top of each, turning into an arrow pointing up">
              <a:extLst>
                <a:ext uri="{FF2B5EF4-FFF2-40B4-BE49-F238E27FC236}">
                  <a16:creationId xmlns:a16="http://schemas.microsoft.com/office/drawing/2014/main" id="{86224EB9-4B35-324C-B35B-CF89CA5B0A73}"/>
                </a:ext>
              </a:extLst>
            </p:cNvPr>
            <p:cNvSpPr>
              <a:spLocks noChangeAspect="1" noEditPoints="1"/>
            </p:cNvSpPr>
            <p:nvPr/>
          </p:nvSpPr>
          <p:spPr bwMode="auto">
            <a:xfrm>
              <a:off x="3322553" y="1543513"/>
              <a:ext cx="355776" cy="317364"/>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5875" cap="flat">
              <a:solidFill>
                <a:srgbClr val="50505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111" name="Group 110">
              <a:extLst>
                <a:ext uri="{FF2B5EF4-FFF2-40B4-BE49-F238E27FC236}">
                  <a16:creationId xmlns:a16="http://schemas.microsoft.com/office/drawing/2014/main" id="{CF9FEB01-1CAE-2844-BA85-3518B4405B11}"/>
                </a:ext>
              </a:extLst>
            </p:cNvPr>
            <p:cNvGrpSpPr/>
            <p:nvPr/>
          </p:nvGrpSpPr>
          <p:grpSpPr>
            <a:xfrm>
              <a:off x="469094" y="1541834"/>
              <a:ext cx="1965199" cy="1228251"/>
              <a:chOff x="983416" y="2665180"/>
              <a:chExt cx="1997588" cy="1248494"/>
            </a:xfrm>
          </p:grpSpPr>
          <p:pic>
            <p:nvPicPr>
              <p:cNvPr id="112" name="Picture 111">
                <a:extLst>
                  <a:ext uri="{FF2B5EF4-FFF2-40B4-BE49-F238E27FC236}">
                    <a16:creationId xmlns:a16="http://schemas.microsoft.com/office/drawing/2014/main" id="{AF7ADCD8-6C34-2141-AE24-3412E9E23C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3416" y="2665180"/>
                <a:ext cx="1997588" cy="1248494"/>
              </a:xfrm>
              <a:prstGeom prst="rect">
                <a:avLst/>
              </a:prstGeom>
            </p:spPr>
          </p:pic>
          <p:pic>
            <p:nvPicPr>
              <p:cNvPr id="113" name="Picture 112" descr="Laptop screen showing a Power App that extends another Microsoft product.">
                <a:extLst>
                  <a:ext uri="{FF2B5EF4-FFF2-40B4-BE49-F238E27FC236}">
                    <a16:creationId xmlns:a16="http://schemas.microsoft.com/office/drawing/2014/main" id="{CD0BD57E-4C40-F44E-95A3-2CADED58C87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258"/>
              <a:stretch/>
            </p:blipFill>
            <p:spPr>
              <a:xfrm>
                <a:off x="1124218" y="2725033"/>
                <a:ext cx="1740014" cy="963540"/>
              </a:xfrm>
              <a:prstGeom prst="rect">
                <a:avLst/>
              </a:prstGeom>
              <a:solidFill>
                <a:srgbClr val="454774"/>
              </a:solidFill>
            </p:spPr>
          </p:pic>
        </p:grpSp>
        <p:cxnSp>
          <p:nvCxnSpPr>
            <p:cNvPr id="138" name="Straight Connector 137">
              <a:extLst>
                <a:ext uri="{FF2B5EF4-FFF2-40B4-BE49-F238E27FC236}">
                  <a16:creationId xmlns:a16="http://schemas.microsoft.com/office/drawing/2014/main" id="{D79608AF-F933-0A48-9057-37C8E3E8F42A}"/>
                </a:ext>
                <a:ext uri="{C183D7F6-B498-43B3-948B-1728B52AA6E4}">
                  <adec:decorative xmlns:adec="http://schemas.microsoft.com/office/drawing/2017/decorative" val="1"/>
                </a:ext>
              </a:extLst>
            </p:cNvPr>
            <p:cNvCxnSpPr>
              <a:cxnSpLocks/>
            </p:cNvCxnSpPr>
            <p:nvPr/>
          </p:nvCxnSpPr>
          <p:spPr>
            <a:xfrm>
              <a:off x="2677101" y="2441358"/>
              <a:ext cx="1646680"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19B77E3-448E-BA4A-872A-6B379697FFFF}"/>
              </a:ext>
            </a:extLst>
          </p:cNvPr>
          <p:cNvGrpSpPr/>
          <p:nvPr/>
        </p:nvGrpSpPr>
        <p:grpSpPr>
          <a:xfrm>
            <a:off x="7668426" y="3186466"/>
            <a:ext cx="4647807" cy="2856007"/>
            <a:chOff x="7006852" y="3628251"/>
            <a:chExt cx="4647807" cy="2856007"/>
          </a:xfrm>
        </p:grpSpPr>
        <p:grpSp>
          <p:nvGrpSpPr>
            <p:cNvPr id="102" name="Group 101">
              <a:extLst>
                <a:ext uri="{FF2B5EF4-FFF2-40B4-BE49-F238E27FC236}">
                  <a16:creationId xmlns:a16="http://schemas.microsoft.com/office/drawing/2014/main" id="{67308191-25C4-414B-8832-BA02682C8325}"/>
                </a:ext>
              </a:extLst>
            </p:cNvPr>
            <p:cNvGrpSpPr/>
            <p:nvPr/>
          </p:nvGrpSpPr>
          <p:grpSpPr>
            <a:xfrm>
              <a:off x="9723328" y="3628251"/>
              <a:ext cx="497827" cy="381531"/>
              <a:chOff x="3536034" y="4216505"/>
              <a:chExt cx="497827" cy="381531"/>
            </a:xfrm>
          </p:grpSpPr>
          <p:sp>
            <p:nvSpPr>
              <p:cNvPr id="103" name="globe_2" title="Icon of a sphere made of lines">
                <a:extLst>
                  <a:ext uri="{FF2B5EF4-FFF2-40B4-BE49-F238E27FC236}">
                    <a16:creationId xmlns:a16="http://schemas.microsoft.com/office/drawing/2014/main" id="{FEAF8E12-31FC-FF4F-A8AB-8482C2D98C89}"/>
                  </a:ext>
                </a:extLst>
              </p:cNvPr>
              <p:cNvSpPr>
                <a:spLocks noChangeAspect="1" noEditPoints="1"/>
              </p:cNvSpPr>
              <p:nvPr/>
            </p:nvSpPr>
            <p:spPr bwMode="auto">
              <a:xfrm>
                <a:off x="3680057" y="4266775"/>
                <a:ext cx="204625" cy="204625"/>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5875"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 name="monitor" title="Icon of a monitor">
                <a:extLst>
                  <a:ext uri="{FF2B5EF4-FFF2-40B4-BE49-F238E27FC236}">
                    <a16:creationId xmlns:a16="http://schemas.microsoft.com/office/drawing/2014/main" id="{1C19E0A5-7A49-C44F-8CFC-101222B33FA5}"/>
                  </a:ext>
                </a:extLst>
              </p:cNvPr>
              <p:cNvSpPr>
                <a:spLocks noChangeAspect="1" noEditPoints="1"/>
              </p:cNvSpPr>
              <p:nvPr/>
            </p:nvSpPr>
            <p:spPr bwMode="auto">
              <a:xfrm>
                <a:off x="3536034" y="4216505"/>
                <a:ext cx="497827" cy="38153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109" name="Text Placeholder 3">
              <a:extLst>
                <a:ext uri="{FF2B5EF4-FFF2-40B4-BE49-F238E27FC236}">
                  <a16:creationId xmlns:a16="http://schemas.microsoft.com/office/drawing/2014/main" id="{80A87FCB-4A46-AD40-A6D2-161ABF6F9DF5}"/>
                </a:ext>
              </a:extLst>
            </p:cNvPr>
            <p:cNvSpPr txBox="1">
              <a:spLocks/>
            </p:cNvSpPr>
            <p:nvPr/>
          </p:nvSpPr>
          <p:spPr>
            <a:xfrm>
              <a:off x="9103403" y="4094513"/>
              <a:ext cx="1737676" cy="671169"/>
            </a:xfrm>
            <a:prstGeom prst="rect">
              <a:avLst/>
            </a:prstGeom>
          </p:spPr>
          <p:txBody>
            <a:bodyPr lIns="0" tIns="0" rIns="0" bIns="0"/>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02" rtl="0" eaLnBrk="1" fontAlgn="base" latinLnBrk="0" hangingPunct="1">
                <a:lnSpc>
                  <a:spcPct val="90000"/>
                </a:lnSpc>
                <a:spcBef>
                  <a:spcPct val="0"/>
                </a:spcBef>
                <a:spcAft>
                  <a:spcPts val="600"/>
                </a:spcAft>
                <a:buClrTx/>
                <a:buSzPct val="90000"/>
                <a:buFont typeface="Wingdings" panose="05000000000000000000" pitchFamily="2" charset="2"/>
                <a:buNone/>
                <a:tabLst/>
                <a:defRPr/>
              </a:pPr>
              <a:r>
                <a:rPr lang="en-US" sz="1400" b="1">
                  <a:solidFill>
                    <a:srgbClr val="282828"/>
                  </a:solidFill>
                  <a:latin typeface="+mj-lt"/>
                  <a:cs typeface="Segoe UI Light" panose="020B0502040204020203" pitchFamily="34" charset="0"/>
                </a:rPr>
                <a:t>BUILD</a:t>
              </a:r>
              <a: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t> departmental solutions</a:t>
              </a:r>
            </a:p>
          </p:txBody>
        </p:sp>
        <p:grpSp>
          <p:nvGrpSpPr>
            <p:cNvPr id="125" name="Group 124">
              <a:extLst>
                <a:ext uri="{FF2B5EF4-FFF2-40B4-BE49-F238E27FC236}">
                  <a16:creationId xmlns:a16="http://schemas.microsoft.com/office/drawing/2014/main" id="{EC109FFC-94E5-4649-9781-4F9013C54632}"/>
                </a:ext>
              </a:extLst>
            </p:cNvPr>
            <p:cNvGrpSpPr>
              <a:grpSpLocks noChangeAspect="1"/>
            </p:cNvGrpSpPr>
            <p:nvPr/>
          </p:nvGrpSpPr>
          <p:grpSpPr>
            <a:xfrm>
              <a:off x="8375944" y="4646652"/>
              <a:ext cx="3278715" cy="1837606"/>
              <a:chOff x="921352" y="0"/>
              <a:chExt cx="9335198" cy="5232057"/>
            </a:xfrm>
          </p:grpSpPr>
          <p:pic>
            <p:nvPicPr>
              <p:cNvPr id="126" name="Picture 125" descr="Smartphone, tablet, and desktop monitor showing a variety of departmental apps.">
                <a:extLst>
                  <a:ext uri="{FF2B5EF4-FFF2-40B4-BE49-F238E27FC236}">
                    <a16:creationId xmlns:a16="http://schemas.microsoft.com/office/drawing/2014/main" id="{F96F7EED-BA60-E042-9C67-0A03DAC2FB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1352" y="0"/>
                <a:ext cx="9335198" cy="5232056"/>
              </a:xfrm>
              <a:prstGeom prst="rect">
                <a:avLst/>
              </a:prstGeom>
            </p:spPr>
          </p:pic>
          <p:pic>
            <p:nvPicPr>
              <p:cNvPr id="127" name="Picture 126">
                <a:extLst>
                  <a:ext uri="{FF2B5EF4-FFF2-40B4-BE49-F238E27FC236}">
                    <a16:creationId xmlns:a16="http://schemas.microsoft.com/office/drawing/2014/main" id="{FA194081-3BB2-9C42-BA7B-1FBDA904EC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71165" y="2668455"/>
                <a:ext cx="3786694" cy="2563601"/>
              </a:xfrm>
              <a:prstGeom prst="rect">
                <a:avLst/>
              </a:prstGeom>
            </p:spPr>
          </p:pic>
          <p:pic>
            <p:nvPicPr>
              <p:cNvPr id="128" name="Picture 127">
                <a:extLst>
                  <a:ext uri="{FF2B5EF4-FFF2-40B4-BE49-F238E27FC236}">
                    <a16:creationId xmlns:a16="http://schemas.microsoft.com/office/drawing/2014/main" id="{67598967-0849-1A4D-9700-4F8FCF7478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13693" y="3051683"/>
                <a:ext cx="1159773" cy="2180374"/>
              </a:xfrm>
              <a:prstGeom prst="rect">
                <a:avLst/>
              </a:prstGeom>
            </p:spPr>
          </p:pic>
        </p:grpSp>
        <p:cxnSp>
          <p:nvCxnSpPr>
            <p:cNvPr id="139" name="Straight Connector 138">
              <a:extLst>
                <a:ext uri="{FF2B5EF4-FFF2-40B4-BE49-F238E27FC236}">
                  <a16:creationId xmlns:a16="http://schemas.microsoft.com/office/drawing/2014/main" id="{83998ECB-F3C5-7D43-B9E0-4A0F4D593A50}"/>
                </a:ext>
                <a:ext uri="{C183D7F6-B498-43B3-948B-1728B52AA6E4}">
                  <adec:decorative xmlns:adec="http://schemas.microsoft.com/office/drawing/2017/decorative" val="1"/>
                </a:ext>
              </a:extLst>
            </p:cNvPr>
            <p:cNvCxnSpPr>
              <a:cxnSpLocks/>
            </p:cNvCxnSpPr>
            <p:nvPr/>
          </p:nvCxnSpPr>
          <p:spPr>
            <a:xfrm>
              <a:off x="9148901" y="4566807"/>
              <a:ext cx="1646680"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7" name="Straight Connector 1253">
              <a:extLst>
                <a:ext uri="{FF2B5EF4-FFF2-40B4-BE49-F238E27FC236}">
                  <a16:creationId xmlns:a16="http://schemas.microsoft.com/office/drawing/2014/main" id="{4B6375FE-933C-0045-8BBB-B1DF7D1B2527}"/>
                </a:ext>
                <a:ext uri="{C183D7F6-B498-43B3-948B-1728B52AA6E4}">
                  <adec:decorative xmlns:adec="http://schemas.microsoft.com/office/drawing/2017/decorative" val="1"/>
                </a:ext>
              </a:extLst>
            </p:cNvPr>
            <p:cNvCxnSpPr>
              <a:cxnSpLocks/>
            </p:cNvCxnSpPr>
            <p:nvPr/>
          </p:nvCxnSpPr>
          <p:spPr>
            <a:xfrm>
              <a:off x="7006852" y="4230680"/>
              <a:ext cx="1770123" cy="313755"/>
            </a:xfrm>
            <a:prstGeom prst="line">
              <a:avLst/>
            </a:prstGeom>
            <a:noFill/>
            <a:ln w="25400" cap="flat" cmpd="sng" algn="ctr">
              <a:solidFill>
                <a:schemeClr val="bg1">
                  <a:lumMod val="75000"/>
                </a:schemeClr>
              </a:solidFill>
              <a:prstDash val="sysDot"/>
              <a:miter lim="800000"/>
              <a:headEnd type="none" w="lg" len="med"/>
              <a:tailEnd type="none" w="lg" len="med"/>
            </a:ln>
            <a:effectLst/>
          </p:spPr>
        </p:cxnSp>
      </p:grpSp>
      <p:grpSp>
        <p:nvGrpSpPr>
          <p:cNvPr id="11" name="Group 10">
            <a:extLst>
              <a:ext uri="{FF2B5EF4-FFF2-40B4-BE49-F238E27FC236}">
                <a16:creationId xmlns:a16="http://schemas.microsoft.com/office/drawing/2014/main" id="{D76CB042-13BB-9E46-8E3F-99ADA447A744}"/>
              </a:ext>
            </a:extLst>
          </p:cNvPr>
          <p:cNvGrpSpPr/>
          <p:nvPr/>
        </p:nvGrpSpPr>
        <p:grpSpPr>
          <a:xfrm>
            <a:off x="535465" y="3331654"/>
            <a:ext cx="4382561" cy="2710819"/>
            <a:chOff x="1257066" y="3679950"/>
            <a:chExt cx="4382561" cy="2710819"/>
          </a:xfrm>
        </p:grpSpPr>
        <p:cxnSp>
          <p:nvCxnSpPr>
            <p:cNvPr id="203" name="Straight Connector 1253">
              <a:extLst>
                <a:ext uri="{FF2B5EF4-FFF2-40B4-BE49-F238E27FC236}">
                  <a16:creationId xmlns:a16="http://schemas.microsoft.com/office/drawing/2014/main" id="{730EB115-A2BC-E24B-8451-B04A4728400A}"/>
                </a:ext>
                <a:ext uri="{C183D7F6-B498-43B3-948B-1728B52AA6E4}">
                  <adec:decorative xmlns:adec="http://schemas.microsoft.com/office/drawing/2017/decorative" val="1"/>
                </a:ext>
              </a:extLst>
            </p:cNvPr>
            <p:cNvCxnSpPr>
              <a:cxnSpLocks/>
            </p:cNvCxnSpPr>
            <p:nvPr/>
          </p:nvCxnSpPr>
          <p:spPr>
            <a:xfrm flipV="1">
              <a:off x="3468408" y="4137191"/>
              <a:ext cx="2171219" cy="427397"/>
            </a:xfrm>
            <a:prstGeom prst="line">
              <a:avLst/>
            </a:prstGeom>
            <a:noFill/>
            <a:ln w="25400" cap="flat" cmpd="sng" algn="ctr">
              <a:solidFill>
                <a:schemeClr val="bg1">
                  <a:lumMod val="75000"/>
                </a:schemeClr>
              </a:solidFill>
              <a:prstDash val="sysDot"/>
              <a:miter lim="800000"/>
              <a:headEnd type="none" w="lg" len="med"/>
              <a:tailEnd type="none" w="lg" len="med"/>
            </a:ln>
            <a:effectLst/>
          </p:spPr>
        </p:cxnSp>
        <p:pic>
          <p:nvPicPr>
            <p:cNvPr id="105" name="Picture 104">
              <a:extLst>
                <a:ext uri="{FF2B5EF4-FFF2-40B4-BE49-F238E27FC236}">
                  <a16:creationId xmlns:a16="http://schemas.microsoft.com/office/drawing/2014/main" id="{6DB355BD-E201-D347-A671-401179AEB638}"/>
                </a:ext>
              </a:extLst>
            </p:cNvPr>
            <p:cNvPicPr>
              <a:picLocks noChangeAspect="1"/>
            </p:cNvPicPr>
            <p:nvPr/>
          </p:nvPicPr>
          <p:blipFill>
            <a:blip r:embed="rId8"/>
            <a:stretch>
              <a:fillRect/>
            </a:stretch>
          </p:blipFill>
          <p:spPr>
            <a:xfrm>
              <a:off x="2100712" y="3722780"/>
              <a:ext cx="239891" cy="224898"/>
            </a:xfrm>
            <a:prstGeom prst="rect">
              <a:avLst/>
            </a:prstGeom>
          </p:spPr>
        </p:pic>
        <p:sp>
          <p:nvSpPr>
            <p:cNvPr id="106" name="monitor" title="Icon of a monitor">
              <a:extLst>
                <a:ext uri="{FF2B5EF4-FFF2-40B4-BE49-F238E27FC236}">
                  <a16:creationId xmlns:a16="http://schemas.microsoft.com/office/drawing/2014/main" id="{CE8EA575-66D9-E74A-A755-9A71C59CAECF}"/>
                </a:ext>
              </a:extLst>
            </p:cNvPr>
            <p:cNvSpPr>
              <a:spLocks noChangeAspect="1" noEditPoints="1"/>
            </p:cNvSpPr>
            <p:nvPr/>
          </p:nvSpPr>
          <p:spPr bwMode="auto">
            <a:xfrm>
              <a:off x="1967182" y="3679950"/>
              <a:ext cx="497827" cy="38153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129" name="Group 128">
              <a:extLst>
                <a:ext uri="{FF2B5EF4-FFF2-40B4-BE49-F238E27FC236}">
                  <a16:creationId xmlns:a16="http://schemas.microsoft.com/office/drawing/2014/main" id="{72F11F71-CB6D-BD41-8C28-8CBF365E45E1}"/>
                </a:ext>
              </a:extLst>
            </p:cNvPr>
            <p:cNvGrpSpPr/>
            <p:nvPr/>
          </p:nvGrpSpPr>
          <p:grpSpPr>
            <a:xfrm>
              <a:off x="1257066" y="4789894"/>
              <a:ext cx="3377563" cy="1600875"/>
              <a:chOff x="8682041" y="1022724"/>
              <a:chExt cx="3322794" cy="1574916"/>
            </a:xfrm>
          </p:grpSpPr>
          <p:pic>
            <p:nvPicPr>
              <p:cNvPr id="130" name="Picture 129">
                <a:extLst>
                  <a:ext uri="{FF2B5EF4-FFF2-40B4-BE49-F238E27FC236}">
                    <a16:creationId xmlns:a16="http://schemas.microsoft.com/office/drawing/2014/main" id="{2B395971-7738-7F4F-8FB7-DB0125D593F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044465" y="1185078"/>
                <a:ext cx="2254391" cy="1412562"/>
              </a:xfrm>
              <a:prstGeom prst="rect">
                <a:avLst/>
              </a:prstGeom>
            </p:spPr>
          </p:pic>
          <p:pic>
            <p:nvPicPr>
              <p:cNvPr id="131" name="Picture 130" descr="Screenshots of various end-to-end app solutions built in Power apps.">
                <a:extLst>
                  <a:ext uri="{FF2B5EF4-FFF2-40B4-BE49-F238E27FC236}">
                    <a16:creationId xmlns:a16="http://schemas.microsoft.com/office/drawing/2014/main" id="{0ED695C5-24E4-2548-9696-B2735BA2336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172576" y="1260091"/>
                <a:ext cx="1998170" cy="1128406"/>
              </a:xfrm>
              <a:prstGeom prst="rect">
                <a:avLst/>
              </a:prstGeom>
            </p:spPr>
          </p:pic>
          <p:grpSp>
            <p:nvGrpSpPr>
              <p:cNvPr id="132" name="Group 131">
                <a:extLst>
                  <a:ext uri="{FF2B5EF4-FFF2-40B4-BE49-F238E27FC236}">
                    <a16:creationId xmlns:a16="http://schemas.microsoft.com/office/drawing/2014/main" id="{8B2BE122-55CB-B241-8FE9-72910664EDFA}"/>
                  </a:ext>
                </a:extLst>
              </p:cNvPr>
              <p:cNvGrpSpPr/>
              <p:nvPr/>
            </p:nvGrpSpPr>
            <p:grpSpPr>
              <a:xfrm>
                <a:off x="11008086" y="1022724"/>
                <a:ext cx="996749" cy="1440987"/>
                <a:chOff x="1078270" y="2619534"/>
                <a:chExt cx="2082959" cy="3011305"/>
              </a:xfrm>
            </p:grpSpPr>
            <p:pic>
              <p:nvPicPr>
                <p:cNvPr id="136" name="Picture 13">
                  <a:extLst>
                    <a:ext uri="{FF2B5EF4-FFF2-40B4-BE49-F238E27FC236}">
                      <a16:creationId xmlns:a16="http://schemas.microsoft.com/office/drawing/2014/main" id="{63F9DF32-2410-814A-A569-BD4DE6154DC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8270" y="2619534"/>
                  <a:ext cx="2082959" cy="3011305"/>
                </a:xfrm>
                <a:prstGeom prst="rect">
                  <a:avLst/>
                </a:prstGeom>
              </p:spPr>
            </p:pic>
            <p:pic>
              <p:nvPicPr>
                <p:cNvPr id="137" name="Picture 136" descr="Screenshots of various end-to-end app solutions built in Power apps.">
                  <a:extLst>
                    <a:ext uri="{FF2B5EF4-FFF2-40B4-BE49-F238E27FC236}">
                      <a16:creationId xmlns:a16="http://schemas.microsoft.com/office/drawing/2014/main" id="{755F0BC0-60F2-554D-99E1-A99A1C5B84F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242998" y="2944404"/>
                  <a:ext cx="1715355" cy="2324531"/>
                </a:xfrm>
                <a:prstGeom prst="rect">
                  <a:avLst/>
                </a:prstGeom>
              </p:spPr>
            </p:pic>
          </p:grpSp>
          <p:grpSp>
            <p:nvGrpSpPr>
              <p:cNvPr id="133" name="Group 132">
                <a:extLst>
                  <a:ext uri="{FF2B5EF4-FFF2-40B4-BE49-F238E27FC236}">
                    <a16:creationId xmlns:a16="http://schemas.microsoft.com/office/drawing/2014/main" id="{7A7A02C4-3CB1-E140-902D-C38326384F21}"/>
                  </a:ext>
                </a:extLst>
              </p:cNvPr>
              <p:cNvGrpSpPr/>
              <p:nvPr/>
            </p:nvGrpSpPr>
            <p:grpSpPr>
              <a:xfrm>
                <a:off x="8682041" y="1089997"/>
                <a:ext cx="721319" cy="1275460"/>
                <a:chOff x="6911625" y="4033333"/>
                <a:chExt cx="1883155" cy="3287556"/>
              </a:xfrm>
            </p:grpSpPr>
            <p:pic>
              <p:nvPicPr>
                <p:cNvPr id="134" name="Picture 133" descr="A screenshot of a cell phone&#10;&#10;Description generated with very high confidence">
                  <a:extLst>
                    <a:ext uri="{FF2B5EF4-FFF2-40B4-BE49-F238E27FC236}">
                      <a16:creationId xmlns:a16="http://schemas.microsoft.com/office/drawing/2014/main" id="{62616374-FBDA-4C49-BE09-E2DBA1FFE51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095716" y="4338274"/>
                  <a:ext cx="1519386" cy="2518881"/>
                </a:xfrm>
                <a:prstGeom prst="rect">
                  <a:avLst/>
                </a:prstGeom>
              </p:spPr>
            </p:pic>
            <p:pic>
              <p:nvPicPr>
                <p:cNvPr id="135" name="Picture 134" descr="Screenshots of various end-to-end app solutions built in Power apps.">
                  <a:extLst>
                    <a:ext uri="{FF2B5EF4-FFF2-40B4-BE49-F238E27FC236}">
                      <a16:creationId xmlns:a16="http://schemas.microsoft.com/office/drawing/2014/main" id="{0A2A1ADE-DAF4-8749-9E08-D1B497EAB8D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11625" y="4033333"/>
                  <a:ext cx="1883155" cy="3287556"/>
                </a:xfrm>
                <a:prstGeom prst="rect">
                  <a:avLst/>
                </a:prstGeom>
              </p:spPr>
            </p:pic>
          </p:grpSp>
        </p:grpSp>
        <p:cxnSp>
          <p:nvCxnSpPr>
            <p:cNvPr id="140" name="Straight Connector 139">
              <a:extLst>
                <a:ext uri="{FF2B5EF4-FFF2-40B4-BE49-F238E27FC236}">
                  <a16:creationId xmlns:a16="http://schemas.microsoft.com/office/drawing/2014/main" id="{8ADDD417-5B4C-724D-B44C-30B44FED99D8}"/>
                </a:ext>
                <a:ext uri="{C183D7F6-B498-43B3-948B-1728B52AA6E4}">
                  <adec:decorative xmlns:adec="http://schemas.microsoft.com/office/drawing/2017/decorative" val="1"/>
                </a:ext>
              </a:extLst>
            </p:cNvPr>
            <p:cNvCxnSpPr>
              <a:cxnSpLocks/>
            </p:cNvCxnSpPr>
            <p:nvPr/>
          </p:nvCxnSpPr>
          <p:spPr>
            <a:xfrm>
              <a:off x="1360857" y="4622657"/>
              <a:ext cx="1701175"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2" name="Text Placeholder 3">
              <a:extLst>
                <a:ext uri="{FF2B5EF4-FFF2-40B4-BE49-F238E27FC236}">
                  <a16:creationId xmlns:a16="http://schemas.microsoft.com/office/drawing/2014/main" id="{87F9A21D-8FE0-9141-A854-4F70756EAFF2}"/>
                </a:ext>
              </a:extLst>
            </p:cNvPr>
            <p:cNvSpPr txBox="1">
              <a:spLocks/>
            </p:cNvSpPr>
            <p:nvPr/>
          </p:nvSpPr>
          <p:spPr>
            <a:xfrm>
              <a:off x="1336687" y="4153507"/>
              <a:ext cx="1827871" cy="509999"/>
            </a:xfrm>
            <a:prstGeom prst="rect">
              <a:avLst/>
            </a:prstGeom>
          </p:spPr>
          <p:txBody>
            <a:bodyPr lIns="0" tIns="0" rIns="0" bIns="0"/>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02" rtl="0" eaLnBrk="1" fontAlgn="base" latinLnBrk="0" hangingPunct="1">
                <a:lnSpc>
                  <a:spcPct val="90000"/>
                </a:lnSpc>
                <a:spcBef>
                  <a:spcPct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282828"/>
                  </a:solidFill>
                  <a:effectLst/>
                  <a:uLnTx/>
                  <a:uFillTx/>
                  <a:latin typeface="+mj-lt"/>
                  <a:ea typeface="+mn-ea"/>
                  <a:cs typeface="Segoe UI Light" panose="020B0502040204020203" pitchFamily="34" charset="0"/>
                </a:rPr>
                <a:t>BUILD</a:t>
              </a:r>
              <a: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t> mission-critical </a:t>
              </a:r>
              <a:b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br>
              <a: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t>end-to-end solutions</a:t>
              </a:r>
            </a:p>
          </p:txBody>
        </p:sp>
      </p:grpSp>
      <p:grpSp>
        <p:nvGrpSpPr>
          <p:cNvPr id="6" name="Group 5">
            <a:extLst>
              <a:ext uri="{FF2B5EF4-FFF2-40B4-BE49-F238E27FC236}">
                <a16:creationId xmlns:a16="http://schemas.microsoft.com/office/drawing/2014/main" id="{1572E1C4-0F20-4323-B440-E6BDEFCF1E7C}"/>
              </a:ext>
            </a:extLst>
          </p:cNvPr>
          <p:cNvGrpSpPr/>
          <p:nvPr/>
        </p:nvGrpSpPr>
        <p:grpSpPr>
          <a:xfrm>
            <a:off x="4318956" y="4912081"/>
            <a:ext cx="4201916" cy="1903035"/>
            <a:chOff x="4318956" y="4912081"/>
            <a:chExt cx="4201916" cy="1903035"/>
          </a:xfrm>
        </p:grpSpPr>
        <p:cxnSp>
          <p:nvCxnSpPr>
            <p:cNvPr id="4" name="Straight Connector 1253">
              <a:extLst>
                <a:ext uri="{FF2B5EF4-FFF2-40B4-BE49-F238E27FC236}">
                  <a16:creationId xmlns:a16="http://schemas.microsoft.com/office/drawing/2014/main" id="{6891F32C-812F-48B7-8905-1476BEFAFD19}"/>
                </a:ext>
                <a:ext uri="{C183D7F6-B498-43B3-948B-1728B52AA6E4}">
                  <adec:decorative xmlns:adec="http://schemas.microsoft.com/office/drawing/2017/decorative" val="1"/>
                </a:ext>
              </a:extLst>
            </p:cNvPr>
            <p:cNvCxnSpPr>
              <a:cxnSpLocks/>
            </p:cNvCxnSpPr>
            <p:nvPr/>
          </p:nvCxnSpPr>
          <p:spPr>
            <a:xfrm flipV="1">
              <a:off x="6299518" y="4912081"/>
              <a:ext cx="0" cy="412469"/>
            </a:xfrm>
            <a:prstGeom prst="line">
              <a:avLst/>
            </a:prstGeom>
            <a:noFill/>
            <a:ln w="25400" cap="flat" cmpd="sng" algn="ctr">
              <a:solidFill>
                <a:schemeClr val="bg1">
                  <a:lumMod val="75000"/>
                </a:schemeClr>
              </a:solidFill>
              <a:prstDash val="sysDot"/>
              <a:miter lim="800000"/>
              <a:headEnd type="none" w="lg" len="med"/>
              <a:tailEnd type="none" w="lg" len="med"/>
            </a:ln>
            <a:effectLst/>
          </p:spPr>
        </p:cxnSp>
        <p:cxnSp>
          <p:nvCxnSpPr>
            <p:cNvPr id="73" name="Straight Connector 72">
              <a:extLst>
                <a:ext uri="{FF2B5EF4-FFF2-40B4-BE49-F238E27FC236}">
                  <a16:creationId xmlns:a16="http://schemas.microsoft.com/office/drawing/2014/main" id="{11B16508-7FB2-4806-9BD4-81BC7B3D8DC7}"/>
                </a:ext>
                <a:ext uri="{C183D7F6-B498-43B3-948B-1728B52AA6E4}">
                  <adec:decorative xmlns:adec="http://schemas.microsoft.com/office/drawing/2017/decorative" val="1"/>
                </a:ext>
              </a:extLst>
            </p:cNvPr>
            <p:cNvCxnSpPr>
              <a:cxnSpLocks/>
            </p:cNvCxnSpPr>
            <p:nvPr/>
          </p:nvCxnSpPr>
          <p:spPr>
            <a:xfrm>
              <a:off x="4382304" y="6594216"/>
              <a:ext cx="1701175"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4" name="Text Placeholder 3">
              <a:extLst>
                <a:ext uri="{FF2B5EF4-FFF2-40B4-BE49-F238E27FC236}">
                  <a16:creationId xmlns:a16="http://schemas.microsoft.com/office/drawing/2014/main" id="{7F0DA803-A44E-400C-BA4C-D60C6938F033}"/>
                </a:ext>
              </a:extLst>
            </p:cNvPr>
            <p:cNvSpPr txBox="1">
              <a:spLocks/>
            </p:cNvSpPr>
            <p:nvPr/>
          </p:nvSpPr>
          <p:spPr>
            <a:xfrm>
              <a:off x="4318956" y="6125066"/>
              <a:ext cx="1827871" cy="509999"/>
            </a:xfrm>
            <a:prstGeom prst="rect">
              <a:avLst/>
            </a:prstGeom>
          </p:spPr>
          <p:txBody>
            <a:bodyPr lIns="0" tIns="0" rIns="0" bIns="0"/>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02" rtl="0" eaLnBrk="1" fontAlgn="base" latinLnBrk="0" hangingPunct="1">
                <a:lnSpc>
                  <a:spcPct val="90000"/>
                </a:lnSpc>
                <a:spcBef>
                  <a:spcPct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dirty="0">
                  <a:ln>
                    <a:noFill/>
                  </a:ln>
                  <a:solidFill>
                    <a:srgbClr val="282828"/>
                  </a:solidFill>
                  <a:effectLst/>
                  <a:uLnTx/>
                  <a:uFillTx/>
                  <a:latin typeface="+mj-lt"/>
                  <a:ea typeface="+mn-ea"/>
                  <a:cs typeface="Segoe UI Light" panose="020B0502040204020203" pitchFamily="34" charset="0"/>
                </a:rPr>
                <a:t>SELF-SERVICE</a:t>
              </a:r>
              <a:r>
                <a:rPr kumimoji="0" lang="en-US" sz="1400" b="0" i="0" u="none" strike="noStrike" kern="1200" cap="none" spc="0" normalizeH="0" baseline="0" noProof="0" dirty="0">
                  <a:ln>
                    <a:noFill/>
                  </a:ln>
                  <a:solidFill>
                    <a:srgbClr val="282828"/>
                  </a:solidFill>
                  <a:effectLst/>
                  <a:uLnTx/>
                  <a:uFillTx/>
                  <a:latin typeface="Segoe UI Light" panose="020B0502040204020203" pitchFamily="34" charset="0"/>
                  <a:ea typeface="+mn-ea"/>
                  <a:cs typeface="Segoe UI Light" panose="020B0502040204020203" pitchFamily="34" charset="0"/>
                </a:rPr>
                <a:t> for users to turn ideas into apps</a:t>
              </a:r>
            </a:p>
          </p:txBody>
        </p:sp>
        <p:grpSp>
          <p:nvGrpSpPr>
            <p:cNvPr id="5" name="Group 4">
              <a:extLst>
                <a:ext uri="{FF2B5EF4-FFF2-40B4-BE49-F238E27FC236}">
                  <a16:creationId xmlns:a16="http://schemas.microsoft.com/office/drawing/2014/main" id="{D5874171-A620-47F1-B263-1EC72C8B3DBD}"/>
                </a:ext>
              </a:extLst>
            </p:cNvPr>
            <p:cNvGrpSpPr/>
            <p:nvPr/>
          </p:nvGrpSpPr>
          <p:grpSpPr>
            <a:xfrm>
              <a:off x="6284024" y="5450186"/>
              <a:ext cx="2236848" cy="1364930"/>
              <a:chOff x="916684" y="2086793"/>
              <a:chExt cx="3846937" cy="2347412"/>
            </a:xfrm>
          </p:grpSpPr>
          <p:pic>
            <p:nvPicPr>
              <p:cNvPr id="85" name="Picture 84" descr="A close up of a screen&#10;&#10;Description automatically generated">
                <a:extLst>
                  <a:ext uri="{FF2B5EF4-FFF2-40B4-BE49-F238E27FC236}">
                    <a16:creationId xmlns:a16="http://schemas.microsoft.com/office/drawing/2014/main" id="{04721F14-34BD-4438-95A3-11589898A81B}"/>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916684" y="2086793"/>
                <a:ext cx="3846937" cy="2347412"/>
              </a:xfrm>
              <a:prstGeom prst="rect">
                <a:avLst/>
              </a:prstGeom>
              <a:effectLst>
                <a:outerShdw blurRad="241300" dist="165100" dir="5400000" sx="96000" sy="96000" algn="t" rotWithShape="0">
                  <a:prstClr val="black">
                    <a:alpha val="46000"/>
                  </a:prstClr>
                </a:outerShdw>
              </a:effectLst>
            </p:spPr>
          </p:pic>
          <p:pic>
            <p:nvPicPr>
              <p:cNvPr id="86" name="Picture 85" descr="Tablet screen showing the low-code interface of Power Apps.">
                <a:extLst>
                  <a:ext uri="{FF2B5EF4-FFF2-40B4-BE49-F238E27FC236}">
                    <a16:creationId xmlns:a16="http://schemas.microsoft.com/office/drawing/2014/main" id="{ED12D3CB-FF51-482F-968D-0212F020BD90}"/>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87292" y="2262595"/>
                <a:ext cx="3493032" cy="1989399"/>
              </a:xfrm>
              <a:prstGeom prst="rect">
                <a:avLst/>
              </a:prstGeom>
            </p:spPr>
          </p:pic>
        </p:grpSp>
        <p:sp>
          <p:nvSpPr>
            <p:cNvPr id="10" name="browser_3" title="Icon of a browser window with an arrow pointing from the outside to the center">
              <a:extLst>
                <a:ext uri="{FF2B5EF4-FFF2-40B4-BE49-F238E27FC236}">
                  <a16:creationId xmlns:a16="http://schemas.microsoft.com/office/drawing/2014/main" id="{8F3BB4A9-A617-4DBA-A214-9EAE3028C246}"/>
                </a:ext>
              </a:extLst>
            </p:cNvPr>
            <p:cNvSpPr>
              <a:spLocks noChangeAspect="1" noEditPoints="1"/>
            </p:cNvSpPr>
            <p:nvPr/>
          </p:nvSpPr>
          <p:spPr bwMode="auto">
            <a:xfrm>
              <a:off x="5040625" y="5666283"/>
              <a:ext cx="384533" cy="365760"/>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5" name="Group 14">
            <a:extLst>
              <a:ext uri="{FF2B5EF4-FFF2-40B4-BE49-F238E27FC236}">
                <a16:creationId xmlns:a16="http://schemas.microsoft.com/office/drawing/2014/main" id="{D229DA66-52EC-4CBE-876D-5175A6D2F63E}"/>
              </a:ext>
            </a:extLst>
          </p:cNvPr>
          <p:cNvGrpSpPr/>
          <p:nvPr/>
        </p:nvGrpSpPr>
        <p:grpSpPr>
          <a:xfrm>
            <a:off x="7425471" y="1530744"/>
            <a:ext cx="4374242" cy="1412562"/>
            <a:chOff x="7425471" y="1530744"/>
            <a:chExt cx="4374242" cy="1412562"/>
          </a:xfrm>
        </p:grpSpPr>
        <p:cxnSp>
          <p:nvCxnSpPr>
            <p:cNvPr id="208" name="Straight Connector 1253">
              <a:extLst>
                <a:ext uri="{FF2B5EF4-FFF2-40B4-BE49-F238E27FC236}">
                  <a16:creationId xmlns:a16="http://schemas.microsoft.com/office/drawing/2014/main" id="{84BD6DF4-97CE-1643-9EA3-E827ED67A851}"/>
                </a:ext>
                <a:ext uri="{C183D7F6-B498-43B3-948B-1728B52AA6E4}">
                  <adec:decorative xmlns:adec="http://schemas.microsoft.com/office/drawing/2017/decorative" val="1"/>
                </a:ext>
              </a:extLst>
            </p:cNvPr>
            <p:cNvCxnSpPr>
              <a:cxnSpLocks/>
            </p:cNvCxnSpPr>
            <p:nvPr/>
          </p:nvCxnSpPr>
          <p:spPr>
            <a:xfrm flipV="1">
              <a:off x="7425471" y="2468922"/>
              <a:ext cx="539268" cy="284411"/>
            </a:xfrm>
            <a:prstGeom prst="line">
              <a:avLst/>
            </a:prstGeom>
            <a:noFill/>
            <a:ln w="25400" cap="flat" cmpd="sng" algn="ctr">
              <a:solidFill>
                <a:schemeClr val="bg1">
                  <a:lumMod val="75000"/>
                </a:schemeClr>
              </a:solidFill>
              <a:prstDash val="sysDot"/>
              <a:miter lim="800000"/>
              <a:headEnd type="none" w="lg" len="med"/>
              <a:tailEnd type="none" w="lg" len="med"/>
            </a:ln>
            <a:effectLst/>
          </p:spPr>
        </p:cxnSp>
        <p:sp>
          <p:nvSpPr>
            <p:cNvPr id="108" name="Text Placeholder 3">
              <a:extLst>
                <a:ext uri="{FF2B5EF4-FFF2-40B4-BE49-F238E27FC236}">
                  <a16:creationId xmlns:a16="http://schemas.microsoft.com/office/drawing/2014/main" id="{4EA0380E-A7B4-7F4C-B648-4096B51EEE5A}"/>
                </a:ext>
              </a:extLst>
            </p:cNvPr>
            <p:cNvSpPr txBox="1">
              <a:spLocks/>
            </p:cNvSpPr>
            <p:nvPr/>
          </p:nvSpPr>
          <p:spPr>
            <a:xfrm>
              <a:off x="8177818" y="1990668"/>
              <a:ext cx="1511558" cy="523841"/>
            </a:xfrm>
            <a:prstGeom prst="rect">
              <a:avLst/>
            </a:prstGeom>
          </p:spPr>
          <p:txBody>
            <a:bodyPr lIns="0" tIns="0" rIns="0" bIns="0"/>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02" rtl="0" eaLnBrk="1" fontAlgn="base" latinLnBrk="0" hangingPunct="1">
                <a:lnSpc>
                  <a:spcPct val="90000"/>
                </a:lnSpc>
                <a:spcBef>
                  <a:spcPct val="0"/>
                </a:spcBef>
                <a:spcAft>
                  <a:spcPts val="600"/>
                </a:spcAft>
                <a:buClrTx/>
                <a:buSzPct val="90000"/>
                <a:buFont typeface="Wingdings" panose="05000000000000000000" pitchFamily="2" charset="2"/>
                <a:buNone/>
                <a:tabLst/>
                <a:defRPr/>
              </a:pPr>
              <a:r>
                <a:rPr lang="en-US" sz="1400" b="1">
                  <a:solidFill>
                    <a:srgbClr val="282828"/>
                  </a:solidFill>
                  <a:latin typeface="+mj-lt"/>
                  <a:cs typeface="Segoe UI Light" panose="020B0502040204020203" pitchFamily="34" charset="0"/>
                </a:rPr>
                <a:t>CONNECT</a:t>
              </a:r>
              <a: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t> legacy</a:t>
              </a:r>
              <a:b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br>
              <a: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t>&amp; third-</a:t>
              </a:r>
              <a:r>
                <a:rPr lang="en-US" sz="1400">
                  <a:solidFill>
                    <a:srgbClr val="282828"/>
                  </a:solidFill>
                  <a:latin typeface="Segoe UI Light" panose="020B0502040204020203" pitchFamily="34" charset="0"/>
                  <a:cs typeface="Segoe UI Light" panose="020B0502040204020203" pitchFamily="34" charset="0"/>
                </a:rPr>
                <a:t>party </a:t>
              </a:r>
              <a:r>
                <a:rPr kumimoji="0" lang="en-US" sz="1400"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rPr>
                <a:t>apps</a:t>
              </a:r>
            </a:p>
          </p:txBody>
        </p:sp>
        <p:grpSp>
          <p:nvGrpSpPr>
            <p:cNvPr id="114" name="Group 113">
              <a:extLst>
                <a:ext uri="{FF2B5EF4-FFF2-40B4-BE49-F238E27FC236}">
                  <a16:creationId xmlns:a16="http://schemas.microsoft.com/office/drawing/2014/main" id="{492C4962-0FC7-4349-B59C-4B44F47CF09C}"/>
                </a:ext>
              </a:extLst>
            </p:cNvPr>
            <p:cNvGrpSpPr/>
            <p:nvPr/>
          </p:nvGrpSpPr>
          <p:grpSpPr>
            <a:xfrm>
              <a:off x="10149001" y="1530744"/>
              <a:ext cx="1650712" cy="1412562"/>
              <a:chOff x="3579081" y="1989771"/>
              <a:chExt cx="2078745" cy="1778841"/>
            </a:xfrm>
          </p:grpSpPr>
          <p:grpSp>
            <p:nvGrpSpPr>
              <p:cNvPr id="115" name="Group 114">
                <a:extLst>
                  <a:ext uri="{FF2B5EF4-FFF2-40B4-BE49-F238E27FC236}">
                    <a16:creationId xmlns:a16="http://schemas.microsoft.com/office/drawing/2014/main" id="{DDA657F9-92EF-D746-81F8-8B36F3AE3F66}"/>
                  </a:ext>
                </a:extLst>
              </p:cNvPr>
              <p:cNvGrpSpPr/>
              <p:nvPr/>
            </p:nvGrpSpPr>
            <p:grpSpPr>
              <a:xfrm>
                <a:off x="3579081" y="2027548"/>
                <a:ext cx="721319" cy="1275460"/>
                <a:chOff x="3335935" y="3824339"/>
                <a:chExt cx="721319" cy="1275460"/>
              </a:xfrm>
            </p:grpSpPr>
            <p:pic>
              <p:nvPicPr>
                <p:cNvPr id="123" name="Picture 122" descr="A screen shot of a computer&#10;&#10;Description generated with very high confidence">
                  <a:extLst>
                    <a:ext uri="{FF2B5EF4-FFF2-40B4-BE49-F238E27FC236}">
                      <a16:creationId xmlns:a16="http://schemas.microsoft.com/office/drawing/2014/main" id="{A2834F49-6157-9D4B-AB01-014DC596DC03}"/>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335935" y="3824339"/>
                  <a:ext cx="721319" cy="1275460"/>
                </a:xfrm>
                <a:prstGeom prst="rect">
                  <a:avLst/>
                </a:prstGeom>
              </p:spPr>
            </p:pic>
            <p:pic>
              <p:nvPicPr>
                <p:cNvPr id="124" name="Picture 8" descr="Screenshots of Thrive Home App">
                  <a:extLst>
                    <a:ext uri="{FF2B5EF4-FFF2-40B4-BE49-F238E27FC236}">
                      <a16:creationId xmlns:a16="http://schemas.microsoft.com/office/drawing/2014/main" id="{542495BD-9069-B041-9703-D5A10DF6ED89}"/>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3417030" y="3945730"/>
                  <a:ext cx="569182" cy="964407"/>
                </a:xfrm>
                <a:prstGeom prst="rect">
                  <a:avLst/>
                </a:prstGeom>
                <a:ln w="3175">
                  <a:noFill/>
                </a:ln>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841E6894-AA70-1B45-8245-E4ED997D113B}"/>
                  </a:ext>
                </a:extLst>
              </p:cNvPr>
              <p:cNvGrpSpPr/>
              <p:nvPr/>
            </p:nvGrpSpPr>
            <p:grpSpPr>
              <a:xfrm>
                <a:off x="4936507" y="1989771"/>
                <a:ext cx="721319" cy="1275460"/>
                <a:chOff x="4961907" y="2281871"/>
                <a:chExt cx="721319" cy="1275460"/>
              </a:xfrm>
            </p:grpSpPr>
            <p:pic>
              <p:nvPicPr>
                <p:cNvPr id="121" name="Picture 120" descr="A screen shot of a computer&#10;&#10;Description generated with very high confidence">
                  <a:extLst>
                    <a:ext uri="{FF2B5EF4-FFF2-40B4-BE49-F238E27FC236}">
                      <a16:creationId xmlns:a16="http://schemas.microsoft.com/office/drawing/2014/main" id="{7AB119FB-54CB-6E47-8C71-E3ABB337B04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961907" y="2281871"/>
                  <a:ext cx="721319" cy="1275460"/>
                </a:xfrm>
                <a:prstGeom prst="rect">
                  <a:avLst/>
                </a:prstGeom>
              </p:spPr>
            </p:pic>
            <p:pic>
              <p:nvPicPr>
                <p:cNvPr id="122" name="Picture 2" descr="Screenshots of Microsoft Thrive Time Away app">
                  <a:extLst>
                    <a:ext uri="{FF2B5EF4-FFF2-40B4-BE49-F238E27FC236}">
                      <a16:creationId xmlns:a16="http://schemas.microsoft.com/office/drawing/2014/main" id="{8C67C326-EC8E-4A48-A26C-81FEDBC735B0}"/>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5038908" y="2406231"/>
                  <a:ext cx="570313" cy="957957"/>
                </a:xfrm>
                <a:prstGeom prst="rect">
                  <a:avLst/>
                </a:prstGeom>
                <a:ln w="6350">
                  <a:noFill/>
                </a:ln>
                <a:extLst>
                  <a:ext uri="{909E8E84-426E-40DD-AFC4-6F175D3DCCD1}">
                    <a14:hiddenFill xmlns:a14="http://schemas.microsoft.com/office/drawing/2010/main">
                      <a:solidFill>
                        <a:srgbClr val="FFFFFF"/>
                      </a:solidFill>
                    </a14:hiddenFill>
                  </a:ext>
                </a:extLst>
              </p:spPr>
            </p:pic>
          </p:grpSp>
          <p:grpSp>
            <p:nvGrpSpPr>
              <p:cNvPr id="117" name="Group 116">
                <a:extLst>
                  <a:ext uri="{FF2B5EF4-FFF2-40B4-BE49-F238E27FC236}">
                    <a16:creationId xmlns:a16="http://schemas.microsoft.com/office/drawing/2014/main" id="{A79737F8-76F7-274F-A4E2-41B2E128EB3F}"/>
                  </a:ext>
                </a:extLst>
              </p:cNvPr>
              <p:cNvGrpSpPr/>
              <p:nvPr/>
            </p:nvGrpSpPr>
            <p:grpSpPr>
              <a:xfrm>
                <a:off x="4257794" y="2493152"/>
                <a:ext cx="721319" cy="1275460"/>
                <a:chOff x="4076398" y="3824339"/>
                <a:chExt cx="721319" cy="1275460"/>
              </a:xfrm>
            </p:grpSpPr>
            <p:pic>
              <p:nvPicPr>
                <p:cNvPr id="118" name="Picture 117" descr="A screen shot of a computer&#10;&#10;Description generated with very high confidence">
                  <a:extLst>
                    <a:ext uri="{FF2B5EF4-FFF2-40B4-BE49-F238E27FC236}">
                      <a16:creationId xmlns:a16="http://schemas.microsoft.com/office/drawing/2014/main" id="{883AB428-9B17-B44C-A48D-790B6D3ACB2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076398" y="3824339"/>
                  <a:ext cx="721319" cy="1275460"/>
                </a:xfrm>
                <a:prstGeom prst="rect">
                  <a:avLst/>
                </a:prstGeom>
              </p:spPr>
            </p:pic>
            <p:pic>
              <p:nvPicPr>
                <p:cNvPr id="120" name="Picture 8 - 1" descr="Screenshots of Thrive Home App">
                  <a:extLst>
                    <a:ext uri="{FF2B5EF4-FFF2-40B4-BE49-F238E27FC236}">
                      <a16:creationId xmlns:a16="http://schemas.microsoft.com/office/drawing/2014/main" id="{F3DF6D3C-2096-794A-B824-AA56BFD00880}"/>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4152096" y="3945731"/>
                  <a:ext cx="569924" cy="966727"/>
                </a:xfrm>
                <a:prstGeom prst="rect">
                  <a:avLst/>
                </a:prstGeom>
                <a:ln w="3175">
                  <a:noFill/>
                </a:ln>
                <a:extLst>
                  <a:ext uri="{909E8E84-426E-40DD-AFC4-6F175D3DCCD1}">
                    <a14:hiddenFill xmlns:a14="http://schemas.microsoft.com/office/drawing/2010/main">
                      <a:solidFill>
                        <a:srgbClr val="FFFFFF"/>
                      </a:solidFill>
                    </a14:hiddenFill>
                  </a:ext>
                </a:extLst>
              </p:spPr>
            </p:pic>
          </p:grpSp>
        </p:grpSp>
        <p:cxnSp>
          <p:nvCxnSpPr>
            <p:cNvPr id="141" name="Straight Connector 140">
              <a:extLst>
                <a:ext uri="{FF2B5EF4-FFF2-40B4-BE49-F238E27FC236}">
                  <a16:creationId xmlns:a16="http://schemas.microsoft.com/office/drawing/2014/main" id="{674080BC-83EE-BD43-8B3E-6D8A2D3E7F29}"/>
                </a:ext>
                <a:ext uri="{C183D7F6-B498-43B3-948B-1728B52AA6E4}">
                  <adec:decorative xmlns:adec="http://schemas.microsoft.com/office/drawing/2017/decorative" val="1"/>
                </a:ext>
              </a:extLst>
            </p:cNvPr>
            <p:cNvCxnSpPr>
              <a:cxnSpLocks/>
            </p:cNvCxnSpPr>
            <p:nvPr/>
          </p:nvCxnSpPr>
          <p:spPr>
            <a:xfrm>
              <a:off x="8107614" y="2441358"/>
              <a:ext cx="1646680" cy="0"/>
            </a:xfrm>
            <a:prstGeom prst="line">
              <a:avLst/>
            </a:prstGeom>
            <a:ln w="158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lationship_F003" title="Icon of three boxes connected by lines">
              <a:extLst>
                <a:ext uri="{FF2B5EF4-FFF2-40B4-BE49-F238E27FC236}">
                  <a16:creationId xmlns:a16="http://schemas.microsoft.com/office/drawing/2014/main" id="{2E8B08E0-F7FB-4C9D-9B5B-26C3BA6E0F0D}"/>
                </a:ext>
              </a:extLst>
            </p:cNvPr>
            <p:cNvSpPr>
              <a:spLocks noChangeAspect="1" noEditPoints="1"/>
            </p:cNvSpPr>
            <p:nvPr/>
          </p:nvSpPr>
          <p:spPr bwMode="auto">
            <a:xfrm>
              <a:off x="8759867" y="1540837"/>
              <a:ext cx="342173" cy="32004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3" name="Title 2">
            <a:extLst>
              <a:ext uri="{FF2B5EF4-FFF2-40B4-BE49-F238E27FC236}">
                <a16:creationId xmlns:a16="http://schemas.microsoft.com/office/drawing/2014/main" id="{B21E3ADA-21CF-42D0-A38D-13814CBDA787}"/>
              </a:ext>
            </a:extLst>
          </p:cNvPr>
          <p:cNvSpPr>
            <a:spLocks noGrp="1"/>
          </p:cNvSpPr>
          <p:nvPr>
            <p:ph type="title"/>
          </p:nvPr>
        </p:nvSpPr>
        <p:spPr>
          <a:xfrm>
            <a:off x="465140" y="440312"/>
            <a:ext cx="11533187" cy="820738"/>
          </a:xfrm>
        </p:spPr>
        <p:txBody>
          <a:bodyPr/>
          <a:lstStyle/>
          <a:p>
            <a:r>
              <a:rPr lang="en-US" dirty="0"/>
              <a:t>Accelerating digital transformation for simple and complex app development scenarios</a:t>
            </a:r>
          </a:p>
        </p:txBody>
      </p:sp>
    </p:spTree>
    <p:extLst>
      <p:ext uri="{BB962C8B-B14F-4D97-AF65-F5344CB8AC3E}">
        <p14:creationId xmlns:p14="http://schemas.microsoft.com/office/powerpoint/2010/main" val="209231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3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98"/>
                                        </p:tgtEl>
                                        <p:attrNameLst>
                                          <p:attrName>style.visibility</p:attrName>
                                        </p:attrNameLst>
                                      </p:cBhvr>
                                      <p:to>
                                        <p:strVal val="visible"/>
                                      </p:to>
                                    </p:set>
                                    <p:animEffect transition="in" filter="wheel(1)">
                                      <p:cBhvr>
                                        <p:cTn id="13" dur="4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0">
            <a:extLst>
              <a:ext uri="{FF2B5EF4-FFF2-40B4-BE49-F238E27FC236}">
                <a16:creationId xmlns:a16="http://schemas.microsoft.com/office/drawing/2014/main" id="{3FD67261-D359-4346-840D-2571F3ED3603}"/>
              </a:ext>
            </a:extLst>
          </p:cNvPr>
          <p:cNvSpPr>
            <a:spLocks noGrp="1"/>
          </p:cNvSpPr>
          <p:nvPr>
            <p:ph type="title"/>
          </p:nvPr>
        </p:nvSpPr>
        <p:spPr>
          <a:xfrm>
            <a:off x="465140" y="632781"/>
            <a:ext cx="8189656" cy="411162"/>
          </a:xfrm>
        </p:spPr>
        <p:txBody>
          <a:bodyPr/>
          <a:lstStyle/>
          <a:p>
            <a:r>
              <a:rPr lang="en-US" dirty="0">
                <a:solidFill>
                  <a:srgbClr val="3C3C41"/>
                </a:solidFill>
              </a:rPr>
              <a:t>Make it easier to unlock data silos with cloud and on-premises connectivity </a:t>
            </a:r>
          </a:p>
        </p:txBody>
      </p:sp>
      <p:sp>
        <p:nvSpPr>
          <p:cNvPr id="7" name="Text Placeholder 6">
            <a:extLst>
              <a:ext uri="{FF2B5EF4-FFF2-40B4-BE49-F238E27FC236}">
                <a16:creationId xmlns:a16="http://schemas.microsoft.com/office/drawing/2014/main" id="{766B947D-730A-0A44-8F21-0EE217EA5F1B}"/>
              </a:ext>
            </a:extLst>
          </p:cNvPr>
          <p:cNvSpPr>
            <a:spLocks noGrp="1"/>
          </p:cNvSpPr>
          <p:nvPr>
            <p:ph type="body" sz="quarter" idx="4294967295"/>
          </p:nvPr>
        </p:nvSpPr>
        <p:spPr>
          <a:xfrm>
            <a:off x="1185113" y="2073272"/>
            <a:ext cx="4246423" cy="4493538"/>
          </a:xfrm>
        </p:spPr>
        <p:txBody>
          <a:bodyPr/>
          <a:lstStyle/>
          <a:p>
            <a:pPr>
              <a:spcBef>
                <a:spcPts val="600"/>
              </a:spcBef>
              <a:spcAft>
                <a:spcPts val="0"/>
              </a:spcAft>
            </a:pPr>
            <a:r>
              <a:rPr lang="en-US" sz="1600" dirty="0">
                <a:latin typeface="+mn-lt"/>
              </a:rPr>
              <a:t>Built-in connectivity to 350+ cloud services, content services, databases, APIs, etc.</a:t>
            </a:r>
          </a:p>
          <a:p>
            <a:pPr>
              <a:spcBef>
                <a:spcPts val="600"/>
              </a:spcBef>
              <a:spcAft>
                <a:spcPts val="0"/>
              </a:spcAft>
            </a:pPr>
            <a:endParaRPr lang="en-US" sz="1600" dirty="0">
              <a:latin typeface="+mn-lt"/>
            </a:endParaRPr>
          </a:p>
          <a:p>
            <a:pPr>
              <a:spcBef>
                <a:spcPts val="600"/>
              </a:spcBef>
              <a:spcAft>
                <a:spcPts val="0"/>
              </a:spcAft>
            </a:pPr>
            <a:r>
              <a:rPr lang="en-US" sz="1600" dirty="0">
                <a:latin typeface="+mn-lt"/>
                <a:cs typeface="Segoe UI Light"/>
              </a:rPr>
              <a:t>Seamless hybrid connectivity to on-premises systems via the on-premises data gateway. </a:t>
            </a:r>
          </a:p>
          <a:p>
            <a:pPr>
              <a:spcBef>
                <a:spcPts val="600"/>
              </a:spcBef>
              <a:spcAft>
                <a:spcPts val="0"/>
              </a:spcAft>
            </a:pPr>
            <a:endParaRPr lang="en-US" sz="1600" dirty="0">
              <a:latin typeface="+mn-lt"/>
              <a:cs typeface="Segoe UI Light"/>
            </a:endParaRPr>
          </a:p>
          <a:p>
            <a:pPr>
              <a:spcBef>
                <a:spcPts val="600"/>
              </a:spcBef>
              <a:spcAft>
                <a:spcPts val="0"/>
              </a:spcAft>
            </a:pPr>
            <a:r>
              <a:rPr lang="en-US" sz="1600" dirty="0">
                <a:latin typeface="+mn-lt"/>
              </a:rPr>
              <a:t>Develop and register custom connectors                 as a building block for citizen developers. </a:t>
            </a:r>
          </a:p>
          <a:p>
            <a:pPr>
              <a:spcBef>
                <a:spcPts val="600"/>
              </a:spcBef>
              <a:spcAft>
                <a:spcPts val="0"/>
              </a:spcAft>
            </a:pPr>
            <a:endParaRPr lang="en-US" sz="1600" dirty="0">
              <a:latin typeface="+mn-lt"/>
            </a:endParaRPr>
          </a:p>
          <a:p>
            <a:pPr>
              <a:spcBef>
                <a:spcPts val="600"/>
              </a:spcBef>
              <a:spcAft>
                <a:spcPts val="0"/>
              </a:spcAft>
            </a:pPr>
            <a:r>
              <a:rPr lang="en-US" sz="1600" dirty="0">
                <a:latin typeface="+mn-lt"/>
              </a:rPr>
              <a:t>Break down data silos by using multiple data sources in a single application.</a:t>
            </a:r>
          </a:p>
          <a:p>
            <a:pPr>
              <a:spcBef>
                <a:spcPts val="600"/>
              </a:spcBef>
              <a:spcAft>
                <a:spcPts val="0"/>
              </a:spcAft>
            </a:pPr>
            <a:endParaRPr lang="en-US" sz="1600" dirty="0">
              <a:latin typeface="+mn-lt"/>
            </a:endParaRPr>
          </a:p>
          <a:p>
            <a:pPr>
              <a:spcBef>
                <a:spcPts val="600"/>
              </a:spcBef>
              <a:spcAft>
                <a:spcPts val="0"/>
              </a:spcAft>
            </a:pPr>
            <a:r>
              <a:rPr lang="en-US" sz="1600" dirty="0">
                <a:latin typeface="+mn-lt"/>
              </a:rPr>
              <a:t>Easily integrate any Azure services, like Azure Functions, Azure Kubernetes Service, Azure SQL, or Cosmos DB</a:t>
            </a:r>
          </a:p>
        </p:txBody>
      </p:sp>
      <p:sp>
        <p:nvSpPr>
          <p:cNvPr id="21" name="Data &amp; AI" title="Icon of several circles connected to eachother by lines">
            <a:extLst>
              <a:ext uri="{FF2B5EF4-FFF2-40B4-BE49-F238E27FC236}">
                <a16:creationId xmlns:a16="http://schemas.microsoft.com/office/drawing/2014/main" id="{2C9081EC-05D4-B641-B8FB-491BD72440A1}"/>
              </a:ext>
            </a:extLst>
          </p:cNvPr>
          <p:cNvSpPr>
            <a:spLocks noChangeAspect="1" noEditPoints="1"/>
          </p:cNvSpPr>
          <p:nvPr/>
        </p:nvSpPr>
        <p:spPr bwMode="auto">
          <a:xfrm>
            <a:off x="598254" y="2247697"/>
            <a:ext cx="432895" cy="346146"/>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noFill/>
          <a:ln w="15875"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 name="cloud_2" title="Icon of a cloud made of two arrows pointing towards eachother">
            <a:extLst>
              <a:ext uri="{FF2B5EF4-FFF2-40B4-BE49-F238E27FC236}">
                <a16:creationId xmlns:a16="http://schemas.microsoft.com/office/drawing/2014/main" id="{FAB8DA57-A5D1-524F-9B4E-3EB91B0D26E5}"/>
              </a:ext>
            </a:extLst>
          </p:cNvPr>
          <p:cNvSpPr>
            <a:spLocks noChangeAspect="1" noEditPoints="1"/>
          </p:cNvSpPr>
          <p:nvPr/>
        </p:nvSpPr>
        <p:spPr bwMode="auto">
          <a:xfrm>
            <a:off x="584614" y="5756834"/>
            <a:ext cx="460174" cy="265555"/>
          </a:xfrm>
          <a:custGeom>
            <a:avLst/>
            <a:gdLst>
              <a:gd name="T0" fmla="*/ 138 w 349"/>
              <a:gd name="T1" fmla="*/ 181 h 200"/>
              <a:gd name="T2" fmla="*/ 49 w 349"/>
              <a:gd name="T3" fmla="*/ 181 h 200"/>
              <a:gd name="T4" fmla="*/ 0 w 349"/>
              <a:gd name="T5" fmla="*/ 132 h 200"/>
              <a:gd name="T6" fmla="*/ 49 w 349"/>
              <a:gd name="T7" fmla="*/ 84 h 200"/>
              <a:gd name="T8" fmla="*/ 59 w 349"/>
              <a:gd name="T9" fmla="*/ 85 h 200"/>
              <a:gd name="T10" fmla="*/ 148 w 349"/>
              <a:gd name="T11" fmla="*/ 0 h 200"/>
              <a:gd name="T12" fmla="*/ 234 w 349"/>
              <a:gd name="T13" fmla="*/ 68 h 200"/>
              <a:gd name="T14" fmla="*/ 282 w 349"/>
              <a:gd name="T15" fmla="*/ 47 h 200"/>
              <a:gd name="T16" fmla="*/ 349 w 349"/>
              <a:gd name="T17" fmla="*/ 114 h 200"/>
              <a:gd name="T18" fmla="*/ 282 w 349"/>
              <a:gd name="T19" fmla="*/ 180 h 200"/>
              <a:gd name="T20" fmla="*/ 282 w 349"/>
              <a:gd name="T21" fmla="*/ 180 h 200"/>
              <a:gd name="T22" fmla="*/ 206 w 349"/>
              <a:gd name="T23" fmla="*/ 180 h 200"/>
              <a:gd name="T24" fmla="*/ 119 w 349"/>
              <a:gd name="T25" fmla="*/ 200 h 200"/>
              <a:gd name="T26" fmla="*/ 138 w 349"/>
              <a:gd name="T27" fmla="*/ 181 h 200"/>
              <a:gd name="T28" fmla="*/ 119 w 349"/>
              <a:gd name="T29" fmla="*/ 161 h 200"/>
              <a:gd name="T30" fmla="*/ 225 w 349"/>
              <a:gd name="T31" fmla="*/ 161 h 200"/>
              <a:gd name="T32" fmla="*/ 206 w 349"/>
              <a:gd name="T33" fmla="*/ 180 h 200"/>
              <a:gd name="T34" fmla="*/ 225 w 349"/>
              <a:gd name="T3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200">
                <a:moveTo>
                  <a:pt x="138" y="181"/>
                </a:moveTo>
                <a:cubicBezTo>
                  <a:pt x="49" y="181"/>
                  <a:pt x="49" y="181"/>
                  <a:pt x="49" y="181"/>
                </a:cubicBezTo>
                <a:cubicBezTo>
                  <a:pt x="22" y="181"/>
                  <a:pt x="0" y="159"/>
                  <a:pt x="0" y="132"/>
                </a:cubicBezTo>
                <a:cubicBezTo>
                  <a:pt x="0" y="105"/>
                  <a:pt x="22" y="84"/>
                  <a:pt x="49" y="84"/>
                </a:cubicBezTo>
                <a:cubicBezTo>
                  <a:pt x="52" y="84"/>
                  <a:pt x="56" y="84"/>
                  <a:pt x="59" y="85"/>
                </a:cubicBezTo>
                <a:cubicBezTo>
                  <a:pt x="61" y="38"/>
                  <a:pt x="100" y="0"/>
                  <a:pt x="148" y="0"/>
                </a:cubicBezTo>
                <a:cubicBezTo>
                  <a:pt x="189" y="0"/>
                  <a:pt x="224" y="29"/>
                  <a:pt x="234" y="68"/>
                </a:cubicBezTo>
                <a:cubicBezTo>
                  <a:pt x="246" y="55"/>
                  <a:pt x="263" y="47"/>
                  <a:pt x="282" y="47"/>
                </a:cubicBezTo>
                <a:cubicBezTo>
                  <a:pt x="319" y="47"/>
                  <a:pt x="349" y="77"/>
                  <a:pt x="349" y="114"/>
                </a:cubicBezTo>
                <a:cubicBezTo>
                  <a:pt x="349" y="151"/>
                  <a:pt x="319" y="180"/>
                  <a:pt x="282" y="180"/>
                </a:cubicBezTo>
                <a:cubicBezTo>
                  <a:pt x="282" y="180"/>
                  <a:pt x="282" y="180"/>
                  <a:pt x="282" y="180"/>
                </a:cubicBezTo>
                <a:cubicBezTo>
                  <a:pt x="206" y="180"/>
                  <a:pt x="206" y="180"/>
                  <a:pt x="206" y="180"/>
                </a:cubicBezTo>
                <a:moveTo>
                  <a:pt x="119" y="200"/>
                </a:moveTo>
                <a:cubicBezTo>
                  <a:pt x="138" y="181"/>
                  <a:pt x="138" y="181"/>
                  <a:pt x="138" y="181"/>
                </a:cubicBezTo>
                <a:cubicBezTo>
                  <a:pt x="119" y="161"/>
                  <a:pt x="119" y="161"/>
                  <a:pt x="119" y="161"/>
                </a:cubicBezTo>
                <a:moveTo>
                  <a:pt x="225" y="161"/>
                </a:moveTo>
                <a:cubicBezTo>
                  <a:pt x="206" y="180"/>
                  <a:pt x="206" y="180"/>
                  <a:pt x="206" y="180"/>
                </a:cubicBezTo>
                <a:cubicBezTo>
                  <a:pt x="225" y="200"/>
                  <a:pt x="225" y="200"/>
                  <a:pt x="225" y="200"/>
                </a:cubicBezTo>
              </a:path>
            </a:pathLst>
          </a:custGeom>
          <a:noFill/>
          <a:ln w="15875" cap="sq">
            <a:solidFill>
              <a:srgbClr val="50505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 name="PageEdit_EFB8" title="Icon of a document with a pencil on top of it">
            <a:extLst>
              <a:ext uri="{FF2B5EF4-FFF2-40B4-BE49-F238E27FC236}">
                <a16:creationId xmlns:a16="http://schemas.microsoft.com/office/drawing/2014/main" id="{27ADA023-BC40-1C4F-BF0B-9A2393F15DFB}"/>
              </a:ext>
            </a:extLst>
          </p:cNvPr>
          <p:cNvSpPr>
            <a:spLocks noChangeAspect="1" noEditPoints="1"/>
          </p:cNvSpPr>
          <p:nvPr/>
        </p:nvSpPr>
        <p:spPr bwMode="auto">
          <a:xfrm>
            <a:off x="666592" y="4017422"/>
            <a:ext cx="296218" cy="315833"/>
          </a:xfrm>
          <a:custGeom>
            <a:avLst/>
            <a:gdLst>
              <a:gd name="T0" fmla="*/ 3009 w 3537"/>
              <a:gd name="T1" fmla="*/ 1005 h 3770"/>
              <a:gd name="T2" fmla="*/ 2006 w 3537"/>
              <a:gd name="T3" fmla="*/ 1005 h 3770"/>
              <a:gd name="T4" fmla="*/ 2006 w 3537"/>
              <a:gd name="T5" fmla="*/ 0 h 3770"/>
              <a:gd name="T6" fmla="*/ 3009 w 3537"/>
              <a:gd name="T7" fmla="*/ 1360 h 3770"/>
              <a:gd name="T8" fmla="*/ 3009 w 3537"/>
              <a:gd name="T9" fmla="*/ 1005 h 3770"/>
              <a:gd name="T10" fmla="*/ 2006 w 3537"/>
              <a:gd name="T11" fmla="*/ 0 h 3770"/>
              <a:gd name="T12" fmla="*/ 0 w 3537"/>
              <a:gd name="T13" fmla="*/ 0 h 3770"/>
              <a:gd name="T14" fmla="*/ 0 w 3537"/>
              <a:gd name="T15" fmla="*/ 3770 h 3770"/>
              <a:gd name="T16" fmla="*/ 1078 w 3537"/>
              <a:gd name="T17" fmla="*/ 3770 h 3770"/>
              <a:gd name="T18" fmla="*/ 1551 w 3537"/>
              <a:gd name="T19" fmla="*/ 3723 h 3770"/>
              <a:gd name="T20" fmla="*/ 2053 w 3537"/>
              <a:gd name="T21" fmla="*/ 3597 h 3770"/>
              <a:gd name="T22" fmla="*/ 3433 w 3537"/>
              <a:gd name="T23" fmla="*/ 2211 h 3770"/>
              <a:gd name="T24" fmla="*/ 3433 w 3537"/>
              <a:gd name="T25" fmla="*/ 1834 h 3770"/>
              <a:gd name="T26" fmla="*/ 3245 w 3537"/>
              <a:gd name="T27" fmla="*/ 1759 h 3770"/>
              <a:gd name="T28" fmla="*/ 3057 w 3537"/>
              <a:gd name="T29" fmla="*/ 1834 h 3770"/>
              <a:gd name="T30" fmla="*/ 1677 w 3537"/>
              <a:gd name="T31" fmla="*/ 3220 h 3770"/>
              <a:gd name="T32" fmla="*/ 1551 w 3537"/>
              <a:gd name="T33" fmla="*/ 3723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7" h="3770">
                <a:moveTo>
                  <a:pt x="3009" y="1005"/>
                </a:moveTo>
                <a:cubicBezTo>
                  <a:pt x="2006" y="1005"/>
                  <a:pt x="2006" y="1005"/>
                  <a:pt x="2006" y="1005"/>
                </a:cubicBezTo>
                <a:cubicBezTo>
                  <a:pt x="2006" y="0"/>
                  <a:pt x="2006" y="0"/>
                  <a:pt x="2006" y="0"/>
                </a:cubicBezTo>
                <a:moveTo>
                  <a:pt x="3009" y="1360"/>
                </a:moveTo>
                <a:cubicBezTo>
                  <a:pt x="3009" y="1005"/>
                  <a:pt x="3009" y="1005"/>
                  <a:pt x="3009" y="1005"/>
                </a:cubicBezTo>
                <a:cubicBezTo>
                  <a:pt x="2006" y="0"/>
                  <a:pt x="2006" y="0"/>
                  <a:pt x="2006" y="0"/>
                </a:cubicBezTo>
                <a:cubicBezTo>
                  <a:pt x="0" y="0"/>
                  <a:pt x="0" y="0"/>
                  <a:pt x="0" y="0"/>
                </a:cubicBezTo>
                <a:cubicBezTo>
                  <a:pt x="0" y="3770"/>
                  <a:pt x="0" y="3770"/>
                  <a:pt x="0" y="3770"/>
                </a:cubicBezTo>
                <a:cubicBezTo>
                  <a:pt x="1078" y="3770"/>
                  <a:pt x="1078" y="3770"/>
                  <a:pt x="1078" y="3770"/>
                </a:cubicBezTo>
                <a:moveTo>
                  <a:pt x="1551" y="3723"/>
                </a:moveTo>
                <a:cubicBezTo>
                  <a:pt x="2053" y="3597"/>
                  <a:pt x="2053" y="3597"/>
                  <a:pt x="2053" y="3597"/>
                </a:cubicBezTo>
                <a:cubicBezTo>
                  <a:pt x="3433" y="2211"/>
                  <a:pt x="3433" y="2211"/>
                  <a:pt x="3433" y="2211"/>
                </a:cubicBezTo>
                <a:cubicBezTo>
                  <a:pt x="3537" y="2107"/>
                  <a:pt x="3537" y="1938"/>
                  <a:pt x="3433" y="1834"/>
                </a:cubicBezTo>
                <a:cubicBezTo>
                  <a:pt x="3386" y="1786"/>
                  <a:pt x="3317" y="1759"/>
                  <a:pt x="3245" y="1759"/>
                </a:cubicBezTo>
                <a:cubicBezTo>
                  <a:pt x="3172" y="1759"/>
                  <a:pt x="3104" y="1786"/>
                  <a:pt x="3057" y="1834"/>
                </a:cubicBezTo>
                <a:cubicBezTo>
                  <a:pt x="1677" y="3220"/>
                  <a:pt x="1677" y="3220"/>
                  <a:pt x="1677" y="3220"/>
                </a:cubicBezTo>
                <a:lnTo>
                  <a:pt x="1551" y="3723"/>
                </a:lnTo>
                <a:close/>
              </a:path>
            </a:pathLst>
          </a:custGeom>
          <a:noFill/>
          <a:ln w="15875"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sp>
        <p:nvSpPr>
          <p:cNvPr id="25" name="binary" title="Icon of binary code, ones and zeros">
            <a:extLst>
              <a:ext uri="{FF2B5EF4-FFF2-40B4-BE49-F238E27FC236}">
                <a16:creationId xmlns:a16="http://schemas.microsoft.com/office/drawing/2014/main" id="{B99E9ADF-D8AE-FE4B-B491-F1DDF1209E89}"/>
              </a:ext>
            </a:extLst>
          </p:cNvPr>
          <p:cNvSpPr>
            <a:spLocks noChangeAspect="1" noEditPoints="1"/>
          </p:cNvSpPr>
          <p:nvPr/>
        </p:nvSpPr>
        <p:spPr bwMode="auto">
          <a:xfrm>
            <a:off x="660934" y="4912268"/>
            <a:ext cx="307534" cy="265555"/>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grpSp>
        <p:nvGrpSpPr>
          <p:cNvPr id="6" name="Group 5" descr="Laptop screen showing numerous logos of many of the apps that can connect to Power Apps.">
            <a:extLst>
              <a:ext uri="{FF2B5EF4-FFF2-40B4-BE49-F238E27FC236}">
                <a16:creationId xmlns:a16="http://schemas.microsoft.com/office/drawing/2014/main" id="{49701080-9306-5149-A32E-DD19B011C51D}"/>
              </a:ext>
            </a:extLst>
          </p:cNvPr>
          <p:cNvGrpSpPr/>
          <p:nvPr/>
        </p:nvGrpSpPr>
        <p:grpSpPr>
          <a:xfrm>
            <a:off x="5265807" y="1152211"/>
            <a:ext cx="8306551" cy="5338887"/>
            <a:chOff x="6433241" y="1487039"/>
            <a:chExt cx="7836906" cy="5037031"/>
          </a:xfrm>
        </p:grpSpPr>
        <p:pic>
          <p:nvPicPr>
            <p:cNvPr id="29" name="Picture 28" descr="https://pbiwebprod.blob.core.windows.net/webassets/images/Homepage_metal_large_2.png">
              <a:extLst>
                <a:ext uri="{FF2B5EF4-FFF2-40B4-BE49-F238E27FC236}">
                  <a16:creationId xmlns:a16="http://schemas.microsoft.com/office/drawing/2014/main" id="{876F1E51-945D-2B43-BF9F-FD16C23463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3241" y="1487039"/>
              <a:ext cx="7836906" cy="5037031"/>
            </a:xfrm>
            <a:custGeom>
              <a:avLst/>
              <a:gdLst>
                <a:gd name="connsiteX0" fmla="*/ 1374047 w 10476219"/>
                <a:gd name="connsiteY0" fmla="*/ 995024 h 6977062"/>
                <a:gd name="connsiteX1" fmla="*/ 1374047 w 10476219"/>
                <a:gd name="connsiteY1" fmla="*/ 5845525 h 6977062"/>
                <a:gd name="connsiteX2" fmla="*/ 9134427 w 10476219"/>
                <a:gd name="connsiteY2" fmla="*/ 5845525 h 6977062"/>
                <a:gd name="connsiteX3" fmla="*/ 9134427 w 10476219"/>
                <a:gd name="connsiteY3" fmla="*/ 995024 h 6977062"/>
                <a:gd name="connsiteX4" fmla="*/ 0 w 10476219"/>
                <a:gd name="connsiteY4" fmla="*/ 0 h 6977062"/>
                <a:gd name="connsiteX5" fmla="*/ 10476219 w 10476219"/>
                <a:gd name="connsiteY5" fmla="*/ 0 h 6977062"/>
                <a:gd name="connsiteX6" fmla="*/ 10476219 w 10476219"/>
                <a:gd name="connsiteY6" fmla="*/ 6977062 h 6977062"/>
                <a:gd name="connsiteX7" fmla="*/ 0 w 10476219"/>
                <a:gd name="connsiteY7" fmla="*/ 6977062 h 697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6219" h="6977062">
                  <a:moveTo>
                    <a:pt x="1374047" y="995024"/>
                  </a:moveTo>
                  <a:lnTo>
                    <a:pt x="1374047" y="5845525"/>
                  </a:lnTo>
                  <a:lnTo>
                    <a:pt x="9134427" y="5845525"/>
                  </a:lnTo>
                  <a:lnTo>
                    <a:pt x="9134427" y="995024"/>
                  </a:lnTo>
                  <a:close/>
                  <a:moveTo>
                    <a:pt x="0" y="0"/>
                  </a:moveTo>
                  <a:lnTo>
                    <a:pt x="10476219" y="0"/>
                  </a:lnTo>
                  <a:lnTo>
                    <a:pt x="10476219" y="6977062"/>
                  </a:lnTo>
                  <a:lnTo>
                    <a:pt x="0" y="6977062"/>
                  </a:lnTo>
                  <a:close/>
                </a:path>
              </a:pathLst>
            </a:cu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4E1492C-6402-134A-99CF-4302BAF16492}"/>
                </a:ext>
              </a:extLst>
            </p:cNvPr>
            <p:cNvGrpSpPr/>
            <p:nvPr/>
          </p:nvGrpSpPr>
          <p:grpSpPr>
            <a:xfrm>
              <a:off x="7433187" y="2163097"/>
              <a:ext cx="5850194" cy="3569110"/>
              <a:chOff x="7433187" y="2163097"/>
              <a:chExt cx="5850194" cy="3569110"/>
            </a:xfrm>
          </p:grpSpPr>
          <p:sp>
            <p:nvSpPr>
              <p:cNvPr id="4" name="Rectangle 3">
                <a:extLst>
                  <a:ext uri="{FF2B5EF4-FFF2-40B4-BE49-F238E27FC236}">
                    <a16:creationId xmlns:a16="http://schemas.microsoft.com/office/drawing/2014/main" id="{9B22C5ED-8718-9D4A-A825-8FE09AC3B023}"/>
                  </a:ext>
                </a:extLst>
              </p:cNvPr>
              <p:cNvSpPr/>
              <p:nvPr/>
            </p:nvSpPr>
            <p:spPr bwMode="auto">
              <a:xfrm>
                <a:off x="7433187" y="2163097"/>
                <a:ext cx="5850194" cy="35691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6" name="Picture 25">
                <a:extLst>
                  <a:ext uri="{FF2B5EF4-FFF2-40B4-BE49-F238E27FC236}">
                    <a16:creationId xmlns:a16="http://schemas.microsoft.com/office/drawing/2014/main" id="{06F65BD5-FECF-BD47-837E-4F75B0E003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93147" y="2239047"/>
                <a:ext cx="5706529" cy="3493160"/>
              </a:xfrm>
              <a:prstGeom prst="rect">
                <a:avLst/>
              </a:prstGeom>
              <a:solidFill>
                <a:schemeClr val="bg1"/>
              </a:solidFill>
            </p:spPr>
          </p:pic>
        </p:grpSp>
      </p:grpSp>
      <p:sp>
        <p:nvSpPr>
          <p:cNvPr id="2" name="network_3" title="Icon of a server connected to a network">
            <a:extLst>
              <a:ext uri="{FF2B5EF4-FFF2-40B4-BE49-F238E27FC236}">
                <a16:creationId xmlns:a16="http://schemas.microsoft.com/office/drawing/2014/main" id="{F981F643-E047-4006-A884-9479CD60DD75}"/>
              </a:ext>
            </a:extLst>
          </p:cNvPr>
          <p:cNvSpPr>
            <a:spLocks noChangeAspect="1" noEditPoints="1"/>
          </p:cNvSpPr>
          <p:nvPr/>
        </p:nvSpPr>
        <p:spPr bwMode="auto">
          <a:xfrm>
            <a:off x="638471" y="3122752"/>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911200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9C0FD-8AFE-40C3-9B47-F3AAFB651BEE}"/>
              </a:ext>
            </a:extLst>
          </p:cNvPr>
          <p:cNvSpPr>
            <a:spLocks noGrp="1"/>
          </p:cNvSpPr>
          <p:nvPr>
            <p:ph type="title"/>
          </p:nvPr>
        </p:nvSpPr>
        <p:spPr>
          <a:xfrm>
            <a:off x="465140" y="632781"/>
            <a:ext cx="11533187" cy="410369"/>
          </a:xfrm>
        </p:spPr>
        <p:txBody>
          <a:bodyPr/>
          <a:lstStyle/>
          <a:p>
            <a:r>
              <a:rPr lang="en-US" dirty="0"/>
              <a:t>Low-code backend with Microsoft Dataflex Pro</a:t>
            </a:r>
          </a:p>
        </p:txBody>
      </p:sp>
      <p:sp>
        <p:nvSpPr>
          <p:cNvPr id="7" name="Text Placeholder 6">
            <a:extLst>
              <a:ext uri="{FF2B5EF4-FFF2-40B4-BE49-F238E27FC236}">
                <a16:creationId xmlns:a16="http://schemas.microsoft.com/office/drawing/2014/main" id="{766B947D-730A-0A44-8F21-0EE217EA5F1B}"/>
              </a:ext>
            </a:extLst>
          </p:cNvPr>
          <p:cNvSpPr>
            <a:spLocks noGrp="1"/>
          </p:cNvSpPr>
          <p:nvPr>
            <p:ph type="body" sz="quarter" idx="4294967295"/>
          </p:nvPr>
        </p:nvSpPr>
        <p:spPr>
          <a:xfrm>
            <a:off x="1188720" y="1594806"/>
            <a:ext cx="4548188" cy="4924425"/>
          </a:xfrm>
        </p:spPr>
        <p:txBody>
          <a:bodyPr/>
          <a:lstStyle/>
          <a:p>
            <a:pPr>
              <a:spcAft>
                <a:spcPts val="3000"/>
              </a:spcAft>
            </a:pPr>
            <a:r>
              <a:rPr lang="en-US" sz="1600" dirty="0">
                <a:latin typeface="+mn-lt"/>
              </a:rPr>
              <a:t>Jumpstart apps using an extensible data model</a:t>
            </a:r>
            <a:br>
              <a:rPr lang="en-US" sz="1600" dirty="0">
                <a:latin typeface="+mn-lt"/>
              </a:rPr>
            </a:br>
            <a:r>
              <a:rPr lang="en-US" sz="1600" dirty="0">
                <a:latin typeface="+mn-lt"/>
              </a:rPr>
              <a:t>with business logic, pre-built templates, security and integration built in.</a:t>
            </a:r>
          </a:p>
          <a:p>
            <a:pPr>
              <a:spcAft>
                <a:spcPts val="3000"/>
              </a:spcAft>
            </a:pPr>
            <a:r>
              <a:rPr lang="en-US" sz="1600" dirty="0">
                <a:latin typeface="+mn-lt"/>
                <a:cs typeface="Segoe UI Light"/>
              </a:rPr>
              <a:t>Enable AI through built-in cognitive services</a:t>
            </a:r>
            <a:br>
              <a:rPr lang="en-US" sz="1600" dirty="0">
                <a:latin typeface="+mn-lt"/>
                <a:cs typeface="Segoe UI Light"/>
              </a:rPr>
            </a:br>
            <a:r>
              <a:rPr lang="en-US" sz="1600" dirty="0">
                <a:latin typeface="+mn-lt"/>
                <a:cs typeface="Segoe UI Light"/>
              </a:rPr>
              <a:t>powered by AI Builder and Azure.</a:t>
            </a:r>
          </a:p>
          <a:p>
            <a:pPr>
              <a:spcAft>
                <a:spcPts val="3000"/>
              </a:spcAft>
            </a:pPr>
            <a:r>
              <a:rPr lang="en-US" sz="1600" dirty="0">
                <a:latin typeface="+mn-lt"/>
              </a:rPr>
              <a:t>Microsoft Dataflex Pro uses the Common Data Model (CDM) which provides common entity definitions across different solutions </a:t>
            </a:r>
          </a:p>
          <a:p>
            <a:pPr>
              <a:spcAft>
                <a:spcPts val="3000"/>
              </a:spcAft>
            </a:pPr>
            <a:r>
              <a:rPr lang="en-US" sz="1600" dirty="0">
                <a:latin typeface="+mn-lt"/>
              </a:rPr>
              <a:t>Support all your data: relational data, file and</a:t>
            </a:r>
            <a:br>
              <a:rPr lang="en-US" sz="1600" dirty="0">
                <a:latin typeface="+mn-lt"/>
              </a:rPr>
            </a:br>
            <a:r>
              <a:rPr lang="en-US" sz="1600" dirty="0">
                <a:latin typeface="+mn-lt"/>
              </a:rPr>
              <a:t>blob storage, logs and search indexing.</a:t>
            </a:r>
          </a:p>
          <a:p>
            <a:pPr>
              <a:spcAft>
                <a:spcPts val="3000"/>
              </a:spcAft>
            </a:pPr>
            <a:r>
              <a:rPr lang="en-US" sz="1600" dirty="0">
                <a:latin typeface="+mn-lt"/>
                <a:cs typeface="Segoe UI Light"/>
              </a:rPr>
              <a:t>Effortless Dynamics 365, Office 365</a:t>
            </a:r>
            <a:br>
              <a:rPr lang="en-US" sz="1600" dirty="0">
                <a:latin typeface="+mn-lt"/>
                <a:cs typeface="Segoe UI Light"/>
              </a:rPr>
            </a:br>
            <a:r>
              <a:rPr lang="en-US" sz="1600" dirty="0">
                <a:latin typeface="+mn-lt"/>
                <a:cs typeface="Segoe UI Light"/>
              </a:rPr>
              <a:t>and Azure integration as well as powerful</a:t>
            </a:r>
            <a:br>
              <a:rPr lang="en-US" sz="1600" dirty="0">
                <a:latin typeface="+mn-lt"/>
                <a:cs typeface="Segoe UI Light"/>
              </a:rPr>
            </a:br>
            <a:r>
              <a:rPr lang="en-US" sz="1600" dirty="0">
                <a:latin typeface="+mn-lt"/>
                <a:cs typeface="Segoe UI Light"/>
              </a:rPr>
              <a:t>integration capabilities.</a:t>
            </a:r>
          </a:p>
        </p:txBody>
      </p:sp>
      <p:sp>
        <p:nvSpPr>
          <p:cNvPr id="19" name="Text Placeholder 6">
            <a:extLst>
              <a:ext uri="{FF2B5EF4-FFF2-40B4-BE49-F238E27FC236}">
                <a16:creationId xmlns:a16="http://schemas.microsoft.com/office/drawing/2014/main" id="{D793BDB7-3C62-1D44-81BC-81D6B574E7DB}"/>
              </a:ext>
            </a:extLst>
          </p:cNvPr>
          <p:cNvSpPr txBox="1">
            <a:spLocks/>
          </p:cNvSpPr>
          <p:nvPr/>
        </p:nvSpPr>
        <p:spPr>
          <a:xfrm>
            <a:off x="1665305" y="4591796"/>
            <a:ext cx="3715760" cy="516045"/>
          </a:xfrm>
          <a:prstGeom prst="rect">
            <a:avLst/>
          </a:prstGeom>
        </p:spPr>
        <p:txBody>
          <a:bodyPr vert="horz" wrap="square" lIns="0" tIns="0" rIns="0" bIns="0" rtlCol="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0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nvGrpSpPr>
          <p:cNvPr id="3" name="Group 2" descr="Laptop showing the Entity feature of Power Apps.">
            <a:extLst>
              <a:ext uri="{FF2B5EF4-FFF2-40B4-BE49-F238E27FC236}">
                <a16:creationId xmlns:a16="http://schemas.microsoft.com/office/drawing/2014/main" id="{6D8DD55B-4076-134D-8B8F-26556CB9D038}"/>
              </a:ext>
            </a:extLst>
          </p:cNvPr>
          <p:cNvGrpSpPr/>
          <p:nvPr/>
        </p:nvGrpSpPr>
        <p:grpSpPr>
          <a:xfrm>
            <a:off x="5758688" y="1216742"/>
            <a:ext cx="7836906" cy="5037031"/>
            <a:chOff x="7405756" y="1487039"/>
            <a:chExt cx="7836906" cy="5037031"/>
          </a:xfrm>
        </p:grpSpPr>
        <p:grpSp>
          <p:nvGrpSpPr>
            <p:cNvPr id="36" name="Group 35">
              <a:extLst>
                <a:ext uri="{FF2B5EF4-FFF2-40B4-BE49-F238E27FC236}">
                  <a16:creationId xmlns:a16="http://schemas.microsoft.com/office/drawing/2014/main" id="{24D96AA4-EAB0-7A4B-9605-35BDA437CBE1}"/>
                </a:ext>
              </a:extLst>
            </p:cNvPr>
            <p:cNvGrpSpPr/>
            <p:nvPr/>
          </p:nvGrpSpPr>
          <p:grpSpPr>
            <a:xfrm>
              <a:off x="8438699" y="2188824"/>
              <a:ext cx="5808188" cy="3570350"/>
              <a:chOff x="7672385" y="2113857"/>
              <a:chExt cx="3975101" cy="2443533"/>
            </a:xfrm>
          </p:grpSpPr>
          <p:pic>
            <p:nvPicPr>
              <p:cNvPr id="37" name="Picture 36">
                <a:extLst>
                  <a:ext uri="{FF2B5EF4-FFF2-40B4-BE49-F238E27FC236}">
                    <a16:creationId xmlns:a16="http://schemas.microsoft.com/office/drawing/2014/main" id="{7D6A1D9D-C3E8-A24B-ABC6-E42DEBB1831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672385" y="2113857"/>
                <a:ext cx="3975101" cy="2379958"/>
              </a:xfrm>
              <a:prstGeom prst="rect">
                <a:avLst/>
              </a:prstGeom>
            </p:spPr>
          </p:pic>
          <p:pic>
            <p:nvPicPr>
              <p:cNvPr id="38" name="Picture 37">
                <a:extLst>
                  <a:ext uri="{FF2B5EF4-FFF2-40B4-BE49-F238E27FC236}">
                    <a16:creationId xmlns:a16="http://schemas.microsoft.com/office/drawing/2014/main" id="{D91453C5-D110-FC4D-A18F-0BC83C4BF3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67922" y="2741936"/>
                <a:ext cx="3040963" cy="1815454"/>
              </a:xfrm>
              <a:prstGeom prst="rect">
                <a:avLst/>
              </a:prstGeom>
            </p:spPr>
          </p:pic>
        </p:grpSp>
        <p:pic>
          <p:nvPicPr>
            <p:cNvPr id="29" name="Picture 28" descr="https://pbiwebprod.blob.core.windows.net/webassets/images/Homepage_metal_large_2.png">
              <a:extLst>
                <a:ext uri="{FF2B5EF4-FFF2-40B4-BE49-F238E27FC236}">
                  <a16:creationId xmlns:a16="http://schemas.microsoft.com/office/drawing/2014/main" id="{876F1E51-945D-2B43-BF9F-FD16C23463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05756" y="1487039"/>
              <a:ext cx="7836906" cy="5037031"/>
            </a:xfrm>
            <a:custGeom>
              <a:avLst/>
              <a:gdLst>
                <a:gd name="connsiteX0" fmla="*/ 1374047 w 10476219"/>
                <a:gd name="connsiteY0" fmla="*/ 995024 h 6977062"/>
                <a:gd name="connsiteX1" fmla="*/ 1374047 w 10476219"/>
                <a:gd name="connsiteY1" fmla="*/ 5845525 h 6977062"/>
                <a:gd name="connsiteX2" fmla="*/ 9134427 w 10476219"/>
                <a:gd name="connsiteY2" fmla="*/ 5845525 h 6977062"/>
                <a:gd name="connsiteX3" fmla="*/ 9134427 w 10476219"/>
                <a:gd name="connsiteY3" fmla="*/ 995024 h 6977062"/>
                <a:gd name="connsiteX4" fmla="*/ 0 w 10476219"/>
                <a:gd name="connsiteY4" fmla="*/ 0 h 6977062"/>
                <a:gd name="connsiteX5" fmla="*/ 10476219 w 10476219"/>
                <a:gd name="connsiteY5" fmla="*/ 0 h 6977062"/>
                <a:gd name="connsiteX6" fmla="*/ 10476219 w 10476219"/>
                <a:gd name="connsiteY6" fmla="*/ 6977062 h 6977062"/>
                <a:gd name="connsiteX7" fmla="*/ 0 w 10476219"/>
                <a:gd name="connsiteY7" fmla="*/ 6977062 h 697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6219" h="6977062">
                  <a:moveTo>
                    <a:pt x="1374047" y="995024"/>
                  </a:moveTo>
                  <a:lnTo>
                    <a:pt x="1374047" y="5845525"/>
                  </a:lnTo>
                  <a:lnTo>
                    <a:pt x="9134427" y="5845525"/>
                  </a:lnTo>
                  <a:lnTo>
                    <a:pt x="9134427" y="995024"/>
                  </a:lnTo>
                  <a:close/>
                  <a:moveTo>
                    <a:pt x="0" y="0"/>
                  </a:moveTo>
                  <a:lnTo>
                    <a:pt x="10476219" y="0"/>
                  </a:lnTo>
                  <a:lnTo>
                    <a:pt x="10476219" y="6977062"/>
                  </a:lnTo>
                  <a:lnTo>
                    <a:pt x="0" y="6977062"/>
                  </a:lnTo>
                  <a:close/>
                </a:path>
              </a:pathLst>
            </a:custGeom>
            <a:noFill/>
            <a:extLst>
              <a:ext uri="{909E8E84-426E-40DD-AFC4-6F175D3DCCD1}">
                <a14:hiddenFill xmlns:a14="http://schemas.microsoft.com/office/drawing/2010/main">
                  <a:solidFill>
                    <a:srgbClr val="FFFFFF"/>
                  </a:solidFill>
                </a14:hiddenFill>
              </a:ext>
            </a:extLst>
          </p:spPr>
        </p:pic>
      </p:grpSp>
      <p:sp>
        <p:nvSpPr>
          <p:cNvPr id="39" name="ChatBot_F08B" title="Icon of a robotic chat bubble with a smiley face">
            <a:extLst>
              <a:ext uri="{FF2B5EF4-FFF2-40B4-BE49-F238E27FC236}">
                <a16:creationId xmlns:a16="http://schemas.microsoft.com/office/drawing/2014/main" id="{B2068BF3-2E3C-3F4F-AB20-896A8A220639}"/>
              </a:ext>
            </a:extLst>
          </p:cNvPr>
          <p:cNvSpPr>
            <a:spLocks noChangeAspect="1" noEditPoints="1"/>
          </p:cNvSpPr>
          <p:nvPr/>
        </p:nvSpPr>
        <p:spPr bwMode="auto">
          <a:xfrm>
            <a:off x="648335" y="2753944"/>
            <a:ext cx="356665" cy="460682"/>
          </a:xfrm>
          <a:custGeom>
            <a:avLst/>
            <a:gdLst>
              <a:gd name="T0" fmla="*/ 871 w 2742"/>
              <a:gd name="T1" fmla="*/ 1541 h 3541"/>
              <a:gd name="T2" fmla="*/ 871 w 2742"/>
              <a:gd name="T3" fmla="*/ 1791 h 3541"/>
              <a:gd name="T4" fmla="*/ 1871 w 2742"/>
              <a:gd name="T5" fmla="*/ 1541 h 3541"/>
              <a:gd name="T6" fmla="*/ 1871 w 2742"/>
              <a:gd name="T7" fmla="*/ 1791 h 3541"/>
              <a:gd name="T8" fmla="*/ 0 w 2742"/>
              <a:gd name="T9" fmla="*/ 1541 h 3541"/>
              <a:gd name="T10" fmla="*/ 0 w 2742"/>
              <a:gd name="T11" fmla="*/ 2041 h 3541"/>
              <a:gd name="T12" fmla="*/ 2742 w 2742"/>
              <a:gd name="T13" fmla="*/ 1541 h 3541"/>
              <a:gd name="T14" fmla="*/ 2742 w 2742"/>
              <a:gd name="T15" fmla="*/ 2041 h 3541"/>
              <a:gd name="T16" fmla="*/ 1371 w 2742"/>
              <a:gd name="T17" fmla="*/ 339 h 3541"/>
              <a:gd name="T18" fmla="*/ 1371 w 2742"/>
              <a:gd name="T19" fmla="*/ 916 h 3541"/>
              <a:gd name="T20" fmla="*/ 1121 w 2742"/>
              <a:gd name="T21" fmla="*/ 2916 h 3541"/>
              <a:gd name="T22" fmla="*/ 1121 w 2742"/>
              <a:gd name="T23" fmla="*/ 3541 h 3541"/>
              <a:gd name="T24" fmla="*/ 1809 w 2742"/>
              <a:gd name="T25" fmla="*/ 2916 h 3541"/>
              <a:gd name="T26" fmla="*/ 2371 w 2742"/>
              <a:gd name="T27" fmla="*/ 2916 h 3541"/>
              <a:gd name="T28" fmla="*/ 2621 w 2742"/>
              <a:gd name="T29" fmla="*/ 2666 h 3541"/>
              <a:gd name="T30" fmla="*/ 2621 w 2742"/>
              <a:gd name="T31" fmla="*/ 1166 h 3541"/>
              <a:gd name="T32" fmla="*/ 2371 w 2742"/>
              <a:gd name="T33" fmla="*/ 916 h 3541"/>
              <a:gd name="T34" fmla="*/ 371 w 2742"/>
              <a:gd name="T35" fmla="*/ 916 h 3541"/>
              <a:gd name="T36" fmla="*/ 121 w 2742"/>
              <a:gd name="T37" fmla="*/ 1166 h 3541"/>
              <a:gd name="T38" fmla="*/ 121 w 2742"/>
              <a:gd name="T39" fmla="*/ 2666 h 3541"/>
              <a:gd name="T40" fmla="*/ 371 w 2742"/>
              <a:gd name="T41" fmla="*/ 2916 h 3541"/>
              <a:gd name="T42" fmla="*/ 1121 w 2742"/>
              <a:gd name="T43" fmla="*/ 2916 h 3541"/>
              <a:gd name="T44" fmla="*/ 1371 w 2742"/>
              <a:gd name="T45" fmla="*/ 0 h 3541"/>
              <a:gd name="T46" fmla="*/ 1205 w 2742"/>
              <a:gd name="T47" fmla="*/ 166 h 3541"/>
              <a:gd name="T48" fmla="*/ 1371 w 2742"/>
              <a:gd name="T49" fmla="*/ 332 h 3541"/>
              <a:gd name="T50" fmla="*/ 1537 w 2742"/>
              <a:gd name="T51" fmla="*/ 166 h 3541"/>
              <a:gd name="T52" fmla="*/ 1371 w 2742"/>
              <a:gd name="T53" fmla="*/ 0 h 3541"/>
              <a:gd name="T54" fmla="*/ 746 w 2742"/>
              <a:gd name="T55" fmla="*/ 2157 h 3541"/>
              <a:gd name="T56" fmla="*/ 1996 w 2742"/>
              <a:gd name="T57" fmla="*/ 2157 h 3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42" h="3541">
                <a:moveTo>
                  <a:pt x="871" y="1541"/>
                </a:moveTo>
                <a:cubicBezTo>
                  <a:pt x="871" y="1791"/>
                  <a:pt x="871" y="1791"/>
                  <a:pt x="871" y="1791"/>
                </a:cubicBezTo>
                <a:moveTo>
                  <a:pt x="1871" y="1541"/>
                </a:moveTo>
                <a:cubicBezTo>
                  <a:pt x="1871" y="1791"/>
                  <a:pt x="1871" y="1791"/>
                  <a:pt x="1871" y="1791"/>
                </a:cubicBezTo>
                <a:moveTo>
                  <a:pt x="0" y="1541"/>
                </a:moveTo>
                <a:cubicBezTo>
                  <a:pt x="0" y="2041"/>
                  <a:pt x="0" y="2041"/>
                  <a:pt x="0" y="2041"/>
                </a:cubicBezTo>
                <a:moveTo>
                  <a:pt x="2742" y="1541"/>
                </a:moveTo>
                <a:cubicBezTo>
                  <a:pt x="2742" y="2041"/>
                  <a:pt x="2742" y="2041"/>
                  <a:pt x="2742" y="2041"/>
                </a:cubicBezTo>
                <a:moveTo>
                  <a:pt x="1371" y="339"/>
                </a:moveTo>
                <a:cubicBezTo>
                  <a:pt x="1371" y="916"/>
                  <a:pt x="1371" y="916"/>
                  <a:pt x="1371" y="916"/>
                </a:cubicBezTo>
                <a:moveTo>
                  <a:pt x="1121" y="2916"/>
                </a:moveTo>
                <a:cubicBezTo>
                  <a:pt x="1121" y="3541"/>
                  <a:pt x="1121" y="3541"/>
                  <a:pt x="1121" y="3541"/>
                </a:cubicBezTo>
                <a:cubicBezTo>
                  <a:pt x="1809" y="2916"/>
                  <a:pt x="1809" y="2916"/>
                  <a:pt x="1809" y="2916"/>
                </a:cubicBezTo>
                <a:cubicBezTo>
                  <a:pt x="2371" y="2916"/>
                  <a:pt x="2371" y="2916"/>
                  <a:pt x="2371" y="2916"/>
                </a:cubicBezTo>
                <a:cubicBezTo>
                  <a:pt x="2509" y="2916"/>
                  <a:pt x="2621" y="2804"/>
                  <a:pt x="2621" y="2666"/>
                </a:cubicBezTo>
                <a:cubicBezTo>
                  <a:pt x="2621" y="1166"/>
                  <a:pt x="2621" y="1166"/>
                  <a:pt x="2621" y="1166"/>
                </a:cubicBezTo>
                <a:cubicBezTo>
                  <a:pt x="2621" y="1028"/>
                  <a:pt x="2509" y="916"/>
                  <a:pt x="2371" y="916"/>
                </a:cubicBezTo>
                <a:cubicBezTo>
                  <a:pt x="371" y="916"/>
                  <a:pt x="371" y="916"/>
                  <a:pt x="371" y="916"/>
                </a:cubicBezTo>
                <a:cubicBezTo>
                  <a:pt x="233" y="916"/>
                  <a:pt x="121" y="1028"/>
                  <a:pt x="121" y="1166"/>
                </a:cubicBezTo>
                <a:cubicBezTo>
                  <a:pt x="121" y="2666"/>
                  <a:pt x="121" y="2666"/>
                  <a:pt x="121" y="2666"/>
                </a:cubicBezTo>
                <a:cubicBezTo>
                  <a:pt x="121" y="2804"/>
                  <a:pt x="233" y="2916"/>
                  <a:pt x="371" y="2916"/>
                </a:cubicBezTo>
                <a:lnTo>
                  <a:pt x="1121" y="2916"/>
                </a:lnTo>
                <a:close/>
                <a:moveTo>
                  <a:pt x="1371" y="0"/>
                </a:moveTo>
                <a:cubicBezTo>
                  <a:pt x="1279" y="0"/>
                  <a:pt x="1205" y="74"/>
                  <a:pt x="1205" y="166"/>
                </a:cubicBezTo>
                <a:cubicBezTo>
                  <a:pt x="1205" y="258"/>
                  <a:pt x="1279" y="332"/>
                  <a:pt x="1371" y="332"/>
                </a:cubicBezTo>
                <a:cubicBezTo>
                  <a:pt x="1463" y="332"/>
                  <a:pt x="1537" y="258"/>
                  <a:pt x="1537" y="166"/>
                </a:cubicBezTo>
                <a:cubicBezTo>
                  <a:pt x="1537" y="74"/>
                  <a:pt x="1463" y="0"/>
                  <a:pt x="1371" y="0"/>
                </a:cubicBezTo>
                <a:close/>
                <a:moveTo>
                  <a:pt x="746" y="2157"/>
                </a:moveTo>
                <a:cubicBezTo>
                  <a:pt x="1091" y="2502"/>
                  <a:pt x="1651" y="2502"/>
                  <a:pt x="1996" y="2157"/>
                </a:cubicBezTo>
              </a:path>
            </a:pathLst>
          </a:custGeom>
          <a:noFill/>
          <a:ln w="1549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 name="hand_2" title="Icon of a hand held out">
            <a:extLst>
              <a:ext uri="{FF2B5EF4-FFF2-40B4-BE49-F238E27FC236}">
                <a16:creationId xmlns:a16="http://schemas.microsoft.com/office/drawing/2014/main" id="{B4CEA4B8-3CF7-5C4C-8991-BDEB7293C033}"/>
              </a:ext>
            </a:extLst>
          </p:cNvPr>
          <p:cNvSpPr>
            <a:spLocks noChangeAspect="1"/>
          </p:cNvSpPr>
          <p:nvPr/>
        </p:nvSpPr>
        <p:spPr bwMode="auto">
          <a:xfrm>
            <a:off x="594534" y="4860901"/>
            <a:ext cx="464267" cy="231094"/>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5494"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 name="Shield_EA18" title="Icon of a shield">
            <a:extLst>
              <a:ext uri="{FF2B5EF4-FFF2-40B4-BE49-F238E27FC236}">
                <a16:creationId xmlns:a16="http://schemas.microsoft.com/office/drawing/2014/main" id="{3586A90E-697F-4741-ACB7-966330125ABB}"/>
              </a:ext>
            </a:extLst>
          </p:cNvPr>
          <p:cNvSpPr>
            <a:spLocks noChangeAspect="1"/>
          </p:cNvSpPr>
          <p:nvPr/>
        </p:nvSpPr>
        <p:spPr bwMode="auto">
          <a:xfrm>
            <a:off x="656944" y="1717848"/>
            <a:ext cx="339447" cy="361398"/>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49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 name="Data &amp; AI" title="Icon of several circles connected to eachother by lines">
            <a:extLst>
              <a:ext uri="{FF2B5EF4-FFF2-40B4-BE49-F238E27FC236}">
                <a16:creationId xmlns:a16="http://schemas.microsoft.com/office/drawing/2014/main" id="{60141901-5C09-0E46-93B1-5D30C713F361}"/>
              </a:ext>
            </a:extLst>
          </p:cNvPr>
          <p:cNvSpPr>
            <a:spLocks noChangeAspect="1" noEditPoints="1"/>
          </p:cNvSpPr>
          <p:nvPr/>
        </p:nvSpPr>
        <p:spPr bwMode="auto">
          <a:xfrm>
            <a:off x="576651" y="5723571"/>
            <a:ext cx="500033" cy="399830"/>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noFill/>
          <a:ln w="15494"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 name="Relationship_F003" title="Icon of three boxes connected by lines">
            <a:extLst>
              <a:ext uri="{FF2B5EF4-FFF2-40B4-BE49-F238E27FC236}">
                <a16:creationId xmlns:a16="http://schemas.microsoft.com/office/drawing/2014/main" id="{CD30D85F-EF7A-4179-B046-A0246C985E50}"/>
              </a:ext>
            </a:extLst>
          </p:cNvPr>
          <p:cNvSpPr>
            <a:spLocks noChangeAspect="1" noEditPoints="1"/>
          </p:cNvSpPr>
          <p:nvPr/>
        </p:nvSpPr>
        <p:spPr bwMode="auto">
          <a:xfrm>
            <a:off x="631140" y="3697545"/>
            <a:ext cx="391055" cy="36576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2688892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F0FA734A-1C22-4581-92DE-EF4070CDD67B}"/>
              </a:ext>
            </a:extLst>
          </p:cNvPr>
          <p:cNvSpPr/>
          <p:nvPr/>
        </p:nvSpPr>
        <p:spPr>
          <a:xfrm>
            <a:off x="3491824" y="3434830"/>
            <a:ext cx="5668350" cy="1296936"/>
          </a:xfrm>
          <a:prstGeom prst="rect">
            <a:avLst/>
          </a:prstGeom>
          <a:solidFill>
            <a:srgbClr val="F6E6F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139871" rIns="0" rtlCol="0" anchor="t"/>
          <a:lstStyle/>
          <a:p>
            <a:pPr algn="ctr" defTabSz="932418">
              <a:defRPr/>
            </a:pPr>
            <a:endParaRPr lang="en-US" sz="918">
              <a:solidFill>
                <a:srgbClr val="3C3C41"/>
              </a:solidFill>
              <a:latin typeface="Segoe UI Semibold"/>
              <a:cs typeface="Segoe UI" panose="020B0502040204020203" pitchFamily="34" charset="0"/>
            </a:endParaRPr>
          </a:p>
          <a:p>
            <a:pPr algn="ctr" defTabSz="932418">
              <a:defRPr/>
            </a:pPr>
            <a:endParaRPr lang="en-US" sz="918">
              <a:solidFill>
                <a:srgbClr val="3C3C41"/>
              </a:solidFill>
              <a:latin typeface="Segoe UI Semibold"/>
              <a:cs typeface="Segoe UI" panose="020B0502040204020203" pitchFamily="34" charset="0"/>
            </a:endParaRPr>
          </a:p>
          <a:p>
            <a:pPr algn="ctr" defTabSz="932418">
              <a:defRPr/>
            </a:pPr>
            <a:endParaRPr lang="en-US" sz="918">
              <a:solidFill>
                <a:srgbClr val="3C3C41"/>
              </a:solidFill>
              <a:latin typeface="Segoe UI Semibold"/>
              <a:cs typeface="Segoe UI" panose="020B0502040204020203" pitchFamily="34" charset="0"/>
            </a:endParaRPr>
          </a:p>
        </p:txBody>
      </p:sp>
      <p:grpSp>
        <p:nvGrpSpPr>
          <p:cNvPr id="207" name="Group 206" descr="A graphic showing the Power Platform apps, with Power Apps emphasized.">
            <a:extLst>
              <a:ext uri="{FF2B5EF4-FFF2-40B4-BE49-F238E27FC236}">
                <a16:creationId xmlns:a16="http://schemas.microsoft.com/office/drawing/2014/main" id="{3E3B09B8-A912-4D49-AB69-CB1F589AD2FE}"/>
              </a:ext>
            </a:extLst>
          </p:cNvPr>
          <p:cNvGrpSpPr/>
          <p:nvPr/>
        </p:nvGrpSpPr>
        <p:grpSpPr>
          <a:xfrm>
            <a:off x="3701336" y="3530541"/>
            <a:ext cx="5282827" cy="1107528"/>
            <a:chOff x="3593573" y="3202480"/>
            <a:chExt cx="5282827" cy="1107528"/>
          </a:xfrm>
        </p:grpSpPr>
        <p:cxnSp>
          <p:nvCxnSpPr>
            <p:cNvPr id="106" name="Straight Connector 105">
              <a:extLst>
                <a:ext uri="{FF2B5EF4-FFF2-40B4-BE49-F238E27FC236}">
                  <a16:creationId xmlns:a16="http://schemas.microsoft.com/office/drawing/2014/main" id="{B84542B0-49ED-4F2C-BF8E-297163DFFBD9}"/>
                </a:ext>
              </a:extLst>
            </p:cNvPr>
            <p:cNvCxnSpPr>
              <a:cxnSpLocks/>
              <a:stCxn id="116" idx="3"/>
              <a:endCxn id="143" idx="1"/>
            </p:cNvCxnSpPr>
            <p:nvPr/>
          </p:nvCxnSpPr>
          <p:spPr>
            <a:xfrm flipV="1">
              <a:off x="4117715" y="3515129"/>
              <a:ext cx="3994341" cy="5742"/>
            </a:xfrm>
            <a:prstGeom prst="line">
              <a:avLst/>
            </a:prstGeom>
            <a:ln w="12700">
              <a:solidFill>
                <a:schemeClr val="accent3"/>
              </a:solidFill>
              <a:miter lim="800000"/>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FEF8C143-9E0A-4A98-9CCB-662F8B3D196B}"/>
                </a:ext>
              </a:extLst>
            </p:cNvPr>
            <p:cNvGrpSpPr/>
            <p:nvPr/>
          </p:nvGrpSpPr>
          <p:grpSpPr>
            <a:xfrm>
              <a:off x="3593573" y="3286529"/>
              <a:ext cx="1005840" cy="956753"/>
              <a:chOff x="2885511" y="3383271"/>
              <a:chExt cx="1005840" cy="956753"/>
            </a:xfrm>
          </p:grpSpPr>
          <p:sp>
            <p:nvSpPr>
              <p:cNvPr id="110" name="Oval 109">
                <a:extLst>
                  <a:ext uri="{FF2B5EF4-FFF2-40B4-BE49-F238E27FC236}">
                    <a16:creationId xmlns:a16="http://schemas.microsoft.com/office/drawing/2014/main" id="{CD673337-CDF8-4385-9219-DF254309D277}"/>
                  </a:ext>
                </a:extLst>
              </p:cNvPr>
              <p:cNvSpPr>
                <a:spLocks noChangeAspect="1"/>
              </p:cNvSpPr>
              <p:nvPr/>
            </p:nvSpPr>
            <p:spPr bwMode="auto">
              <a:xfrm>
                <a:off x="3159831" y="3383271"/>
                <a:ext cx="457200" cy="457200"/>
              </a:xfrm>
              <a:prstGeom prst="ellipse">
                <a:avLst/>
              </a:prstGeom>
              <a:solidFill>
                <a:srgbClr val="FFC000"/>
              </a:solidFill>
              <a:ln>
                <a:no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FFFFFF"/>
                  </a:solidFill>
                  <a:latin typeface="Segoe UI"/>
                  <a:cs typeface="Segoe UI" pitchFamily="34" charset="0"/>
                </a:endParaRPr>
              </a:p>
            </p:txBody>
          </p:sp>
          <p:grpSp>
            <p:nvGrpSpPr>
              <p:cNvPr id="111" name="Group 12">
                <a:extLst>
                  <a:ext uri="{FF2B5EF4-FFF2-40B4-BE49-F238E27FC236}">
                    <a16:creationId xmlns:a16="http://schemas.microsoft.com/office/drawing/2014/main" id="{6BCF9F3D-FF67-4A09-922E-314AD0B37075}"/>
                  </a:ext>
                </a:extLst>
              </p:cNvPr>
              <p:cNvGrpSpPr>
                <a:grpSpLocks noChangeAspect="1"/>
              </p:cNvGrpSpPr>
              <p:nvPr/>
            </p:nvGrpSpPr>
            <p:grpSpPr bwMode="auto">
              <a:xfrm>
                <a:off x="3264987" y="3518092"/>
                <a:ext cx="246888" cy="187558"/>
                <a:chOff x="4543" y="2176"/>
                <a:chExt cx="258" cy="196"/>
              </a:xfrm>
              <a:solidFill>
                <a:schemeClr val="bg1"/>
              </a:solidFill>
            </p:grpSpPr>
            <p:sp>
              <p:nvSpPr>
                <p:cNvPr id="112" name="Freeform 13">
                  <a:extLst>
                    <a:ext uri="{FF2B5EF4-FFF2-40B4-BE49-F238E27FC236}">
                      <a16:creationId xmlns:a16="http://schemas.microsoft.com/office/drawing/2014/main" id="{79DBB065-7B8E-45AA-9A35-4EE9E2F13622}"/>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Semilight"/>
                  </a:endParaRPr>
                </a:p>
              </p:txBody>
            </p:sp>
            <p:sp>
              <p:nvSpPr>
                <p:cNvPr id="113" name="Freeform 14">
                  <a:extLst>
                    <a:ext uri="{FF2B5EF4-FFF2-40B4-BE49-F238E27FC236}">
                      <a16:creationId xmlns:a16="http://schemas.microsoft.com/office/drawing/2014/main" id="{3CC2D760-1567-4F0A-8FF3-9DAF90A6D089}"/>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Semilight"/>
                  </a:endParaRPr>
                </a:p>
              </p:txBody>
            </p:sp>
            <p:sp>
              <p:nvSpPr>
                <p:cNvPr id="114" name="Freeform 15">
                  <a:extLst>
                    <a:ext uri="{FF2B5EF4-FFF2-40B4-BE49-F238E27FC236}">
                      <a16:creationId xmlns:a16="http://schemas.microsoft.com/office/drawing/2014/main" id="{CB303976-634E-4BBD-8405-E78309F455EF}"/>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Semilight"/>
                  </a:endParaRPr>
                </a:p>
              </p:txBody>
            </p:sp>
            <p:sp>
              <p:nvSpPr>
                <p:cNvPr id="115" name="Freeform 16">
                  <a:extLst>
                    <a:ext uri="{FF2B5EF4-FFF2-40B4-BE49-F238E27FC236}">
                      <a16:creationId xmlns:a16="http://schemas.microsoft.com/office/drawing/2014/main" id="{B3B443FD-A56F-4F5F-B1BD-71379FDF4FE1}"/>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Semilight"/>
                  </a:endParaRPr>
                </a:p>
              </p:txBody>
            </p:sp>
            <p:sp>
              <p:nvSpPr>
                <p:cNvPr id="116" name="Freeform 17">
                  <a:extLst>
                    <a:ext uri="{FF2B5EF4-FFF2-40B4-BE49-F238E27FC236}">
                      <a16:creationId xmlns:a16="http://schemas.microsoft.com/office/drawing/2014/main" id="{4FF260DF-206F-4DD6-B888-5967F457DDDC}"/>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Semilight"/>
                  </a:endParaRPr>
                </a:p>
              </p:txBody>
            </p:sp>
          </p:grpSp>
          <p:sp>
            <p:nvSpPr>
              <p:cNvPr id="119" name="Rectangle 118">
                <a:extLst>
                  <a:ext uri="{FF2B5EF4-FFF2-40B4-BE49-F238E27FC236}">
                    <a16:creationId xmlns:a16="http://schemas.microsoft.com/office/drawing/2014/main" id="{58CA5021-2CFF-40D9-B9BE-3A05674EFF4A}"/>
                  </a:ext>
                </a:extLst>
              </p:cNvPr>
              <p:cNvSpPr/>
              <p:nvPr/>
            </p:nvSpPr>
            <p:spPr bwMode="auto">
              <a:xfrm>
                <a:off x="2885511" y="3882824"/>
                <a:ext cx="100584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000" b="1">
                    <a:solidFill>
                      <a:srgbClr val="282828"/>
                    </a:solidFill>
                    <a:latin typeface="Segoe UI"/>
                    <a:ea typeface="Segoe UI" pitchFamily="34" charset="0"/>
                    <a:cs typeface="Segoe UI" pitchFamily="34" charset="0"/>
                  </a:rPr>
                  <a:t>Power BI</a:t>
                </a:r>
              </a:p>
              <a:p>
                <a:pPr algn="ctr" defTabSz="950663" fontAlgn="base">
                  <a:spcBef>
                    <a:spcPct val="0"/>
                  </a:spcBef>
                  <a:spcAft>
                    <a:spcPts val="408"/>
                  </a:spcAft>
                  <a:defRPr/>
                </a:pPr>
                <a:r>
                  <a:rPr lang="en-US" sz="700">
                    <a:solidFill>
                      <a:srgbClr val="282828"/>
                    </a:solidFill>
                    <a:latin typeface="Segoe UI"/>
                    <a:ea typeface="Segoe UI" pitchFamily="34" charset="0"/>
                    <a:cs typeface="Segoe UI" pitchFamily="34" charset="0"/>
                  </a:rPr>
                  <a:t>Business analytics</a:t>
                </a:r>
              </a:p>
            </p:txBody>
          </p:sp>
        </p:grpSp>
        <p:sp>
          <p:nvSpPr>
            <p:cNvPr id="123" name="Oval 122">
              <a:extLst>
                <a:ext uri="{FF2B5EF4-FFF2-40B4-BE49-F238E27FC236}">
                  <a16:creationId xmlns:a16="http://schemas.microsoft.com/office/drawing/2014/main" id="{A37ABE54-B46A-464A-BEE9-E3D27FAAF5F4}"/>
                </a:ext>
              </a:extLst>
            </p:cNvPr>
            <p:cNvSpPr>
              <a:spLocks noChangeAspect="1"/>
            </p:cNvSpPr>
            <p:nvPr/>
          </p:nvSpPr>
          <p:spPr bwMode="auto">
            <a:xfrm>
              <a:off x="5090816" y="3202480"/>
              <a:ext cx="640080" cy="640080"/>
            </a:xfrm>
            <a:prstGeom prst="ellipse">
              <a:avLst/>
            </a:prstGeom>
            <a:solidFill>
              <a:srgbClr val="742774"/>
            </a:solidFill>
            <a:ln>
              <a:noFill/>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FFFFFF"/>
                </a:solidFill>
                <a:latin typeface="Segoe UI"/>
                <a:cs typeface="Segoe UI" pitchFamily="34" charset="0"/>
              </a:endParaRPr>
            </a:p>
          </p:txBody>
        </p:sp>
        <p:grpSp>
          <p:nvGrpSpPr>
            <p:cNvPr id="124" name="Group 4">
              <a:extLst>
                <a:ext uri="{FF2B5EF4-FFF2-40B4-BE49-F238E27FC236}">
                  <a16:creationId xmlns:a16="http://schemas.microsoft.com/office/drawing/2014/main" id="{F1BE244F-4160-4A1B-8B9A-511863BE2A2E}"/>
                </a:ext>
              </a:extLst>
            </p:cNvPr>
            <p:cNvGrpSpPr>
              <a:grpSpLocks noChangeAspect="1"/>
            </p:cNvGrpSpPr>
            <p:nvPr/>
          </p:nvGrpSpPr>
          <p:grpSpPr bwMode="auto">
            <a:xfrm>
              <a:off x="5286111" y="3419094"/>
              <a:ext cx="249536" cy="192022"/>
              <a:chOff x="2880" y="2176"/>
              <a:chExt cx="256" cy="197"/>
            </a:xfrm>
            <a:solidFill>
              <a:srgbClr val="D2D2D2"/>
            </a:solidFill>
          </p:grpSpPr>
          <p:sp>
            <p:nvSpPr>
              <p:cNvPr id="125" name="Freeform 5">
                <a:extLst>
                  <a:ext uri="{FF2B5EF4-FFF2-40B4-BE49-F238E27FC236}">
                    <a16:creationId xmlns:a16="http://schemas.microsoft.com/office/drawing/2014/main" id="{8E34F27D-F2EB-4C7C-BE3F-C0D29694E5BE}"/>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a:endParaRPr>
              </a:p>
            </p:txBody>
          </p:sp>
          <p:sp>
            <p:nvSpPr>
              <p:cNvPr id="126" name="Freeform 6">
                <a:extLst>
                  <a:ext uri="{FF2B5EF4-FFF2-40B4-BE49-F238E27FC236}">
                    <a16:creationId xmlns:a16="http://schemas.microsoft.com/office/drawing/2014/main" id="{39557EC1-6E64-4CDE-8E76-FB7ED148F169}"/>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a:endParaRPr>
              </a:p>
            </p:txBody>
          </p:sp>
          <p:sp>
            <p:nvSpPr>
              <p:cNvPr id="127" name="Freeform 7">
                <a:extLst>
                  <a:ext uri="{FF2B5EF4-FFF2-40B4-BE49-F238E27FC236}">
                    <a16:creationId xmlns:a16="http://schemas.microsoft.com/office/drawing/2014/main" id="{7955FCBA-89A2-427A-8C15-3D6FBE8710AF}"/>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a:endParaRPr>
              </a:p>
            </p:txBody>
          </p:sp>
          <p:sp>
            <p:nvSpPr>
              <p:cNvPr id="128" name="Freeform 8">
                <a:extLst>
                  <a:ext uri="{FF2B5EF4-FFF2-40B4-BE49-F238E27FC236}">
                    <a16:creationId xmlns:a16="http://schemas.microsoft.com/office/drawing/2014/main" id="{9BA8B715-40A2-4FA3-8DE9-D3836BD1B739}"/>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a:endParaRPr>
              </a:p>
            </p:txBody>
          </p:sp>
          <p:sp>
            <p:nvSpPr>
              <p:cNvPr id="129" name="Freeform 9">
                <a:extLst>
                  <a:ext uri="{FF2B5EF4-FFF2-40B4-BE49-F238E27FC236}">
                    <a16:creationId xmlns:a16="http://schemas.microsoft.com/office/drawing/2014/main" id="{ADD91E83-55A6-4BB7-9BCC-0242EA4F8D86}"/>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239">
                  <a:defRPr/>
                </a:pPr>
                <a:endParaRPr lang="en-US" kern="0">
                  <a:solidFill>
                    <a:srgbClr val="FFFFFF"/>
                  </a:solidFill>
                  <a:latin typeface="Segoe UI"/>
                </a:endParaRPr>
              </a:p>
            </p:txBody>
          </p:sp>
        </p:grpSp>
        <p:sp>
          <p:nvSpPr>
            <p:cNvPr id="122" name="Rectangle 121">
              <a:extLst>
                <a:ext uri="{FF2B5EF4-FFF2-40B4-BE49-F238E27FC236}">
                  <a16:creationId xmlns:a16="http://schemas.microsoft.com/office/drawing/2014/main" id="{F5B89F2B-95AD-46B5-A733-BC7190718B12}"/>
                </a:ext>
              </a:extLst>
            </p:cNvPr>
            <p:cNvSpPr/>
            <p:nvPr/>
          </p:nvSpPr>
          <p:spPr bwMode="auto">
            <a:xfrm>
              <a:off x="4907936" y="3852808"/>
              <a:ext cx="100584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400" b="1">
                  <a:solidFill>
                    <a:srgbClr val="282828"/>
                  </a:solidFill>
                  <a:latin typeface="Segoe UI"/>
                  <a:cs typeface="Segoe UI" pitchFamily="34" charset="0"/>
                </a:rPr>
                <a:t>Power Apps</a:t>
              </a:r>
            </a:p>
            <a:p>
              <a:pPr algn="ctr" defTabSz="950663" fontAlgn="base">
                <a:spcBef>
                  <a:spcPct val="0"/>
                </a:spcBef>
                <a:spcAft>
                  <a:spcPts val="408"/>
                </a:spcAft>
                <a:defRPr/>
              </a:pPr>
              <a:r>
                <a:rPr lang="en-US" sz="900">
                  <a:solidFill>
                    <a:srgbClr val="282828"/>
                  </a:solidFill>
                  <a:latin typeface="Segoe UI"/>
                  <a:cs typeface="Segoe UI" pitchFamily="34" charset="0"/>
                </a:rPr>
                <a:t>Application development</a:t>
              </a:r>
            </a:p>
          </p:txBody>
        </p:sp>
        <p:grpSp>
          <p:nvGrpSpPr>
            <p:cNvPr id="158" name="Group 157">
              <a:extLst>
                <a:ext uri="{FF2B5EF4-FFF2-40B4-BE49-F238E27FC236}">
                  <a16:creationId xmlns:a16="http://schemas.microsoft.com/office/drawing/2014/main" id="{D0445AB4-205D-4F7E-811F-AEFDB4A0003C}"/>
                </a:ext>
              </a:extLst>
            </p:cNvPr>
            <p:cNvGrpSpPr/>
            <p:nvPr/>
          </p:nvGrpSpPr>
          <p:grpSpPr>
            <a:xfrm>
              <a:off x="6298499" y="3286529"/>
              <a:ext cx="1005840" cy="956753"/>
              <a:chOff x="6257954" y="3383271"/>
              <a:chExt cx="1005840" cy="956753"/>
            </a:xfrm>
          </p:grpSpPr>
          <p:sp>
            <p:nvSpPr>
              <p:cNvPr id="132" name="Oval 131">
                <a:extLst>
                  <a:ext uri="{FF2B5EF4-FFF2-40B4-BE49-F238E27FC236}">
                    <a16:creationId xmlns:a16="http://schemas.microsoft.com/office/drawing/2014/main" id="{C157152D-DB35-4C8C-B1AE-C3B8B9975BAF}"/>
                  </a:ext>
                </a:extLst>
              </p:cNvPr>
              <p:cNvSpPr>
                <a:spLocks noChangeAspect="1"/>
              </p:cNvSpPr>
              <p:nvPr/>
            </p:nvSpPr>
            <p:spPr bwMode="auto">
              <a:xfrm>
                <a:off x="6532274" y="3383271"/>
                <a:ext cx="457200" cy="457200"/>
              </a:xfrm>
              <a:prstGeom prst="ellipse">
                <a:avLst/>
              </a:prstGeom>
              <a:solidFill>
                <a:srgbClr val="287EFF"/>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FFFFFF"/>
                  </a:solidFill>
                  <a:latin typeface="Segoe UI"/>
                  <a:cs typeface="Segoe UI" pitchFamily="34" charset="0"/>
                </a:endParaRPr>
              </a:p>
            </p:txBody>
          </p:sp>
          <p:grpSp>
            <p:nvGrpSpPr>
              <p:cNvPr id="133" name="Group 132">
                <a:extLst>
                  <a:ext uri="{FF2B5EF4-FFF2-40B4-BE49-F238E27FC236}">
                    <a16:creationId xmlns:a16="http://schemas.microsoft.com/office/drawing/2014/main" id="{D9C91C0C-7B41-493B-ADF5-896623EEE105}"/>
                  </a:ext>
                </a:extLst>
              </p:cNvPr>
              <p:cNvGrpSpPr>
                <a:grpSpLocks noChangeAspect="1"/>
              </p:cNvGrpSpPr>
              <p:nvPr/>
            </p:nvGrpSpPr>
            <p:grpSpPr>
              <a:xfrm>
                <a:off x="6637430" y="3518087"/>
                <a:ext cx="246888" cy="187569"/>
                <a:chOff x="-1146795" y="678443"/>
                <a:chExt cx="1017589" cy="773118"/>
              </a:xfrm>
              <a:solidFill>
                <a:srgbClr val="D2D2D2"/>
              </a:solidFill>
            </p:grpSpPr>
            <p:sp>
              <p:nvSpPr>
                <p:cNvPr id="134" name="Freeform 5">
                  <a:extLst>
                    <a:ext uri="{FF2B5EF4-FFF2-40B4-BE49-F238E27FC236}">
                      <a16:creationId xmlns:a16="http://schemas.microsoft.com/office/drawing/2014/main" id="{1DA7430D-26BD-43E1-8014-BA21F7150AFE}"/>
                    </a:ext>
                  </a:extLst>
                </p:cNvPr>
                <p:cNvSpPr>
                  <a:spLocks/>
                </p:cNvSpPr>
                <p:nvPr/>
              </p:nvSpPr>
              <p:spPr bwMode="auto">
                <a:xfrm>
                  <a:off x="-1146795" y="678443"/>
                  <a:ext cx="1017589" cy="669926"/>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FFFFFF"/>
                    </a:solidFill>
                    <a:latin typeface="Segoe UI"/>
                  </a:endParaRPr>
                </a:p>
              </p:txBody>
            </p:sp>
            <p:sp>
              <p:nvSpPr>
                <p:cNvPr id="135" name="Freeform 6">
                  <a:extLst>
                    <a:ext uri="{FF2B5EF4-FFF2-40B4-BE49-F238E27FC236}">
                      <a16:creationId xmlns:a16="http://schemas.microsoft.com/office/drawing/2014/main" id="{42A24A70-DDFE-4455-B237-8EFB7AE5D0E2}"/>
                    </a:ext>
                  </a:extLst>
                </p:cNvPr>
                <p:cNvSpPr>
                  <a:spLocks noEditPoints="1"/>
                </p:cNvSpPr>
                <p:nvPr/>
              </p:nvSpPr>
              <p:spPr bwMode="auto">
                <a:xfrm>
                  <a:off x="-1146792" y="845132"/>
                  <a:ext cx="777874" cy="606429"/>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5870">
                    <a:defRPr/>
                  </a:pPr>
                  <a:endParaRPr lang="en-US" sz="1958">
                    <a:solidFill>
                      <a:srgbClr val="FFFFFF"/>
                    </a:solidFill>
                    <a:latin typeface="Segoe UI"/>
                  </a:endParaRPr>
                </a:p>
              </p:txBody>
            </p:sp>
          </p:grpSp>
          <p:sp>
            <p:nvSpPr>
              <p:cNvPr id="138" name="Rectangle 137">
                <a:extLst>
                  <a:ext uri="{FF2B5EF4-FFF2-40B4-BE49-F238E27FC236}">
                    <a16:creationId xmlns:a16="http://schemas.microsoft.com/office/drawing/2014/main" id="{16C32DA0-A2D4-4E9C-AEE3-DED2BF1D3E21}"/>
                  </a:ext>
                </a:extLst>
              </p:cNvPr>
              <p:cNvSpPr/>
              <p:nvPr/>
            </p:nvSpPr>
            <p:spPr bwMode="auto">
              <a:xfrm>
                <a:off x="6257954" y="3882824"/>
                <a:ext cx="100584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000" b="1">
                    <a:solidFill>
                      <a:srgbClr val="282828"/>
                    </a:solidFill>
                    <a:latin typeface="Segoe UI"/>
                    <a:cs typeface="Segoe UI" pitchFamily="34" charset="0"/>
                  </a:rPr>
                  <a:t>Power Automate</a:t>
                </a:r>
              </a:p>
              <a:p>
                <a:pPr algn="ctr" defTabSz="950663" fontAlgn="base">
                  <a:spcBef>
                    <a:spcPct val="0"/>
                  </a:spcBef>
                  <a:spcAft>
                    <a:spcPts val="408"/>
                  </a:spcAft>
                  <a:defRPr/>
                </a:pPr>
                <a:r>
                  <a:rPr lang="en-US" sz="700">
                    <a:solidFill>
                      <a:srgbClr val="282828"/>
                    </a:solidFill>
                    <a:latin typeface="Segoe UI"/>
                    <a:cs typeface="Segoe UI" pitchFamily="34" charset="0"/>
                  </a:rPr>
                  <a:t>Process automation</a:t>
                </a:r>
              </a:p>
            </p:txBody>
          </p:sp>
        </p:grpSp>
        <p:grpSp>
          <p:nvGrpSpPr>
            <p:cNvPr id="159" name="Group 158">
              <a:extLst>
                <a:ext uri="{FF2B5EF4-FFF2-40B4-BE49-F238E27FC236}">
                  <a16:creationId xmlns:a16="http://schemas.microsoft.com/office/drawing/2014/main" id="{EC401EB9-D101-4F46-8C7C-72E130021A26}"/>
                </a:ext>
              </a:extLst>
            </p:cNvPr>
            <p:cNvGrpSpPr/>
            <p:nvPr/>
          </p:nvGrpSpPr>
          <p:grpSpPr>
            <a:xfrm>
              <a:off x="7594600" y="3286529"/>
              <a:ext cx="1281800" cy="956753"/>
              <a:chOff x="7993336" y="3383271"/>
              <a:chExt cx="1281800" cy="956753"/>
            </a:xfrm>
          </p:grpSpPr>
          <p:sp>
            <p:nvSpPr>
              <p:cNvPr id="140" name="Rectangle 139">
                <a:extLst>
                  <a:ext uri="{FF2B5EF4-FFF2-40B4-BE49-F238E27FC236}">
                    <a16:creationId xmlns:a16="http://schemas.microsoft.com/office/drawing/2014/main" id="{86744984-60A5-4BDB-8506-31B9BDB8CE6E}"/>
                  </a:ext>
                </a:extLst>
              </p:cNvPr>
              <p:cNvSpPr/>
              <p:nvPr/>
            </p:nvSpPr>
            <p:spPr bwMode="auto">
              <a:xfrm>
                <a:off x="7993336" y="3882824"/>
                <a:ext cx="128180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000" b="1">
                    <a:solidFill>
                      <a:srgbClr val="282828"/>
                    </a:solidFill>
                    <a:latin typeface="Segoe UI"/>
                    <a:cs typeface="Segoe UI" pitchFamily="34" charset="0"/>
                  </a:rPr>
                  <a:t>Power Virtual Agents</a:t>
                </a:r>
              </a:p>
              <a:p>
                <a:pPr algn="ctr" defTabSz="950663" fontAlgn="base">
                  <a:spcBef>
                    <a:spcPct val="0"/>
                  </a:spcBef>
                  <a:spcAft>
                    <a:spcPts val="408"/>
                  </a:spcAft>
                  <a:defRPr/>
                </a:pPr>
                <a:r>
                  <a:rPr lang="en-US" sz="700">
                    <a:solidFill>
                      <a:srgbClr val="282828"/>
                    </a:solidFill>
                    <a:latin typeface="Segoe UI"/>
                    <a:cs typeface="Segoe UI" pitchFamily="34" charset="0"/>
                  </a:rPr>
                  <a:t>Intelligent virtual agents</a:t>
                </a:r>
              </a:p>
            </p:txBody>
          </p:sp>
          <p:sp>
            <p:nvSpPr>
              <p:cNvPr id="142" name="Oval 141">
                <a:extLst>
                  <a:ext uri="{FF2B5EF4-FFF2-40B4-BE49-F238E27FC236}">
                    <a16:creationId xmlns:a16="http://schemas.microsoft.com/office/drawing/2014/main" id="{D191E43A-61EE-4BFA-A317-1CEF932F8EF6}"/>
                  </a:ext>
                </a:extLst>
              </p:cNvPr>
              <p:cNvSpPr>
                <a:spLocks noChangeAspect="1"/>
              </p:cNvSpPr>
              <p:nvPr/>
            </p:nvSpPr>
            <p:spPr bwMode="auto">
              <a:xfrm>
                <a:off x="8405636" y="3383271"/>
                <a:ext cx="457200" cy="457200"/>
              </a:xfrm>
              <a:prstGeom prst="ellipse">
                <a:avLst/>
              </a:prstGeom>
              <a:solidFill>
                <a:srgbClr val="14848F"/>
              </a:solidFill>
              <a:ln>
                <a:noFill/>
              </a:ln>
              <a:effectLst>
                <a:outerShdw blurRad="63500" dist="38100" dir="2700000" algn="tl"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7777" tIns="134223" rIns="167777" bIns="134223" numCol="1" spcCol="0" rtlCol="0" fromWordArt="0" anchor="ctr" anchorCtr="0" forceAA="0" compatLnSpc="1">
                <a:prstTxWarp prst="textNoShape">
                  <a:avLst/>
                </a:prstTxWarp>
                <a:noAutofit/>
              </a:bodyPr>
              <a:lstStyle/>
              <a:p>
                <a:pPr defTabSz="855340" fontAlgn="base">
                  <a:spcBef>
                    <a:spcPct val="0"/>
                  </a:spcBef>
                  <a:spcAft>
                    <a:spcPct val="0"/>
                  </a:spcAft>
                  <a:defRPr/>
                </a:pPr>
                <a:endParaRPr lang="en-US" sz="1835">
                  <a:solidFill>
                    <a:srgbClr val="FFFFFF"/>
                  </a:solidFill>
                  <a:latin typeface="Segoe UI"/>
                  <a:cs typeface="Segoe UI" pitchFamily="34" charset="0"/>
                </a:endParaRPr>
              </a:p>
            </p:txBody>
          </p:sp>
          <p:pic>
            <p:nvPicPr>
              <p:cNvPr id="143" name="Picture 142" descr="A picture containing drawing&#10;&#10;Description automatically generated">
                <a:extLst>
                  <a:ext uri="{FF2B5EF4-FFF2-40B4-BE49-F238E27FC236}">
                    <a16:creationId xmlns:a16="http://schemas.microsoft.com/office/drawing/2014/main" id="{FAA7B73C-37E5-4D5A-8B13-4CFBD6339F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10792" y="3488427"/>
                <a:ext cx="246888" cy="246888"/>
              </a:xfrm>
              <a:prstGeom prst="rect">
                <a:avLst/>
              </a:prstGeom>
            </p:spPr>
          </p:pic>
        </p:grpSp>
      </p:grpSp>
      <p:grpSp>
        <p:nvGrpSpPr>
          <p:cNvPr id="10" name="Group 9">
            <a:extLst>
              <a:ext uri="{FF2B5EF4-FFF2-40B4-BE49-F238E27FC236}">
                <a16:creationId xmlns:a16="http://schemas.microsoft.com/office/drawing/2014/main" id="{A18EFA29-843B-4D16-BF74-78199D35AE02}"/>
              </a:ext>
            </a:extLst>
          </p:cNvPr>
          <p:cNvGrpSpPr/>
          <p:nvPr/>
        </p:nvGrpSpPr>
        <p:grpSpPr>
          <a:xfrm>
            <a:off x="3491824" y="4774716"/>
            <a:ext cx="5668350" cy="1005840"/>
            <a:chOff x="4119093" y="4600327"/>
            <a:chExt cx="5668350" cy="1005840"/>
          </a:xfrm>
        </p:grpSpPr>
        <p:sp>
          <p:nvSpPr>
            <p:cNvPr id="71" name="Rectangle 70">
              <a:extLst>
                <a:ext uri="{FF2B5EF4-FFF2-40B4-BE49-F238E27FC236}">
                  <a16:creationId xmlns:a16="http://schemas.microsoft.com/office/drawing/2014/main" id="{642D7948-303E-4EAE-A81D-978CBB472374}"/>
                </a:ext>
              </a:extLst>
            </p:cNvPr>
            <p:cNvSpPr/>
            <p:nvPr/>
          </p:nvSpPr>
          <p:spPr>
            <a:xfrm>
              <a:off x="4119093" y="4600327"/>
              <a:ext cx="5668350" cy="1005840"/>
            </a:xfrm>
            <a:prstGeom prst="rect">
              <a:avLst/>
            </a:prstGeom>
            <a:solidFill>
              <a:srgbClr val="F6E6F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139871" rIns="0" rtlCol="0" anchor="t"/>
            <a:lstStyle/>
            <a:p>
              <a:pPr algn="ctr" defTabSz="932418">
                <a:defRPr/>
              </a:pPr>
              <a:endParaRPr lang="en-US" sz="918">
                <a:solidFill>
                  <a:srgbClr val="3C3C41"/>
                </a:solidFill>
                <a:latin typeface="Segoe UI Semibold"/>
                <a:cs typeface="Segoe UI" panose="020B0502040204020203" pitchFamily="34" charset="0"/>
              </a:endParaRPr>
            </a:p>
            <a:p>
              <a:pPr algn="ctr" defTabSz="932418">
                <a:defRPr/>
              </a:pPr>
              <a:endParaRPr lang="en-US" sz="918">
                <a:solidFill>
                  <a:srgbClr val="3C3C41"/>
                </a:solidFill>
                <a:latin typeface="Segoe UI Semibold"/>
                <a:cs typeface="Segoe UI" panose="020B0502040204020203" pitchFamily="34" charset="0"/>
              </a:endParaRPr>
            </a:p>
            <a:p>
              <a:pPr algn="ctr" defTabSz="932418">
                <a:defRPr/>
              </a:pPr>
              <a:endParaRPr lang="en-US" sz="918">
                <a:solidFill>
                  <a:srgbClr val="3C3C41"/>
                </a:solidFill>
                <a:latin typeface="Segoe UI Semibold"/>
                <a:cs typeface="Segoe UI" panose="020B0502040204020203" pitchFamily="34" charset="0"/>
              </a:endParaRPr>
            </a:p>
          </p:txBody>
        </p:sp>
        <p:grpSp>
          <p:nvGrpSpPr>
            <p:cNvPr id="3" name="Group 2">
              <a:extLst>
                <a:ext uri="{FF2B5EF4-FFF2-40B4-BE49-F238E27FC236}">
                  <a16:creationId xmlns:a16="http://schemas.microsoft.com/office/drawing/2014/main" id="{B96FF201-0B49-4F1D-AB63-0DF644AE8329}"/>
                </a:ext>
              </a:extLst>
            </p:cNvPr>
            <p:cNvGrpSpPr/>
            <p:nvPr/>
          </p:nvGrpSpPr>
          <p:grpSpPr>
            <a:xfrm>
              <a:off x="6593084" y="4750703"/>
              <a:ext cx="720368" cy="705089"/>
              <a:chOff x="6342116" y="4739630"/>
              <a:chExt cx="720368" cy="705089"/>
            </a:xfrm>
          </p:grpSpPr>
          <p:sp>
            <p:nvSpPr>
              <p:cNvPr id="147" name="Rectangle 146">
                <a:extLst>
                  <a:ext uri="{FF2B5EF4-FFF2-40B4-BE49-F238E27FC236}">
                    <a16:creationId xmlns:a16="http://schemas.microsoft.com/office/drawing/2014/main" id="{905C232D-3732-43CB-921F-72DF99CC2E0C}"/>
                  </a:ext>
                </a:extLst>
              </p:cNvPr>
              <p:cNvSpPr/>
              <p:nvPr/>
            </p:nvSpPr>
            <p:spPr bwMode="auto">
              <a:xfrm>
                <a:off x="6342116" y="5170399"/>
                <a:ext cx="720368" cy="2743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950663" fontAlgn="base">
                  <a:lnSpc>
                    <a:spcPct val="90000"/>
                  </a:lnSpc>
                  <a:spcBef>
                    <a:spcPct val="0"/>
                  </a:spcBef>
                  <a:spcAft>
                    <a:spcPts val="408"/>
                  </a:spcAft>
                  <a:defRPr/>
                </a:pPr>
                <a:r>
                  <a:rPr lang="en-US" sz="1000" dirty="0">
                    <a:solidFill>
                      <a:srgbClr val="282828"/>
                    </a:solidFill>
                    <a:latin typeface="Segoe UI"/>
                    <a:cs typeface="Segoe UI" pitchFamily="34" charset="0"/>
                  </a:rPr>
                  <a:t>Dataflex Pro</a:t>
                </a:r>
              </a:p>
            </p:txBody>
          </p:sp>
          <p:pic>
            <p:nvPicPr>
              <p:cNvPr id="149" name="Graphic 148" descr="Icon for Common Data Service">
                <a:extLst>
                  <a:ext uri="{FF2B5EF4-FFF2-40B4-BE49-F238E27FC236}">
                    <a16:creationId xmlns:a16="http://schemas.microsoft.com/office/drawing/2014/main" id="{553700D3-173D-40E3-89C7-B6CBEB162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18518" y="4739630"/>
                <a:ext cx="367564" cy="367563"/>
              </a:xfrm>
              <a:prstGeom prst="rect">
                <a:avLst/>
              </a:prstGeom>
            </p:spPr>
          </p:pic>
        </p:grpSp>
      </p:grpSp>
      <p:grpSp>
        <p:nvGrpSpPr>
          <p:cNvPr id="213" name="Group 212">
            <a:extLst>
              <a:ext uri="{FF2B5EF4-FFF2-40B4-BE49-F238E27FC236}">
                <a16:creationId xmlns:a16="http://schemas.microsoft.com/office/drawing/2014/main" id="{3E9BBD3C-91EF-46A3-B089-4CECF412B598}"/>
              </a:ext>
            </a:extLst>
          </p:cNvPr>
          <p:cNvGrpSpPr/>
          <p:nvPr/>
        </p:nvGrpSpPr>
        <p:grpSpPr>
          <a:xfrm>
            <a:off x="3491824" y="5698775"/>
            <a:ext cx="6715338" cy="781280"/>
            <a:chOff x="2265953" y="5542796"/>
            <a:chExt cx="6715338" cy="781280"/>
          </a:xfrm>
        </p:grpSpPr>
        <p:sp>
          <p:nvSpPr>
            <p:cNvPr id="164" name="Rectangle 163">
              <a:extLst>
                <a:ext uri="{FF2B5EF4-FFF2-40B4-BE49-F238E27FC236}">
                  <a16:creationId xmlns:a16="http://schemas.microsoft.com/office/drawing/2014/main" id="{B00EF237-2FC0-4BB3-930C-C1EE918B9BEC}"/>
                </a:ext>
              </a:extLst>
            </p:cNvPr>
            <p:cNvSpPr/>
            <p:nvPr/>
          </p:nvSpPr>
          <p:spPr>
            <a:xfrm>
              <a:off x="2265953" y="5667036"/>
              <a:ext cx="6715338" cy="492807"/>
            </a:xfrm>
            <a:prstGeom prst="rect">
              <a:avLst/>
            </a:prstGeom>
            <a:solidFill>
              <a:schemeClr val="bg1">
                <a:lumMod val="95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932418">
                <a:defRPr/>
              </a:pPr>
              <a:endParaRPr lang="en-US" sz="1600">
                <a:solidFill>
                  <a:srgbClr val="3C3C41"/>
                </a:solidFill>
                <a:latin typeface="Segoe UI Semibold"/>
                <a:cs typeface="Segoe UI" panose="020B0502040204020203" pitchFamily="34" charset="0"/>
              </a:endParaRPr>
            </a:p>
          </p:txBody>
        </p:sp>
        <p:pic>
          <p:nvPicPr>
            <p:cNvPr id="170" name="Picture 169" descr="Microsoft Azure logo.">
              <a:extLst>
                <a:ext uri="{FF2B5EF4-FFF2-40B4-BE49-F238E27FC236}">
                  <a16:creationId xmlns:a16="http://schemas.microsoft.com/office/drawing/2014/main" id="{188C7EE8-A5DC-49F0-AB49-74CFF9FBEE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4056" y="5542796"/>
              <a:ext cx="1479132" cy="781280"/>
            </a:xfrm>
            <a:prstGeom prst="rect">
              <a:avLst/>
            </a:prstGeom>
          </p:spPr>
        </p:pic>
      </p:grpSp>
      <p:grpSp>
        <p:nvGrpSpPr>
          <p:cNvPr id="216" name="Group 215">
            <a:extLst>
              <a:ext uri="{FF2B5EF4-FFF2-40B4-BE49-F238E27FC236}">
                <a16:creationId xmlns:a16="http://schemas.microsoft.com/office/drawing/2014/main" id="{1FBADBCE-17EA-4EA3-9E42-54A1C249D997}"/>
              </a:ext>
            </a:extLst>
          </p:cNvPr>
          <p:cNvGrpSpPr/>
          <p:nvPr/>
        </p:nvGrpSpPr>
        <p:grpSpPr>
          <a:xfrm>
            <a:off x="3470837" y="1890421"/>
            <a:ext cx="2124107" cy="1188720"/>
            <a:chOff x="3291954" y="1677813"/>
            <a:chExt cx="2124107" cy="1188720"/>
          </a:xfrm>
        </p:grpSpPr>
        <p:sp>
          <p:nvSpPr>
            <p:cNvPr id="176" name="Rectangle 175">
              <a:extLst>
                <a:ext uri="{FF2B5EF4-FFF2-40B4-BE49-F238E27FC236}">
                  <a16:creationId xmlns:a16="http://schemas.microsoft.com/office/drawing/2014/main" id="{A44AB165-C699-4235-80C8-FD372B2AA7FB}"/>
                </a:ext>
              </a:extLst>
            </p:cNvPr>
            <p:cNvSpPr/>
            <p:nvPr/>
          </p:nvSpPr>
          <p:spPr>
            <a:xfrm>
              <a:off x="3312941" y="1677813"/>
              <a:ext cx="2103120" cy="1188720"/>
            </a:xfrm>
            <a:prstGeom prst="rect">
              <a:avLst/>
            </a:prstGeom>
            <a:solidFill>
              <a:schemeClr val="bg1">
                <a:lumMod val="95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lstStyle/>
            <a:p>
              <a:pPr defTabSz="932418">
                <a:defRPr/>
              </a:pPr>
              <a:r>
                <a:rPr lang="en-US" sz="1400" b="1">
                  <a:solidFill>
                    <a:schemeClr val="accent4"/>
                  </a:solidFill>
                  <a:cs typeface="Segoe UI Light" panose="020B0502040204020203" pitchFamily="34" charset="0"/>
                </a:rPr>
                <a:t>Extend</a:t>
              </a:r>
              <a:r>
                <a:rPr lang="en-US" sz="1400">
                  <a:solidFill>
                    <a:schemeClr val="tx1"/>
                  </a:solidFill>
                  <a:cs typeface="Segoe UI Light" panose="020B0502040204020203" pitchFamily="34" charset="0"/>
                </a:rPr>
                <a:t> Microsoft apps</a:t>
              </a:r>
              <a:endParaRPr lang="en-US" sz="1400">
                <a:solidFill>
                  <a:schemeClr val="tx1"/>
                </a:solidFill>
                <a:latin typeface="Segoe UI Semibold"/>
                <a:cs typeface="Segoe UI" panose="020B0502040204020203" pitchFamily="34" charset="0"/>
              </a:endParaRPr>
            </a:p>
          </p:txBody>
        </p:sp>
        <p:pic>
          <p:nvPicPr>
            <p:cNvPr id="186" name="Picture 185" descr="Microsoft Dynamics 365 Logo">
              <a:extLst>
                <a:ext uri="{FF2B5EF4-FFF2-40B4-BE49-F238E27FC236}">
                  <a16:creationId xmlns:a16="http://schemas.microsoft.com/office/drawing/2014/main" id="{4B1CA0A8-14C6-4558-99F1-2E95B1E2185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91954" y="2280755"/>
              <a:ext cx="1322438" cy="581638"/>
            </a:xfrm>
            <a:prstGeom prst="rect">
              <a:avLst/>
            </a:prstGeom>
          </p:spPr>
        </p:pic>
        <p:pic>
          <p:nvPicPr>
            <p:cNvPr id="188" name="Picture 187" descr="Office 365 logo">
              <a:extLst>
                <a:ext uri="{FF2B5EF4-FFF2-40B4-BE49-F238E27FC236}">
                  <a16:creationId xmlns:a16="http://schemas.microsoft.com/office/drawing/2014/main" id="{EF7FDA0F-FFA7-4E91-A07D-2A2B58B35D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64092" y="2203289"/>
              <a:ext cx="579167" cy="579167"/>
            </a:xfrm>
            <a:prstGeom prst="rect">
              <a:avLst/>
            </a:prstGeom>
          </p:spPr>
        </p:pic>
        <p:cxnSp>
          <p:nvCxnSpPr>
            <p:cNvPr id="191" name="Straight Connector 190">
              <a:extLst>
                <a:ext uri="{FF2B5EF4-FFF2-40B4-BE49-F238E27FC236}">
                  <a16:creationId xmlns:a16="http://schemas.microsoft.com/office/drawing/2014/main" id="{0CDC546F-A140-4AAB-BCFA-AC0C19005E54}"/>
                </a:ext>
              </a:extLst>
            </p:cNvPr>
            <p:cNvCxnSpPr>
              <a:cxnSpLocks/>
            </p:cNvCxnSpPr>
            <p:nvPr/>
          </p:nvCxnSpPr>
          <p:spPr>
            <a:xfrm>
              <a:off x="3421464" y="2272173"/>
              <a:ext cx="1886075" cy="0"/>
            </a:xfrm>
            <a:prstGeom prst="line">
              <a:avLst/>
            </a:prstGeom>
            <a:ln w="9525">
              <a:solidFill>
                <a:schemeClr val="accent3"/>
              </a:solidFill>
              <a:miter lim="800000"/>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F6D28739-E147-4A93-B1CA-BA526617DD1A}"/>
              </a:ext>
            </a:extLst>
          </p:cNvPr>
          <p:cNvGrpSpPr/>
          <p:nvPr/>
        </p:nvGrpSpPr>
        <p:grpSpPr>
          <a:xfrm>
            <a:off x="8104042" y="1890421"/>
            <a:ext cx="2103120" cy="1188720"/>
            <a:chOff x="6878173" y="1677813"/>
            <a:chExt cx="2103120" cy="1188720"/>
          </a:xfrm>
        </p:grpSpPr>
        <p:sp>
          <p:nvSpPr>
            <p:cNvPr id="189" name="Rectangle 188">
              <a:extLst>
                <a:ext uri="{FF2B5EF4-FFF2-40B4-BE49-F238E27FC236}">
                  <a16:creationId xmlns:a16="http://schemas.microsoft.com/office/drawing/2014/main" id="{71418D89-F472-436D-911E-F2E08D649400}"/>
                </a:ext>
              </a:extLst>
            </p:cNvPr>
            <p:cNvSpPr/>
            <p:nvPr/>
          </p:nvSpPr>
          <p:spPr>
            <a:xfrm>
              <a:off x="6878173" y="1677813"/>
              <a:ext cx="2103120" cy="1188720"/>
            </a:xfrm>
            <a:prstGeom prst="rect">
              <a:avLst/>
            </a:prstGeom>
            <a:solidFill>
              <a:schemeClr val="bg1">
                <a:lumMod val="95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lstStyle/>
            <a:p>
              <a:pPr defTabSz="932418">
                <a:defRPr/>
              </a:pPr>
              <a:r>
                <a:rPr lang="en-US" sz="1400" b="1">
                  <a:solidFill>
                    <a:schemeClr val="accent4"/>
                  </a:solidFill>
                  <a:cs typeface="Segoe UI Light" panose="020B0502040204020203" pitchFamily="34" charset="0"/>
                </a:rPr>
                <a:t>Build</a:t>
              </a:r>
              <a:r>
                <a:rPr lang="en-US" sz="1400" b="1">
                  <a:solidFill>
                    <a:schemeClr val="tx1"/>
                  </a:solidFill>
                  <a:cs typeface="Segoe UI Light" panose="020B0502040204020203" pitchFamily="34" charset="0"/>
                </a:rPr>
                <a:t> </a:t>
              </a:r>
              <a:r>
                <a:rPr lang="en-US" sz="1400">
                  <a:solidFill>
                    <a:schemeClr val="tx1"/>
                  </a:solidFill>
                  <a:cs typeface="Segoe UI Light" panose="020B0502040204020203" pitchFamily="34" charset="0"/>
                </a:rPr>
                <a:t>standalone apps</a:t>
              </a:r>
              <a:endParaRPr lang="en-US" sz="1400">
                <a:solidFill>
                  <a:schemeClr val="tx1"/>
                </a:solidFill>
                <a:latin typeface="Segoe UI Semibold"/>
                <a:cs typeface="Segoe UI" panose="020B0502040204020203" pitchFamily="34" charset="0"/>
              </a:endParaRPr>
            </a:p>
          </p:txBody>
        </p:sp>
        <p:cxnSp>
          <p:nvCxnSpPr>
            <p:cNvPr id="193" name="Straight Connector 192">
              <a:extLst>
                <a:ext uri="{FF2B5EF4-FFF2-40B4-BE49-F238E27FC236}">
                  <a16:creationId xmlns:a16="http://schemas.microsoft.com/office/drawing/2014/main" id="{CE38D67E-2D77-4321-9B85-04DC4BD2693E}"/>
                </a:ext>
              </a:extLst>
            </p:cNvPr>
            <p:cNvCxnSpPr>
              <a:cxnSpLocks/>
            </p:cNvCxnSpPr>
            <p:nvPr/>
          </p:nvCxnSpPr>
          <p:spPr>
            <a:xfrm>
              <a:off x="6980743" y="2272173"/>
              <a:ext cx="1886075" cy="0"/>
            </a:xfrm>
            <a:prstGeom prst="line">
              <a:avLst/>
            </a:prstGeom>
            <a:ln w="9525">
              <a:solidFill>
                <a:schemeClr val="accent3"/>
              </a:solidFill>
              <a:miter lim="800000"/>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B6164EB8-3F76-4FDC-869E-946927B92509}"/>
                </a:ext>
              </a:extLst>
            </p:cNvPr>
            <p:cNvSpPr txBox="1"/>
            <p:nvPr/>
          </p:nvSpPr>
          <p:spPr>
            <a:xfrm>
              <a:off x="6993950" y="2398652"/>
              <a:ext cx="1872868" cy="338554"/>
            </a:xfrm>
            <a:prstGeom prst="rect">
              <a:avLst/>
            </a:prstGeom>
            <a:noFill/>
          </p:spPr>
          <p:txBody>
            <a:bodyPr wrap="square" lIns="0" tIns="91440" rIns="0" bIns="91440" rtlCol="0">
              <a:spAutoFit/>
            </a:bodyPr>
            <a:lstStyle/>
            <a:p>
              <a:pPr algn="ctr"/>
              <a:r>
                <a:rPr lang="en-US" sz="1000"/>
                <a:t>Build on Power Apps and Azure</a:t>
              </a:r>
            </a:p>
          </p:txBody>
        </p:sp>
      </p:grpSp>
      <p:cxnSp>
        <p:nvCxnSpPr>
          <p:cNvPr id="197" name="Straight Arrow Connector 196" descr="Arrow pointing up from Power Apps to &quot;Extend Microsoft Apps&quot;.">
            <a:extLst>
              <a:ext uri="{FF2B5EF4-FFF2-40B4-BE49-F238E27FC236}">
                <a16:creationId xmlns:a16="http://schemas.microsoft.com/office/drawing/2014/main" id="{68193DDE-474D-4914-927C-758CC0965B79}"/>
              </a:ext>
            </a:extLst>
          </p:cNvPr>
          <p:cNvCxnSpPr/>
          <p:nvPr/>
        </p:nvCxnSpPr>
        <p:spPr>
          <a:xfrm flipV="1">
            <a:off x="4520071" y="3102521"/>
            <a:ext cx="0" cy="320040"/>
          </a:xfrm>
          <a:prstGeom prst="straightConnector1">
            <a:avLst/>
          </a:prstGeom>
          <a:ln w="12700">
            <a:solidFill>
              <a:schemeClr val="tx1"/>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0FE2474-EC7A-4F7E-BE8D-41BD1925FB2C}"/>
              </a:ext>
            </a:extLst>
          </p:cNvPr>
          <p:cNvCxnSpPr>
            <a:cxnSpLocks/>
          </p:cNvCxnSpPr>
          <p:nvPr/>
        </p:nvCxnSpPr>
        <p:spPr>
          <a:xfrm flipV="1">
            <a:off x="9701671" y="3102523"/>
            <a:ext cx="0" cy="2690852"/>
          </a:xfrm>
          <a:prstGeom prst="straightConnector1">
            <a:avLst/>
          </a:prstGeom>
          <a:ln w="12700">
            <a:solidFill>
              <a:schemeClr val="tx1"/>
            </a:solidFill>
            <a:headEnd type="none"/>
            <a:tailEnd type="arrow" w="lg"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37EC088F-D1A9-4062-9F51-6AD2B0651E37}"/>
              </a:ext>
            </a:extLst>
          </p:cNvPr>
          <p:cNvGrpSpPr/>
          <p:nvPr/>
        </p:nvGrpSpPr>
        <p:grpSpPr>
          <a:xfrm>
            <a:off x="5797933" y="1890421"/>
            <a:ext cx="2103120" cy="1188720"/>
            <a:chOff x="6878173" y="1677813"/>
            <a:chExt cx="2103120" cy="1188720"/>
          </a:xfrm>
        </p:grpSpPr>
        <p:sp>
          <p:nvSpPr>
            <p:cNvPr id="65" name="Rectangle 64">
              <a:extLst>
                <a:ext uri="{FF2B5EF4-FFF2-40B4-BE49-F238E27FC236}">
                  <a16:creationId xmlns:a16="http://schemas.microsoft.com/office/drawing/2014/main" id="{2847A504-6DDC-4F7D-8A14-D704C95705F1}"/>
                </a:ext>
              </a:extLst>
            </p:cNvPr>
            <p:cNvSpPr/>
            <p:nvPr/>
          </p:nvSpPr>
          <p:spPr>
            <a:xfrm>
              <a:off x="6878173" y="1677813"/>
              <a:ext cx="2103120" cy="1188720"/>
            </a:xfrm>
            <a:prstGeom prst="rect">
              <a:avLst/>
            </a:prstGeom>
            <a:solidFill>
              <a:schemeClr val="bg1">
                <a:lumMod val="95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lstStyle/>
            <a:p>
              <a:pPr defTabSz="932418">
                <a:defRPr/>
              </a:pPr>
              <a:r>
                <a:rPr lang="en-US" sz="1400" b="1">
                  <a:solidFill>
                    <a:schemeClr val="accent4"/>
                  </a:solidFill>
                  <a:cs typeface="Segoe UI Light" panose="020B0502040204020203" pitchFamily="34" charset="0"/>
                </a:rPr>
                <a:t>Build</a:t>
              </a:r>
              <a:r>
                <a:rPr lang="en-US" sz="1400" b="1">
                  <a:solidFill>
                    <a:schemeClr val="tx1"/>
                  </a:solidFill>
                  <a:cs typeface="Segoe UI Light" panose="020B0502040204020203" pitchFamily="34" charset="0"/>
                </a:rPr>
                <a:t> </a:t>
              </a:r>
              <a:r>
                <a:rPr lang="en-US" sz="1400">
                  <a:solidFill>
                    <a:schemeClr val="tx1"/>
                  </a:solidFill>
                  <a:cs typeface="Segoe UI Light" panose="020B0502040204020203" pitchFamily="34" charset="0"/>
                </a:rPr>
                <a:t>standalone apps</a:t>
              </a:r>
              <a:endParaRPr lang="en-US" sz="1400">
                <a:solidFill>
                  <a:schemeClr val="tx1"/>
                </a:solidFill>
                <a:latin typeface="Segoe UI Semibold"/>
                <a:cs typeface="Segoe UI" panose="020B0502040204020203" pitchFamily="34" charset="0"/>
              </a:endParaRPr>
            </a:p>
          </p:txBody>
        </p:sp>
        <p:cxnSp>
          <p:nvCxnSpPr>
            <p:cNvPr id="66" name="Straight Connector 65">
              <a:extLst>
                <a:ext uri="{FF2B5EF4-FFF2-40B4-BE49-F238E27FC236}">
                  <a16:creationId xmlns:a16="http://schemas.microsoft.com/office/drawing/2014/main" id="{3F988157-035B-4204-9DC9-3AB43401AF71}"/>
                </a:ext>
              </a:extLst>
            </p:cNvPr>
            <p:cNvCxnSpPr>
              <a:cxnSpLocks/>
            </p:cNvCxnSpPr>
            <p:nvPr/>
          </p:nvCxnSpPr>
          <p:spPr>
            <a:xfrm>
              <a:off x="6980743" y="2272173"/>
              <a:ext cx="1886075" cy="0"/>
            </a:xfrm>
            <a:prstGeom prst="line">
              <a:avLst/>
            </a:prstGeom>
            <a:ln w="9525">
              <a:solidFill>
                <a:schemeClr val="accent3"/>
              </a:solidFill>
              <a:miter lim="800000"/>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6A6647EC-EFFF-450C-8412-62F83EFDEDD0}"/>
                </a:ext>
              </a:extLst>
            </p:cNvPr>
            <p:cNvSpPr txBox="1"/>
            <p:nvPr/>
          </p:nvSpPr>
          <p:spPr>
            <a:xfrm>
              <a:off x="6993950" y="2398652"/>
              <a:ext cx="1872868" cy="338554"/>
            </a:xfrm>
            <a:prstGeom prst="rect">
              <a:avLst/>
            </a:prstGeom>
            <a:noFill/>
          </p:spPr>
          <p:txBody>
            <a:bodyPr wrap="square" lIns="0" tIns="91440" rIns="0" bIns="91440" rtlCol="0">
              <a:spAutoFit/>
            </a:bodyPr>
            <a:lstStyle/>
            <a:p>
              <a:pPr algn="ctr"/>
              <a:r>
                <a:rPr lang="en-US" sz="1000" dirty="0"/>
                <a:t>Build on Power Apps</a:t>
              </a:r>
            </a:p>
          </p:txBody>
        </p:sp>
      </p:grpSp>
      <p:cxnSp>
        <p:nvCxnSpPr>
          <p:cNvPr id="69" name="Straight Arrow Connector 68" descr="Arrow pointing up from Power Apps to &quot;Build Standalone apps on Power Apps&quot;">
            <a:extLst>
              <a:ext uri="{FF2B5EF4-FFF2-40B4-BE49-F238E27FC236}">
                <a16:creationId xmlns:a16="http://schemas.microsoft.com/office/drawing/2014/main" id="{CB3787EA-06F1-4D9E-9B61-635E602022E6}"/>
              </a:ext>
            </a:extLst>
          </p:cNvPr>
          <p:cNvCxnSpPr/>
          <p:nvPr/>
        </p:nvCxnSpPr>
        <p:spPr>
          <a:xfrm flipV="1">
            <a:off x="6833393" y="3102521"/>
            <a:ext cx="0" cy="320040"/>
          </a:xfrm>
          <a:prstGeom prst="straightConnector1">
            <a:avLst/>
          </a:prstGeom>
          <a:ln w="12700">
            <a:solidFill>
              <a:schemeClr val="tx1"/>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descr="Arrow pointing up from Power Apps to &quot;Build standalone apps on Power Apps and Azure.&quot;">
            <a:extLst>
              <a:ext uri="{FF2B5EF4-FFF2-40B4-BE49-F238E27FC236}">
                <a16:creationId xmlns:a16="http://schemas.microsoft.com/office/drawing/2014/main" id="{7B5F1E9D-F3BE-4B1F-ABB7-DB8270E2CB04}"/>
              </a:ext>
            </a:extLst>
          </p:cNvPr>
          <p:cNvCxnSpPr/>
          <p:nvPr/>
        </p:nvCxnSpPr>
        <p:spPr>
          <a:xfrm flipV="1">
            <a:off x="8662193" y="3102521"/>
            <a:ext cx="0" cy="320040"/>
          </a:xfrm>
          <a:prstGeom prst="straightConnector1">
            <a:avLst/>
          </a:prstGeom>
          <a:ln w="12700">
            <a:solidFill>
              <a:schemeClr val="tx1"/>
            </a:solidFill>
            <a:headEnd type="none"/>
            <a:tailEnd type="arrow"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6BD370D-DF17-4CEA-A383-FE5244EA02EE}"/>
              </a:ext>
            </a:extLst>
          </p:cNvPr>
          <p:cNvGrpSpPr/>
          <p:nvPr/>
        </p:nvGrpSpPr>
        <p:grpSpPr>
          <a:xfrm>
            <a:off x="416097" y="4777649"/>
            <a:ext cx="2708198" cy="1002907"/>
            <a:chOff x="1043366" y="4603260"/>
            <a:chExt cx="2708198" cy="1002907"/>
          </a:xfrm>
        </p:grpSpPr>
        <p:sp>
          <p:nvSpPr>
            <p:cNvPr id="195" name="Rectangle 194">
              <a:extLst>
                <a:ext uri="{FF2B5EF4-FFF2-40B4-BE49-F238E27FC236}">
                  <a16:creationId xmlns:a16="http://schemas.microsoft.com/office/drawing/2014/main" id="{A9A080CE-C6B9-40E4-9A5E-802166E9A614}"/>
                </a:ext>
              </a:extLst>
            </p:cNvPr>
            <p:cNvSpPr/>
            <p:nvPr/>
          </p:nvSpPr>
          <p:spPr>
            <a:xfrm>
              <a:off x="1043366" y="4603260"/>
              <a:ext cx="2708198" cy="1002907"/>
            </a:xfrm>
            <a:prstGeom prst="rect">
              <a:avLst/>
            </a:prstGeom>
            <a:solidFill>
              <a:srgbClr val="F6E6F6"/>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57200" tIns="91440" rIns="0" bIns="91440" rtlCol="0" anchor="ctr"/>
            <a:lstStyle/>
            <a:p>
              <a:pPr defTabSz="932418">
                <a:defRPr/>
              </a:pPr>
              <a:r>
                <a:rPr lang="en-US" sz="1400" b="1" dirty="0">
                  <a:solidFill>
                    <a:schemeClr val="accent4"/>
                  </a:solidFill>
                  <a:cs typeface="Segoe UI Light" panose="020B0502040204020203" pitchFamily="34" charset="0"/>
                </a:rPr>
                <a:t>Connect</a:t>
              </a:r>
              <a:r>
                <a:rPr lang="en-US" sz="1400" b="1" dirty="0">
                  <a:solidFill>
                    <a:schemeClr val="tx1"/>
                  </a:solidFill>
                  <a:cs typeface="Segoe UI Light" panose="020B0502040204020203" pitchFamily="34" charset="0"/>
                </a:rPr>
                <a:t> </a:t>
              </a:r>
              <a:r>
                <a:rPr lang="en-US" sz="1400" dirty="0">
                  <a:solidFill>
                    <a:schemeClr val="tx1"/>
                  </a:solidFill>
                  <a:cs typeface="Segoe UI Light" panose="020B0502040204020203" pitchFamily="34" charset="0"/>
                </a:rPr>
                <a:t>other data sources using Data Connectors</a:t>
              </a:r>
            </a:p>
            <a:p>
              <a:pPr marL="173038" indent="-117475" defTabSz="932418">
                <a:spcBef>
                  <a:spcPts val="300"/>
                </a:spcBef>
                <a:buFont typeface="Arial" panose="020B0604020202020204" pitchFamily="34" charset="0"/>
                <a:buChar char="•"/>
                <a:defRPr/>
              </a:pPr>
              <a:r>
                <a:rPr lang="en-US" sz="1000" dirty="0">
                  <a:solidFill>
                    <a:schemeClr val="accent3"/>
                  </a:solidFill>
                </a:rPr>
                <a:t>3</a:t>
              </a:r>
              <a:r>
                <a:rPr lang="en-US" sz="1000" baseline="30000" dirty="0">
                  <a:solidFill>
                    <a:schemeClr val="accent3"/>
                  </a:solidFill>
                </a:rPr>
                <a:t>rd</a:t>
              </a:r>
              <a:r>
                <a:rPr lang="en-US" sz="1000" dirty="0">
                  <a:solidFill>
                    <a:schemeClr val="accent3"/>
                  </a:solidFill>
                </a:rPr>
                <a:t> party</a:t>
              </a:r>
            </a:p>
            <a:p>
              <a:pPr marL="173038" indent="-117475" defTabSz="932418">
                <a:buFont typeface="Arial" panose="020B0604020202020204" pitchFamily="34" charset="0"/>
                <a:buChar char="•"/>
                <a:defRPr/>
              </a:pPr>
              <a:r>
                <a:rPr lang="en-US" sz="1000" dirty="0">
                  <a:solidFill>
                    <a:schemeClr val="accent3"/>
                  </a:solidFill>
                  <a:cs typeface="Segoe UI Light" panose="020B0502040204020203" pitchFamily="34" charset="0"/>
                </a:rPr>
                <a:t>On-prem</a:t>
              </a:r>
            </a:p>
            <a:p>
              <a:pPr marL="173038" indent="-117475" defTabSz="932418">
                <a:buFont typeface="Arial" panose="020B0604020202020204" pitchFamily="34" charset="0"/>
                <a:buChar char="•"/>
                <a:defRPr/>
              </a:pPr>
              <a:r>
                <a:rPr lang="en-US" sz="1000" dirty="0">
                  <a:solidFill>
                    <a:schemeClr val="accent3"/>
                  </a:solidFill>
                  <a:cs typeface="Segoe UI Light" panose="020B0502040204020203" pitchFamily="34" charset="0"/>
                </a:rPr>
                <a:t>Other cloud sources</a:t>
              </a:r>
              <a:endParaRPr lang="en-US" sz="1400" dirty="0">
                <a:solidFill>
                  <a:schemeClr val="tx1"/>
                </a:solidFill>
                <a:latin typeface="Segoe UI Semibold"/>
                <a:cs typeface="Segoe UI" panose="020B0502040204020203" pitchFamily="34" charset="0"/>
              </a:endParaRPr>
            </a:p>
          </p:txBody>
        </p:sp>
        <p:sp>
          <p:nvSpPr>
            <p:cNvPr id="150" name="plug" title="Icon of a power plug showing an A to B connection">
              <a:extLst>
                <a:ext uri="{FF2B5EF4-FFF2-40B4-BE49-F238E27FC236}">
                  <a16:creationId xmlns:a16="http://schemas.microsoft.com/office/drawing/2014/main" id="{32DAC99D-26A6-45B8-9C39-886A95E6EE47}"/>
                </a:ext>
              </a:extLst>
            </p:cNvPr>
            <p:cNvSpPr>
              <a:spLocks noChangeAspect="1" noEditPoints="1"/>
            </p:cNvSpPr>
            <p:nvPr/>
          </p:nvSpPr>
          <p:spPr bwMode="auto">
            <a:xfrm>
              <a:off x="1096293" y="4702185"/>
              <a:ext cx="345017" cy="327035"/>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12700">
              <a:solidFill>
                <a:schemeClr val="tx1"/>
              </a:solidFill>
              <a:headEnd/>
              <a:tailEnd/>
            </a:ln>
          </p:spPr>
          <p:style>
            <a:lnRef idx="1">
              <a:schemeClr val="dk1"/>
            </a:lnRef>
            <a:fillRef idx="0">
              <a:schemeClr val="dk1"/>
            </a:fillRef>
            <a:effectRef idx="0">
              <a:schemeClr val="dk1"/>
            </a:effectRef>
            <a:fontRef idx="minor">
              <a:schemeClr val="tx1"/>
            </a:fontRef>
          </p:style>
          <p:txBody>
            <a:bodyPr vert="horz" wrap="square" lIns="93234" tIns="46616" rIns="93234" bIns="46616"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32239">
                <a:defRPr/>
              </a:pPr>
              <a:endParaRPr lang="en-US" sz="918">
                <a:solidFill>
                  <a:srgbClr val="FFFFFF"/>
                </a:solidFill>
                <a:latin typeface="Segoe UI"/>
              </a:endParaRPr>
            </a:p>
          </p:txBody>
        </p:sp>
      </p:grpSp>
      <p:cxnSp>
        <p:nvCxnSpPr>
          <p:cNvPr id="76" name="Straight Arrow Connector 75">
            <a:extLst>
              <a:ext uri="{FF2B5EF4-FFF2-40B4-BE49-F238E27FC236}">
                <a16:creationId xmlns:a16="http://schemas.microsoft.com/office/drawing/2014/main" id="{E931AB41-B475-43F7-9E02-627BF6CB7584}"/>
              </a:ext>
            </a:extLst>
          </p:cNvPr>
          <p:cNvCxnSpPr>
            <a:cxnSpLocks/>
          </p:cNvCxnSpPr>
          <p:nvPr/>
        </p:nvCxnSpPr>
        <p:spPr>
          <a:xfrm>
            <a:off x="3150797" y="5277636"/>
            <a:ext cx="320040" cy="0"/>
          </a:xfrm>
          <a:prstGeom prst="straightConnector1">
            <a:avLst/>
          </a:prstGeom>
          <a:ln w="12700">
            <a:solidFill>
              <a:schemeClr val="tx1"/>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5B459BD-EEC2-4F17-8E51-00B15604266D}"/>
              </a:ext>
            </a:extLst>
          </p:cNvPr>
          <p:cNvSpPr>
            <a:spLocks noGrp="1"/>
          </p:cNvSpPr>
          <p:nvPr>
            <p:ph type="title"/>
          </p:nvPr>
        </p:nvSpPr>
        <p:spPr>
          <a:xfrm>
            <a:off x="465140" y="632781"/>
            <a:ext cx="11533187" cy="800219"/>
          </a:xfrm>
        </p:spPr>
        <p:txBody>
          <a:bodyPr/>
          <a:lstStyle/>
          <a:p>
            <a:pPr marL="0" marR="0" lvl="0" indent="0" defTabSz="932742" rtl="0" eaLnBrk="1" fontAlgn="auto" latinLnBrk="0" hangingPunct="1">
              <a:lnSpc>
                <a:spcPct val="100000"/>
              </a:lnSpc>
              <a:spcBef>
                <a:spcPts val="0"/>
              </a:spcBef>
              <a:spcAft>
                <a:spcPts val="0"/>
              </a:spcAft>
              <a:tabLst/>
              <a:defRPr/>
            </a:pPr>
            <a:r>
              <a:rPr lang="en-US" dirty="0"/>
              <a:t>Build on a platform or standalone apps</a:t>
            </a:r>
            <a:br>
              <a:rPr lang="en-US" dirty="0"/>
            </a:br>
            <a:r>
              <a:rPr lang="en-US" sz="2400" spc="0" dirty="0">
                <a:ln>
                  <a:noFill/>
                </a:ln>
                <a:solidFill>
                  <a:srgbClr val="282828"/>
                </a:solidFill>
                <a:latin typeface="Segoe UI"/>
                <a:cs typeface="+mn-cs"/>
              </a:rPr>
              <a:t>Spans Office 365, Dynamics 365, and standalone applications</a:t>
            </a:r>
          </a:p>
        </p:txBody>
      </p:sp>
      <p:sp>
        <p:nvSpPr>
          <p:cNvPr id="4" name="TextBox 3">
            <a:extLst>
              <a:ext uri="{FF2B5EF4-FFF2-40B4-BE49-F238E27FC236}">
                <a16:creationId xmlns:a16="http://schemas.microsoft.com/office/drawing/2014/main" id="{3A810403-5AFE-4C07-8C52-A594DF6153B2}"/>
              </a:ext>
            </a:extLst>
          </p:cNvPr>
          <p:cNvSpPr txBox="1"/>
          <p:nvPr/>
        </p:nvSpPr>
        <p:spPr>
          <a:xfrm>
            <a:off x="4756152" y="2773267"/>
            <a:ext cx="765037" cy="323165"/>
          </a:xfrm>
          <a:prstGeom prst="rect">
            <a:avLst/>
          </a:prstGeom>
          <a:noFill/>
        </p:spPr>
        <p:txBody>
          <a:bodyPr wrap="square" lIns="0" tIns="91440" rIns="0" bIns="91440" rtlCol="0">
            <a:spAutoFit/>
          </a:bodyPr>
          <a:lstStyle/>
          <a:p>
            <a:pPr algn="ctr"/>
            <a:r>
              <a:rPr lang="en-US" sz="900" dirty="0">
                <a:solidFill>
                  <a:srgbClr val="737373"/>
                </a:solidFill>
                <a:latin typeface="+mj-lt"/>
              </a:rPr>
              <a:t>Office 365</a:t>
            </a:r>
          </a:p>
        </p:txBody>
      </p:sp>
    </p:spTree>
    <p:extLst>
      <p:ext uri="{BB962C8B-B14F-4D97-AF65-F5344CB8AC3E}">
        <p14:creationId xmlns:p14="http://schemas.microsoft.com/office/powerpoint/2010/main" val="27043731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A23A77C2-6FEB-49F7-BD10-5A730FA9E86C}"/>
              </a:ext>
            </a:extLst>
          </p:cNvPr>
          <p:cNvSpPr txBox="1"/>
          <p:nvPr/>
        </p:nvSpPr>
        <p:spPr>
          <a:xfrm>
            <a:off x="613144" y="2823848"/>
            <a:ext cx="4816476" cy="2255730"/>
          </a:xfrm>
          <a:prstGeom prst="rect">
            <a:avLst/>
          </a:prstGeom>
          <a:noFill/>
        </p:spPr>
        <p:txBody>
          <a:bodyPr wrap="square" lIns="186521" tIns="149217" rIns="186521" bIns="149217" rtlCol="0">
            <a:spAutoFit/>
          </a:bodyPr>
          <a:lstStyle/>
          <a:p>
            <a:pPr defTabSz="932597">
              <a:spcAft>
                <a:spcPts val="612"/>
              </a:spcAft>
              <a:defRPr/>
            </a:pPr>
            <a:r>
              <a:rPr lang="en-US" b="1">
                <a:solidFill>
                  <a:srgbClr val="282828"/>
                </a:solidFill>
                <a:cs typeface="Segoe UI Light" panose="020B0502040204020203" pitchFamily="34" charset="0"/>
              </a:rPr>
              <a:t>Low-Code Capabilities</a:t>
            </a:r>
          </a:p>
          <a:p>
            <a:pPr marL="285750" indent="-285750" defTabSz="932597">
              <a:spcBef>
                <a:spcPts val="1200"/>
              </a:spcBef>
              <a:buFont typeface="Arial" panose="020B0604020202020204" pitchFamily="34" charset="0"/>
              <a:buChar char="•"/>
              <a:defRPr/>
            </a:pPr>
            <a:r>
              <a:rPr lang="en-US" sz="1400">
                <a:cs typeface="Segoe UI Light"/>
              </a:rPr>
              <a:t>Self-service capabilities for users to take their own ideas on how to optimize or automate their work in the form of a Power Apps app</a:t>
            </a:r>
          </a:p>
          <a:p>
            <a:pPr marL="285750" indent="-285750" defTabSz="932597">
              <a:spcBef>
                <a:spcPts val="1200"/>
              </a:spcBef>
              <a:buFont typeface="Arial" panose="020B0604020202020204" pitchFamily="34" charset="0"/>
              <a:buChar char="•"/>
              <a:defRPr/>
            </a:pPr>
            <a:r>
              <a:rPr lang="en-US" sz="1400">
                <a:cs typeface="Segoe UI Light"/>
              </a:rPr>
              <a:t>Unlocks app development backlog – Individual or Team Productivity apps that would otherwise never get built</a:t>
            </a:r>
            <a:endParaRPr lang="en-US" sz="1600">
              <a:solidFill>
                <a:srgbClr val="282828"/>
              </a:solidFill>
              <a:cs typeface="Segoe UI Light" panose="020B0502040204020203" pitchFamily="34" charset="0"/>
            </a:endParaRPr>
          </a:p>
        </p:txBody>
      </p:sp>
      <p:sp>
        <p:nvSpPr>
          <p:cNvPr id="59" name="Title 1">
            <a:extLst>
              <a:ext uri="{FF2B5EF4-FFF2-40B4-BE49-F238E27FC236}">
                <a16:creationId xmlns:a16="http://schemas.microsoft.com/office/drawing/2014/main" id="{DAE6AB03-9CAC-4B30-ACBA-AFDC7BE33371}"/>
              </a:ext>
            </a:extLst>
          </p:cNvPr>
          <p:cNvSpPr>
            <a:spLocks noGrp="1"/>
          </p:cNvSpPr>
          <p:nvPr>
            <p:ph type="title"/>
          </p:nvPr>
        </p:nvSpPr>
        <p:spPr>
          <a:xfrm>
            <a:off x="465140" y="456661"/>
            <a:ext cx="11533187" cy="809623"/>
          </a:xfrm>
        </p:spPr>
        <p:txBody>
          <a:bodyPr/>
          <a:lstStyle/>
          <a:p>
            <a:r>
              <a:rPr lang="en-US" sz="2800">
                <a:solidFill>
                  <a:srgbClr val="282828"/>
                </a:solidFill>
              </a:rPr>
              <a:t>A platform for all app makers </a:t>
            </a:r>
            <a:br>
              <a:rPr lang="en-US">
                <a:solidFill>
                  <a:srgbClr val="282828"/>
                </a:solidFill>
              </a:rPr>
            </a:br>
            <a:r>
              <a:rPr lang="en-US" sz="2400" spc="0">
                <a:ln>
                  <a:noFill/>
                </a:ln>
                <a:solidFill>
                  <a:srgbClr val="282828"/>
                </a:solidFill>
                <a:latin typeface="Segoe UI"/>
                <a:cs typeface="+mn-cs"/>
              </a:rPr>
              <a:t>From citizen developer to pro developer</a:t>
            </a:r>
            <a:endParaRPr lang="en-US" sz="2400">
              <a:solidFill>
                <a:srgbClr val="282828"/>
              </a:solidFill>
              <a:latin typeface="+mn-lt"/>
            </a:endParaRPr>
          </a:p>
        </p:txBody>
      </p:sp>
      <p:sp>
        <p:nvSpPr>
          <p:cNvPr id="20" name="TextBox 19">
            <a:extLst>
              <a:ext uri="{FF2B5EF4-FFF2-40B4-BE49-F238E27FC236}">
                <a16:creationId xmlns:a16="http://schemas.microsoft.com/office/drawing/2014/main" id="{5E7912EE-7F0C-4CBB-A5C0-EE3AF8256B76}"/>
              </a:ext>
            </a:extLst>
          </p:cNvPr>
          <p:cNvSpPr txBox="1"/>
          <p:nvPr/>
        </p:nvSpPr>
        <p:spPr>
          <a:xfrm>
            <a:off x="5429620" y="2823848"/>
            <a:ext cx="6271590" cy="4040834"/>
          </a:xfrm>
          <a:prstGeom prst="rect">
            <a:avLst/>
          </a:prstGeom>
          <a:noFill/>
        </p:spPr>
        <p:txBody>
          <a:bodyPr wrap="square" lIns="186521" tIns="149217" rIns="0" bIns="149217" rtlCol="0">
            <a:spAutoFit/>
          </a:bodyPr>
          <a:lstStyle/>
          <a:p>
            <a:pPr defTabSz="932597">
              <a:spcAft>
                <a:spcPts val="612"/>
              </a:spcAft>
              <a:defRPr/>
            </a:pPr>
            <a:r>
              <a:rPr lang="en-US" b="1">
                <a:solidFill>
                  <a:srgbClr val="282828"/>
                </a:solidFill>
                <a:cs typeface="Segoe UI Light" panose="020B0502040204020203" pitchFamily="34" charset="0"/>
              </a:rPr>
              <a:t>Advanced Capabilities</a:t>
            </a:r>
          </a:p>
          <a:p>
            <a:pPr marL="285750" indent="-285750" defTabSz="932597">
              <a:spcBef>
                <a:spcPts val="1200"/>
              </a:spcBef>
              <a:buFont typeface="Arial" panose="020B0604020202020204" pitchFamily="34" charset="0"/>
              <a:buChar char="•"/>
              <a:defRPr/>
            </a:pPr>
            <a:r>
              <a:rPr lang="en-US" sz="1400">
                <a:cs typeface="Segoe UI Light"/>
              </a:rPr>
              <a:t>High productivity app development – reduce time to develop and deploy</a:t>
            </a:r>
          </a:p>
          <a:p>
            <a:pPr marL="285750" indent="-285750" defTabSz="932597">
              <a:spcBef>
                <a:spcPts val="1200"/>
              </a:spcBef>
              <a:buFont typeface="Arial" panose="020B0604020202020204" pitchFamily="34" charset="0"/>
              <a:buChar char="•"/>
              <a:defRPr/>
            </a:pPr>
            <a:r>
              <a:rPr lang="en-US" sz="1400">
                <a:cs typeface="Segoe UI Light"/>
              </a:rPr>
              <a:t>Powerful tools for existing apps customization and legacy app modernization – Use code to unblock complex requirements</a:t>
            </a:r>
          </a:p>
          <a:p>
            <a:pPr marL="285750" indent="-285750" defTabSz="932597">
              <a:spcBef>
                <a:spcPts val="1200"/>
              </a:spcBef>
              <a:buFont typeface="Arial" panose="020B0604020202020204" pitchFamily="34" charset="0"/>
              <a:buChar char="•"/>
              <a:defRPr/>
            </a:pPr>
            <a:r>
              <a:rPr lang="en-US" sz="1400">
                <a:cs typeface="Segoe UI Light"/>
              </a:rPr>
              <a:t>“No limits” extensibility – build complex, customized applications </a:t>
            </a:r>
          </a:p>
          <a:p>
            <a:pPr marL="285750" indent="-285750" defTabSz="932597">
              <a:spcBef>
                <a:spcPts val="1200"/>
              </a:spcBef>
              <a:buFont typeface="Arial" panose="020B0604020202020204" pitchFamily="34" charset="0"/>
              <a:buChar char="•"/>
              <a:defRPr/>
            </a:pPr>
            <a:r>
              <a:rPr lang="en-US" sz="1400">
                <a:cs typeface="Segoe UI Light"/>
              </a:rPr>
              <a:t>Add powerful BI, AI and chatbot functionality</a:t>
            </a:r>
          </a:p>
          <a:p>
            <a:pPr marL="285750" indent="-285750" defTabSz="932597">
              <a:spcBef>
                <a:spcPts val="1200"/>
              </a:spcBef>
              <a:buFont typeface="Arial" panose="020B0604020202020204" pitchFamily="34" charset="0"/>
              <a:buChar char="•"/>
              <a:defRPr/>
            </a:pPr>
            <a:r>
              <a:rPr lang="en-US" sz="1400">
                <a:cs typeface="Segoe UI Light"/>
              </a:rPr>
              <a:t>Extend Dynamics 365, Office 365 and Azure solutions</a:t>
            </a:r>
          </a:p>
          <a:p>
            <a:pPr marL="285750" indent="-285750" defTabSz="932597">
              <a:spcBef>
                <a:spcPts val="1200"/>
              </a:spcBef>
              <a:buFont typeface="Arial" panose="020B0604020202020204" pitchFamily="34" charset="0"/>
              <a:buChar char="•"/>
              <a:defRPr/>
            </a:pPr>
            <a:r>
              <a:rPr lang="en-US" sz="1400">
                <a:cs typeface="Segoe UI Light"/>
              </a:rPr>
              <a:t>Use pre-built templates and entities with pro developer business logic and rules </a:t>
            </a:r>
          </a:p>
          <a:p>
            <a:pPr marL="285750" indent="-285750" defTabSz="932597">
              <a:spcBef>
                <a:spcPts val="1200"/>
              </a:spcBef>
              <a:buFont typeface="Arial" panose="020B0604020202020204" pitchFamily="34" charset="0"/>
              <a:buChar char="•"/>
              <a:defRPr/>
            </a:pPr>
            <a:r>
              <a:rPr lang="en-US" sz="1400">
                <a:cs typeface="Segoe UI Light"/>
              </a:rPr>
              <a:t>Standard dev tools – Visual Studio, VS Code, Azure DevOps</a:t>
            </a:r>
          </a:p>
          <a:p>
            <a:pPr marL="285750" indent="-285750" defTabSz="932597">
              <a:spcBef>
                <a:spcPts val="1200"/>
              </a:spcBef>
              <a:buFont typeface="Arial" panose="020B0604020202020204" pitchFamily="34" charset="0"/>
              <a:buChar char="•"/>
              <a:defRPr/>
            </a:pPr>
            <a:r>
              <a:rPr lang="en-US" sz="1400">
                <a:solidFill>
                  <a:srgbClr val="282828"/>
                </a:solidFill>
                <a:cs typeface="Segoe UI Light" panose="020B0502040204020203" pitchFamily="34" charset="0"/>
              </a:rPr>
              <a:t>Enterprise-grade governance and world-class app lifecycle management</a:t>
            </a:r>
          </a:p>
        </p:txBody>
      </p:sp>
      <p:sp>
        <p:nvSpPr>
          <p:cNvPr id="5" name="Rectangle 4">
            <a:extLst>
              <a:ext uri="{FF2B5EF4-FFF2-40B4-BE49-F238E27FC236}">
                <a16:creationId xmlns:a16="http://schemas.microsoft.com/office/drawing/2014/main" id="{4E81B277-4AC4-0F41-88A3-9034A4645C12}"/>
              </a:ext>
              <a:ext uri="{C183D7F6-B498-43B3-948B-1728B52AA6E4}">
                <adec:decorative xmlns:adec="http://schemas.microsoft.com/office/drawing/2017/decorative" val="1"/>
              </a:ext>
            </a:extLst>
          </p:cNvPr>
          <p:cNvSpPr/>
          <p:nvPr/>
        </p:nvSpPr>
        <p:spPr bwMode="auto">
          <a:xfrm>
            <a:off x="465140" y="2258323"/>
            <a:ext cx="11432570" cy="399393"/>
          </a:xfrm>
          <a:prstGeom prst="rect">
            <a:avLst/>
          </a:prstGeom>
          <a:gradFill flip="none" rotWithShape="1">
            <a:gsLst>
              <a:gs pos="0">
                <a:srgbClr val="742774"/>
              </a:gs>
              <a:gs pos="99000">
                <a:schemeClr val="accent1">
                  <a:shade val="100000"/>
                  <a:satMod val="115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9CE4A333-E2FC-E842-9364-00AD288B3B2F}"/>
              </a:ext>
            </a:extLst>
          </p:cNvPr>
          <p:cNvSpPr txBox="1"/>
          <p:nvPr/>
        </p:nvSpPr>
        <p:spPr>
          <a:xfrm>
            <a:off x="465140" y="2227186"/>
            <a:ext cx="1186248" cy="461665"/>
          </a:xfrm>
          <a:prstGeom prst="rect">
            <a:avLst/>
          </a:prstGeom>
          <a:noFill/>
        </p:spPr>
        <p:txBody>
          <a:bodyPr wrap="square" lIns="182880" tIns="146304" rIns="182880" bIns="146304" rtlCol="0">
            <a:spAutoFit/>
          </a:bodyPr>
          <a:lstStyle/>
          <a:p>
            <a:pPr>
              <a:lnSpc>
                <a:spcPct val="90000"/>
              </a:lnSpc>
              <a:spcAft>
                <a:spcPts val="600"/>
              </a:spcAft>
            </a:pPr>
            <a:r>
              <a:rPr lang="en-US" sz="1200" b="1">
                <a:gradFill>
                  <a:gsLst>
                    <a:gs pos="2917">
                      <a:schemeClr val="tx1"/>
                    </a:gs>
                    <a:gs pos="30000">
                      <a:schemeClr val="tx1"/>
                    </a:gs>
                  </a:gsLst>
                  <a:lin ang="5400000" scaled="0"/>
                </a:gradFill>
              </a:rPr>
              <a:t>SIMPLE</a:t>
            </a:r>
          </a:p>
        </p:txBody>
      </p:sp>
      <p:sp>
        <p:nvSpPr>
          <p:cNvPr id="11" name="TextBox 10">
            <a:extLst>
              <a:ext uri="{FF2B5EF4-FFF2-40B4-BE49-F238E27FC236}">
                <a16:creationId xmlns:a16="http://schemas.microsoft.com/office/drawing/2014/main" id="{816008D8-A791-304F-95A5-F2297199DE5B}"/>
              </a:ext>
            </a:extLst>
          </p:cNvPr>
          <p:cNvSpPr txBox="1"/>
          <p:nvPr/>
        </p:nvSpPr>
        <p:spPr>
          <a:xfrm>
            <a:off x="10696535" y="2227186"/>
            <a:ext cx="1186248" cy="461665"/>
          </a:xfrm>
          <a:prstGeom prst="rect">
            <a:avLst/>
          </a:prstGeom>
          <a:noFill/>
        </p:spPr>
        <p:txBody>
          <a:bodyPr wrap="square" lIns="182880" tIns="146304" rIns="182880" bIns="146304" rtlCol="0">
            <a:spAutoFit/>
          </a:bodyPr>
          <a:lstStyle/>
          <a:p>
            <a:pPr algn="r">
              <a:lnSpc>
                <a:spcPct val="90000"/>
              </a:lnSpc>
              <a:spcAft>
                <a:spcPts val="600"/>
              </a:spcAft>
            </a:pPr>
            <a:r>
              <a:rPr lang="en-US" sz="1200" b="1">
                <a:solidFill>
                  <a:schemeClr val="bg1"/>
                </a:solidFill>
              </a:rPr>
              <a:t>COMPLEX</a:t>
            </a:r>
          </a:p>
        </p:txBody>
      </p:sp>
      <p:cxnSp>
        <p:nvCxnSpPr>
          <p:cNvPr id="9" name="Straight Connector 8">
            <a:extLst>
              <a:ext uri="{FF2B5EF4-FFF2-40B4-BE49-F238E27FC236}">
                <a16:creationId xmlns:a16="http://schemas.microsoft.com/office/drawing/2014/main" id="{B3878FC7-645B-8240-B131-7AB447970F98}"/>
              </a:ext>
              <a:ext uri="{C183D7F6-B498-43B3-948B-1728B52AA6E4}">
                <adec:decorative xmlns:adec="http://schemas.microsoft.com/office/drawing/2017/decorative" val="1"/>
              </a:ext>
            </a:extLst>
          </p:cNvPr>
          <p:cNvCxnSpPr>
            <a:cxnSpLocks/>
            <a:endCxn id="12" idx="0"/>
          </p:cNvCxnSpPr>
          <p:nvPr/>
        </p:nvCxnSpPr>
        <p:spPr>
          <a:xfrm>
            <a:off x="545805" y="2643540"/>
            <a:ext cx="0" cy="379326"/>
          </a:xfrm>
          <a:prstGeom prst="line">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25DD086-2E58-CB4D-A572-C4ECB0B8E360}"/>
              </a:ext>
              <a:ext uri="{C183D7F6-B498-43B3-948B-1728B52AA6E4}">
                <adec:decorative xmlns:adec="http://schemas.microsoft.com/office/drawing/2017/decorative" val="1"/>
              </a:ext>
            </a:extLst>
          </p:cNvPr>
          <p:cNvSpPr/>
          <p:nvPr/>
        </p:nvSpPr>
        <p:spPr bwMode="auto">
          <a:xfrm>
            <a:off x="478465" y="3022866"/>
            <a:ext cx="134679" cy="1346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47DB22BF-4A9F-C049-9A99-BCA23BCD06A4}"/>
              </a:ext>
              <a:ext uri="{C183D7F6-B498-43B3-948B-1728B52AA6E4}">
                <adec:decorative xmlns:adec="http://schemas.microsoft.com/office/drawing/2017/decorative" val="1"/>
              </a:ext>
            </a:extLst>
          </p:cNvPr>
          <p:cNvCxnSpPr>
            <a:cxnSpLocks/>
            <a:endCxn id="18" idx="2"/>
          </p:cNvCxnSpPr>
          <p:nvPr/>
        </p:nvCxnSpPr>
        <p:spPr>
          <a:xfrm>
            <a:off x="11665651" y="2643540"/>
            <a:ext cx="0" cy="514005"/>
          </a:xfrm>
          <a:prstGeom prst="line">
            <a:avLst/>
          </a:prstGeom>
          <a:ln w="25400">
            <a:solidFill>
              <a:srgbClr val="74277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D0088FA-F06F-A74D-A7CB-2C2635C91292}"/>
              </a:ext>
              <a:ext uri="{C183D7F6-B498-43B3-948B-1728B52AA6E4}">
                <adec:decorative xmlns:adec="http://schemas.microsoft.com/office/drawing/2017/decorative" val="1"/>
              </a:ext>
            </a:extLst>
          </p:cNvPr>
          <p:cNvSpPr/>
          <p:nvPr/>
        </p:nvSpPr>
        <p:spPr bwMode="auto">
          <a:xfrm>
            <a:off x="11598311" y="3022866"/>
            <a:ext cx="134679" cy="134679"/>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a:extLst>
              <a:ext uri="{FF2B5EF4-FFF2-40B4-BE49-F238E27FC236}">
                <a16:creationId xmlns:a16="http://schemas.microsoft.com/office/drawing/2014/main" id="{D7F95FF2-6FC9-492B-BDD0-E5A9D376F165}"/>
              </a:ext>
            </a:extLst>
          </p:cNvPr>
          <p:cNvGrpSpPr/>
          <p:nvPr/>
        </p:nvGrpSpPr>
        <p:grpSpPr>
          <a:xfrm>
            <a:off x="1005590" y="1695653"/>
            <a:ext cx="2619879" cy="307777"/>
            <a:chOff x="1234317" y="1739999"/>
            <a:chExt cx="2619879" cy="307777"/>
          </a:xfrm>
        </p:grpSpPr>
        <p:sp>
          <p:nvSpPr>
            <p:cNvPr id="15" name="Text Placeholder 12">
              <a:extLst>
                <a:ext uri="{FF2B5EF4-FFF2-40B4-BE49-F238E27FC236}">
                  <a16:creationId xmlns:a16="http://schemas.microsoft.com/office/drawing/2014/main" id="{BC46799F-DA36-4F0E-BAA4-CFC671A76FCA}"/>
                </a:ext>
              </a:extLst>
            </p:cNvPr>
            <p:cNvSpPr txBox="1">
              <a:spLocks/>
            </p:cNvSpPr>
            <p:nvPr/>
          </p:nvSpPr>
          <p:spPr>
            <a:xfrm>
              <a:off x="1651388" y="1739999"/>
              <a:ext cx="220280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0846" fontAlgn="base">
                <a:spcBef>
                  <a:spcPts val="1199"/>
                </a:spcBef>
                <a:buNone/>
              </a:pPr>
              <a:r>
                <a:rPr lang="en-GB" sz="2000">
                  <a:solidFill>
                    <a:schemeClr val="accent2">
                      <a:lumMod val="50000"/>
                    </a:schemeClr>
                  </a:solidFill>
                  <a:latin typeface="Segoe UI Semibold" panose="020B0702040204020203" pitchFamily="34" charset="0"/>
                  <a:ea typeface="Segoe UI" pitchFamily="34" charset="0"/>
                  <a:cs typeface="Segoe UI Semibold" panose="020B0702040204020203" pitchFamily="34" charset="0"/>
                </a:rPr>
                <a:t>Citizen Developers</a:t>
              </a:r>
            </a:p>
          </p:txBody>
        </p:sp>
        <p:pic>
          <p:nvPicPr>
            <p:cNvPr id="14" name="Picture 13" descr="Icon showing three people grouped together.">
              <a:extLst>
                <a:ext uri="{FF2B5EF4-FFF2-40B4-BE49-F238E27FC236}">
                  <a16:creationId xmlns:a16="http://schemas.microsoft.com/office/drawing/2014/main" id="{3C7B7CDA-A8B4-4EE8-8D09-DD016DF6E2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234317" y="1748897"/>
              <a:ext cx="319504" cy="289980"/>
            </a:xfrm>
            <a:prstGeom prst="rect">
              <a:avLst/>
            </a:prstGeom>
          </p:spPr>
        </p:pic>
      </p:grpSp>
      <p:grpSp>
        <p:nvGrpSpPr>
          <p:cNvPr id="8" name="Group 7">
            <a:extLst>
              <a:ext uri="{FF2B5EF4-FFF2-40B4-BE49-F238E27FC236}">
                <a16:creationId xmlns:a16="http://schemas.microsoft.com/office/drawing/2014/main" id="{24B86DA4-2BB2-4757-B1B0-FE4425975D08}"/>
              </a:ext>
            </a:extLst>
          </p:cNvPr>
          <p:cNvGrpSpPr/>
          <p:nvPr/>
        </p:nvGrpSpPr>
        <p:grpSpPr>
          <a:xfrm>
            <a:off x="4936969" y="1647013"/>
            <a:ext cx="2708368" cy="405057"/>
            <a:chOff x="4838001" y="1691359"/>
            <a:chExt cx="2708368" cy="405057"/>
          </a:xfrm>
        </p:grpSpPr>
        <p:sp>
          <p:nvSpPr>
            <p:cNvPr id="26" name="Text Placeholder 12">
              <a:extLst>
                <a:ext uri="{FF2B5EF4-FFF2-40B4-BE49-F238E27FC236}">
                  <a16:creationId xmlns:a16="http://schemas.microsoft.com/office/drawing/2014/main" id="{94B42152-3A2C-444D-9042-F75570E83FD3}"/>
                </a:ext>
              </a:extLst>
            </p:cNvPr>
            <p:cNvSpPr txBox="1">
              <a:spLocks/>
            </p:cNvSpPr>
            <p:nvPr/>
          </p:nvSpPr>
          <p:spPr>
            <a:xfrm>
              <a:off x="5343838" y="1739999"/>
              <a:ext cx="2202531" cy="307777"/>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sz="1765"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kern="1200" spc="0" baseline="0">
                  <a:solidFill>
                    <a:srgbClr val="000000"/>
                  </a:solidFill>
                  <a:latin typeface="Segoe UI Light" panose="020B0502040204020203" pitchFamily="34" charset="0"/>
                  <a:ea typeface="+mn-ea"/>
                  <a:cs typeface="Segoe UI Light" panose="020B0502040204020203" pitchFamily="34" charset="0"/>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50846" fontAlgn="base">
                <a:spcBef>
                  <a:spcPts val="1199"/>
                </a:spcBef>
                <a:spcAft>
                  <a:spcPts val="0"/>
                </a:spcAft>
                <a:defRPr/>
              </a:pPr>
              <a:r>
                <a:rPr lang="en-GB" sz="2000" b="0">
                  <a:solidFill>
                    <a:schemeClr val="accent2">
                      <a:lumMod val="50000"/>
                    </a:schemeClr>
                  </a:solidFill>
                  <a:latin typeface="Segoe UI Semibold" panose="020B0702040204020203" pitchFamily="34" charset="0"/>
                  <a:cs typeface="Segoe UI Semibold" panose="020B0702040204020203" pitchFamily="34" charset="0"/>
                </a:rPr>
                <a:t>IT Professionals</a:t>
              </a:r>
            </a:p>
          </p:txBody>
        </p:sp>
        <p:pic>
          <p:nvPicPr>
            <p:cNvPr id="25" name="Picture 24" descr="Icon showing three people, with an arrowing pointing upward from the person in the middle.">
              <a:extLst>
                <a:ext uri="{FF2B5EF4-FFF2-40B4-BE49-F238E27FC236}">
                  <a16:creationId xmlns:a16="http://schemas.microsoft.com/office/drawing/2014/main" id="{EEDAC1FA-7E91-4E6A-8F51-6CEF93087F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4838001" y="1691359"/>
              <a:ext cx="405057" cy="405057"/>
            </a:xfrm>
            <a:prstGeom prst="rect">
              <a:avLst/>
            </a:prstGeom>
          </p:spPr>
        </p:pic>
      </p:grpSp>
      <p:grpSp>
        <p:nvGrpSpPr>
          <p:cNvPr id="10" name="Group 9">
            <a:extLst>
              <a:ext uri="{FF2B5EF4-FFF2-40B4-BE49-F238E27FC236}">
                <a16:creationId xmlns:a16="http://schemas.microsoft.com/office/drawing/2014/main" id="{5096CF71-B5E4-4121-9FF6-B3E4C4F7B5DE}"/>
              </a:ext>
            </a:extLst>
          </p:cNvPr>
          <p:cNvGrpSpPr/>
          <p:nvPr/>
        </p:nvGrpSpPr>
        <p:grpSpPr>
          <a:xfrm>
            <a:off x="8956837" y="1634419"/>
            <a:ext cx="2415487" cy="430245"/>
            <a:chOff x="8472332" y="1678765"/>
            <a:chExt cx="2415487" cy="430245"/>
          </a:xfrm>
        </p:grpSpPr>
        <p:pic>
          <p:nvPicPr>
            <p:cNvPr id="21" name="Picture 20" descr="Icon with a person with idea bubbles surround their head.">
              <a:extLst>
                <a:ext uri="{FF2B5EF4-FFF2-40B4-BE49-F238E27FC236}">
                  <a16:creationId xmlns:a16="http://schemas.microsoft.com/office/drawing/2014/main" id="{EA3746B1-759A-41E7-923C-2909B573CD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72332" y="1678765"/>
              <a:ext cx="405661" cy="430245"/>
            </a:xfrm>
            <a:prstGeom prst="rect">
              <a:avLst/>
            </a:prstGeom>
          </p:spPr>
        </p:pic>
        <p:sp>
          <p:nvSpPr>
            <p:cNvPr id="22" name="Text Placeholder 12">
              <a:extLst>
                <a:ext uri="{FF2B5EF4-FFF2-40B4-BE49-F238E27FC236}">
                  <a16:creationId xmlns:a16="http://schemas.microsoft.com/office/drawing/2014/main" id="{46D4B67F-7CD5-4E80-973E-CA98CD37A97A}"/>
                </a:ext>
              </a:extLst>
            </p:cNvPr>
            <p:cNvSpPr txBox="1">
              <a:spLocks/>
            </p:cNvSpPr>
            <p:nvPr/>
          </p:nvSpPr>
          <p:spPr>
            <a:xfrm>
              <a:off x="8980037" y="1739999"/>
              <a:ext cx="1907782" cy="307777"/>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defRPr sz="1765" b="1" i="0" kern="1200" spc="0" baseline="0">
                  <a:solidFill>
                    <a:schemeClr val="tx1"/>
                  </a:solidFill>
                  <a:latin typeface="Segoe UI Semibold" panose="020B0502040204020203" pitchFamily="34" charset="0"/>
                  <a:ea typeface="+mn-ea"/>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kern="1200" spc="0" baseline="0">
                  <a:solidFill>
                    <a:srgbClr val="000000"/>
                  </a:solidFill>
                  <a:latin typeface="Segoe UI Light" panose="020B0502040204020203" pitchFamily="34" charset="0"/>
                  <a:ea typeface="+mn-ea"/>
                  <a:cs typeface="Segoe UI Light" panose="020B0502040204020203" pitchFamily="34" charset="0"/>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50846" fontAlgn="base">
                <a:spcBef>
                  <a:spcPts val="1199"/>
                </a:spcBef>
                <a:spcAft>
                  <a:spcPts val="0"/>
                </a:spcAft>
                <a:defRPr/>
              </a:pPr>
              <a:r>
                <a:rPr lang="en-GB" sz="2000" b="0">
                  <a:solidFill>
                    <a:schemeClr val="accent2">
                      <a:lumMod val="50000"/>
                    </a:schemeClr>
                  </a:solidFill>
                  <a:latin typeface="Segoe UI Semibold" panose="020B0702040204020203" pitchFamily="34" charset="0"/>
                  <a:cs typeface="Segoe UI Semibold" panose="020B0702040204020203" pitchFamily="34" charset="0"/>
                </a:rPr>
                <a:t>Pro Developers</a:t>
              </a:r>
            </a:p>
          </p:txBody>
        </p:sp>
      </p:grpSp>
    </p:spTree>
    <p:extLst>
      <p:ext uri="{BB962C8B-B14F-4D97-AF65-F5344CB8AC3E}">
        <p14:creationId xmlns:p14="http://schemas.microsoft.com/office/powerpoint/2010/main" val="324734081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is a group of 5 people having a business discussion around a conference room table in a well-lit conference room with large windows.">
            <a:extLst>
              <a:ext uri="{FF2B5EF4-FFF2-40B4-BE49-F238E27FC236}">
                <a16:creationId xmlns:a16="http://schemas.microsoft.com/office/drawing/2014/main" id="{C3E09C02-5AFE-DF44-962D-9528A13773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436475" cy="6994524"/>
          </a:xfrm>
          <a:prstGeom prst="rect">
            <a:avLst/>
          </a:prstGeom>
        </p:spPr>
      </p:pic>
      <p:sp>
        <p:nvSpPr>
          <p:cNvPr id="2" name="Rectangle 1">
            <a:extLst>
              <a:ext uri="{FF2B5EF4-FFF2-40B4-BE49-F238E27FC236}">
                <a16:creationId xmlns:a16="http://schemas.microsoft.com/office/drawing/2014/main" id="{E7EC8B1F-6289-C24C-9967-E34802AC757F}"/>
              </a:ext>
            </a:extLst>
          </p:cNvPr>
          <p:cNvSpPr/>
          <p:nvPr/>
        </p:nvSpPr>
        <p:spPr bwMode="auto">
          <a:xfrm>
            <a:off x="0" y="0"/>
            <a:ext cx="12436475" cy="6994525"/>
          </a:xfrm>
          <a:prstGeom prst="rect">
            <a:avLst/>
          </a:prstGeom>
          <a:gradFill flip="none" rotWithShape="1">
            <a:gsLst>
              <a:gs pos="100000">
                <a:srgbClr val="8C7862">
                  <a:lumMod val="49000"/>
                  <a:alpha val="22000"/>
                </a:srgbClr>
              </a:gs>
              <a:gs pos="48000">
                <a:srgbClr val="3E302A">
                  <a:lumMod val="13000"/>
                  <a:alpha val="91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p>
        </p:txBody>
      </p:sp>
      <p:sp>
        <p:nvSpPr>
          <p:cNvPr id="7" name="Title 1">
            <a:extLst>
              <a:ext uri="{FF2B5EF4-FFF2-40B4-BE49-F238E27FC236}">
                <a16:creationId xmlns:a16="http://schemas.microsoft.com/office/drawing/2014/main" id="{7DE80DDE-BAB7-4E8D-84EC-87E37BD58800}"/>
              </a:ext>
            </a:extLst>
          </p:cNvPr>
          <p:cNvSpPr txBox="1">
            <a:spLocks/>
          </p:cNvSpPr>
          <p:nvPr/>
        </p:nvSpPr>
        <p:spPr>
          <a:xfrm>
            <a:off x="623862" y="501651"/>
            <a:ext cx="11371478" cy="787844"/>
          </a:xfrm>
          <a:prstGeom prst="rect">
            <a:avLst/>
          </a:prstGeom>
        </p:spPr>
        <p:txBody>
          <a:bodyPr/>
          <a:lstStyle>
            <a:lvl1pPr algn="l" defTabSz="932384"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a:lstStyle>
          <a:p>
            <a:r>
              <a:rPr lang="en-US" dirty="0">
                <a:solidFill>
                  <a:schemeClr val="bg1"/>
                </a:solidFill>
              </a:rPr>
              <a:t>3 ways Power Apps enables you to build a profitable practice</a:t>
            </a:r>
            <a:br>
              <a:rPr lang="en-US" dirty="0">
                <a:solidFill>
                  <a:schemeClr val="bg1"/>
                </a:solidFill>
              </a:rPr>
            </a:br>
            <a:r>
              <a:rPr lang="en-US" sz="2400" spc="0" dirty="0">
                <a:ln>
                  <a:noFill/>
                </a:ln>
                <a:solidFill>
                  <a:schemeClr val="bg1"/>
                </a:solidFill>
                <a:latin typeface="Segoe UI"/>
                <a:cs typeface="+mn-cs"/>
              </a:rPr>
              <a:t>Expand your addressable market and create new revenue streams</a:t>
            </a:r>
            <a:endParaRPr lang="en-US" sz="2400" dirty="0">
              <a:solidFill>
                <a:schemeClr val="bg1"/>
              </a:solidFill>
              <a:latin typeface="+mn-lt"/>
            </a:endParaRPr>
          </a:p>
        </p:txBody>
      </p:sp>
      <p:grpSp>
        <p:nvGrpSpPr>
          <p:cNvPr id="5" name="Group 4">
            <a:extLst>
              <a:ext uri="{FF2B5EF4-FFF2-40B4-BE49-F238E27FC236}">
                <a16:creationId xmlns:a16="http://schemas.microsoft.com/office/drawing/2014/main" id="{C4DFFDB8-59E3-4685-BBDD-2ADE08961241}"/>
              </a:ext>
            </a:extLst>
          </p:cNvPr>
          <p:cNvGrpSpPr/>
          <p:nvPr/>
        </p:nvGrpSpPr>
        <p:grpSpPr>
          <a:xfrm>
            <a:off x="2008861" y="2417008"/>
            <a:ext cx="8418753" cy="2455784"/>
            <a:chOff x="2401647" y="2472570"/>
            <a:chExt cx="8418753" cy="2455784"/>
          </a:xfrm>
        </p:grpSpPr>
        <p:sp>
          <p:nvSpPr>
            <p:cNvPr id="6" name="TextBox 5">
              <a:extLst>
                <a:ext uri="{FF2B5EF4-FFF2-40B4-BE49-F238E27FC236}">
                  <a16:creationId xmlns:a16="http://schemas.microsoft.com/office/drawing/2014/main" id="{FABA4EC3-CF6B-4B9D-9643-F37BD902C889}"/>
                </a:ext>
              </a:extLst>
            </p:cNvPr>
            <p:cNvSpPr txBox="1"/>
            <p:nvPr/>
          </p:nvSpPr>
          <p:spPr>
            <a:xfrm>
              <a:off x="3041727" y="2472570"/>
              <a:ext cx="7778673" cy="2455784"/>
            </a:xfrm>
            <a:prstGeom prst="rect">
              <a:avLst/>
            </a:prstGeom>
            <a:noFill/>
          </p:spPr>
          <p:txBody>
            <a:bodyPr wrap="square" lIns="186521" tIns="149217" rIns="186521" bIns="149217" rtlCol="0">
              <a:spAutoFit/>
            </a:bodyPr>
            <a:lstStyle/>
            <a:p>
              <a:pPr defTabSz="932597">
                <a:spcAft>
                  <a:spcPts val="612"/>
                </a:spcAft>
                <a:defRPr/>
              </a:pPr>
              <a:r>
                <a:rPr lang="en-US" sz="2400" b="1" dirty="0">
                  <a:solidFill>
                    <a:schemeClr val="bg1"/>
                  </a:solidFill>
                  <a:cs typeface="Segoe UI Light" panose="020B0502040204020203" pitchFamily="34" charset="0"/>
                </a:rPr>
                <a:t>Efficient application modernization &amp; development</a:t>
              </a:r>
            </a:p>
            <a:p>
              <a:pPr defTabSz="932597">
                <a:spcAft>
                  <a:spcPts val="612"/>
                </a:spcAft>
                <a:defRPr/>
              </a:pPr>
              <a:endParaRPr lang="en-US" sz="2400" b="1" dirty="0">
                <a:solidFill>
                  <a:schemeClr val="bg1"/>
                </a:solidFill>
                <a:cs typeface="Segoe UI Light" panose="020B0502040204020203" pitchFamily="34" charset="0"/>
              </a:endParaRPr>
            </a:p>
            <a:p>
              <a:pPr defTabSz="932597">
                <a:spcAft>
                  <a:spcPts val="612"/>
                </a:spcAft>
                <a:defRPr/>
              </a:pPr>
              <a:r>
                <a:rPr lang="en-US" sz="2400" b="1" dirty="0">
                  <a:solidFill>
                    <a:schemeClr val="bg1"/>
                  </a:solidFill>
                  <a:cs typeface="Segoe UI Light" panose="020B0502040204020203" pitchFamily="34" charset="0"/>
                </a:rPr>
                <a:t>New and unique service offers</a:t>
              </a:r>
            </a:p>
            <a:p>
              <a:pPr defTabSz="932597">
                <a:spcAft>
                  <a:spcPts val="612"/>
                </a:spcAft>
                <a:defRPr/>
              </a:pPr>
              <a:endParaRPr lang="en-US" sz="2400" b="1" dirty="0">
                <a:solidFill>
                  <a:schemeClr val="bg1"/>
                </a:solidFill>
                <a:cs typeface="Segoe UI Light" panose="020B0502040204020203" pitchFamily="34" charset="0"/>
              </a:endParaRPr>
            </a:p>
            <a:p>
              <a:pPr defTabSz="932597">
                <a:spcAft>
                  <a:spcPts val="612"/>
                </a:spcAft>
                <a:defRPr/>
              </a:pPr>
              <a:r>
                <a:rPr lang="en-US" sz="2400" b="1" dirty="0">
                  <a:solidFill>
                    <a:schemeClr val="bg1"/>
                  </a:solidFill>
                  <a:cs typeface="Segoe UI Light" panose="020B0502040204020203" pitchFamily="34" charset="0"/>
                </a:rPr>
                <a:t>Ongoing revenue streams</a:t>
              </a:r>
            </a:p>
          </p:txBody>
        </p:sp>
        <p:sp>
          <p:nvSpPr>
            <p:cNvPr id="8" name="Rectangle 7">
              <a:extLst>
                <a:ext uri="{FF2B5EF4-FFF2-40B4-BE49-F238E27FC236}">
                  <a16:creationId xmlns:a16="http://schemas.microsoft.com/office/drawing/2014/main" id="{2CDBDEEA-AF1D-4F19-83AB-A82AA6F04FA5}"/>
                </a:ext>
              </a:extLst>
            </p:cNvPr>
            <p:cNvSpPr/>
            <p:nvPr/>
          </p:nvSpPr>
          <p:spPr bwMode="auto">
            <a:xfrm>
              <a:off x="2401647" y="2493589"/>
              <a:ext cx="640080" cy="640080"/>
            </a:xfrm>
            <a:prstGeom prst="rect">
              <a:avLst/>
            </a:prstGeom>
            <a:solidFill>
              <a:srgbClr val="EBEBEB"/>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solidFill>
                    <a:schemeClr val="accent3"/>
                  </a:solidFill>
                  <a:ea typeface="Segoe UI" pitchFamily="34" charset="0"/>
                  <a:cs typeface="Segoe UI" pitchFamily="34" charset="0"/>
                </a:rPr>
                <a:t>1</a:t>
              </a:r>
            </a:p>
          </p:txBody>
        </p:sp>
        <p:sp>
          <p:nvSpPr>
            <p:cNvPr id="9" name="Rectangle 8">
              <a:extLst>
                <a:ext uri="{FF2B5EF4-FFF2-40B4-BE49-F238E27FC236}">
                  <a16:creationId xmlns:a16="http://schemas.microsoft.com/office/drawing/2014/main" id="{074545E1-3FB5-4896-8F72-C851207A2DB0}"/>
                </a:ext>
              </a:extLst>
            </p:cNvPr>
            <p:cNvSpPr/>
            <p:nvPr/>
          </p:nvSpPr>
          <p:spPr bwMode="auto">
            <a:xfrm>
              <a:off x="2401647" y="3376459"/>
              <a:ext cx="640080" cy="640080"/>
            </a:xfrm>
            <a:prstGeom prst="rect">
              <a:avLst/>
            </a:prstGeom>
            <a:solidFill>
              <a:srgbClr val="75757A"/>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solidFill>
                    <a:schemeClr val="bg1"/>
                  </a:solidFill>
                  <a:ea typeface="Segoe UI" pitchFamily="34" charset="0"/>
                  <a:cs typeface="Segoe UI" pitchFamily="34" charset="0"/>
                </a:rPr>
                <a:t>2</a:t>
              </a:r>
            </a:p>
          </p:txBody>
        </p:sp>
        <p:sp>
          <p:nvSpPr>
            <p:cNvPr id="12" name="Rectangle 11">
              <a:extLst>
                <a:ext uri="{FF2B5EF4-FFF2-40B4-BE49-F238E27FC236}">
                  <a16:creationId xmlns:a16="http://schemas.microsoft.com/office/drawing/2014/main" id="{C6E9C59C-AB69-4081-8E0A-C656FE42E9B5}"/>
                </a:ext>
              </a:extLst>
            </p:cNvPr>
            <p:cNvSpPr/>
            <p:nvPr/>
          </p:nvSpPr>
          <p:spPr bwMode="auto">
            <a:xfrm>
              <a:off x="2401647" y="4248818"/>
              <a:ext cx="640080" cy="640080"/>
            </a:xfrm>
            <a:prstGeom prst="rect">
              <a:avLst/>
            </a:prstGeom>
            <a:solidFill>
              <a:srgbClr val="3C3C4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solidFill>
                    <a:schemeClr val="bg1"/>
                  </a:solidFill>
                  <a:ea typeface="Segoe UI" pitchFamily="34" charset="0"/>
                  <a:cs typeface="Segoe UI" pitchFamily="34" charset="0"/>
                </a:rPr>
                <a:t>3</a:t>
              </a:r>
            </a:p>
          </p:txBody>
        </p:sp>
      </p:grpSp>
    </p:spTree>
    <p:extLst>
      <p:ext uri="{BB962C8B-B14F-4D97-AF65-F5344CB8AC3E}">
        <p14:creationId xmlns:p14="http://schemas.microsoft.com/office/powerpoint/2010/main" val="15791385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1752432F-3C83-B644-8B10-99769CB51162}"/>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2" name="Title 1">
            <a:extLst>
              <a:ext uri="{FF2B5EF4-FFF2-40B4-BE49-F238E27FC236}">
                <a16:creationId xmlns:a16="http://schemas.microsoft.com/office/drawing/2014/main" id="{AFF1D3E7-ED76-419E-96B4-192046717CF9}"/>
              </a:ext>
            </a:extLst>
          </p:cNvPr>
          <p:cNvSpPr>
            <a:spLocks noGrp="1"/>
          </p:cNvSpPr>
          <p:nvPr>
            <p:ph type="title"/>
          </p:nvPr>
        </p:nvSpPr>
        <p:spPr>
          <a:xfrm>
            <a:off x="620110" y="500456"/>
            <a:ext cx="10716064" cy="787844"/>
          </a:xfrm>
        </p:spPr>
        <p:txBody>
          <a:bodyPr/>
          <a:lstStyle/>
          <a:p>
            <a:r>
              <a:rPr lang="en-US"/>
              <a:t>Efficient application modernization &amp; development</a:t>
            </a:r>
            <a:br>
              <a:rPr lang="en-US"/>
            </a:br>
            <a:r>
              <a:rPr lang="en-US" sz="2400" spc="0">
                <a:ln>
                  <a:noFill/>
                </a:ln>
                <a:solidFill>
                  <a:srgbClr val="282828"/>
                </a:solidFill>
                <a:latin typeface="Segoe UI"/>
                <a:cs typeface="+mn-cs"/>
              </a:rPr>
              <a:t>Improve profitability with more efficient, lower-cost app development services</a:t>
            </a:r>
            <a:endParaRPr lang="en-US" sz="2400"/>
          </a:p>
        </p:txBody>
      </p:sp>
      <p:sp>
        <p:nvSpPr>
          <p:cNvPr id="11" name="Rectangle 10">
            <a:extLst>
              <a:ext uri="{FF2B5EF4-FFF2-40B4-BE49-F238E27FC236}">
                <a16:creationId xmlns:a16="http://schemas.microsoft.com/office/drawing/2014/main" id="{B7E588D4-A88E-4395-9207-F8428A70AE62}"/>
              </a:ext>
            </a:extLst>
          </p:cNvPr>
          <p:cNvSpPr/>
          <p:nvPr/>
        </p:nvSpPr>
        <p:spPr bwMode="auto">
          <a:xfrm>
            <a:off x="536028" y="1434280"/>
            <a:ext cx="5570100" cy="571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000" b="1">
                <a:solidFill>
                  <a:schemeClr val="accent4"/>
                </a:solidFill>
                <a:cs typeface="Segoe UI" pitchFamily="34" charset="0"/>
              </a:rPr>
              <a:t>Deliver more with less</a:t>
            </a:r>
          </a:p>
        </p:txBody>
      </p:sp>
      <p:graphicFrame>
        <p:nvGraphicFramePr>
          <p:cNvPr id="18" name="Table 18">
            <a:extLst>
              <a:ext uri="{FF2B5EF4-FFF2-40B4-BE49-F238E27FC236}">
                <a16:creationId xmlns:a16="http://schemas.microsoft.com/office/drawing/2014/main" id="{FBA2DE20-A04F-474D-A2CE-9D32EC4F246B}"/>
              </a:ext>
            </a:extLst>
          </p:cNvPr>
          <p:cNvGraphicFramePr>
            <a:graphicFrameLocks noGrp="1"/>
          </p:cNvGraphicFramePr>
          <p:nvPr>
            <p:extLst>
              <p:ext uri="{D42A27DB-BD31-4B8C-83A1-F6EECF244321}">
                <p14:modId xmlns:p14="http://schemas.microsoft.com/office/powerpoint/2010/main" val="3909926340"/>
              </p:ext>
            </p:extLst>
          </p:nvPr>
        </p:nvGraphicFramePr>
        <p:xfrm>
          <a:off x="536028" y="2032178"/>
          <a:ext cx="7557682" cy="4466885"/>
        </p:xfrm>
        <a:graphic>
          <a:graphicData uri="http://schemas.openxmlformats.org/drawingml/2006/table">
            <a:tbl>
              <a:tblPr firstRow="1" bandRow="1">
                <a:tableStyleId>{5C22544A-7EE6-4342-B048-85BDC9FD1C3A}</a:tableStyleId>
              </a:tblPr>
              <a:tblGrid>
                <a:gridCol w="1962781">
                  <a:extLst>
                    <a:ext uri="{9D8B030D-6E8A-4147-A177-3AD203B41FA5}">
                      <a16:colId xmlns:a16="http://schemas.microsoft.com/office/drawing/2014/main" val="53546257"/>
                    </a:ext>
                  </a:extLst>
                </a:gridCol>
                <a:gridCol w="5594901">
                  <a:extLst>
                    <a:ext uri="{9D8B030D-6E8A-4147-A177-3AD203B41FA5}">
                      <a16:colId xmlns:a16="http://schemas.microsoft.com/office/drawing/2014/main" val="2130165217"/>
                    </a:ext>
                  </a:extLst>
                </a:gridCol>
              </a:tblGrid>
              <a:tr h="155913">
                <a:tc>
                  <a:txBody>
                    <a:bodyPr/>
                    <a:lstStyle/>
                    <a:p>
                      <a:r>
                        <a:rPr lang="en-US" sz="1800" dirty="0">
                          <a:solidFill>
                            <a:schemeClr val="accent3"/>
                          </a:solidFill>
                        </a:rPr>
                        <a:t>Why</a:t>
                      </a:r>
                    </a:p>
                  </a:txBody>
                  <a:tcPr anchor="ctr">
                    <a:lnB w="12700" cap="flat" cmpd="sng" algn="ctr">
                      <a:solidFill>
                        <a:schemeClr val="accent1"/>
                      </a:solidFill>
                      <a:prstDash val="solid"/>
                      <a:round/>
                      <a:headEnd type="none" w="med" len="med"/>
                      <a:tailEnd type="none" w="med" len="med"/>
                    </a:lnB>
                    <a:noFill/>
                  </a:tcPr>
                </a:tc>
                <a:tc>
                  <a:txBody>
                    <a:bodyPr/>
                    <a:lstStyle/>
                    <a:p>
                      <a:r>
                        <a:rPr lang="en-US" sz="1800">
                          <a:solidFill>
                            <a:schemeClr val="accent3"/>
                          </a:solidFill>
                        </a:rPr>
                        <a:t>How</a:t>
                      </a:r>
                    </a:p>
                  </a:txBody>
                  <a:tcPr anchor="ctr">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9737952"/>
                  </a:ext>
                </a:extLst>
              </a:tr>
              <a:tr h="478788">
                <a:tc>
                  <a:txBody>
                    <a:bodyPr/>
                    <a:lstStyle/>
                    <a:p>
                      <a:r>
                        <a:rPr lang="en-US" sz="1200" b="1">
                          <a:solidFill>
                            <a:schemeClr val="tx1"/>
                          </a:solidFill>
                          <a:ea typeface="Segoe UI" pitchFamily="34" charset="0"/>
                          <a:cs typeface="Segoe UI" pitchFamily="34" charset="0"/>
                        </a:rPr>
                        <a:t>Boost output through increased efficiency</a:t>
                      </a:r>
                      <a:endParaRPr lang="en-US" sz="120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300"/>
                        </a:spcAft>
                        <a:buFont typeface="Arial" panose="020B0604020202020204" pitchFamily="34" charset="0"/>
                        <a:buChar char="•"/>
                      </a:pPr>
                      <a:r>
                        <a:rPr lang="en-US" sz="1200">
                          <a:solidFill>
                            <a:schemeClr val="tx1"/>
                          </a:solidFill>
                          <a:ea typeface="Segoe UI" pitchFamily="34" charset="0"/>
                          <a:cs typeface="Segoe UI" pitchFamily="34" charset="0"/>
                        </a:rPr>
                        <a:t>Build complex apps in less time with fewer resources</a:t>
                      </a:r>
                    </a:p>
                    <a:p>
                      <a:pPr marL="285750" indent="-285750">
                        <a:spcAft>
                          <a:spcPts val="300"/>
                        </a:spcAft>
                        <a:buFont typeface="Arial" panose="020B0604020202020204" pitchFamily="34" charset="0"/>
                        <a:buChar char="•"/>
                      </a:pPr>
                      <a:r>
                        <a:rPr lang="en-US" sz="1200">
                          <a:solidFill>
                            <a:schemeClr val="tx1"/>
                          </a:solidFill>
                          <a:cs typeface="Segoe UI" pitchFamily="34" charset="0"/>
                        </a:rPr>
                        <a:t>Pre-built </a:t>
                      </a:r>
                      <a:r>
                        <a:rPr lang="en-US" sz="1200"/>
                        <a:t>templates, drag-and-drop simplicity, and quick deployment</a:t>
                      </a:r>
                    </a:p>
                    <a:p>
                      <a:pPr marL="285750" indent="-285750">
                        <a:spcAft>
                          <a:spcPts val="300"/>
                        </a:spcAft>
                        <a:buFont typeface="Arial" panose="020B0604020202020204" pitchFamily="34" charset="0"/>
                        <a:buChar char="•"/>
                      </a:pPr>
                      <a:r>
                        <a:rPr lang="en-US" sz="1200"/>
                        <a:t>Advanced logic and rules built in</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2484524"/>
                  </a:ext>
                </a:extLst>
              </a:tr>
              <a:tr h="847385">
                <a:tc>
                  <a:txBody>
                    <a:bodyPr/>
                    <a:lstStyle/>
                    <a:p>
                      <a:r>
                        <a:rPr lang="en-US" sz="1200" b="1"/>
                        <a:t>One platform for your customer’s needs</a:t>
                      </a:r>
                    </a:p>
                    <a:p>
                      <a:endParaRPr lang="en-US" sz="1200" b="1"/>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spcAft>
                          <a:spcPts val="300"/>
                        </a:spcAft>
                      </a:pPr>
                      <a:r>
                        <a:rPr lang="en-US" sz="1200"/>
                        <a:t>Power Apps makes it easier for your professional developers to </a:t>
                      </a:r>
                    </a:p>
                    <a:p>
                      <a:pPr marL="285750" indent="-285750">
                        <a:spcAft>
                          <a:spcPts val="300"/>
                        </a:spcAft>
                        <a:buFont typeface="Arial" panose="020B0604020202020204" pitchFamily="34" charset="0"/>
                        <a:buChar char="•"/>
                      </a:pPr>
                      <a:r>
                        <a:rPr lang="en-US" sz="1200"/>
                        <a:t>Build complex mission critical apps</a:t>
                      </a:r>
                    </a:p>
                    <a:p>
                      <a:pPr marL="285750" indent="-285750">
                        <a:spcAft>
                          <a:spcPts val="300"/>
                        </a:spcAft>
                        <a:buFont typeface="Arial" panose="020B0604020202020204" pitchFamily="34" charset="0"/>
                        <a:buChar char="•"/>
                      </a:pPr>
                      <a:r>
                        <a:rPr lang="en-US" sz="1200"/>
                        <a:t>Add advanced functionality to existing apps</a:t>
                      </a:r>
                    </a:p>
                    <a:p>
                      <a:pPr marL="285750" indent="-285750">
                        <a:spcAft>
                          <a:spcPts val="300"/>
                        </a:spcAft>
                        <a:buFont typeface="Arial" panose="020B0604020202020204" pitchFamily="34" charset="0"/>
                        <a:buChar char="•"/>
                      </a:pPr>
                      <a:r>
                        <a:rPr lang="en-US" sz="1200"/>
                        <a:t>Modernize legacy apps and business processes</a:t>
                      </a:r>
                    </a:p>
                    <a:p>
                      <a:pPr marL="285750" indent="-285750">
                        <a:spcAft>
                          <a:spcPts val="300"/>
                        </a:spcAft>
                        <a:buFont typeface="Arial" panose="020B0604020202020204" pitchFamily="34" charset="0"/>
                        <a:buChar char="•"/>
                      </a:pPr>
                      <a:r>
                        <a:rPr lang="en-US" sz="1200"/>
                        <a:t>Extend 1st and 3rd-party apps</a:t>
                      </a:r>
                    </a:p>
                    <a:p>
                      <a:pPr marL="285750" indent="-285750">
                        <a:spcAft>
                          <a:spcPts val="300"/>
                        </a:spcAft>
                        <a:buFont typeface="Arial" panose="020B0604020202020204" pitchFamily="34" charset="0"/>
                        <a:buChar char="•"/>
                      </a:pPr>
                      <a:r>
                        <a:rPr lang="en-US" sz="1200"/>
                        <a:t>Drive larger Dynamics 365 and Power Platform projects</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11585655"/>
                  </a:ext>
                </a:extLst>
              </a:tr>
              <a:tr h="847385">
                <a:tc>
                  <a:txBody>
                    <a:bodyPr/>
                    <a:lstStyle/>
                    <a:p>
                      <a:r>
                        <a:rPr lang="en-US" sz="1200" b="1"/>
                        <a:t>Meet your customer on their platform </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spcAft>
                          <a:spcPts val="300"/>
                        </a:spcAft>
                      </a:pPr>
                      <a:r>
                        <a:rPr lang="en-US" sz="1200"/>
                        <a:t>Build your customer’s apps for multiple platforms</a:t>
                      </a:r>
                    </a:p>
                    <a:p>
                      <a:pPr marL="284163" indent="-284163">
                        <a:spcAft>
                          <a:spcPts val="300"/>
                        </a:spcAft>
                        <a:buFont typeface="Arial" panose="020B0604020202020204" pitchFamily="34" charset="0"/>
                        <a:buChar char="•"/>
                      </a:pPr>
                      <a:r>
                        <a:rPr lang="en-US" sz="1200"/>
                        <a:t>Web</a:t>
                      </a:r>
                    </a:p>
                    <a:p>
                      <a:pPr marL="284163" indent="-284163">
                        <a:spcAft>
                          <a:spcPts val="300"/>
                        </a:spcAft>
                        <a:buFont typeface="Arial" panose="020B0604020202020204" pitchFamily="34" charset="0"/>
                        <a:buChar char="•"/>
                      </a:pPr>
                      <a:r>
                        <a:rPr lang="en-US" sz="1200"/>
                        <a:t>Windows</a:t>
                      </a:r>
                    </a:p>
                    <a:p>
                      <a:pPr marL="284163" indent="-284163">
                        <a:spcAft>
                          <a:spcPts val="300"/>
                        </a:spcAft>
                        <a:buFont typeface="Arial" panose="020B0604020202020204" pitchFamily="34" charset="0"/>
                        <a:buChar char="•"/>
                      </a:pPr>
                      <a:r>
                        <a:rPr lang="en-US" sz="1200"/>
                        <a:t>iOS</a:t>
                      </a:r>
                    </a:p>
                    <a:p>
                      <a:pPr marL="284163" indent="-284163">
                        <a:spcAft>
                          <a:spcPts val="300"/>
                        </a:spcAft>
                        <a:buFont typeface="Arial" panose="020B0604020202020204" pitchFamily="34" charset="0"/>
                        <a:buChar char="•"/>
                      </a:pPr>
                      <a:r>
                        <a:rPr lang="en-US" sz="1200"/>
                        <a:t>Android</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53729471"/>
                  </a:ext>
                </a:extLst>
              </a:tr>
              <a:tr h="847385">
                <a:tc>
                  <a:txBody>
                    <a:bodyPr/>
                    <a:lstStyle/>
                    <a:p>
                      <a:r>
                        <a:rPr lang="en-US" sz="1200" b="1"/>
                        <a:t>New app development opportunities with your existing workforce</a:t>
                      </a:r>
                    </a:p>
                  </a:txBody>
                  <a:tcP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4163" indent="-284163">
                        <a:spcAft>
                          <a:spcPts val="300"/>
                        </a:spcAft>
                        <a:buFont typeface="Arial" panose="020B0604020202020204" pitchFamily="34" charset="0"/>
                        <a:buChar char="•"/>
                      </a:pPr>
                      <a:r>
                        <a:rPr lang="en-US" sz="1200" dirty="0"/>
                        <a:t>Your business consultants lay the groundwork for app development</a:t>
                      </a:r>
                    </a:p>
                    <a:p>
                      <a:pPr marL="284163" indent="-284163">
                        <a:spcAft>
                          <a:spcPts val="300"/>
                        </a:spcAft>
                        <a:buFont typeface="Arial" panose="020B0604020202020204" pitchFamily="34" charset="0"/>
                        <a:buChar char="•"/>
                      </a:pPr>
                      <a:r>
                        <a:rPr lang="en-US" sz="1200" dirty="0"/>
                        <a:t>Professional developers focus on what adds value to the customer and accelerate app development with powerful tools</a:t>
                      </a:r>
                    </a:p>
                  </a:txBody>
                  <a:tcP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63671597"/>
                  </a:ext>
                </a:extLst>
              </a:tr>
            </a:tbl>
          </a:graphicData>
        </a:graphic>
      </p:graphicFrame>
      <p:pic>
        <p:nvPicPr>
          <p:cNvPr id="3" name="Picture 2" descr="A smartphone, tablet, and desktop monitor showing the variety of applications you can create with Power Apps.">
            <a:extLst>
              <a:ext uri="{FF2B5EF4-FFF2-40B4-BE49-F238E27FC236}">
                <a16:creationId xmlns:a16="http://schemas.microsoft.com/office/drawing/2014/main" id="{E88F46F8-03E5-4B5D-8A2E-C9FD9FCCE0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74820" y="2882898"/>
            <a:ext cx="6087603" cy="3001408"/>
          </a:xfrm>
          <a:prstGeom prst="rect">
            <a:avLst/>
          </a:prstGeom>
          <a:effectLst>
            <a:outerShdw blurRad="241300" dist="165100" dir="5400000" sx="95000" sy="95000" algn="t" rotWithShape="0">
              <a:prstClr val="black">
                <a:alpha val="47000"/>
              </a:prstClr>
            </a:outerShdw>
          </a:effectLst>
        </p:spPr>
      </p:pic>
      <p:sp>
        <p:nvSpPr>
          <p:cNvPr id="12" name="Rectangle 11">
            <a:extLst>
              <a:ext uri="{FF2B5EF4-FFF2-40B4-BE49-F238E27FC236}">
                <a16:creationId xmlns:a16="http://schemas.microsoft.com/office/drawing/2014/main" id="{CAEB0A7B-22B4-514E-B7A5-532770D018A1}"/>
              </a:ext>
              <a:ext uri="{C183D7F6-B498-43B3-948B-1728B52AA6E4}">
                <adec:decorative xmlns:adec="http://schemas.microsoft.com/office/drawing/2017/decorative" val="1"/>
              </a:ext>
            </a:extLst>
          </p:cNvPr>
          <p:cNvSpPr/>
          <p:nvPr/>
        </p:nvSpPr>
        <p:spPr bwMode="auto">
          <a:xfrm>
            <a:off x="12700" y="27356"/>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accent3"/>
                </a:solidFill>
                <a:ea typeface="Segoe UI" pitchFamily="34" charset="0"/>
                <a:cs typeface="Segoe UI" pitchFamily="34" charset="0"/>
              </a:rPr>
              <a:t>1</a:t>
            </a:r>
          </a:p>
        </p:txBody>
      </p:sp>
      <p:sp>
        <p:nvSpPr>
          <p:cNvPr id="8" name="Rectangle 7">
            <a:extLst>
              <a:ext uri="{FF2B5EF4-FFF2-40B4-BE49-F238E27FC236}">
                <a16:creationId xmlns:a16="http://schemas.microsoft.com/office/drawing/2014/main" id="{1B42D399-A1B0-364A-BF3D-AB7CA5B1214E}"/>
              </a:ext>
              <a:ext uri="{C183D7F6-B498-43B3-948B-1728B52AA6E4}">
                <adec:decorative xmlns:adec="http://schemas.microsoft.com/office/drawing/2017/decorative" val="1"/>
              </a:ext>
            </a:extLst>
          </p:cNvPr>
          <p:cNvSpPr/>
          <p:nvPr/>
        </p:nvSpPr>
        <p:spPr bwMode="auto">
          <a:xfrm>
            <a:off x="12700" y="1186719"/>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00E4A055-F4DE-E542-9A54-6CBA751E0559}"/>
              </a:ext>
              <a:ext uri="{C183D7F6-B498-43B3-948B-1728B52AA6E4}">
                <adec:decorative xmlns:adec="http://schemas.microsoft.com/office/drawing/2017/decorative" val="1"/>
              </a:ext>
            </a:extLst>
          </p:cNvPr>
          <p:cNvSpPr/>
          <p:nvPr/>
        </p:nvSpPr>
        <p:spPr bwMode="auto">
          <a:xfrm>
            <a:off x="12700" y="2346082"/>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9EE290A-844C-934F-987F-CB9130DB4539}"/>
              </a:ext>
              <a:ext uri="{C183D7F6-B498-43B3-948B-1728B52AA6E4}">
                <adec:decorative xmlns:adec="http://schemas.microsoft.com/office/drawing/2017/decorative" val="1"/>
              </a:ext>
            </a:extLst>
          </p:cNvPr>
          <p:cNvSpPr/>
          <p:nvPr/>
        </p:nvSpPr>
        <p:spPr bwMode="auto">
          <a:xfrm>
            <a:off x="12700" y="3505445"/>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2</a:t>
            </a:r>
          </a:p>
        </p:txBody>
      </p:sp>
      <p:sp>
        <p:nvSpPr>
          <p:cNvPr id="14" name="Rectangle 13">
            <a:extLst>
              <a:ext uri="{FF2B5EF4-FFF2-40B4-BE49-F238E27FC236}">
                <a16:creationId xmlns:a16="http://schemas.microsoft.com/office/drawing/2014/main" id="{C05C5127-9FBA-0043-8C73-4B936DE645A3}"/>
              </a:ext>
              <a:ext uri="{C183D7F6-B498-43B3-948B-1728B52AA6E4}">
                <adec:decorative xmlns:adec="http://schemas.microsoft.com/office/drawing/2017/decorative" val="1"/>
              </a:ext>
            </a:extLst>
          </p:cNvPr>
          <p:cNvSpPr/>
          <p:nvPr/>
        </p:nvSpPr>
        <p:spPr bwMode="auto">
          <a:xfrm>
            <a:off x="12700" y="4664808"/>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bg1"/>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A04E83BF-4BE6-7543-8A42-51E557ABDD16}"/>
              </a:ext>
              <a:ext uri="{C183D7F6-B498-43B3-948B-1728B52AA6E4}">
                <adec:decorative xmlns:adec="http://schemas.microsoft.com/office/drawing/2017/decorative" val="1"/>
              </a:ext>
            </a:extLst>
          </p:cNvPr>
          <p:cNvSpPr/>
          <p:nvPr/>
        </p:nvSpPr>
        <p:spPr bwMode="auto">
          <a:xfrm>
            <a:off x="12700" y="5824169"/>
            <a:ext cx="248333" cy="1143000"/>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3</a:t>
            </a:r>
          </a:p>
        </p:txBody>
      </p:sp>
      <p:sp>
        <p:nvSpPr>
          <p:cNvPr id="17" name="Rectangle 16">
            <a:extLst>
              <a:ext uri="{FF2B5EF4-FFF2-40B4-BE49-F238E27FC236}">
                <a16:creationId xmlns:a16="http://schemas.microsoft.com/office/drawing/2014/main" id="{3F47DFC8-E4F6-494F-9A5A-9FD5F3DFF1FD}"/>
              </a:ext>
              <a:ext uri="{C183D7F6-B498-43B3-948B-1728B52AA6E4}">
                <adec:decorative xmlns:adec="http://schemas.microsoft.com/office/drawing/2017/decorative" val="1"/>
              </a:ext>
            </a:extLst>
          </p:cNvPr>
          <p:cNvSpPr/>
          <p:nvPr/>
        </p:nvSpPr>
        <p:spPr bwMode="auto">
          <a:xfrm>
            <a:off x="262416" y="27356"/>
            <a:ext cx="18288" cy="1143000"/>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solidFill>
                <a:schemeClr val="accent3"/>
              </a:solidFill>
              <a:ea typeface="Segoe UI" pitchFamily="34" charset="0"/>
              <a:cs typeface="Segoe UI" pitchFamily="34" charset="0"/>
            </a:endParaRPr>
          </a:p>
        </p:txBody>
      </p:sp>
    </p:spTree>
    <p:extLst>
      <p:ext uri="{BB962C8B-B14F-4D97-AF65-F5344CB8AC3E}">
        <p14:creationId xmlns:p14="http://schemas.microsoft.com/office/powerpoint/2010/main" val="19335097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E588D4-A88E-4395-9207-F8428A70AE62}"/>
              </a:ext>
            </a:extLst>
          </p:cNvPr>
          <p:cNvSpPr/>
          <p:nvPr/>
        </p:nvSpPr>
        <p:spPr bwMode="auto">
          <a:xfrm>
            <a:off x="539496" y="1435608"/>
            <a:ext cx="5640386" cy="571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000" b="1">
                <a:solidFill>
                  <a:schemeClr val="accent4"/>
                </a:solidFill>
                <a:cs typeface="Segoe UI" pitchFamily="34" charset="0"/>
              </a:rPr>
              <a:t>Unlock data siloes for more powerful apps</a:t>
            </a:r>
          </a:p>
        </p:txBody>
      </p:sp>
      <p:graphicFrame>
        <p:nvGraphicFramePr>
          <p:cNvPr id="18" name="Table 18">
            <a:extLst>
              <a:ext uri="{FF2B5EF4-FFF2-40B4-BE49-F238E27FC236}">
                <a16:creationId xmlns:a16="http://schemas.microsoft.com/office/drawing/2014/main" id="{FBA2DE20-A04F-474D-A2CE-9D32EC4F246B}"/>
              </a:ext>
            </a:extLst>
          </p:cNvPr>
          <p:cNvGraphicFramePr>
            <a:graphicFrameLocks noGrp="1"/>
          </p:cNvGraphicFramePr>
          <p:nvPr>
            <p:extLst>
              <p:ext uri="{D42A27DB-BD31-4B8C-83A1-F6EECF244321}">
                <p14:modId xmlns:p14="http://schemas.microsoft.com/office/powerpoint/2010/main" val="380740152"/>
              </p:ext>
            </p:extLst>
          </p:nvPr>
        </p:nvGraphicFramePr>
        <p:xfrm>
          <a:off x="539496" y="2029968"/>
          <a:ext cx="7188438" cy="3971585"/>
        </p:xfrm>
        <a:graphic>
          <a:graphicData uri="http://schemas.openxmlformats.org/drawingml/2006/table">
            <a:tbl>
              <a:tblPr firstRow="1" bandRow="1">
                <a:tableStyleId>{5C22544A-7EE6-4342-B048-85BDC9FD1C3A}</a:tableStyleId>
              </a:tblPr>
              <a:tblGrid>
                <a:gridCol w="2157786">
                  <a:extLst>
                    <a:ext uri="{9D8B030D-6E8A-4147-A177-3AD203B41FA5}">
                      <a16:colId xmlns:a16="http://schemas.microsoft.com/office/drawing/2014/main" val="53546257"/>
                    </a:ext>
                  </a:extLst>
                </a:gridCol>
                <a:gridCol w="5030652">
                  <a:extLst>
                    <a:ext uri="{9D8B030D-6E8A-4147-A177-3AD203B41FA5}">
                      <a16:colId xmlns:a16="http://schemas.microsoft.com/office/drawing/2014/main" val="2130165217"/>
                    </a:ext>
                  </a:extLst>
                </a:gridCol>
              </a:tblGrid>
              <a:tr h="155913">
                <a:tc>
                  <a:txBody>
                    <a:bodyPr/>
                    <a:lstStyle/>
                    <a:p>
                      <a:r>
                        <a:rPr lang="en-US" sz="1800" dirty="0">
                          <a:solidFill>
                            <a:schemeClr val="accent3"/>
                          </a:solidFill>
                        </a:rPr>
                        <a:t>Why</a:t>
                      </a:r>
                    </a:p>
                  </a:txBody>
                  <a:tcPr anchor="ctr">
                    <a:lnB w="12700" cap="flat" cmpd="sng" algn="ctr">
                      <a:solidFill>
                        <a:schemeClr val="accent1"/>
                      </a:solidFill>
                      <a:prstDash val="solid"/>
                      <a:round/>
                      <a:headEnd type="none" w="med" len="med"/>
                      <a:tailEnd type="none" w="med" len="med"/>
                    </a:lnB>
                    <a:noFill/>
                  </a:tcPr>
                </a:tc>
                <a:tc>
                  <a:txBody>
                    <a:bodyPr/>
                    <a:lstStyle/>
                    <a:p>
                      <a:r>
                        <a:rPr lang="en-US" sz="1800">
                          <a:solidFill>
                            <a:schemeClr val="accent3"/>
                          </a:solidFill>
                        </a:rPr>
                        <a:t>How</a:t>
                      </a:r>
                    </a:p>
                  </a:txBody>
                  <a:tcPr anchor="ctr">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9737952"/>
                  </a:ext>
                </a:extLst>
              </a:tr>
              <a:tr h="478788">
                <a:tc>
                  <a:txBody>
                    <a:bodyPr/>
                    <a:lstStyle/>
                    <a:p>
                      <a:r>
                        <a:rPr lang="en-US" sz="1200" b="1">
                          <a:solidFill>
                            <a:schemeClr val="tx1"/>
                          </a:solidFill>
                          <a:ea typeface="Segoe UI" pitchFamily="34" charset="0"/>
                          <a:cs typeface="Segoe UI" pitchFamily="34" charset="0"/>
                        </a:rPr>
                        <a:t>Build more powerful apps with the ability to unlock and connect all your customer’s data</a:t>
                      </a:r>
                      <a:endParaRPr lang="en-US" sz="120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dirty="0">
                          <a:solidFill>
                            <a:schemeClr val="tx1"/>
                          </a:solidFill>
                          <a:ea typeface="Segoe UI" pitchFamily="34" charset="0"/>
                          <a:cs typeface="Segoe UI" pitchFamily="34" charset="0"/>
                        </a:rPr>
                        <a:t>Easily bring all data together using Microsoft Dataflex Pro</a:t>
                      </a:r>
                    </a:p>
                    <a:p>
                      <a:pPr marL="285750" indent="-285750">
                        <a:spcAft>
                          <a:spcPts val="600"/>
                        </a:spcAft>
                        <a:buFont typeface="Arial" panose="020B0604020202020204" pitchFamily="34" charset="0"/>
                        <a:buChar char="•"/>
                      </a:pPr>
                      <a:r>
                        <a:rPr lang="en-US" sz="1200" dirty="0">
                          <a:solidFill>
                            <a:schemeClr val="tx1"/>
                          </a:solidFill>
                          <a:ea typeface="Segoe UI" pitchFamily="34" charset="0"/>
                          <a:cs typeface="Segoe UI" pitchFamily="34" charset="0"/>
                        </a:rPr>
                        <a:t>Remove barriers to data sources to build apps that easily interoperate across multiple systems</a:t>
                      </a:r>
                    </a:p>
                    <a:p>
                      <a:pPr marL="285750" indent="-285750">
                        <a:spcAft>
                          <a:spcPts val="600"/>
                        </a:spcAft>
                        <a:buFont typeface="Arial" panose="020B0604020202020204" pitchFamily="34" charset="0"/>
                        <a:buChar char="•"/>
                      </a:pPr>
                      <a:r>
                        <a:rPr lang="en-US" sz="1200" dirty="0">
                          <a:solidFill>
                            <a:schemeClr val="tx1"/>
                          </a:solidFill>
                          <a:cs typeface="Segoe UI" pitchFamily="34" charset="0"/>
                        </a:rPr>
                        <a:t>Offer advanced solutions by enabling AI through built-in cognitive services</a:t>
                      </a:r>
                    </a:p>
                    <a:p>
                      <a:pPr marL="285750" indent="-285750">
                        <a:spcAft>
                          <a:spcPts val="600"/>
                        </a:spcAft>
                        <a:buFont typeface="Arial" panose="020B0604020202020204" pitchFamily="34" charset="0"/>
                        <a:buChar char="•"/>
                      </a:pPr>
                      <a:r>
                        <a:rPr lang="en-US" sz="1200" dirty="0">
                          <a:solidFill>
                            <a:schemeClr val="tx1"/>
                          </a:solidFill>
                          <a:cs typeface="Segoe UI" pitchFamily="34" charset="0"/>
                        </a:rPr>
                        <a:t>Microsoft Dataflex Pro makes it easier to build business applications by storing your data, model processes, and business logic</a:t>
                      </a:r>
                      <a:endParaRPr lang="en-US" sz="1200" dirty="0"/>
                    </a:p>
                    <a:p>
                      <a:pPr marL="285750" indent="-285750">
                        <a:spcAft>
                          <a:spcPts val="600"/>
                        </a:spcAft>
                        <a:buFont typeface="Arial" panose="020B0604020202020204" pitchFamily="34" charset="0"/>
                        <a:buChar char="•"/>
                      </a:pPr>
                      <a:endParaRPr lang="en-US" sz="1200" dirty="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2484524"/>
                  </a:ext>
                </a:extLst>
              </a:tr>
              <a:tr h="847385">
                <a:tc>
                  <a:txBody>
                    <a:bodyPr/>
                    <a:lstStyle/>
                    <a:p>
                      <a:r>
                        <a:rPr lang="en-US" sz="1200" b="1"/>
                        <a:t>Customer not using Dynamics 365? No problem</a:t>
                      </a:r>
                    </a:p>
                    <a:p>
                      <a:endParaRPr lang="en-US" sz="1200" b="1"/>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dirty="0"/>
                        <a:t>Use 350+ third-party app connectors to easily connect and share data with your customer’s existing systems</a:t>
                      </a:r>
                    </a:p>
                    <a:p>
                      <a:pPr marL="285750" indent="-285750">
                        <a:spcAft>
                          <a:spcPts val="600"/>
                        </a:spcAft>
                        <a:buFont typeface="Arial" panose="020B0604020202020204" pitchFamily="34" charset="0"/>
                        <a:buChar char="•"/>
                      </a:pPr>
                      <a:r>
                        <a:rPr lang="en-US" sz="1200" dirty="0"/>
                        <a:t>Provide versatile, compatible solutions that can build on, extend, or modernize nearly any of your customer’s systems</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11585655"/>
                  </a:ext>
                </a:extLst>
              </a:tr>
              <a:tr h="847385">
                <a:tc>
                  <a:txBody>
                    <a:bodyPr/>
                    <a:lstStyle/>
                    <a:p>
                      <a:r>
                        <a:rPr lang="en-US" sz="1200" b="1"/>
                        <a:t>Provide modernization for both your on-prem and cloud customers</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lgn="l" defTabSz="932384" rtl="0" eaLnBrk="1" latinLnBrk="0" hangingPunct="1">
                        <a:spcAft>
                          <a:spcPts val="600"/>
                        </a:spcAft>
                        <a:buFont typeface="Arial" panose="020B0604020202020204" pitchFamily="34" charset="0"/>
                        <a:buChar char="•"/>
                      </a:pPr>
                      <a:r>
                        <a:rPr lang="en-US" sz="1200" kern="1200" dirty="0">
                          <a:solidFill>
                            <a:schemeClr val="dk1"/>
                          </a:solidFill>
                          <a:latin typeface="+mn-lt"/>
                          <a:ea typeface="+mn-ea"/>
                          <a:cs typeface="+mn-cs"/>
                        </a:rPr>
                        <a:t>On-Premises Data Gateway provides seamless hybrid connectivity, whether your customer still uses on-prem services or is in the process of moving to the cloud</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53729471"/>
                  </a:ext>
                </a:extLst>
              </a:tr>
            </a:tbl>
          </a:graphicData>
        </a:graphic>
      </p:graphicFrame>
      <p:grpSp>
        <p:nvGrpSpPr>
          <p:cNvPr id="3" name="Group 2" descr="Laptop showing the Entity feature of Power Apps.">
            <a:extLst>
              <a:ext uri="{FF2B5EF4-FFF2-40B4-BE49-F238E27FC236}">
                <a16:creationId xmlns:a16="http://schemas.microsoft.com/office/drawing/2014/main" id="{9491D109-D453-42DB-92D8-F14CC9482545}"/>
              </a:ext>
            </a:extLst>
          </p:cNvPr>
          <p:cNvGrpSpPr/>
          <p:nvPr/>
        </p:nvGrpSpPr>
        <p:grpSpPr>
          <a:xfrm>
            <a:off x="7872337" y="2032000"/>
            <a:ext cx="6521694" cy="3939963"/>
            <a:chOff x="7405756" y="1487039"/>
            <a:chExt cx="7836906" cy="5037031"/>
          </a:xfrm>
        </p:grpSpPr>
        <p:grpSp>
          <p:nvGrpSpPr>
            <p:cNvPr id="10" name="Group 9">
              <a:extLst>
                <a:ext uri="{FF2B5EF4-FFF2-40B4-BE49-F238E27FC236}">
                  <a16:creationId xmlns:a16="http://schemas.microsoft.com/office/drawing/2014/main" id="{93B52A70-13CF-4B66-A2B5-5ECE3B77A33C}"/>
                </a:ext>
              </a:extLst>
            </p:cNvPr>
            <p:cNvGrpSpPr/>
            <p:nvPr/>
          </p:nvGrpSpPr>
          <p:grpSpPr>
            <a:xfrm>
              <a:off x="8438699" y="2188824"/>
              <a:ext cx="5808188" cy="3570350"/>
              <a:chOff x="7672385" y="2113857"/>
              <a:chExt cx="3975101" cy="2443533"/>
            </a:xfrm>
          </p:grpSpPr>
          <p:pic>
            <p:nvPicPr>
              <p:cNvPr id="13" name="Picture 12">
                <a:extLst>
                  <a:ext uri="{FF2B5EF4-FFF2-40B4-BE49-F238E27FC236}">
                    <a16:creationId xmlns:a16="http://schemas.microsoft.com/office/drawing/2014/main" id="{60D65627-9EE5-4027-9459-E5D4557BA7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72385" y="2113857"/>
                <a:ext cx="3975101" cy="2379958"/>
              </a:xfrm>
              <a:prstGeom prst="rect">
                <a:avLst/>
              </a:prstGeom>
            </p:spPr>
          </p:pic>
          <p:pic>
            <p:nvPicPr>
              <p:cNvPr id="14" name="Picture 13">
                <a:extLst>
                  <a:ext uri="{FF2B5EF4-FFF2-40B4-BE49-F238E27FC236}">
                    <a16:creationId xmlns:a16="http://schemas.microsoft.com/office/drawing/2014/main" id="{01C20531-93FF-4DB6-B620-F566C5DB93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67922" y="2741936"/>
                <a:ext cx="3040963" cy="1815454"/>
              </a:xfrm>
              <a:prstGeom prst="rect">
                <a:avLst/>
              </a:prstGeom>
            </p:spPr>
          </p:pic>
        </p:grpSp>
        <p:pic>
          <p:nvPicPr>
            <p:cNvPr id="12" name="Picture 11" descr="https://pbiwebprod.blob.core.windows.net/webassets/images/Homepage_metal_large_2.png">
              <a:extLst>
                <a:ext uri="{FF2B5EF4-FFF2-40B4-BE49-F238E27FC236}">
                  <a16:creationId xmlns:a16="http://schemas.microsoft.com/office/drawing/2014/main" id="{86AA6BAB-F576-430B-802B-0FD1E70E146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05756" y="1487039"/>
              <a:ext cx="7836906" cy="5037031"/>
            </a:xfrm>
            <a:custGeom>
              <a:avLst/>
              <a:gdLst>
                <a:gd name="connsiteX0" fmla="*/ 1374047 w 10476219"/>
                <a:gd name="connsiteY0" fmla="*/ 995024 h 6977062"/>
                <a:gd name="connsiteX1" fmla="*/ 1374047 w 10476219"/>
                <a:gd name="connsiteY1" fmla="*/ 5845525 h 6977062"/>
                <a:gd name="connsiteX2" fmla="*/ 9134427 w 10476219"/>
                <a:gd name="connsiteY2" fmla="*/ 5845525 h 6977062"/>
                <a:gd name="connsiteX3" fmla="*/ 9134427 w 10476219"/>
                <a:gd name="connsiteY3" fmla="*/ 995024 h 6977062"/>
                <a:gd name="connsiteX4" fmla="*/ 0 w 10476219"/>
                <a:gd name="connsiteY4" fmla="*/ 0 h 6977062"/>
                <a:gd name="connsiteX5" fmla="*/ 10476219 w 10476219"/>
                <a:gd name="connsiteY5" fmla="*/ 0 h 6977062"/>
                <a:gd name="connsiteX6" fmla="*/ 10476219 w 10476219"/>
                <a:gd name="connsiteY6" fmla="*/ 6977062 h 6977062"/>
                <a:gd name="connsiteX7" fmla="*/ 0 w 10476219"/>
                <a:gd name="connsiteY7" fmla="*/ 6977062 h 697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6219" h="6977062">
                  <a:moveTo>
                    <a:pt x="1374047" y="995024"/>
                  </a:moveTo>
                  <a:lnTo>
                    <a:pt x="1374047" y="5845525"/>
                  </a:lnTo>
                  <a:lnTo>
                    <a:pt x="9134427" y="5845525"/>
                  </a:lnTo>
                  <a:lnTo>
                    <a:pt x="9134427" y="995024"/>
                  </a:lnTo>
                  <a:close/>
                  <a:moveTo>
                    <a:pt x="0" y="0"/>
                  </a:moveTo>
                  <a:lnTo>
                    <a:pt x="10476219" y="0"/>
                  </a:lnTo>
                  <a:lnTo>
                    <a:pt x="10476219" y="6977062"/>
                  </a:lnTo>
                  <a:lnTo>
                    <a:pt x="0" y="6977062"/>
                  </a:lnTo>
                  <a:close/>
                </a:path>
              </a:pathLst>
            </a:custGeom>
            <a:noFill/>
            <a:extLst>
              <a:ext uri="{909E8E84-426E-40DD-AFC4-6F175D3DCCD1}">
                <a14:hiddenFill xmlns:a14="http://schemas.microsoft.com/office/drawing/2010/main">
                  <a:solidFill>
                    <a:srgbClr val="FFFFFF"/>
                  </a:solidFill>
                </a14:hiddenFill>
              </a:ext>
            </a:extLst>
          </p:spPr>
        </p:pic>
      </p:grpSp>
      <p:sp>
        <p:nvSpPr>
          <p:cNvPr id="16" name="Title 1">
            <a:extLst>
              <a:ext uri="{FF2B5EF4-FFF2-40B4-BE49-F238E27FC236}">
                <a16:creationId xmlns:a16="http://schemas.microsoft.com/office/drawing/2014/main" id="{28CDC860-7D39-4D4E-ACB8-57FE0D77B96D}"/>
              </a:ext>
            </a:extLst>
          </p:cNvPr>
          <p:cNvSpPr>
            <a:spLocks noGrp="1"/>
          </p:cNvSpPr>
          <p:nvPr>
            <p:ph type="title"/>
          </p:nvPr>
        </p:nvSpPr>
        <p:spPr>
          <a:xfrm>
            <a:off x="621792" y="502920"/>
            <a:ext cx="10873862" cy="787844"/>
          </a:xfrm>
        </p:spPr>
        <p:txBody>
          <a:bodyPr/>
          <a:lstStyle/>
          <a:p>
            <a:r>
              <a:rPr lang="en-US"/>
              <a:t>Efficient application modernization &amp; development</a:t>
            </a:r>
            <a:br>
              <a:rPr lang="en-US"/>
            </a:br>
            <a:r>
              <a:rPr lang="en-US" sz="2400" spc="0">
                <a:ln>
                  <a:noFill/>
                </a:ln>
                <a:solidFill>
                  <a:srgbClr val="282828"/>
                </a:solidFill>
                <a:latin typeface="Segoe UI"/>
                <a:cs typeface="+mn-cs"/>
              </a:rPr>
              <a:t>Improve profitability with more efficient, lower-cost app development services</a:t>
            </a:r>
            <a:endParaRPr lang="en-US" sz="2400"/>
          </a:p>
        </p:txBody>
      </p:sp>
      <p:sp>
        <p:nvSpPr>
          <p:cNvPr id="19" name="Footer Placeholder 14">
            <a:extLst>
              <a:ext uri="{FF2B5EF4-FFF2-40B4-BE49-F238E27FC236}">
                <a16:creationId xmlns:a16="http://schemas.microsoft.com/office/drawing/2014/main" id="{FF8617B5-A1DB-FA42-9B63-113D51873F84}"/>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15" name="Rectangle 14">
            <a:extLst>
              <a:ext uri="{FF2B5EF4-FFF2-40B4-BE49-F238E27FC236}">
                <a16:creationId xmlns:a16="http://schemas.microsoft.com/office/drawing/2014/main" id="{D2A75BFD-677C-2C46-B578-AE7786BC97D1}"/>
              </a:ext>
              <a:ext uri="{C183D7F6-B498-43B3-948B-1728B52AA6E4}">
                <adec:decorative xmlns:adec="http://schemas.microsoft.com/office/drawing/2017/decorative" val="1"/>
              </a:ext>
            </a:extLst>
          </p:cNvPr>
          <p:cNvSpPr/>
          <p:nvPr/>
        </p:nvSpPr>
        <p:spPr bwMode="auto">
          <a:xfrm>
            <a:off x="12700" y="27356"/>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accent3"/>
                </a:solidFill>
                <a:ea typeface="Segoe UI" pitchFamily="34" charset="0"/>
                <a:cs typeface="Segoe UI" pitchFamily="34" charset="0"/>
              </a:rPr>
              <a:t>1</a:t>
            </a:r>
          </a:p>
        </p:txBody>
      </p:sp>
      <p:sp>
        <p:nvSpPr>
          <p:cNvPr id="20" name="Rectangle 19">
            <a:extLst>
              <a:ext uri="{FF2B5EF4-FFF2-40B4-BE49-F238E27FC236}">
                <a16:creationId xmlns:a16="http://schemas.microsoft.com/office/drawing/2014/main" id="{CAD6D887-C1AC-9644-A2A4-C3C99313BA3C}"/>
              </a:ext>
              <a:ext uri="{C183D7F6-B498-43B3-948B-1728B52AA6E4}">
                <adec:decorative xmlns:adec="http://schemas.microsoft.com/office/drawing/2017/decorative" val="1"/>
              </a:ext>
            </a:extLst>
          </p:cNvPr>
          <p:cNvSpPr/>
          <p:nvPr/>
        </p:nvSpPr>
        <p:spPr bwMode="auto">
          <a:xfrm>
            <a:off x="12700" y="1186719"/>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67940D9B-BF23-AD40-8FA8-2C0454877C96}"/>
              </a:ext>
              <a:ext uri="{C183D7F6-B498-43B3-948B-1728B52AA6E4}">
                <adec:decorative xmlns:adec="http://schemas.microsoft.com/office/drawing/2017/decorative" val="1"/>
              </a:ext>
            </a:extLst>
          </p:cNvPr>
          <p:cNvSpPr/>
          <p:nvPr/>
        </p:nvSpPr>
        <p:spPr bwMode="auto">
          <a:xfrm>
            <a:off x="12700" y="2346082"/>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BAFF4C11-0ABE-4C4B-A3A3-775DD6460052}"/>
              </a:ext>
              <a:ext uri="{C183D7F6-B498-43B3-948B-1728B52AA6E4}">
                <adec:decorative xmlns:adec="http://schemas.microsoft.com/office/drawing/2017/decorative" val="1"/>
              </a:ext>
            </a:extLst>
          </p:cNvPr>
          <p:cNvSpPr/>
          <p:nvPr/>
        </p:nvSpPr>
        <p:spPr bwMode="auto">
          <a:xfrm>
            <a:off x="12700" y="3505445"/>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2</a:t>
            </a:r>
          </a:p>
        </p:txBody>
      </p:sp>
      <p:sp>
        <p:nvSpPr>
          <p:cNvPr id="23" name="Rectangle 22">
            <a:extLst>
              <a:ext uri="{FF2B5EF4-FFF2-40B4-BE49-F238E27FC236}">
                <a16:creationId xmlns:a16="http://schemas.microsoft.com/office/drawing/2014/main" id="{65155FC0-10D5-494B-85D6-136FDF188179}"/>
              </a:ext>
              <a:ext uri="{C183D7F6-B498-43B3-948B-1728B52AA6E4}">
                <adec:decorative xmlns:adec="http://schemas.microsoft.com/office/drawing/2017/decorative" val="1"/>
              </a:ext>
            </a:extLst>
          </p:cNvPr>
          <p:cNvSpPr/>
          <p:nvPr/>
        </p:nvSpPr>
        <p:spPr bwMode="auto">
          <a:xfrm>
            <a:off x="12700" y="4664808"/>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bg1"/>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DE0B86D2-7204-8043-B7A6-7A92E9E61748}"/>
              </a:ext>
              <a:ext uri="{C183D7F6-B498-43B3-948B-1728B52AA6E4}">
                <adec:decorative xmlns:adec="http://schemas.microsoft.com/office/drawing/2017/decorative" val="1"/>
              </a:ext>
            </a:extLst>
          </p:cNvPr>
          <p:cNvSpPr/>
          <p:nvPr/>
        </p:nvSpPr>
        <p:spPr bwMode="auto">
          <a:xfrm>
            <a:off x="12700" y="5824169"/>
            <a:ext cx="248333" cy="1143000"/>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3</a:t>
            </a:r>
          </a:p>
        </p:txBody>
      </p:sp>
      <p:sp>
        <p:nvSpPr>
          <p:cNvPr id="25" name="Rectangle 24">
            <a:extLst>
              <a:ext uri="{FF2B5EF4-FFF2-40B4-BE49-F238E27FC236}">
                <a16:creationId xmlns:a16="http://schemas.microsoft.com/office/drawing/2014/main" id="{95A63EFA-9C59-0947-914F-8E33D8E06A36}"/>
              </a:ext>
              <a:ext uri="{C183D7F6-B498-43B3-948B-1728B52AA6E4}">
                <adec:decorative xmlns:adec="http://schemas.microsoft.com/office/drawing/2017/decorative" val="1"/>
              </a:ext>
            </a:extLst>
          </p:cNvPr>
          <p:cNvSpPr/>
          <p:nvPr/>
        </p:nvSpPr>
        <p:spPr bwMode="auto">
          <a:xfrm>
            <a:off x="269795" y="1184127"/>
            <a:ext cx="18288" cy="1143000"/>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solidFill>
                <a:schemeClr val="accent3"/>
              </a:solidFill>
              <a:ea typeface="Segoe UI" pitchFamily="34" charset="0"/>
              <a:cs typeface="Segoe UI" pitchFamily="34" charset="0"/>
            </a:endParaRPr>
          </a:p>
        </p:txBody>
      </p:sp>
    </p:spTree>
    <p:extLst>
      <p:ext uri="{BB962C8B-B14F-4D97-AF65-F5344CB8AC3E}">
        <p14:creationId xmlns:p14="http://schemas.microsoft.com/office/powerpoint/2010/main" val="37276199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body" sz="quarter" idx="15"/>
          </p:nvPr>
        </p:nvSpPr>
        <p:spPr/>
        <p:txBody>
          <a:bodyPr vert="horz" lIns="91440" tIns="45720" rIns="91440" bIns="45720" rtlCol="0" anchor="t">
            <a:normAutofit/>
          </a:bodyPr>
          <a:lstStyle/>
          <a:p>
            <a:pPr marL="0" indent="0">
              <a:buNone/>
            </a:pPr>
            <a:endParaRPr lang="en-GB" sz="2200">
              <a:solidFill>
                <a:schemeClr val="bg1"/>
              </a:solidFill>
              <a:latin typeface="SegoeUI"/>
            </a:endParaRPr>
          </a:p>
        </p:txBody>
      </p:sp>
      <p:sp>
        <p:nvSpPr>
          <p:cNvPr id="2" name="Title 1"/>
          <p:cNvSpPr>
            <a:spLocks noGrp="1"/>
          </p:cNvSpPr>
          <p:nvPr>
            <p:ph type="title"/>
          </p:nvPr>
        </p:nvSpPr>
        <p:spPr/>
        <p:txBody>
          <a:bodyPr>
            <a:normAutofit/>
          </a:bodyPr>
          <a:lstStyle/>
          <a:p>
            <a:r>
              <a:rPr lang="en-GB" b="1">
                <a:solidFill>
                  <a:schemeClr val="bg1"/>
                </a:solidFill>
                <a:latin typeface="Segoe UI Semibold" panose="020B0502040204020203" pitchFamily="34" charset="0"/>
                <a:cs typeface="Segoe UI Semibold" panose="020B0502040204020203" pitchFamily="34" charset="0"/>
              </a:rPr>
              <a:t>Grow your practice with </a:t>
            </a:r>
            <a:br>
              <a:rPr lang="en-GB" b="1">
                <a:solidFill>
                  <a:schemeClr val="bg1"/>
                </a:solidFill>
                <a:latin typeface="Segoe UI Semibold" panose="020B0502040204020203" pitchFamily="34" charset="0"/>
                <a:cs typeface="Segoe UI Semibold" panose="020B0502040204020203" pitchFamily="34" charset="0"/>
              </a:rPr>
            </a:br>
            <a:r>
              <a:rPr lang="en-GB" b="1">
                <a:solidFill>
                  <a:schemeClr val="bg1"/>
                </a:solidFill>
                <a:latin typeface="Segoe UI Semibold" panose="020B0502040204020203" pitchFamily="34" charset="0"/>
                <a:cs typeface="Segoe UI Semibold" panose="020B0502040204020203" pitchFamily="34" charset="0"/>
              </a:rPr>
              <a:t>Microsoft Power Apps  </a:t>
            </a:r>
            <a:endParaRPr lang="en-GB" sz="3366">
              <a:solidFill>
                <a:schemeClr val="bg1"/>
              </a:solidFill>
            </a:endParaRPr>
          </a:p>
        </p:txBody>
      </p:sp>
    </p:spTree>
    <p:custDataLst>
      <p:tags r:id="rId1"/>
    </p:custDataLst>
    <p:extLst>
      <p:ext uri="{BB962C8B-B14F-4D97-AF65-F5344CB8AC3E}">
        <p14:creationId xmlns:p14="http://schemas.microsoft.com/office/powerpoint/2010/main" val="388051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E588D4-A88E-4395-9207-F8428A70AE62}"/>
              </a:ext>
            </a:extLst>
          </p:cNvPr>
          <p:cNvSpPr/>
          <p:nvPr/>
        </p:nvSpPr>
        <p:spPr bwMode="auto">
          <a:xfrm>
            <a:off x="539496" y="1435608"/>
            <a:ext cx="7954960" cy="571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000" b="1">
                <a:solidFill>
                  <a:schemeClr val="accent4"/>
                </a:solidFill>
                <a:cs typeface="Segoe UI" pitchFamily="34" charset="0"/>
              </a:rPr>
              <a:t>Give your pro developers the ability to build apps without limits</a:t>
            </a:r>
          </a:p>
        </p:txBody>
      </p:sp>
      <p:graphicFrame>
        <p:nvGraphicFramePr>
          <p:cNvPr id="18" name="Table 18">
            <a:extLst>
              <a:ext uri="{FF2B5EF4-FFF2-40B4-BE49-F238E27FC236}">
                <a16:creationId xmlns:a16="http://schemas.microsoft.com/office/drawing/2014/main" id="{FBA2DE20-A04F-474D-A2CE-9D32EC4F246B}"/>
              </a:ext>
            </a:extLst>
          </p:cNvPr>
          <p:cNvGraphicFramePr>
            <a:graphicFrameLocks noGrp="1"/>
          </p:cNvGraphicFramePr>
          <p:nvPr>
            <p:extLst>
              <p:ext uri="{D42A27DB-BD31-4B8C-83A1-F6EECF244321}">
                <p14:modId xmlns:p14="http://schemas.microsoft.com/office/powerpoint/2010/main" val="888995037"/>
              </p:ext>
            </p:extLst>
          </p:nvPr>
        </p:nvGraphicFramePr>
        <p:xfrm>
          <a:off x="539496" y="2029968"/>
          <a:ext cx="6994390" cy="2423160"/>
        </p:xfrm>
        <a:graphic>
          <a:graphicData uri="http://schemas.openxmlformats.org/drawingml/2006/table">
            <a:tbl>
              <a:tblPr firstRow="1" bandRow="1">
                <a:tableStyleId>{5C22544A-7EE6-4342-B048-85BDC9FD1C3A}</a:tableStyleId>
              </a:tblPr>
              <a:tblGrid>
                <a:gridCol w="2099538">
                  <a:extLst>
                    <a:ext uri="{9D8B030D-6E8A-4147-A177-3AD203B41FA5}">
                      <a16:colId xmlns:a16="http://schemas.microsoft.com/office/drawing/2014/main" val="53546257"/>
                    </a:ext>
                  </a:extLst>
                </a:gridCol>
                <a:gridCol w="4894852">
                  <a:extLst>
                    <a:ext uri="{9D8B030D-6E8A-4147-A177-3AD203B41FA5}">
                      <a16:colId xmlns:a16="http://schemas.microsoft.com/office/drawing/2014/main" val="2130165217"/>
                    </a:ext>
                  </a:extLst>
                </a:gridCol>
              </a:tblGrid>
              <a:tr h="155913">
                <a:tc>
                  <a:txBody>
                    <a:bodyPr/>
                    <a:lstStyle/>
                    <a:p>
                      <a:r>
                        <a:rPr lang="en-US" sz="1800" dirty="0">
                          <a:solidFill>
                            <a:schemeClr val="accent3"/>
                          </a:solidFill>
                        </a:rPr>
                        <a:t>Why</a:t>
                      </a:r>
                    </a:p>
                  </a:txBody>
                  <a:tcPr anchor="ctr">
                    <a:lnB w="12700" cap="flat" cmpd="sng" algn="ctr">
                      <a:solidFill>
                        <a:schemeClr val="accent1"/>
                      </a:solidFill>
                      <a:prstDash val="solid"/>
                      <a:round/>
                      <a:headEnd type="none" w="med" len="med"/>
                      <a:tailEnd type="none" w="med" len="med"/>
                    </a:lnB>
                    <a:noFill/>
                  </a:tcPr>
                </a:tc>
                <a:tc>
                  <a:txBody>
                    <a:bodyPr/>
                    <a:lstStyle/>
                    <a:p>
                      <a:r>
                        <a:rPr lang="en-US" sz="1800">
                          <a:solidFill>
                            <a:schemeClr val="accent3"/>
                          </a:solidFill>
                        </a:rPr>
                        <a:t>How</a:t>
                      </a:r>
                    </a:p>
                  </a:txBody>
                  <a:tcPr anchor="ctr">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9737952"/>
                  </a:ext>
                </a:extLst>
              </a:tr>
              <a:tr h="478788">
                <a:tc>
                  <a:txBody>
                    <a:bodyPr/>
                    <a:lstStyle/>
                    <a:p>
                      <a:r>
                        <a:rPr lang="en-US" sz="1200" b="1">
                          <a:solidFill>
                            <a:schemeClr val="tx1"/>
                          </a:solidFill>
                          <a:cs typeface="Segoe UI" pitchFamily="34" charset="0"/>
                        </a:rPr>
                        <a:t>Expansive customization capabilities for your pro developers</a:t>
                      </a:r>
                      <a:endParaRPr lang="en-US" sz="120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dirty="0">
                          <a:solidFill>
                            <a:schemeClr val="tx1"/>
                          </a:solidFill>
                          <a:ea typeface="Segoe UI" pitchFamily="34" charset="0"/>
                          <a:cs typeface="Segoe UI" pitchFamily="34" charset="0"/>
                        </a:rPr>
                        <a:t>Build components for fully customized UX using command line interface and Visual Studio plugins</a:t>
                      </a:r>
                    </a:p>
                    <a:p>
                      <a:pPr marL="285750" indent="-285750">
                        <a:spcAft>
                          <a:spcPts val="600"/>
                        </a:spcAft>
                        <a:buFont typeface="Arial" panose="020B0604020202020204" pitchFamily="34" charset="0"/>
                        <a:buChar char="•"/>
                      </a:pPr>
                      <a:r>
                        <a:rPr lang="en-US" sz="1200" dirty="0">
                          <a:solidFill>
                            <a:schemeClr val="tx1"/>
                          </a:solidFill>
                          <a:cs typeface="Segoe UI" pitchFamily="34" charset="0"/>
                        </a:rPr>
                        <a:t>Custom connectors to extend functionality and call APIs, services, and systems</a:t>
                      </a:r>
                      <a:endParaRPr lang="en-US" sz="1200" dirty="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2484524"/>
                  </a:ext>
                </a:extLst>
              </a:tr>
              <a:tr h="847385">
                <a:tc>
                  <a:txBody>
                    <a:bodyPr/>
                    <a:lstStyle/>
                    <a:p>
                      <a:r>
                        <a:rPr lang="en-US" sz="1200" b="1"/>
                        <a:t>Don’t have to sacrifice powerful control and efficient automation </a:t>
                      </a:r>
                    </a:p>
                    <a:p>
                      <a:endParaRPr lang="en-US" sz="1200" b="1"/>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a:t>Make global changes and define custom properties across apps, while supporting DevOps and Azure ALM methodologies</a:t>
                      </a:r>
                    </a:p>
                    <a:p>
                      <a:pPr marL="285750" indent="-285750">
                        <a:spcAft>
                          <a:spcPts val="600"/>
                        </a:spcAft>
                        <a:buFont typeface="Arial" panose="020B0604020202020204" pitchFamily="34" charset="0"/>
                        <a:buChar char="•"/>
                      </a:pPr>
                      <a:r>
                        <a:rPr lang="en-US" sz="1200"/>
                        <a:t>Use Power Apps build tools to eliminate need for manually downloading custom tooling and scripts</a:t>
                      </a:r>
                    </a:p>
                    <a:p>
                      <a:pPr marL="285750" indent="-285750">
                        <a:spcAft>
                          <a:spcPts val="600"/>
                        </a:spcAft>
                        <a:buFont typeface="Arial" panose="020B0604020202020204" pitchFamily="34" charset="0"/>
                        <a:buChar char="•"/>
                      </a:pPr>
                      <a:endParaRPr lang="en-US" sz="120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11585655"/>
                  </a:ext>
                </a:extLst>
              </a:tr>
            </a:tbl>
          </a:graphicData>
        </a:graphic>
      </p:graphicFrame>
      <p:grpSp>
        <p:nvGrpSpPr>
          <p:cNvPr id="3" name="Group 2" descr="A gif demonstrating the pro developer capabilities of Power Apps on a laptop.">
            <a:extLst>
              <a:ext uri="{FF2B5EF4-FFF2-40B4-BE49-F238E27FC236}">
                <a16:creationId xmlns:a16="http://schemas.microsoft.com/office/drawing/2014/main" id="{1C630AC1-E2F8-41A5-86AB-5E1D5119C9AC}"/>
              </a:ext>
            </a:extLst>
          </p:cNvPr>
          <p:cNvGrpSpPr/>
          <p:nvPr/>
        </p:nvGrpSpPr>
        <p:grpSpPr>
          <a:xfrm>
            <a:off x="7876286" y="2098435"/>
            <a:ext cx="5740058" cy="3822824"/>
            <a:chOff x="6976257" y="1612338"/>
            <a:chExt cx="5312499" cy="3538074"/>
          </a:xfrm>
        </p:grpSpPr>
        <p:pic>
          <p:nvPicPr>
            <p:cNvPr id="9" name="Picture 8" descr="https://pbiwebprod.blob.core.windows.net/webassets/images/Homepage_metal_large_2.png">
              <a:extLst>
                <a:ext uri="{FF2B5EF4-FFF2-40B4-BE49-F238E27FC236}">
                  <a16:creationId xmlns:a16="http://schemas.microsoft.com/office/drawing/2014/main" id="{93008983-88A0-4EA5-BFB0-F2B6DC0D62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6257" y="1612338"/>
              <a:ext cx="5312499" cy="3538074"/>
            </a:xfrm>
            <a:custGeom>
              <a:avLst/>
              <a:gdLst>
                <a:gd name="connsiteX0" fmla="*/ 1374047 w 10476219"/>
                <a:gd name="connsiteY0" fmla="*/ 995024 h 6977062"/>
                <a:gd name="connsiteX1" fmla="*/ 1374047 w 10476219"/>
                <a:gd name="connsiteY1" fmla="*/ 5845525 h 6977062"/>
                <a:gd name="connsiteX2" fmla="*/ 9134427 w 10476219"/>
                <a:gd name="connsiteY2" fmla="*/ 5845525 h 6977062"/>
                <a:gd name="connsiteX3" fmla="*/ 9134427 w 10476219"/>
                <a:gd name="connsiteY3" fmla="*/ 995024 h 6977062"/>
                <a:gd name="connsiteX4" fmla="*/ 0 w 10476219"/>
                <a:gd name="connsiteY4" fmla="*/ 0 h 6977062"/>
                <a:gd name="connsiteX5" fmla="*/ 10476219 w 10476219"/>
                <a:gd name="connsiteY5" fmla="*/ 0 h 6977062"/>
                <a:gd name="connsiteX6" fmla="*/ 10476219 w 10476219"/>
                <a:gd name="connsiteY6" fmla="*/ 6977062 h 6977062"/>
                <a:gd name="connsiteX7" fmla="*/ 0 w 10476219"/>
                <a:gd name="connsiteY7" fmla="*/ 6977062 h 697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6219" h="6977062">
                  <a:moveTo>
                    <a:pt x="1374047" y="995024"/>
                  </a:moveTo>
                  <a:lnTo>
                    <a:pt x="1374047" y="5845525"/>
                  </a:lnTo>
                  <a:lnTo>
                    <a:pt x="9134427" y="5845525"/>
                  </a:lnTo>
                  <a:lnTo>
                    <a:pt x="9134427" y="995024"/>
                  </a:lnTo>
                  <a:close/>
                  <a:moveTo>
                    <a:pt x="0" y="0"/>
                  </a:moveTo>
                  <a:lnTo>
                    <a:pt x="10476219" y="0"/>
                  </a:lnTo>
                  <a:lnTo>
                    <a:pt x="10476219" y="6977062"/>
                  </a:lnTo>
                  <a:lnTo>
                    <a:pt x="0" y="6977062"/>
                  </a:lnTo>
                  <a:close/>
                </a:path>
              </a:pathLst>
            </a:custGeom>
            <a:noFill/>
            <a:effectLst>
              <a:outerShdw blurRad="241300" dist="165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CD18F20-1ECE-489D-A4C8-5E8C1DBDBA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0098" y="2121834"/>
              <a:ext cx="3747627" cy="2218990"/>
            </a:xfrm>
            <a:prstGeom prst="rect">
              <a:avLst/>
            </a:prstGeom>
          </p:spPr>
        </p:pic>
        <p:pic>
          <p:nvPicPr>
            <p:cNvPr id="12" name="Picture 11">
              <a:extLst>
                <a:ext uri="{FF2B5EF4-FFF2-40B4-BE49-F238E27FC236}">
                  <a16:creationId xmlns:a16="http://schemas.microsoft.com/office/drawing/2014/main" id="{BE5241E7-9B15-42E1-9768-C9E227B0FD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65053" y="2759917"/>
              <a:ext cx="3039696" cy="1807749"/>
            </a:xfrm>
            <a:prstGeom prst="rect">
              <a:avLst/>
            </a:prstGeom>
          </p:spPr>
        </p:pic>
      </p:grpSp>
      <p:sp>
        <p:nvSpPr>
          <p:cNvPr id="14" name="Title 1">
            <a:extLst>
              <a:ext uri="{FF2B5EF4-FFF2-40B4-BE49-F238E27FC236}">
                <a16:creationId xmlns:a16="http://schemas.microsoft.com/office/drawing/2014/main" id="{BDFFB348-EBB5-AA4F-A613-F15EB153AAF0}"/>
              </a:ext>
            </a:extLst>
          </p:cNvPr>
          <p:cNvSpPr>
            <a:spLocks noGrp="1"/>
          </p:cNvSpPr>
          <p:nvPr>
            <p:ph type="title"/>
          </p:nvPr>
        </p:nvSpPr>
        <p:spPr>
          <a:xfrm>
            <a:off x="621792" y="502920"/>
            <a:ext cx="10873862" cy="787844"/>
          </a:xfrm>
        </p:spPr>
        <p:txBody>
          <a:bodyPr/>
          <a:lstStyle/>
          <a:p>
            <a:r>
              <a:rPr lang="en-US"/>
              <a:t>Efficient application modernization &amp; development</a:t>
            </a:r>
            <a:br>
              <a:rPr lang="en-US"/>
            </a:br>
            <a:r>
              <a:rPr lang="en-US" sz="2400" spc="0">
                <a:ln>
                  <a:noFill/>
                </a:ln>
                <a:solidFill>
                  <a:srgbClr val="282828"/>
                </a:solidFill>
                <a:latin typeface="Segoe UI"/>
                <a:cs typeface="+mn-cs"/>
              </a:rPr>
              <a:t>Improve profitability with more efficient, lower-cost app development services</a:t>
            </a:r>
            <a:endParaRPr lang="en-US" sz="2400"/>
          </a:p>
        </p:txBody>
      </p:sp>
      <p:sp>
        <p:nvSpPr>
          <p:cNvPr id="16" name="Footer Placeholder 14">
            <a:extLst>
              <a:ext uri="{FF2B5EF4-FFF2-40B4-BE49-F238E27FC236}">
                <a16:creationId xmlns:a16="http://schemas.microsoft.com/office/drawing/2014/main" id="{E2E60C8F-4D87-7740-83C6-486DCD655FE4}"/>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13" name="Rectangle 12">
            <a:extLst>
              <a:ext uri="{FF2B5EF4-FFF2-40B4-BE49-F238E27FC236}">
                <a16:creationId xmlns:a16="http://schemas.microsoft.com/office/drawing/2014/main" id="{40FD8980-4247-3B48-9C56-AA1926B0ACBF}"/>
              </a:ext>
              <a:ext uri="{C183D7F6-B498-43B3-948B-1728B52AA6E4}">
                <adec:decorative xmlns:adec="http://schemas.microsoft.com/office/drawing/2017/decorative" val="1"/>
              </a:ext>
            </a:extLst>
          </p:cNvPr>
          <p:cNvSpPr/>
          <p:nvPr/>
        </p:nvSpPr>
        <p:spPr bwMode="auto">
          <a:xfrm>
            <a:off x="12700" y="27356"/>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accent3"/>
                </a:solidFill>
                <a:ea typeface="Segoe UI" pitchFamily="34" charset="0"/>
                <a:cs typeface="Segoe UI" pitchFamily="34" charset="0"/>
              </a:rPr>
              <a:t>1</a:t>
            </a:r>
          </a:p>
        </p:txBody>
      </p:sp>
      <p:sp>
        <p:nvSpPr>
          <p:cNvPr id="17" name="Rectangle 16">
            <a:extLst>
              <a:ext uri="{FF2B5EF4-FFF2-40B4-BE49-F238E27FC236}">
                <a16:creationId xmlns:a16="http://schemas.microsoft.com/office/drawing/2014/main" id="{8BD58EDF-390E-494F-95CF-3FFAF79B43A6}"/>
              </a:ext>
              <a:ext uri="{C183D7F6-B498-43B3-948B-1728B52AA6E4}">
                <adec:decorative xmlns:adec="http://schemas.microsoft.com/office/drawing/2017/decorative" val="1"/>
              </a:ext>
            </a:extLst>
          </p:cNvPr>
          <p:cNvSpPr/>
          <p:nvPr/>
        </p:nvSpPr>
        <p:spPr bwMode="auto">
          <a:xfrm>
            <a:off x="12700" y="1186719"/>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5F8D5F78-5FF0-2B40-A354-5B2E317C8133}"/>
              </a:ext>
              <a:ext uri="{C183D7F6-B498-43B3-948B-1728B52AA6E4}">
                <adec:decorative xmlns:adec="http://schemas.microsoft.com/office/drawing/2017/decorative" val="1"/>
              </a:ext>
            </a:extLst>
          </p:cNvPr>
          <p:cNvSpPr/>
          <p:nvPr/>
        </p:nvSpPr>
        <p:spPr bwMode="auto">
          <a:xfrm>
            <a:off x="12700" y="2346082"/>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70281F92-C91E-DA40-B678-3D27599BF985}"/>
              </a:ext>
              <a:ext uri="{C183D7F6-B498-43B3-948B-1728B52AA6E4}">
                <adec:decorative xmlns:adec="http://schemas.microsoft.com/office/drawing/2017/decorative" val="1"/>
              </a:ext>
            </a:extLst>
          </p:cNvPr>
          <p:cNvSpPr/>
          <p:nvPr/>
        </p:nvSpPr>
        <p:spPr bwMode="auto">
          <a:xfrm>
            <a:off x="12700" y="3505445"/>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2</a:t>
            </a:r>
          </a:p>
        </p:txBody>
      </p:sp>
      <p:sp>
        <p:nvSpPr>
          <p:cNvPr id="21" name="Rectangle 20">
            <a:extLst>
              <a:ext uri="{FF2B5EF4-FFF2-40B4-BE49-F238E27FC236}">
                <a16:creationId xmlns:a16="http://schemas.microsoft.com/office/drawing/2014/main" id="{4A0AF379-B8E1-0648-AC0F-B27BAC67B8F0}"/>
              </a:ext>
              <a:ext uri="{C183D7F6-B498-43B3-948B-1728B52AA6E4}">
                <adec:decorative xmlns:adec="http://schemas.microsoft.com/office/drawing/2017/decorative" val="1"/>
              </a:ext>
            </a:extLst>
          </p:cNvPr>
          <p:cNvSpPr/>
          <p:nvPr/>
        </p:nvSpPr>
        <p:spPr bwMode="auto">
          <a:xfrm>
            <a:off x="12700" y="4664808"/>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bg1"/>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257D49FC-BCD0-AC4E-9E17-BC8DECF425E3}"/>
              </a:ext>
              <a:ext uri="{C183D7F6-B498-43B3-948B-1728B52AA6E4}">
                <adec:decorative xmlns:adec="http://schemas.microsoft.com/office/drawing/2017/decorative" val="1"/>
              </a:ext>
            </a:extLst>
          </p:cNvPr>
          <p:cNvSpPr/>
          <p:nvPr/>
        </p:nvSpPr>
        <p:spPr bwMode="auto">
          <a:xfrm>
            <a:off x="12700" y="5824169"/>
            <a:ext cx="248333" cy="1143000"/>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3</a:t>
            </a:r>
          </a:p>
        </p:txBody>
      </p:sp>
      <p:sp>
        <p:nvSpPr>
          <p:cNvPr id="23" name="Rectangle 22">
            <a:extLst>
              <a:ext uri="{FF2B5EF4-FFF2-40B4-BE49-F238E27FC236}">
                <a16:creationId xmlns:a16="http://schemas.microsoft.com/office/drawing/2014/main" id="{F5344500-401F-8141-A894-6E3270D1A4C9}"/>
              </a:ext>
              <a:ext uri="{C183D7F6-B498-43B3-948B-1728B52AA6E4}">
                <adec:decorative xmlns:adec="http://schemas.microsoft.com/office/drawing/2017/decorative" val="1"/>
              </a:ext>
            </a:extLst>
          </p:cNvPr>
          <p:cNvSpPr/>
          <p:nvPr/>
        </p:nvSpPr>
        <p:spPr bwMode="auto">
          <a:xfrm>
            <a:off x="269796" y="2349419"/>
            <a:ext cx="18288" cy="1143000"/>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solidFill>
                <a:schemeClr val="accent3"/>
              </a:solidFill>
              <a:ea typeface="Segoe UI" pitchFamily="34" charset="0"/>
              <a:cs typeface="Segoe UI" pitchFamily="34" charset="0"/>
            </a:endParaRPr>
          </a:p>
        </p:txBody>
      </p:sp>
    </p:spTree>
    <p:extLst>
      <p:ext uri="{BB962C8B-B14F-4D97-AF65-F5344CB8AC3E}">
        <p14:creationId xmlns:p14="http://schemas.microsoft.com/office/powerpoint/2010/main" val="397903470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D3E7-ED76-419E-96B4-192046717CF9}"/>
              </a:ext>
            </a:extLst>
          </p:cNvPr>
          <p:cNvSpPr>
            <a:spLocks noGrp="1"/>
          </p:cNvSpPr>
          <p:nvPr>
            <p:ph type="title"/>
          </p:nvPr>
        </p:nvSpPr>
        <p:spPr>
          <a:xfrm>
            <a:off x="621792" y="502920"/>
            <a:ext cx="11157904" cy="787844"/>
          </a:xfrm>
        </p:spPr>
        <p:txBody>
          <a:bodyPr/>
          <a:lstStyle/>
          <a:p>
            <a:r>
              <a:rPr lang="en-US"/>
              <a:t>New and unique service offers</a:t>
            </a:r>
            <a:br>
              <a:rPr lang="en-US"/>
            </a:br>
            <a:r>
              <a:rPr lang="en-US" sz="2400" spc="0">
                <a:ln>
                  <a:noFill/>
                </a:ln>
                <a:solidFill>
                  <a:srgbClr val="282828"/>
                </a:solidFill>
                <a:latin typeface="Segoe UI"/>
                <a:cs typeface="+mn-cs"/>
              </a:rPr>
              <a:t>Enhance your value to IT and business customers with differentiated service offers</a:t>
            </a:r>
            <a:endParaRPr lang="en-US" sz="2400"/>
          </a:p>
        </p:txBody>
      </p:sp>
      <p:sp>
        <p:nvSpPr>
          <p:cNvPr id="11" name="Rectangle 10">
            <a:extLst>
              <a:ext uri="{FF2B5EF4-FFF2-40B4-BE49-F238E27FC236}">
                <a16:creationId xmlns:a16="http://schemas.microsoft.com/office/drawing/2014/main" id="{B7E588D4-A88E-4395-9207-F8428A70AE62}"/>
              </a:ext>
            </a:extLst>
          </p:cNvPr>
          <p:cNvSpPr/>
          <p:nvPr/>
        </p:nvSpPr>
        <p:spPr bwMode="auto">
          <a:xfrm>
            <a:off x="539496" y="1435608"/>
            <a:ext cx="9134702" cy="571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000" b="1">
                <a:solidFill>
                  <a:schemeClr val="accent4"/>
                </a:solidFill>
                <a:cs typeface="Segoe UI" pitchFamily="34" charset="0"/>
              </a:rPr>
              <a:t>Enable citizen developers and uncover new app development needs</a:t>
            </a:r>
          </a:p>
        </p:txBody>
      </p:sp>
      <p:graphicFrame>
        <p:nvGraphicFramePr>
          <p:cNvPr id="18" name="Table 18">
            <a:extLst>
              <a:ext uri="{FF2B5EF4-FFF2-40B4-BE49-F238E27FC236}">
                <a16:creationId xmlns:a16="http://schemas.microsoft.com/office/drawing/2014/main" id="{FBA2DE20-A04F-474D-A2CE-9D32EC4F246B}"/>
              </a:ext>
            </a:extLst>
          </p:cNvPr>
          <p:cNvGraphicFramePr>
            <a:graphicFrameLocks noGrp="1"/>
          </p:cNvGraphicFramePr>
          <p:nvPr>
            <p:extLst>
              <p:ext uri="{D42A27DB-BD31-4B8C-83A1-F6EECF244321}">
                <p14:modId xmlns:p14="http://schemas.microsoft.com/office/powerpoint/2010/main" val="3259197778"/>
              </p:ext>
            </p:extLst>
          </p:nvPr>
        </p:nvGraphicFramePr>
        <p:xfrm>
          <a:off x="539496" y="2029968"/>
          <a:ext cx="7268275" cy="3672840"/>
        </p:xfrm>
        <a:graphic>
          <a:graphicData uri="http://schemas.openxmlformats.org/drawingml/2006/table">
            <a:tbl>
              <a:tblPr firstRow="1" bandRow="1">
                <a:tableStyleId>{5C22544A-7EE6-4342-B048-85BDC9FD1C3A}</a:tableStyleId>
              </a:tblPr>
              <a:tblGrid>
                <a:gridCol w="2181751">
                  <a:extLst>
                    <a:ext uri="{9D8B030D-6E8A-4147-A177-3AD203B41FA5}">
                      <a16:colId xmlns:a16="http://schemas.microsoft.com/office/drawing/2014/main" val="53546257"/>
                    </a:ext>
                  </a:extLst>
                </a:gridCol>
                <a:gridCol w="5086524">
                  <a:extLst>
                    <a:ext uri="{9D8B030D-6E8A-4147-A177-3AD203B41FA5}">
                      <a16:colId xmlns:a16="http://schemas.microsoft.com/office/drawing/2014/main" val="2130165217"/>
                    </a:ext>
                  </a:extLst>
                </a:gridCol>
              </a:tblGrid>
              <a:tr h="155913">
                <a:tc>
                  <a:txBody>
                    <a:bodyPr/>
                    <a:lstStyle/>
                    <a:p>
                      <a:r>
                        <a:rPr lang="en-US" sz="1800">
                          <a:solidFill>
                            <a:schemeClr val="accent3"/>
                          </a:solidFill>
                        </a:rPr>
                        <a:t>Why</a:t>
                      </a:r>
                    </a:p>
                  </a:txBody>
                  <a:tcPr anchor="ctr">
                    <a:lnB w="12700" cap="flat" cmpd="sng" algn="ctr">
                      <a:solidFill>
                        <a:schemeClr val="accent1"/>
                      </a:solidFill>
                      <a:prstDash val="solid"/>
                      <a:round/>
                      <a:headEnd type="none" w="med" len="med"/>
                      <a:tailEnd type="none" w="med" len="med"/>
                    </a:lnB>
                    <a:noFill/>
                  </a:tcPr>
                </a:tc>
                <a:tc>
                  <a:txBody>
                    <a:bodyPr/>
                    <a:lstStyle/>
                    <a:p>
                      <a:r>
                        <a:rPr lang="en-US" sz="1800">
                          <a:solidFill>
                            <a:schemeClr val="accent3"/>
                          </a:solidFill>
                        </a:rPr>
                        <a:t>How</a:t>
                      </a:r>
                    </a:p>
                  </a:txBody>
                  <a:tcPr anchor="ctr">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9737952"/>
                  </a:ext>
                </a:extLst>
              </a:tr>
              <a:tr h="478788">
                <a:tc>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1200" b="1"/>
                        <a:t>Expand your markets by demonstrating the value of low-code platforms</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a:t>Empower innovation for people closest to the business by educating new makers and fostering best practices</a:t>
                      </a:r>
                    </a:p>
                    <a:p>
                      <a:pPr marL="285750" indent="-285750">
                        <a:spcAft>
                          <a:spcPts val="600"/>
                        </a:spcAft>
                        <a:buFont typeface="Arial" panose="020B0604020202020204" pitchFamily="34" charset="0"/>
                        <a:buChar char="•"/>
                      </a:pPr>
                      <a:r>
                        <a:rPr lang="en-US" sz="1200"/>
                        <a:t>Build a low-code platform community that can advocate for the value of your Power Apps business and facilitate envisioning engagements to accelerate digital transformation </a:t>
                      </a:r>
                    </a:p>
                    <a:p>
                      <a:pPr marL="285750" indent="-285750">
                        <a:spcAft>
                          <a:spcPts val="600"/>
                        </a:spcAft>
                        <a:buFont typeface="Arial" panose="020B0604020202020204" pitchFamily="34" charset="0"/>
                        <a:buChar char="•"/>
                      </a:pPr>
                      <a:r>
                        <a:rPr lang="en-US" sz="1200"/>
                        <a:t>Elevate your consulting role with the customer by supporting your customer’s citizen developers on more complex, strategic challenges</a:t>
                      </a:r>
                    </a:p>
                    <a:p>
                      <a:pPr marL="285750" indent="-285750">
                        <a:spcAft>
                          <a:spcPts val="600"/>
                        </a:spcAft>
                        <a:buFont typeface="Arial" panose="020B0604020202020204" pitchFamily="34" charset="0"/>
                        <a:buChar char="•"/>
                      </a:pPr>
                      <a:endParaRPr lang="en-US" sz="120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2484524"/>
                  </a:ext>
                </a:extLst>
              </a:tr>
              <a:tr h="847385">
                <a:tc>
                  <a:txBody>
                    <a:bodyPr/>
                    <a:lstStyle/>
                    <a:p>
                      <a:r>
                        <a:rPr lang="en-US" sz="1200" b="1">
                          <a:solidFill>
                            <a:schemeClr val="tx1"/>
                          </a:solidFill>
                          <a:cs typeface="Segoe UI" pitchFamily="34" charset="0"/>
                        </a:rPr>
                        <a:t>Play a closer, more effective consulting role with customers</a:t>
                      </a:r>
                      <a:endParaRPr lang="en-US" sz="1200"/>
                    </a:p>
                  </a:txBody>
                  <a:tcP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a:t>Use citizen development to build closer relationship to business managers and better align to business goals</a:t>
                      </a:r>
                    </a:p>
                    <a:p>
                      <a:pPr marL="285750" marR="0" lvl="0" indent="-285750" algn="l" defTabSz="93238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a:solidFill>
                            <a:schemeClr val="tx1"/>
                          </a:solidFill>
                          <a:ea typeface="Segoe UI" pitchFamily="34" charset="0"/>
                          <a:cs typeface="Segoe UI" pitchFamily="34" charset="0"/>
                        </a:rPr>
                        <a:t>Expand customer relationships – leverage business consultant citizen developers to help business managers quickly </a:t>
                      </a:r>
                      <a:r>
                        <a:rPr lang="en-US" sz="1200"/>
                        <a:t>optimize business processes for digitization and build as simple Power Apps</a:t>
                      </a:r>
                    </a:p>
                    <a:p>
                      <a:pPr marL="285750" marR="0" lvl="0" indent="-285750" algn="l" defTabSz="93238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a:t>Generate more momentum with your customers by empowering innovation from the ground up, rather than just the top down</a:t>
                      </a:r>
                    </a:p>
                  </a:txBody>
                  <a:tcP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11585655"/>
                  </a:ext>
                </a:extLst>
              </a:tr>
            </a:tbl>
          </a:graphicData>
        </a:graphic>
      </p:graphicFrame>
      <p:pic>
        <p:nvPicPr>
          <p:cNvPr id="3" name="Picture 2" descr="Three people having a business discussion in a conference room while looking at a laptop.">
            <a:extLst>
              <a:ext uri="{FF2B5EF4-FFF2-40B4-BE49-F238E27FC236}">
                <a16:creationId xmlns:a16="http://schemas.microsoft.com/office/drawing/2014/main" id="{6D4572CC-2E69-498C-AE42-EF3D578EE1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20797" y="2325751"/>
            <a:ext cx="3760934" cy="3322066"/>
          </a:xfrm>
          <a:prstGeom prst="rect">
            <a:avLst/>
          </a:prstGeom>
        </p:spPr>
      </p:pic>
      <p:sp>
        <p:nvSpPr>
          <p:cNvPr id="10" name="Footer Placeholder 14">
            <a:extLst>
              <a:ext uri="{FF2B5EF4-FFF2-40B4-BE49-F238E27FC236}">
                <a16:creationId xmlns:a16="http://schemas.microsoft.com/office/drawing/2014/main" id="{5205D8D1-7648-A645-8093-68BD4F7D002D}"/>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8" name="Rectangle 7">
            <a:extLst>
              <a:ext uri="{FF2B5EF4-FFF2-40B4-BE49-F238E27FC236}">
                <a16:creationId xmlns:a16="http://schemas.microsoft.com/office/drawing/2014/main" id="{C026D874-C070-8347-B3C1-63ABFF4A4DE3}"/>
              </a:ext>
              <a:ext uri="{C183D7F6-B498-43B3-948B-1728B52AA6E4}">
                <adec:decorative xmlns:adec="http://schemas.microsoft.com/office/drawing/2017/decorative" val="1"/>
              </a:ext>
            </a:extLst>
          </p:cNvPr>
          <p:cNvSpPr/>
          <p:nvPr/>
        </p:nvSpPr>
        <p:spPr bwMode="auto">
          <a:xfrm>
            <a:off x="12700" y="27356"/>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accent3"/>
                </a:solidFill>
                <a:ea typeface="Segoe UI" pitchFamily="34" charset="0"/>
                <a:cs typeface="Segoe UI" pitchFamily="34" charset="0"/>
              </a:rPr>
              <a:t>1</a:t>
            </a:r>
          </a:p>
        </p:txBody>
      </p:sp>
      <p:sp>
        <p:nvSpPr>
          <p:cNvPr id="12" name="Rectangle 11">
            <a:extLst>
              <a:ext uri="{FF2B5EF4-FFF2-40B4-BE49-F238E27FC236}">
                <a16:creationId xmlns:a16="http://schemas.microsoft.com/office/drawing/2014/main" id="{3952F865-F59A-8944-BFD7-E8DF086E40B2}"/>
              </a:ext>
              <a:ext uri="{C183D7F6-B498-43B3-948B-1728B52AA6E4}">
                <adec:decorative xmlns:adec="http://schemas.microsoft.com/office/drawing/2017/decorative" val="1"/>
              </a:ext>
            </a:extLst>
          </p:cNvPr>
          <p:cNvSpPr/>
          <p:nvPr/>
        </p:nvSpPr>
        <p:spPr bwMode="auto">
          <a:xfrm>
            <a:off x="12700" y="1186719"/>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986B93BC-FB6E-1B4F-BC67-81D6B13462C9}"/>
              </a:ext>
              <a:ext uri="{C183D7F6-B498-43B3-948B-1728B52AA6E4}">
                <adec:decorative xmlns:adec="http://schemas.microsoft.com/office/drawing/2017/decorative" val="1"/>
              </a:ext>
            </a:extLst>
          </p:cNvPr>
          <p:cNvSpPr/>
          <p:nvPr/>
        </p:nvSpPr>
        <p:spPr bwMode="auto">
          <a:xfrm>
            <a:off x="12700" y="2346082"/>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743795EA-634C-2444-9815-696798E04CCD}"/>
              </a:ext>
              <a:ext uri="{C183D7F6-B498-43B3-948B-1728B52AA6E4}">
                <adec:decorative xmlns:adec="http://schemas.microsoft.com/office/drawing/2017/decorative" val="1"/>
              </a:ext>
            </a:extLst>
          </p:cNvPr>
          <p:cNvSpPr/>
          <p:nvPr/>
        </p:nvSpPr>
        <p:spPr bwMode="auto">
          <a:xfrm>
            <a:off x="12700" y="3505445"/>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2</a:t>
            </a:r>
          </a:p>
        </p:txBody>
      </p:sp>
      <p:sp>
        <p:nvSpPr>
          <p:cNvPr id="15" name="Rectangle 14">
            <a:extLst>
              <a:ext uri="{FF2B5EF4-FFF2-40B4-BE49-F238E27FC236}">
                <a16:creationId xmlns:a16="http://schemas.microsoft.com/office/drawing/2014/main" id="{A6668136-9E54-5548-8CBC-B3340EC72F97}"/>
              </a:ext>
              <a:ext uri="{C183D7F6-B498-43B3-948B-1728B52AA6E4}">
                <adec:decorative xmlns:adec="http://schemas.microsoft.com/office/drawing/2017/decorative" val="1"/>
              </a:ext>
            </a:extLst>
          </p:cNvPr>
          <p:cNvSpPr/>
          <p:nvPr/>
        </p:nvSpPr>
        <p:spPr bwMode="auto">
          <a:xfrm>
            <a:off x="12700" y="4664808"/>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bg1"/>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ED73129F-DCBA-AA41-B8C0-E1A702F1922D}"/>
              </a:ext>
              <a:ext uri="{C183D7F6-B498-43B3-948B-1728B52AA6E4}">
                <adec:decorative xmlns:adec="http://schemas.microsoft.com/office/drawing/2017/decorative" val="1"/>
              </a:ext>
            </a:extLst>
          </p:cNvPr>
          <p:cNvSpPr/>
          <p:nvPr/>
        </p:nvSpPr>
        <p:spPr bwMode="auto">
          <a:xfrm>
            <a:off x="12700" y="5824169"/>
            <a:ext cx="248333" cy="1143000"/>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3</a:t>
            </a:r>
          </a:p>
        </p:txBody>
      </p:sp>
      <p:sp>
        <p:nvSpPr>
          <p:cNvPr id="17" name="Rectangle 16">
            <a:extLst>
              <a:ext uri="{FF2B5EF4-FFF2-40B4-BE49-F238E27FC236}">
                <a16:creationId xmlns:a16="http://schemas.microsoft.com/office/drawing/2014/main" id="{71B44716-3473-994E-BD38-2CA14B52F3A9}"/>
              </a:ext>
              <a:ext uri="{C183D7F6-B498-43B3-948B-1728B52AA6E4}">
                <adec:decorative xmlns:adec="http://schemas.microsoft.com/office/drawing/2017/decorative" val="1"/>
              </a:ext>
            </a:extLst>
          </p:cNvPr>
          <p:cNvSpPr/>
          <p:nvPr/>
        </p:nvSpPr>
        <p:spPr bwMode="auto">
          <a:xfrm>
            <a:off x="269796" y="3502810"/>
            <a:ext cx="18288" cy="1143000"/>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solidFill>
                <a:schemeClr val="accent3"/>
              </a:solidFill>
              <a:ea typeface="Segoe UI" pitchFamily="34" charset="0"/>
              <a:cs typeface="Segoe UI" pitchFamily="34" charset="0"/>
            </a:endParaRPr>
          </a:p>
        </p:txBody>
      </p:sp>
    </p:spTree>
    <p:extLst>
      <p:ext uri="{BB962C8B-B14F-4D97-AF65-F5344CB8AC3E}">
        <p14:creationId xmlns:p14="http://schemas.microsoft.com/office/powerpoint/2010/main" val="34417043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E588D4-A88E-4395-9207-F8428A70AE62}"/>
              </a:ext>
            </a:extLst>
          </p:cNvPr>
          <p:cNvSpPr/>
          <p:nvPr/>
        </p:nvSpPr>
        <p:spPr bwMode="auto">
          <a:xfrm>
            <a:off x="539496" y="1435608"/>
            <a:ext cx="7268275" cy="571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000" b="1">
                <a:solidFill>
                  <a:schemeClr val="accent4"/>
                </a:solidFill>
                <a:cs typeface="Segoe UI" pitchFamily="34" charset="0"/>
              </a:rPr>
              <a:t>Provide governance, security and support services. </a:t>
            </a:r>
          </a:p>
        </p:txBody>
      </p:sp>
      <p:graphicFrame>
        <p:nvGraphicFramePr>
          <p:cNvPr id="18" name="Table 18">
            <a:extLst>
              <a:ext uri="{FF2B5EF4-FFF2-40B4-BE49-F238E27FC236}">
                <a16:creationId xmlns:a16="http://schemas.microsoft.com/office/drawing/2014/main" id="{FBA2DE20-A04F-474D-A2CE-9D32EC4F246B}"/>
              </a:ext>
            </a:extLst>
          </p:cNvPr>
          <p:cNvGraphicFramePr>
            <a:graphicFrameLocks noGrp="1"/>
          </p:cNvGraphicFramePr>
          <p:nvPr>
            <p:extLst>
              <p:ext uri="{D42A27DB-BD31-4B8C-83A1-F6EECF244321}">
                <p14:modId xmlns:p14="http://schemas.microsoft.com/office/powerpoint/2010/main" val="1553559291"/>
              </p:ext>
            </p:extLst>
          </p:nvPr>
        </p:nvGraphicFramePr>
        <p:xfrm>
          <a:off x="539496" y="2029968"/>
          <a:ext cx="7268275" cy="4191000"/>
        </p:xfrm>
        <a:graphic>
          <a:graphicData uri="http://schemas.openxmlformats.org/drawingml/2006/table">
            <a:tbl>
              <a:tblPr firstRow="1" bandRow="1">
                <a:tableStyleId>{5C22544A-7EE6-4342-B048-85BDC9FD1C3A}</a:tableStyleId>
              </a:tblPr>
              <a:tblGrid>
                <a:gridCol w="2181751">
                  <a:extLst>
                    <a:ext uri="{9D8B030D-6E8A-4147-A177-3AD203B41FA5}">
                      <a16:colId xmlns:a16="http://schemas.microsoft.com/office/drawing/2014/main" val="53546257"/>
                    </a:ext>
                  </a:extLst>
                </a:gridCol>
                <a:gridCol w="5086524">
                  <a:extLst>
                    <a:ext uri="{9D8B030D-6E8A-4147-A177-3AD203B41FA5}">
                      <a16:colId xmlns:a16="http://schemas.microsoft.com/office/drawing/2014/main" val="2130165217"/>
                    </a:ext>
                  </a:extLst>
                </a:gridCol>
              </a:tblGrid>
              <a:tr h="155913">
                <a:tc>
                  <a:txBody>
                    <a:bodyPr/>
                    <a:lstStyle/>
                    <a:p>
                      <a:r>
                        <a:rPr lang="en-US" sz="1800">
                          <a:solidFill>
                            <a:schemeClr val="accent3"/>
                          </a:solidFill>
                        </a:rPr>
                        <a:t>Why</a:t>
                      </a:r>
                    </a:p>
                  </a:txBody>
                  <a:tcPr anchor="ctr">
                    <a:lnB w="12700" cap="flat" cmpd="sng" algn="ctr">
                      <a:solidFill>
                        <a:schemeClr val="accent1"/>
                      </a:solidFill>
                      <a:prstDash val="solid"/>
                      <a:round/>
                      <a:headEnd type="none" w="med" len="med"/>
                      <a:tailEnd type="none" w="med" len="med"/>
                    </a:lnB>
                    <a:noFill/>
                  </a:tcPr>
                </a:tc>
                <a:tc>
                  <a:txBody>
                    <a:bodyPr/>
                    <a:lstStyle/>
                    <a:p>
                      <a:r>
                        <a:rPr lang="en-US" sz="1800">
                          <a:solidFill>
                            <a:schemeClr val="accent3"/>
                          </a:solidFill>
                        </a:rPr>
                        <a:t>How</a:t>
                      </a:r>
                    </a:p>
                  </a:txBody>
                  <a:tcPr anchor="ctr">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9737952"/>
                  </a:ext>
                </a:extLst>
              </a:tr>
              <a:tr h="478788">
                <a:tc>
                  <a:txBody>
                    <a:bodyPr/>
                    <a:lstStyle/>
                    <a:p>
                      <a:r>
                        <a:rPr lang="en-US" sz="1200" b="1">
                          <a:solidFill>
                            <a:schemeClr val="tx1"/>
                          </a:solidFill>
                          <a:cs typeface="Segoe UI" pitchFamily="34" charset="0"/>
                        </a:rPr>
                        <a:t>Customers will need your help to build a governance model that support hundreds or thousands of apps going viral</a:t>
                      </a:r>
                      <a:endParaRPr lang="en-US" sz="1200" strike="sngStrike" baseline="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Adoption and change management planning and execution</a:t>
                      </a:r>
                    </a:p>
                    <a:p>
                      <a:pPr marL="285750" indent="-285750">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Provide best practices and structure through governance process for your customer’s development and release cycles</a:t>
                      </a:r>
                    </a:p>
                    <a:p>
                      <a:pPr marL="285750" indent="-285750">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Protect customers against risk of “shadow IT” when different business units create their own apps and data silos</a:t>
                      </a:r>
                    </a:p>
                    <a:p>
                      <a:pPr marL="285750" indent="-285750">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Provide critical security and support services for your customer’s growing platform</a:t>
                      </a:r>
                    </a:p>
                    <a:p>
                      <a:pPr marL="285750" indent="-285750">
                        <a:spcAft>
                          <a:spcPts val="600"/>
                        </a:spcAft>
                        <a:buFont typeface="Arial" panose="020B0604020202020204" pitchFamily="34" charset="0"/>
                        <a:buChar char="•"/>
                      </a:pPr>
                      <a:endParaRPr lang="en-US" sz="1200">
                        <a:solidFill>
                          <a:schemeClr val="tx1"/>
                        </a:solidFill>
                        <a:ea typeface="Segoe UI" pitchFamily="34" charset="0"/>
                        <a:cs typeface="Segoe UI"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2484524"/>
                  </a:ext>
                </a:extLst>
              </a:tr>
              <a:tr h="478788">
                <a:tc>
                  <a:txBody>
                    <a:bodyPr/>
                    <a:lstStyle/>
                    <a:p>
                      <a:r>
                        <a:rPr lang="en-US" sz="1200" b="1"/>
                        <a:t>Package and sell Power Apps Center of Excellence </a:t>
                      </a:r>
                    </a:p>
                  </a:txBody>
                  <a:tcP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a:t>Combine these services (administration and governance, support and operations, training and evangelism) to develop complete Centers of Excellence (</a:t>
                      </a:r>
                      <a:r>
                        <a:rPr lang="en-US" sz="1200" err="1"/>
                        <a:t>CoE</a:t>
                      </a:r>
                      <a:r>
                        <a:rPr lang="en-US" sz="1200"/>
                        <a:t>)</a:t>
                      </a:r>
                    </a:p>
                    <a:p>
                      <a:pPr marL="285750" indent="-285750">
                        <a:spcAft>
                          <a:spcPts val="600"/>
                        </a:spcAft>
                        <a:buFont typeface="Arial" panose="020B0604020202020204" pitchFamily="34" charset="0"/>
                        <a:buChar char="•"/>
                      </a:pPr>
                      <a:r>
                        <a:rPr lang="en-US" sz="1200"/>
                        <a:t>Offer ongoing </a:t>
                      </a:r>
                      <a:r>
                        <a:rPr lang="en-US" sz="1200" err="1"/>
                        <a:t>CoE</a:t>
                      </a:r>
                      <a:r>
                        <a:rPr lang="en-US" sz="1200"/>
                        <a:t> as a Service to support app growth and adoption, and your customer’s constantly evolving governance, security, and support needs</a:t>
                      </a:r>
                    </a:p>
                    <a:p>
                      <a:pPr marL="285750" indent="-285750">
                        <a:spcAft>
                          <a:spcPts val="600"/>
                        </a:spcAft>
                        <a:buFont typeface="Arial" panose="020B0604020202020204" pitchFamily="34" charset="0"/>
                        <a:buChar char="•"/>
                      </a:pPr>
                      <a:r>
                        <a:rPr lang="en-US" sz="1200"/>
                        <a:t>Help your customers realize the full potential of an effective app development practice</a:t>
                      </a:r>
                    </a:p>
                    <a:p>
                      <a:pPr marL="285750" indent="-285750">
                        <a:spcAft>
                          <a:spcPts val="600"/>
                        </a:spcAft>
                        <a:buFont typeface="Arial" panose="020B0604020202020204" pitchFamily="34" charset="0"/>
                        <a:buChar char="•"/>
                      </a:pPr>
                      <a:r>
                        <a:rPr lang="en-US" sz="1200"/>
                        <a:t>Package your </a:t>
                      </a:r>
                      <a:r>
                        <a:rPr lang="en-US" sz="1200" err="1"/>
                        <a:t>CoE</a:t>
                      </a:r>
                      <a:r>
                        <a:rPr lang="en-US" sz="1200"/>
                        <a:t> best practices as a repeatable solution</a:t>
                      </a:r>
                    </a:p>
                  </a:txBody>
                  <a:tcP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78932212"/>
                  </a:ext>
                </a:extLst>
              </a:tr>
            </a:tbl>
          </a:graphicData>
        </a:graphic>
      </p:graphicFrame>
      <p:graphicFrame>
        <p:nvGraphicFramePr>
          <p:cNvPr id="3" name="Chart 2" descr="Circular graphic split into 3 equal wedges: Training, Support, and Governance. These 3 services together form the Power Apps Center of Excellence.">
            <a:extLst>
              <a:ext uri="{FF2B5EF4-FFF2-40B4-BE49-F238E27FC236}">
                <a16:creationId xmlns:a16="http://schemas.microsoft.com/office/drawing/2014/main" id="{B72CCF08-1678-4546-9DFD-955F987FC0B8}"/>
              </a:ext>
            </a:extLst>
          </p:cNvPr>
          <p:cNvGraphicFramePr/>
          <p:nvPr>
            <p:extLst>
              <p:ext uri="{D42A27DB-BD31-4B8C-83A1-F6EECF244321}">
                <p14:modId xmlns:p14="http://schemas.microsoft.com/office/powerpoint/2010/main" val="3557854723"/>
              </p:ext>
            </p:extLst>
          </p:nvPr>
        </p:nvGraphicFramePr>
        <p:xfrm>
          <a:off x="7255221" y="2025650"/>
          <a:ext cx="5775791" cy="3850527"/>
        </p:xfrm>
        <a:graphic>
          <a:graphicData uri="http://schemas.openxmlformats.org/drawingml/2006/chart">
            <c:chart xmlns:c="http://schemas.openxmlformats.org/drawingml/2006/chart" xmlns:r="http://schemas.openxmlformats.org/officeDocument/2006/relationships" r:id="rId3"/>
          </a:graphicData>
        </a:graphic>
      </p:graphicFrame>
      <p:sp>
        <p:nvSpPr>
          <p:cNvPr id="4" name="Ribbon2_F19B" title="Icon of a star shaped ribbon">
            <a:extLst>
              <a:ext uri="{FF2B5EF4-FFF2-40B4-BE49-F238E27FC236}">
                <a16:creationId xmlns:a16="http://schemas.microsoft.com/office/drawing/2014/main" id="{E9A5B1E9-BDD8-4891-BFBF-107F0EF6F143}"/>
              </a:ext>
            </a:extLst>
          </p:cNvPr>
          <p:cNvSpPr>
            <a:spLocks noChangeAspect="1" noEditPoints="1"/>
          </p:cNvSpPr>
          <p:nvPr/>
        </p:nvSpPr>
        <p:spPr bwMode="auto">
          <a:xfrm>
            <a:off x="9960399" y="3338672"/>
            <a:ext cx="365434" cy="511812"/>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noFill/>
          <a:ln w="15875" cap="sq">
            <a:solidFill>
              <a:srgbClr val="74277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3FEB0729-8584-41BA-8A9B-3EF682BC2467}"/>
              </a:ext>
            </a:extLst>
          </p:cNvPr>
          <p:cNvSpPr txBox="1"/>
          <p:nvPr/>
        </p:nvSpPr>
        <p:spPr>
          <a:xfrm>
            <a:off x="8655050" y="3053647"/>
            <a:ext cx="805477" cy="276999"/>
          </a:xfrm>
          <a:prstGeom prst="rect">
            <a:avLst/>
          </a:prstGeom>
          <a:noFill/>
        </p:spPr>
        <p:txBody>
          <a:bodyPr wrap="none" lIns="0" tIns="0" rIns="0" bIns="0" rtlCol="0">
            <a:spAutoFit/>
          </a:bodyPr>
          <a:lstStyle/>
          <a:p>
            <a:pPr algn="l"/>
            <a:r>
              <a:rPr lang="en-US">
                <a:solidFill>
                  <a:schemeClr val="bg1"/>
                </a:solidFill>
              </a:rPr>
              <a:t>Training</a:t>
            </a:r>
          </a:p>
        </p:txBody>
      </p:sp>
      <p:sp>
        <p:nvSpPr>
          <p:cNvPr id="8" name="TextBox 7">
            <a:extLst>
              <a:ext uri="{FF2B5EF4-FFF2-40B4-BE49-F238E27FC236}">
                <a16:creationId xmlns:a16="http://schemas.microsoft.com/office/drawing/2014/main" id="{5D7C4F42-CE90-43E8-9809-2E582D271610}"/>
              </a:ext>
            </a:extLst>
          </p:cNvPr>
          <p:cNvSpPr txBox="1"/>
          <p:nvPr/>
        </p:nvSpPr>
        <p:spPr>
          <a:xfrm>
            <a:off x="10852976" y="3053647"/>
            <a:ext cx="825803" cy="276999"/>
          </a:xfrm>
          <a:prstGeom prst="rect">
            <a:avLst/>
          </a:prstGeom>
          <a:noFill/>
        </p:spPr>
        <p:txBody>
          <a:bodyPr wrap="none" lIns="0" tIns="0" rIns="0" bIns="0" rtlCol="0">
            <a:spAutoFit/>
          </a:bodyPr>
          <a:lstStyle/>
          <a:p>
            <a:pPr algn="l"/>
            <a:r>
              <a:rPr lang="en-US">
                <a:solidFill>
                  <a:schemeClr val="bg1"/>
                </a:solidFill>
              </a:rPr>
              <a:t>Support</a:t>
            </a:r>
          </a:p>
        </p:txBody>
      </p:sp>
      <p:sp>
        <p:nvSpPr>
          <p:cNvPr id="10" name="TextBox 9">
            <a:extLst>
              <a:ext uri="{FF2B5EF4-FFF2-40B4-BE49-F238E27FC236}">
                <a16:creationId xmlns:a16="http://schemas.microsoft.com/office/drawing/2014/main" id="{F1CA36C0-4413-48AC-B43A-BE52ED000029}"/>
              </a:ext>
            </a:extLst>
          </p:cNvPr>
          <p:cNvSpPr txBox="1"/>
          <p:nvPr/>
        </p:nvSpPr>
        <p:spPr>
          <a:xfrm>
            <a:off x="9539681" y="5106790"/>
            <a:ext cx="1206869" cy="276999"/>
          </a:xfrm>
          <a:prstGeom prst="rect">
            <a:avLst/>
          </a:prstGeom>
          <a:noFill/>
        </p:spPr>
        <p:txBody>
          <a:bodyPr wrap="none" lIns="0" tIns="0" rIns="0" bIns="0" rtlCol="0">
            <a:spAutoFit/>
          </a:bodyPr>
          <a:lstStyle/>
          <a:p>
            <a:pPr algn="ctr"/>
            <a:r>
              <a:rPr lang="en-US">
                <a:solidFill>
                  <a:schemeClr val="bg1"/>
                </a:solidFill>
              </a:rPr>
              <a:t>Governance</a:t>
            </a:r>
          </a:p>
        </p:txBody>
      </p:sp>
      <p:sp>
        <p:nvSpPr>
          <p:cNvPr id="17" name="Footer Placeholder 14">
            <a:extLst>
              <a:ext uri="{FF2B5EF4-FFF2-40B4-BE49-F238E27FC236}">
                <a16:creationId xmlns:a16="http://schemas.microsoft.com/office/drawing/2014/main" id="{F9B83454-807E-ED43-A488-B325BB03260D}"/>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12" name="Rectangle 11">
            <a:extLst>
              <a:ext uri="{FF2B5EF4-FFF2-40B4-BE49-F238E27FC236}">
                <a16:creationId xmlns:a16="http://schemas.microsoft.com/office/drawing/2014/main" id="{A251CE80-659F-D540-83AF-AD9BABBC9183}"/>
              </a:ext>
              <a:ext uri="{C183D7F6-B498-43B3-948B-1728B52AA6E4}">
                <adec:decorative xmlns:adec="http://schemas.microsoft.com/office/drawing/2017/decorative" val="1"/>
              </a:ext>
            </a:extLst>
          </p:cNvPr>
          <p:cNvSpPr/>
          <p:nvPr/>
        </p:nvSpPr>
        <p:spPr bwMode="auto">
          <a:xfrm>
            <a:off x="12700" y="27356"/>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accent3"/>
                </a:solidFill>
                <a:ea typeface="Segoe UI" pitchFamily="34" charset="0"/>
                <a:cs typeface="Segoe UI" pitchFamily="34" charset="0"/>
              </a:rPr>
              <a:t>1</a:t>
            </a:r>
          </a:p>
        </p:txBody>
      </p:sp>
      <p:sp>
        <p:nvSpPr>
          <p:cNvPr id="13" name="Rectangle 12">
            <a:extLst>
              <a:ext uri="{FF2B5EF4-FFF2-40B4-BE49-F238E27FC236}">
                <a16:creationId xmlns:a16="http://schemas.microsoft.com/office/drawing/2014/main" id="{1B9E9088-2DD4-314F-B1B0-EF7A1F21C827}"/>
              </a:ext>
              <a:ext uri="{C183D7F6-B498-43B3-948B-1728B52AA6E4}">
                <adec:decorative xmlns:adec="http://schemas.microsoft.com/office/drawing/2017/decorative" val="1"/>
              </a:ext>
            </a:extLst>
          </p:cNvPr>
          <p:cNvSpPr/>
          <p:nvPr/>
        </p:nvSpPr>
        <p:spPr bwMode="auto">
          <a:xfrm>
            <a:off x="12700" y="1186719"/>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A031B78A-8C8C-EE49-88EA-4103A795ACFF}"/>
              </a:ext>
              <a:ext uri="{C183D7F6-B498-43B3-948B-1728B52AA6E4}">
                <adec:decorative xmlns:adec="http://schemas.microsoft.com/office/drawing/2017/decorative" val="1"/>
              </a:ext>
            </a:extLst>
          </p:cNvPr>
          <p:cNvSpPr/>
          <p:nvPr/>
        </p:nvSpPr>
        <p:spPr bwMode="auto">
          <a:xfrm>
            <a:off x="12700" y="2346082"/>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45E7DC45-BD19-1049-96B4-97078763514F}"/>
              </a:ext>
              <a:ext uri="{C183D7F6-B498-43B3-948B-1728B52AA6E4}">
                <adec:decorative xmlns:adec="http://schemas.microsoft.com/office/drawing/2017/decorative" val="1"/>
              </a:ext>
            </a:extLst>
          </p:cNvPr>
          <p:cNvSpPr/>
          <p:nvPr/>
        </p:nvSpPr>
        <p:spPr bwMode="auto">
          <a:xfrm>
            <a:off x="12700" y="3505445"/>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2</a:t>
            </a:r>
          </a:p>
        </p:txBody>
      </p:sp>
      <p:sp>
        <p:nvSpPr>
          <p:cNvPr id="20" name="Rectangle 19">
            <a:extLst>
              <a:ext uri="{FF2B5EF4-FFF2-40B4-BE49-F238E27FC236}">
                <a16:creationId xmlns:a16="http://schemas.microsoft.com/office/drawing/2014/main" id="{BE3BF1A4-B3A5-E049-B26C-678F9AAC20CA}"/>
              </a:ext>
              <a:ext uri="{C183D7F6-B498-43B3-948B-1728B52AA6E4}">
                <adec:decorative xmlns:adec="http://schemas.microsoft.com/office/drawing/2017/decorative" val="1"/>
              </a:ext>
            </a:extLst>
          </p:cNvPr>
          <p:cNvSpPr/>
          <p:nvPr/>
        </p:nvSpPr>
        <p:spPr bwMode="auto">
          <a:xfrm>
            <a:off x="12700" y="4664808"/>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bg1"/>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13EAF9AB-6C06-AE42-B295-8FC70FE0C3D3}"/>
              </a:ext>
              <a:ext uri="{C183D7F6-B498-43B3-948B-1728B52AA6E4}">
                <adec:decorative xmlns:adec="http://schemas.microsoft.com/office/drawing/2017/decorative" val="1"/>
              </a:ext>
            </a:extLst>
          </p:cNvPr>
          <p:cNvSpPr/>
          <p:nvPr/>
        </p:nvSpPr>
        <p:spPr bwMode="auto">
          <a:xfrm>
            <a:off x="12700" y="5824169"/>
            <a:ext cx="248333" cy="1143000"/>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3</a:t>
            </a:r>
          </a:p>
        </p:txBody>
      </p:sp>
      <p:sp>
        <p:nvSpPr>
          <p:cNvPr id="22" name="Rectangle 21">
            <a:extLst>
              <a:ext uri="{FF2B5EF4-FFF2-40B4-BE49-F238E27FC236}">
                <a16:creationId xmlns:a16="http://schemas.microsoft.com/office/drawing/2014/main" id="{5C2F0548-7C6E-9E4B-A448-B7755BFE6150}"/>
              </a:ext>
              <a:ext uri="{C183D7F6-B498-43B3-948B-1728B52AA6E4}">
                <adec:decorative xmlns:adec="http://schemas.microsoft.com/office/drawing/2017/decorative" val="1"/>
              </a:ext>
            </a:extLst>
          </p:cNvPr>
          <p:cNvSpPr/>
          <p:nvPr/>
        </p:nvSpPr>
        <p:spPr bwMode="auto">
          <a:xfrm>
            <a:off x="269796" y="4666591"/>
            <a:ext cx="18288" cy="1143000"/>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solidFill>
                <a:schemeClr val="accent3"/>
              </a:solidFill>
              <a:ea typeface="Segoe UI" pitchFamily="34" charset="0"/>
              <a:cs typeface="Segoe UI" pitchFamily="34" charset="0"/>
            </a:endParaRPr>
          </a:p>
        </p:txBody>
      </p:sp>
      <p:sp>
        <p:nvSpPr>
          <p:cNvPr id="23" name="Title 1">
            <a:extLst>
              <a:ext uri="{FF2B5EF4-FFF2-40B4-BE49-F238E27FC236}">
                <a16:creationId xmlns:a16="http://schemas.microsoft.com/office/drawing/2014/main" id="{A933F606-C9BF-FE4C-86B3-BDBAE8999114}"/>
              </a:ext>
            </a:extLst>
          </p:cNvPr>
          <p:cNvSpPr>
            <a:spLocks noGrp="1"/>
          </p:cNvSpPr>
          <p:nvPr>
            <p:ph type="title"/>
          </p:nvPr>
        </p:nvSpPr>
        <p:spPr>
          <a:xfrm>
            <a:off x="621792" y="502920"/>
            <a:ext cx="11157904" cy="787844"/>
          </a:xfrm>
        </p:spPr>
        <p:txBody>
          <a:bodyPr/>
          <a:lstStyle/>
          <a:p>
            <a:r>
              <a:rPr lang="en-US"/>
              <a:t>New and unique service offers</a:t>
            </a:r>
            <a:br>
              <a:rPr lang="en-US"/>
            </a:br>
            <a:r>
              <a:rPr lang="en-US" sz="2400" spc="0">
                <a:ln>
                  <a:noFill/>
                </a:ln>
                <a:solidFill>
                  <a:srgbClr val="282828"/>
                </a:solidFill>
                <a:latin typeface="Segoe UI"/>
                <a:cs typeface="+mn-cs"/>
              </a:rPr>
              <a:t>Enhance your value to IT and business customers with differentiated service offers</a:t>
            </a:r>
            <a:endParaRPr lang="en-US" sz="2400"/>
          </a:p>
        </p:txBody>
      </p:sp>
    </p:spTree>
    <p:extLst>
      <p:ext uri="{BB962C8B-B14F-4D97-AF65-F5344CB8AC3E}">
        <p14:creationId xmlns:p14="http://schemas.microsoft.com/office/powerpoint/2010/main" val="3672347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D3E7-ED76-419E-96B4-192046717CF9}"/>
              </a:ext>
            </a:extLst>
          </p:cNvPr>
          <p:cNvSpPr>
            <a:spLocks noGrp="1"/>
          </p:cNvSpPr>
          <p:nvPr>
            <p:ph type="title"/>
          </p:nvPr>
        </p:nvSpPr>
        <p:spPr>
          <a:xfrm>
            <a:off x="621792" y="502920"/>
            <a:ext cx="11533187" cy="787844"/>
          </a:xfrm>
        </p:spPr>
        <p:txBody>
          <a:bodyPr/>
          <a:lstStyle/>
          <a:p>
            <a:r>
              <a:rPr lang="en-US"/>
              <a:t>Ongoing revenue streams</a:t>
            </a:r>
            <a:br>
              <a:rPr lang="en-US"/>
            </a:br>
            <a:r>
              <a:rPr lang="en-US" sz="2400">
                <a:latin typeface="+mn-lt"/>
              </a:rPr>
              <a:t>Expand revenue streams with repeatable IP</a:t>
            </a:r>
          </a:p>
        </p:txBody>
      </p:sp>
      <p:sp>
        <p:nvSpPr>
          <p:cNvPr id="11" name="Rectangle 10">
            <a:extLst>
              <a:ext uri="{FF2B5EF4-FFF2-40B4-BE49-F238E27FC236}">
                <a16:creationId xmlns:a16="http://schemas.microsoft.com/office/drawing/2014/main" id="{B7E588D4-A88E-4395-9207-F8428A70AE62}"/>
              </a:ext>
            </a:extLst>
          </p:cNvPr>
          <p:cNvSpPr/>
          <p:nvPr/>
        </p:nvSpPr>
        <p:spPr bwMode="auto">
          <a:xfrm>
            <a:off x="539496" y="1435608"/>
            <a:ext cx="7268275" cy="5715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000" b="1">
                <a:solidFill>
                  <a:schemeClr val="accent4"/>
                </a:solidFill>
                <a:cs typeface="Segoe UI" pitchFamily="34" charset="0"/>
              </a:rPr>
              <a:t>Develop pre-built solutions and accelerate delivery cycles</a:t>
            </a:r>
          </a:p>
        </p:txBody>
      </p:sp>
      <p:graphicFrame>
        <p:nvGraphicFramePr>
          <p:cNvPr id="18" name="Table 18">
            <a:extLst>
              <a:ext uri="{FF2B5EF4-FFF2-40B4-BE49-F238E27FC236}">
                <a16:creationId xmlns:a16="http://schemas.microsoft.com/office/drawing/2014/main" id="{FBA2DE20-A04F-474D-A2CE-9D32EC4F246B}"/>
              </a:ext>
            </a:extLst>
          </p:cNvPr>
          <p:cNvGraphicFramePr>
            <a:graphicFrameLocks noGrp="1"/>
          </p:cNvGraphicFramePr>
          <p:nvPr>
            <p:extLst>
              <p:ext uri="{D42A27DB-BD31-4B8C-83A1-F6EECF244321}">
                <p14:modId xmlns:p14="http://schemas.microsoft.com/office/powerpoint/2010/main" val="772461341"/>
              </p:ext>
            </p:extLst>
          </p:nvPr>
        </p:nvGraphicFramePr>
        <p:xfrm>
          <a:off x="539496" y="2029968"/>
          <a:ext cx="7268269" cy="4714993"/>
        </p:xfrm>
        <a:graphic>
          <a:graphicData uri="http://schemas.openxmlformats.org/drawingml/2006/table">
            <a:tbl>
              <a:tblPr firstRow="1" bandRow="1">
                <a:tableStyleId>{5C22544A-7EE6-4342-B048-85BDC9FD1C3A}</a:tableStyleId>
              </a:tblPr>
              <a:tblGrid>
                <a:gridCol w="2181749">
                  <a:extLst>
                    <a:ext uri="{9D8B030D-6E8A-4147-A177-3AD203B41FA5}">
                      <a16:colId xmlns:a16="http://schemas.microsoft.com/office/drawing/2014/main" val="53546257"/>
                    </a:ext>
                  </a:extLst>
                </a:gridCol>
                <a:gridCol w="5086520">
                  <a:extLst>
                    <a:ext uri="{9D8B030D-6E8A-4147-A177-3AD203B41FA5}">
                      <a16:colId xmlns:a16="http://schemas.microsoft.com/office/drawing/2014/main" val="2130165217"/>
                    </a:ext>
                  </a:extLst>
                </a:gridCol>
              </a:tblGrid>
              <a:tr h="383836">
                <a:tc>
                  <a:txBody>
                    <a:bodyPr/>
                    <a:lstStyle/>
                    <a:p>
                      <a:r>
                        <a:rPr lang="en-US" sz="1800">
                          <a:solidFill>
                            <a:schemeClr val="accent3"/>
                          </a:solidFill>
                        </a:rPr>
                        <a:t>Why</a:t>
                      </a:r>
                    </a:p>
                  </a:txBody>
                  <a:tcPr anchor="ctr">
                    <a:lnB w="12700" cap="flat" cmpd="sng" algn="ctr">
                      <a:solidFill>
                        <a:schemeClr val="accent1"/>
                      </a:solidFill>
                      <a:prstDash val="solid"/>
                      <a:round/>
                      <a:headEnd type="none" w="med" len="med"/>
                      <a:tailEnd type="none" w="med" len="med"/>
                    </a:lnB>
                    <a:noFill/>
                  </a:tcPr>
                </a:tc>
                <a:tc>
                  <a:txBody>
                    <a:bodyPr/>
                    <a:lstStyle/>
                    <a:p>
                      <a:r>
                        <a:rPr lang="en-US" sz="1800">
                          <a:solidFill>
                            <a:schemeClr val="accent3"/>
                          </a:solidFill>
                        </a:rPr>
                        <a:t>How</a:t>
                      </a:r>
                    </a:p>
                  </a:txBody>
                  <a:tcPr anchor="ctr">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9737952"/>
                  </a:ext>
                </a:extLst>
              </a:tr>
              <a:tr h="934579">
                <a:tc>
                  <a:txBody>
                    <a:bodyPr/>
                    <a:lstStyle/>
                    <a:p>
                      <a:pPr marL="0" algn="l" defTabSz="932384" rtl="0" eaLnBrk="1" latinLnBrk="0" hangingPunct="1"/>
                      <a:r>
                        <a:rPr lang="en-US" sz="1200" b="1" kern="1200" dirty="0">
                          <a:solidFill>
                            <a:schemeClr val="tx1"/>
                          </a:solidFill>
                          <a:latin typeface="+mn-lt"/>
                          <a:ea typeface="+mn-ea"/>
                          <a:cs typeface="Segoe UI" pitchFamily="34" charset="0"/>
                        </a:rPr>
                        <a:t>Establish ongoing customer relationships that increase ROI for your customer</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dirty="0">
                          <a:solidFill>
                            <a:schemeClr val="tx1"/>
                          </a:solidFill>
                          <a:ea typeface="Segoe UI" pitchFamily="34" charset="0"/>
                          <a:cs typeface="Segoe UI" pitchFamily="34" charset="0"/>
                        </a:rPr>
                        <a:t>Land initial solution with a customer and establish Power Apps, then easily expand by building on their initial investment with more apps and ongoing services</a:t>
                      </a:r>
                    </a:p>
                    <a:p>
                      <a:pPr marL="285750" indent="-285750">
                        <a:spcAft>
                          <a:spcPts val="600"/>
                        </a:spcAft>
                        <a:buFont typeface="Arial" panose="020B0604020202020204" pitchFamily="34" charset="0"/>
                        <a:buChar char="•"/>
                      </a:pPr>
                      <a:r>
                        <a:rPr lang="en-US" sz="1200" dirty="0">
                          <a:solidFill>
                            <a:schemeClr val="tx1"/>
                          </a:solidFill>
                          <a:ea typeface="Segoe UI" pitchFamily="34" charset="0"/>
                          <a:cs typeface="Segoe UI" pitchFamily="34" charset="0"/>
                        </a:rPr>
                        <a:t>The more your customer builds with Power Apps, the greater their ROI and the more opportunities for Partners to engage</a:t>
                      </a:r>
                    </a:p>
                    <a:p>
                      <a:pPr marL="285750" indent="-285750">
                        <a:spcAft>
                          <a:spcPts val="600"/>
                        </a:spcAft>
                        <a:buFont typeface="Arial" panose="020B0604020202020204" pitchFamily="34" charset="0"/>
                        <a:buChar char="•"/>
                      </a:pPr>
                      <a:endParaRPr lang="en-US" sz="1200" dirty="0">
                        <a:solidFill>
                          <a:schemeClr val="tx1"/>
                        </a:solidFill>
                        <a:ea typeface="Segoe UI" pitchFamily="34" charset="0"/>
                        <a:cs typeface="Segoe UI"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12319771"/>
                  </a:ext>
                </a:extLst>
              </a:tr>
              <a:tr h="1301708">
                <a:tc>
                  <a:txBody>
                    <a:bodyPr/>
                    <a:lstStyle/>
                    <a:p>
                      <a:r>
                        <a:rPr lang="en-US" sz="1200" b="1" dirty="0">
                          <a:solidFill>
                            <a:schemeClr val="tx1"/>
                          </a:solidFill>
                          <a:cs typeface="Segoe UI" pitchFamily="34" charset="0"/>
                        </a:rPr>
                        <a:t>Increase your ROI and accelerate time to market</a:t>
                      </a:r>
                      <a:endParaRPr lang="en-US" sz="1200" dirty="0"/>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dirty="0">
                          <a:solidFill>
                            <a:schemeClr val="tx1"/>
                          </a:solidFill>
                          <a:ea typeface="Segoe UI" pitchFamily="34" charset="0"/>
                          <a:cs typeface="Segoe UI" pitchFamily="34" charset="0"/>
                        </a:rPr>
                        <a:t>Re-use your solution components to address other similar customer scenarios and business processes</a:t>
                      </a:r>
                    </a:p>
                    <a:p>
                      <a:pPr marL="285750" indent="-285750">
                        <a:spcAft>
                          <a:spcPts val="600"/>
                        </a:spcAft>
                        <a:buFont typeface="Arial" panose="020B0604020202020204" pitchFamily="34" charset="0"/>
                        <a:buChar char="•"/>
                      </a:pPr>
                      <a:r>
                        <a:rPr lang="en-US" sz="1200" dirty="0">
                          <a:solidFill>
                            <a:schemeClr val="tx1"/>
                          </a:solidFill>
                          <a:ea typeface="Segoe UI" pitchFamily="34" charset="0"/>
                          <a:cs typeface="Segoe UI" pitchFamily="34" charset="0"/>
                        </a:rPr>
                        <a:t>Customize components for specific business and industry scenarios</a:t>
                      </a:r>
                    </a:p>
                    <a:p>
                      <a:pPr marL="285750" indent="-285750">
                        <a:spcAft>
                          <a:spcPts val="600"/>
                        </a:spcAft>
                        <a:buFont typeface="Arial" panose="020B0604020202020204" pitchFamily="34" charset="0"/>
                        <a:buChar char="•"/>
                      </a:pPr>
                      <a:r>
                        <a:rPr lang="en-US" sz="1200" dirty="0">
                          <a:solidFill>
                            <a:schemeClr val="tx1"/>
                          </a:solidFill>
                          <a:ea typeface="Segoe UI" pitchFamily="34" charset="0"/>
                          <a:cs typeface="Segoe UI" pitchFamily="34" charset="0"/>
                        </a:rPr>
                        <a:t>Shorten your GTM timeline and focus on adding strategic value to the customer </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2484524"/>
                  </a:ext>
                </a:extLst>
              </a:tr>
              <a:tr h="799067">
                <a:tc>
                  <a:txBody>
                    <a:bodyPr/>
                    <a:lstStyle/>
                    <a:p>
                      <a:r>
                        <a:rPr lang="en-US" sz="1200" b="1"/>
                        <a:t>Provide the increased speed and agility that the market is demanding</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a:t>Use repeatable IP to meet growing demand for faster app development</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11585655"/>
                  </a:ext>
                </a:extLst>
              </a:tr>
              <a:tr h="889262">
                <a:tc>
                  <a:txBody>
                    <a:bodyPr/>
                    <a:lstStyle/>
                    <a:p>
                      <a:r>
                        <a:rPr lang="en-US" sz="1200" b="1"/>
                        <a:t>Profit again from what you’ve already built</a:t>
                      </a:r>
                    </a:p>
                  </a:txBody>
                  <a:tcP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indent="-285750">
                        <a:spcAft>
                          <a:spcPts val="600"/>
                        </a:spcAft>
                        <a:buFont typeface="Arial" panose="020B0604020202020204" pitchFamily="34" charset="0"/>
                        <a:buChar char="•"/>
                      </a:pPr>
                      <a:r>
                        <a:rPr lang="en-US" sz="1200" dirty="0"/>
                        <a:t>License repeatable and proven IP components and publish on AppSource for ongoing revenue opportunities</a:t>
                      </a:r>
                    </a:p>
                  </a:txBody>
                  <a:tcP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2023656"/>
                  </a:ext>
                </a:extLst>
              </a:tr>
            </a:tbl>
          </a:graphicData>
        </a:graphic>
      </p:graphicFrame>
      <p:sp>
        <p:nvSpPr>
          <p:cNvPr id="3" name="TextBox 2">
            <a:extLst>
              <a:ext uri="{FF2B5EF4-FFF2-40B4-BE49-F238E27FC236}">
                <a16:creationId xmlns:a16="http://schemas.microsoft.com/office/drawing/2014/main" id="{B08DCE3F-FE78-4069-A1E7-DABA2CE2CC1C}"/>
              </a:ext>
            </a:extLst>
          </p:cNvPr>
          <p:cNvSpPr txBox="1"/>
          <p:nvPr/>
        </p:nvSpPr>
        <p:spPr>
          <a:xfrm>
            <a:off x="8697325" y="2210897"/>
            <a:ext cx="3329014" cy="184666"/>
          </a:xfrm>
          <a:prstGeom prst="rect">
            <a:avLst/>
          </a:prstGeom>
          <a:noFill/>
        </p:spPr>
        <p:txBody>
          <a:bodyPr wrap="square" lIns="0" tIns="0" rIns="0" bIns="0" rtlCol="0">
            <a:spAutoFit/>
          </a:bodyPr>
          <a:lstStyle/>
          <a:p>
            <a:pPr algn="ctr"/>
            <a:r>
              <a:rPr lang="en-US" sz="1200" dirty="0"/>
              <a:t>Data model</a:t>
            </a:r>
            <a:r>
              <a:rPr lang="en-US" sz="1200" dirty="0">
                <a:solidFill>
                  <a:srgbClr val="737373"/>
                </a:solidFill>
              </a:rPr>
              <a:t> </a:t>
            </a:r>
            <a:r>
              <a:rPr lang="en-US" sz="1200" dirty="0">
                <a:solidFill>
                  <a:srgbClr val="742774"/>
                </a:solidFill>
              </a:rPr>
              <a:t>|</a:t>
            </a:r>
            <a:r>
              <a:rPr lang="en-US" sz="1200" dirty="0">
                <a:solidFill>
                  <a:srgbClr val="737373"/>
                </a:solidFill>
              </a:rPr>
              <a:t> </a:t>
            </a:r>
            <a:r>
              <a:rPr lang="en-US" sz="1200" dirty="0"/>
              <a:t>Connectors </a:t>
            </a:r>
            <a:r>
              <a:rPr lang="en-US" sz="1200" dirty="0">
                <a:solidFill>
                  <a:srgbClr val="742774"/>
                </a:solidFill>
              </a:rPr>
              <a:t>|</a:t>
            </a:r>
            <a:r>
              <a:rPr lang="en-US" sz="1200" dirty="0"/>
              <a:t> Business logic </a:t>
            </a:r>
            <a:r>
              <a:rPr lang="en-US" sz="1200" dirty="0">
                <a:solidFill>
                  <a:srgbClr val="742774"/>
                </a:solidFill>
              </a:rPr>
              <a:t>|</a:t>
            </a:r>
            <a:r>
              <a:rPr lang="en-US" sz="1200" dirty="0"/>
              <a:t> Rules </a:t>
            </a:r>
          </a:p>
        </p:txBody>
      </p:sp>
      <p:sp>
        <p:nvSpPr>
          <p:cNvPr id="4" name="TextBox 3" descr="Rectangular element showing the Power Apps Components: Data model, Connectors, Business logic, Rules">
            <a:extLst>
              <a:ext uri="{FF2B5EF4-FFF2-40B4-BE49-F238E27FC236}">
                <a16:creationId xmlns:a16="http://schemas.microsoft.com/office/drawing/2014/main" id="{03A7BE68-E404-403C-B8B9-788B771F54EA}"/>
              </a:ext>
            </a:extLst>
          </p:cNvPr>
          <p:cNvSpPr txBox="1"/>
          <p:nvPr/>
        </p:nvSpPr>
        <p:spPr>
          <a:xfrm>
            <a:off x="8634060" y="1784863"/>
            <a:ext cx="3455544" cy="722752"/>
          </a:xfrm>
          <a:prstGeom prst="rect">
            <a:avLst/>
          </a:prstGeom>
          <a:noFill/>
          <a:ln w="12700">
            <a:solidFill>
              <a:schemeClr val="accent4"/>
            </a:solidFill>
          </a:ln>
        </p:spPr>
        <p:txBody>
          <a:bodyPr wrap="square">
            <a:noAutofit/>
          </a:bodyPr>
          <a:lstStyle/>
          <a:p>
            <a:pPr algn="ctr"/>
            <a:r>
              <a:rPr lang="en-US" b="1">
                <a:solidFill>
                  <a:srgbClr val="742774"/>
                </a:solidFill>
                <a:ea typeface="Calibri" panose="020F0502020204030204" pitchFamily="34" charset="0"/>
              </a:rPr>
              <a:t>Power App Components</a:t>
            </a:r>
            <a:endParaRPr lang="en-US">
              <a:solidFill>
                <a:srgbClr val="742774"/>
              </a:solidFill>
            </a:endParaRPr>
          </a:p>
        </p:txBody>
      </p:sp>
      <p:sp>
        <p:nvSpPr>
          <p:cNvPr id="5" name="Rectangle 4">
            <a:extLst>
              <a:ext uri="{FF2B5EF4-FFF2-40B4-BE49-F238E27FC236}">
                <a16:creationId xmlns:a16="http://schemas.microsoft.com/office/drawing/2014/main" id="{187A74A0-3C37-4F36-8AEE-838ECC349DBB}"/>
              </a:ext>
            </a:extLst>
          </p:cNvPr>
          <p:cNvSpPr/>
          <p:nvPr/>
        </p:nvSpPr>
        <p:spPr bwMode="auto">
          <a:xfrm>
            <a:off x="8634060" y="3191308"/>
            <a:ext cx="3455545" cy="422362"/>
          </a:xfrm>
          <a:prstGeom prst="rect">
            <a:avLst/>
          </a:prstGeom>
          <a:solidFill>
            <a:schemeClr val="accent4"/>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chemeClr val="bg1"/>
                </a:solidFill>
                <a:ea typeface="Segoe UI" pitchFamily="34" charset="0"/>
                <a:cs typeface="Segoe UI" pitchFamily="34" charset="0"/>
              </a:rPr>
              <a:t>Re-Use and Customize </a:t>
            </a:r>
          </a:p>
        </p:txBody>
      </p:sp>
      <p:cxnSp>
        <p:nvCxnSpPr>
          <p:cNvPr id="10" name="Straight Arrow Connector 9" descr="Arrow pointing down from Power App Components to the element &quot;Re-Use and Customize&quot;">
            <a:extLst>
              <a:ext uri="{FF2B5EF4-FFF2-40B4-BE49-F238E27FC236}">
                <a16:creationId xmlns:a16="http://schemas.microsoft.com/office/drawing/2014/main" id="{FC604D5C-D97B-410B-9FFC-56A1F01A97E0}"/>
              </a:ext>
            </a:extLst>
          </p:cNvPr>
          <p:cNvCxnSpPr>
            <a:cxnSpLocks/>
          </p:cNvCxnSpPr>
          <p:nvPr/>
        </p:nvCxnSpPr>
        <p:spPr>
          <a:xfrm>
            <a:off x="10361832" y="2615466"/>
            <a:ext cx="0" cy="497714"/>
          </a:xfrm>
          <a:prstGeom prst="straightConnector1">
            <a:avLst/>
          </a:prstGeom>
          <a:ln>
            <a:solidFill>
              <a:srgbClr val="742774"/>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32" name="Group 31" descr="Arrows pointing down from the element &quot;Re-Use and Customize&quot; to images of several mobile app examples.">
            <a:extLst>
              <a:ext uri="{FF2B5EF4-FFF2-40B4-BE49-F238E27FC236}">
                <a16:creationId xmlns:a16="http://schemas.microsoft.com/office/drawing/2014/main" id="{7FFD9C40-CD57-4A5B-A54A-89F447B96B74}"/>
              </a:ext>
            </a:extLst>
          </p:cNvPr>
          <p:cNvGrpSpPr/>
          <p:nvPr/>
        </p:nvGrpSpPr>
        <p:grpSpPr>
          <a:xfrm>
            <a:off x="9239083" y="3708967"/>
            <a:ext cx="2144843" cy="807918"/>
            <a:chOff x="8884664" y="3595066"/>
            <a:chExt cx="2144843" cy="1097280"/>
          </a:xfrm>
        </p:grpSpPr>
        <p:cxnSp>
          <p:nvCxnSpPr>
            <p:cNvPr id="20" name="Straight Arrow Connector 19">
              <a:extLst>
                <a:ext uri="{FF2B5EF4-FFF2-40B4-BE49-F238E27FC236}">
                  <a16:creationId xmlns:a16="http://schemas.microsoft.com/office/drawing/2014/main" id="{145F636F-7A73-4C73-9691-44398DEDA899}"/>
                </a:ext>
              </a:extLst>
            </p:cNvPr>
            <p:cNvCxnSpPr>
              <a:cxnSpLocks/>
            </p:cNvCxnSpPr>
            <p:nvPr/>
          </p:nvCxnSpPr>
          <p:spPr>
            <a:xfrm>
              <a:off x="8884664" y="3595066"/>
              <a:ext cx="0" cy="1097280"/>
            </a:xfrm>
            <a:prstGeom prst="straightConnector1">
              <a:avLst/>
            </a:prstGeom>
            <a:ln>
              <a:solidFill>
                <a:srgbClr val="74277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99D131-3E3F-46C4-8900-1444ED99CB1B}"/>
                </a:ext>
              </a:extLst>
            </p:cNvPr>
            <p:cNvCxnSpPr>
              <a:cxnSpLocks/>
            </p:cNvCxnSpPr>
            <p:nvPr/>
          </p:nvCxnSpPr>
          <p:spPr>
            <a:xfrm>
              <a:off x="11029507" y="3595066"/>
              <a:ext cx="0" cy="1097280"/>
            </a:xfrm>
            <a:prstGeom prst="straightConnector1">
              <a:avLst/>
            </a:prstGeom>
            <a:ln>
              <a:solidFill>
                <a:srgbClr val="74277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BA49569-81CE-4C95-83F0-D532005CC6EE}"/>
                </a:ext>
              </a:extLst>
            </p:cNvPr>
            <p:cNvCxnSpPr>
              <a:cxnSpLocks/>
            </p:cNvCxnSpPr>
            <p:nvPr/>
          </p:nvCxnSpPr>
          <p:spPr>
            <a:xfrm>
              <a:off x="10314560" y="3595066"/>
              <a:ext cx="0" cy="1097280"/>
            </a:xfrm>
            <a:prstGeom prst="straightConnector1">
              <a:avLst/>
            </a:prstGeom>
            <a:ln>
              <a:solidFill>
                <a:srgbClr val="74277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7D6B33B-1762-4072-9310-63B8681AD863}"/>
                </a:ext>
              </a:extLst>
            </p:cNvPr>
            <p:cNvCxnSpPr>
              <a:cxnSpLocks/>
            </p:cNvCxnSpPr>
            <p:nvPr/>
          </p:nvCxnSpPr>
          <p:spPr>
            <a:xfrm>
              <a:off x="9599612" y="3595066"/>
              <a:ext cx="0" cy="1097280"/>
            </a:xfrm>
            <a:prstGeom prst="straightConnector1">
              <a:avLst/>
            </a:prstGeom>
            <a:ln>
              <a:solidFill>
                <a:srgbClr val="742774"/>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descr="Four smartphones showing examples of Power Apps that utilize common Power App components.">
            <a:extLst>
              <a:ext uri="{FF2B5EF4-FFF2-40B4-BE49-F238E27FC236}">
                <a16:creationId xmlns:a16="http://schemas.microsoft.com/office/drawing/2014/main" id="{32B127AE-ACF7-44E8-B909-096C33F77F91}"/>
              </a:ext>
            </a:extLst>
          </p:cNvPr>
          <p:cNvPicPr>
            <a:picLocks noChangeAspect="1"/>
          </p:cNvPicPr>
          <p:nvPr/>
        </p:nvPicPr>
        <p:blipFill>
          <a:blip r:embed="rId3"/>
          <a:stretch>
            <a:fillRect/>
          </a:stretch>
        </p:blipFill>
        <p:spPr>
          <a:xfrm>
            <a:off x="8711543" y="4516885"/>
            <a:ext cx="3214662" cy="1924104"/>
          </a:xfrm>
          <a:prstGeom prst="rect">
            <a:avLst/>
          </a:prstGeom>
        </p:spPr>
      </p:pic>
      <p:sp>
        <p:nvSpPr>
          <p:cNvPr id="19" name="Footer Placeholder 14">
            <a:extLst>
              <a:ext uri="{FF2B5EF4-FFF2-40B4-BE49-F238E27FC236}">
                <a16:creationId xmlns:a16="http://schemas.microsoft.com/office/drawing/2014/main" id="{2304D18B-ED8A-8E44-9461-D4DFEB5E63DE}"/>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17" name="Rectangle 16">
            <a:extLst>
              <a:ext uri="{FF2B5EF4-FFF2-40B4-BE49-F238E27FC236}">
                <a16:creationId xmlns:a16="http://schemas.microsoft.com/office/drawing/2014/main" id="{31741457-7F51-704C-8BA0-E2E38FBB121A}"/>
              </a:ext>
              <a:ext uri="{C183D7F6-B498-43B3-948B-1728B52AA6E4}">
                <adec:decorative xmlns:adec="http://schemas.microsoft.com/office/drawing/2017/decorative" val="1"/>
              </a:ext>
            </a:extLst>
          </p:cNvPr>
          <p:cNvSpPr/>
          <p:nvPr/>
        </p:nvSpPr>
        <p:spPr bwMode="auto">
          <a:xfrm>
            <a:off x="12700" y="27356"/>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accent3"/>
                </a:solidFill>
                <a:ea typeface="Segoe UI" pitchFamily="34" charset="0"/>
                <a:cs typeface="Segoe UI" pitchFamily="34" charset="0"/>
              </a:rPr>
              <a:t>1</a:t>
            </a:r>
          </a:p>
        </p:txBody>
      </p:sp>
      <p:sp>
        <p:nvSpPr>
          <p:cNvPr id="21" name="Rectangle 20">
            <a:extLst>
              <a:ext uri="{FF2B5EF4-FFF2-40B4-BE49-F238E27FC236}">
                <a16:creationId xmlns:a16="http://schemas.microsoft.com/office/drawing/2014/main" id="{D90F5DA0-5A03-1E4C-8EC9-46B91BEAE61C}"/>
              </a:ext>
              <a:ext uri="{C183D7F6-B498-43B3-948B-1728B52AA6E4}">
                <adec:decorative xmlns:adec="http://schemas.microsoft.com/office/drawing/2017/decorative" val="1"/>
              </a:ext>
            </a:extLst>
          </p:cNvPr>
          <p:cNvSpPr/>
          <p:nvPr/>
        </p:nvSpPr>
        <p:spPr bwMode="auto">
          <a:xfrm>
            <a:off x="12700" y="1186719"/>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CF13F389-4EB4-0F43-B7CB-54176FA5C6D4}"/>
              </a:ext>
              <a:ext uri="{C183D7F6-B498-43B3-948B-1728B52AA6E4}">
                <adec:decorative xmlns:adec="http://schemas.microsoft.com/office/drawing/2017/decorative" val="1"/>
              </a:ext>
            </a:extLst>
          </p:cNvPr>
          <p:cNvSpPr/>
          <p:nvPr/>
        </p:nvSpPr>
        <p:spPr bwMode="auto">
          <a:xfrm>
            <a:off x="12700" y="2346082"/>
            <a:ext cx="248333" cy="114300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accent3"/>
              </a:soli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E5A3DBF2-F8B4-1340-9656-F365FA8468F6}"/>
              </a:ext>
              <a:ext uri="{C183D7F6-B498-43B3-948B-1728B52AA6E4}">
                <adec:decorative xmlns:adec="http://schemas.microsoft.com/office/drawing/2017/decorative" val="1"/>
              </a:ext>
            </a:extLst>
          </p:cNvPr>
          <p:cNvSpPr/>
          <p:nvPr/>
        </p:nvSpPr>
        <p:spPr bwMode="auto">
          <a:xfrm>
            <a:off x="12700" y="3505445"/>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2</a:t>
            </a:r>
          </a:p>
        </p:txBody>
      </p:sp>
      <p:sp>
        <p:nvSpPr>
          <p:cNvPr id="28" name="Rectangle 27">
            <a:extLst>
              <a:ext uri="{FF2B5EF4-FFF2-40B4-BE49-F238E27FC236}">
                <a16:creationId xmlns:a16="http://schemas.microsoft.com/office/drawing/2014/main" id="{8963542C-9B28-104F-8232-3A16406B6C5C}"/>
              </a:ext>
              <a:ext uri="{C183D7F6-B498-43B3-948B-1728B52AA6E4}">
                <adec:decorative xmlns:adec="http://schemas.microsoft.com/office/drawing/2017/decorative" val="1"/>
              </a:ext>
            </a:extLst>
          </p:cNvPr>
          <p:cNvSpPr/>
          <p:nvPr/>
        </p:nvSpPr>
        <p:spPr bwMode="auto">
          <a:xfrm>
            <a:off x="12700" y="4664808"/>
            <a:ext cx="248333" cy="1143000"/>
          </a:xfrm>
          <a:prstGeom prst="rect">
            <a:avLst/>
          </a:prstGeom>
          <a:solidFill>
            <a:srgbClr val="7575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chemeClr val="bg1"/>
              </a:solidFill>
              <a:ea typeface="Segoe UI" pitchFamily="34" charset="0"/>
              <a:cs typeface="Segoe UI" pitchFamily="34" charset="0"/>
            </a:endParaRPr>
          </a:p>
        </p:txBody>
      </p:sp>
      <p:sp>
        <p:nvSpPr>
          <p:cNvPr id="29" name="Rectangle 28">
            <a:extLst>
              <a:ext uri="{FF2B5EF4-FFF2-40B4-BE49-F238E27FC236}">
                <a16:creationId xmlns:a16="http://schemas.microsoft.com/office/drawing/2014/main" id="{47195BA5-84D8-0549-81AA-220CAD024F78}"/>
              </a:ext>
              <a:ext uri="{C183D7F6-B498-43B3-948B-1728B52AA6E4}">
                <adec:decorative xmlns:adec="http://schemas.microsoft.com/office/drawing/2017/decorative" val="1"/>
              </a:ext>
            </a:extLst>
          </p:cNvPr>
          <p:cNvSpPr/>
          <p:nvPr/>
        </p:nvSpPr>
        <p:spPr bwMode="auto">
          <a:xfrm>
            <a:off x="12700" y="5824169"/>
            <a:ext cx="248333" cy="1143000"/>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bg1"/>
                </a:solidFill>
                <a:ea typeface="Segoe UI" pitchFamily="34" charset="0"/>
                <a:cs typeface="Segoe UI" pitchFamily="34" charset="0"/>
              </a:rPr>
              <a:t>3</a:t>
            </a:r>
          </a:p>
        </p:txBody>
      </p:sp>
      <p:sp>
        <p:nvSpPr>
          <p:cNvPr id="30" name="Rectangle 29">
            <a:extLst>
              <a:ext uri="{FF2B5EF4-FFF2-40B4-BE49-F238E27FC236}">
                <a16:creationId xmlns:a16="http://schemas.microsoft.com/office/drawing/2014/main" id="{806AEC02-DD8E-474F-97F2-B395B795FA46}"/>
              </a:ext>
              <a:ext uri="{C183D7F6-B498-43B3-948B-1728B52AA6E4}">
                <adec:decorative xmlns:adec="http://schemas.microsoft.com/office/drawing/2017/decorative" val="1"/>
              </a:ext>
            </a:extLst>
          </p:cNvPr>
          <p:cNvSpPr/>
          <p:nvPr/>
        </p:nvSpPr>
        <p:spPr bwMode="auto">
          <a:xfrm>
            <a:off x="269796" y="5830375"/>
            <a:ext cx="18288" cy="1143000"/>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solidFill>
                <a:schemeClr val="accent3"/>
              </a:solidFill>
              <a:ea typeface="Segoe UI" pitchFamily="34" charset="0"/>
              <a:cs typeface="Segoe UI" pitchFamily="34" charset="0"/>
            </a:endParaRPr>
          </a:p>
        </p:txBody>
      </p:sp>
    </p:spTree>
    <p:extLst>
      <p:ext uri="{BB962C8B-B14F-4D97-AF65-F5344CB8AC3E}">
        <p14:creationId xmlns:p14="http://schemas.microsoft.com/office/powerpoint/2010/main" val="9611887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8E14979-C122-C04E-9AB0-DD7C5EF7D3C1}"/>
              </a:ext>
            </a:extLst>
          </p:cNvPr>
          <p:cNvSpPr txBox="1">
            <a:spLocks/>
          </p:cNvSpPr>
          <p:nvPr/>
        </p:nvSpPr>
        <p:spPr>
          <a:xfrm>
            <a:off x="451890" y="1379672"/>
            <a:ext cx="6107892" cy="887272"/>
          </a:xfrm>
          <a:prstGeom prst="rect">
            <a:avLst/>
          </a:prstGeom>
        </p:spPr>
        <p:txBody>
          <a:bodyPr vert="horz" lIns="0" tIns="0" rIns="0" bIns="0" rtlCol="0" anchor="b">
            <a:norm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panose="020B0502040204020203" pitchFamily="34" charset="0"/>
                <a:cs typeface="Segoe UI" panose="020B0502040204020203" pitchFamily="34" charset="0"/>
              </a:defRPr>
            </a:lvl1pPr>
            <a:lvl2pPr indent="0">
              <a:lnSpc>
                <a:spcPct val="90000"/>
              </a:lnSpc>
              <a:spcBef>
                <a:spcPts val="500"/>
              </a:spcBef>
              <a:buFont typeface="Arial" panose="020B0604020202020204" pitchFamily="34" charset="0"/>
              <a:buNone/>
              <a:defRPr sz="2400" b="0" i="0">
                <a:latin typeface="Segoe UI Semibold" panose="020B0502040204020203" pitchFamily="34" charset="0"/>
                <a:cs typeface="Segoe UI Semibold" panose="020B0502040204020203" pitchFamily="34" charset="0"/>
              </a:defRPr>
            </a:lvl2pPr>
            <a:lvl3pPr indent="0">
              <a:lnSpc>
                <a:spcPct val="90000"/>
              </a:lnSpc>
              <a:spcBef>
                <a:spcPts val="500"/>
              </a:spcBef>
              <a:buFont typeface="Arial" panose="020B0604020202020204" pitchFamily="34" charset="0"/>
              <a:buNone/>
              <a:defRPr sz="2000" b="1">
                <a:latin typeface="Segoe UI" panose="020B0502040204020203" pitchFamily="34" charset="0"/>
                <a:cs typeface="Segoe UI" panose="020B0502040204020203" pitchFamily="34" charset="0"/>
              </a:defRPr>
            </a:lvl3pPr>
            <a:lvl4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4pPr>
            <a:lvl5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32563">
              <a:defRPr/>
            </a:pPr>
            <a:endParaRPr lang="en-US" sz="1800" b="1">
              <a:latin typeface="Segoe UI Semibold"/>
              <a:cs typeface="Segoe UI Semibold"/>
            </a:endParaRPr>
          </a:p>
        </p:txBody>
      </p:sp>
      <p:sp>
        <p:nvSpPr>
          <p:cNvPr id="65" name="Rectangle 64">
            <a:extLst>
              <a:ext uri="{FF2B5EF4-FFF2-40B4-BE49-F238E27FC236}">
                <a16:creationId xmlns:a16="http://schemas.microsoft.com/office/drawing/2014/main" id="{33297F19-A673-6445-9A48-87CF2AA43E28}"/>
              </a:ext>
            </a:extLst>
          </p:cNvPr>
          <p:cNvSpPr/>
          <p:nvPr/>
        </p:nvSpPr>
        <p:spPr>
          <a:xfrm>
            <a:off x="8246013" y="1386995"/>
            <a:ext cx="877134" cy="265009"/>
          </a:xfrm>
          <a:prstGeom prst="rect">
            <a:avLst/>
          </a:prstGeom>
        </p:spPr>
        <p:txBody>
          <a:bodyPr wrap="square">
            <a:spAutoFit/>
          </a:bodyPr>
          <a:lstStyle/>
          <a:p>
            <a:pPr defTabSz="932563"/>
            <a:r>
              <a:rPr lang="en-US" sz="1122" b="1">
                <a:solidFill>
                  <a:srgbClr val="000000"/>
                </a:solidFill>
                <a:latin typeface="Segoe UI"/>
              </a:rPr>
              <a:t>Partner:</a:t>
            </a:r>
          </a:p>
        </p:txBody>
      </p:sp>
      <p:sp>
        <p:nvSpPr>
          <p:cNvPr id="4" name="Title 3">
            <a:extLst>
              <a:ext uri="{FF2B5EF4-FFF2-40B4-BE49-F238E27FC236}">
                <a16:creationId xmlns:a16="http://schemas.microsoft.com/office/drawing/2014/main" id="{2DAD5207-0A7C-1647-B199-0B1A0C770984}"/>
              </a:ext>
            </a:extLst>
          </p:cNvPr>
          <p:cNvSpPr>
            <a:spLocks noGrp="1"/>
          </p:cNvSpPr>
          <p:nvPr>
            <p:ph type="title"/>
          </p:nvPr>
        </p:nvSpPr>
        <p:spPr>
          <a:xfrm>
            <a:off x="473804" y="383071"/>
            <a:ext cx="7219856" cy="789255"/>
          </a:xfrm>
        </p:spPr>
        <p:txBody>
          <a:bodyPr/>
          <a:lstStyle/>
          <a:p>
            <a:r>
              <a:rPr lang="en-US" sz="2856">
                <a:solidFill>
                  <a:srgbClr val="282828"/>
                </a:solidFill>
              </a:rPr>
              <a:t>Power Apps opens doors for DXC Technology</a:t>
            </a:r>
            <a:br>
              <a:rPr lang="en-US">
                <a:solidFill>
                  <a:srgbClr val="282828"/>
                </a:solidFill>
              </a:rPr>
            </a:br>
            <a:r>
              <a:rPr lang="en-US" sz="2448">
                <a:solidFill>
                  <a:srgbClr val="282828"/>
                </a:solidFill>
                <a:latin typeface="+mn-lt"/>
              </a:rPr>
              <a:t>Small apps drive big projects and new service revenue</a:t>
            </a:r>
          </a:p>
        </p:txBody>
      </p:sp>
      <p:sp>
        <p:nvSpPr>
          <p:cNvPr id="27" name="Footer Placeholder 14">
            <a:extLst>
              <a:ext uri="{FF2B5EF4-FFF2-40B4-BE49-F238E27FC236}">
                <a16:creationId xmlns:a16="http://schemas.microsoft.com/office/drawing/2014/main" id="{0B59CA00-0E21-B24B-A0CE-2CB560937768}"/>
              </a:ext>
            </a:extLst>
          </p:cNvPr>
          <p:cNvSpPr txBox="1">
            <a:spLocks/>
          </p:cNvSpPr>
          <p:nvPr/>
        </p:nvSpPr>
        <p:spPr>
          <a:xfrm>
            <a:off x="369924" y="6578164"/>
            <a:ext cx="11817372" cy="120634"/>
          </a:xfrm>
          <a:prstGeom prst="rect">
            <a:avLst/>
          </a:prstGeom>
        </p:spPr>
        <p:txBody>
          <a:bodyPr vert="horz" lIns="91427" tIns="45713" rIns="91427" bIns="45713"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63"/>
            <a:r>
              <a:rPr lang="en-US">
                <a:solidFill>
                  <a:srgbClr val="FFFFFF">
                    <a:lumMod val="65000"/>
                  </a:srgbClr>
                </a:solidFill>
                <a:latin typeface="Segoe UI"/>
              </a:rPr>
              <a:t>© Microsoft Corporation                                                                                  								                      Power Apps</a:t>
            </a:r>
          </a:p>
        </p:txBody>
      </p:sp>
      <p:sp>
        <p:nvSpPr>
          <p:cNvPr id="32" name="TextBox 31">
            <a:extLst>
              <a:ext uri="{FF2B5EF4-FFF2-40B4-BE49-F238E27FC236}">
                <a16:creationId xmlns:a16="http://schemas.microsoft.com/office/drawing/2014/main" id="{8696F4B8-9051-4890-8087-5CD17A74F8BD}"/>
              </a:ext>
            </a:extLst>
          </p:cNvPr>
          <p:cNvSpPr txBox="1"/>
          <p:nvPr/>
        </p:nvSpPr>
        <p:spPr>
          <a:xfrm>
            <a:off x="369924" y="1642380"/>
            <a:ext cx="7076237" cy="5108386"/>
          </a:xfrm>
          <a:prstGeom prst="rect">
            <a:avLst/>
          </a:prstGeom>
          <a:noFill/>
        </p:spPr>
        <p:txBody>
          <a:bodyPr wrap="square">
            <a:spAutoFit/>
          </a:bodyPr>
          <a:lstStyle/>
          <a:p>
            <a:pPr defTabSz="932563"/>
            <a:r>
              <a:rPr lang="en-US" sz="1632" b="1">
                <a:solidFill>
                  <a:srgbClr val="742774"/>
                </a:solidFill>
                <a:ea typeface="DengXian" panose="02010600030101010101" pitchFamily="2" charset="-122"/>
              </a:rPr>
              <a:t>COMPANY PROFILE </a:t>
            </a:r>
          </a:p>
          <a:p>
            <a:pPr marL="291436" indent="-291436" defTabSz="932563">
              <a:buFont typeface="Arial" panose="020B0604020202020204" pitchFamily="34" charset="0"/>
              <a:buChar char="•"/>
            </a:pPr>
            <a:r>
              <a:rPr lang="en-GB" sz="1632">
                <a:ea typeface="DengXian" panose="02010600030101010101" pitchFamily="2" charset="-122"/>
              </a:rPr>
              <a:t>DXC Microsoft Business Applications is </a:t>
            </a:r>
            <a:r>
              <a:rPr lang="en-US" sz="1632">
                <a:solidFill>
                  <a:srgbClr val="333333"/>
                </a:solidFill>
              </a:rPr>
              <a:t>a division of DXC Technology - the world’s leading, independent IT services company </a:t>
            </a:r>
            <a:r>
              <a:rPr lang="en-US" sz="1632">
                <a:solidFill>
                  <a:srgbClr val="000000"/>
                </a:solidFill>
                <a:ea typeface="Times New Roman" panose="02020603050405020304" pitchFamily="18" charset="0"/>
              </a:rPr>
              <a:t>with over 138,000 employees </a:t>
            </a:r>
            <a:r>
              <a:rPr lang="en-US" sz="1632">
                <a:solidFill>
                  <a:srgbClr val="000000"/>
                </a:solidFill>
              </a:rPr>
              <a:t>and over 6,000 global customers.</a:t>
            </a:r>
            <a:br>
              <a:rPr lang="en-US" sz="1632">
                <a:solidFill>
                  <a:srgbClr val="000000"/>
                </a:solidFill>
                <a:ea typeface="Times New Roman" panose="02020603050405020304" pitchFamily="18" charset="0"/>
              </a:rPr>
            </a:br>
            <a:endParaRPr lang="en-US" b="1">
              <a:solidFill>
                <a:srgbClr val="000000"/>
              </a:solidFill>
              <a:latin typeface="Calibri" panose="020F0502020204030204" pitchFamily="34" charset="0"/>
              <a:ea typeface="DengXian" panose="02010600030101010101" pitchFamily="2" charset="-122"/>
            </a:endParaRPr>
          </a:p>
          <a:p>
            <a:pPr defTabSz="932563"/>
            <a:r>
              <a:rPr lang="en-US" sz="1632" b="1">
                <a:solidFill>
                  <a:srgbClr val="742774"/>
                </a:solidFill>
                <a:ea typeface="DengXian" panose="02010600030101010101" pitchFamily="2" charset="-122"/>
              </a:rPr>
              <a:t>CHALLENGE </a:t>
            </a:r>
            <a:endParaRPr lang="en-US" sz="1632">
              <a:solidFill>
                <a:srgbClr val="742774"/>
              </a:solidFill>
              <a:ea typeface="DengXian" panose="02010600030101010101" pitchFamily="2" charset="-122"/>
            </a:endParaRPr>
          </a:p>
          <a:p>
            <a:pPr marL="291436" indent="-291436">
              <a:buFont typeface="Arial" panose="020B0604020202020204" pitchFamily="34" charset="0"/>
              <a:buChar char="•"/>
            </a:pPr>
            <a:r>
              <a:rPr lang="en-US" sz="1632">
                <a:solidFill>
                  <a:srgbClr val="000000"/>
                </a:solidFill>
              </a:rPr>
              <a:t>The division worked with customers on business app planning and architecture but would have to hand off development to partners.  </a:t>
            </a:r>
          </a:p>
          <a:p>
            <a:pPr defTabSz="932563"/>
            <a:endParaRPr lang="en-US">
              <a:solidFill>
                <a:srgbClr val="282828"/>
              </a:solidFill>
              <a:latin typeface="Calibri" panose="020F0502020204030204" pitchFamily="34" charset="0"/>
              <a:ea typeface="DengXian" panose="02010600030101010101" pitchFamily="2" charset="-122"/>
            </a:endParaRPr>
          </a:p>
          <a:p>
            <a:pPr defTabSz="932563"/>
            <a:r>
              <a:rPr lang="en-US" sz="1632" b="1">
                <a:solidFill>
                  <a:srgbClr val="742774"/>
                </a:solidFill>
                <a:ea typeface="DengXian" panose="02010600030101010101" pitchFamily="2" charset="-122"/>
              </a:rPr>
              <a:t>WHY POWER APPS </a:t>
            </a:r>
            <a:endParaRPr lang="en-US">
              <a:solidFill>
                <a:srgbClr val="282828"/>
              </a:solidFill>
              <a:latin typeface="Calibri" panose="020F0502020204030204" pitchFamily="34" charset="0"/>
              <a:ea typeface="DengXian" panose="02010600030101010101" pitchFamily="2" charset="-122"/>
            </a:endParaRPr>
          </a:p>
          <a:p>
            <a:pPr marL="291436" indent="-291436">
              <a:spcAft>
                <a:spcPts val="300"/>
              </a:spcAft>
              <a:buFont typeface="Arial" panose="020B0604020202020204" pitchFamily="34" charset="0"/>
              <a:buChar char="•"/>
            </a:pPr>
            <a:r>
              <a:rPr lang="en-US" sz="1632">
                <a:solidFill>
                  <a:srgbClr val="000000"/>
                </a:solidFill>
              </a:rPr>
              <a:t>All business app development is now handled in-house. </a:t>
            </a:r>
          </a:p>
          <a:p>
            <a:pPr marL="291436" indent="-291436">
              <a:spcAft>
                <a:spcPts val="300"/>
              </a:spcAft>
              <a:buFont typeface="Arial" panose="020B0604020202020204" pitchFamily="34" charset="0"/>
              <a:buChar char="•"/>
            </a:pPr>
            <a:r>
              <a:rPr lang="en-US" sz="1632">
                <a:solidFill>
                  <a:srgbClr val="000000"/>
                </a:solidFill>
              </a:rPr>
              <a:t>Junior developers can build with senior architects acting as a technical design authority to help scale apps. </a:t>
            </a:r>
          </a:p>
          <a:p>
            <a:pPr marL="291436" indent="-291436">
              <a:spcAft>
                <a:spcPts val="300"/>
              </a:spcAft>
              <a:buFont typeface="Arial" panose="020B0604020202020204" pitchFamily="34" charset="0"/>
              <a:buChar char="•"/>
            </a:pPr>
            <a:r>
              <a:rPr lang="en-US" sz="1632">
                <a:solidFill>
                  <a:srgbClr val="000000"/>
                </a:solidFill>
              </a:rPr>
              <a:t>Support services and training account for 20% of revenue – a number expected to grow dramatically as their citizen developer base expands. </a:t>
            </a:r>
          </a:p>
          <a:p>
            <a:pPr marL="291436" indent="-291436">
              <a:spcAft>
                <a:spcPts val="300"/>
              </a:spcAft>
              <a:buFont typeface="Arial" panose="020B0604020202020204" pitchFamily="34" charset="0"/>
              <a:buChar char="•"/>
            </a:pPr>
            <a:r>
              <a:rPr lang="en-US" sz="1632">
                <a:solidFill>
                  <a:srgbClr val="000000"/>
                </a:solidFill>
              </a:rPr>
              <a:t>80% of all business application projects now involve the Power Platform.</a:t>
            </a:r>
          </a:p>
          <a:p>
            <a:pPr marL="291436" indent="-291436">
              <a:spcAft>
                <a:spcPts val="300"/>
              </a:spcAft>
              <a:buFont typeface="Arial" panose="020B0604020202020204" pitchFamily="34" charset="0"/>
              <a:buChar char="•"/>
            </a:pPr>
            <a:r>
              <a:rPr lang="en-US" sz="1632">
                <a:solidFill>
                  <a:srgbClr val="000000"/>
                </a:solidFill>
              </a:rPr>
              <a:t>Power Apps projects are helping drive larger </a:t>
            </a:r>
            <a:r>
              <a:rPr lang="en-US" sz="1632">
                <a:solidFill>
                  <a:srgbClr val="333333"/>
                </a:solidFill>
                <a:latin typeface="Open Sans"/>
              </a:rPr>
              <a:t>Dynamics 365 implementations and Power BI data warehousing projects.</a:t>
            </a:r>
            <a:r>
              <a:rPr lang="en-US" sz="1632">
                <a:solidFill>
                  <a:srgbClr val="000000"/>
                </a:solidFill>
              </a:rPr>
              <a:t> </a:t>
            </a:r>
          </a:p>
          <a:p>
            <a:endParaRPr lang="en-US" sz="1632">
              <a:solidFill>
                <a:srgbClr val="000000"/>
              </a:solidFill>
            </a:endParaRPr>
          </a:p>
        </p:txBody>
      </p:sp>
      <p:sp>
        <p:nvSpPr>
          <p:cNvPr id="3" name="Rounded Rectangular Callout 46">
            <a:extLst>
              <a:ext uri="{FF2B5EF4-FFF2-40B4-BE49-F238E27FC236}">
                <a16:creationId xmlns:a16="http://schemas.microsoft.com/office/drawing/2014/main" id="{D68BDE55-AD82-40BC-AB1F-DA4E6555F344}"/>
              </a:ext>
            </a:extLst>
          </p:cNvPr>
          <p:cNvSpPr/>
          <p:nvPr/>
        </p:nvSpPr>
        <p:spPr>
          <a:xfrm>
            <a:off x="7928010" y="5609369"/>
            <a:ext cx="3730412" cy="692487"/>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164" tIns="62164" rIns="62164" bIns="62164" numCol="1" spcCol="38100" rtlCol="0" anchor="ctr">
            <a:noAutofit/>
          </a:bodyPr>
          <a:lstStyle/>
          <a:p>
            <a:pPr algn="ctr" defTabSz="621596" hangingPunct="0">
              <a:defRPr/>
            </a:pPr>
            <a:r>
              <a:rPr lang="en-US" sz="918">
                <a:solidFill>
                  <a:srgbClr val="282828"/>
                </a:solidFill>
                <a:latin typeface="Segoe UI" panose="020B0502040204020203" pitchFamily="34" charset="0"/>
                <a:cs typeface="Segoe UI" panose="020B0502040204020203" pitchFamily="34" charset="0"/>
              </a:rPr>
              <a:t>UK National Trust property managers use this customer app to monitor the KPIs for their properties stored in SQL Azure, identify trends using Power BI, and manage actions to improve the state of the properties—all from a single app. </a:t>
            </a:r>
            <a:r>
              <a:rPr lang="en-US" sz="918">
                <a:solidFill>
                  <a:srgbClr val="282828"/>
                </a:solidFill>
                <a:latin typeface="Segoe UI" panose="020B0502040204020203" pitchFamily="34" charset="0"/>
                <a:cs typeface="Segoe UI" panose="020B0502040204020203" pitchFamily="34" charset="0"/>
                <a:hlinkClick r:id="rId3"/>
              </a:rPr>
              <a:t>See customer story</a:t>
            </a:r>
            <a:r>
              <a:rPr lang="en-US" sz="918">
                <a:solidFill>
                  <a:srgbClr val="282828"/>
                </a:solidFill>
                <a:latin typeface="Segoe UI" panose="020B0502040204020203" pitchFamily="34" charset="0"/>
                <a:cs typeface="Segoe UI" panose="020B0502040204020203" pitchFamily="34" charset="0"/>
              </a:rPr>
              <a:t>. </a:t>
            </a:r>
            <a:endParaRPr lang="en-US" sz="918">
              <a:solidFill>
                <a:srgbClr val="282828"/>
              </a:solidFill>
              <a:latin typeface="Segoe UI" panose="020B0502040204020203" pitchFamily="34" charset="0"/>
              <a:cs typeface="Segoe UI" panose="020B0502040204020203" pitchFamily="34" charset="0"/>
              <a:sym typeface="Calibri"/>
            </a:endParaRPr>
          </a:p>
        </p:txBody>
      </p:sp>
      <p:cxnSp>
        <p:nvCxnSpPr>
          <p:cNvPr id="6" name="Straight Connector 5">
            <a:extLst>
              <a:ext uri="{FF2B5EF4-FFF2-40B4-BE49-F238E27FC236}">
                <a16:creationId xmlns:a16="http://schemas.microsoft.com/office/drawing/2014/main" id="{DB0A69FF-2C2D-4F5E-A1B5-E8D84914331E}"/>
              </a:ext>
              <a:ext uri="{C183D7F6-B498-43B3-948B-1728B52AA6E4}">
                <adec:decorative xmlns:adec="http://schemas.microsoft.com/office/drawing/2017/decorative" val="1"/>
              </a:ext>
            </a:extLst>
          </p:cNvPr>
          <p:cNvCxnSpPr>
            <a:cxnSpLocks/>
          </p:cNvCxnSpPr>
          <p:nvPr/>
        </p:nvCxnSpPr>
        <p:spPr>
          <a:xfrm flipH="1">
            <a:off x="7928011" y="5550109"/>
            <a:ext cx="3730412" cy="1"/>
          </a:xfrm>
          <a:prstGeom prst="line">
            <a:avLst/>
          </a:prstGeom>
          <a:ln w="25400" cap="rnd">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0" name="Picture 9" descr="Screenshot of the front page of the National Trust Power App, showing a historical site and links to features for the CPI Reviewer.">
            <a:extLst>
              <a:ext uri="{FF2B5EF4-FFF2-40B4-BE49-F238E27FC236}">
                <a16:creationId xmlns:a16="http://schemas.microsoft.com/office/drawing/2014/main" id="{BA89C3F7-C63A-4AE3-9334-092408A0FC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9711" y="2191764"/>
            <a:ext cx="4657586" cy="2410374"/>
          </a:xfrm>
          <a:prstGeom prst="rect">
            <a:avLst/>
          </a:prstGeom>
        </p:spPr>
      </p:pic>
      <p:cxnSp>
        <p:nvCxnSpPr>
          <p:cNvPr id="5" name="Straight Connector 4">
            <a:extLst>
              <a:ext uri="{FF2B5EF4-FFF2-40B4-BE49-F238E27FC236}">
                <a16:creationId xmlns:a16="http://schemas.microsoft.com/office/drawing/2014/main" id="{349BC0D5-A6D6-4000-A519-9B4187D12B54}"/>
              </a:ext>
              <a:ext uri="{C183D7F6-B498-43B3-948B-1728B52AA6E4}">
                <adec:decorative xmlns:adec="http://schemas.microsoft.com/office/drawing/2017/decorative" val="1"/>
              </a:ext>
            </a:extLst>
          </p:cNvPr>
          <p:cNvCxnSpPr>
            <a:cxnSpLocks/>
          </p:cNvCxnSpPr>
          <p:nvPr/>
        </p:nvCxnSpPr>
        <p:spPr>
          <a:xfrm>
            <a:off x="9309373" y="4365102"/>
            <a:ext cx="0" cy="1185007"/>
          </a:xfrm>
          <a:prstGeom prst="line">
            <a:avLst/>
          </a:prstGeom>
          <a:ln>
            <a:solidFill>
              <a:schemeClr val="tx1"/>
            </a:solidFill>
            <a:headEnd type="oval" w="med" len="med"/>
            <a:tailEnd type="none" w="lg" len="med"/>
          </a:ln>
        </p:spPr>
        <p:style>
          <a:lnRef idx="1">
            <a:schemeClr val="accent1"/>
          </a:lnRef>
          <a:fillRef idx="0">
            <a:schemeClr val="accent1"/>
          </a:fillRef>
          <a:effectRef idx="0">
            <a:schemeClr val="accent1"/>
          </a:effectRef>
          <a:fontRef idx="minor">
            <a:schemeClr val="tx1"/>
          </a:fontRef>
        </p:style>
      </p:cxnSp>
      <p:pic>
        <p:nvPicPr>
          <p:cNvPr id="2" name="Picture 2" descr="Jobs and Careers | DXC">
            <a:extLst>
              <a:ext uri="{FF2B5EF4-FFF2-40B4-BE49-F238E27FC236}">
                <a16:creationId xmlns:a16="http://schemas.microsoft.com/office/drawing/2014/main" id="{DE30411F-6AA1-48FC-AA83-FE3004C0194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123147" y="1321219"/>
            <a:ext cx="2264560" cy="39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2015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8E14979-C122-C04E-9AB0-DD7C5EF7D3C1}"/>
              </a:ext>
            </a:extLst>
          </p:cNvPr>
          <p:cNvSpPr txBox="1">
            <a:spLocks/>
          </p:cNvSpPr>
          <p:nvPr/>
        </p:nvSpPr>
        <p:spPr>
          <a:xfrm>
            <a:off x="451072" y="1379371"/>
            <a:ext cx="6108758" cy="887397"/>
          </a:xfrm>
          <a:prstGeom prst="rect">
            <a:avLst/>
          </a:prstGeom>
        </p:spPr>
        <p:txBody>
          <a:bodyPr vert="horz" lIns="0" tIns="0" rIns="0" bIns="0" rtlCol="0" anchor="b">
            <a:norm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panose="020B0502040204020203" pitchFamily="34" charset="0"/>
                <a:cs typeface="Segoe UI" panose="020B0502040204020203" pitchFamily="34" charset="0"/>
              </a:defRPr>
            </a:lvl1pPr>
            <a:lvl2pPr indent="0">
              <a:lnSpc>
                <a:spcPct val="90000"/>
              </a:lnSpc>
              <a:spcBef>
                <a:spcPts val="500"/>
              </a:spcBef>
              <a:buFont typeface="Arial" panose="020B0604020202020204" pitchFamily="34" charset="0"/>
              <a:buNone/>
              <a:defRPr sz="2400" b="0" i="0">
                <a:latin typeface="Segoe UI Semibold" panose="020B0502040204020203" pitchFamily="34" charset="0"/>
                <a:cs typeface="Segoe UI Semibold" panose="020B0502040204020203" pitchFamily="34" charset="0"/>
              </a:defRPr>
            </a:lvl2pPr>
            <a:lvl3pPr indent="0">
              <a:lnSpc>
                <a:spcPct val="90000"/>
              </a:lnSpc>
              <a:spcBef>
                <a:spcPts val="500"/>
              </a:spcBef>
              <a:buFont typeface="Arial" panose="020B0604020202020204" pitchFamily="34" charset="0"/>
              <a:buNone/>
              <a:defRPr sz="2000" b="1">
                <a:latin typeface="Segoe UI" panose="020B0502040204020203" pitchFamily="34" charset="0"/>
                <a:cs typeface="Segoe UI" panose="020B0502040204020203" pitchFamily="34" charset="0"/>
              </a:defRPr>
            </a:lvl3pPr>
            <a:lvl4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4pPr>
            <a:lvl5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defRPr/>
            </a:pPr>
            <a:endParaRPr lang="en-US" sz="1800" b="1">
              <a:latin typeface="Segoe UI Semibold"/>
              <a:cs typeface="Segoe UI Semibold"/>
            </a:endParaRPr>
          </a:p>
        </p:txBody>
      </p:sp>
      <p:sp>
        <p:nvSpPr>
          <p:cNvPr id="4" name="Title 3">
            <a:extLst>
              <a:ext uri="{FF2B5EF4-FFF2-40B4-BE49-F238E27FC236}">
                <a16:creationId xmlns:a16="http://schemas.microsoft.com/office/drawing/2014/main" id="{2DAD5207-0A7C-1647-B199-0B1A0C770984}"/>
              </a:ext>
            </a:extLst>
          </p:cNvPr>
          <p:cNvSpPr>
            <a:spLocks noGrp="1"/>
          </p:cNvSpPr>
          <p:nvPr>
            <p:ph type="title"/>
          </p:nvPr>
        </p:nvSpPr>
        <p:spPr>
          <a:xfrm>
            <a:off x="475488" y="384048"/>
            <a:ext cx="11533187" cy="411162"/>
          </a:xfrm>
        </p:spPr>
        <p:txBody>
          <a:bodyPr/>
          <a:lstStyle/>
          <a:p>
            <a:r>
              <a:rPr lang="en-US" sz="2856" spc="-50">
                <a:solidFill>
                  <a:srgbClr val="282828"/>
                </a:solidFill>
              </a:rPr>
              <a:t>PK delivers custom apps four times faster </a:t>
            </a:r>
            <a:br>
              <a:rPr lang="en-US" sz="2856" spc="-50">
                <a:solidFill>
                  <a:srgbClr val="282828"/>
                </a:solidFill>
              </a:rPr>
            </a:br>
            <a:r>
              <a:rPr lang="en-US" sz="2448" spc="-50">
                <a:solidFill>
                  <a:srgbClr val="282828"/>
                </a:solidFill>
                <a:latin typeface="+mn-lt"/>
              </a:rPr>
              <a:t>Meets new demand for fast track applications</a:t>
            </a:r>
          </a:p>
        </p:txBody>
      </p:sp>
      <p:sp>
        <p:nvSpPr>
          <p:cNvPr id="27" name="Footer Placeholder 14">
            <a:extLst>
              <a:ext uri="{FF2B5EF4-FFF2-40B4-BE49-F238E27FC236}">
                <a16:creationId xmlns:a16="http://schemas.microsoft.com/office/drawing/2014/main" id="{0B59CA00-0E21-B24B-A0CE-2CB560937768}"/>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32" name="TextBox 31">
            <a:extLst>
              <a:ext uri="{FF2B5EF4-FFF2-40B4-BE49-F238E27FC236}">
                <a16:creationId xmlns:a16="http://schemas.microsoft.com/office/drawing/2014/main" id="{8696F4B8-9051-4890-8087-5CD17A74F8BD}"/>
              </a:ext>
            </a:extLst>
          </p:cNvPr>
          <p:cNvSpPr txBox="1"/>
          <p:nvPr/>
        </p:nvSpPr>
        <p:spPr>
          <a:xfrm>
            <a:off x="374904" y="1645920"/>
            <a:ext cx="7000927" cy="4721485"/>
          </a:xfrm>
          <a:prstGeom prst="rect">
            <a:avLst/>
          </a:prstGeom>
          <a:noFill/>
        </p:spPr>
        <p:txBody>
          <a:bodyPr wrap="square">
            <a:spAutoFit/>
          </a:bodyPr>
          <a:lstStyle/>
          <a:p>
            <a:pPr marR="0" defTabSz="932563">
              <a:spcBef>
                <a:spcPts val="0"/>
              </a:spcBef>
              <a:spcAft>
                <a:spcPts val="0"/>
              </a:spcAft>
            </a:pPr>
            <a:r>
              <a:rPr lang="en-US" sz="1632" b="1">
                <a:solidFill>
                  <a:srgbClr val="742774"/>
                </a:solidFill>
                <a:ea typeface="DengXian" panose="02010600030101010101" pitchFamily="2" charset="-122"/>
              </a:rPr>
              <a:t>COMPANY PROFILE </a:t>
            </a:r>
          </a:p>
          <a:p>
            <a:pPr marL="342900" marR="0" lvl="0" indent="-342900">
              <a:spcBef>
                <a:spcPts val="0"/>
              </a:spcBef>
              <a:spcAft>
                <a:spcPts val="0"/>
              </a:spcAft>
              <a:buFont typeface="Symbol" panose="05050102010706020507" pitchFamily="18" charset="2"/>
              <a:buChar char=""/>
            </a:pPr>
            <a:r>
              <a:rPr lang="en-US" sz="1632">
                <a:ea typeface="DengXian" panose="02010600030101010101" pitchFamily="2" charset="-122"/>
              </a:rPr>
              <a:t>PK is a 3,500-employee, experience engineering consultancy offering custom application development and business intelligence solutions.</a:t>
            </a:r>
          </a:p>
          <a:p>
            <a:pPr marL="342900" marR="0" lvl="0" indent="-342900">
              <a:spcBef>
                <a:spcPts val="0"/>
              </a:spcBef>
              <a:spcAft>
                <a:spcPts val="0"/>
              </a:spcAft>
              <a:buFont typeface="Symbol" panose="05050102010706020507" pitchFamily="18" charset="2"/>
              <a:buChar char=""/>
            </a:pPr>
            <a:endParaRPr lang="en-US" b="1">
              <a:solidFill>
                <a:srgbClr val="000000"/>
              </a:solidFill>
              <a:latin typeface="Calibri" panose="020F0502020204030204" pitchFamily="34" charset="0"/>
              <a:ea typeface="DengXian" panose="02010600030101010101" pitchFamily="2" charset="-122"/>
            </a:endParaRPr>
          </a:p>
          <a:p>
            <a:pPr marR="0" lvl="0" defTabSz="932563">
              <a:spcBef>
                <a:spcPts val="0"/>
              </a:spcBef>
              <a:spcAft>
                <a:spcPts val="0"/>
              </a:spcAft>
            </a:pPr>
            <a:r>
              <a:rPr lang="en-US" sz="1632" b="1">
                <a:solidFill>
                  <a:srgbClr val="742774"/>
                </a:solidFill>
                <a:ea typeface="DengXian" panose="02010600030101010101" pitchFamily="2" charset="-122"/>
              </a:rPr>
              <a:t>WHY THEY CHOOSE POWER APPS  </a:t>
            </a:r>
          </a:p>
          <a:p>
            <a:pPr marL="342900" marR="0" lvl="0" indent="-342900">
              <a:spcBef>
                <a:spcPts val="0"/>
              </a:spcBef>
              <a:spcAft>
                <a:spcPts val="0"/>
              </a:spcAft>
              <a:buFont typeface="Symbol" panose="05050102010706020507" pitchFamily="18" charset="2"/>
              <a:buChar char=""/>
            </a:pPr>
            <a:r>
              <a:rPr lang="en-US" sz="1632">
                <a:ea typeface="DengXian" panose="02010600030101010101" pitchFamily="2" charset="-122"/>
              </a:rPr>
              <a:t>Customers were asking for faster development of applications which their internal, less technical teams could maintain and update.</a:t>
            </a:r>
          </a:p>
          <a:p>
            <a:pPr marL="0" marR="0">
              <a:spcBef>
                <a:spcPts val="0"/>
              </a:spcBef>
              <a:spcAft>
                <a:spcPts val="0"/>
              </a:spcAft>
            </a:pPr>
            <a:endParaRPr lang="en-US" sz="1800">
              <a:effectLst/>
              <a:latin typeface="Calibri" panose="020F0502020204030204" pitchFamily="34" charset="0"/>
              <a:ea typeface="DengXian" panose="02010600030101010101" pitchFamily="2" charset="-122"/>
            </a:endParaRPr>
          </a:p>
          <a:p>
            <a:pPr marR="0" defTabSz="932563">
              <a:spcBef>
                <a:spcPts val="0"/>
              </a:spcBef>
              <a:spcAft>
                <a:spcPts val="0"/>
              </a:spcAft>
            </a:pPr>
            <a:r>
              <a:rPr lang="en-US" sz="1632" b="1">
                <a:solidFill>
                  <a:srgbClr val="742774"/>
                </a:solidFill>
                <a:ea typeface="DengXian" panose="02010600030101010101" pitchFamily="2" charset="-122"/>
              </a:rPr>
              <a:t>ADVANTAGES </a:t>
            </a:r>
          </a:p>
          <a:p>
            <a:pPr marL="342900" marR="0" lvl="0" indent="-342900">
              <a:spcBef>
                <a:spcPts val="0"/>
              </a:spcBef>
              <a:spcAft>
                <a:spcPts val="600"/>
              </a:spcAft>
              <a:buFont typeface="Symbol" panose="05050102010706020507" pitchFamily="18" charset="2"/>
              <a:buChar char=""/>
            </a:pPr>
            <a:r>
              <a:rPr lang="en-US" sz="1632">
                <a:ea typeface="DengXian" panose="02010600030101010101" pitchFamily="2" charset="-122"/>
              </a:rPr>
              <a:t>Applications can be delivered up to 4 times faster with 75% less  developer resources vs custom coding. </a:t>
            </a:r>
          </a:p>
          <a:p>
            <a:pPr marL="342900" marR="0" lvl="0" indent="-342900">
              <a:spcBef>
                <a:spcPts val="0"/>
              </a:spcBef>
              <a:spcAft>
                <a:spcPts val="600"/>
              </a:spcAft>
              <a:buFont typeface="Symbol" panose="05050102010706020507" pitchFamily="18" charset="2"/>
              <a:buChar char=""/>
            </a:pPr>
            <a:r>
              <a:rPr lang="en-US" sz="1632">
                <a:ea typeface="DengXian" panose="02010600030101010101" pitchFamily="2" charset="-122"/>
              </a:rPr>
              <a:t>Deep integration with the Azure platform makes it easy to integrate with Active Directory authentication and DB resources.  </a:t>
            </a:r>
          </a:p>
          <a:p>
            <a:pPr marL="342900" marR="0" lvl="0" indent="-342900">
              <a:spcBef>
                <a:spcPts val="0"/>
              </a:spcBef>
              <a:spcAft>
                <a:spcPts val="600"/>
              </a:spcAft>
              <a:buFont typeface="Symbol" panose="05050102010706020507" pitchFamily="18" charset="2"/>
              <a:buChar char=""/>
            </a:pPr>
            <a:r>
              <a:rPr lang="en-US" sz="1632">
                <a:ea typeface="DengXian" panose="02010600030101010101" pitchFamily="2" charset="-122"/>
              </a:rPr>
              <a:t>Accelerated time to value has opened up new opportunities for more ‘fast track’ applications, especially sales and marketing solutions. </a:t>
            </a:r>
          </a:p>
          <a:p>
            <a:pPr marL="342900" marR="0" lvl="0" indent="-342900">
              <a:spcBef>
                <a:spcPts val="0"/>
              </a:spcBef>
              <a:spcAft>
                <a:spcPts val="600"/>
              </a:spcAft>
              <a:buFont typeface="Symbol" panose="05050102010706020507" pitchFamily="18" charset="2"/>
              <a:buChar char=""/>
            </a:pPr>
            <a:r>
              <a:rPr lang="en-US" sz="1632">
                <a:ea typeface="DengXian" panose="02010600030101010101" pitchFamily="2" charset="-122"/>
              </a:rPr>
              <a:t>Makes it easier to deliver POCs for more complex apps. </a:t>
            </a:r>
          </a:p>
          <a:p>
            <a:pPr marL="0" marR="0">
              <a:spcBef>
                <a:spcPts val="0"/>
              </a:spcBef>
              <a:spcAft>
                <a:spcPts val="0"/>
              </a:spcAft>
            </a:pPr>
            <a:r>
              <a:rPr lang="en-US" sz="1632">
                <a:ea typeface="DengXian" panose="02010600030101010101" pitchFamily="2" charset="-122"/>
              </a:rPr>
              <a:t> </a:t>
            </a:r>
          </a:p>
        </p:txBody>
      </p:sp>
      <p:pic>
        <p:nvPicPr>
          <p:cNvPr id="1026" name="Picture 2" descr="PK">
            <a:extLst>
              <a:ext uri="{FF2B5EF4-FFF2-40B4-BE49-F238E27FC236}">
                <a16:creationId xmlns:a16="http://schemas.microsoft.com/office/drawing/2014/main" id="{9588DD67-674F-4627-9A6E-0C5FD78BA2D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3984" y="201915"/>
            <a:ext cx="1148351" cy="11483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image006">
            <a:extLst>
              <a:ext uri="{FF2B5EF4-FFF2-40B4-BE49-F238E27FC236}">
                <a16:creationId xmlns:a16="http://schemas.microsoft.com/office/drawing/2014/main" id="{49844881-8195-42C6-9849-231F5FB1F5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19750" y="1869887"/>
            <a:ext cx="1600031" cy="280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46">
            <a:extLst>
              <a:ext uri="{FF2B5EF4-FFF2-40B4-BE49-F238E27FC236}">
                <a16:creationId xmlns:a16="http://schemas.microsoft.com/office/drawing/2014/main" id="{D68BDE55-AD82-40BC-AB1F-DA4E6555F344}"/>
              </a:ext>
            </a:extLst>
          </p:cNvPr>
          <p:cNvSpPr/>
          <p:nvPr/>
        </p:nvSpPr>
        <p:spPr>
          <a:xfrm>
            <a:off x="7626927" y="5609668"/>
            <a:ext cx="3706608" cy="692585"/>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173" tIns="62173" rIns="62173" bIns="62173" numCol="1" spcCol="38100" rtlCol="0" anchor="ctr">
            <a:noAutofit/>
          </a:bodyPr>
          <a:lstStyle/>
          <a:p>
            <a:pPr algn="ctr" defTabSz="621596" hangingPunct="0">
              <a:defRPr/>
            </a:pPr>
            <a:r>
              <a:rPr lang="en-US" sz="918" err="1">
                <a:solidFill>
                  <a:srgbClr val="282828"/>
                </a:solidFill>
                <a:latin typeface="Segoe UI" panose="020B0502040204020203" pitchFamily="34" charset="0"/>
                <a:cs typeface="Segoe UI" panose="020B0502040204020203" pitchFamily="34" charset="0"/>
              </a:rPr>
              <a:t>TruGreen</a:t>
            </a:r>
            <a:r>
              <a:rPr lang="en-US" sz="918">
                <a:solidFill>
                  <a:srgbClr val="282828"/>
                </a:solidFill>
                <a:latin typeface="Segoe UI" panose="020B0502040204020203" pitchFamily="34" charset="0"/>
                <a:cs typeface="Segoe UI" panose="020B0502040204020203" pitchFamily="34" charset="0"/>
              </a:rPr>
              <a:t> mobile app provides employees a personalized sales route with integration to Bing Maps, AAD auth and DB and integration to a sales channel application.  One developer completed the app in just 2 weeks using Power Apps. </a:t>
            </a:r>
            <a:endParaRPr lang="en-US" sz="918">
              <a:solidFill>
                <a:srgbClr val="282828"/>
              </a:solidFill>
              <a:latin typeface="Segoe UI" panose="020B0502040204020203" pitchFamily="34" charset="0"/>
              <a:cs typeface="Segoe UI" panose="020B0502040204020203" pitchFamily="34" charset="0"/>
              <a:sym typeface="Calibri"/>
            </a:endParaRPr>
          </a:p>
        </p:txBody>
      </p:sp>
      <p:cxnSp>
        <p:nvCxnSpPr>
          <p:cNvPr id="6" name="Straight Connector 5">
            <a:extLst>
              <a:ext uri="{FF2B5EF4-FFF2-40B4-BE49-F238E27FC236}">
                <a16:creationId xmlns:a16="http://schemas.microsoft.com/office/drawing/2014/main" id="{DB0A69FF-2C2D-4F5E-A1B5-E8D84914331E}"/>
              </a:ext>
              <a:ext uri="{C183D7F6-B498-43B3-948B-1728B52AA6E4}">
                <adec:decorative xmlns:adec="http://schemas.microsoft.com/office/drawing/2017/decorative" val="1"/>
              </a:ext>
            </a:extLst>
          </p:cNvPr>
          <p:cNvCxnSpPr>
            <a:cxnSpLocks/>
          </p:cNvCxnSpPr>
          <p:nvPr/>
        </p:nvCxnSpPr>
        <p:spPr>
          <a:xfrm flipH="1">
            <a:off x="8100460" y="5550400"/>
            <a:ext cx="2862449" cy="0"/>
          </a:xfrm>
          <a:prstGeom prst="line">
            <a:avLst/>
          </a:prstGeom>
          <a:ln w="25400" cap="rnd">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Picture 7" descr="Screenshot of the TruGreen Power App, showing a map view of a TruGreen sales route.">
            <a:extLst>
              <a:ext uri="{FF2B5EF4-FFF2-40B4-BE49-F238E27FC236}">
                <a16:creationId xmlns:a16="http://schemas.microsoft.com/office/drawing/2014/main" id="{32077C81-948E-4BD4-B4B9-E0351389DC8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73533" y="1271287"/>
            <a:ext cx="2091266" cy="4028896"/>
          </a:xfrm>
          <a:prstGeom prst="rect">
            <a:avLst/>
          </a:prstGeom>
        </p:spPr>
      </p:pic>
      <p:cxnSp>
        <p:nvCxnSpPr>
          <p:cNvPr id="5" name="Straight Connector 4">
            <a:extLst>
              <a:ext uri="{FF2B5EF4-FFF2-40B4-BE49-F238E27FC236}">
                <a16:creationId xmlns:a16="http://schemas.microsoft.com/office/drawing/2014/main" id="{349BC0D5-A6D6-4000-A519-9B4187D12B54}"/>
              </a:ext>
              <a:ext uri="{C183D7F6-B498-43B3-948B-1728B52AA6E4}">
                <adec:decorative xmlns:adec="http://schemas.microsoft.com/office/drawing/2017/decorative" val="1"/>
              </a:ext>
            </a:extLst>
          </p:cNvPr>
          <p:cNvCxnSpPr>
            <a:cxnSpLocks/>
          </p:cNvCxnSpPr>
          <p:nvPr/>
        </p:nvCxnSpPr>
        <p:spPr>
          <a:xfrm>
            <a:off x="8839184" y="4890536"/>
            <a:ext cx="0" cy="659864"/>
          </a:xfrm>
          <a:prstGeom prst="line">
            <a:avLst/>
          </a:prstGeom>
          <a:ln>
            <a:solidFill>
              <a:schemeClr val="bg1">
                <a:lumMod val="50000"/>
              </a:schemeClr>
            </a:solidFill>
            <a:headEnd type="oval" w="med" len="med"/>
            <a:tailEnd type="none" w="lg"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BC5A804-6FAB-45ED-B384-90013AA4F899}"/>
              </a:ext>
            </a:extLst>
          </p:cNvPr>
          <p:cNvSpPr/>
          <p:nvPr/>
        </p:nvSpPr>
        <p:spPr>
          <a:xfrm>
            <a:off x="8619750" y="643586"/>
            <a:ext cx="877134" cy="265009"/>
          </a:xfrm>
          <a:prstGeom prst="rect">
            <a:avLst/>
          </a:prstGeom>
        </p:spPr>
        <p:txBody>
          <a:bodyPr wrap="square">
            <a:spAutoFit/>
          </a:bodyPr>
          <a:lstStyle/>
          <a:p>
            <a:pPr defTabSz="932563"/>
            <a:r>
              <a:rPr lang="en-US" sz="1122" b="1">
                <a:solidFill>
                  <a:srgbClr val="000000"/>
                </a:solidFill>
                <a:latin typeface="Segoe UI"/>
              </a:rPr>
              <a:t>Partner:</a:t>
            </a:r>
          </a:p>
        </p:txBody>
      </p:sp>
    </p:spTree>
    <p:extLst>
      <p:ext uri="{BB962C8B-B14F-4D97-AF65-F5344CB8AC3E}">
        <p14:creationId xmlns:p14="http://schemas.microsoft.com/office/powerpoint/2010/main" val="187727280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Image of Satya Nadella smiling and speaking on-stage at a conference.">
            <a:extLst>
              <a:ext uri="{FF2B5EF4-FFF2-40B4-BE49-F238E27FC236}">
                <a16:creationId xmlns:a16="http://schemas.microsoft.com/office/drawing/2014/main" id="{FEE761F3-AD43-40F8-9176-CD2AAB337534}"/>
              </a:ext>
            </a:extLst>
          </p:cNvPr>
          <p:cNvGrpSpPr/>
          <p:nvPr/>
        </p:nvGrpSpPr>
        <p:grpSpPr>
          <a:xfrm>
            <a:off x="7409793" y="1"/>
            <a:ext cx="5025800" cy="6994525"/>
            <a:chOff x="7409793" y="1"/>
            <a:chExt cx="5025800" cy="6994525"/>
          </a:xfrm>
        </p:grpSpPr>
        <p:pic>
          <p:nvPicPr>
            <p:cNvPr id="6" name="Picture 5" descr="A picture containing man, tennis, person, holding&#10;&#10;Description generated with very high confidence">
              <a:extLst>
                <a:ext uri="{FF2B5EF4-FFF2-40B4-BE49-F238E27FC236}">
                  <a16:creationId xmlns:a16="http://schemas.microsoft.com/office/drawing/2014/main" id="{F2FF5783-D261-C145-8AC7-11FD65856F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09793" y="1"/>
              <a:ext cx="5025800" cy="6994525"/>
            </a:xfrm>
            <a:prstGeom prst="rect">
              <a:avLst/>
            </a:prstGeom>
          </p:spPr>
        </p:pic>
        <p:pic>
          <p:nvPicPr>
            <p:cNvPr id="4" name="Picture 3">
              <a:extLst>
                <a:ext uri="{FF2B5EF4-FFF2-40B4-BE49-F238E27FC236}">
                  <a16:creationId xmlns:a16="http://schemas.microsoft.com/office/drawing/2014/main" id="{E7225A24-9021-CF45-8AA4-585830FC2498}"/>
                </a:ext>
              </a:extLst>
            </p:cNvPr>
            <p:cNvPicPr>
              <a:picLocks noChangeAspect="1"/>
            </p:cNvPicPr>
            <p:nvPr/>
          </p:nvPicPr>
          <p:blipFill>
            <a:blip r:embed="rId4"/>
            <a:stretch>
              <a:fillRect/>
            </a:stretch>
          </p:blipFill>
          <p:spPr>
            <a:xfrm>
              <a:off x="7409793" y="3155777"/>
              <a:ext cx="1063046" cy="1392518"/>
            </a:xfrm>
            <a:prstGeom prst="rect">
              <a:avLst/>
            </a:prstGeom>
            <a:solidFill>
              <a:srgbClr val="020305"/>
            </a:solidFill>
          </p:spPr>
        </p:pic>
      </p:grpSp>
      <p:grpSp>
        <p:nvGrpSpPr>
          <p:cNvPr id="9" name="Group 8">
            <a:extLst>
              <a:ext uri="{FF2B5EF4-FFF2-40B4-BE49-F238E27FC236}">
                <a16:creationId xmlns:a16="http://schemas.microsoft.com/office/drawing/2014/main" id="{7995BDE9-43D6-664D-862F-8221A33A2076}"/>
              </a:ext>
            </a:extLst>
          </p:cNvPr>
          <p:cNvGrpSpPr/>
          <p:nvPr/>
        </p:nvGrpSpPr>
        <p:grpSpPr>
          <a:xfrm>
            <a:off x="1013098" y="1825304"/>
            <a:ext cx="5166934" cy="3229342"/>
            <a:chOff x="673477" y="840349"/>
            <a:chExt cx="4963647" cy="3166309"/>
          </a:xfrm>
        </p:grpSpPr>
        <p:sp>
          <p:nvSpPr>
            <p:cNvPr id="5" name="Rectangle 4">
              <a:extLst>
                <a:ext uri="{FF2B5EF4-FFF2-40B4-BE49-F238E27FC236}">
                  <a16:creationId xmlns:a16="http://schemas.microsoft.com/office/drawing/2014/main" id="{CE775BF6-A318-4267-8140-54E9440ADBFA}"/>
                </a:ext>
              </a:extLst>
            </p:cNvPr>
            <p:cNvSpPr/>
            <p:nvPr/>
          </p:nvSpPr>
          <p:spPr>
            <a:xfrm>
              <a:off x="673477" y="840349"/>
              <a:ext cx="4963647" cy="2202915"/>
            </a:xfrm>
            <a:prstGeom prst="rect">
              <a:avLst/>
            </a:prstGeom>
          </p:spPr>
          <p:txBody>
            <a:bodyPr wrap="square">
              <a:spAutoFit/>
            </a:bodyPr>
            <a:lstStyle/>
            <a:p>
              <a:pPr defTabSz="932597">
                <a:defRPr/>
              </a:pPr>
              <a:r>
                <a:rPr lang="en-US" sz="2800">
                  <a:solidFill>
                    <a:srgbClr val="282828"/>
                  </a:solidFill>
                  <a:latin typeface="Segoe UI" panose="020B0502040204020203" pitchFamily="34" charset="0"/>
                </a:rPr>
                <a:t>“Microsoft 365, Dynamics 365, and the </a:t>
              </a:r>
              <a:r>
                <a:rPr lang="en-US" sz="2800" b="1">
                  <a:solidFill>
                    <a:srgbClr val="742774"/>
                  </a:solidFill>
                  <a:latin typeface="Segoe UI" panose="020B0502040204020203" pitchFamily="34" charset="0"/>
                </a:rPr>
                <a:t>Power Platform</a:t>
              </a:r>
              <a:r>
                <a:rPr lang="en-US" sz="2800">
                  <a:solidFill>
                    <a:srgbClr val="742774"/>
                  </a:solidFill>
                  <a:latin typeface="Segoe UI" panose="020B0502040204020203" pitchFamily="34" charset="0"/>
                </a:rPr>
                <a:t>, </a:t>
              </a:r>
              <a:r>
                <a:rPr lang="en-US" sz="2800">
                  <a:solidFill>
                    <a:srgbClr val="282828"/>
                  </a:solidFill>
                  <a:latin typeface="Segoe UI" panose="020B0502040204020203" pitchFamily="34" charset="0"/>
                </a:rPr>
                <a:t>on top of what we’re doing with Azure, is the core of what we </a:t>
              </a:r>
              <a:br>
                <a:rPr lang="en-US" sz="2800">
                  <a:solidFill>
                    <a:srgbClr val="282828"/>
                  </a:solidFill>
                  <a:latin typeface="Segoe UI" panose="020B0502040204020203" pitchFamily="34" charset="0"/>
                </a:rPr>
              </a:br>
              <a:r>
                <a:rPr lang="en-US" sz="2800">
                  <a:solidFill>
                    <a:srgbClr val="282828"/>
                  </a:solidFill>
                  <a:latin typeface="Segoe UI" panose="020B0502040204020203" pitchFamily="34" charset="0"/>
                </a:rPr>
                <a:t>are doing as a company.”</a:t>
              </a:r>
            </a:p>
          </p:txBody>
        </p:sp>
        <p:sp>
          <p:nvSpPr>
            <p:cNvPr id="8" name="Rectangle 7">
              <a:extLst>
                <a:ext uri="{FF2B5EF4-FFF2-40B4-BE49-F238E27FC236}">
                  <a16:creationId xmlns:a16="http://schemas.microsoft.com/office/drawing/2014/main" id="{F873B576-F81E-3F42-9102-7006216E1D7A}"/>
                </a:ext>
              </a:extLst>
            </p:cNvPr>
            <p:cNvSpPr/>
            <p:nvPr/>
          </p:nvSpPr>
          <p:spPr>
            <a:xfrm>
              <a:off x="678081" y="3663166"/>
              <a:ext cx="4600649" cy="343492"/>
            </a:xfrm>
            <a:prstGeom prst="rect">
              <a:avLst/>
            </a:prstGeom>
          </p:spPr>
          <p:txBody>
            <a:bodyPr wrap="square">
              <a:spAutoFit/>
            </a:bodyPr>
            <a:lstStyle/>
            <a:p>
              <a:pPr algn="r" defTabSz="932597">
                <a:defRPr/>
              </a:pPr>
              <a:r>
                <a:rPr lang="en-US" sz="1632" i="1">
                  <a:solidFill>
                    <a:srgbClr val="41424E"/>
                  </a:solidFill>
                  <a:latin typeface="Segoe UI" panose="020B0502040204020203" pitchFamily="34" charset="0"/>
                </a:rPr>
                <a:t>     </a:t>
              </a:r>
              <a:r>
                <a:rPr lang="en-US" sz="1632" i="1">
                  <a:solidFill>
                    <a:srgbClr val="742774"/>
                  </a:solidFill>
                  <a:latin typeface="Segoe UI" panose="020B0502040204020203" pitchFamily="34" charset="0"/>
                </a:rPr>
                <a:t>--Satya Nadella</a:t>
              </a:r>
              <a:endParaRPr lang="en-US" sz="1632">
                <a:solidFill>
                  <a:srgbClr val="742774"/>
                </a:solidFill>
                <a:latin typeface="Calibri" panose="020F0502020204030204"/>
              </a:endParaRPr>
            </a:p>
          </p:txBody>
        </p:sp>
      </p:grpSp>
      <p:sp>
        <p:nvSpPr>
          <p:cNvPr id="10" name="Footer Placeholder 14">
            <a:extLst>
              <a:ext uri="{FF2B5EF4-FFF2-40B4-BE49-F238E27FC236}">
                <a16:creationId xmlns:a16="http://schemas.microsoft.com/office/drawing/2014/main" id="{44F413A2-19E4-3341-9144-DF5EBEAD5661}"/>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390230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DD98B-5966-C243-B7A0-CD9D3FC59D1F}"/>
              </a:ext>
            </a:extLst>
          </p:cNvPr>
          <p:cNvSpPr>
            <a:spLocks noGrp="1"/>
          </p:cNvSpPr>
          <p:nvPr>
            <p:ph type="title"/>
          </p:nvPr>
        </p:nvSpPr>
        <p:spPr>
          <a:xfrm>
            <a:off x="579438" y="798490"/>
            <a:ext cx="4572000" cy="3478236"/>
          </a:xfrm>
        </p:spPr>
        <p:txBody>
          <a:bodyPr/>
          <a:lstStyle/>
          <a:p>
            <a:r>
              <a:rPr lang="en-US" sz="2000">
                <a:latin typeface="Segoe UI Light" panose="020B0502040204020203" pitchFamily="34" charset="0"/>
                <a:cs typeface="Segoe UI Light" panose="020B0502040204020203" pitchFamily="34" charset="0"/>
              </a:rPr>
              <a:t>August 2019</a:t>
            </a:r>
            <a:br>
              <a:rPr lang="en-US" sz="3200">
                <a:latin typeface="Segoe UI Light" panose="020B0502040204020203" pitchFamily="34" charset="0"/>
                <a:cs typeface="Segoe UI Light" panose="020B0502040204020203" pitchFamily="34" charset="0"/>
              </a:rPr>
            </a:br>
            <a:r>
              <a:rPr lang="en-US" sz="3200">
                <a:latin typeface="Segoe UI Light" panose="020B0502040204020203" pitchFamily="34" charset="0"/>
                <a:cs typeface="Segoe UI Light" panose="020B0502040204020203" pitchFamily="34" charset="0"/>
              </a:rPr>
              <a:t>A leader in enterprise </a:t>
            </a:r>
            <a:br>
              <a:rPr lang="en-US" sz="3200">
                <a:latin typeface="Segoe UI Light" panose="020B0502040204020203" pitchFamily="34" charset="0"/>
                <a:cs typeface="Segoe UI Light" panose="020B0502040204020203" pitchFamily="34" charset="0"/>
              </a:rPr>
            </a:br>
            <a:r>
              <a:rPr lang="en-US" sz="3200">
                <a:latin typeface="Segoe UI Light" panose="020B0502040204020203" pitchFamily="34" charset="0"/>
                <a:cs typeface="Segoe UI Light" panose="020B0502040204020203" pitchFamily="34" charset="0"/>
              </a:rPr>
              <a:t>low-code application platforms.*</a:t>
            </a:r>
            <a:br>
              <a:rPr lang="en-US" sz="3200"/>
            </a:br>
            <a:endParaRPr lang="en-US" sz="3200"/>
          </a:p>
        </p:txBody>
      </p:sp>
      <p:sp>
        <p:nvSpPr>
          <p:cNvPr id="4" name="Text Placeholder 3">
            <a:extLst>
              <a:ext uri="{FF2B5EF4-FFF2-40B4-BE49-F238E27FC236}">
                <a16:creationId xmlns:a16="http://schemas.microsoft.com/office/drawing/2014/main" id="{7A75D450-5DA0-CF4B-966A-78885844482C}"/>
              </a:ext>
            </a:extLst>
          </p:cNvPr>
          <p:cNvSpPr>
            <a:spLocks noGrp="1"/>
          </p:cNvSpPr>
          <p:nvPr>
            <p:ph type="body" sz="quarter" idx="11"/>
          </p:nvPr>
        </p:nvSpPr>
        <p:spPr>
          <a:xfrm>
            <a:off x="604680" y="4678680"/>
            <a:ext cx="4572001" cy="1699894"/>
          </a:xfrm>
        </p:spPr>
        <p:txBody>
          <a:bodyPr/>
          <a:lstStyle/>
          <a:p>
            <a:pPr lvl="0" defTabSz="913334">
              <a:spcAft>
                <a:spcPts val="600"/>
              </a:spcAft>
              <a:buSzTx/>
              <a:defRPr/>
            </a:pPr>
            <a:r>
              <a:rPr lang="en-US" sz="900" kern="0">
                <a:latin typeface="Segoe UI" panose="020B0502040204020203" pitchFamily="34" charset="0"/>
                <a:cs typeface="Segoe UI" panose="020B0502040204020203" pitchFamily="34" charset="0"/>
              </a:rPr>
              <a:t>*Gartner “</a:t>
            </a:r>
            <a:r>
              <a:rPr lang="en-US" sz="900" kern="0">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Magic Quadrant </a:t>
            </a:r>
            <a:r>
              <a:rPr lang="en-US" sz="900" kern="0">
                <a:latin typeface="Segoe UI" panose="020B0502040204020203" pitchFamily="34" charset="0"/>
                <a:cs typeface="Segoe UI" panose="020B0502040204020203" pitchFamily="34" charset="0"/>
              </a:rPr>
              <a:t>for Enterprise Low-Code Application Platforms,” by Paul Vincent, </a:t>
            </a:r>
            <a:r>
              <a:rPr lang="en-US" sz="900" kern="0" err="1">
                <a:latin typeface="Segoe UI" panose="020B0502040204020203" pitchFamily="34" charset="0"/>
                <a:cs typeface="Segoe UI" panose="020B0502040204020203" pitchFamily="34" charset="0"/>
              </a:rPr>
              <a:t>Kimihiko</a:t>
            </a:r>
            <a:r>
              <a:rPr lang="en-US" sz="900" kern="0">
                <a:latin typeface="Segoe UI" panose="020B0502040204020203" pitchFamily="34" charset="0"/>
                <a:cs typeface="Segoe UI" panose="020B0502040204020203" pitchFamily="34" charset="0"/>
              </a:rPr>
              <a:t> </a:t>
            </a:r>
            <a:r>
              <a:rPr lang="en-US" sz="900" kern="0" err="1">
                <a:latin typeface="Segoe UI" panose="020B0502040204020203" pitchFamily="34" charset="0"/>
                <a:cs typeface="Segoe UI" panose="020B0502040204020203" pitchFamily="34" charset="0"/>
              </a:rPr>
              <a:t>Iijima</a:t>
            </a:r>
            <a:r>
              <a:rPr lang="en-US" sz="900" kern="0">
                <a:latin typeface="Segoe UI" panose="020B0502040204020203" pitchFamily="34" charset="0"/>
                <a:cs typeface="Segoe UI" panose="020B0502040204020203" pitchFamily="34" charset="0"/>
              </a:rPr>
              <a:t>, Mark Driver, Jason Wong, </a:t>
            </a:r>
            <a:r>
              <a:rPr lang="en-US" sz="900" kern="0" err="1">
                <a:latin typeface="Segoe UI" panose="020B0502040204020203" pitchFamily="34" charset="0"/>
                <a:cs typeface="Segoe UI" panose="020B0502040204020203" pitchFamily="34" charset="0"/>
              </a:rPr>
              <a:t>Yefim</a:t>
            </a:r>
            <a:r>
              <a:rPr lang="en-US" sz="900" kern="0">
                <a:latin typeface="Segoe UI" panose="020B0502040204020203" pitchFamily="34" charset="0"/>
                <a:cs typeface="Segoe UI" panose="020B0502040204020203" pitchFamily="34" charset="0"/>
              </a:rPr>
              <a:t> Natis, 08 August 2019.</a:t>
            </a:r>
          </a:p>
          <a:p>
            <a:pPr lvl="0" defTabSz="914192">
              <a:spcAft>
                <a:spcPts val="600"/>
              </a:spcAft>
              <a:buSzTx/>
              <a:defRPr/>
            </a:pPr>
            <a:r>
              <a:rPr lang="en-US" sz="900" kern="0"/>
              <a:t>The graphics at right were published by Gartner, Inc. as part of a larger research document and should be evaluated in the context of the entire document. The Gartner document is available upon request from Microsoft.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 </a:t>
            </a:r>
            <a:r>
              <a:rPr lang="en-US" sz="900"/>
              <a:t>GARTNER is a registered trademark and service mark of Gartner, Inc. and/or its affiliates in the U.S. and internationally and is used herein with permission. All rights reserved.</a:t>
            </a:r>
            <a:endParaRPr lang="en-US" sz="900" kern="0"/>
          </a:p>
        </p:txBody>
      </p:sp>
      <p:pic>
        <p:nvPicPr>
          <p:cNvPr id="7" name="Picture 6" descr="Gartner logo">
            <a:extLst>
              <a:ext uri="{FF2B5EF4-FFF2-40B4-BE49-F238E27FC236}">
                <a16:creationId xmlns:a16="http://schemas.microsoft.com/office/drawing/2014/main" id="{E4ADCE62-B706-7148-9B98-AFEC365341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680" y="1135063"/>
            <a:ext cx="2269412" cy="519112"/>
          </a:xfrm>
          <a:prstGeom prst="rect">
            <a:avLst/>
          </a:prstGeom>
        </p:spPr>
      </p:pic>
      <p:pic>
        <p:nvPicPr>
          <p:cNvPr id="8" name="Picture 2" descr="Magic Quadrant for Enterprise Low-Code Application Platforms">
            <a:extLst>
              <a:ext uri="{FF2B5EF4-FFF2-40B4-BE49-F238E27FC236}">
                <a16:creationId xmlns:a16="http://schemas.microsoft.com/office/drawing/2014/main" id="{72A4CD00-5857-1C4A-BA17-FF5C042F2E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2640" y="600710"/>
            <a:ext cx="5978683" cy="597868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94025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5AE934-0876-7A4F-9620-75C042CD8EA6}"/>
              </a:ext>
            </a:extLst>
          </p:cNvPr>
          <p:cNvSpPr/>
          <p:nvPr/>
        </p:nvSpPr>
        <p:spPr bwMode="auto">
          <a:xfrm>
            <a:off x="0" y="0"/>
            <a:ext cx="6207448"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99FDD98B-5966-C243-B7A0-CD9D3FC59D1F}"/>
              </a:ext>
            </a:extLst>
          </p:cNvPr>
          <p:cNvSpPr>
            <a:spLocks noGrp="1"/>
          </p:cNvSpPr>
          <p:nvPr>
            <p:ph type="title" idx="4294967295"/>
          </p:nvPr>
        </p:nvSpPr>
        <p:spPr>
          <a:xfrm>
            <a:off x="719549" y="2260600"/>
            <a:ext cx="4572000" cy="2259013"/>
          </a:xfrm>
        </p:spPr>
        <p:txBody>
          <a:bodyPr lIns="91440" tIns="91440" rIns="91440" bIns="91440" anchor="b"/>
          <a:lstStyle/>
          <a:p>
            <a:r>
              <a:rPr lang="en-US" sz="3200">
                <a:solidFill>
                  <a:schemeClr val="bg1"/>
                </a:solidFill>
              </a:rPr>
              <a:t>Forrester,</a:t>
            </a:r>
            <a:br>
              <a:rPr lang="en-US" sz="3200">
                <a:solidFill>
                  <a:schemeClr val="bg1"/>
                </a:solidFill>
              </a:rPr>
            </a:br>
            <a:r>
              <a:rPr lang="en-US" sz="3200">
                <a:solidFill>
                  <a:schemeClr val="bg1"/>
                </a:solidFill>
              </a:rPr>
              <a:t>Q1 2019</a:t>
            </a:r>
          </a:p>
        </p:txBody>
      </p:sp>
      <p:sp>
        <p:nvSpPr>
          <p:cNvPr id="4" name="Text Placeholder 3">
            <a:extLst>
              <a:ext uri="{FF2B5EF4-FFF2-40B4-BE49-F238E27FC236}">
                <a16:creationId xmlns:a16="http://schemas.microsoft.com/office/drawing/2014/main" id="{7A75D450-5DA0-CF4B-966A-78885844482C}"/>
              </a:ext>
            </a:extLst>
          </p:cNvPr>
          <p:cNvSpPr>
            <a:spLocks noGrp="1"/>
          </p:cNvSpPr>
          <p:nvPr>
            <p:ph type="body" sz="quarter" idx="4294967295"/>
          </p:nvPr>
        </p:nvSpPr>
        <p:spPr>
          <a:xfrm>
            <a:off x="719549" y="4519613"/>
            <a:ext cx="4572000" cy="1015663"/>
          </a:xfrm>
        </p:spPr>
        <p:txBody>
          <a:bodyPr lIns="91440" tIns="91440" rIns="91440" bIns="91440"/>
          <a:lstStyle/>
          <a:p>
            <a:r>
              <a:rPr lang="en-US" sz="1800">
                <a:solidFill>
                  <a:schemeClr val="bg1"/>
                </a:solidFill>
                <a:latin typeface="+mn-lt"/>
                <a:cs typeface="Segoe UI Semibold" panose="020B0702040204020203" pitchFamily="34" charset="0"/>
              </a:rPr>
              <a:t>A leader in low-code development</a:t>
            </a:r>
            <a:br>
              <a:rPr lang="en-US" sz="1800">
                <a:solidFill>
                  <a:schemeClr val="bg1"/>
                </a:solidFill>
                <a:latin typeface="+mn-lt"/>
                <a:cs typeface="Segoe UI Semibold" panose="020B0702040204020203" pitchFamily="34" charset="0"/>
              </a:rPr>
            </a:br>
            <a:r>
              <a:rPr lang="en-US" sz="1800">
                <a:solidFill>
                  <a:schemeClr val="bg1"/>
                </a:solidFill>
                <a:latin typeface="+mn-lt"/>
                <a:cs typeface="Segoe UI Semibold" panose="020B0702040204020203" pitchFamily="34" charset="0"/>
              </a:rPr>
              <a:t>platforms for application development</a:t>
            </a:r>
            <a:br>
              <a:rPr lang="en-US" sz="1800">
                <a:solidFill>
                  <a:schemeClr val="bg1"/>
                </a:solidFill>
                <a:latin typeface="+mn-lt"/>
                <a:cs typeface="Segoe UI Semibold" panose="020B0702040204020203" pitchFamily="34" charset="0"/>
              </a:rPr>
            </a:br>
            <a:r>
              <a:rPr lang="en-US" sz="1800">
                <a:solidFill>
                  <a:schemeClr val="bg1"/>
                </a:solidFill>
                <a:latin typeface="+mn-lt"/>
                <a:cs typeface="Segoe UI Semibold" panose="020B0702040204020203" pitchFamily="34" charset="0"/>
              </a:rPr>
              <a:t>and delivery professionals.</a:t>
            </a:r>
            <a:endParaRPr lang="en-US" sz="1800">
              <a:solidFill>
                <a:schemeClr val="bg1"/>
              </a:solidFill>
              <a:latin typeface="+mn-lt"/>
            </a:endParaRPr>
          </a:p>
        </p:txBody>
      </p:sp>
      <p:sp>
        <p:nvSpPr>
          <p:cNvPr id="5" name="Rectangle 4">
            <a:extLst>
              <a:ext uri="{FF2B5EF4-FFF2-40B4-BE49-F238E27FC236}">
                <a16:creationId xmlns:a16="http://schemas.microsoft.com/office/drawing/2014/main" id="{6EF376B6-F918-D54E-B12D-3DDF9DFAA994}"/>
              </a:ext>
            </a:extLst>
          </p:cNvPr>
          <p:cNvSpPr/>
          <p:nvPr/>
        </p:nvSpPr>
        <p:spPr>
          <a:xfrm>
            <a:off x="719549" y="5535276"/>
            <a:ext cx="4614243" cy="338554"/>
          </a:xfrm>
          <a:prstGeom prst="rect">
            <a:avLst/>
          </a:prstGeom>
        </p:spPr>
        <p:txBody>
          <a:bodyPr wrap="square" lIns="91440" tIns="91440" rIns="91440" bIns="9144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https://reprints.forrester.com/#/assets/2/108/RES144387/reports</a:t>
            </a:r>
            <a:endParaRPr kumimoji="0" lang="en-US" sz="1000" b="0" i="0" u="none" strike="noStrike" kern="120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pic>
        <p:nvPicPr>
          <p:cNvPr id="6" name="Picture 5" descr="Forrester Wave graph of &quot;Low-Code Development Platforms for AD&amp;D Professionals&quot;.">
            <a:extLst>
              <a:ext uri="{FF2B5EF4-FFF2-40B4-BE49-F238E27FC236}">
                <a16:creationId xmlns:a16="http://schemas.microsoft.com/office/drawing/2014/main" id="{A2452407-CD87-104C-BDDB-1C5CAFFD8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52" t="-170" r="1351" b="170"/>
          <a:stretch/>
        </p:blipFill>
        <p:spPr>
          <a:xfrm>
            <a:off x="6727097" y="356462"/>
            <a:ext cx="5053740" cy="6311720"/>
          </a:xfrm>
          <a:prstGeom prst="rect">
            <a:avLst/>
          </a:prstGeom>
          <a:ln w="6350">
            <a:solidFill>
              <a:schemeClr val="bg1"/>
            </a:solidFill>
          </a:ln>
          <a:effectLst/>
        </p:spPr>
      </p:pic>
    </p:spTree>
    <p:extLst>
      <p:ext uri="{BB962C8B-B14F-4D97-AF65-F5344CB8AC3E}">
        <p14:creationId xmlns:p14="http://schemas.microsoft.com/office/powerpoint/2010/main" val="102809683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F2CD8F-E7A5-2447-949C-FAF90E036126}"/>
              </a:ext>
            </a:extLst>
          </p:cNvPr>
          <p:cNvSpPr>
            <a:spLocks noGrp="1"/>
          </p:cNvSpPr>
          <p:nvPr>
            <p:ph type="title"/>
          </p:nvPr>
        </p:nvSpPr>
        <p:spPr/>
        <p:txBody>
          <a:bodyPr/>
          <a:lstStyle/>
          <a:p>
            <a:r>
              <a:rPr lang="en-US">
                <a:solidFill>
                  <a:srgbClr val="282828"/>
                </a:solidFill>
              </a:rPr>
              <a:t>Get started </a:t>
            </a:r>
          </a:p>
        </p:txBody>
      </p:sp>
      <p:pic>
        <p:nvPicPr>
          <p:cNvPr id="4" name="Picture 3" descr="Two people shaking hands during a business discussion.">
            <a:extLst>
              <a:ext uri="{FF2B5EF4-FFF2-40B4-BE49-F238E27FC236}">
                <a16:creationId xmlns:a16="http://schemas.microsoft.com/office/drawing/2014/main" id="{59CEDD54-FA5A-4E38-A69B-FE56F59414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1974" y="992"/>
            <a:ext cx="6174501" cy="6993533"/>
          </a:xfrm>
          <a:prstGeom prst="rect">
            <a:avLst/>
          </a:prstGeom>
        </p:spPr>
      </p:pic>
      <p:sp>
        <p:nvSpPr>
          <p:cNvPr id="11" name="Footer Placeholder 14">
            <a:extLst>
              <a:ext uri="{FF2B5EF4-FFF2-40B4-BE49-F238E27FC236}">
                <a16:creationId xmlns:a16="http://schemas.microsoft.com/office/drawing/2014/main" id="{84B3EF83-856F-0F4F-BF7B-FFCF6E667BFC}"/>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15" name="Text Placeholder 6">
            <a:extLst>
              <a:ext uri="{FF2B5EF4-FFF2-40B4-BE49-F238E27FC236}">
                <a16:creationId xmlns:a16="http://schemas.microsoft.com/office/drawing/2014/main" id="{BF93D966-3DF9-42E3-9FA9-A77526CCE269}"/>
              </a:ext>
            </a:extLst>
          </p:cNvPr>
          <p:cNvSpPr txBox="1">
            <a:spLocks/>
          </p:cNvSpPr>
          <p:nvPr/>
        </p:nvSpPr>
        <p:spPr>
          <a:xfrm>
            <a:off x="1275080" y="1706538"/>
            <a:ext cx="4439920" cy="3779862"/>
          </a:xfrm>
          <a:prstGeom prst="rect">
            <a:avLst/>
          </a:prstGeom>
        </p:spPr>
        <p:txBody>
          <a:bodyPr/>
          <a:lstStyle>
            <a:lvl1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rgbClr val="742774"/>
                </a:solidFill>
                <a:latin typeface="+mj-lt"/>
                <a:ea typeface="+mn-ea"/>
                <a:cs typeface="+mn-cs"/>
              </a:defRPr>
            </a:lvl3pPr>
            <a:lvl4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384" rtl="0" eaLnBrk="1" fontAlgn="auto" latinLnBrk="0" hangingPunct="1">
              <a:lnSpc>
                <a:spcPct val="100000"/>
              </a:lnSpc>
              <a:spcBef>
                <a:spcPts val="0"/>
              </a:spcBef>
              <a:spcAft>
                <a:spcPts val="0"/>
              </a:spcAft>
              <a:buClrTx/>
              <a:buSzPct val="90000"/>
              <a:buFont typeface="Wingdings" panose="05000000000000000000" pitchFamily="2" charset="2"/>
              <a:buNone/>
              <a:tabLst/>
              <a:defRPr sz="1198" b="1" kern="1200" spc="0" baseline="0">
                <a:solidFill>
                  <a:schemeClr val="tx1"/>
                </a:solidFill>
                <a:latin typeface="+mn-lt"/>
                <a:ea typeface="+mn-ea"/>
                <a:cs typeface="+mn-cs"/>
              </a:defRPr>
            </a:lvl5pPr>
            <a:lvl6pPr marL="2330958" indent="0" algn="l" defTabSz="932384"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384" rtl="0" eaLnBrk="1" latinLnBrk="0" hangingPunct="1">
              <a:lnSpc>
                <a:spcPct val="100000"/>
              </a:lnSpc>
              <a:spcBef>
                <a:spcPts val="0"/>
              </a:spcBef>
              <a:spcAft>
                <a:spcPts val="0"/>
              </a:spcAft>
              <a:buFont typeface="Arial" pitchFamily="34" charset="0"/>
              <a:buNone/>
              <a:defRPr sz="1198"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a:solidFill>
                  <a:srgbClr val="742774"/>
                </a:solidFill>
                <a:cs typeface="Segoe UI" panose="020B0502040204020203" pitchFamily="34" charset="0"/>
              </a:rPr>
              <a:t>Learn more about Power Apps</a:t>
            </a:r>
          </a:p>
          <a:p>
            <a:pPr>
              <a:spcAft>
                <a:spcPts val="600"/>
              </a:spcAft>
            </a:pPr>
            <a:r>
              <a:rPr lang="en-US" sz="1600">
                <a:solidFill>
                  <a:srgbClr val="282828"/>
                </a:solidFill>
                <a:latin typeface="+mn-lt"/>
              </a:rPr>
              <a:t>Access </a:t>
            </a:r>
            <a:r>
              <a:rPr lang="en-US" sz="1600">
                <a:solidFill>
                  <a:srgbClr val="282828"/>
                </a:solidFill>
                <a:latin typeface="+mn-lt"/>
                <a:hlinkClick r:id="rId4">
                  <a:extLst>
                    <a:ext uri="{A12FA001-AC4F-418D-AE19-62706E023703}">
                      <ahyp:hlinkClr xmlns:ahyp="http://schemas.microsoft.com/office/drawing/2018/hyperlinkcolor" val="tx"/>
                    </a:ext>
                  </a:extLst>
                </a:hlinkClick>
              </a:rPr>
              <a:t>online learning </a:t>
            </a:r>
            <a:r>
              <a:rPr lang="en-US" sz="1600">
                <a:solidFill>
                  <a:srgbClr val="282828"/>
                </a:solidFill>
                <a:latin typeface="+mn-lt"/>
              </a:rPr>
              <a:t>for your consultants and professional developers. </a:t>
            </a:r>
          </a:p>
          <a:p>
            <a:pPr>
              <a:spcAft>
                <a:spcPts val="600"/>
              </a:spcAft>
            </a:pPr>
            <a:endParaRPr lang="en-US">
              <a:solidFill>
                <a:srgbClr val="742673"/>
              </a:solidFill>
              <a:cs typeface="Segoe UI" panose="020B0502040204020203" pitchFamily="34" charset="0"/>
            </a:endParaRPr>
          </a:p>
          <a:p>
            <a:pPr>
              <a:spcAft>
                <a:spcPts val="600"/>
              </a:spcAft>
            </a:pPr>
            <a:r>
              <a:rPr lang="en-US" sz="2000">
                <a:solidFill>
                  <a:srgbClr val="742774"/>
                </a:solidFill>
                <a:cs typeface="Segoe UI" panose="020B0502040204020203" pitchFamily="34" charset="0"/>
              </a:rPr>
              <a:t>Showcase your services and solutions</a:t>
            </a:r>
          </a:p>
          <a:p>
            <a:r>
              <a:rPr lang="en-US" sz="1600">
                <a:solidFill>
                  <a:srgbClr val="282828"/>
                </a:solidFill>
                <a:latin typeface="+mn-lt"/>
              </a:rPr>
              <a:t>Post your Power Apps services and showcase your apps on </a:t>
            </a:r>
            <a:r>
              <a:rPr lang="en-US" sz="1600">
                <a:solidFill>
                  <a:srgbClr val="282828"/>
                </a:solidFill>
                <a:latin typeface="+mn-lt"/>
                <a:hlinkClick r:id="rId5">
                  <a:extLst>
                    <a:ext uri="{A12FA001-AC4F-418D-AE19-62706E023703}">
                      <ahyp:hlinkClr xmlns:ahyp="http://schemas.microsoft.com/office/drawing/2018/hyperlinkcolor" val="tx"/>
                    </a:ext>
                  </a:extLst>
                </a:hlinkClick>
              </a:rPr>
              <a:t>AppSource Marketplace. </a:t>
            </a:r>
            <a:endParaRPr lang="en-US" sz="1600">
              <a:solidFill>
                <a:srgbClr val="282828"/>
              </a:solidFill>
              <a:latin typeface="+mn-lt"/>
            </a:endParaRPr>
          </a:p>
          <a:p>
            <a:pPr>
              <a:spcAft>
                <a:spcPts val="600"/>
              </a:spcAft>
            </a:pPr>
            <a:endParaRPr lang="en-US" sz="2000">
              <a:solidFill>
                <a:srgbClr val="742774"/>
              </a:solidFill>
              <a:cs typeface="Segoe UI" panose="020B0502040204020203" pitchFamily="34" charset="0"/>
            </a:endParaRPr>
          </a:p>
          <a:p>
            <a:pPr>
              <a:spcAft>
                <a:spcPts val="600"/>
              </a:spcAft>
            </a:pPr>
            <a:r>
              <a:rPr lang="en-US" sz="2000">
                <a:solidFill>
                  <a:srgbClr val="742774"/>
                </a:solidFill>
                <a:cs typeface="Segoe UI" panose="020B0502040204020203" pitchFamily="34" charset="0"/>
              </a:rPr>
              <a:t>Go to market with Microsoft</a:t>
            </a:r>
          </a:p>
          <a:p>
            <a:pPr>
              <a:spcAft>
                <a:spcPts val="600"/>
              </a:spcAft>
            </a:pPr>
            <a:r>
              <a:rPr lang="en-US" sz="1600">
                <a:solidFill>
                  <a:srgbClr val="282828"/>
                </a:solidFill>
                <a:latin typeface="+mn-lt"/>
              </a:rPr>
              <a:t>Access </a:t>
            </a:r>
            <a:r>
              <a:rPr lang="en-US" sz="1600">
                <a:solidFill>
                  <a:srgbClr val="282828"/>
                </a:solidFill>
                <a:latin typeface="+mn-lt"/>
                <a:hlinkClick r:id="rId6">
                  <a:extLst>
                    <a:ext uri="{A12FA001-AC4F-418D-AE19-62706E023703}">
                      <ahyp:hlinkClr xmlns:ahyp="http://schemas.microsoft.com/office/drawing/2018/hyperlinkcolor" val="tx"/>
                    </a:ext>
                  </a:extLst>
                </a:hlinkClick>
              </a:rPr>
              <a:t>resources, programs and offers</a:t>
            </a:r>
            <a:r>
              <a:rPr lang="en-US" sz="1600">
                <a:solidFill>
                  <a:srgbClr val="282828"/>
                </a:solidFill>
                <a:latin typeface="+mn-lt"/>
              </a:rPr>
              <a:t> to generate demand and grow your business</a:t>
            </a:r>
          </a:p>
        </p:txBody>
      </p:sp>
      <p:sp>
        <p:nvSpPr>
          <p:cNvPr id="16" name="Commitments_EC4D" title="Icon of a handshake">
            <a:extLst>
              <a:ext uri="{FF2B5EF4-FFF2-40B4-BE49-F238E27FC236}">
                <a16:creationId xmlns:a16="http://schemas.microsoft.com/office/drawing/2014/main" id="{23FBBC58-1D32-4EF2-8F3A-F183D4A671E8}"/>
              </a:ext>
            </a:extLst>
          </p:cNvPr>
          <p:cNvSpPr>
            <a:spLocks noChangeAspect="1" noEditPoints="1"/>
          </p:cNvSpPr>
          <p:nvPr/>
        </p:nvSpPr>
        <p:spPr bwMode="auto">
          <a:xfrm>
            <a:off x="739285" y="4380179"/>
            <a:ext cx="390091" cy="36576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5875" cap="sq">
            <a:solidFill>
              <a:srgbClr val="7427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09"/>
            <a:endParaRPr lang="en-US" sz="1836">
              <a:solidFill>
                <a:srgbClr val="282828"/>
              </a:solidFill>
              <a:latin typeface="Segoe UI"/>
            </a:endParaRPr>
          </a:p>
        </p:txBody>
      </p:sp>
      <p:sp>
        <p:nvSpPr>
          <p:cNvPr id="8" name="graduate" title="Icon of a graduation cap">
            <a:extLst>
              <a:ext uri="{FF2B5EF4-FFF2-40B4-BE49-F238E27FC236}">
                <a16:creationId xmlns:a16="http://schemas.microsoft.com/office/drawing/2014/main" id="{AB51E5F6-E099-4565-B386-1B0C453CA7FE}"/>
              </a:ext>
            </a:extLst>
          </p:cNvPr>
          <p:cNvSpPr>
            <a:spLocks noChangeAspect="1" noEditPoints="1"/>
          </p:cNvSpPr>
          <p:nvPr/>
        </p:nvSpPr>
        <p:spPr bwMode="auto">
          <a:xfrm>
            <a:off x="834853" y="1816047"/>
            <a:ext cx="235909" cy="202365"/>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15875"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Devices3_EA6C" title="Icon of a cellphone in front of a monitor">
            <a:extLst>
              <a:ext uri="{FF2B5EF4-FFF2-40B4-BE49-F238E27FC236}">
                <a16:creationId xmlns:a16="http://schemas.microsoft.com/office/drawing/2014/main" id="{8EF2C3C4-0A97-40D9-A954-6B926D0CEEB3}"/>
              </a:ext>
            </a:extLst>
          </p:cNvPr>
          <p:cNvSpPr>
            <a:spLocks noChangeAspect="1" noEditPoints="1"/>
          </p:cNvSpPr>
          <p:nvPr/>
        </p:nvSpPr>
        <p:spPr bwMode="auto">
          <a:xfrm>
            <a:off x="670350" y="1770383"/>
            <a:ext cx="527960" cy="365760"/>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15875"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nvGrpSpPr>
          <p:cNvPr id="33" name="Group 32">
            <a:extLst>
              <a:ext uri="{FF2B5EF4-FFF2-40B4-BE49-F238E27FC236}">
                <a16:creationId xmlns:a16="http://schemas.microsoft.com/office/drawing/2014/main" id="{9CE70C63-9F80-4209-A5D4-7349B649A8CD}"/>
              </a:ext>
            </a:extLst>
          </p:cNvPr>
          <p:cNvGrpSpPr/>
          <p:nvPr/>
        </p:nvGrpSpPr>
        <p:grpSpPr>
          <a:xfrm>
            <a:off x="719979" y="3031925"/>
            <a:ext cx="428704" cy="500556"/>
            <a:chOff x="719979" y="3031925"/>
            <a:chExt cx="428704" cy="500556"/>
          </a:xfrm>
        </p:grpSpPr>
        <p:sp>
          <p:nvSpPr>
            <p:cNvPr id="29" name="people_12" title="Icon of three people">
              <a:extLst>
                <a:ext uri="{FF2B5EF4-FFF2-40B4-BE49-F238E27FC236}">
                  <a16:creationId xmlns:a16="http://schemas.microsoft.com/office/drawing/2014/main" id="{90ED98C3-377C-4F44-ACA5-192C43AD8882}"/>
                </a:ext>
              </a:extLst>
            </p:cNvPr>
            <p:cNvSpPr>
              <a:spLocks noChangeAspect="1" noEditPoints="1"/>
            </p:cNvSpPr>
            <p:nvPr/>
          </p:nvSpPr>
          <p:spPr bwMode="auto">
            <a:xfrm>
              <a:off x="719979" y="3166721"/>
              <a:ext cx="428704" cy="36576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a:extLst>
                <a:ext uri="{FF2B5EF4-FFF2-40B4-BE49-F238E27FC236}">
                  <a16:creationId xmlns:a16="http://schemas.microsoft.com/office/drawing/2014/main" id="{02488C43-8D71-4FDA-8F62-909C15A50B4F}"/>
                </a:ext>
              </a:extLst>
            </p:cNvPr>
            <p:cNvCxnSpPr>
              <a:cxnSpLocks/>
            </p:cNvCxnSpPr>
            <p:nvPr/>
          </p:nvCxnSpPr>
          <p:spPr>
            <a:xfrm flipV="1">
              <a:off x="934330" y="3031925"/>
              <a:ext cx="0" cy="146250"/>
            </a:xfrm>
            <a:prstGeom prst="straightConnector1">
              <a:avLst/>
            </a:prstGeom>
            <a:ln w="15875" cap="flat">
              <a:solidFill>
                <a:schemeClr val="accent4"/>
              </a:solidFill>
              <a:miter lim="800000"/>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40816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14F860-07CD-4A34-A618-A5C7DDF07DB0}"/>
              </a:ext>
            </a:extLst>
          </p:cNvPr>
          <p:cNvSpPr/>
          <p:nvPr/>
        </p:nvSpPr>
        <p:spPr>
          <a:xfrm>
            <a:off x="1022781" y="2900740"/>
            <a:ext cx="1424044" cy="282513"/>
          </a:xfrm>
          <a:prstGeom prst="rect">
            <a:avLst/>
          </a:prstGeom>
          <a:ln>
            <a:solidFill>
              <a:schemeClr val="bg1"/>
            </a:solidFill>
          </a:ln>
        </p:spPr>
        <p:txBody>
          <a:bodyPr wrap="none" lIns="0" tIns="0" rIns="0" bIns="0" anchor="t">
            <a:noAutofit/>
          </a:bodyPr>
          <a:lstStyle/>
          <a:p>
            <a:pPr algn="ctr" defTabSz="932239">
              <a:buClr>
                <a:srgbClr val="0078D7"/>
              </a:buClr>
              <a:defRPr/>
            </a:pPr>
            <a:r>
              <a:rPr lang="en-US" b="1">
                <a:solidFill>
                  <a:srgbClr val="742774"/>
                </a:solidFill>
                <a:latin typeface="+mj-lt"/>
                <a:cs typeface="Segoe UI Semilight"/>
              </a:rPr>
              <a:t>Reduce costs</a:t>
            </a:r>
          </a:p>
        </p:txBody>
      </p:sp>
      <p:sp>
        <p:nvSpPr>
          <p:cNvPr id="14" name="money_2" title="Icon of a dollar sign with an arrow around it pointing clockwise">
            <a:extLst>
              <a:ext uri="{FF2B5EF4-FFF2-40B4-BE49-F238E27FC236}">
                <a16:creationId xmlns:a16="http://schemas.microsoft.com/office/drawing/2014/main" id="{1ECA648B-8814-4050-8C3F-3E2B9F33DB5E}"/>
              </a:ext>
            </a:extLst>
          </p:cNvPr>
          <p:cNvSpPr>
            <a:spLocks noChangeAspect="1" noEditPoints="1"/>
          </p:cNvSpPr>
          <p:nvPr/>
        </p:nvSpPr>
        <p:spPr bwMode="auto">
          <a:xfrm>
            <a:off x="1445307" y="2091732"/>
            <a:ext cx="578992" cy="610477"/>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5875" cap="flat">
            <a:solidFill>
              <a:schemeClr val="accent3"/>
            </a:solidFill>
            <a:prstDash val="solid"/>
            <a:miter lim="800000"/>
            <a:headEnd/>
            <a:tailEnd/>
          </a:ln>
        </p:spPr>
        <p:txBody>
          <a:bodyPr vert="horz" wrap="square" lIns="93234" tIns="46616" rIns="93234" bIns="46616" numCol="1" anchor="t" anchorCtr="0" compatLnSpc="1">
            <a:prstTxWarp prst="textNoShape">
              <a:avLst/>
            </a:prstTxWarp>
          </a:bodyPr>
          <a:lstStyle/>
          <a:p>
            <a:pPr defTabSz="932239">
              <a:defRPr/>
            </a:pPr>
            <a:endParaRPr lang="en-US" sz="1836">
              <a:solidFill>
                <a:srgbClr val="75757A"/>
              </a:solidFill>
              <a:latin typeface="Segoe UI"/>
            </a:endParaRPr>
          </a:p>
        </p:txBody>
      </p:sp>
      <p:sp>
        <p:nvSpPr>
          <p:cNvPr id="15" name="Rectangle 14">
            <a:extLst>
              <a:ext uri="{FF2B5EF4-FFF2-40B4-BE49-F238E27FC236}">
                <a16:creationId xmlns:a16="http://schemas.microsoft.com/office/drawing/2014/main" id="{2F366B56-6DE4-4087-8973-4DFD52D7012C}"/>
              </a:ext>
            </a:extLst>
          </p:cNvPr>
          <p:cNvSpPr/>
          <p:nvPr/>
        </p:nvSpPr>
        <p:spPr>
          <a:xfrm>
            <a:off x="8623890" y="2917838"/>
            <a:ext cx="3285461" cy="282513"/>
          </a:xfrm>
          <a:prstGeom prst="rect">
            <a:avLst/>
          </a:prstGeom>
          <a:ln>
            <a:solidFill>
              <a:schemeClr val="bg1"/>
            </a:solidFill>
          </a:ln>
        </p:spPr>
        <p:txBody>
          <a:bodyPr wrap="square" lIns="0" tIns="0" rIns="0" bIns="0">
            <a:noAutofit/>
          </a:bodyPr>
          <a:lstStyle/>
          <a:p>
            <a:pPr algn="ctr" defTabSz="932239">
              <a:buClr>
                <a:srgbClr val="0078D7"/>
              </a:buClr>
              <a:defRPr/>
            </a:pPr>
            <a:r>
              <a:rPr lang="en-US" b="1">
                <a:solidFill>
                  <a:srgbClr val="742774"/>
                </a:solidFill>
                <a:latin typeface="+mj-lt"/>
                <a:cs typeface="Segoe UI Semilight" panose="020B0402040204020203" pitchFamily="34" charset="0"/>
              </a:rPr>
              <a:t>Accelerate innovation</a:t>
            </a:r>
          </a:p>
        </p:txBody>
      </p:sp>
      <p:sp>
        <p:nvSpPr>
          <p:cNvPr id="19" name="Rectangle 18">
            <a:extLst>
              <a:ext uri="{FF2B5EF4-FFF2-40B4-BE49-F238E27FC236}">
                <a16:creationId xmlns:a16="http://schemas.microsoft.com/office/drawing/2014/main" id="{B768665B-2552-4FFD-95CC-FA3E05D62778}"/>
              </a:ext>
            </a:extLst>
          </p:cNvPr>
          <p:cNvSpPr/>
          <p:nvPr/>
        </p:nvSpPr>
        <p:spPr>
          <a:xfrm>
            <a:off x="6593486" y="2917837"/>
            <a:ext cx="1797672" cy="282513"/>
          </a:xfrm>
          <a:prstGeom prst="rect">
            <a:avLst/>
          </a:prstGeom>
          <a:ln>
            <a:solidFill>
              <a:schemeClr val="bg1"/>
            </a:solidFill>
          </a:ln>
        </p:spPr>
        <p:txBody>
          <a:bodyPr wrap="none" lIns="0" tIns="0" rIns="0" bIns="0">
            <a:noAutofit/>
          </a:bodyPr>
          <a:lstStyle/>
          <a:p>
            <a:pPr algn="ctr" defTabSz="932239">
              <a:buClr>
                <a:srgbClr val="0078D7"/>
              </a:buClr>
              <a:defRPr/>
            </a:pPr>
            <a:r>
              <a:rPr lang="en-US" b="1">
                <a:solidFill>
                  <a:srgbClr val="742774"/>
                </a:solidFill>
                <a:latin typeface="+mj-lt"/>
                <a:cs typeface="Segoe UI Semilight" panose="020B0402040204020203" pitchFamily="34" charset="0"/>
              </a:rPr>
              <a:t>Increase agility </a:t>
            </a:r>
          </a:p>
        </p:txBody>
      </p:sp>
      <p:sp>
        <p:nvSpPr>
          <p:cNvPr id="22" name="speedometer_2" title="Icon of a spedometer showing fast speed">
            <a:extLst>
              <a:ext uri="{FF2B5EF4-FFF2-40B4-BE49-F238E27FC236}">
                <a16:creationId xmlns:a16="http://schemas.microsoft.com/office/drawing/2014/main" id="{D6D9FCEE-7DBE-4B8F-9DF3-3EB0DDE35811}"/>
              </a:ext>
            </a:extLst>
          </p:cNvPr>
          <p:cNvSpPr>
            <a:spLocks noChangeAspect="1" noEditPoints="1"/>
          </p:cNvSpPr>
          <p:nvPr/>
        </p:nvSpPr>
        <p:spPr bwMode="auto">
          <a:xfrm>
            <a:off x="4371126" y="2138099"/>
            <a:ext cx="570031" cy="570031"/>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sq">
            <a:solidFill>
              <a:schemeClr val="accent3"/>
            </a:solidFill>
            <a:prstDash val="solid"/>
            <a:miter lim="800000"/>
            <a:headEnd/>
            <a:tailEnd/>
          </a:ln>
        </p:spPr>
        <p:txBody>
          <a:bodyPr vert="horz" wrap="square" lIns="93234" tIns="46616" rIns="93234" bIns="46616" numCol="1" anchor="t" anchorCtr="0" compatLnSpc="1">
            <a:prstTxWarp prst="textNoShape">
              <a:avLst/>
            </a:prstTxWarp>
          </a:bodyPr>
          <a:lstStyle/>
          <a:p>
            <a:pPr defTabSz="932239">
              <a:defRPr/>
            </a:pPr>
            <a:endParaRPr lang="en-US" sz="1836">
              <a:solidFill>
                <a:srgbClr val="75757A"/>
              </a:solidFill>
              <a:latin typeface="Segoe UI"/>
            </a:endParaRPr>
          </a:p>
        </p:txBody>
      </p:sp>
      <p:sp>
        <p:nvSpPr>
          <p:cNvPr id="27" name="Rectangle 26">
            <a:extLst>
              <a:ext uri="{FF2B5EF4-FFF2-40B4-BE49-F238E27FC236}">
                <a16:creationId xmlns:a16="http://schemas.microsoft.com/office/drawing/2014/main" id="{A7DE35AE-CF03-4941-9AE2-773ACFC25C39}"/>
              </a:ext>
            </a:extLst>
          </p:cNvPr>
          <p:cNvSpPr/>
          <p:nvPr/>
        </p:nvSpPr>
        <p:spPr>
          <a:xfrm>
            <a:off x="3436422" y="2923559"/>
            <a:ext cx="2439438" cy="376424"/>
          </a:xfrm>
          <a:prstGeom prst="rect">
            <a:avLst/>
          </a:prstGeom>
          <a:ln>
            <a:solidFill>
              <a:schemeClr val="bg1"/>
            </a:solidFill>
          </a:ln>
        </p:spPr>
        <p:txBody>
          <a:bodyPr wrap="square" lIns="0" tIns="0" rIns="0" bIns="0" anchor="t">
            <a:noAutofit/>
          </a:bodyPr>
          <a:lstStyle/>
          <a:p>
            <a:pPr algn="ctr" defTabSz="932239">
              <a:buClr>
                <a:srgbClr val="0078D7"/>
              </a:buClr>
              <a:defRPr/>
            </a:pPr>
            <a:r>
              <a:rPr lang="en-US" b="1">
                <a:solidFill>
                  <a:srgbClr val="742774"/>
                </a:solidFill>
                <a:latin typeface="+mj-lt"/>
                <a:cs typeface="Segoe UI Semilight"/>
              </a:rPr>
              <a:t>Improve performance</a:t>
            </a:r>
          </a:p>
          <a:p>
            <a:pPr algn="ctr" defTabSz="932239">
              <a:buClr>
                <a:srgbClr val="0078D7"/>
              </a:buClr>
              <a:defRPr/>
            </a:pPr>
            <a:endParaRPr lang="en-US" b="1">
              <a:solidFill>
                <a:srgbClr val="3C3C41"/>
              </a:solidFill>
              <a:latin typeface="+mj-lt"/>
              <a:cs typeface="Segoe UI Semilight" panose="020B0402040204020203" pitchFamily="34" charset="0"/>
            </a:endParaRPr>
          </a:p>
        </p:txBody>
      </p:sp>
      <p:sp>
        <p:nvSpPr>
          <p:cNvPr id="51" name="Title 8">
            <a:extLst>
              <a:ext uri="{FF2B5EF4-FFF2-40B4-BE49-F238E27FC236}">
                <a16:creationId xmlns:a16="http://schemas.microsoft.com/office/drawing/2014/main" id="{CEB5784E-738B-451C-829F-EAF1C4A40196}"/>
              </a:ext>
            </a:extLst>
          </p:cNvPr>
          <p:cNvSpPr>
            <a:spLocks noGrp="1"/>
          </p:cNvSpPr>
          <p:nvPr>
            <p:ph type="title"/>
          </p:nvPr>
        </p:nvSpPr>
        <p:spPr>
          <a:xfrm>
            <a:off x="409886" y="642840"/>
            <a:ext cx="11497899" cy="411162"/>
          </a:xfrm>
        </p:spPr>
        <p:txBody>
          <a:bodyPr/>
          <a:lstStyle/>
          <a:p>
            <a:r>
              <a:rPr lang="en-US">
                <a:solidFill>
                  <a:srgbClr val="282828"/>
                </a:solidFill>
              </a:rPr>
              <a:t>C</a:t>
            </a:r>
            <a:r>
              <a:rPr lang="en-US" sz="2800">
                <a:solidFill>
                  <a:srgbClr val="282828"/>
                </a:solidFill>
              </a:rPr>
              <a:t>ustomers are motivated to modernize to the cloud</a:t>
            </a:r>
          </a:p>
        </p:txBody>
      </p:sp>
      <p:sp>
        <p:nvSpPr>
          <p:cNvPr id="34" name="Footer Placeholder 14">
            <a:extLst>
              <a:ext uri="{FF2B5EF4-FFF2-40B4-BE49-F238E27FC236}">
                <a16:creationId xmlns:a16="http://schemas.microsoft.com/office/drawing/2014/main" id="{F7B5370A-5B17-2A42-8926-4F8E4537057B}"/>
              </a:ext>
            </a:extLst>
          </p:cNvPr>
          <p:cNvSpPr>
            <a:spLocks noGrp="1"/>
          </p:cNvSpPr>
          <p:nvPr>
            <p:ph type="ftr" sz="quarter" idx="3"/>
          </p:nvPr>
        </p:nvSpPr>
        <p:spPr>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52" name="TextBox 51">
            <a:extLst>
              <a:ext uri="{FF2B5EF4-FFF2-40B4-BE49-F238E27FC236}">
                <a16:creationId xmlns:a16="http://schemas.microsoft.com/office/drawing/2014/main" id="{32E1D08C-DB32-466D-99D1-C5C2F459B001}"/>
              </a:ext>
            </a:extLst>
          </p:cNvPr>
          <p:cNvSpPr txBox="1"/>
          <p:nvPr/>
        </p:nvSpPr>
        <p:spPr>
          <a:xfrm>
            <a:off x="2259550" y="5170664"/>
            <a:ext cx="7287929" cy="871713"/>
          </a:xfrm>
          <a:prstGeom prst="rect">
            <a:avLst/>
          </a:prstGeom>
          <a:noFill/>
        </p:spPr>
        <p:txBody>
          <a:bodyPr wrap="square">
            <a:spAutoFit/>
          </a:bodyPr>
          <a:lstStyle/>
          <a:p>
            <a:pPr algn="ctr">
              <a:lnSpc>
                <a:spcPct val="150000"/>
              </a:lnSpc>
            </a:pPr>
            <a:r>
              <a:rPr lang="en-US" b="0" i="0">
                <a:solidFill>
                  <a:srgbClr val="282828"/>
                </a:solidFill>
                <a:effectLst/>
                <a:latin typeface="+mj-lt"/>
              </a:rPr>
              <a:t>By 2022, cloud shift spending across enterprise IT markets will </a:t>
            </a:r>
            <a:r>
              <a:rPr lang="en-US" b="1" i="0">
                <a:solidFill>
                  <a:srgbClr val="742774"/>
                </a:solidFill>
                <a:effectLst/>
                <a:latin typeface="+mj-lt"/>
              </a:rPr>
              <a:t>increase 28%, </a:t>
            </a:r>
            <a:r>
              <a:rPr lang="en-US" b="0" i="0">
                <a:solidFill>
                  <a:srgbClr val="282828"/>
                </a:solidFill>
                <a:effectLst/>
                <a:latin typeface="+mj-lt"/>
              </a:rPr>
              <a:t>up from 19% in 2018. – Gartner </a:t>
            </a:r>
            <a:endParaRPr lang="en-US">
              <a:solidFill>
                <a:srgbClr val="282828"/>
              </a:solidFill>
              <a:latin typeface="+mj-lt"/>
            </a:endParaRPr>
          </a:p>
        </p:txBody>
      </p:sp>
      <p:sp>
        <p:nvSpPr>
          <p:cNvPr id="31" name="MiniExpand_E93A" title="Icon of a rectangle on the lower-left inside a larger rectangle with an arrow pointed to the upper-right corner">
            <a:extLst>
              <a:ext uri="{FF2B5EF4-FFF2-40B4-BE49-F238E27FC236}">
                <a16:creationId xmlns:a16="http://schemas.microsoft.com/office/drawing/2014/main" id="{A86CF715-ED03-0047-B847-63A8D076B631}"/>
              </a:ext>
            </a:extLst>
          </p:cNvPr>
          <p:cNvSpPr>
            <a:spLocks noChangeAspect="1" noEditPoints="1"/>
          </p:cNvSpPr>
          <p:nvPr/>
        </p:nvSpPr>
        <p:spPr bwMode="auto">
          <a:xfrm>
            <a:off x="7185367" y="2165267"/>
            <a:ext cx="599794" cy="507710"/>
          </a:xfrm>
          <a:custGeom>
            <a:avLst/>
            <a:gdLst>
              <a:gd name="T0" fmla="*/ 3493 w 4781"/>
              <a:gd name="T1" fmla="*/ 0 h 4047"/>
              <a:gd name="T2" fmla="*/ 4781 w 4781"/>
              <a:gd name="T3" fmla="*/ 0 h 4047"/>
              <a:gd name="T4" fmla="*/ 4781 w 4781"/>
              <a:gd name="T5" fmla="*/ 1288 h 4047"/>
              <a:gd name="T6" fmla="*/ 4781 w 4781"/>
              <a:gd name="T7" fmla="*/ 0 h 4047"/>
              <a:gd name="T8" fmla="*/ 2889 w 4781"/>
              <a:gd name="T9" fmla="*/ 1894 h 4047"/>
              <a:gd name="T10" fmla="*/ 3126 w 4781"/>
              <a:gd name="T11" fmla="*/ 0 h 4047"/>
              <a:gd name="T12" fmla="*/ 0 w 4781"/>
              <a:gd name="T13" fmla="*/ 0 h 4047"/>
              <a:gd name="T14" fmla="*/ 0 w 4781"/>
              <a:gd name="T15" fmla="*/ 4047 h 4047"/>
              <a:gd name="T16" fmla="*/ 4781 w 4781"/>
              <a:gd name="T17" fmla="*/ 4047 h 4047"/>
              <a:gd name="T18" fmla="*/ 4781 w 4781"/>
              <a:gd name="T19" fmla="*/ 1656 h 4047"/>
              <a:gd name="T20" fmla="*/ 2207 w 4781"/>
              <a:gd name="T21" fmla="*/ 4047 h 4047"/>
              <a:gd name="T22" fmla="*/ 2207 w 4781"/>
              <a:gd name="T23" fmla="*/ 2575 h 4047"/>
              <a:gd name="T24" fmla="*/ 0 w 4781"/>
              <a:gd name="T25" fmla="*/ 2575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1" h="4047">
                <a:moveTo>
                  <a:pt x="3493" y="0"/>
                </a:moveTo>
                <a:lnTo>
                  <a:pt x="4781" y="0"/>
                </a:lnTo>
                <a:lnTo>
                  <a:pt x="4781" y="1288"/>
                </a:lnTo>
                <a:moveTo>
                  <a:pt x="4781" y="0"/>
                </a:moveTo>
                <a:lnTo>
                  <a:pt x="2889" y="1894"/>
                </a:lnTo>
                <a:moveTo>
                  <a:pt x="3126" y="0"/>
                </a:moveTo>
                <a:lnTo>
                  <a:pt x="0" y="0"/>
                </a:lnTo>
                <a:lnTo>
                  <a:pt x="0" y="4047"/>
                </a:lnTo>
                <a:lnTo>
                  <a:pt x="4781" y="4047"/>
                </a:lnTo>
                <a:lnTo>
                  <a:pt x="4781" y="1656"/>
                </a:lnTo>
                <a:moveTo>
                  <a:pt x="2207" y="4047"/>
                </a:moveTo>
                <a:lnTo>
                  <a:pt x="2207" y="2575"/>
                </a:lnTo>
                <a:lnTo>
                  <a:pt x="0" y="2575"/>
                </a:lnTo>
              </a:path>
            </a:pathLst>
          </a:custGeom>
          <a:noFill/>
          <a:ln w="15875"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33" name="light" title="Icon of a lightbulb">
            <a:extLst>
              <a:ext uri="{FF2B5EF4-FFF2-40B4-BE49-F238E27FC236}">
                <a16:creationId xmlns:a16="http://schemas.microsoft.com/office/drawing/2014/main" id="{E67419F0-C495-9F45-BA8F-9AD947821965}"/>
              </a:ext>
            </a:extLst>
          </p:cNvPr>
          <p:cNvSpPr>
            <a:spLocks noChangeAspect="1" noEditPoints="1"/>
          </p:cNvSpPr>
          <p:nvPr/>
        </p:nvSpPr>
        <p:spPr bwMode="auto">
          <a:xfrm>
            <a:off x="9994477" y="2132959"/>
            <a:ext cx="381000" cy="565657"/>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5875"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cxnSp>
        <p:nvCxnSpPr>
          <p:cNvPr id="11" name="Straight Connector 10">
            <a:extLst>
              <a:ext uri="{FF2B5EF4-FFF2-40B4-BE49-F238E27FC236}">
                <a16:creationId xmlns:a16="http://schemas.microsoft.com/office/drawing/2014/main" id="{C4E67A3C-E5C8-4695-BD31-5F58A823A4DA}"/>
              </a:ext>
              <a:ext uri="{C183D7F6-B498-43B3-948B-1728B52AA6E4}">
                <adec:decorative xmlns:adec="http://schemas.microsoft.com/office/drawing/2017/decorative" val="1"/>
              </a:ext>
            </a:extLst>
          </p:cNvPr>
          <p:cNvCxnSpPr>
            <a:cxnSpLocks/>
          </p:cNvCxnSpPr>
          <p:nvPr/>
        </p:nvCxnSpPr>
        <p:spPr>
          <a:xfrm>
            <a:off x="2995388" y="4703105"/>
            <a:ext cx="5816251" cy="0"/>
          </a:xfrm>
          <a:prstGeom prst="line">
            <a:avLst/>
          </a:prstGeom>
          <a:ln>
            <a:solidFill>
              <a:srgbClr val="74267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D44715F-8BB3-489D-BB55-B21A9AB1ADEC}"/>
              </a:ext>
            </a:extLst>
          </p:cNvPr>
          <p:cNvSpPr txBox="1"/>
          <p:nvPr/>
        </p:nvSpPr>
        <p:spPr>
          <a:xfrm>
            <a:off x="915979" y="3191378"/>
            <a:ext cx="2216640" cy="519566"/>
          </a:xfrm>
          <a:prstGeom prst="rect">
            <a:avLst/>
          </a:prstGeom>
          <a:noFill/>
        </p:spPr>
        <p:txBody>
          <a:bodyPr wrap="square">
            <a:spAutoFit/>
          </a:bodyPr>
          <a:lstStyle/>
          <a:p>
            <a:pPr marL="171450" indent="-171450" defTabSz="932239">
              <a:buClr>
                <a:schemeClr val="accent3"/>
              </a:buClr>
              <a:buFont typeface="Arial" panose="020B0604020202020204" pitchFamily="34" charset="0"/>
              <a:buChar char="•"/>
              <a:defRPr/>
            </a:pPr>
            <a:r>
              <a:rPr lang="en-US" sz="1200" dirty="0">
                <a:solidFill>
                  <a:schemeClr val="accent3"/>
                </a:solidFill>
                <a:cs typeface="Segoe UI Semilight" panose="020B0402040204020203" pitchFamily="34" charset="0"/>
              </a:rPr>
              <a:t>Aging datacenters </a:t>
            </a:r>
          </a:p>
          <a:p>
            <a:pPr marL="171450" indent="-171450" defTabSz="932239">
              <a:lnSpc>
                <a:spcPct val="150000"/>
              </a:lnSpc>
              <a:buClr>
                <a:schemeClr val="accent3"/>
              </a:buClr>
              <a:buFont typeface="Arial" panose="020B0604020202020204" pitchFamily="34" charset="0"/>
              <a:buChar char="•"/>
              <a:defRPr/>
            </a:pPr>
            <a:r>
              <a:rPr lang="en-US" sz="1200" dirty="0">
                <a:solidFill>
                  <a:schemeClr val="accent3"/>
                </a:solidFill>
                <a:cs typeface="Segoe UI Semilight" panose="020B0402040204020203" pitchFamily="34" charset="0"/>
              </a:rPr>
              <a:t>Urgent capacity needs </a:t>
            </a:r>
          </a:p>
        </p:txBody>
      </p:sp>
      <p:sp>
        <p:nvSpPr>
          <p:cNvPr id="62" name="TextBox 61">
            <a:extLst>
              <a:ext uri="{FF2B5EF4-FFF2-40B4-BE49-F238E27FC236}">
                <a16:creationId xmlns:a16="http://schemas.microsoft.com/office/drawing/2014/main" id="{EBE2AC99-3182-4458-A973-76A87E122947}"/>
              </a:ext>
            </a:extLst>
          </p:cNvPr>
          <p:cNvSpPr txBox="1"/>
          <p:nvPr/>
        </p:nvSpPr>
        <p:spPr>
          <a:xfrm>
            <a:off x="3436422" y="3144243"/>
            <a:ext cx="2368517" cy="553998"/>
          </a:xfrm>
          <a:prstGeom prst="rect">
            <a:avLst/>
          </a:prstGeom>
          <a:noFill/>
        </p:spPr>
        <p:txBody>
          <a:bodyPr wrap="square">
            <a:spAutoFit/>
          </a:bodyPr>
          <a:lstStyle/>
          <a:p>
            <a:pPr marL="171450" indent="-171450" defTabSz="932239">
              <a:lnSpc>
                <a:spcPct val="150000"/>
              </a:lnSpc>
              <a:buClr>
                <a:schemeClr val="accent3"/>
              </a:buClr>
              <a:buFont typeface="Arial" panose="020B0604020202020204" pitchFamily="34" charset="0"/>
              <a:buChar char="•"/>
              <a:defRPr/>
            </a:pPr>
            <a:r>
              <a:rPr lang="en-US" sz="1200">
                <a:solidFill>
                  <a:schemeClr val="accent3"/>
                </a:solidFill>
                <a:cs typeface="Segoe UI Semilight" panose="020B0402040204020203" pitchFamily="34" charset="0"/>
              </a:rPr>
              <a:t>Software end of support </a:t>
            </a:r>
          </a:p>
          <a:p>
            <a:pPr marL="171450" indent="-171450" defTabSz="932239">
              <a:buClr>
                <a:schemeClr val="accent3"/>
              </a:buClr>
              <a:buFont typeface="Arial" panose="020B0604020202020204" pitchFamily="34" charset="0"/>
              <a:buChar char="•"/>
              <a:defRPr/>
            </a:pPr>
            <a:r>
              <a:rPr lang="en-US" sz="1200">
                <a:solidFill>
                  <a:schemeClr val="accent3"/>
                </a:solidFill>
                <a:cs typeface="Segoe UI Semilight" panose="020B0402040204020203" pitchFamily="34" charset="0"/>
              </a:rPr>
              <a:t>Security and governance risk </a:t>
            </a:r>
          </a:p>
        </p:txBody>
      </p:sp>
      <p:sp>
        <p:nvSpPr>
          <p:cNvPr id="63" name="TextBox 62">
            <a:extLst>
              <a:ext uri="{FF2B5EF4-FFF2-40B4-BE49-F238E27FC236}">
                <a16:creationId xmlns:a16="http://schemas.microsoft.com/office/drawing/2014/main" id="{4FED6484-01CD-4971-90A6-28811FBD0106}"/>
              </a:ext>
            </a:extLst>
          </p:cNvPr>
          <p:cNvSpPr txBox="1"/>
          <p:nvPr/>
        </p:nvSpPr>
        <p:spPr>
          <a:xfrm>
            <a:off x="6593486" y="3194714"/>
            <a:ext cx="2368517" cy="519566"/>
          </a:xfrm>
          <a:prstGeom prst="rect">
            <a:avLst/>
          </a:prstGeom>
          <a:noFill/>
        </p:spPr>
        <p:txBody>
          <a:bodyPr wrap="square">
            <a:spAutoFit/>
          </a:bodyPr>
          <a:lstStyle/>
          <a:p>
            <a:pPr marL="171450" indent="-171450" defTabSz="932239">
              <a:buClr>
                <a:schemeClr val="accent3"/>
              </a:buClr>
              <a:buFont typeface="Arial" panose="020B0604020202020204" pitchFamily="34" charset="0"/>
              <a:buChar char="•"/>
              <a:defRPr/>
            </a:pPr>
            <a:r>
              <a:rPr lang="en-US" sz="1200">
                <a:solidFill>
                  <a:schemeClr val="accent3"/>
                </a:solidFill>
                <a:cs typeface="Segoe UI Semilight" panose="020B0402040204020203" pitchFamily="34" charset="0"/>
              </a:rPr>
              <a:t>Inefficient scalability </a:t>
            </a:r>
          </a:p>
          <a:p>
            <a:pPr marL="171450" indent="-171450" defTabSz="932239">
              <a:lnSpc>
                <a:spcPct val="150000"/>
              </a:lnSpc>
              <a:buClr>
                <a:schemeClr val="accent3"/>
              </a:buClr>
              <a:buFont typeface="Arial" panose="020B0604020202020204" pitchFamily="34" charset="0"/>
              <a:buChar char="•"/>
              <a:defRPr/>
            </a:pPr>
            <a:r>
              <a:rPr lang="en-US" sz="1200">
                <a:solidFill>
                  <a:schemeClr val="accent3"/>
                </a:solidFill>
                <a:cs typeface="Segoe UI Semilight" panose="020B0402040204020203" pitchFamily="34" charset="0"/>
              </a:rPr>
              <a:t>One technology stack </a:t>
            </a:r>
          </a:p>
        </p:txBody>
      </p:sp>
      <p:sp>
        <p:nvSpPr>
          <p:cNvPr id="66" name="TextBox 65">
            <a:extLst>
              <a:ext uri="{FF2B5EF4-FFF2-40B4-BE49-F238E27FC236}">
                <a16:creationId xmlns:a16="http://schemas.microsoft.com/office/drawing/2014/main" id="{FB6A6E7B-BE5F-46D7-A092-D17FDCEAC072}"/>
              </a:ext>
            </a:extLst>
          </p:cNvPr>
          <p:cNvSpPr txBox="1"/>
          <p:nvPr/>
        </p:nvSpPr>
        <p:spPr>
          <a:xfrm>
            <a:off x="9082361" y="3194713"/>
            <a:ext cx="2368517" cy="519566"/>
          </a:xfrm>
          <a:prstGeom prst="rect">
            <a:avLst/>
          </a:prstGeom>
          <a:noFill/>
        </p:spPr>
        <p:txBody>
          <a:bodyPr wrap="square">
            <a:spAutoFit/>
          </a:bodyPr>
          <a:lstStyle/>
          <a:p>
            <a:pPr marL="171450" indent="-171450" defTabSz="932239">
              <a:buClr>
                <a:schemeClr val="accent3"/>
              </a:buClr>
              <a:buFont typeface="Arial" panose="020B0604020202020204" pitchFamily="34" charset="0"/>
              <a:buChar char="•"/>
              <a:defRPr/>
            </a:pPr>
            <a:r>
              <a:rPr lang="en-US" sz="1200">
                <a:solidFill>
                  <a:schemeClr val="accent3"/>
                </a:solidFill>
                <a:cs typeface="Segoe UI Semilight" panose="020B0402040204020203" pitchFamily="34" charset="0"/>
              </a:rPr>
              <a:t>Manual processes</a:t>
            </a:r>
          </a:p>
          <a:p>
            <a:pPr marL="171450" indent="-171450" defTabSz="932239">
              <a:lnSpc>
                <a:spcPct val="150000"/>
              </a:lnSpc>
              <a:buClr>
                <a:schemeClr val="accent3"/>
              </a:buClr>
              <a:buFont typeface="Arial" panose="020B0604020202020204" pitchFamily="34" charset="0"/>
              <a:buChar char="•"/>
              <a:defRPr/>
            </a:pPr>
            <a:r>
              <a:rPr lang="en-US" sz="1200">
                <a:solidFill>
                  <a:schemeClr val="accent3"/>
                </a:solidFill>
                <a:cs typeface="Segoe UI Semilight" panose="020B0402040204020203" pitchFamily="34" charset="0"/>
              </a:rPr>
              <a:t>Increasing competition </a:t>
            </a:r>
          </a:p>
        </p:txBody>
      </p:sp>
    </p:spTree>
    <p:extLst>
      <p:ext uri="{BB962C8B-B14F-4D97-AF65-F5344CB8AC3E}">
        <p14:creationId xmlns:p14="http://schemas.microsoft.com/office/powerpoint/2010/main" val="32739495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1B423-0982-4C9A-A6A1-46D485C5E24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8640810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6848E72-A947-9147-B18B-28DA49762F9A}"/>
              </a:ext>
            </a:extLst>
          </p:cNvPr>
          <p:cNvSpPr/>
          <p:nvPr/>
        </p:nvSpPr>
        <p:spPr>
          <a:xfrm>
            <a:off x="369093" y="6068152"/>
            <a:ext cx="11088339" cy="203133"/>
          </a:xfrm>
          <a:prstGeom prst="rect">
            <a:avLst/>
          </a:prstGeom>
        </p:spPr>
        <p:txBody>
          <a:bodyPr wrap="square">
            <a:spAutoFit/>
          </a:bodyPr>
          <a:lstStyle/>
          <a:p>
            <a:pPr defTabSz="932563">
              <a:lnSpc>
                <a:spcPct val="90000"/>
              </a:lnSpc>
              <a:buSzPct val="90000"/>
              <a:defRPr/>
            </a:pPr>
            <a:r>
              <a:rPr lang="en-GB" sz="800">
                <a:solidFill>
                  <a:srgbClr val="1A1A1A"/>
                </a:solidFill>
                <a:latin typeface="Segoe UI Light" panose="020B0502040204020203" pitchFamily="34" charset="0"/>
                <a:cs typeface="Segoe UI Light" panose="020B0502040204020203" pitchFamily="34" charset="0"/>
              </a:rPr>
              <a:t>Forrester, Q1 Digital Process Automation Survey (for process improvement efforts 2 years from now); </a:t>
            </a:r>
            <a:r>
              <a:rPr lang="en-GB" sz="800" err="1">
                <a:solidFill>
                  <a:srgbClr val="1A1A1A"/>
                </a:solidFill>
                <a:latin typeface="Segoe UI Light" panose="020B0502040204020203" pitchFamily="34" charset="0"/>
                <a:cs typeface="Segoe UI Light" panose="020B0502040204020203" pitchFamily="34" charset="0"/>
              </a:rPr>
              <a:t>Dresner</a:t>
            </a:r>
            <a:r>
              <a:rPr lang="en-GB" sz="800">
                <a:solidFill>
                  <a:srgbClr val="1A1A1A"/>
                </a:solidFill>
                <a:latin typeface="Segoe UI Light" panose="020B0502040204020203" pitchFamily="34" charset="0"/>
                <a:cs typeface="Segoe UI Light" panose="020B0502040204020203" pitchFamily="34" charset="0"/>
              </a:rPr>
              <a:t> Advisory Services, The State of Business Intelligence, 2018 (critical responses only); Gartner, How to Deliver Enterprise Mobile Apps Faster – 2017​</a:t>
            </a:r>
            <a:endParaRPr lang="en-US" sz="800">
              <a:solidFill>
                <a:srgbClr val="1A1A1A"/>
              </a:solidFill>
              <a:latin typeface="Segoe UI"/>
            </a:endParaRPr>
          </a:p>
        </p:txBody>
      </p:sp>
      <p:sp>
        <p:nvSpPr>
          <p:cNvPr id="2" name="Title 1">
            <a:extLst>
              <a:ext uri="{FF2B5EF4-FFF2-40B4-BE49-F238E27FC236}">
                <a16:creationId xmlns:a16="http://schemas.microsoft.com/office/drawing/2014/main" id="{6D5B6277-FA31-8145-BC4D-2B4762AEACE1}"/>
              </a:ext>
            </a:extLst>
          </p:cNvPr>
          <p:cNvSpPr>
            <a:spLocks noGrp="1"/>
          </p:cNvSpPr>
          <p:nvPr>
            <p:ph type="title"/>
          </p:nvPr>
        </p:nvSpPr>
        <p:spPr/>
        <p:txBody>
          <a:bodyPr/>
          <a:lstStyle/>
          <a:p>
            <a:r>
              <a:rPr lang="en-US"/>
              <a:t>The modern app development opportunity will continue to grow </a:t>
            </a:r>
          </a:p>
        </p:txBody>
      </p:sp>
      <p:grpSp>
        <p:nvGrpSpPr>
          <p:cNvPr id="9" name="Group 8">
            <a:extLst>
              <a:ext uri="{FF2B5EF4-FFF2-40B4-BE49-F238E27FC236}">
                <a16:creationId xmlns:a16="http://schemas.microsoft.com/office/drawing/2014/main" id="{67C691DA-8738-4802-8EB9-42DA0126FFE1}"/>
              </a:ext>
            </a:extLst>
          </p:cNvPr>
          <p:cNvGrpSpPr/>
          <p:nvPr/>
        </p:nvGrpSpPr>
        <p:grpSpPr>
          <a:xfrm>
            <a:off x="8527645" y="4048888"/>
            <a:ext cx="3247841" cy="1280160"/>
            <a:chOff x="8543438" y="4048888"/>
            <a:chExt cx="3247841" cy="1280160"/>
          </a:xfrm>
        </p:grpSpPr>
        <p:sp>
          <p:nvSpPr>
            <p:cNvPr id="10" name="Text Placeholder 6">
              <a:extLst>
                <a:ext uri="{FF2B5EF4-FFF2-40B4-BE49-F238E27FC236}">
                  <a16:creationId xmlns:a16="http://schemas.microsoft.com/office/drawing/2014/main" id="{86FD000C-D91D-F243-827A-84F2BE95C0B0}"/>
                </a:ext>
              </a:extLst>
            </p:cNvPr>
            <p:cNvSpPr txBox="1">
              <a:spLocks/>
            </p:cNvSpPr>
            <p:nvPr/>
          </p:nvSpPr>
          <p:spPr>
            <a:xfrm>
              <a:off x="9048079" y="4048888"/>
              <a:ext cx="2743200" cy="1280160"/>
            </a:xfrm>
            <a:prstGeom prst="rect">
              <a:avLst/>
            </a:prstGeom>
          </p:spPr>
          <p:txBody>
            <a:bodyPr vert="horz" wrap="square" lIns="0" tIns="0" rIns="0" bIns="0" rtlCol="0">
              <a:noAutofit/>
            </a:bodyPr>
            <a:lstStyle>
              <a:defPPr>
                <a:defRPr lang="en-US"/>
              </a:defPPr>
              <a:lvl1pPr marR="0" indent="0" defTabSz="913926" fontAlgn="base">
                <a:lnSpc>
                  <a:spcPct val="100000"/>
                </a:lnSpc>
                <a:spcBef>
                  <a:spcPts val="1199"/>
                </a:spcBef>
                <a:spcAft>
                  <a:spcPts val="0"/>
                </a:spcAft>
                <a:buClrTx/>
                <a:buSzTx/>
                <a:buFont typeface="Wingdings" panose="05000000000000000000" pitchFamily="2" charset="2"/>
                <a:buNone/>
                <a:tabLst/>
                <a:defRPr b="0" i="0" spc="0" baseline="0">
                  <a:solidFill>
                    <a:srgbClr val="1A1A1A"/>
                  </a:solidFill>
                  <a:latin typeface="Segoe UI Light" panose="020B0502040204020203" pitchFamily="34" charset="0"/>
                  <a:cs typeface="Segoe UI Light" panose="020B0502040204020203" pitchFamily="34" charset="0"/>
                </a:defRPr>
              </a:lvl1pPr>
              <a:lvl2pPr marL="228600" marR="0" indent="0" fontAlgn="auto">
                <a:lnSpc>
                  <a:spcPct val="90000"/>
                </a:lnSpc>
                <a:spcBef>
                  <a:spcPts val="0"/>
                </a:spcBef>
                <a:spcAft>
                  <a:spcPts val="1300"/>
                </a:spcAft>
                <a:buClrTx/>
                <a:buSzPct val="90000"/>
                <a:buFont typeface="Wingdings" panose="05000000000000000000" pitchFamily="2" charset="2"/>
                <a:buNone/>
                <a:tabLst/>
                <a:defRPr sz="2000" spc="0" baseline="0">
                  <a:solidFill>
                    <a:schemeClr val="tx2"/>
                  </a:solidFill>
                </a:defRPr>
              </a:lvl2pPr>
              <a:lvl3pPr marL="457200" marR="0" indent="0" fontAlgn="auto">
                <a:lnSpc>
                  <a:spcPct val="90000"/>
                </a:lnSpc>
                <a:spcBef>
                  <a:spcPts val="0"/>
                </a:spcBef>
                <a:spcAft>
                  <a:spcPts val="1300"/>
                </a:spcAft>
                <a:buClrTx/>
                <a:buSzPct val="90000"/>
                <a:buFont typeface="Wingdings" panose="05000000000000000000" pitchFamily="2" charset="2"/>
                <a:buNone/>
                <a:tabLst/>
                <a:defRPr sz="2000" spc="0" baseline="0">
                  <a:solidFill>
                    <a:srgbClr val="000000"/>
                  </a:solidFill>
                </a:defRPr>
              </a:lvl3pPr>
              <a:lvl4pPr marL="685800" marR="0" indent="0" fontAlgn="auto">
                <a:lnSpc>
                  <a:spcPct val="90000"/>
                </a:lnSpc>
                <a:spcBef>
                  <a:spcPts val="0"/>
                </a:spcBef>
                <a:spcAft>
                  <a:spcPts val="1300"/>
                </a:spcAft>
                <a:buClrTx/>
                <a:buSzPct val="90000"/>
                <a:buFont typeface="Wingdings" panose="05000000000000000000" pitchFamily="2" charset="2"/>
                <a:buNone/>
                <a:tabLst/>
                <a:defRPr sz="2000" spc="0" baseline="0">
                  <a:solidFill>
                    <a:srgbClr val="000000"/>
                  </a:solidFill>
                </a:defRPr>
              </a:lvl4pPr>
              <a:lvl5pPr marL="914400" marR="0" indent="0"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r>
                <a:rPr lang="en-US" sz="2400" b="1">
                  <a:solidFill>
                    <a:srgbClr val="742774"/>
                  </a:solidFill>
                  <a:latin typeface="Segoe UI" panose="020B0502040204020203" pitchFamily="34" charset="0"/>
                  <a:cs typeface="Segoe UI" panose="020B0502040204020203" pitchFamily="34" charset="0"/>
                </a:rPr>
                <a:t>20% </a:t>
              </a:r>
              <a:r>
                <a:rPr lang="en-US">
                  <a:solidFill>
                    <a:srgbClr val="282828"/>
                  </a:solidFill>
                </a:rPr>
                <a:t>annual growth projected for application modernization - to USD 16.67 Billion by 2022.</a:t>
              </a:r>
              <a:endParaRPr lang="en-GB">
                <a:solidFill>
                  <a:srgbClr val="282828"/>
                </a:solidFill>
              </a:endParaRPr>
            </a:p>
          </p:txBody>
        </p:sp>
        <p:sp>
          <p:nvSpPr>
            <p:cNvPr id="28" name="Chart_E999" title="Icon of a line graph with an arrow at the end pointing up">
              <a:extLst>
                <a:ext uri="{FF2B5EF4-FFF2-40B4-BE49-F238E27FC236}">
                  <a16:creationId xmlns:a16="http://schemas.microsoft.com/office/drawing/2014/main" id="{8F581AF9-A478-6C4B-AA60-039FBB650AC8}"/>
                </a:ext>
              </a:extLst>
            </p:cNvPr>
            <p:cNvSpPr>
              <a:spLocks noChangeAspect="1" noEditPoints="1"/>
            </p:cNvSpPr>
            <p:nvPr/>
          </p:nvSpPr>
          <p:spPr bwMode="auto">
            <a:xfrm>
              <a:off x="8543438" y="4055538"/>
              <a:ext cx="365502" cy="365760"/>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6" name="Group 5">
            <a:extLst>
              <a:ext uri="{FF2B5EF4-FFF2-40B4-BE49-F238E27FC236}">
                <a16:creationId xmlns:a16="http://schemas.microsoft.com/office/drawing/2014/main" id="{4EEEECD3-D329-44E8-B497-086E04CF4185}"/>
              </a:ext>
            </a:extLst>
          </p:cNvPr>
          <p:cNvGrpSpPr/>
          <p:nvPr/>
        </p:nvGrpSpPr>
        <p:grpSpPr>
          <a:xfrm>
            <a:off x="660988" y="4041774"/>
            <a:ext cx="3270959" cy="1287274"/>
            <a:chOff x="676781" y="4041774"/>
            <a:chExt cx="3270959" cy="1287274"/>
          </a:xfrm>
        </p:grpSpPr>
        <p:sp>
          <p:nvSpPr>
            <p:cNvPr id="19" name="Text Placeholder 6">
              <a:extLst>
                <a:ext uri="{FF2B5EF4-FFF2-40B4-BE49-F238E27FC236}">
                  <a16:creationId xmlns:a16="http://schemas.microsoft.com/office/drawing/2014/main" id="{5270544A-FDC6-7D4B-821F-369681E9A0B1}"/>
                </a:ext>
              </a:extLst>
            </p:cNvPr>
            <p:cNvSpPr txBox="1">
              <a:spLocks/>
            </p:cNvSpPr>
            <p:nvPr/>
          </p:nvSpPr>
          <p:spPr>
            <a:xfrm>
              <a:off x="1204540" y="4048888"/>
              <a:ext cx="2743200" cy="1280160"/>
            </a:xfrm>
            <a:prstGeom prst="rect">
              <a:avLst/>
            </a:prstGeom>
          </p:spPr>
          <p:txBody>
            <a:bodyPr vert="horz" wrap="square" lIns="0" tIns="0" rIns="0" bIns="0" rtlCol="0">
              <a:noAutofit/>
            </a:bodyPr>
            <a:lstStyle>
              <a:lvl1pPr marL="0" marR="0" indent="0" algn="ctr"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defTabSz="913926" fontAlgn="base">
                <a:lnSpc>
                  <a:spcPct val="100000"/>
                </a:lnSpc>
                <a:spcBef>
                  <a:spcPts val="1199"/>
                </a:spcBef>
                <a:spcAft>
                  <a:spcPts val="0"/>
                </a:spcAft>
                <a:buSzTx/>
                <a:defRPr/>
              </a:pPr>
              <a:r>
                <a:rPr lang="en-GB" sz="2800" b="1">
                  <a:solidFill>
                    <a:srgbClr val="742774"/>
                  </a:solidFill>
                  <a:latin typeface="Segoe UI" panose="020B0502040204020203" pitchFamily="34" charset="0"/>
                  <a:cs typeface="Segoe UI" panose="020B0502040204020203" pitchFamily="34" charset="0"/>
                </a:rPr>
                <a:t>65% </a:t>
              </a:r>
              <a:r>
                <a:rPr lang="en-GB" sz="1800">
                  <a:solidFill>
                    <a:srgbClr val="282828"/>
                  </a:solidFill>
                  <a:latin typeface="Segoe UI Light" panose="020B0502040204020203" pitchFamily="34" charset="0"/>
                  <a:cs typeface="Segoe UI Light" panose="020B0502040204020203" pitchFamily="34" charset="0"/>
                </a:rPr>
                <a:t>of organizations report an app development backlog.</a:t>
              </a:r>
            </a:p>
          </p:txBody>
        </p:sp>
        <p:sp>
          <p:nvSpPr>
            <p:cNvPr id="29" name="History_E81C" title="Icon of a clock with an arrow around it pointing counterclockwise">
              <a:extLst>
                <a:ext uri="{FF2B5EF4-FFF2-40B4-BE49-F238E27FC236}">
                  <a16:creationId xmlns:a16="http://schemas.microsoft.com/office/drawing/2014/main" id="{CA8F029E-CF4C-0D4F-B49E-C52462333E09}"/>
                </a:ext>
              </a:extLst>
            </p:cNvPr>
            <p:cNvSpPr>
              <a:spLocks noChangeAspect="1" noEditPoints="1"/>
            </p:cNvSpPr>
            <p:nvPr/>
          </p:nvSpPr>
          <p:spPr bwMode="auto">
            <a:xfrm>
              <a:off x="676781" y="4041774"/>
              <a:ext cx="393192" cy="393288"/>
            </a:xfrm>
            <a:custGeom>
              <a:avLst/>
              <a:gdLst>
                <a:gd name="T0" fmla="*/ 2500 w 3750"/>
                <a:gd name="T1" fmla="*/ 2750 h 3750"/>
                <a:gd name="T2" fmla="*/ 1750 w 3750"/>
                <a:gd name="T3" fmla="*/ 2000 h 3750"/>
                <a:gd name="T4" fmla="*/ 1750 w 3750"/>
                <a:gd name="T5" fmla="*/ 875 h 3750"/>
                <a:gd name="T6" fmla="*/ 0 w 3750"/>
                <a:gd name="T7" fmla="*/ 375 h 3750"/>
                <a:gd name="T8" fmla="*/ 0 w 3750"/>
                <a:gd name="T9" fmla="*/ 1250 h 3750"/>
                <a:gd name="T10" fmla="*/ 875 w 3750"/>
                <a:gd name="T11" fmla="*/ 1250 h 3750"/>
                <a:gd name="T12" fmla="*/ 69 w 3750"/>
                <a:gd name="T13" fmla="*/ 2375 h 3750"/>
                <a:gd name="T14" fmla="*/ 1875 w 3750"/>
                <a:gd name="T15" fmla="*/ 3750 h 3750"/>
                <a:gd name="T16" fmla="*/ 3750 w 3750"/>
                <a:gd name="T17" fmla="*/ 1875 h 3750"/>
                <a:gd name="T18" fmla="*/ 1875 w 3750"/>
                <a:gd name="T19" fmla="*/ 0 h 3750"/>
                <a:gd name="T20" fmla="*/ 109 w 3750"/>
                <a:gd name="T21" fmla="*/ 1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0" y="375"/>
                  </a:moveTo>
                  <a:cubicBezTo>
                    <a:pt x="0" y="1250"/>
                    <a:pt x="0" y="1250"/>
                    <a:pt x="0" y="1250"/>
                  </a:cubicBezTo>
                  <a:cubicBezTo>
                    <a:pt x="875" y="1250"/>
                    <a:pt x="875" y="1250"/>
                    <a:pt x="875" y="1250"/>
                  </a:cubicBezTo>
                  <a:moveTo>
                    <a:pt x="69" y="2375"/>
                  </a:moveTo>
                  <a:cubicBezTo>
                    <a:pt x="289" y="3167"/>
                    <a:pt x="1013" y="3750"/>
                    <a:pt x="1875" y="3750"/>
                  </a:cubicBezTo>
                  <a:cubicBezTo>
                    <a:pt x="2911" y="3750"/>
                    <a:pt x="3750" y="2911"/>
                    <a:pt x="3750" y="1875"/>
                  </a:cubicBezTo>
                  <a:cubicBezTo>
                    <a:pt x="3750" y="839"/>
                    <a:pt x="2911" y="0"/>
                    <a:pt x="1875" y="0"/>
                  </a:cubicBezTo>
                  <a:cubicBezTo>
                    <a:pt x="1059" y="0"/>
                    <a:pt x="367" y="522"/>
                    <a:pt x="109" y="1250"/>
                  </a:cubicBezTo>
                </a:path>
              </a:pathLst>
            </a:custGeom>
            <a:no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7" name="Group 6">
            <a:extLst>
              <a:ext uri="{FF2B5EF4-FFF2-40B4-BE49-F238E27FC236}">
                <a16:creationId xmlns:a16="http://schemas.microsoft.com/office/drawing/2014/main" id="{F377F9B4-5B5F-44DF-B4C5-018C6EAA3334}"/>
              </a:ext>
            </a:extLst>
          </p:cNvPr>
          <p:cNvGrpSpPr/>
          <p:nvPr/>
        </p:nvGrpSpPr>
        <p:grpSpPr>
          <a:xfrm>
            <a:off x="4606998" y="4048888"/>
            <a:ext cx="3245596" cy="1280160"/>
            <a:chOff x="4371593" y="4048888"/>
            <a:chExt cx="3245596" cy="1280160"/>
          </a:xfrm>
        </p:grpSpPr>
        <p:sp>
          <p:nvSpPr>
            <p:cNvPr id="8" name="Text Placeholder 6">
              <a:extLst>
                <a:ext uri="{FF2B5EF4-FFF2-40B4-BE49-F238E27FC236}">
                  <a16:creationId xmlns:a16="http://schemas.microsoft.com/office/drawing/2014/main" id="{F2DF9796-204C-C942-93DE-D9912C15F270}"/>
                </a:ext>
              </a:extLst>
            </p:cNvPr>
            <p:cNvSpPr txBox="1">
              <a:spLocks/>
            </p:cNvSpPr>
            <p:nvPr/>
          </p:nvSpPr>
          <p:spPr>
            <a:xfrm>
              <a:off x="4873989" y="4048888"/>
              <a:ext cx="2743200" cy="1280160"/>
            </a:xfrm>
            <a:prstGeom prst="rect">
              <a:avLst/>
            </a:prstGeom>
          </p:spPr>
          <p:txBody>
            <a:bodyPr vert="horz" wrap="square" lIns="0" tIns="0" rIns="0" bIns="0" rtlCol="0" anchor="t">
              <a:noAutofit/>
            </a:bodyPr>
            <a:lstStyle>
              <a:lvl1pPr marL="0" marR="0" indent="0" algn="ctr"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defTabSz="913926" fontAlgn="base">
                <a:lnSpc>
                  <a:spcPct val="100000"/>
                </a:lnSpc>
                <a:spcBef>
                  <a:spcPts val="1199"/>
                </a:spcBef>
                <a:spcAft>
                  <a:spcPts val="0"/>
                </a:spcAft>
                <a:buSzTx/>
                <a:defRPr/>
              </a:pPr>
              <a:r>
                <a:rPr lang="en-GB" sz="2400" b="1">
                  <a:solidFill>
                    <a:srgbClr val="742774"/>
                  </a:solidFill>
                  <a:latin typeface="Segoe UI" panose="020B0502040204020203" pitchFamily="34" charset="0"/>
                  <a:cs typeface="Segoe UI" panose="020B0502040204020203" pitchFamily="34" charset="0"/>
                </a:rPr>
                <a:t>37% </a:t>
              </a:r>
              <a:r>
                <a:rPr lang="en-GB" sz="1800">
                  <a:solidFill>
                    <a:srgbClr val="282828"/>
                  </a:solidFill>
                  <a:latin typeface="Segoe UI Light"/>
                  <a:cs typeface="Segoe UI Light"/>
                </a:rPr>
                <a:t>of organizations are still using paper to manage critical business processes. </a:t>
              </a:r>
              <a:endParaRPr lang="en-GB" sz="1800">
                <a:solidFill>
                  <a:srgbClr val="282828"/>
                </a:solidFill>
                <a:latin typeface="Segoe UI Light" panose="020B0502040204020203" pitchFamily="34" charset="0"/>
                <a:cs typeface="Segoe UI Light" panose="020B0502040204020203" pitchFamily="34" charset="0"/>
              </a:endParaRPr>
            </a:p>
          </p:txBody>
        </p:sp>
        <p:sp>
          <p:nvSpPr>
            <p:cNvPr id="31" name="MailArticleContent_EFAE" title="Icon of an open envelope with a letter coming out">
              <a:extLst>
                <a:ext uri="{FF2B5EF4-FFF2-40B4-BE49-F238E27FC236}">
                  <a16:creationId xmlns:a16="http://schemas.microsoft.com/office/drawing/2014/main" id="{617D9EC8-4FDA-6C40-A343-3D48DC81BAAE}"/>
                </a:ext>
              </a:extLst>
            </p:cNvPr>
            <p:cNvSpPr>
              <a:spLocks noChangeAspect="1" noEditPoints="1"/>
            </p:cNvSpPr>
            <p:nvPr/>
          </p:nvSpPr>
          <p:spPr bwMode="auto">
            <a:xfrm>
              <a:off x="4371593" y="4055538"/>
              <a:ext cx="365583" cy="365760"/>
            </a:xfrm>
            <a:custGeom>
              <a:avLst/>
              <a:gdLst>
                <a:gd name="T0" fmla="*/ 3435 w 4129"/>
                <a:gd name="T1" fmla="*/ 1236 h 4131"/>
                <a:gd name="T2" fmla="*/ 4129 w 4129"/>
                <a:gd name="T3" fmla="*/ 1584 h 4131"/>
                <a:gd name="T4" fmla="*/ 4129 w 4129"/>
                <a:gd name="T5" fmla="*/ 4131 h 4131"/>
                <a:gd name="T6" fmla="*/ 0 w 4129"/>
                <a:gd name="T7" fmla="*/ 4131 h 4131"/>
                <a:gd name="T8" fmla="*/ 0 w 4129"/>
                <a:gd name="T9" fmla="*/ 1584 h 4131"/>
                <a:gd name="T10" fmla="*/ 762 w 4129"/>
                <a:gd name="T11" fmla="*/ 1202 h 4131"/>
                <a:gd name="T12" fmla="*/ 62 w 4129"/>
                <a:gd name="T13" fmla="*/ 1715 h 4131"/>
                <a:gd name="T14" fmla="*/ 826 w 4129"/>
                <a:gd name="T15" fmla="*/ 2479 h 4131"/>
                <a:gd name="T16" fmla="*/ 3304 w 4129"/>
                <a:gd name="T17" fmla="*/ 2479 h 4131"/>
                <a:gd name="T18" fmla="*/ 4057 w 4129"/>
                <a:gd name="T19" fmla="*/ 1725 h 4131"/>
                <a:gd name="T20" fmla="*/ 826 w 4129"/>
                <a:gd name="T21" fmla="*/ 2479 h 4131"/>
                <a:gd name="T22" fmla="*/ 826 w 4129"/>
                <a:gd name="T23" fmla="*/ 0 h 4131"/>
                <a:gd name="T24" fmla="*/ 2478 w 4129"/>
                <a:gd name="T25" fmla="*/ 0 h 4131"/>
                <a:gd name="T26" fmla="*/ 3304 w 4129"/>
                <a:gd name="T27" fmla="*/ 826 h 4131"/>
                <a:gd name="T28" fmla="*/ 3304 w 4129"/>
                <a:gd name="T29" fmla="*/ 2479 h 4131"/>
                <a:gd name="T30" fmla="*/ 2478 w 4129"/>
                <a:gd name="T31" fmla="*/ 69 h 4131"/>
                <a:gd name="T32" fmla="*/ 2478 w 4129"/>
                <a:gd name="T33" fmla="*/ 826 h 4131"/>
                <a:gd name="T34" fmla="*/ 3235 w 4129"/>
                <a:gd name="T35" fmla="*/ 826 h 4131"/>
                <a:gd name="T36" fmla="*/ 1239 w 4129"/>
                <a:gd name="T37" fmla="*/ 1377 h 4131"/>
                <a:gd name="T38" fmla="*/ 2891 w 4129"/>
                <a:gd name="T39" fmla="*/ 1377 h 4131"/>
                <a:gd name="T40" fmla="*/ 1239 w 4129"/>
                <a:gd name="T41" fmla="*/ 826 h 4131"/>
                <a:gd name="T42" fmla="*/ 2065 w 4129"/>
                <a:gd name="T43" fmla="*/ 826 h 4131"/>
                <a:gd name="T44" fmla="*/ 1239 w 4129"/>
                <a:gd name="T45" fmla="*/ 1928 h 4131"/>
                <a:gd name="T46" fmla="*/ 2891 w 4129"/>
                <a:gd name="T47" fmla="*/ 1928 h 4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29" h="4131">
                  <a:moveTo>
                    <a:pt x="3435" y="1236"/>
                  </a:moveTo>
                  <a:lnTo>
                    <a:pt x="4129" y="1584"/>
                  </a:lnTo>
                  <a:lnTo>
                    <a:pt x="4129" y="4131"/>
                  </a:lnTo>
                  <a:lnTo>
                    <a:pt x="0" y="4131"/>
                  </a:lnTo>
                  <a:lnTo>
                    <a:pt x="0" y="1584"/>
                  </a:lnTo>
                  <a:lnTo>
                    <a:pt x="762" y="1202"/>
                  </a:lnTo>
                  <a:moveTo>
                    <a:pt x="62" y="1715"/>
                  </a:moveTo>
                  <a:lnTo>
                    <a:pt x="826" y="2479"/>
                  </a:lnTo>
                  <a:lnTo>
                    <a:pt x="3304" y="2479"/>
                  </a:lnTo>
                  <a:lnTo>
                    <a:pt x="4057" y="1725"/>
                  </a:lnTo>
                  <a:moveTo>
                    <a:pt x="826" y="2479"/>
                  </a:moveTo>
                  <a:lnTo>
                    <a:pt x="826" y="0"/>
                  </a:lnTo>
                  <a:lnTo>
                    <a:pt x="2478" y="0"/>
                  </a:lnTo>
                  <a:lnTo>
                    <a:pt x="3304" y="826"/>
                  </a:lnTo>
                  <a:lnTo>
                    <a:pt x="3304" y="2479"/>
                  </a:lnTo>
                  <a:moveTo>
                    <a:pt x="2478" y="69"/>
                  </a:moveTo>
                  <a:lnTo>
                    <a:pt x="2478" y="826"/>
                  </a:lnTo>
                  <a:lnTo>
                    <a:pt x="3235" y="826"/>
                  </a:lnTo>
                  <a:moveTo>
                    <a:pt x="1239" y="1377"/>
                  </a:moveTo>
                  <a:lnTo>
                    <a:pt x="2891" y="1377"/>
                  </a:lnTo>
                  <a:moveTo>
                    <a:pt x="1239" y="826"/>
                  </a:moveTo>
                  <a:lnTo>
                    <a:pt x="2065" y="826"/>
                  </a:lnTo>
                  <a:moveTo>
                    <a:pt x="1239" y="1928"/>
                  </a:moveTo>
                  <a:lnTo>
                    <a:pt x="2891" y="1928"/>
                  </a:lnTo>
                </a:path>
              </a:pathLst>
            </a:custGeom>
            <a:solidFill>
              <a:schemeClr val="bg1"/>
            </a:solidFill>
            <a:ln w="15875" cap="flat">
              <a:solidFill>
                <a:schemeClr val="tx1"/>
              </a:solidFill>
              <a:prstDash val="solid"/>
            </a:ln>
          </p:spPr>
          <p:txBody>
            <a:bodyPr vert="horz" wrap="square" lIns="91440" tIns="45720" rIns="91440" bIns="45720" numCol="1" anchor="t" anchorCtr="0" compatLnSpc="1">
              <a:prstTxWarp prst="textNoShape">
                <a:avLst/>
              </a:prstTxWarp>
            </a:bodyPr>
            <a:lstStyle/>
            <a:p>
              <a:endParaRPr lang="en-US"/>
            </a:p>
          </p:txBody>
        </p:sp>
      </p:grpSp>
      <p:sp>
        <p:nvSpPr>
          <p:cNvPr id="26" name="Footer Placeholder 14">
            <a:extLst>
              <a:ext uri="{FF2B5EF4-FFF2-40B4-BE49-F238E27FC236}">
                <a16:creationId xmlns:a16="http://schemas.microsoft.com/office/drawing/2014/main" id="{0A4DA7B5-943D-744C-B80A-178D0EA0DD3B}"/>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18" name="TextBox 17">
            <a:extLst>
              <a:ext uri="{FF2B5EF4-FFF2-40B4-BE49-F238E27FC236}">
                <a16:creationId xmlns:a16="http://schemas.microsoft.com/office/drawing/2014/main" id="{8C74DB02-EDAB-4E68-BCF9-3C7590816956}"/>
              </a:ext>
            </a:extLst>
          </p:cNvPr>
          <p:cNvSpPr txBox="1"/>
          <p:nvPr/>
        </p:nvSpPr>
        <p:spPr>
          <a:xfrm>
            <a:off x="369093" y="6259087"/>
            <a:ext cx="6709410" cy="313932"/>
          </a:xfrm>
          <a:prstGeom prst="rect">
            <a:avLst/>
          </a:prstGeom>
        </p:spPr>
        <p:txBody>
          <a:bodyPr wrap="square">
            <a:spAutoFit/>
          </a:bodyPr>
          <a:lstStyle>
            <a:defPPr>
              <a:defRPr lang="en-US"/>
            </a:defPPr>
            <a:lvl1pPr defTabSz="932563">
              <a:lnSpc>
                <a:spcPct val="90000"/>
              </a:lnSpc>
              <a:buSzPct val="90000"/>
              <a:defRPr sz="800">
                <a:solidFill>
                  <a:srgbClr val="1A1A1A"/>
                </a:solidFill>
                <a:latin typeface="Segoe UI Light" panose="020B0502040204020203" pitchFamily="34" charset="0"/>
                <a:cs typeface="Segoe UI Light" panose="020B0502040204020203" pitchFamily="34" charset="0"/>
              </a:defRPr>
            </a:lvl1pPr>
          </a:lstStyle>
          <a:p>
            <a:r>
              <a:rPr lang="en-GB" dirty="0"/>
              <a:t>1 </a:t>
            </a:r>
            <a:r>
              <a:rPr lang="en-US" dirty="0"/>
              <a:t>IDC </a:t>
            </a:r>
            <a:r>
              <a:rPr lang="en-US" dirty="0" err="1"/>
              <a:t>FutureScape</a:t>
            </a:r>
            <a:r>
              <a:rPr lang="en-US" dirty="0"/>
              <a:t>: </a:t>
            </a:r>
            <a:r>
              <a:rPr lang="en-US" u="sng" dirty="0">
                <a:hlinkClick r:id="rId3"/>
              </a:rPr>
              <a:t>Worldwide IT Industry 2020 Predictions</a:t>
            </a:r>
            <a:r>
              <a:rPr lang="en-US" dirty="0"/>
              <a:t>.  Doc # US 45599219, October 2019</a:t>
            </a:r>
          </a:p>
          <a:p>
            <a:endParaRPr lang="en-GB" strike="sngStrike" dirty="0"/>
          </a:p>
        </p:txBody>
      </p:sp>
      <p:grpSp>
        <p:nvGrpSpPr>
          <p:cNvPr id="11" name="Group 10">
            <a:extLst>
              <a:ext uri="{FF2B5EF4-FFF2-40B4-BE49-F238E27FC236}">
                <a16:creationId xmlns:a16="http://schemas.microsoft.com/office/drawing/2014/main" id="{DBAD19A8-99AF-44C6-9BF3-FB3746EF060E}"/>
              </a:ext>
            </a:extLst>
          </p:cNvPr>
          <p:cNvGrpSpPr/>
          <p:nvPr/>
        </p:nvGrpSpPr>
        <p:grpSpPr>
          <a:xfrm>
            <a:off x="6616626" y="2078991"/>
            <a:ext cx="3225572" cy="1280160"/>
            <a:chOff x="6648317" y="2078991"/>
            <a:chExt cx="3225572" cy="1280160"/>
          </a:xfrm>
        </p:grpSpPr>
        <p:sp>
          <p:nvSpPr>
            <p:cNvPr id="33" name="Text Placeholder 6">
              <a:extLst>
                <a:ext uri="{FF2B5EF4-FFF2-40B4-BE49-F238E27FC236}">
                  <a16:creationId xmlns:a16="http://schemas.microsoft.com/office/drawing/2014/main" id="{9A09D97E-09BE-E847-978A-72DD3C4F9F4A}"/>
                </a:ext>
              </a:extLst>
            </p:cNvPr>
            <p:cNvSpPr txBox="1">
              <a:spLocks/>
            </p:cNvSpPr>
            <p:nvPr/>
          </p:nvSpPr>
          <p:spPr>
            <a:xfrm>
              <a:off x="7130689" y="2078991"/>
              <a:ext cx="2743200" cy="1280160"/>
            </a:xfrm>
            <a:prstGeom prst="rect">
              <a:avLst/>
            </a:prstGeom>
          </p:spPr>
          <p:txBody>
            <a:bodyPr vert="horz" wrap="square" lIns="0" tIns="0" rIns="0" bIns="0" rtlCol="0" anchor="t">
              <a:noAutofit/>
            </a:bodyPr>
            <a:lstStyle>
              <a:lvl1pPr marL="0" marR="0" indent="0" algn="ctr"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defTabSz="913926" fontAlgn="base">
                <a:lnSpc>
                  <a:spcPct val="100000"/>
                </a:lnSpc>
                <a:spcBef>
                  <a:spcPts val="1199"/>
                </a:spcBef>
                <a:spcAft>
                  <a:spcPts val="0"/>
                </a:spcAft>
                <a:buSzTx/>
                <a:defRPr/>
              </a:pPr>
              <a:r>
                <a:rPr lang="en-GB" sz="2400" b="1">
                  <a:solidFill>
                    <a:srgbClr val="742774"/>
                  </a:solidFill>
                  <a:latin typeface="Segoe UI" panose="020B0502040204020203" pitchFamily="34" charset="0"/>
                  <a:cs typeface="Segoe UI" panose="020B0502040204020203" pitchFamily="34" charset="0"/>
                </a:rPr>
                <a:t>5x </a:t>
              </a:r>
              <a:r>
                <a:rPr lang="en-GB" sz="1800">
                  <a:solidFill>
                    <a:srgbClr val="282828"/>
                  </a:solidFill>
                  <a:latin typeface="Segoe UI Light"/>
                  <a:cs typeface="Segoe UI Light"/>
                </a:rPr>
                <a:t>faster demand for mobile apps than IT can deliver.</a:t>
              </a:r>
              <a:endParaRPr lang="en-GB" sz="1800">
                <a:solidFill>
                  <a:srgbClr val="282828"/>
                </a:solidFill>
                <a:latin typeface="Segoe UI Light" panose="020B0502040204020203" pitchFamily="34" charset="0"/>
                <a:cs typeface="Segoe UI Light" panose="020B0502040204020203" pitchFamily="34" charset="0"/>
              </a:endParaRPr>
            </a:p>
          </p:txBody>
        </p:sp>
        <p:sp>
          <p:nvSpPr>
            <p:cNvPr id="35" name="speedometer_2" title="Icon of a spedometer showing fast speed">
              <a:extLst>
                <a:ext uri="{FF2B5EF4-FFF2-40B4-BE49-F238E27FC236}">
                  <a16:creationId xmlns:a16="http://schemas.microsoft.com/office/drawing/2014/main" id="{BFAE6C44-03F8-3B4B-9760-FF90BF8D2036}"/>
                </a:ext>
              </a:extLst>
            </p:cNvPr>
            <p:cNvSpPr>
              <a:spLocks noChangeAspect="1" noEditPoints="1"/>
            </p:cNvSpPr>
            <p:nvPr/>
          </p:nvSpPr>
          <p:spPr bwMode="auto">
            <a:xfrm>
              <a:off x="6648317" y="2097637"/>
              <a:ext cx="365760" cy="36576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01EB6625-B4C4-43CE-A52F-D7359F2E124E}"/>
              </a:ext>
            </a:extLst>
          </p:cNvPr>
          <p:cNvGrpSpPr/>
          <p:nvPr/>
        </p:nvGrpSpPr>
        <p:grpSpPr>
          <a:xfrm>
            <a:off x="2594277" y="2078991"/>
            <a:ext cx="3316832" cy="1280160"/>
            <a:chOff x="1885304" y="2078991"/>
            <a:chExt cx="3316832" cy="1280160"/>
          </a:xfrm>
        </p:grpSpPr>
        <p:sp>
          <p:nvSpPr>
            <p:cNvPr id="15" name="Text Placeholder 6">
              <a:extLst>
                <a:ext uri="{FF2B5EF4-FFF2-40B4-BE49-F238E27FC236}">
                  <a16:creationId xmlns:a16="http://schemas.microsoft.com/office/drawing/2014/main" id="{D971B874-C858-4719-A737-CB8B0F79D9D6}"/>
                </a:ext>
              </a:extLst>
            </p:cNvPr>
            <p:cNvSpPr txBox="1">
              <a:spLocks/>
            </p:cNvSpPr>
            <p:nvPr/>
          </p:nvSpPr>
          <p:spPr>
            <a:xfrm>
              <a:off x="2458936" y="2078991"/>
              <a:ext cx="2743200" cy="1280160"/>
            </a:xfrm>
            <a:prstGeom prst="rect">
              <a:avLst/>
            </a:prstGeom>
          </p:spPr>
          <p:txBody>
            <a:bodyPr vert="horz" wrap="square" lIns="0" tIns="0" rIns="0" bIns="0" rtlCol="0" anchor="t">
              <a:noAutofit/>
            </a:bodyPr>
            <a:lstStyle>
              <a:lvl1pPr marL="0" marR="0" indent="0" algn="ctr"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defTabSz="913926" fontAlgn="base">
                <a:lnSpc>
                  <a:spcPct val="100000"/>
                </a:lnSpc>
                <a:spcBef>
                  <a:spcPts val="1199"/>
                </a:spcBef>
                <a:spcAft>
                  <a:spcPts val="0"/>
                </a:spcAft>
                <a:buSzTx/>
                <a:defRPr/>
              </a:pPr>
              <a:r>
                <a:rPr lang="en-GB" sz="2400" b="1">
                  <a:solidFill>
                    <a:srgbClr val="742774"/>
                  </a:solidFill>
                  <a:latin typeface="Segoe UI" panose="020B0502040204020203" pitchFamily="34" charset="0"/>
                  <a:cs typeface="Segoe UI" panose="020B0502040204020203" pitchFamily="34" charset="0"/>
                </a:rPr>
                <a:t>500 </a:t>
              </a:r>
              <a:r>
                <a:rPr lang="en-US" sz="1800">
                  <a:solidFill>
                    <a:srgbClr val="282828"/>
                  </a:solidFill>
                  <a:latin typeface="Segoe UI Light"/>
                  <a:cs typeface="Segoe UI Light"/>
                </a:rPr>
                <a:t>million new apps will be built in the next 5 years – more than all apps built in the last 40 years!</a:t>
              </a:r>
              <a:r>
                <a:rPr lang="en-US" sz="1800" baseline="30000">
                  <a:solidFill>
                    <a:srgbClr val="282828"/>
                  </a:solidFill>
                  <a:latin typeface="Segoe UI Light"/>
                  <a:cs typeface="Segoe UI Light"/>
                </a:rPr>
                <a:t>1</a:t>
              </a:r>
              <a:endParaRPr lang="en-GB" sz="1800" baseline="30000">
                <a:solidFill>
                  <a:srgbClr val="282828"/>
                </a:solidFill>
                <a:latin typeface="Segoe UI Light" panose="020B0502040204020203" pitchFamily="34" charset="0"/>
                <a:cs typeface="Segoe UI Light" panose="020B0502040204020203" pitchFamily="34" charset="0"/>
              </a:endParaRPr>
            </a:p>
          </p:txBody>
        </p:sp>
        <p:sp>
          <p:nvSpPr>
            <p:cNvPr id="5" name="GenericApp_EB3B" title="Icon of an app window">
              <a:extLst>
                <a:ext uri="{FF2B5EF4-FFF2-40B4-BE49-F238E27FC236}">
                  <a16:creationId xmlns:a16="http://schemas.microsoft.com/office/drawing/2014/main" id="{512DCCF7-DB59-420C-B4E3-6D67A8410A50}"/>
                </a:ext>
              </a:extLst>
            </p:cNvPr>
            <p:cNvSpPr>
              <a:spLocks noChangeAspect="1" noEditPoints="1"/>
            </p:cNvSpPr>
            <p:nvPr/>
          </p:nvSpPr>
          <p:spPr bwMode="auto">
            <a:xfrm>
              <a:off x="1885304" y="2097637"/>
              <a:ext cx="457020" cy="365760"/>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248426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48EC4CB-99D6-40CB-BE13-1AC2240025A2}"/>
              </a:ext>
            </a:extLst>
          </p:cNvPr>
          <p:cNvSpPr txBox="1"/>
          <p:nvPr/>
        </p:nvSpPr>
        <p:spPr>
          <a:xfrm>
            <a:off x="7081333" y="5207497"/>
            <a:ext cx="4947058" cy="922867"/>
          </a:xfrm>
          <a:prstGeom prst="rect">
            <a:avLst/>
          </a:prstGeom>
          <a:solidFill>
            <a:schemeClr val="accent1"/>
          </a:solidFill>
        </p:spPr>
        <p:txBody>
          <a:bodyPr wrap="square" lIns="137160" tIns="91440" rIns="137160" bIns="91440">
            <a:noAutofit/>
          </a:bodyPr>
          <a:lstStyle/>
          <a:p>
            <a:pPr defTabSz="913926" fontAlgn="base">
              <a:spcBef>
                <a:spcPts val="1199"/>
              </a:spcBef>
              <a:defRPr/>
            </a:pPr>
            <a:endParaRPr lang="en-GB" sz="2000">
              <a:solidFill>
                <a:schemeClr val="accent4"/>
              </a:solidFill>
              <a:latin typeface="+mj-lt"/>
              <a:cs typeface="Segoe UI Light"/>
            </a:endParaRPr>
          </a:p>
        </p:txBody>
      </p:sp>
      <p:sp>
        <p:nvSpPr>
          <p:cNvPr id="3" name="Rectangle 2">
            <a:extLst>
              <a:ext uri="{FF2B5EF4-FFF2-40B4-BE49-F238E27FC236}">
                <a16:creationId xmlns:a16="http://schemas.microsoft.com/office/drawing/2014/main" id="{C29CB551-051E-4BBF-B59D-2E388F7EA600}"/>
              </a:ext>
            </a:extLst>
          </p:cNvPr>
          <p:cNvSpPr/>
          <p:nvPr/>
        </p:nvSpPr>
        <p:spPr>
          <a:xfrm>
            <a:off x="431180" y="6058445"/>
            <a:ext cx="304067" cy="228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84">
              <a:defRPr/>
            </a:pPr>
            <a:endParaRPr lang="en-US">
              <a:solidFill>
                <a:srgbClr val="282828"/>
              </a:solidFill>
              <a:latin typeface="Segoe UI"/>
            </a:endParaRPr>
          </a:p>
        </p:txBody>
      </p:sp>
      <p:sp>
        <p:nvSpPr>
          <p:cNvPr id="19" name="Text Placeholder 3">
            <a:extLst>
              <a:ext uri="{FF2B5EF4-FFF2-40B4-BE49-F238E27FC236}">
                <a16:creationId xmlns:a16="http://schemas.microsoft.com/office/drawing/2014/main" id="{BC2A995E-BC87-4145-8F51-EE2375278F62}"/>
              </a:ext>
            </a:extLst>
          </p:cNvPr>
          <p:cNvSpPr txBox="1">
            <a:spLocks/>
          </p:cNvSpPr>
          <p:nvPr/>
        </p:nvSpPr>
        <p:spPr>
          <a:xfrm>
            <a:off x="13386807" y="4075555"/>
            <a:ext cx="8003710" cy="54732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1121">
              <a:buNone/>
              <a:defRPr/>
            </a:pPr>
            <a:r>
              <a:rPr lang="en-US" sz="714">
                <a:solidFill>
                  <a:srgbClr val="282828"/>
                </a:solidFill>
                <a:latin typeface="Segoe UI"/>
              </a:rPr>
              <a:t>Sources: BLS, NSF, NCES, IDC, Gartner, LinkedIn, C+AI Corp Strat</a:t>
            </a:r>
          </a:p>
        </p:txBody>
      </p:sp>
      <p:graphicFrame>
        <p:nvGraphicFramePr>
          <p:cNvPr id="22" name="Chart 21" descr="Graph showing the rising demand of developers from the mid-1900s to 2030, and the lagging supply of developers.">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1993407081"/>
              </p:ext>
            </p:extLst>
          </p:nvPr>
        </p:nvGraphicFramePr>
        <p:xfrm>
          <a:off x="79762" y="1670681"/>
          <a:ext cx="5628319" cy="525252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07F1F89E-6B68-40C8-8993-7501492D1E4D}"/>
              </a:ext>
            </a:extLst>
          </p:cNvPr>
          <p:cNvSpPr/>
          <p:nvPr/>
        </p:nvSpPr>
        <p:spPr bwMode="auto">
          <a:xfrm>
            <a:off x="4213942" y="2743338"/>
            <a:ext cx="3793907" cy="301005"/>
          </a:xfrm>
          <a:prstGeom prst="rect">
            <a:avLst/>
          </a:prstGeom>
          <a:noFill/>
          <a:ln w="9525" cap="flat" cmpd="sng" algn="ctr">
            <a:noFill/>
            <a:prstDash val="solid"/>
            <a:round/>
            <a:headEnd type="none" w="med" len="med"/>
            <a:tailEnd type="none" w="med" len="med"/>
          </a:ln>
          <a:effectLst/>
        </p:spPr>
        <p:txBody>
          <a:bodyPr vert="horz" wrap="square" lIns="93247" tIns="93247" rIns="93247" bIns="93247" numCol="1" rtlCol="0" anchor="ctr" anchorCtr="0" compatLnSpc="1">
            <a:prstTxWarp prst="textNoShape">
              <a:avLst/>
            </a:prstTxWarp>
            <a:noAutofit/>
          </a:bodyPr>
          <a:lstStyle/>
          <a:p>
            <a:pPr algn="ctr" defTabSz="906517" fontAlgn="base">
              <a:defRPr/>
            </a:pPr>
            <a:r>
              <a:rPr lang="en-US" sz="1428" b="1">
                <a:solidFill>
                  <a:srgbClr val="282828"/>
                </a:solidFill>
                <a:latin typeface="Segoe UI Light" panose="020B0502040204020203" pitchFamily="34" charset="0"/>
                <a:cs typeface="Segoe UI Light" panose="020B0502040204020203" pitchFamily="34" charset="0"/>
              </a:rPr>
              <a:t>More than </a:t>
            </a:r>
          </a:p>
          <a:p>
            <a:pPr algn="ctr" defTabSz="906517" fontAlgn="base">
              <a:defRPr/>
            </a:pPr>
            <a:r>
              <a:rPr lang="en-US" sz="1428" b="1">
                <a:solidFill>
                  <a:srgbClr val="282828"/>
                </a:solidFill>
                <a:latin typeface="Segoe UI Light" panose="020B0502040204020203" pitchFamily="34" charset="0"/>
                <a:cs typeface="Segoe UI Light" panose="020B0502040204020203" pitchFamily="34" charset="0"/>
              </a:rPr>
              <a:t>1 Million</a:t>
            </a:r>
          </a:p>
        </p:txBody>
      </p:sp>
      <p:sp>
        <p:nvSpPr>
          <p:cNvPr id="2" name="Right Brace 1">
            <a:extLst>
              <a:ext uri="{FF2B5EF4-FFF2-40B4-BE49-F238E27FC236}">
                <a16:creationId xmlns:a16="http://schemas.microsoft.com/office/drawing/2014/main" id="{799DDD06-3194-42CA-9F45-E08D5D1CAD4F}"/>
              </a:ext>
              <a:ext uri="{C183D7F6-B498-43B3-948B-1728B52AA6E4}">
                <adec:decorative xmlns:adec="http://schemas.microsoft.com/office/drawing/2017/decorative" val="1"/>
              </a:ext>
            </a:extLst>
          </p:cNvPr>
          <p:cNvSpPr/>
          <p:nvPr/>
        </p:nvSpPr>
        <p:spPr>
          <a:xfrm>
            <a:off x="5487090" y="2442331"/>
            <a:ext cx="179682" cy="941325"/>
          </a:xfrm>
          <a:prstGeom prst="rightBrace">
            <a:avLst/>
          </a:prstGeom>
          <a:ln>
            <a:solidFill>
              <a:schemeClr val="accent3"/>
            </a:solidFill>
          </a:ln>
        </p:spPr>
        <p:style>
          <a:lnRef idx="1">
            <a:schemeClr val="accent5"/>
          </a:lnRef>
          <a:fillRef idx="0">
            <a:schemeClr val="accent5"/>
          </a:fillRef>
          <a:effectRef idx="0">
            <a:schemeClr val="accent5"/>
          </a:effectRef>
          <a:fontRef idx="minor">
            <a:schemeClr val="tx1"/>
          </a:fontRef>
        </p:style>
        <p:txBody>
          <a:bodyPr rtlCol="0" anchor="ctr"/>
          <a:lstStyle/>
          <a:p>
            <a:pPr algn="ctr" defTabSz="932384">
              <a:defRPr/>
            </a:pPr>
            <a:endParaRPr lang="en-US">
              <a:solidFill>
                <a:srgbClr val="282828"/>
              </a:solidFill>
              <a:latin typeface="Segoe UI"/>
            </a:endParaRPr>
          </a:p>
        </p:txBody>
      </p:sp>
      <p:sp>
        <p:nvSpPr>
          <p:cNvPr id="15" name="Title 22">
            <a:extLst>
              <a:ext uri="{FF2B5EF4-FFF2-40B4-BE49-F238E27FC236}">
                <a16:creationId xmlns:a16="http://schemas.microsoft.com/office/drawing/2014/main" id="{36EC20D6-6D2C-2F4C-AE78-7BB9A6B83DCB}"/>
              </a:ext>
            </a:extLst>
          </p:cNvPr>
          <p:cNvSpPr>
            <a:spLocks noGrp="1"/>
          </p:cNvSpPr>
          <p:nvPr>
            <p:ph type="title"/>
          </p:nvPr>
        </p:nvSpPr>
        <p:spPr/>
        <p:txBody>
          <a:bodyPr>
            <a:normAutofit fontScale="90000"/>
          </a:bodyPr>
          <a:lstStyle/>
          <a:p>
            <a:pPr>
              <a:lnSpc>
                <a:spcPct val="100000"/>
              </a:lnSpc>
            </a:pPr>
            <a:r>
              <a:rPr lang="en-US" sz="3100" spc="-100">
                <a:solidFill>
                  <a:srgbClr val="282828"/>
                </a:solidFill>
                <a:cs typeface="Segoe UI"/>
              </a:rPr>
              <a:t>The great developer shortage creates a challenge for app development</a:t>
            </a:r>
            <a:br>
              <a:rPr lang="en-US" spc="-100">
                <a:solidFill>
                  <a:srgbClr val="282828"/>
                </a:solidFill>
              </a:rPr>
            </a:br>
            <a:r>
              <a:rPr lang="en-US" sz="2700" spc="-100">
                <a:solidFill>
                  <a:srgbClr val="282828"/>
                </a:solidFill>
                <a:latin typeface="+mn-lt"/>
                <a:cs typeface="Segoe UI"/>
              </a:rPr>
              <a:t>Low-code app development helps to close the gap</a:t>
            </a:r>
            <a:endParaRPr lang="en-US" sz="2700">
              <a:solidFill>
                <a:srgbClr val="282828"/>
              </a:solidFill>
              <a:latin typeface="+mn-lt"/>
            </a:endParaRPr>
          </a:p>
        </p:txBody>
      </p:sp>
      <p:sp>
        <p:nvSpPr>
          <p:cNvPr id="13" name="Text Placeholder 6">
            <a:extLst>
              <a:ext uri="{FF2B5EF4-FFF2-40B4-BE49-F238E27FC236}">
                <a16:creationId xmlns:a16="http://schemas.microsoft.com/office/drawing/2014/main" id="{8FBC7889-999E-4677-8ACB-3C6151AA9886}"/>
              </a:ext>
            </a:extLst>
          </p:cNvPr>
          <p:cNvSpPr txBox="1">
            <a:spLocks/>
          </p:cNvSpPr>
          <p:nvPr/>
        </p:nvSpPr>
        <p:spPr>
          <a:xfrm>
            <a:off x="6817658" y="2114394"/>
            <a:ext cx="5237629" cy="3753475"/>
          </a:xfrm>
          <a:prstGeom prst="rect">
            <a:avLst/>
          </a:prstGeom>
        </p:spPr>
        <p:txBody>
          <a:bodyPr vert="horz" wrap="square" lIns="91440" tIns="0" rIns="91440" bIns="0" rtlCol="0" anchor="t">
            <a:noAutofit/>
          </a:bodyPr>
          <a:lstStyle>
            <a:lvl1pPr marL="0" marR="0" indent="0" algn="ctr"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926" rtl="0" eaLnBrk="1" fontAlgn="base" latinLnBrk="0" hangingPunct="1">
              <a:lnSpc>
                <a:spcPct val="100000"/>
              </a:lnSpc>
              <a:spcBef>
                <a:spcPts val="1199"/>
              </a:spcBef>
              <a:spcAft>
                <a:spcPts val="0"/>
              </a:spcAft>
              <a:buClrTx/>
              <a:buSzTx/>
              <a:buFontTx/>
              <a:buNone/>
              <a:tabLst/>
              <a:defRPr/>
            </a:pPr>
            <a:r>
              <a:rPr kumimoji="0" lang="en-GB" sz="2000" b="1" i="0" u="none" strike="noStrike" kern="1200" cap="none" spc="0" normalizeH="0" baseline="0" noProof="0">
                <a:ln>
                  <a:noFill/>
                </a:ln>
                <a:solidFill>
                  <a:srgbClr val="742774"/>
                </a:solidFill>
                <a:effectLst/>
                <a:uLnTx/>
                <a:uFillTx/>
                <a:latin typeface="+mj-lt"/>
                <a:ea typeface="+mn-ea"/>
                <a:cs typeface="Segoe UI Light"/>
              </a:rPr>
              <a:t>There are not enough developers in the world to meet app development demand</a:t>
            </a:r>
            <a:endParaRPr kumimoji="0" lang="en-GB" sz="2000" b="0" i="0" u="none" strike="noStrike" kern="1200" cap="none" spc="0" normalizeH="0" baseline="0" noProof="0">
              <a:ln>
                <a:noFill/>
              </a:ln>
              <a:solidFill>
                <a:srgbClr val="1A1A1A"/>
              </a:solidFill>
              <a:effectLst/>
              <a:uLnTx/>
              <a:uFillTx/>
              <a:latin typeface="+mj-lt"/>
              <a:ea typeface="+mn-ea"/>
              <a:cs typeface="Segoe UI Light" panose="020B0502040204020203" pitchFamily="34" charset="0"/>
            </a:endParaRPr>
          </a:p>
          <a:p>
            <a:pPr lvl="1" defTabSz="913926" fontAlgn="base">
              <a:lnSpc>
                <a:spcPct val="100000"/>
              </a:lnSpc>
              <a:spcBef>
                <a:spcPts val="1199"/>
              </a:spcBef>
              <a:spcAft>
                <a:spcPts val="0"/>
              </a:spcAft>
              <a:buSzTx/>
              <a:defRPr/>
            </a:pPr>
            <a:r>
              <a:rPr lang="en-US" sz="1600">
                <a:solidFill>
                  <a:srgbClr val="282828"/>
                </a:solidFill>
                <a:cs typeface="Segoe UI Light"/>
              </a:rPr>
              <a:t>Demand for mobile apps is growing </a:t>
            </a:r>
            <a:r>
              <a:rPr lang="en-US" sz="1600" b="1">
                <a:solidFill>
                  <a:schemeClr val="accent4"/>
                </a:solidFill>
                <a:cs typeface="Segoe UI Light"/>
              </a:rPr>
              <a:t>5x</a:t>
            </a:r>
            <a:r>
              <a:rPr lang="en-US" sz="1600">
                <a:solidFill>
                  <a:srgbClr val="282828"/>
                </a:solidFill>
                <a:cs typeface="Segoe UI Light"/>
              </a:rPr>
              <a:t> faster than IT can deliver</a:t>
            </a:r>
            <a:r>
              <a:rPr lang="en-US" sz="1600" baseline="30000">
                <a:solidFill>
                  <a:srgbClr val="282828"/>
                </a:solidFill>
                <a:cs typeface="Segoe UI Light"/>
              </a:rPr>
              <a:t>2</a:t>
            </a:r>
          </a:p>
          <a:p>
            <a:pPr lvl="1" defTabSz="913926" fontAlgn="base">
              <a:lnSpc>
                <a:spcPct val="100000"/>
              </a:lnSpc>
              <a:spcBef>
                <a:spcPts val="1199"/>
              </a:spcBef>
              <a:spcAft>
                <a:spcPts val="0"/>
              </a:spcAft>
              <a:buSzTx/>
              <a:defRPr/>
            </a:pPr>
            <a:r>
              <a:rPr lang="en-GB" sz="1600" b="1">
                <a:solidFill>
                  <a:schemeClr val="accent4"/>
                </a:solidFill>
                <a:cs typeface="Segoe UI Light"/>
              </a:rPr>
              <a:t>86%</a:t>
            </a:r>
            <a:r>
              <a:rPr lang="en-GB" sz="1600">
                <a:solidFill>
                  <a:schemeClr val="tx1"/>
                </a:solidFill>
                <a:cs typeface="Segoe UI"/>
              </a:rPr>
              <a:t> </a:t>
            </a:r>
            <a:r>
              <a:rPr lang="en-GB" sz="1600">
                <a:solidFill>
                  <a:srgbClr val="282828"/>
                </a:solidFill>
                <a:cs typeface="Segoe UI Light"/>
              </a:rPr>
              <a:t>of organizations struggle to find technical talent to build applications</a:t>
            </a:r>
            <a:endParaRPr lang="en-GB" sz="2000" b="1">
              <a:solidFill>
                <a:srgbClr val="742774"/>
              </a:solidFill>
              <a:latin typeface="+mj-lt"/>
              <a:cs typeface="Segoe UI Light"/>
            </a:endParaRPr>
          </a:p>
          <a:p>
            <a:pPr algn="l" defTabSz="913926" fontAlgn="base">
              <a:lnSpc>
                <a:spcPct val="100000"/>
              </a:lnSpc>
              <a:spcBef>
                <a:spcPts val="1199"/>
              </a:spcBef>
              <a:spcAft>
                <a:spcPts val="0"/>
              </a:spcAft>
              <a:buSzTx/>
              <a:defRPr/>
            </a:pPr>
            <a:r>
              <a:rPr lang="en-GB" sz="2000" b="1">
                <a:solidFill>
                  <a:srgbClr val="742774"/>
                </a:solidFill>
                <a:latin typeface="+mj-lt"/>
                <a:cs typeface="Segoe UI Light"/>
              </a:rPr>
              <a:t>Low-code app development closes that gap</a:t>
            </a:r>
          </a:p>
          <a:p>
            <a:pPr lvl="1" defTabSz="913926" fontAlgn="base">
              <a:lnSpc>
                <a:spcPct val="100000"/>
              </a:lnSpc>
              <a:spcBef>
                <a:spcPts val="1199"/>
              </a:spcBef>
              <a:spcAft>
                <a:spcPts val="0"/>
              </a:spcAft>
              <a:buSzTx/>
              <a:defRPr/>
            </a:pPr>
            <a:r>
              <a:rPr lang="en-US" sz="1600" b="1">
                <a:solidFill>
                  <a:schemeClr val="accent4"/>
                </a:solidFill>
                <a:cs typeface="Segoe UI Light"/>
              </a:rPr>
              <a:t>65% </a:t>
            </a:r>
            <a:r>
              <a:rPr lang="en-US" sz="1600">
                <a:solidFill>
                  <a:srgbClr val="282828"/>
                </a:solidFill>
                <a:cs typeface="Segoe UI Light"/>
              </a:rPr>
              <a:t>of enterprise app development will be low-code by 2024</a:t>
            </a:r>
            <a:r>
              <a:rPr lang="en-US" sz="1600" baseline="30000">
                <a:solidFill>
                  <a:srgbClr val="282828"/>
                </a:solidFill>
                <a:cs typeface="Segoe UI Light"/>
              </a:rPr>
              <a:t>4</a:t>
            </a:r>
          </a:p>
          <a:p>
            <a:pPr lvl="1" defTabSz="913926" fontAlgn="base">
              <a:lnSpc>
                <a:spcPct val="100000"/>
              </a:lnSpc>
              <a:spcBef>
                <a:spcPts val="1199"/>
              </a:spcBef>
              <a:spcAft>
                <a:spcPts val="0"/>
              </a:spcAft>
              <a:buSzTx/>
              <a:defRPr/>
            </a:pPr>
            <a:r>
              <a:rPr lang="en-US" sz="1600">
                <a:solidFill>
                  <a:srgbClr val="282828"/>
                </a:solidFill>
                <a:latin typeface="+mj-lt"/>
                <a:cs typeface="Segoe UI Light"/>
              </a:rPr>
              <a:t>Power Apps </a:t>
            </a:r>
            <a:r>
              <a:rPr lang="en-US" sz="1600">
                <a:solidFill>
                  <a:schemeClr val="accent4"/>
                </a:solidFill>
                <a:latin typeface="+mj-lt"/>
                <a:cs typeface="Segoe UI Light"/>
              </a:rPr>
              <a:t>enables developers to do more with less</a:t>
            </a:r>
            <a:r>
              <a:rPr lang="en-US" sz="1600">
                <a:solidFill>
                  <a:srgbClr val="282828"/>
                </a:solidFill>
                <a:latin typeface="+mj-lt"/>
                <a:cs typeface="Segoe UI Light"/>
              </a:rPr>
              <a:t> and </a:t>
            </a:r>
            <a:r>
              <a:rPr lang="en-US" sz="1600">
                <a:solidFill>
                  <a:schemeClr val="accent4"/>
                </a:solidFill>
                <a:latin typeface="+mj-lt"/>
                <a:cs typeface="Segoe UI Light"/>
              </a:rPr>
              <a:t>empowers citizen developers </a:t>
            </a:r>
            <a:r>
              <a:rPr lang="en-US" sz="1600">
                <a:solidFill>
                  <a:srgbClr val="282828"/>
                </a:solidFill>
                <a:latin typeface="+mj-lt"/>
                <a:cs typeface="Segoe UI Light"/>
              </a:rPr>
              <a:t>to build simple apps</a:t>
            </a:r>
          </a:p>
        </p:txBody>
      </p:sp>
      <p:sp>
        <p:nvSpPr>
          <p:cNvPr id="26" name="Rectangle 25">
            <a:extLst>
              <a:ext uri="{FF2B5EF4-FFF2-40B4-BE49-F238E27FC236}">
                <a16:creationId xmlns:a16="http://schemas.microsoft.com/office/drawing/2014/main" id="{458B8CB9-9A28-451F-ABE1-1E4DDF8D7D73}"/>
              </a:ext>
            </a:extLst>
          </p:cNvPr>
          <p:cNvSpPr/>
          <p:nvPr/>
        </p:nvSpPr>
        <p:spPr>
          <a:xfrm>
            <a:off x="8445996" y="6583363"/>
            <a:ext cx="3990479" cy="411162"/>
          </a:xfrm>
          <a:prstGeom prst="rect">
            <a:avLst/>
          </a:prstGeom>
        </p:spPr>
        <p:txBody>
          <a:bodyPr wrap="square" lIns="0" tIns="0" rIns="0" bIns="0" numCol="1">
            <a:noAutofit/>
          </a:bodyPr>
          <a:lstStyle/>
          <a:p>
            <a:pPr lvl="0" defTabSz="914400">
              <a:defRPr/>
            </a:pPr>
            <a:r>
              <a:rPr kumimoji="0" lang="en-GB" sz="800" b="0" i="0" u="none" strike="noStrike" kern="1200" cap="none" spc="0" normalizeH="0" baseline="0" noProof="0">
                <a:ln>
                  <a:noFill/>
                </a:ln>
                <a:solidFill>
                  <a:schemeClr val="tx1">
                    <a:lumMod val="50000"/>
                  </a:schemeClr>
                </a:solidFill>
                <a:effectLst/>
                <a:uLnTx/>
                <a:uFillTx/>
                <a:latin typeface="Segoe UI"/>
                <a:ea typeface="+mn-ea"/>
                <a:cs typeface="+mn-cs"/>
              </a:rPr>
              <a:t>2 Gartner, How to Deliver Enterprise Mobile Apps Faster </a:t>
            </a:r>
            <a:r>
              <a:rPr lang="en-GB" sz="800">
                <a:solidFill>
                  <a:schemeClr val="tx1">
                    <a:lumMod val="50000"/>
                  </a:schemeClr>
                </a:solidFill>
              </a:rPr>
              <a:t>– </a:t>
            </a:r>
            <a:r>
              <a:rPr kumimoji="0" lang="en-GB" sz="800" b="0" i="0" u="none" strike="noStrike" kern="1200" cap="none" spc="0" normalizeH="0" baseline="0" noProof="0">
                <a:ln>
                  <a:noFill/>
                </a:ln>
                <a:solidFill>
                  <a:schemeClr val="tx1">
                    <a:lumMod val="50000"/>
                  </a:schemeClr>
                </a:solidFill>
                <a:effectLst/>
                <a:uLnTx/>
                <a:uFillTx/>
                <a:latin typeface="Segoe UI"/>
                <a:ea typeface="+mn-ea"/>
                <a:cs typeface="+mn-cs"/>
              </a:rPr>
              <a:t>2017</a:t>
            </a:r>
          </a:p>
          <a:p>
            <a:pPr marL="0" marR="0" lvl="0" indent="0" algn="l" defTabSz="914400" rtl="0" eaLnBrk="1" fontAlgn="auto" latinLnBrk="0" hangingPunct="1">
              <a:spcBef>
                <a:spcPts val="0"/>
              </a:spcBef>
              <a:buClrTx/>
              <a:buSzTx/>
              <a:buFontTx/>
              <a:buNone/>
              <a:tabLst/>
              <a:defRPr/>
            </a:pPr>
            <a:r>
              <a:rPr kumimoji="0" lang="en-US" sz="800" b="0" i="0" u="none" strike="noStrike" kern="1200" cap="none" spc="0" normalizeH="0" baseline="0" noProof="0">
                <a:ln>
                  <a:noFill/>
                </a:ln>
                <a:solidFill>
                  <a:schemeClr val="tx1">
                    <a:lumMod val="50000"/>
                  </a:schemeClr>
                </a:solidFill>
                <a:effectLst/>
                <a:uLnTx/>
                <a:uFillTx/>
                <a:latin typeface="Calibri" panose="020F0502020204030204"/>
                <a:ea typeface="+mn-ea"/>
                <a:cs typeface="+mn-cs"/>
              </a:rPr>
              <a:t>3 Indeed.com Survey </a:t>
            </a:r>
          </a:p>
          <a:p>
            <a:pPr lvl="0" defTabSz="914400">
              <a:defRPr/>
            </a:pPr>
            <a:r>
              <a:rPr kumimoji="0" lang="en-GB" sz="800" b="0" i="0" u="none" strike="noStrike" kern="1200" cap="none" spc="0" normalizeH="0" baseline="0" noProof="0">
                <a:ln>
                  <a:noFill/>
                </a:ln>
                <a:solidFill>
                  <a:schemeClr val="tx1">
                    <a:lumMod val="50000"/>
                  </a:schemeClr>
                </a:solidFill>
                <a:effectLst/>
                <a:uLnTx/>
                <a:uFillTx/>
                <a:latin typeface="Segoe UI"/>
                <a:ea typeface="+mn-ea"/>
                <a:cs typeface="+mn-cs"/>
              </a:rPr>
              <a:t>4 Gartner Magic Quadrant for Enterprise Low</a:t>
            </a:r>
            <a:r>
              <a:rPr kumimoji="0" lang="en-GB" sz="800" b="0" i="0" u="none" strike="noStrike" kern="1200" cap="none" spc="0" normalizeH="0" noProof="0">
                <a:ln>
                  <a:noFill/>
                </a:ln>
                <a:solidFill>
                  <a:schemeClr val="tx1">
                    <a:lumMod val="50000"/>
                  </a:schemeClr>
                </a:solidFill>
                <a:effectLst/>
                <a:uLnTx/>
                <a:uFillTx/>
                <a:latin typeface="Segoe UI"/>
                <a:ea typeface="+mn-ea"/>
                <a:cs typeface="+mn-cs"/>
              </a:rPr>
              <a:t> </a:t>
            </a:r>
            <a:r>
              <a:rPr lang="en-GB" sz="800">
                <a:solidFill>
                  <a:schemeClr val="tx1">
                    <a:lumMod val="50000"/>
                  </a:schemeClr>
                </a:solidFill>
              </a:rPr>
              <a:t>– Code </a:t>
            </a:r>
            <a:r>
              <a:rPr kumimoji="0" lang="en-GB" sz="800" b="0" i="0" u="none" strike="noStrike" kern="1200" cap="none" spc="0" normalizeH="0" baseline="0" noProof="0">
                <a:ln>
                  <a:noFill/>
                </a:ln>
                <a:solidFill>
                  <a:schemeClr val="tx1">
                    <a:lumMod val="50000"/>
                  </a:schemeClr>
                </a:solidFill>
                <a:effectLst/>
                <a:uLnTx/>
                <a:uFillTx/>
                <a:latin typeface="Segoe UI"/>
                <a:ea typeface="+mn-ea"/>
                <a:cs typeface="+mn-cs"/>
              </a:rPr>
              <a:t>Application Platforms – Aug 2019</a:t>
            </a:r>
          </a:p>
        </p:txBody>
      </p:sp>
    </p:spTree>
    <p:extLst>
      <p:ext uri="{BB962C8B-B14F-4D97-AF65-F5344CB8AC3E}">
        <p14:creationId xmlns:p14="http://schemas.microsoft.com/office/powerpoint/2010/main" val="541050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xEl>
                                              <p:pRg st="2" end="2"/>
                                            </p:txEl>
                                          </p:spTgt>
                                        </p:tgtEl>
                                        <p:attrNameLst>
                                          <p:attrName>style.visibility</p:attrName>
                                        </p:attrNameLst>
                                      </p:cBhvr>
                                      <p:to>
                                        <p:strVal val="visible"/>
                                      </p:to>
                                    </p:set>
                                    <p:animEffect transition="in" filter="fade">
                                      <p:cBhvr>
                                        <p:cTn id="13"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op black grad" hidden="1">
            <a:extLst>
              <a:ext uri="{FF2B5EF4-FFF2-40B4-BE49-F238E27FC236}">
                <a16:creationId xmlns:a16="http://schemas.microsoft.com/office/drawing/2014/main" id="{9290EFC6-7721-463F-AF19-E383F653587B}"/>
              </a:ext>
            </a:extLst>
          </p:cNvPr>
          <p:cNvSpPr/>
          <p:nvPr/>
        </p:nvSpPr>
        <p:spPr bwMode="auto">
          <a:xfrm>
            <a:off x="1765" y="496"/>
            <a:ext cx="12543955" cy="2031456"/>
          </a:xfrm>
          <a:prstGeom prst="rect">
            <a:avLst/>
          </a:prstGeom>
          <a:gradFill flip="none" rotWithShape="1">
            <a:gsLst>
              <a:gs pos="0">
                <a:schemeClr val="bg1">
                  <a:lumMod val="50000"/>
                </a:schemeClr>
              </a:gs>
              <a:gs pos="41000">
                <a:schemeClr val="bg1">
                  <a:lumMod val="50000"/>
                  <a:alpha val="67000"/>
                </a:schemeClr>
              </a:gs>
              <a:gs pos="100000">
                <a:srgbClr val="737373">
                  <a:lumMod val="60000"/>
                  <a:lumOff val="40000"/>
                  <a:alpha val="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spcBef>
                <a:spcPct val="0"/>
              </a:spcBef>
              <a:spcAft>
                <a:spcPct val="0"/>
              </a:spcAft>
              <a:defRPr/>
            </a:pPr>
            <a:endParaRPr lang="en-US" sz="204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Title 10">
            <a:extLst>
              <a:ext uri="{FF2B5EF4-FFF2-40B4-BE49-F238E27FC236}">
                <a16:creationId xmlns:a16="http://schemas.microsoft.com/office/drawing/2014/main" id="{5894CC22-80D9-480A-8750-FD166C71AFCF}"/>
              </a:ext>
            </a:extLst>
          </p:cNvPr>
          <p:cNvSpPr>
            <a:spLocks noGrp="1"/>
          </p:cNvSpPr>
          <p:nvPr>
            <p:ph type="title"/>
          </p:nvPr>
        </p:nvSpPr>
        <p:spPr>
          <a:xfrm>
            <a:off x="451643" y="552219"/>
            <a:ext cx="11533187" cy="830020"/>
          </a:xfrm>
        </p:spPr>
        <p:txBody>
          <a:bodyPr/>
          <a:lstStyle/>
          <a:p>
            <a:r>
              <a:rPr lang="en-IN"/>
              <a:t>Microsoft Power Platform momentum </a:t>
            </a:r>
            <a:endParaRPr lang="en-US"/>
          </a:p>
        </p:txBody>
      </p:sp>
      <p:grpSp>
        <p:nvGrpSpPr>
          <p:cNvPr id="3" name="Group 2">
            <a:extLst>
              <a:ext uri="{FF2B5EF4-FFF2-40B4-BE49-F238E27FC236}">
                <a16:creationId xmlns:a16="http://schemas.microsoft.com/office/drawing/2014/main" id="{31B1EE5B-79E1-4A41-B05C-DAD0598E2E5F}"/>
              </a:ext>
            </a:extLst>
          </p:cNvPr>
          <p:cNvGrpSpPr/>
          <p:nvPr/>
        </p:nvGrpSpPr>
        <p:grpSpPr>
          <a:xfrm>
            <a:off x="2859956" y="1457482"/>
            <a:ext cx="6716562" cy="2420242"/>
            <a:chOff x="2817755" y="1457482"/>
            <a:chExt cx="6716562" cy="2420242"/>
          </a:xfrm>
        </p:grpSpPr>
        <p:sp>
          <p:nvSpPr>
            <p:cNvPr id="56" name="Rectangle 55">
              <a:extLst>
                <a:ext uri="{FF2B5EF4-FFF2-40B4-BE49-F238E27FC236}">
                  <a16:creationId xmlns:a16="http://schemas.microsoft.com/office/drawing/2014/main" id="{3687FFF7-72E6-417C-BA63-23DC1275DFEB}"/>
                </a:ext>
              </a:extLst>
            </p:cNvPr>
            <p:cNvSpPr/>
            <p:nvPr/>
          </p:nvSpPr>
          <p:spPr bwMode="auto">
            <a:xfrm>
              <a:off x="2817755" y="1457482"/>
              <a:ext cx="2187717" cy="24202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38852" numCol="1" spcCol="0" rtlCol="0" fromWordArt="0" anchor="t" anchorCtr="0" forceAA="0" compatLnSpc="1">
              <a:prstTxWarp prst="textNoShape">
                <a:avLst/>
              </a:prstTxWarp>
              <a:noAutofit/>
            </a:bodyPr>
            <a:lstStyle/>
            <a:p>
              <a:pPr defTabSz="951121">
                <a:spcBef>
                  <a:spcPts val="1200"/>
                </a:spcBef>
                <a:buSzPct val="90000"/>
                <a:defRPr/>
              </a:pPr>
              <a:r>
                <a:rPr lang="en-US" sz="3264" b="1">
                  <a:solidFill>
                    <a:schemeClr val="accent4"/>
                  </a:solidFill>
                  <a:latin typeface="Segoe UI Semibold"/>
                  <a:cs typeface="Segoe UI" panose="020B0502040204020203" pitchFamily="34" charset="0"/>
                </a:rPr>
                <a:t>86%</a:t>
              </a:r>
            </a:p>
            <a:p>
              <a:pPr marL="0" lvl="2" defTabSz="951121">
                <a:spcBef>
                  <a:spcPts val="1200"/>
                </a:spcBef>
                <a:buSzPct val="90000"/>
                <a:defRPr/>
              </a:pPr>
              <a:r>
                <a:rPr lang="en-US" sz="1632">
                  <a:solidFill>
                    <a:schemeClr val="tx1"/>
                  </a:solidFill>
                  <a:latin typeface="Segoe UI"/>
                </a:rPr>
                <a:t>of Fortune 500 companies using Power Apps</a:t>
              </a:r>
            </a:p>
          </p:txBody>
        </p:sp>
        <p:sp>
          <p:nvSpPr>
            <p:cNvPr id="57" name="Rectangle 56">
              <a:extLst>
                <a:ext uri="{FF2B5EF4-FFF2-40B4-BE49-F238E27FC236}">
                  <a16:creationId xmlns:a16="http://schemas.microsoft.com/office/drawing/2014/main" id="{27560BE6-2EFE-4C52-9CF8-E293B4E5CE22}"/>
                </a:ext>
              </a:extLst>
            </p:cNvPr>
            <p:cNvSpPr/>
            <p:nvPr/>
          </p:nvSpPr>
          <p:spPr bwMode="auto">
            <a:xfrm>
              <a:off x="5082178" y="1457482"/>
              <a:ext cx="2187717" cy="24202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38852" numCol="1" spcCol="0" rtlCol="0" fromWordArt="0" anchor="t" anchorCtr="0" forceAA="0" compatLnSpc="1">
              <a:prstTxWarp prst="textNoShape">
                <a:avLst/>
              </a:prstTxWarp>
              <a:noAutofit/>
            </a:bodyPr>
            <a:lstStyle/>
            <a:p>
              <a:pPr defTabSz="951121">
                <a:spcBef>
                  <a:spcPts val="1200"/>
                </a:spcBef>
                <a:buSzPct val="90000"/>
                <a:defRPr/>
              </a:pPr>
              <a:r>
                <a:rPr lang="en-US" sz="3264" b="1">
                  <a:solidFill>
                    <a:schemeClr val="accent4"/>
                  </a:solidFill>
                  <a:latin typeface="Segoe UI Semibold"/>
                  <a:cs typeface="Segoe UI" panose="020B0502040204020203" pitchFamily="34" charset="0"/>
                </a:rPr>
                <a:t>&gt;700%</a:t>
              </a:r>
            </a:p>
            <a:p>
              <a:pPr marL="0" lvl="2" defTabSz="951121">
                <a:spcBef>
                  <a:spcPts val="1200"/>
                </a:spcBef>
                <a:buSzPct val="90000"/>
                <a:defRPr/>
              </a:pPr>
              <a:r>
                <a:rPr lang="en-US" sz="1632">
                  <a:solidFill>
                    <a:schemeClr val="tx1"/>
                  </a:solidFill>
                  <a:latin typeface="Segoe UI"/>
                </a:rPr>
                <a:t>Power Apps growth in production apps in the last year</a:t>
              </a:r>
            </a:p>
          </p:txBody>
        </p:sp>
        <p:sp>
          <p:nvSpPr>
            <p:cNvPr id="58" name="Rectangle 57">
              <a:extLst>
                <a:ext uri="{FF2B5EF4-FFF2-40B4-BE49-F238E27FC236}">
                  <a16:creationId xmlns:a16="http://schemas.microsoft.com/office/drawing/2014/main" id="{2A0F22B4-2DF1-4A42-A0B6-39E4A99F301D}"/>
                </a:ext>
              </a:extLst>
            </p:cNvPr>
            <p:cNvSpPr/>
            <p:nvPr/>
          </p:nvSpPr>
          <p:spPr bwMode="auto">
            <a:xfrm>
              <a:off x="7346600" y="1457482"/>
              <a:ext cx="2187717" cy="24202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38852" numCol="1" spcCol="0" rtlCol="0" fromWordArt="0" anchor="t" anchorCtr="0" forceAA="0" compatLnSpc="1">
              <a:prstTxWarp prst="textNoShape">
                <a:avLst/>
              </a:prstTxWarp>
              <a:noAutofit/>
            </a:bodyPr>
            <a:lstStyle/>
            <a:p>
              <a:pPr defTabSz="951121">
                <a:spcBef>
                  <a:spcPts val="1200"/>
                </a:spcBef>
                <a:buSzPct val="90000"/>
                <a:defRPr/>
              </a:pPr>
              <a:r>
                <a:rPr lang="en-US" sz="3264" b="1">
                  <a:solidFill>
                    <a:schemeClr val="accent4"/>
                  </a:solidFill>
                  <a:latin typeface="Segoe UI Semibold"/>
                  <a:cs typeface="Segoe UI" panose="020B0502040204020203" pitchFamily="34" charset="0"/>
                </a:rPr>
                <a:t>&gt;300% </a:t>
              </a:r>
            </a:p>
            <a:p>
              <a:pPr marL="0" lvl="2" defTabSz="951121">
                <a:spcBef>
                  <a:spcPts val="1200"/>
                </a:spcBef>
                <a:buSzPct val="90000"/>
                <a:defRPr/>
              </a:pPr>
              <a:r>
                <a:rPr lang="en-US" sz="1632">
                  <a:solidFill>
                    <a:schemeClr val="tx1"/>
                  </a:solidFill>
                  <a:latin typeface="Segoe UI"/>
                </a:rPr>
                <a:t>Power Apps growth in monthly active users in the last year</a:t>
              </a:r>
            </a:p>
          </p:txBody>
        </p:sp>
      </p:grpSp>
      <p:grpSp>
        <p:nvGrpSpPr>
          <p:cNvPr id="2" name="Group 1">
            <a:extLst>
              <a:ext uri="{FF2B5EF4-FFF2-40B4-BE49-F238E27FC236}">
                <a16:creationId xmlns:a16="http://schemas.microsoft.com/office/drawing/2014/main" id="{5CE2909B-BE72-493D-AD6E-139B31D0EEAB}"/>
              </a:ext>
            </a:extLst>
          </p:cNvPr>
          <p:cNvGrpSpPr/>
          <p:nvPr/>
        </p:nvGrpSpPr>
        <p:grpSpPr>
          <a:xfrm>
            <a:off x="1727745" y="3952967"/>
            <a:ext cx="8980985" cy="2420242"/>
            <a:chOff x="553332" y="3952967"/>
            <a:chExt cx="8980985" cy="2420242"/>
          </a:xfrm>
        </p:grpSpPr>
        <p:sp>
          <p:nvSpPr>
            <p:cNvPr id="65" name="Rectangle 64">
              <a:extLst>
                <a:ext uri="{FF2B5EF4-FFF2-40B4-BE49-F238E27FC236}">
                  <a16:creationId xmlns:a16="http://schemas.microsoft.com/office/drawing/2014/main" id="{16EFD096-B314-45E1-8714-FF1F173764D0}"/>
                </a:ext>
              </a:extLst>
            </p:cNvPr>
            <p:cNvSpPr/>
            <p:nvPr/>
          </p:nvSpPr>
          <p:spPr bwMode="auto">
            <a:xfrm>
              <a:off x="5082178" y="3952967"/>
              <a:ext cx="2187717" cy="24202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38852" numCol="1" spcCol="0" rtlCol="0" fromWordArt="0" anchor="t" anchorCtr="0" forceAA="0" compatLnSpc="1">
              <a:prstTxWarp prst="textNoShape">
                <a:avLst/>
              </a:prstTxWarp>
              <a:noAutofit/>
            </a:bodyPr>
            <a:lstStyle/>
            <a:p>
              <a:pPr defTabSz="951121">
                <a:spcBef>
                  <a:spcPts val="1200"/>
                </a:spcBef>
                <a:buSzPct val="90000"/>
                <a:defRPr/>
              </a:pPr>
              <a:r>
                <a:rPr lang="en-US" sz="3264" b="1">
                  <a:solidFill>
                    <a:schemeClr val="accent4"/>
                  </a:solidFill>
                  <a:latin typeface="Segoe UI Semibold"/>
                  <a:cs typeface="Segoe UI" panose="020B0502040204020203" pitchFamily="34" charset="0"/>
                </a:rPr>
                <a:t>&gt;25M</a:t>
              </a:r>
            </a:p>
            <a:p>
              <a:pPr marL="0" lvl="2" defTabSz="951121">
                <a:spcBef>
                  <a:spcPts val="1200"/>
                </a:spcBef>
                <a:buSzPct val="90000"/>
                <a:defRPr/>
              </a:pPr>
              <a:r>
                <a:rPr lang="en-US" sz="1632">
                  <a:solidFill>
                    <a:schemeClr val="tx1"/>
                  </a:solidFill>
                  <a:latin typeface="Segoe UI"/>
                </a:rPr>
                <a:t>Data models hosted in the Power BI service</a:t>
              </a:r>
            </a:p>
          </p:txBody>
        </p:sp>
        <p:sp>
          <p:nvSpPr>
            <p:cNvPr id="66" name="Rectangle 65">
              <a:extLst>
                <a:ext uri="{FF2B5EF4-FFF2-40B4-BE49-F238E27FC236}">
                  <a16:creationId xmlns:a16="http://schemas.microsoft.com/office/drawing/2014/main" id="{F36B0DB2-9A0D-4A94-9C22-0CA6002384BB}"/>
                </a:ext>
              </a:extLst>
            </p:cNvPr>
            <p:cNvSpPr/>
            <p:nvPr/>
          </p:nvSpPr>
          <p:spPr bwMode="auto">
            <a:xfrm>
              <a:off x="7346600" y="3952967"/>
              <a:ext cx="2187717" cy="24202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38852" numCol="1" spcCol="0" rtlCol="0" fromWordArt="0" anchor="t" anchorCtr="0" forceAA="0" compatLnSpc="1">
              <a:prstTxWarp prst="textNoShape">
                <a:avLst/>
              </a:prstTxWarp>
              <a:noAutofit/>
            </a:bodyPr>
            <a:lstStyle/>
            <a:p>
              <a:pPr defTabSz="951121">
                <a:spcBef>
                  <a:spcPts val="1200"/>
                </a:spcBef>
                <a:buSzPct val="90000"/>
                <a:defRPr/>
              </a:pPr>
              <a:r>
                <a:rPr lang="en-US" sz="3264" b="1">
                  <a:solidFill>
                    <a:schemeClr val="accent4"/>
                  </a:solidFill>
                  <a:latin typeface="Segoe UI Semibold"/>
                  <a:cs typeface="Segoe UI" panose="020B0502040204020203" pitchFamily="34" charset="0"/>
                </a:rPr>
                <a:t>97%</a:t>
              </a:r>
            </a:p>
            <a:p>
              <a:pPr marL="0" lvl="2" defTabSz="951121">
                <a:spcBef>
                  <a:spcPts val="1200"/>
                </a:spcBef>
                <a:buSzPct val="90000"/>
                <a:defRPr/>
              </a:pPr>
              <a:r>
                <a:rPr lang="en-US" sz="1632">
                  <a:solidFill>
                    <a:schemeClr val="tx1"/>
                  </a:solidFill>
                  <a:latin typeface="Segoe UI"/>
                </a:rPr>
                <a:t>of Fortune 500 companies using Power BI </a:t>
              </a:r>
            </a:p>
          </p:txBody>
        </p:sp>
        <p:sp>
          <p:nvSpPr>
            <p:cNvPr id="67" name="Rectangle 66">
              <a:extLst>
                <a:ext uri="{FF2B5EF4-FFF2-40B4-BE49-F238E27FC236}">
                  <a16:creationId xmlns:a16="http://schemas.microsoft.com/office/drawing/2014/main" id="{119FB516-A1BA-46B7-93C1-70EFC9B709D0}"/>
                </a:ext>
              </a:extLst>
            </p:cNvPr>
            <p:cNvSpPr/>
            <p:nvPr/>
          </p:nvSpPr>
          <p:spPr bwMode="auto">
            <a:xfrm>
              <a:off x="2817755" y="3952967"/>
              <a:ext cx="2187717" cy="24202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38852" numCol="1" spcCol="0" rtlCol="0" fromWordArt="0" anchor="t" anchorCtr="0" forceAA="0" compatLnSpc="1">
              <a:prstTxWarp prst="textNoShape">
                <a:avLst/>
              </a:prstTxWarp>
              <a:noAutofit/>
            </a:bodyPr>
            <a:lstStyle/>
            <a:p>
              <a:pPr defTabSz="951121">
                <a:spcBef>
                  <a:spcPts val="1200"/>
                </a:spcBef>
                <a:buSzPct val="90000"/>
                <a:defRPr/>
              </a:pPr>
              <a:r>
                <a:rPr lang="en-US" sz="3264" b="1">
                  <a:solidFill>
                    <a:schemeClr val="accent4"/>
                  </a:solidFill>
                  <a:latin typeface="Segoe UI Semibold"/>
                  <a:cs typeface="Segoe UI" panose="020B0502040204020203" pitchFamily="34" charset="0"/>
                </a:rPr>
                <a:t>&gt;25B </a:t>
              </a:r>
              <a:r>
                <a:rPr lang="en-US" sz="3264" b="1">
                  <a:solidFill>
                    <a:schemeClr val="tx1"/>
                  </a:solidFill>
                  <a:latin typeface="Segoe UI Semibold"/>
                  <a:cs typeface="Segoe UI" panose="020B0502040204020203" pitchFamily="34" charset="0"/>
                </a:rPr>
                <a:t>​</a:t>
              </a:r>
            </a:p>
            <a:p>
              <a:pPr marL="0" lvl="2" defTabSz="951121">
                <a:spcBef>
                  <a:spcPts val="1200"/>
                </a:spcBef>
                <a:buSzPct val="90000"/>
                <a:defRPr/>
              </a:pPr>
              <a:r>
                <a:rPr lang="en-US" sz="1632">
                  <a:solidFill>
                    <a:schemeClr val="tx1"/>
                  </a:solidFill>
                  <a:latin typeface="Segoe UI"/>
                </a:rPr>
                <a:t>Power Automate steps run each day​</a:t>
              </a:r>
            </a:p>
          </p:txBody>
        </p:sp>
        <p:sp>
          <p:nvSpPr>
            <p:cNvPr id="10" name="Rectangle 9">
              <a:extLst>
                <a:ext uri="{FF2B5EF4-FFF2-40B4-BE49-F238E27FC236}">
                  <a16:creationId xmlns:a16="http://schemas.microsoft.com/office/drawing/2014/main" id="{4A965214-5269-4714-9275-4BC7C8DA944B}"/>
                </a:ext>
              </a:extLst>
            </p:cNvPr>
            <p:cNvSpPr/>
            <p:nvPr/>
          </p:nvSpPr>
          <p:spPr bwMode="auto">
            <a:xfrm>
              <a:off x="553332" y="3952967"/>
              <a:ext cx="2187717" cy="24202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38852" numCol="1" spcCol="0" rtlCol="0" fromWordArt="0" anchor="t" anchorCtr="0" forceAA="0" compatLnSpc="1">
              <a:prstTxWarp prst="textNoShape">
                <a:avLst/>
              </a:prstTxWarp>
              <a:noAutofit/>
            </a:bodyPr>
            <a:lstStyle/>
            <a:p>
              <a:pPr defTabSz="951121">
                <a:spcBef>
                  <a:spcPts val="1200"/>
                </a:spcBef>
                <a:buSzPct val="90000"/>
                <a:defRPr/>
              </a:pPr>
              <a:r>
                <a:rPr lang="en-US" sz="3264" b="1">
                  <a:solidFill>
                    <a:schemeClr val="accent4"/>
                  </a:solidFill>
                  <a:latin typeface="Segoe UI Semibold"/>
                  <a:cs typeface="Segoe UI" panose="020B0502040204020203" pitchFamily="34" charset="0"/>
                </a:rPr>
                <a:t>&gt;3M</a:t>
              </a:r>
            </a:p>
            <a:p>
              <a:pPr marL="0" lvl="2" defTabSz="951121">
                <a:spcBef>
                  <a:spcPts val="1200"/>
                </a:spcBef>
                <a:buSzPct val="90000"/>
                <a:defRPr/>
              </a:pPr>
              <a:r>
                <a:rPr lang="en-US" sz="1632">
                  <a:solidFill>
                    <a:schemeClr val="tx1"/>
                  </a:solidFill>
                  <a:latin typeface="Segoe UI"/>
                </a:rPr>
                <a:t>Monthly active developers on the Power Platform</a:t>
              </a:r>
            </a:p>
          </p:txBody>
        </p:sp>
      </p:grpSp>
    </p:spTree>
    <p:extLst>
      <p:ext uri="{BB962C8B-B14F-4D97-AF65-F5344CB8AC3E}">
        <p14:creationId xmlns:p14="http://schemas.microsoft.com/office/powerpoint/2010/main" val="173772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D5E3F8B6-A687-4643-AEF4-87F666B1DF9D}"/>
              </a:ext>
            </a:extLst>
          </p:cNvPr>
          <p:cNvSpPr/>
          <p:nvPr/>
        </p:nvSpPr>
        <p:spPr>
          <a:xfrm>
            <a:off x="1146664" y="3622098"/>
            <a:ext cx="2967112" cy="461665"/>
          </a:xfrm>
          <a:prstGeom prst="rect">
            <a:avLst/>
          </a:prstGeom>
        </p:spPr>
        <p:txBody>
          <a:bodyPr wrap="square">
            <a:spAutoFit/>
          </a:bodyPr>
          <a:lstStyle/>
          <a:p>
            <a:pPr algn="ctr" defTabSz="914049">
              <a:defRPr/>
            </a:pPr>
            <a:r>
              <a:rPr lang="en-US" sz="1200" kern="0">
                <a:solidFill>
                  <a:srgbClr val="282828"/>
                </a:solidFill>
                <a:latin typeface="Segoe UI"/>
                <a:cs typeface="Segoe UI Semibold" charset="0"/>
              </a:rPr>
              <a:t>Redeploy apps/infrastructure </a:t>
            </a:r>
          </a:p>
          <a:p>
            <a:pPr algn="ctr" defTabSz="914049">
              <a:defRPr/>
            </a:pPr>
            <a:r>
              <a:rPr lang="en-US" sz="1200" kern="0">
                <a:solidFill>
                  <a:srgbClr val="282828"/>
                </a:solidFill>
                <a:latin typeface="Segoe UI"/>
                <a:cs typeface="Segoe UI Semibold" charset="0"/>
              </a:rPr>
              <a:t>as-is to cloud</a:t>
            </a:r>
          </a:p>
        </p:txBody>
      </p:sp>
      <p:sp>
        <p:nvSpPr>
          <p:cNvPr id="55" name="TextBox 54">
            <a:extLst>
              <a:ext uri="{FF2B5EF4-FFF2-40B4-BE49-F238E27FC236}">
                <a16:creationId xmlns:a16="http://schemas.microsoft.com/office/drawing/2014/main" id="{A4C4CC1A-33DA-4D31-A469-A91D5F2C0145}"/>
              </a:ext>
            </a:extLst>
          </p:cNvPr>
          <p:cNvSpPr txBox="1"/>
          <p:nvPr/>
        </p:nvSpPr>
        <p:spPr>
          <a:xfrm>
            <a:off x="1553953" y="4710339"/>
            <a:ext cx="2136368" cy="888869"/>
          </a:xfrm>
          <a:prstGeom prst="rect">
            <a:avLst/>
          </a:prstGeom>
          <a:noFill/>
        </p:spPr>
        <p:txBody>
          <a:bodyPr wrap="square" lIns="45706" tIns="45706" rIns="45706" bIns="45706" rtlCol="0">
            <a:spAutoFit/>
          </a:bodyPr>
          <a:lstStyle/>
          <a:p>
            <a:pPr defTabSz="914049">
              <a:lnSpc>
                <a:spcPct val="110000"/>
              </a:lnSpc>
              <a:defRPr/>
            </a:pPr>
            <a:r>
              <a:rPr lang="en-US" sz="1200" b="1" kern="0">
                <a:solidFill>
                  <a:srgbClr val="282828"/>
                </a:solidFill>
                <a:latin typeface="Segoe UI"/>
                <a:cs typeface="Segoe UI Semibold" panose="020B0702040204020203" pitchFamily="34" charset="0"/>
              </a:rPr>
              <a:t>Reduce costs</a:t>
            </a:r>
          </a:p>
          <a:p>
            <a:pPr marL="171450" indent="-171450"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Lower Capex.</a:t>
            </a:r>
          </a:p>
          <a:p>
            <a:pPr marL="171384" indent="-171384"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Free up datacenter space</a:t>
            </a:r>
          </a:p>
          <a:p>
            <a:pPr marL="171384" indent="-171384"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Quick cloud ROI</a:t>
            </a:r>
          </a:p>
        </p:txBody>
      </p:sp>
      <p:sp>
        <p:nvSpPr>
          <p:cNvPr id="56" name="Rectangle 55">
            <a:extLst>
              <a:ext uri="{FF2B5EF4-FFF2-40B4-BE49-F238E27FC236}">
                <a16:creationId xmlns:a16="http://schemas.microsoft.com/office/drawing/2014/main" id="{5B1D276F-BDCE-4A91-AA55-B7509C2DEDE3}"/>
              </a:ext>
            </a:extLst>
          </p:cNvPr>
          <p:cNvSpPr/>
          <p:nvPr/>
        </p:nvSpPr>
        <p:spPr>
          <a:xfrm>
            <a:off x="1720173" y="6126535"/>
            <a:ext cx="1435838" cy="276999"/>
          </a:xfrm>
          <a:prstGeom prst="rect">
            <a:avLst/>
          </a:prstGeom>
        </p:spPr>
        <p:txBody>
          <a:bodyPr wrap="square">
            <a:spAutoFit/>
          </a:bodyPr>
          <a:lstStyle/>
          <a:p>
            <a:pPr algn="ctr" defTabSz="914049"/>
            <a:r>
              <a:rPr lang="en-US" sz="1200" b="1">
                <a:solidFill>
                  <a:schemeClr val="accent3"/>
                </a:solidFill>
                <a:latin typeface="Segoe UI" panose="020B0502040204020203" pitchFamily="34" charset="0"/>
              </a:rPr>
              <a:t>IaaS</a:t>
            </a:r>
          </a:p>
        </p:txBody>
      </p:sp>
      <p:sp>
        <p:nvSpPr>
          <p:cNvPr id="58" name="Rectangle 57">
            <a:extLst>
              <a:ext uri="{FF2B5EF4-FFF2-40B4-BE49-F238E27FC236}">
                <a16:creationId xmlns:a16="http://schemas.microsoft.com/office/drawing/2014/main" id="{70CC4509-05A3-41F9-B20C-0E1E656C6DF6}"/>
              </a:ext>
            </a:extLst>
          </p:cNvPr>
          <p:cNvSpPr/>
          <p:nvPr/>
        </p:nvSpPr>
        <p:spPr>
          <a:xfrm>
            <a:off x="4113776" y="3622098"/>
            <a:ext cx="2318199" cy="461665"/>
          </a:xfrm>
          <a:prstGeom prst="rect">
            <a:avLst/>
          </a:prstGeom>
        </p:spPr>
        <p:txBody>
          <a:bodyPr wrap="square">
            <a:spAutoFit/>
          </a:bodyPr>
          <a:lstStyle/>
          <a:p>
            <a:pPr algn="ctr" defTabSz="914049">
              <a:defRPr/>
            </a:pPr>
            <a:r>
              <a:rPr lang="en-US" sz="1200" kern="0">
                <a:solidFill>
                  <a:srgbClr val="282828"/>
                </a:solidFill>
                <a:latin typeface="Segoe UI"/>
                <a:cs typeface="Segoe UI Semibold" charset="0"/>
              </a:rPr>
              <a:t>Minimally alter to take better advantage of cloud</a:t>
            </a:r>
          </a:p>
        </p:txBody>
      </p:sp>
      <p:sp>
        <p:nvSpPr>
          <p:cNvPr id="59" name="TextBox 58">
            <a:extLst>
              <a:ext uri="{FF2B5EF4-FFF2-40B4-BE49-F238E27FC236}">
                <a16:creationId xmlns:a16="http://schemas.microsoft.com/office/drawing/2014/main" id="{A1CE20B0-B697-4CA0-BE51-3DC7D8032C7C}"/>
              </a:ext>
            </a:extLst>
          </p:cNvPr>
          <p:cNvSpPr txBox="1"/>
          <p:nvPr/>
        </p:nvSpPr>
        <p:spPr>
          <a:xfrm>
            <a:off x="4196607" y="4710339"/>
            <a:ext cx="2136367" cy="1092002"/>
          </a:xfrm>
          <a:prstGeom prst="rect">
            <a:avLst/>
          </a:prstGeom>
          <a:noFill/>
        </p:spPr>
        <p:txBody>
          <a:bodyPr wrap="square" lIns="45706" tIns="45706" rIns="45706" bIns="45706" rtlCol="0">
            <a:spAutoFit/>
          </a:bodyPr>
          <a:lstStyle/>
          <a:p>
            <a:pPr defTabSz="914049">
              <a:lnSpc>
                <a:spcPct val="110000"/>
              </a:lnSpc>
              <a:defRPr/>
            </a:pPr>
            <a:r>
              <a:rPr lang="en-US" sz="1200" b="1" kern="0">
                <a:solidFill>
                  <a:srgbClr val="282828"/>
                </a:solidFill>
                <a:latin typeface="Segoe UI"/>
                <a:cs typeface="Segoe UI Semibold" panose="020B0702040204020203" pitchFamily="34" charset="0"/>
              </a:rPr>
              <a:t>Improve performance. </a:t>
            </a:r>
          </a:p>
          <a:p>
            <a:pPr marL="171450" indent="-171450"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Faster, smaller updates</a:t>
            </a:r>
            <a:endParaRPr lang="en-US" sz="1200" b="1" kern="0">
              <a:solidFill>
                <a:srgbClr val="282828"/>
              </a:solidFill>
              <a:latin typeface="Segoe UI"/>
              <a:cs typeface="Segoe UI Semibold" panose="020B0702040204020203" pitchFamily="34" charset="0"/>
            </a:endParaRPr>
          </a:p>
          <a:p>
            <a:pPr marL="171384" indent="-171384"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Greater cloud efficiency </a:t>
            </a:r>
          </a:p>
          <a:p>
            <a:pPr marL="171384" indent="-171384"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Improved security and compliance</a:t>
            </a:r>
          </a:p>
        </p:txBody>
      </p:sp>
      <p:sp>
        <p:nvSpPr>
          <p:cNvPr id="60" name="Rectangle 59">
            <a:extLst>
              <a:ext uri="{FF2B5EF4-FFF2-40B4-BE49-F238E27FC236}">
                <a16:creationId xmlns:a16="http://schemas.microsoft.com/office/drawing/2014/main" id="{0511C00F-505D-4F6C-AAC3-8F314263AB4A}"/>
              </a:ext>
            </a:extLst>
          </p:cNvPr>
          <p:cNvSpPr/>
          <p:nvPr/>
        </p:nvSpPr>
        <p:spPr>
          <a:xfrm>
            <a:off x="4164403" y="6126535"/>
            <a:ext cx="2164968" cy="461665"/>
          </a:xfrm>
          <a:prstGeom prst="rect">
            <a:avLst/>
          </a:prstGeom>
        </p:spPr>
        <p:txBody>
          <a:bodyPr wrap="square">
            <a:spAutoFit/>
          </a:bodyPr>
          <a:lstStyle/>
          <a:p>
            <a:pPr defTabSz="914049">
              <a:defRPr sz="1600" b="1" i="0" u="none" strike="noStrike" kern="1200" baseline="0">
                <a:solidFill>
                  <a:srgbClr val="0078D7"/>
                </a:solidFill>
                <a:latin typeface="Segoe UI" panose="020B0502040204020203" pitchFamily="34" charset="0"/>
                <a:ea typeface="+mn-ea"/>
                <a:cs typeface="+mn-cs"/>
              </a:defRPr>
            </a:pPr>
            <a:r>
              <a:rPr lang="en-US" sz="1200" b="1" dirty="0">
                <a:solidFill>
                  <a:schemeClr val="accent3"/>
                </a:solidFill>
                <a:latin typeface="Segoe UI" panose="020B0502040204020203" pitchFamily="34" charset="0"/>
              </a:rPr>
              <a:t>LCAP</a:t>
            </a:r>
            <a:r>
              <a:rPr lang="en-US" sz="1200" b="1" baseline="30000" dirty="0">
                <a:solidFill>
                  <a:schemeClr val="accent3"/>
                </a:solidFill>
                <a:latin typeface="Segoe UI" panose="020B0502040204020203" pitchFamily="34" charset="0"/>
              </a:rPr>
              <a:t>1</a:t>
            </a:r>
            <a:r>
              <a:rPr lang="en-US" sz="1200" b="1" dirty="0">
                <a:solidFill>
                  <a:schemeClr val="accent3"/>
                </a:solidFill>
                <a:latin typeface="Segoe UI" panose="020B0502040204020203" pitchFamily="34" charset="0"/>
              </a:rPr>
              <a:t> (PaaS) - Power Apps </a:t>
            </a:r>
          </a:p>
        </p:txBody>
      </p:sp>
      <p:sp>
        <p:nvSpPr>
          <p:cNvPr id="62" name="Rectangle 61">
            <a:extLst>
              <a:ext uri="{FF2B5EF4-FFF2-40B4-BE49-F238E27FC236}">
                <a16:creationId xmlns:a16="http://schemas.microsoft.com/office/drawing/2014/main" id="{01F8B3E4-E199-4BB0-9F0F-747528B3B797}"/>
              </a:ext>
            </a:extLst>
          </p:cNvPr>
          <p:cNvSpPr/>
          <p:nvPr/>
        </p:nvSpPr>
        <p:spPr>
          <a:xfrm>
            <a:off x="6733207" y="3622098"/>
            <a:ext cx="2318199" cy="461665"/>
          </a:xfrm>
          <a:prstGeom prst="rect">
            <a:avLst/>
          </a:prstGeom>
        </p:spPr>
        <p:txBody>
          <a:bodyPr wrap="square">
            <a:spAutoFit/>
          </a:bodyPr>
          <a:lstStyle/>
          <a:p>
            <a:pPr algn="ctr" defTabSz="914049">
              <a:defRPr/>
            </a:pPr>
            <a:r>
              <a:rPr lang="en-US" sz="1200" kern="0" spc="-30">
                <a:solidFill>
                  <a:srgbClr val="282828"/>
                </a:solidFill>
                <a:latin typeface="Segoe UI"/>
                <a:cs typeface="Segoe UI Semibold" charset="0"/>
              </a:rPr>
              <a:t>Materially alter/decompose application to services</a:t>
            </a:r>
          </a:p>
        </p:txBody>
      </p:sp>
      <p:sp>
        <p:nvSpPr>
          <p:cNvPr id="63" name="TextBox 62">
            <a:extLst>
              <a:ext uri="{FF2B5EF4-FFF2-40B4-BE49-F238E27FC236}">
                <a16:creationId xmlns:a16="http://schemas.microsoft.com/office/drawing/2014/main" id="{6EC0C92E-88F8-43D8-9FC8-A7BC6AB0AB0A}"/>
              </a:ext>
            </a:extLst>
          </p:cNvPr>
          <p:cNvSpPr txBox="1"/>
          <p:nvPr/>
        </p:nvSpPr>
        <p:spPr>
          <a:xfrm>
            <a:off x="6801322" y="4710339"/>
            <a:ext cx="2228312" cy="1092002"/>
          </a:xfrm>
          <a:prstGeom prst="rect">
            <a:avLst/>
          </a:prstGeom>
          <a:noFill/>
        </p:spPr>
        <p:txBody>
          <a:bodyPr wrap="square" lIns="45706" tIns="45706" rIns="45706" bIns="45706" rtlCol="0">
            <a:spAutoFit/>
          </a:bodyPr>
          <a:lstStyle/>
          <a:p>
            <a:pPr defTabSz="914049">
              <a:lnSpc>
                <a:spcPct val="110000"/>
              </a:lnSpc>
              <a:defRPr/>
            </a:pPr>
            <a:r>
              <a:rPr lang="en-US" sz="1200" b="1" kern="0">
                <a:solidFill>
                  <a:srgbClr val="282828"/>
                </a:solidFill>
                <a:latin typeface="Segoe UI"/>
                <a:cs typeface="Segoe UI Semibold" panose="020B0702040204020203" pitchFamily="34" charset="0"/>
              </a:rPr>
              <a:t>Increase agility </a:t>
            </a:r>
          </a:p>
          <a:p>
            <a:pPr marL="171450" indent="-171450"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App scalability  </a:t>
            </a:r>
          </a:p>
          <a:p>
            <a:pPr marL="171450" indent="-171450"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Easier adoption of new cloud capabilities/technologies</a:t>
            </a:r>
          </a:p>
          <a:p>
            <a:pPr marL="171384" indent="-171384"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Mix technology stacks</a:t>
            </a:r>
          </a:p>
        </p:txBody>
      </p:sp>
      <p:sp>
        <p:nvSpPr>
          <p:cNvPr id="65" name="Rectangle 64">
            <a:extLst>
              <a:ext uri="{FF2B5EF4-FFF2-40B4-BE49-F238E27FC236}">
                <a16:creationId xmlns:a16="http://schemas.microsoft.com/office/drawing/2014/main" id="{7BBBB304-D068-4F97-AD5D-ED81477B35FB}"/>
              </a:ext>
            </a:extLst>
          </p:cNvPr>
          <p:cNvSpPr/>
          <p:nvPr/>
        </p:nvSpPr>
        <p:spPr>
          <a:xfrm>
            <a:off x="9461270" y="3622098"/>
            <a:ext cx="2265957" cy="461665"/>
          </a:xfrm>
          <a:prstGeom prst="rect">
            <a:avLst/>
          </a:prstGeom>
        </p:spPr>
        <p:txBody>
          <a:bodyPr wrap="square">
            <a:spAutoFit/>
          </a:bodyPr>
          <a:lstStyle/>
          <a:p>
            <a:pPr algn="ctr" defTabSz="914049">
              <a:defRPr/>
            </a:pPr>
            <a:r>
              <a:rPr lang="en-US" sz="1200" kern="0">
                <a:solidFill>
                  <a:srgbClr val="282828"/>
                </a:solidFill>
                <a:latin typeface="Segoe UI"/>
                <a:cs typeface="Segoe UI Semibold" charset="0"/>
              </a:rPr>
              <a:t>New code written with cloud-native approach</a:t>
            </a:r>
          </a:p>
        </p:txBody>
      </p:sp>
      <p:sp>
        <p:nvSpPr>
          <p:cNvPr id="66" name="TextBox 65">
            <a:extLst>
              <a:ext uri="{FF2B5EF4-FFF2-40B4-BE49-F238E27FC236}">
                <a16:creationId xmlns:a16="http://schemas.microsoft.com/office/drawing/2014/main" id="{2164DABA-E89D-4510-A59F-6C9C6D674C14}"/>
              </a:ext>
            </a:extLst>
          </p:cNvPr>
          <p:cNvSpPr txBox="1"/>
          <p:nvPr/>
        </p:nvSpPr>
        <p:spPr>
          <a:xfrm>
            <a:off x="9517981" y="4710339"/>
            <a:ext cx="2152536" cy="1092002"/>
          </a:xfrm>
          <a:prstGeom prst="rect">
            <a:avLst/>
          </a:prstGeom>
          <a:noFill/>
        </p:spPr>
        <p:txBody>
          <a:bodyPr wrap="square" lIns="45706" tIns="45706" rIns="45706" bIns="45706" rtlCol="0">
            <a:spAutoFit/>
          </a:bodyPr>
          <a:lstStyle/>
          <a:p>
            <a:pPr defTabSz="914049">
              <a:lnSpc>
                <a:spcPct val="110000"/>
              </a:lnSpc>
              <a:defRPr/>
            </a:pPr>
            <a:r>
              <a:rPr lang="en-US" sz="1200" b="1" kern="0">
                <a:solidFill>
                  <a:srgbClr val="282828"/>
                </a:solidFill>
                <a:latin typeface="Segoe UI"/>
                <a:cs typeface="Segoe UI Semibold" panose="020B0702040204020203" pitchFamily="34" charset="0"/>
              </a:rPr>
              <a:t>Accelerate innovation</a:t>
            </a:r>
          </a:p>
          <a:p>
            <a:pPr marL="171384" indent="-171384"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Build apps more efficiently</a:t>
            </a:r>
          </a:p>
          <a:p>
            <a:pPr marL="171384" indent="-171384"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Automate processes</a:t>
            </a:r>
          </a:p>
          <a:p>
            <a:pPr marL="171384" indent="-171384" defTabSz="914049">
              <a:lnSpc>
                <a:spcPct val="110000"/>
              </a:lnSpc>
              <a:buFont typeface="Arial" panose="020B0604020202020204" pitchFamily="34" charset="0"/>
              <a:buChar char="•"/>
              <a:defRPr/>
            </a:pPr>
            <a:r>
              <a:rPr lang="en-US" sz="1200" kern="0">
                <a:solidFill>
                  <a:srgbClr val="282828"/>
                </a:solidFill>
                <a:latin typeface="Segoe UI"/>
                <a:cs typeface="Segoe UI Semibold" panose="020B0702040204020203" pitchFamily="34" charset="0"/>
              </a:rPr>
              <a:t>Multi-channel access</a:t>
            </a:r>
          </a:p>
          <a:p>
            <a:pPr marL="171384" indent="-171384" defTabSz="914049">
              <a:lnSpc>
                <a:spcPct val="110000"/>
              </a:lnSpc>
              <a:buFont typeface="Arial" panose="020B0604020202020204" pitchFamily="34" charset="0"/>
              <a:buChar char="•"/>
              <a:defRPr/>
            </a:pPr>
            <a:r>
              <a:rPr lang="en-US" sz="1200" b="0" i="0">
                <a:solidFill>
                  <a:srgbClr val="282828"/>
                </a:solidFill>
                <a:effectLst/>
                <a:latin typeface="Segoe UI" panose="020B0502040204020203" pitchFamily="34" charset="0"/>
              </a:rPr>
              <a:t>Reduce operational cost</a:t>
            </a:r>
            <a:endParaRPr lang="en-US" sz="1200" kern="0">
              <a:solidFill>
                <a:srgbClr val="282828"/>
              </a:solidFill>
              <a:latin typeface="Segoe UI"/>
              <a:cs typeface="Segoe UI Semibold" panose="020B0702040204020203" pitchFamily="34" charset="0"/>
            </a:endParaRPr>
          </a:p>
        </p:txBody>
      </p:sp>
      <p:cxnSp>
        <p:nvCxnSpPr>
          <p:cNvPr id="67" name="Straight Connector 66">
            <a:extLst>
              <a:ext uri="{FF2B5EF4-FFF2-40B4-BE49-F238E27FC236}">
                <a16:creationId xmlns:a16="http://schemas.microsoft.com/office/drawing/2014/main" id="{DAE49E69-64A4-4759-9161-71E1D7124870}"/>
              </a:ext>
              <a:ext uri="{C183D7F6-B498-43B3-948B-1728B52AA6E4}">
                <adec:decorative xmlns:adec="http://schemas.microsoft.com/office/drawing/2017/decorative" val="1"/>
              </a:ext>
            </a:extLst>
          </p:cNvPr>
          <p:cNvCxnSpPr>
            <a:cxnSpLocks/>
          </p:cNvCxnSpPr>
          <p:nvPr/>
        </p:nvCxnSpPr>
        <p:spPr>
          <a:xfrm>
            <a:off x="387400" y="4193268"/>
            <a:ext cx="11451930" cy="0"/>
          </a:xfrm>
          <a:prstGeom prst="line">
            <a:avLst/>
          </a:prstGeom>
          <a:noFill/>
          <a:ln w="9525" cap="flat" cmpd="sng" algn="ctr">
            <a:solidFill>
              <a:srgbClr val="FFFFFF">
                <a:lumMod val="75000"/>
              </a:srgbClr>
            </a:solidFill>
            <a:prstDash val="sysDash"/>
            <a:headEnd type="none"/>
            <a:tailEnd type="none"/>
          </a:ln>
          <a:effectLst/>
        </p:spPr>
      </p:cxnSp>
      <p:cxnSp>
        <p:nvCxnSpPr>
          <p:cNvPr id="68" name="Straight Connector 67">
            <a:extLst>
              <a:ext uri="{FF2B5EF4-FFF2-40B4-BE49-F238E27FC236}">
                <a16:creationId xmlns:a16="http://schemas.microsoft.com/office/drawing/2014/main" id="{B238D6FE-5CD7-409F-8C35-76DAA63201A2}"/>
              </a:ext>
              <a:ext uri="{C183D7F6-B498-43B3-948B-1728B52AA6E4}">
                <adec:decorative xmlns:adec="http://schemas.microsoft.com/office/drawing/2017/decorative" val="1"/>
              </a:ext>
            </a:extLst>
          </p:cNvPr>
          <p:cNvCxnSpPr>
            <a:cxnSpLocks/>
          </p:cNvCxnSpPr>
          <p:nvPr/>
        </p:nvCxnSpPr>
        <p:spPr>
          <a:xfrm>
            <a:off x="387400" y="6045713"/>
            <a:ext cx="11451930" cy="0"/>
          </a:xfrm>
          <a:prstGeom prst="line">
            <a:avLst/>
          </a:prstGeom>
          <a:noFill/>
          <a:ln w="9525" cap="flat" cmpd="sng" algn="ctr">
            <a:solidFill>
              <a:srgbClr val="FFFFFF">
                <a:lumMod val="75000"/>
              </a:srgbClr>
            </a:solidFill>
            <a:prstDash val="sysDash"/>
            <a:headEnd type="none"/>
            <a:tailEnd type="none"/>
          </a:ln>
          <a:effectLst/>
        </p:spPr>
      </p:cxnSp>
      <p:sp>
        <p:nvSpPr>
          <p:cNvPr id="71" name="Rectangle 70">
            <a:extLst>
              <a:ext uri="{FF2B5EF4-FFF2-40B4-BE49-F238E27FC236}">
                <a16:creationId xmlns:a16="http://schemas.microsoft.com/office/drawing/2014/main" id="{76DAA71D-E8BC-46C9-8235-B5FC9E43C386}"/>
              </a:ext>
            </a:extLst>
          </p:cNvPr>
          <p:cNvSpPr/>
          <p:nvPr/>
        </p:nvSpPr>
        <p:spPr>
          <a:xfrm>
            <a:off x="381158" y="4990262"/>
            <a:ext cx="1523350" cy="503330"/>
          </a:xfrm>
          <a:prstGeom prst="rect">
            <a:avLst/>
          </a:prstGeom>
        </p:spPr>
        <p:txBody>
          <a:bodyPr wrap="square">
            <a:noAutofit/>
          </a:bodyPr>
          <a:lstStyle/>
          <a:p>
            <a:pPr defTabSz="914049">
              <a:defRPr/>
            </a:pPr>
            <a:r>
              <a:rPr lang="en-US" sz="1200" b="1" kern="0">
                <a:solidFill>
                  <a:srgbClr val="742774"/>
                </a:solidFill>
                <a:latin typeface="Segoe UI"/>
                <a:cs typeface="Segoe UI Semibold" charset="0"/>
              </a:rPr>
              <a:t>Benefits</a:t>
            </a:r>
            <a:r>
              <a:rPr lang="en-US" sz="1200" b="1" kern="0">
                <a:solidFill>
                  <a:srgbClr val="505050"/>
                </a:solidFill>
                <a:latin typeface="Segoe UI"/>
                <a:cs typeface="Segoe UI Semibold" charset="0"/>
              </a:rPr>
              <a:t> </a:t>
            </a:r>
          </a:p>
        </p:txBody>
      </p:sp>
      <p:sp>
        <p:nvSpPr>
          <p:cNvPr id="72" name="Rectangle 71">
            <a:extLst>
              <a:ext uri="{FF2B5EF4-FFF2-40B4-BE49-F238E27FC236}">
                <a16:creationId xmlns:a16="http://schemas.microsoft.com/office/drawing/2014/main" id="{7A7AC5A4-B609-48CB-A0B6-68F01B2A50E7}"/>
              </a:ext>
            </a:extLst>
          </p:cNvPr>
          <p:cNvSpPr/>
          <p:nvPr/>
        </p:nvSpPr>
        <p:spPr>
          <a:xfrm>
            <a:off x="381158" y="6114677"/>
            <a:ext cx="1523350" cy="503330"/>
          </a:xfrm>
          <a:prstGeom prst="rect">
            <a:avLst/>
          </a:prstGeom>
        </p:spPr>
        <p:txBody>
          <a:bodyPr wrap="square">
            <a:noAutofit/>
          </a:bodyPr>
          <a:lstStyle/>
          <a:p>
            <a:pPr defTabSz="914049">
              <a:defRPr/>
            </a:pPr>
            <a:r>
              <a:rPr lang="en-US" sz="1200" b="1" kern="0">
                <a:solidFill>
                  <a:srgbClr val="742774"/>
                </a:solidFill>
                <a:latin typeface="Segoe UI"/>
                <a:cs typeface="Segoe UI Semibold" charset="0"/>
              </a:rPr>
              <a:t>Core</a:t>
            </a:r>
            <a:br>
              <a:rPr lang="en-US" sz="1200" b="1" kern="0">
                <a:solidFill>
                  <a:srgbClr val="742774"/>
                </a:solidFill>
                <a:latin typeface="Segoe UI"/>
                <a:cs typeface="Segoe UI Semibold" charset="0"/>
              </a:rPr>
            </a:br>
            <a:r>
              <a:rPr lang="en-US" sz="1200" b="1" kern="0">
                <a:solidFill>
                  <a:srgbClr val="742774"/>
                </a:solidFill>
                <a:latin typeface="Segoe UI"/>
                <a:cs typeface="Segoe UI Semibold" charset="0"/>
              </a:rPr>
              <a:t>technologies</a:t>
            </a:r>
          </a:p>
        </p:txBody>
      </p:sp>
      <p:sp>
        <p:nvSpPr>
          <p:cNvPr id="2" name="Rectangle: Rounded Corners 1">
            <a:extLst>
              <a:ext uri="{FF2B5EF4-FFF2-40B4-BE49-F238E27FC236}">
                <a16:creationId xmlns:a16="http://schemas.microsoft.com/office/drawing/2014/main" id="{BCC49ED5-EB3E-45BF-8E8F-515DFB7850AA}"/>
              </a:ext>
            </a:extLst>
          </p:cNvPr>
          <p:cNvSpPr/>
          <p:nvPr/>
        </p:nvSpPr>
        <p:spPr bwMode="auto">
          <a:xfrm>
            <a:off x="1553953" y="2983959"/>
            <a:ext cx="2152535" cy="583577"/>
          </a:xfrm>
          <a:prstGeom prst="roundRect">
            <a:avLst/>
          </a:prstGeom>
          <a:solidFill>
            <a:schemeClr val="bg2"/>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2000">
                <a:solidFill>
                  <a:srgbClr val="282828"/>
                </a:solidFill>
              </a:rPr>
              <a:t>REHOST</a:t>
            </a:r>
          </a:p>
        </p:txBody>
      </p:sp>
      <p:sp>
        <p:nvSpPr>
          <p:cNvPr id="5" name="Rectangle: Rounded Corners 4">
            <a:extLst>
              <a:ext uri="{FF2B5EF4-FFF2-40B4-BE49-F238E27FC236}">
                <a16:creationId xmlns:a16="http://schemas.microsoft.com/office/drawing/2014/main" id="{51AC541D-8BB2-4942-BB0C-9F6C017CF548}"/>
              </a:ext>
            </a:extLst>
          </p:cNvPr>
          <p:cNvSpPr/>
          <p:nvPr/>
        </p:nvSpPr>
        <p:spPr bwMode="auto">
          <a:xfrm>
            <a:off x="4196608" y="2990975"/>
            <a:ext cx="2152535" cy="583577"/>
          </a:xfrm>
          <a:prstGeom prst="round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2000">
                <a:solidFill>
                  <a:schemeClr val="bg1"/>
                </a:solidFill>
              </a:rPr>
              <a:t>REFACTOR</a:t>
            </a:r>
          </a:p>
        </p:txBody>
      </p:sp>
      <p:sp>
        <p:nvSpPr>
          <p:cNvPr id="7" name="Rectangle: Rounded Corners 6">
            <a:extLst>
              <a:ext uri="{FF2B5EF4-FFF2-40B4-BE49-F238E27FC236}">
                <a16:creationId xmlns:a16="http://schemas.microsoft.com/office/drawing/2014/main" id="{E235CC9A-71D6-466B-82F1-144B635516D6}"/>
              </a:ext>
            </a:extLst>
          </p:cNvPr>
          <p:cNvSpPr/>
          <p:nvPr/>
        </p:nvSpPr>
        <p:spPr bwMode="auto">
          <a:xfrm>
            <a:off x="6816039" y="2984972"/>
            <a:ext cx="2152535" cy="583577"/>
          </a:xfrm>
          <a:prstGeom prst="round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2000">
                <a:solidFill>
                  <a:schemeClr val="bg1"/>
                </a:solidFill>
              </a:rPr>
              <a:t>REARCHITECT</a:t>
            </a:r>
          </a:p>
        </p:txBody>
      </p:sp>
      <p:sp>
        <p:nvSpPr>
          <p:cNvPr id="9" name="Rectangle: Rounded Corners 8">
            <a:extLst>
              <a:ext uri="{FF2B5EF4-FFF2-40B4-BE49-F238E27FC236}">
                <a16:creationId xmlns:a16="http://schemas.microsoft.com/office/drawing/2014/main" id="{2285A5DB-2B3E-4314-8A86-8784A0B2E396}"/>
              </a:ext>
            </a:extLst>
          </p:cNvPr>
          <p:cNvSpPr/>
          <p:nvPr/>
        </p:nvSpPr>
        <p:spPr bwMode="auto">
          <a:xfrm>
            <a:off x="9517981" y="2985684"/>
            <a:ext cx="2152535" cy="583577"/>
          </a:xfrm>
          <a:prstGeom prst="round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2000">
                <a:solidFill>
                  <a:schemeClr val="bg1"/>
                </a:solidFill>
              </a:rPr>
              <a:t>RE/BUILD</a:t>
            </a:r>
          </a:p>
        </p:txBody>
      </p:sp>
      <p:sp>
        <p:nvSpPr>
          <p:cNvPr id="47" name="Oval 46">
            <a:extLst>
              <a:ext uri="{FF2B5EF4-FFF2-40B4-BE49-F238E27FC236}">
                <a16:creationId xmlns:a16="http://schemas.microsoft.com/office/drawing/2014/main" id="{708160AA-28EF-45A7-8EA8-F494C6038D38}"/>
              </a:ext>
            </a:extLst>
          </p:cNvPr>
          <p:cNvSpPr/>
          <p:nvPr/>
        </p:nvSpPr>
        <p:spPr bwMode="auto">
          <a:xfrm rot="10800000">
            <a:off x="7731843" y="2712386"/>
            <a:ext cx="146870" cy="146870"/>
          </a:xfrm>
          <a:prstGeom prst="ellipse">
            <a:avLst/>
          </a:prstGeom>
          <a:solidFill>
            <a:srgbClr val="742774"/>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59" kern="0">
              <a:gradFill>
                <a:gsLst>
                  <a:gs pos="0">
                    <a:srgbClr val="FFFFFF"/>
                  </a:gs>
                  <a:gs pos="100000">
                    <a:srgbClr val="FFFFFF"/>
                  </a:gs>
                </a:gsLst>
                <a:lin ang="5400000" scaled="0"/>
              </a:gradFill>
              <a:latin typeface="Segoe UI Semilight"/>
            </a:endParaRPr>
          </a:p>
        </p:txBody>
      </p:sp>
      <p:sp>
        <p:nvSpPr>
          <p:cNvPr id="89" name="Oval 88">
            <a:extLst>
              <a:ext uri="{FF2B5EF4-FFF2-40B4-BE49-F238E27FC236}">
                <a16:creationId xmlns:a16="http://schemas.microsoft.com/office/drawing/2014/main" id="{9E66441B-EBA2-47AD-BE89-DE5DC70A8050}"/>
              </a:ext>
            </a:extLst>
          </p:cNvPr>
          <p:cNvSpPr/>
          <p:nvPr/>
        </p:nvSpPr>
        <p:spPr bwMode="auto">
          <a:xfrm rot="10800000">
            <a:off x="2510372" y="2712384"/>
            <a:ext cx="146870" cy="146871"/>
          </a:xfrm>
          <a:prstGeom prst="ellipse">
            <a:avLst/>
          </a:prstGeom>
          <a:solidFill>
            <a:srgbClr val="742774"/>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59" kern="0">
              <a:gradFill>
                <a:gsLst>
                  <a:gs pos="0">
                    <a:srgbClr val="FFFFFF"/>
                  </a:gs>
                  <a:gs pos="100000">
                    <a:srgbClr val="FFFFFF"/>
                  </a:gs>
                </a:gsLst>
                <a:lin ang="5400000" scaled="0"/>
              </a:gradFill>
              <a:latin typeface="Segoe UI Semilight"/>
            </a:endParaRPr>
          </a:p>
        </p:txBody>
      </p:sp>
      <p:sp>
        <p:nvSpPr>
          <p:cNvPr id="92" name="Oval 91">
            <a:extLst>
              <a:ext uri="{FF2B5EF4-FFF2-40B4-BE49-F238E27FC236}">
                <a16:creationId xmlns:a16="http://schemas.microsoft.com/office/drawing/2014/main" id="{EE4F8C4B-A80E-4E38-B933-0DA92B06B5E8}"/>
              </a:ext>
            </a:extLst>
          </p:cNvPr>
          <p:cNvSpPr/>
          <p:nvPr/>
        </p:nvSpPr>
        <p:spPr bwMode="auto">
          <a:xfrm rot="10800000">
            <a:off x="5135949" y="2712384"/>
            <a:ext cx="146870" cy="146871"/>
          </a:xfrm>
          <a:prstGeom prst="ellipse">
            <a:avLst/>
          </a:prstGeom>
          <a:solidFill>
            <a:srgbClr val="742774"/>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59" b="1" kern="0">
              <a:gradFill>
                <a:gsLst>
                  <a:gs pos="0">
                    <a:srgbClr val="FFFFFF"/>
                  </a:gs>
                  <a:gs pos="100000">
                    <a:srgbClr val="FFFFFF"/>
                  </a:gs>
                </a:gsLst>
                <a:lin ang="5400000" scaled="0"/>
              </a:gradFill>
              <a:latin typeface="Segoe UI Semilight"/>
            </a:endParaRPr>
          </a:p>
        </p:txBody>
      </p:sp>
      <p:cxnSp>
        <p:nvCxnSpPr>
          <p:cNvPr id="18" name="Straight Connector 17">
            <a:extLst>
              <a:ext uri="{FF2B5EF4-FFF2-40B4-BE49-F238E27FC236}">
                <a16:creationId xmlns:a16="http://schemas.microsoft.com/office/drawing/2014/main" id="{613BEF34-61E5-4CB8-81FB-EB43230E9F8B}"/>
              </a:ext>
            </a:extLst>
          </p:cNvPr>
          <p:cNvCxnSpPr>
            <a:cxnSpLocks/>
          </p:cNvCxnSpPr>
          <p:nvPr/>
        </p:nvCxnSpPr>
        <p:spPr>
          <a:xfrm flipH="1">
            <a:off x="2613828" y="2454020"/>
            <a:ext cx="7877493" cy="0"/>
          </a:xfrm>
          <a:prstGeom prst="line">
            <a:avLst/>
          </a:prstGeom>
          <a:solidFill>
            <a:srgbClr val="FFFFFF"/>
          </a:solidFill>
          <a:ln w="19050" cap="flat" cmpd="sng" algn="ctr">
            <a:solidFill>
              <a:schemeClr val="accent3"/>
            </a:solidFill>
            <a:prstDash val="dash"/>
            <a:miter lim="800000"/>
            <a:headEnd type="none"/>
            <a:tailEnd type="none"/>
          </a:ln>
          <a:effectLst/>
        </p:spPr>
      </p:cxnSp>
      <p:grpSp>
        <p:nvGrpSpPr>
          <p:cNvPr id="19" name="Group 18">
            <a:extLst>
              <a:ext uri="{FF2B5EF4-FFF2-40B4-BE49-F238E27FC236}">
                <a16:creationId xmlns:a16="http://schemas.microsoft.com/office/drawing/2014/main" id="{C8420CA1-FAB2-4A4F-A0EB-34150105A99A}"/>
              </a:ext>
              <a:ext uri="{C183D7F6-B498-43B3-948B-1728B52AA6E4}">
                <adec:decorative xmlns:adec="http://schemas.microsoft.com/office/drawing/2017/decorative" val="1"/>
              </a:ext>
            </a:extLst>
          </p:cNvPr>
          <p:cNvGrpSpPr/>
          <p:nvPr/>
        </p:nvGrpSpPr>
        <p:grpSpPr>
          <a:xfrm>
            <a:off x="2593081" y="2456900"/>
            <a:ext cx="7898240" cy="218752"/>
            <a:chOff x="2613397" y="1925227"/>
            <a:chExt cx="7898240" cy="473378"/>
          </a:xfrm>
        </p:grpSpPr>
        <p:cxnSp>
          <p:nvCxnSpPr>
            <p:cNvPr id="48" name="Straight Connector 47">
              <a:extLst>
                <a:ext uri="{FF2B5EF4-FFF2-40B4-BE49-F238E27FC236}">
                  <a16:creationId xmlns:a16="http://schemas.microsoft.com/office/drawing/2014/main" id="{DD46A9FF-3FBB-47C1-87D0-05F4204A9C36}"/>
                </a:ext>
              </a:extLst>
            </p:cNvPr>
            <p:cNvCxnSpPr>
              <a:cxnSpLocks/>
            </p:cNvCxnSpPr>
            <p:nvPr/>
          </p:nvCxnSpPr>
          <p:spPr>
            <a:xfrm flipV="1">
              <a:off x="7825594" y="1940382"/>
              <a:ext cx="0" cy="442475"/>
            </a:xfrm>
            <a:prstGeom prst="line">
              <a:avLst/>
            </a:prstGeom>
            <a:solidFill>
              <a:schemeClr val="accent4"/>
            </a:solidFill>
            <a:ln w="19050" cap="flat" cmpd="sng" algn="ctr">
              <a:solidFill>
                <a:schemeClr val="accent3"/>
              </a:solidFill>
              <a:prstDash val="dash"/>
              <a:miter lim="800000"/>
              <a:headEnd type="none"/>
              <a:tailEnd type="none"/>
            </a:ln>
            <a:effectLst/>
          </p:spPr>
        </p:cxnSp>
        <p:cxnSp>
          <p:nvCxnSpPr>
            <p:cNvPr id="90" name="Straight Connector 89">
              <a:extLst>
                <a:ext uri="{FF2B5EF4-FFF2-40B4-BE49-F238E27FC236}">
                  <a16:creationId xmlns:a16="http://schemas.microsoft.com/office/drawing/2014/main" id="{02C72C87-D222-4714-BC5E-D9455796CA15}"/>
                </a:ext>
              </a:extLst>
            </p:cNvPr>
            <p:cNvCxnSpPr>
              <a:cxnSpLocks/>
            </p:cNvCxnSpPr>
            <p:nvPr/>
          </p:nvCxnSpPr>
          <p:spPr>
            <a:xfrm flipV="1">
              <a:off x="2613397" y="1925227"/>
              <a:ext cx="0" cy="442476"/>
            </a:xfrm>
            <a:prstGeom prst="line">
              <a:avLst/>
            </a:prstGeom>
            <a:solidFill>
              <a:schemeClr val="accent4"/>
            </a:solidFill>
            <a:ln w="19050" cap="flat" cmpd="sng" algn="ctr">
              <a:solidFill>
                <a:schemeClr val="accent3"/>
              </a:solidFill>
              <a:prstDash val="dash"/>
              <a:miter lim="800000"/>
              <a:headEnd type="none"/>
              <a:tailEnd type="none"/>
            </a:ln>
            <a:effectLst/>
          </p:spPr>
        </p:cxnSp>
        <p:cxnSp>
          <p:nvCxnSpPr>
            <p:cNvPr id="93" name="Straight Connector 92">
              <a:extLst>
                <a:ext uri="{FF2B5EF4-FFF2-40B4-BE49-F238E27FC236}">
                  <a16:creationId xmlns:a16="http://schemas.microsoft.com/office/drawing/2014/main" id="{3B2645DE-FF38-42B8-AB57-1165E752C348}"/>
                </a:ext>
              </a:extLst>
            </p:cNvPr>
            <p:cNvCxnSpPr>
              <a:cxnSpLocks/>
            </p:cNvCxnSpPr>
            <p:nvPr/>
          </p:nvCxnSpPr>
          <p:spPr>
            <a:xfrm flipV="1">
              <a:off x="5240949" y="1956129"/>
              <a:ext cx="0" cy="442476"/>
            </a:xfrm>
            <a:prstGeom prst="line">
              <a:avLst/>
            </a:prstGeom>
            <a:solidFill>
              <a:schemeClr val="accent4"/>
            </a:solidFill>
            <a:ln w="19050" cap="flat" cmpd="sng" algn="ctr">
              <a:solidFill>
                <a:schemeClr val="accent3"/>
              </a:solidFill>
              <a:prstDash val="dash"/>
              <a:miter lim="800000"/>
              <a:headEnd type="none"/>
              <a:tailEnd type="none"/>
            </a:ln>
            <a:effectLst/>
          </p:spPr>
        </p:cxnSp>
        <p:cxnSp>
          <p:nvCxnSpPr>
            <p:cNvPr id="96" name="Straight Connector 95">
              <a:extLst>
                <a:ext uri="{FF2B5EF4-FFF2-40B4-BE49-F238E27FC236}">
                  <a16:creationId xmlns:a16="http://schemas.microsoft.com/office/drawing/2014/main" id="{B9867218-7225-4930-9BB6-C16B3F3B6BE1}"/>
                </a:ext>
              </a:extLst>
            </p:cNvPr>
            <p:cNvCxnSpPr>
              <a:cxnSpLocks/>
            </p:cNvCxnSpPr>
            <p:nvPr/>
          </p:nvCxnSpPr>
          <p:spPr>
            <a:xfrm flipV="1">
              <a:off x="10511637" y="1934720"/>
              <a:ext cx="0" cy="442477"/>
            </a:xfrm>
            <a:prstGeom prst="line">
              <a:avLst/>
            </a:prstGeom>
            <a:solidFill>
              <a:schemeClr val="accent4"/>
            </a:solidFill>
            <a:ln w="19050" cap="flat" cmpd="sng" algn="ctr">
              <a:solidFill>
                <a:schemeClr val="accent3"/>
              </a:solidFill>
              <a:prstDash val="dash"/>
              <a:miter lim="800000"/>
              <a:headEnd type="none"/>
              <a:tailEnd type="none"/>
            </a:ln>
            <a:effectLst/>
          </p:spPr>
        </p:cxnSp>
      </p:grpSp>
      <p:grpSp>
        <p:nvGrpSpPr>
          <p:cNvPr id="24" name="Group 23">
            <a:extLst>
              <a:ext uri="{FF2B5EF4-FFF2-40B4-BE49-F238E27FC236}">
                <a16:creationId xmlns:a16="http://schemas.microsoft.com/office/drawing/2014/main" id="{98D7CDD8-1E5D-A343-A839-747A270DBCC1}"/>
              </a:ext>
            </a:extLst>
          </p:cNvPr>
          <p:cNvGrpSpPr/>
          <p:nvPr/>
        </p:nvGrpSpPr>
        <p:grpSpPr>
          <a:xfrm>
            <a:off x="6127137" y="1511290"/>
            <a:ext cx="556424" cy="556424"/>
            <a:chOff x="6024388" y="1074129"/>
            <a:chExt cx="655982" cy="655982"/>
          </a:xfrm>
          <a:solidFill>
            <a:srgbClr val="742774"/>
          </a:solidFill>
        </p:grpSpPr>
        <p:sp>
          <p:nvSpPr>
            <p:cNvPr id="12" name="Oval 11">
              <a:extLst>
                <a:ext uri="{FF2B5EF4-FFF2-40B4-BE49-F238E27FC236}">
                  <a16:creationId xmlns:a16="http://schemas.microsoft.com/office/drawing/2014/main" id="{BD075EA6-4792-0549-94A7-19C5755170A6}"/>
                </a:ext>
              </a:extLst>
            </p:cNvPr>
            <p:cNvSpPr/>
            <p:nvPr/>
          </p:nvSpPr>
          <p:spPr bwMode="auto">
            <a:xfrm>
              <a:off x="6024388" y="1074129"/>
              <a:ext cx="655982" cy="65598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74" name="building_5" title="Icon of tall buildings">
              <a:extLst>
                <a:ext uri="{FF2B5EF4-FFF2-40B4-BE49-F238E27FC236}">
                  <a16:creationId xmlns:a16="http://schemas.microsoft.com/office/drawing/2014/main" id="{F8504E6C-51EB-4721-B63B-1A5A6B958F2B}"/>
                </a:ext>
              </a:extLst>
            </p:cNvPr>
            <p:cNvSpPr>
              <a:spLocks noChangeAspect="1" noEditPoints="1"/>
            </p:cNvSpPr>
            <p:nvPr/>
          </p:nvSpPr>
          <p:spPr bwMode="auto">
            <a:xfrm>
              <a:off x="6163645" y="1178918"/>
              <a:ext cx="383958" cy="417011"/>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grpFill/>
            <a:ln w="15875" cap="rnd">
              <a:solidFill>
                <a:schemeClr val="bg1"/>
              </a:solidFill>
            </a:ln>
          </p:spPr>
          <p:txBody>
            <a:bodyPr vert="horz" wrap="square" lIns="91414" tIns="45706" rIns="91414" bIns="45706" numCol="1" anchor="t" anchorCtr="0" compatLnSpc="1">
              <a:prstTxWarp prst="textNoShape">
                <a:avLst/>
              </a:prstTxWarp>
            </a:bodyPr>
            <a:lstStyle/>
            <a:p>
              <a:pPr defTabSz="932384">
                <a:defRPr/>
              </a:pPr>
              <a:endParaRPr lang="en-US" kern="0">
                <a:gradFill>
                  <a:gsLst>
                    <a:gs pos="0">
                      <a:srgbClr val="505050"/>
                    </a:gs>
                    <a:gs pos="100000">
                      <a:srgbClr val="505050"/>
                    </a:gs>
                  </a:gsLst>
                </a:gradFill>
                <a:latin typeface="Segoe UI Semilight"/>
              </a:endParaRPr>
            </a:p>
          </p:txBody>
        </p:sp>
      </p:grpSp>
      <p:sp>
        <p:nvSpPr>
          <p:cNvPr id="3" name="Oval 2">
            <a:extLst>
              <a:ext uri="{FF2B5EF4-FFF2-40B4-BE49-F238E27FC236}">
                <a16:creationId xmlns:a16="http://schemas.microsoft.com/office/drawing/2014/main" id="{A8F4D79F-7E0D-4D77-BCA2-CB00A95E2B3D}"/>
              </a:ext>
            </a:extLst>
          </p:cNvPr>
          <p:cNvSpPr/>
          <p:nvPr/>
        </p:nvSpPr>
        <p:spPr bwMode="auto">
          <a:xfrm rot="10800000">
            <a:off x="10417886" y="2712387"/>
            <a:ext cx="146870" cy="146869"/>
          </a:xfrm>
          <a:prstGeom prst="ellipse">
            <a:avLst/>
          </a:prstGeom>
          <a:solidFill>
            <a:srgbClr val="742774"/>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59" kern="0">
              <a:gradFill>
                <a:gsLst>
                  <a:gs pos="0">
                    <a:srgbClr val="FFFFFF"/>
                  </a:gs>
                  <a:gs pos="100000">
                    <a:srgbClr val="FFFFFF"/>
                  </a:gs>
                </a:gsLst>
                <a:lin ang="5400000" scaled="0"/>
              </a:gradFill>
              <a:latin typeface="Segoe UI Semilight"/>
            </a:endParaRPr>
          </a:p>
        </p:txBody>
      </p:sp>
      <p:cxnSp>
        <p:nvCxnSpPr>
          <p:cNvPr id="102" name="Straight Connector 101">
            <a:extLst>
              <a:ext uri="{FF2B5EF4-FFF2-40B4-BE49-F238E27FC236}">
                <a16:creationId xmlns:a16="http://schemas.microsoft.com/office/drawing/2014/main" id="{B6B0AB36-7FE6-0242-8AE4-20DB8DF28123}"/>
              </a:ext>
            </a:extLst>
          </p:cNvPr>
          <p:cNvCxnSpPr>
            <a:cxnSpLocks/>
            <a:endCxn id="12" idx="4"/>
          </p:cNvCxnSpPr>
          <p:nvPr/>
        </p:nvCxnSpPr>
        <p:spPr>
          <a:xfrm flipV="1">
            <a:off x="6402148" y="2067714"/>
            <a:ext cx="3201" cy="352066"/>
          </a:xfrm>
          <a:prstGeom prst="line">
            <a:avLst/>
          </a:prstGeom>
          <a:solidFill>
            <a:schemeClr val="accent4"/>
          </a:solidFill>
          <a:ln w="19050" cap="flat" cmpd="sng" algn="ctr">
            <a:solidFill>
              <a:schemeClr val="accent3"/>
            </a:solidFill>
            <a:prstDash val="dash"/>
            <a:miter lim="800000"/>
            <a:headEnd type="triangle" w="lg" len="lg"/>
            <a:tailEnd type="none" w="lg" len="lg"/>
          </a:ln>
          <a:effectLst/>
        </p:spPr>
      </p:cxnSp>
      <p:sp>
        <p:nvSpPr>
          <p:cNvPr id="23" name="Title 22">
            <a:extLst>
              <a:ext uri="{FF2B5EF4-FFF2-40B4-BE49-F238E27FC236}">
                <a16:creationId xmlns:a16="http://schemas.microsoft.com/office/drawing/2014/main" id="{61041017-CD70-AD41-B870-9B09EBC0EA91}"/>
              </a:ext>
            </a:extLst>
          </p:cNvPr>
          <p:cNvSpPr>
            <a:spLocks noGrp="1"/>
          </p:cNvSpPr>
          <p:nvPr>
            <p:ph type="title"/>
          </p:nvPr>
        </p:nvSpPr>
        <p:spPr>
          <a:xfrm>
            <a:off x="465140" y="632781"/>
            <a:ext cx="11533187" cy="787844"/>
          </a:xfrm>
        </p:spPr>
        <p:txBody>
          <a:bodyPr/>
          <a:lstStyle/>
          <a:p>
            <a:r>
              <a:rPr lang="en-US" spc="-100">
                <a:solidFill>
                  <a:srgbClr val="282828"/>
                </a:solidFill>
                <a:cs typeface="Segoe UI"/>
              </a:rPr>
              <a:t>App development is a critical part of modernization </a:t>
            </a:r>
            <a:br>
              <a:rPr lang="en-US" spc="-100">
                <a:solidFill>
                  <a:srgbClr val="282828"/>
                </a:solidFill>
              </a:rPr>
            </a:br>
            <a:r>
              <a:rPr lang="en-US" sz="2400" spc="-100">
                <a:solidFill>
                  <a:srgbClr val="282828"/>
                </a:solidFill>
                <a:latin typeface="+mn-lt"/>
                <a:cs typeface="Segoe UI"/>
              </a:rPr>
              <a:t>Expanding app development services unlocks value and expands revenue</a:t>
            </a:r>
            <a:endParaRPr lang="en-US" sz="2400">
              <a:solidFill>
                <a:srgbClr val="282828"/>
              </a:solidFill>
              <a:latin typeface="+mn-lt"/>
            </a:endParaRPr>
          </a:p>
        </p:txBody>
      </p:sp>
      <p:sp>
        <p:nvSpPr>
          <p:cNvPr id="51" name="money_2" title="Icon of a dollar sign with an arrow around it pointing clockwise">
            <a:extLst>
              <a:ext uri="{FF2B5EF4-FFF2-40B4-BE49-F238E27FC236}">
                <a16:creationId xmlns:a16="http://schemas.microsoft.com/office/drawing/2014/main" id="{79ED53E1-DFDD-4F46-B126-0478959B27CE}"/>
              </a:ext>
            </a:extLst>
          </p:cNvPr>
          <p:cNvSpPr>
            <a:spLocks noChangeAspect="1" noEditPoints="1"/>
          </p:cNvSpPr>
          <p:nvPr/>
        </p:nvSpPr>
        <p:spPr bwMode="auto">
          <a:xfrm>
            <a:off x="2272242" y="4299227"/>
            <a:ext cx="341586" cy="360161"/>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5875" cap="flat">
            <a:solidFill>
              <a:schemeClr val="accent3"/>
            </a:solidFill>
            <a:prstDash val="solid"/>
            <a:miter lim="800000"/>
            <a:headEnd/>
            <a:tailEnd/>
          </a:ln>
        </p:spPr>
        <p:txBody>
          <a:bodyPr vert="horz" wrap="square" lIns="93234" tIns="46616" rIns="93234" bIns="46616" numCol="1" anchor="t" anchorCtr="0" compatLnSpc="1">
            <a:prstTxWarp prst="textNoShape">
              <a:avLst/>
            </a:prstTxWarp>
          </a:bodyPr>
          <a:lstStyle/>
          <a:p>
            <a:pPr defTabSz="932239">
              <a:defRPr/>
            </a:pPr>
            <a:endParaRPr lang="en-US" sz="1836">
              <a:solidFill>
                <a:srgbClr val="75757A"/>
              </a:solidFill>
              <a:latin typeface="Segoe UI"/>
            </a:endParaRPr>
          </a:p>
        </p:txBody>
      </p:sp>
      <p:sp>
        <p:nvSpPr>
          <p:cNvPr id="52" name="speedometer_2" title="Icon of a spedometer showing fast speed">
            <a:extLst>
              <a:ext uri="{FF2B5EF4-FFF2-40B4-BE49-F238E27FC236}">
                <a16:creationId xmlns:a16="http://schemas.microsoft.com/office/drawing/2014/main" id="{5E6FCE11-A3B5-7B43-AB00-155B6699600A}"/>
              </a:ext>
            </a:extLst>
          </p:cNvPr>
          <p:cNvSpPr>
            <a:spLocks noChangeAspect="1" noEditPoints="1"/>
          </p:cNvSpPr>
          <p:nvPr/>
        </p:nvSpPr>
        <p:spPr bwMode="auto">
          <a:xfrm>
            <a:off x="4967799" y="4313036"/>
            <a:ext cx="336299" cy="336299"/>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sq">
            <a:solidFill>
              <a:schemeClr val="accent3"/>
            </a:solidFill>
            <a:prstDash val="solid"/>
            <a:miter lim="800000"/>
            <a:headEnd/>
            <a:tailEnd/>
          </a:ln>
        </p:spPr>
        <p:txBody>
          <a:bodyPr vert="horz" wrap="square" lIns="93234" tIns="46616" rIns="93234" bIns="46616" numCol="1" anchor="t" anchorCtr="0" compatLnSpc="1">
            <a:prstTxWarp prst="textNoShape">
              <a:avLst/>
            </a:prstTxWarp>
          </a:bodyPr>
          <a:lstStyle/>
          <a:p>
            <a:pPr defTabSz="932239">
              <a:defRPr/>
            </a:pPr>
            <a:endParaRPr lang="en-US" sz="1836">
              <a:solidFill>
                <a:srgbClr val="75757A"/>
              </a:solidFill>
              <a:latin typeface="Segoe UI"/>
            </a:endParaRPr>
          </a:p>
        </p:txBody>
      </p:sp>
      <p:sp>
        <p:nvSpPr>
          <p:cNvPr id="53" name="MiniExpand_E93A" title="Icon of a rectangle on the lower-left inside a larger rectangle with an arrow pointed to the upper-right corner">
            <a:extLst>
              <a:ext uri="{FF2B5EF4-FFF2-40B4-BE49-F238E27FC236}">
                <a16:creationId xmlns:a16="http://schemas.microsoft.com/office/drawing/2014/main" id="{632E9587-2AEE-AA45-9B44-82F92ADCEE53}"/>
              </a:ext>
            </a:extLst>
          </p:cNvPr>
          <p:cNvSpPr>
            <a:spLocks noChangeAspect="1" noEditPoints="1"/>
          </p:cNvSpPr>
          <p:nvPr/>
        </p:nvSpPr>
        <p:spPr bwMode="auto">
          <a:xfrm>
            <a:off x="7744685" y="4350227"/>
            <a:ext cx="341586" cy="289144"/>
          </a:xfrm>
          <a:custGeom>
            <a:avLst/>
            <a:gdLst>
              <a:gd name="T0" fmla="*/ 3493 w 4781"/>
              <a:gd name="T1" fmla="*/ 0 h 4047"/>
              <a:gd name="T2" fmla="*/ 4781 w 4781"/>
              <a:gd name="T3" fmla="*/ 0 h 4047"/>
              <a:gd name="T4" fmla="*/ 4781 w 4781"/>
              <a:gd name="T5" fmla="*/ 1288 h 4047"/>
              <a:gd name="T6" fmla="*/ 4781 w 4781"/>
              <a:gd name="T7" fmla="*/ 0 h 4047"/>
              <a:gd name="T8" fmla="*/ 2889 w 4781"/>
              <a:gd name="T9" fmla="*/ 1894 h 4047"/>
              <a:gd name="T10" fmla="*/ 3126 w 4781"/>
              <a:gd name="T11" fmla="*/ 0 h 4047"/>
              <a:gd name="T12" fmla="*/ 0 w 4781"/>
              <a:gd name="T13" fmla="*/ 0 h 4047"/>
              <a:gd name="T14" fmla="*/ 0 w 4781"/>
              <a:gd name="T15" fmla="*/ 4047 h 4047"/>
              <a:gd name="T16" fmla="*/ 4781 w 4781"/>
              <a:gd name="T17" fmla="*/ 4047 h 4047"/>
              <a:gd name="T18" fmla="*/ 4781 w 4781"/>
              <a:gd name="T19" fmla="*/ 1656 h 4047"/>
              <a:gd name="T20" fmla="*/ 2207 w 4781"/>
              <a:gd name="T21" fmla="*/ 4047 h 4047"/>
              <a:gd name="T22" fmla="*/ 2207 w 4781"/>
              <a:gd name="T23" fmla="*/ 2575 h 4047"/>
              <a:gd name="T24" fmla="*/ 0 w 4781"/>
              <a:gd name="T25" fmla="*/ 2575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1" h="4047">
                <a:moveTo>
                  <a:pt x="3493" y="0"/>
                </a:moveTo>
                <a:lnTo>
                  <a:pt x="4781" y="0"/>
                </a:lnTo>
                <a:lnTo>
                  <a:pt x="4781" y="1288"/>
                </a:lnTo>
                <a:moveTo>
                  <a:pt x="4781" y="0"/>
                </a:moveTo>
                <a:lnTo>
                  <a:pt x="2889" y="1894"/>
                </a:lnTo>
                <a:moveTo>
                  <a:pt x="3126" y="0"/>
                </a:moveTo>
                <a:lnTo>
                  <a:pt x="0" y="0"/>
                </a:lnTo>
                <a:lnTo>
                  <a:pt x="0" y="4047"/>
                </a:lnTo>
                <a:lnTo>
                  <a:pt x="4781" y="4047"/>
                </a:lnTo>
                <a:lnTo>
                  <a:pt x="4781" y="1656"/>
                </a:lnTo>
                <a:moveTo>
                  <a:pt x="2207" y="4047"/>
                </a:moveTo>
                <a:lnTo>
                  <a:pt x="2207" y="2575"/>
                </a:lnTo>
                <a:lnTo>
                  <a:pt x="0" y="2575"/>
                </a:lnTo>
              </a:path>
            </a:pathLst>
          </a:custGeom>
          <a:noFill/>
          <a:ln w="15875"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57" name="light" title="Icon of a lightbulb">
            <a:extLst>
              <a:ext uri="{FF2B5EF4-FFF2-40B4-BE49-F238E27FC236}">
                <a16:creationId xmlns:a16="http://schemas.microsoft.com/office/drawing/2014/main" id="{8EEFC527-688A-A641-85A9-0B9B500B75E0}"/>
              </a:ext>
            </a:extLst>
          </p:cNvPr>
          <p:cNvSpPr>
            <a:spLocks noChangeAspect="1" noEditPoints="1"/>
          </p:cNvSpPr>
          <p:nvPr/>
        </p:nvSpPr>
        <p:spPr bwMode="auto">
          <a:xfrm>
            <a:off x="10338675" y="4287676"/>
            <a:ext cx="250368" cy="371712"/>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5875"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44" name="Footer Placeholder 14">
            <a:extLst>
              <a:ext uri="{FF2B5EF4-FFF2-40B4-BE49-F238E27FC236}">
                <a16:creationId xmlns:a16="http://schemas.microsoft.com/office/drawing/2014/main" id="{A06CA447-F3DE-B04D-835D-6EEFD9EC6180}"/>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42" name="Rectangle 41">
            <a:extLst>
              <a:ext uri="{FF2B5EF4-FFF2-40B4-BE49-F238E27FC236}">
                <a16:creationId xmlns:a16="http://schemas.microsoft.com/office/drawing/2014/main" id="{3F64C78E-3EFE-40EB-8A2C-82740C3316B1}"/>
              </a:ext>
            </a:extLst>
          </p:cNvPr>
          <p:cNvSpPr/>
          <p:nvPr/>
        </p:nvSpPr>
        <p:spPr>
          <a:xfrm>
            <a:off x="6801322" y="6126535"/>
            <a:ext cx="2164968" cy="461665"/>
          </a:xfrm>
          <a:prstGeom prst="rect">
            <a:avLst/>
          </a:prstGeom>
        </p:spPr>
        <p:txBody>
          <a:bodyPr wrap="square">
            <a:spAutoFit/>
          </a:bodyPr>
          <a:lstStyle/>
          <a:p>
            <a:pPr defTabSz="914049">
              <a:defRPr sz="1600" b="1" i="0" u="none" strike="noStrike" kern="1200" baseline="0">
                <a:solidFill>
                  <a:srgbClr val="0078D7"/>
                </a:solidFill>
                <a:latin typeface="Segoe UI" panose="020B0502040204020203" pitchFamily="34" charset="0"/>
                <a:ea typeface="+mn-ea"/>
                <a:cs typeface="+mn-cs"/>
              </a:defRPr>
            </a:pPr>
            <a:r>
              <a:rPr lang="en-US" sz="1200" b="1" dirty="0">
                <a:solidFill>
                  <a:schemeClr val="accent3"/>
                </a:solidFill>
                <a:latin typeface="Segoe UI" panose="020B0502040204020203" pitchFamily="34" charset="0"/>
              </a:rPr>
              <a:t>LCAP</a:t>
            </a:r>
            <a:r>
              <a:rPr lang="en-US" sz="1200" b="1" baseline="30000" dirty="0">
                <a:solidFill>
                  <a:schemeClr val="accent3"/>
                </a:solidFill>
                <a:latin typeface="Segoe UI" panose="020B0502040204020203" pitchFamily="34" charset="0"/>
              </a:rPr>
              <a:t>1</a:t>
            </a:r>
            <a:r>
              <a:rPr lang="en-US" sz="1200" b="1" dirty="0">
                <a:solidFill>
                  <a:schemeClr val="accent3"/>
                </a:solidFill>
                <a:latin typeface="Segoe UI" panose="020B0502040204020203" pitchFamily="34" charset="0"/>
              </a:rPr>
              <a:t> (PaaS) - Power Apps </a:t>
            </a:r>
          </a:p>
        </p:txBody>
      </p:sp>
      <p:sp>
        <p:nvSpPr>
          <p:cNvPr id="43" name="Rectangle 42">
            <a:extLst>
              <a:ext uri="{FF2B5EF4-FFF2-40B4-BE49-F238E27FC236}">
                <a16:creationId xmlns:a16="http://schemas.microsoft.com/office/drawing/2014/main" id="{C8934CD2-5464-42A7-A0EE-DD69E9CBB70C}"/>
              </a:ext>
            </a:extLst>
          </p:cNvPr>
          <p:cNvSpPr/>
          <p:nvPr/>
        </p:nvSpPr>
        <p:spPr>
          <a:xfrm>
            <a:off x="9377458" y="6126535"/>
            <a:ext cx="2164968" cy="276999"/>
          </a:xfrm>
          <a:prstGeom prst="rect">
            <a:avLst/>
          </a:prstGeom>
        </p:spPr>
        <p:txBody>
          <a:bodyPr wrap="square">
            <a:spAutoFit/>
          </a:bodyPr>
          <a:lstStyle/>
          <a:p>
            <a:pPr defTabSz="914049">
              <a:defRPr sz="1600" b="1" i="0" u="none" strike="noStrike" kern="1200" baseline="0">
                <a:solidFill>
                  <a:srgbClr val="0078D7"/>
                </a:solidFill>
                <a:latin typeface="Segoe UI" panose="020B0502040204020203" pitchFamily="34" charset="0"/>
                <a:ea typeface="+mn-ea"/>
                <a:cs typeface="+mn-cs"/>
              </a:defRPr>
            </a:pPr>
            <a:r>
              <a:rPr lang="en-US" sz="1200" b="1" dirty="0">
                <a:solidFill>
                  <a:schemeClr val="accent3"/>
                </a:solidFill>
                <a:latin typeface="Segoe UI" panose="020B0502040204020203" pitchFamily="34" charset="0"/>
              </a:rPr>
              <a:t>LCAP</a:t>
            </a:r>
            <a:r>
              <a:rPr lang="en-US" sz="1200" b="1" baseline="30000" dirty="0">
                <a:solidFill>
                  <a:schemeClr val="accent3"/>
                </a:solidFill>
                <a:latin typeface="Segoe UI" panose="020B0502040204020203" pitchFamily="34" charset="0"/>
              </a:rPr>
              <a:t>1</a:t>
            </a:r>
            <a:r>
              <a:rPr lang="en-US" sz="1200" b="1" dirty="0">
                <a:solidFill>
                  <a:schemeClr val="accent3"/>
                </a:solidFill>
                <a:latin typeface="Segoe UI" panose="020B0502040204020203" pitchFamily="34" charset="0"/>
              </a:rPr>
              <a:t> (PaaS) - Power Apps </a:t>
            </a:r>
          </a:p>
        </p:txBody>
      </p:sp>
      <p:sp>
        <p:nvSpPr>
          <p:cNvPr id="4" name="TextBox 3">
            <a:extLst>
              <a:ext uri="{FF2B5EF4-FFF2-40B4-BE49-F238E27FC236}">
                <a16:creationId xmlns:a16="http://schemas.microsoft.com/office/drawing/2014/main" id="{9155F7D3-170C-4D73-8427-DE4E4F0D5FC9}"/>
              </a:ext>
            </a:extLst>
          </p:cNvPr>
          <p:cNvSpPr txBox="1"/>
          <p:nvPr/>
        </p:nvSpPr>
        <p:spPr>
          <a:xfrm>
            <a:off x="369093" y="6738767"/>
            <a:ext cx="6709410" cy="203133"/>
          </a:xfrm>
          <a:prstGeom prst="rect">
            <a:avLst/>
          </a:prstGeom>
        </p:spPr>
        <p:txBody>
          <a:bodyPr wrap="square">
            <a:spAutoFit/>
          </a:bodyPr>
          <a:lstStyle>
            <a:defPPr>
              <a:defRPr lang="en-US"/>
            </a:defPPr>
            <a:lvl1pPr defTabSz="932563">
              <a:lnSpc>
                <a:spcPct val="90000"/>
              </a:lnSpc>
              <a:buSzPct val="90000"/>
              <a:defRPr sz="800">
                <a:solidFill>
                  <a:srgbClr val="1A1A1A"/>
                </a:solidFill>
                <a:latin typeface="Segoe UI Light" panose="020B0502040204020203" pitchFamily="34" charset="0"/>
                <a:cs typeface="Segoe UI Light" panose="020B0502040204020203" pitchFamily="34" charset="0"/>
              </a:defRPr>
            </a:lvl1pPr>
          </a:lstStyle>
          <a:p>
            <a:r>
              <a:rPr lang="en-GB" dirty="0"/>
              <a:t>1 </a:t>
            </a:r>
            <a:r>
              <a:rPr lang="en-US" dirty="0"/>
              <a:t>Low-Code Application Platform</a:t>
            </a:r>
          </a:p>
        </p:txBody>
      </p:sp>
    </p:spTree>
    <p:extLst>
      <p:ext uri="{BB962C8B-B14F-4D97-AF65-F5344CB8AC3E}">
        <p14:creationId xmlns:p14="http://schemas.microsoft.com/office/powerpoint/2010/main" val="11265188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image of a person using a tablet.">
            <a:extLst>
              <a:ext uri="{FF2B5EF4-FFF2-40B4-BE49-F238E27FC236}">
                <a16:creationId xmlns:a16="http://schemas.microsoft.com/office/drawing/2014/main" id="{EEF38404-BBE5-459E-81D4-32605A8EA18F}"/>
              </a:ext>
            </a:extLst>
          </p:cNvPr>
          <p:cNvPicPr>
            <a:picLocks noChangeAspect="1"/>
          </p:cNvPicPr>
          <p:nvPr/>
        </p:nvPicPr>
        <p:blipFill rotWithShape="1">
          <a:blip r:embed="rId3" cstate="hqprint">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8056880" y="1534160"/>
            <a:ext cx="4379595" cy="4734560"/>
          </a:xfrm>
          <a:prstGeom prst="rect">
            <a:avLst/>
          </a:prstGeom>
        </p:spPr>
      </p:pic>
      <p:sp>
        <p:nvSpPr>
          <p:cNvPr id="35" name="TextBox 34">
            <a:extLst>
              <a:ext uri="{FF2B5EF4-FFF2-40B4-BE49-F238E27FC236}">
                <a16:creationId xmlns:a16="http://schemas.microsoft.com/office/drawing/2014/main" id="{A23A77C2-6FEB-49F7-BD10-5A730FA9E86C}"/>
              </a:ext>
            </a:extLst>
          </p:cNvPr>
          <p:cNvSpPr txBox="1"/>
          <p:nvPr/>
        </p:nvSpPr>
        <p:spPr>
          <a:xfrm>
            <a:off x="0" y="1534160"/>
            <a:ext cx="7940040" cy="4734559"/>
          </a:xfrm>
          <a:prstGeom prst="homePlate">
            <a:avLst>
              <a:gd name="adj" fmla="val 18026"/>
            </a:avLst>
          </a:prstGeom>
          <a:solidFill>
            <a:schemeClr val="accent1"/>
          </a:solidFill>
        </p:spPr>
        <p:txBody>
          <a:bodyPr wrap="square" lIns="1005840" tIns="149217" rIns="457200" bIns="149217" rtlCol="0" anchor="ctr">
            <a:noAutofit/>
          </a:bodyPr>
          <a:lstStyle/>
          <a:p>
            <a:pPr defTabSz="932597">
              <a:spcAft>
                <a:spcPts val="1800"/>
              </a:spcAft>
              <a:defRPr/>
            </a:pPr>
            <a:r>
              <a:rPr lang="en-US" sz="2000">
                <a:solidFill>
                  <a:srgbClr val="282828"/>
                </a:solidFill>
              </a:rPr>
              <a:t>Customers are quickly modernizing to the cloud.</a:t>
            </a:r>
            <a:endParaRPr lang="en-US" sz="2000">
              <a:solidFill>
                <a:srgbClr val="282828"/>
              </a:solidFill>
              <a:cs typeface="Segoe UI Light" panose="020B0502040204020203" pitchFamily="34" charset="0"/>
            </a:endParaRPr>
          </a:p>
          <a:p>
            <a:pPr defTabSz="932597">
              <a:spcAft>
                <a:spcPts val="1800"/>
              </a:spcAft>
              <a:defRPr/>
            </a:pPr>
            <a:r>
              <a:rPr lang="en-US" sz="2000">
                <a:solidFill>
                  <a:srgbClr val="282828"/>
                </a:solidFill>
                <a:cs typeface="Segoe UI"/>
              </a:rPr>
              <a:t>App development is a critical part of modernization.</a:t>
            </a:r>
            <a:endParaRPr lang="en-US" sz="2000">
              <a:solidFill>
                <a:srgbClr val="282828"/>
              </a:solidFill>
              <a:cs typeface="Segoe UI Light" panose="020B0502040204020203" pitchFamily="34" charset="0"/>
            </a:endParaRPr>
          </a:p>
          <a:p>
            <a:pPr defTabSz="932597">
              <a:spcAft>
                <a:spcPts val="1800"/>
              </a:spcAft>
              <a:defRPr/>
            </a:pPr>
            <a:r>
              <a:rPr lang="en-US" sz="2000"/>
              <a:t>Significant modern app development opportunity.</a:t>
            </a:r>
            <a:endParaRPr lang="en-US" sz="2000">
              <a:solidFill>
                <a:srgbClr val="282828"/>
              </a:solidFill>
              <a:cs typeface="Segoe UI Light" panose="020B0502040204020203" pitchFamily="34" charset="0"/>
            </a:endParaRPr>
          </a:p>
          <a:p>
            <a:pPr defTabSz="932597">
              <a:spcAft>
                <a:spcPts val="1800"/>
              </a:spcAft>
              <a:defRPr/>
            </a:pPr>
            <a:r>
              <a:rPr lang="en-US" sz="2000">
                <a:solidFill>
                  <a:srgbClr val="282828"/>
                </a:solidFill>
                <a:cs typeface="Segoe UI"/>
              </a:rPr>
              <a:t>The great developer shortage.</a:t>
            </a:r>
            <a:endParaRPr lang="en-US" sz="2000">
              <a:solidFill>
                <a:srgbClr val="282828"/>
              </a:solidFill>
              <a:cs typeface="Segoe UI Light" panose="020B0502040204020203" pitchFamily="34" charset="0"/>
            </a:endParaRPr>
          </a:p>
        </p:txBody>
      </p:sp>
      <p:sp>
        <p:nvSpPr>
          <p:cNvPr id="59" name="Title 1">
            <a:extLst>
              <a:ext uri="{FF2B5EF4-FFF2-40B4-BE49-F238E27FC236}">
                <a16:creationId xmlns:a16="http://schemas.microsoft.com/office/drawing/2014/main" id="{DAE6AB03-9CAC-4B30-ACBA-AFDC7BE33371}"/>
              </a:ext>
            </a:extLst>
          </p:cNvPr>
          <p:cNvSpPr>
            <a:spLocks noGrp="1"/>
          </p:cNvSpPr>
          <p:nvPr>
            <p:ph type="title"/>
          </p:nvPr>
        </p:nvSpPr>
        <p:spPr>
          <a:xfrm>
            <a:off x="465140" y="632780"/>
            <a:ext cx="11533187" cy="410369"/>
          </a:xfrm>
        </p:spPr>
        <p:txBody>
          <a:bodyPr/>
          <a:lstStyle/>
          <a:p>
            <a:r>
              <a:rPr lang="en-US" sz="2800">
                <a:solidFill>
                  <a:srgbClr val="282828"/>
                </a:solidFill>
              </a:rPr>
              <a:t>This is the time for partners to grow their offers with Power Apps</a:t>
            </a:r>
            <a:endParaRPr lang="en-US" sz="2400">
              <a:solidFill>
                <a:srgbClr val="282828"/>
              </a:solidFill>
              <a:latin typeface="+mn-lt"/>
            </a:endParaRPr>
          </a:p>
        </p:txBody>
      </p:sp>
      <p:sp>
        <p:nvSpPr>
          <p:cNvPr id="28" name="Footer Placeholder 14">
            <a:extLst>
              <a:ext uri="{FF2B5EF4-FFF2-40B4-BE49-F238E27FC236}">
                <a16:creationId xmlns:a16="http://schemas.microsoft.com/office/drawing/2014/main" id="{F7C3E2A5-28AC-034D-B626-CAB4DD1926C1}"/>
              </a:ext>
            </a:extLst>
          </p:cNvPr>
          <p:cNvSpPr txBox="1">
            <a:spLocks/>
          </p:cNvSpPr>
          <p:nvPr/>
        </p:nvSpPr>
        <p:spPr>
          <a:xfrm>
            <a:off x="369093" y="6578600"/>
            <a:ext cx="11819049" cy="120651"/>
          </a:xfrm>
          <a:prstGeom prst="rect">
            <a:avLst/>
          </a:prstGeom>
        </p:spPr>
        <p:txBody>
          <a:bodyPr vert="horz" lIns="91440" tIns="45720" rIns="91440" bIns="45720" numCol="2" rtlCol="0" anchor="ctr"/>
          <a:lstStyle>
            <a:defPPr>
              <a:defRPr lang="en-US"/>
            </a:defPPr>
            <a:lvl1pPr marL="0" algn="l" defTabSz="932742" rtl="0" eaLnBrk="1" latinLnBrk="0" hangingPunct="1">
              <a:defRPr sz="700" kern="1200">
                <a:solidFill>
                  <a:schemeClr val="tx1">
                    <a:tint val="75000"/>
                  </a:schemeClr>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a:solidFill>
                  <a:schemeClr val="bg1">
                    <a:lumMod val="65000"/>
                  </a:schemeClr>
                </a:solidFill>
              </a:rPr>
              <a:t>© Microsoft Corporation                                                                                  								                      Power Apps</a:t>
            </a:r>
          </a:p>
        </p:txBody>
      </p:sp>
      <p:sp>
        <p:nvSpPr>
          <p:cNvPr id="11" name="Rectangle 10">
            <a:extLst>
              <a:ext uri="{FF2B5EF4-FFF2-40B4-BE49-F238E27FC236}">
                <a16:creationId xmlns:a16="http://schemas.microsoft.com/office/drawing/2014/main" id="{E965F8EE-B728-4677-A154-49B714148FBA}"/>
              </a:ext>
            </a:extLst>
          </p:cNvPr>
          <p:cNvSpPr/>
          <p:nvPr/>
        </p:nvSpPr>
        <p:spPr bwMode="auto">
          <a:xfrm>
            <a:off x="8056880" y="1534160"/>
            <a:ext cx="4379595" cy="4734560"/>
          </a:xfrm>
          <a:prstGeom prst="rect">
            <a:avLst/>
          </a:prstGeom>
          <a:solidFill>
            <a:schemeClr val="tx1">
              <a:lumMod val="75000"/>
              <a:alpha val="5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409217C2-CFB2-4102-8580-AFAE2936681B}"/>
              </a:ext>
            </a:extLst>
          </p:cNvPr>
          <p:cNvSpPr txBox="1"/>
          <p:nvPr/>
        </p:nvSpPr>
        <p:spPr>
          <a:xfrm>
            <a:off x="8354377" y="2981323"/>
            <a:ext cx="3784599" cy="1840231"/>
          </a:xfrm>
          <a:prstGeom prst="rect">
            <a:avLst/>
          </a:prstGeom>
          <a:noFill/>
        </p:spPr>
        <p:txBody>
          <a:bodyPr wrap="square" lIns="186521" tIns="149217" rIns="186521" bIns="149217" rtlCol="0">
            <a:spAutoFit/>
          </a:bodyPr>
          <a:lstStyle/>
          <a:p>
            <a:pPr defTabSz="932597">
              <a:spcAft>
                <a:spcPts val="1200"/>
              </a:spcAft>
              <a:defRPr/>
            </a:pPr>
            <a:r>
              <a:rPr lang="en-US" sz="2000">
                <a:solidFill>
                  <a:schemeClr val="bg1"/>
                </a:solidFill>
              </a:rPr>
              <a:t>Stay competitive, relevant, and ahead in a quickly modernizing market, using a </a:t>
            </a:r>
            <a:r>
              <a:rPr lang="en-US" sz="2000" b="1">
                <a:solidFill>
                  <a:schemeClr val="bg1"/>
                </a:solidFill>
              </a:rPr>
              <a:t>low-code/no-code platform </a:t>
            </a:r>
            <a:r>
              <a:rPr lang="en-US" sz="2000">
                <a:solidFill>
                  <a:schemeClr val="bg1"/>
                </a:solidFill>
              </a:rPr>
              <a:t>as part of your practice.</a:t>
            </a:r>
            <a:endParaRPr lang="en-US" sz="2000">
              <a:solidFill>
                <a:schemeClr val="bg1"/>
              </a:solidFill>
              <a:cs typeface="Segoe UI Light" panose="020B0502040204020203" pitchFamily="34" charset="0"/>
            </a:endParaRPr>
          </a:p>
        </p:txBody>
      </p:sp>
    </p:spTree>
    <p:extLst>
      <p:ext uri="{BB962C8B-B14F-4D97-AF65-F5344CB8AC3E}">
        <p14:creationId xmlns:p14="http://schemas.microsoft.com/office/powerpoint/2010/main" val="41342421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C69A8B-BBC2-4122-A5D2-5A4317883720}"/>
              </a:ext>
            </a:extLst>
          </p:cNvPr>
          <p:cNvSpPr>
            <a:spLocks noGrp="1"/>
          </p:cNvSpPr>
          <p:nvPr>
            <p:ph type="body" sz="quarter" idx="10"/>
          </p:nvPr>
        </p:nvSpPr>
        <p:spPr>
          <a:xfrm>
            <a:off x="694735" y="3566882"/>
            <a:ext cx="11296382" cy="553998"/>
          </a:xfrm>
        </p:spPr>
        <p:txBody>
          <a:bodyPr/>
          <a:lstStyle/>
          <a:p>
            <a:r>
              <a:rPr lang="en-US"/>
              <a:t>Low-code efficiency, “no cliffs” extensibility</a:t>
            </a:r>
          </a:p>
        </p:txBody>
      </p:sp>
      <p:sp>
        <p:nvSpPr>
          <p:cNvPr id="2" name="Title 1">
            <a:extLst>
              <a:ext uri="{FF2B5EF4-FFF2-40B4-BE49-F238E27FC236}">
                <a16:creationId xmlns:a16="http://schemas.microsoft.com/office/drawing/2014/main" id="{A3266334-D21C-428D-8727-A48CAA19AB16}"/>
              </a:ext>
            </a:extLst>
          </p:cNvPr>
          <p:cNvSpPr>
            <a:spLocks noGrp="1"/>
          </p:cNvSpPr>
          <p:nvPr>
            <p:ph type="title"/>
          </p:nvPr>
        </p:nvSpPr>
        <p:spPr/>
        <p:txBody>
          <a:bodyPr/>
          <a:lstStyle/>
          <a:p>
            <a:r>
              <a:rPr lang="en-US"/>
              <a:t>Microsoft Power Apps</a:t>
            </a:r>
            <a:endParaRPr lang="en-US">
              <a:latin typeface="+mn-lt"/>
            </a:endParaRPr>
          </a:p>
        </p:txBody>
      </p:sp>
    </p:spTree>
    <p:extLst>
      <p:ext uri="{BB962C8B-B14F-4D97-AF65-F5344CB8AC3E}">
        <p14:creationId xmlns:p14="http://schemas.microsoft.com/office/powerpoint/2010/main" val="427395856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EE4P_STYLE_ID" val="ea8a98ee-5d1f-4923-8d39-adc642b67f0d"/>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e6a31776-0142-4d2e-a1a1-aad27613cb68&quot;,&quot;TimeStamp&quot;:&quot;2019-08-27T15:39:12.8851026+01:00&quot;}"/>
</p:tagLst>
</file>

<file path=ppt/theme/theme1.xml><?xml version="1.0" encoding="utf-8"?>
<a:theme xmlns:a="http://schemas.openxmlformats.org/drawingml/2006/main" name="Power Apps">
  <a:themeElements>
    <a:clrScheme name="Custom 1">
      <a:dk1>
        <a:srgbClr val="3C3C41"/>
      </a:dk1>
      <a:lt1>
        <a:srgbClr val="FFFFFF"/>
      </a:lt1>
      <a:dk2>
        <a:srgbClr val="008272"/>
      </a:dk2>
      <a:lt2>
        <a:srgbClr val="FFFFFF"/>
      </a:lt2>
      <a:accent1>
        <a:srgbClr val="EBEBEB"/>
      </a:accent1>
      <a:accent2>
        <a:srgbClr val="75757A"/>
      </a:accent2>
      <a:accent3>
        <a:srgbClr val="3C3C41"/>
      </a:accent3>
      <a:accent4>
        <a:srgbClr val="742774"/>
      </a:accent4>
      <a:accent5>
        <a:srgbClr val="0076FD"/>
      </a:accent5>
      <a:accent6>
        <a:srgbClr val="F2C81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40996D19-6CB1-8A40-8625-59EE03072CAF}" vid="{D6AC121D-CF90-1B4B-8887-A6F8F11F70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BA895510AE75419EBC51A5F43F116D" ma:contentTypeVersion="14" ma:contentTypeDescription="Create a new document." ma:contentTypeScope="" ma:versionID="458dc9a52619438e3fad496b6175171b">
  <xsd:schema xmlns:xsd="http://www.w3.org/2001/XMLSchema" xmlns:xs="http://www.w3.org/2001/XMLSchema" xmlns:p="http://schemas.microsoft.com/office/2006/metadata/properties" xmlns:ns2="1ce2d906-1f96-4ec6-bff3-a6181fa4dbcc" xmlns:ns3="908b7943-0f18-4644-9aff-50c3c870c93f" targetNamespace="http://schemas.microsoft.com/office/2006/metadata/properties" ma:root="true" ma:fieldsID="0bbe783207d4af3b7a4ed9bbd3d53cac" ns2:_="" ns3:_="">
    <xsd:import namespace="1ce2d906-1f96-4ec6-bff3-a6181fa4dbcc"/>
    <xsd:import namespace="908b7943-0f18-4644-9aff-50c3c870c9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Whatsthisfo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2d906-1f96-4ec6-bff3-a6181fa4d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f7b148-ca8e-42c9-920e-52e5e6763c1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Whatsthisfor" ma:index="20" nillable="true" ma:displayName="What's this for" ma:format="Dropdown" ma:internalName="Whatsthisfor">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b7943-0f18-4644-9aff-50c3c870c9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d7dfbfe-e6a6-465e-8cf0-23b5a3679409}" ma:internalName="TaxCatchAll" ma:showField="CatchAllData" ma:web="908b7943-0f18-4644-9aff-50c3c870c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08b7943-0f18-4644-9aff-50c3c870c93f" xsi:nil="true"/>
    <Whatsthisfor xmlns="1ce2d906-1f96-4ec6-bff3-a6181fa4dbcc" xsi:nil="true"/>
    <lcf76f155ced4ddcb4097134ff3c332f xmlns="1ce2d906-1f96-4ec6-bff3-a6181fa4dbc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13E630-D5EB-4AE5-BF06-9F5AEB7B40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2d906-1f96-4ec6-bff3-a6181fa4dbcc"/>
    <ds:schemaRef ds:uri="908b7943-0f18-4644-9aff-50c3c870c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infopath/2007/PartnerControls"/>
    <ds:schemaRef ds:uri="http://www.w3.org/XML/1998/namespace"/>
    <ds:schemaRef ds:uri="http://schemas.microsoft.com/office/2006/metadata/properties"/>
    <ds:schemaRef ds:uri="http://purl.org/dc/terms/"/>
    <ds:schemaRef ds:uri="230E9DF3-BE65-4C73-A93B-D1236EBD677E"/>
    <ds:schemaRef ds:uri="http://schemas.microsoft.com/sharepoint/v3"/>
    <ds:schemaRef ds:uri="http://purl.org/dc/dcmitype/"/>
    <ds:schemaRef ds:uri="http://schemas.openxmlformats.org/package/2006/metadata/core-properties"/>
    <ds:schemaRef ds:uri="http://schemas.microsoft.com/sharepoint/v4"/>
    <ds:schemaRef ds:uri="http://schemas.microsoft.com/office/2006/documentManagement/types"/>
    <ds:schemaRef ds:uri="b3bc04a5-d503-43b1-b98c-a8cf663329d9"/>
    <ds:schemaRef ds:uri="1c7e1a94-f886-43f0-af7a-031cdfff3ff3"/>
    <ds:schemaRef ds:uri="230e9df3-be65-4c73-a93b-d1236ebd677e"/>
    <ds:schemaRef ds:uri="http://purl.org/dc/elements/1.1/"/>
    <ds:schemaRef ds:uri="8db310ff-6152-4f66-b722-6545afb99c49"/>
    <ds:schemaRef ds:uri="908b7943-0f18-4644-9aff-50c3c870c93f"/>
    <ds:schemaRef ds:uri="1ce2d906-1f96-4ec6-bff3-a6181fa4dbcc"/>
  </ds:schemaRefs>
</ds:datastoreItem>
</file>

<file path=docProps/app.xml><?xml version="1.0" encoding="utf-8"?>
<Properties xmlns="http://schemas.openxmlformats.org/officeDocument/2006/extended-properties" xmlns:vt="http://schemas.openxmlformats.org/officeDocument/2006/docPropsVTypes">
  <Template/>
  <TotalTime>118</TotalTime>
  <Words>5239</Words>
  <Application>Microsoft Office PowerPoint</Application>
  <PresentationFormat>Custom</PresentationFormat>
  <Paragraphs>572</Paragraphs>
  <Slides>30</Slides>
  <Notes>25</Notes>
  <HiddenSlides>1</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Power Apps</vt:lpstr>
      <vt:lpstr>The Power Apps for Partner Story</vt:lpstr>
      <vt:lpstr>Grow your practice with  Microsoft Power Apps  </vt:lpstr>
      <vt:lpstr>Customers are motivated to modernize to the cloud</vt:lpstr>
      <vt:lpstr>The modern app development opportunity will continue to grow </vt:lpstr>
      <vt:lpstr>The great developer shortage creates a challenge for app development Low-code app development helps to close the gap</vt:lpstr>
      <vt:lpstr>Microsoft Power Platform momentum </vt:lpstr>
      <vt:lpstr>App development is a critical part of modernization  Expanding app development services unlocks value and expands revenue</vt:lpstr>
      <vt:lpstr>This is the time for partners to grow their offers with Power Apps</vt:lpstr>
      <vt:lpstr>Microsoft Power Apps</vt:lpstr>
      <vt:lpstr>Why Power Apps, why now?</vt:lpstr>
      <vt:lpstr>Microsoft’s low-code app development platform A more efficient way to build modern apps with advanced functionality</vt:lpstr>
      <vt:lpstr>Accelerating digital transformation for simple and complex app development scenarios</vt:lpstr>
      <vt:lpstr>Make it easier to unlock data silos with cloud and on-premises connectivity </vt:lpstr>
      <vt:lpstr>Low-code backend with Microsoft Dataflex Pro</vt:lpstr>
      <vt:lpstr>Build on a platform or standalone apps Spans Office 365, Dynamics 365, and standalone applications</vt:lpstr>
      <vt:lpstr>A platform for all app makers  From citizen developer to pro developer</vt:lpstr>
      <vt:lpstr>PowerPoint Presentation</vt:lpstr>
      <vt:lpstr>Efficient application modernization &amp; development Improve profitability with more efficient, lower-cost app development services</vt:lpstr>
      <vt:lpstr>Efficient application modernization &amp; development Improve profitability with more efficient, lower-cost app development services</vt:lpstr>
      <vt:lpstr>Efficient application modernization &amp; development Improve profitability with more efficient, lower-cost app development services</vt:lpstr>
      <vt:lpstr>New and unique service offers Enhance your value to IT and business customers with differentiated service offers</vt:lpstr>
      <vt:lpstr>New and unique service offers Enhance your value to IT and business customers with differentiated service offers</vt:lpstr>
      <vt:lpstr>Ongoing revenue streams Expand revenue streams with repeatable IP</vt:lpstr>
      <vt:lpstr>Power Apps opens doors for DXC Technology Small apps drive big projects and new service revenue</vt:lpstr>
      <vt:lpstr>PK delivers custom apps four times faster  Meets new demand for fast track applications</vt:lpstr>
      <vt:lpstr>PowerPoint Presentation</vt:lpstr>
      <vt:lpstr>August 2019 A leader in enterprise  low-code application platforms.* </vt:lpstr>
      <vt:lpstr>Forrester, Q1 2019</vt:lpstr>
      <vt:lpstr>Get started </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Apps for Partners - FY21 Value Prop</dc:title>
  <dc:subject>&lt;Speech title here&gt;</dc:subject>
  <dc:creator>Orville McDonald</dc:creator>
  <cp:keywords/>
  <dc:description>Template: Ariel Butz; ZUM Communications
Formatting: 
Audience Type:</dc:description>
  <cp:lastModifiedBy>Anna Collons</cp:lastModifiedBy>
  <cp:revision>9</cp:revision>
  <dcterms:created xsi:type="dcterms:W3CDTF">2019-09-16T21:08:55Z</dcterms:created>
  <dcterms:modified xsi:type="dcterms:W3CDTF">2023-09-13T21:10:13Z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0x0101000E4CB7077FEE4FF7AE86D4A500EEC780030016C849C62B10EB41ACA8C7EEDEF40BB2006A83F15B98C1FD4E8D76F6993277120D</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SetDate">
    <vt:lpwstr>2019-09-16T21:18:40.0304561Z</vt:lpwstr>
  </property>
  <property fmtid="{D5CDD505-2E9C-101B-9397-08002B2CF9AE}" pid="14" name="MSIP_Label_f42aa342-8706-4288-bd11-ebb85995028c_Name">
    <vt:lpwstr>General</vt:lpwstr>
  </property>
  <property fmtid="{D5CDD505-2E9C-101B-9397-08002B2CF9AE}" pid="15" name="MSIP_Label_f42aa342-8706-4288-bd11-ebb85995028c_ActionId">
    <vt:lpwstr>5c471cd2-3383-4fa5-af2c-c9ae74550239</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_dlc_policyId">
    <vt:lpwstr>0x0101000E4CB7077FEE4FF7AE86D4A500EEC780030016C849C62B10EB41ACA8C7EEDEF40BB2006A83F15B98C1FD4E8D76F6993277120D|-2104630519</vt:lpwstr>
  </property>
  <property fmtid="{D5CDD505-2E9C-101B-9397-08002B2CF9AE}" pid="19" name="Confidentiality">
    <vt:lpwstr>62;#partner ready|207d4327-6b5f-454c-8f06-5ab2802d5700</vt:lpwstr>
  </property>
  <property fmtid="{D5CDD505-2E9C-101B-9397-08002B2CF9AE}" pid="20"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21" name="_dlc_DocIdItemGuid">
    <vt:lpwstr>7fa8ce80-3fed-4500-959c-49ec1d0c863d</vt:lpwstr>
  </property>
  <property fmtid="{D5CDD505-2E9C-101B-9397-08002B2CF9AE}" pid="22" name="TaxKeyword">
    <vt:lpwstr/>
  </property>
  <property fmtid="{D5CDD505-2E9C-101B-9397-08002B2CF9AE}" pid="23" name="NewsType">
    <vt:lpwstr/>
  </property>
  <property fmtid="{D5CDD505-2E9C-101B-9397-08002B2CF9AE}" pid="24" name="Region">
    <vt:lpwstr/>
  </property>
  <property fmtid="{D5CDD505-2E9C-101B-9397-08002B2CF9AE}" pid="25" name="ItemType">
    <vt:lpwstr>107;#sales guides|dbc0d3ee-e678-45c3-b9bf-fe10a3ea9eb5;#3075;#documents|e037ed84-7d8e-4cbb-9c8f-61e80301a44f</vt:lpwstr>
  </property>
  <property fmtid="{D5CDD505-2E9C-101B-9397-08002B2CF9AE}" pid="26" name="Industries">
    <vt:lpwstr/>
  </property>
  <property fmtid="{D5CDD505-2E9C-101B-9397-08002B2CF9AE}" pid="27" name="MSProducts">
    <vt:lpwstr/>
  </property>
  <property fmtid="{D5CDD505-2E9C-101B-9397-08002B2CF9AE}" pid="28" name="Competitors">
    <vt:lpwstr/>
  </property>
  <property fmtid="{D5CDD505-2E9C-101B-9397-08002B2CF9AE}" pid="29" name="SMSGDomain">
    <vt:lpwstr>454;#Dynamics Domain|c9ee6292-a1e2-403c-bbb9-76077437e5b5;#453;#Microsoft Business Solutions|659377a4-c7bd-435e-b683-bdae8524bc80;#2548;#Business Applications Domain|610af3f5-b43d-455a-97a7-f917993f5652</vt:lpwstr>
  </property>
  <property fmtid="{D5CDD505-2E9C-101B-9397-08002B2CF9AE}" pid="30" name="ExperienceContentType">
    <vt:lpwstr/>
  </property>
  <property fmtid="{D5CDD505-2E9C-101B-9397-08002B2CF9AE}" pid="31" name="BusinessArchitecture">
    <vt:lpwstr>1799;#Business Applications|bc6a3471-5036-4c6f-8724-05bc21271c2e;#2743;#Microsoft Power Platform|89e3aef7-17c4-4d94-8911-f58a28f8fed8</vt:lpwstr>
  </property>
  <property fmtid="{D5CDD505-2E9C-101B-9397-08002B2CF9AE}" pid="32" name="Products">
    <vt:lpwstr>2321;#Power Apps|c2b7c9b5-267e-4ead-becc-03446bde7831;#2515;#Power Automate|d22fb328-0625-4c11-970d-937380f62ea3;#3423;#Power BI|b64b3c9d-4a01-4e45-b58d-b888a5ebf3be</vt:lpwstr>
  </property>
  <property fmtid="{D5CDD505-2E9C-101B-9397-08002B2CF9AE}" pid="33" name="l6f004f21209409da86a713c0f24627d">
    <vt:lpwstr/>
  </property>
  <property fmtid="{D5CDD505-2E9C-101B-9397-08002B2CF9AE}" pid="34" name="MSProductsTaxHTField0">
    <vt:lpwstr/>
  </property>
  <property fmtid="{D5CDD505-2E9C-101B-9397-08002B2CF9AE}" pid="35" name="e8080b0481964c759b2c36ae49591b31">
    <vt:lpwstr/>
  </property>
  <property fmtid="{D5CDD505-2E9C-101B-9397-08002B2CF9AE}" pid="36" name="TechnicalLevel">
    <vt:lpwstr>3066;#100 (beginner)|7d022d07-ff67-4af8-910d-8ea6b46b5908</vt:lpwstr>
  </property>
  <property fmtid="{D5CDD505-2E9C-101B-9397-08002B2CF9AE}" pid="37" name="Audiences">
    <vt:lpwstr/>
  </property>
  <property fmtid="{D5CDD505-2E9C-101B-9397-08002B2CF9AE}" pid="38" name="SMSG Items">
    <vt:lpwstr>3091;#documents|e037ed84-7d8e-4cbb-9c8f-61e80301a44f</vt:lpwstr>
  </property>
  <property fmtid="{D5CDD505-2E9C-101B-9397-08002B2CF9AE}" pid="39" name="Solution Areas">
    <vt:lpwstr>3477;#Business Applications|bc6a3471-5036-4c6f-8724-05bc21271c2e</vt:lpwstr>
  </property>
  <property fmtid="{D5CDD505-2E9C-101B-9397-08002B2CF9AE}" pid="40" name="ldac8aee9d1f469e8cd8c3f8d6a615f2">
    <vt:lpwstr/>
  </property>
  <property fmtid="{D5CDD505-2E9C-101B-9397-08002B2CF9AE}" pid="41" name="EmployeeRole">
    <vt:lpwstr/>
  </property>
  <property fmtid="{D5CDD505-2E9C-101B-9397-08002B2CF9AE}" pid="42" name="NewsTopic">
    <vt:lpwstr/>
  </property>
  <property fmtid="{D5CDD505-2E9C-101B-9397-08002B2CF9AE}" pid="43" name="Roles">
    <vt:lpwstr>656;#Sales|72627068-acd7-4c1a-8b95-a0256be5dc9f;#957;#Marketing|6bac43fe-835f-4207-8dba-9b6899aa3139</vt:lpwstr>
  </property>
  <property fmtid="{D5CDD505-2E9C-101B-9397-08002B2CF9AE}" pid="44" name="MSProfessions">
    <vt:lpwstr>3094;#Sales|72627068-acd7-4c1a-8b95-a0256be5dc9f;#3100;#Marketing|6bac43fe-835f-4207-8dba-9b6899aa3139</vt:lpwstr>
  </property>
  <property fmtid="{D5CDD505-2E9C-101B-9397-08002B2CF9AE}" pid="45" name="NewsSource">
    <vt:lpwstr/>
  </property>
  <property fmtid="{D5CDD505-2E9C-101B-9397-08002B2CF9AE}" pid="46" name="SMSGTags">
    <vt:lpwstr/>
  </property>
  <property fmtid="{D5CDD505-2E9C-101B-9397-08002B2CF9AE}" pid="47" name="MSPhysicalGeography">
    <vt:lpwstr/>
  </property>
  <property fmtid="{D5CDD505-2E9C-101B-9397-08002B2CF9AE}" pid="48" name="EnterpriseDomainTags">
    <vt:lpwstr/>
  </property>
  <property fmtid="{D5CDD505-2E9C-101B-9397-08002B2CF9AE}" pid="49" name="j3562c58ee414e028925bc902cfc01a1">
    <vt:lpwstr/>
  </property>
  <property fmtid="{D5CDD505-2E9C-101B-9397-08002B2CF9AE}" pid="50" name="Segments">
    <vt:lpwstr/>
  </property>
  <property fmtid="{D5CDD505-2E9C-101B-9397-08002B2CF9AE}" pid="51" name="Partners">
    <vt:lpwstr/>
  </property>
  <property fmtid="{D5CDD505-2E9C-101B-9397-08002B2CF9AE}" pid="52" name="ActivitiesAndPrograms">
    <vt:lpwstr/>
  </property>
  <property fmtid="{D5CDD505-2E9C-101B-9397-08002B2CF9AE}" pid="53" name="la4444b61d19467597d63190b69ac227">
    <vt:lpwstr/>
  </property>
  <property fmtid="{D5CDD505-2E9C-101B-9397-08002B2CF9AE}" pid="54" name="Topics">
    <vt:lpwstr/>
  </property>
  <property fmtid="{D5CDD505-2E9C-101B-9397-08002B2CF9AE}" pid="55" name="Groups">
    <vt:lpwstr/>
  </property>
  <property fmtid="{D5CDD505-2E9C-101B-9397-08002B2CF9AE}" pid="56" name="Languages">
    <vt:lpwstr/>
  </property>
  <property fmtid="{D5CDD505-2E9C-101B-9397-08002B2CF9AE}" pid="57" name="of67e5d4b76f4a9db8769983fda9cec0">
    <vt:lpwstr/>
  </property>
  <property fmtid="{D5CDD505-2E9C-101B-9397-08002B2CF9AE}" pid="58" name="_docset_NoMedatataSyncRequired">
    <vt:lpwstr>False</vt:lpwstr>
  </property>
  <property fmtid="{D5CDD505-2E9C-101B-9397-08002B2CF9AE}" pid="59" name="MSIP_Label_3a23c400-78e7-4d42-982d-273adef68ef9_Enabled">
    <vt:lpwstr>true</vt:lpwstr>
  </property>
  <property fmtid="{D5CDD505-2E9C-101B-9397-08002B2CF9AE}" pid="60" name="MSIP_Label_3a23c400-78e7-4d42-982d-273adef68ef9_SetDate">
    <vt:lpwstr>2023-09-13T21:10:12Z</vt:lpwstr>
  </property>
  <property fmtid="{D5CDD505-2E9C-101B-9397-08002B2CF9AE}" pid="61" name="MSIP_Label_3a23c400-78e7-4d42-982d-273adef68ef9_Method">
    <vt:lpwstr>Standard</vt:lpwstr>
  </property>
  <property fmtid="{D5CDD505-2E9C-101B-9397-08002B2CF9AE}" pid="62" name="MSIP_Label_3a23c400-78e7-4d42-982d-273adef68ef9_Name">
    <vt:lpwstr>3a23c400-78e7-4d42-982d-273adef68ef9</vt:lpwstr>
  </property>
  <property fmtid="{D5CDD505-2E9C-101B-9397-08002B2CF9AE}" pid="63" name="MSIP_Label_3a23c400-78e7-4d42-982d-273adef68ef9_SiteId">
    <vt:lpwstr>7fe14ab6-8f5d-4139-84bf-cd8aed0ee6b9</vt:lpwstr>
  </property>
  <property fmtid="{D5CDD505-2E9C-101B-9397-08002B2CF9AE}" pid="64" name="MSIP_Label_3a23c400-78e7-4d42-982d-273adef68ef9_ActionId">
    <vt:lpwstr>0ed30c4e-e40e-47ab-ae81-b46b13fcf518</vt:lpwstr>
  </property>
  <property fmtid="{D5CDD505-2E9C-101B-9397-08002B2CF9AE}" pid="65" name="MSIP_Label_3a23c400-78e7-4d42-982d-273adef68ef9_ContentBits">
    <vt:lpwstr>0</vt:lpwstr>
  </property>
  <property fmtid="{D5CDD505-2E9C-101B-9397-08002B2CF9AE}" pid="66" name="MediaServiceImageTags">
    <vt:lpwstr/>
  </property>
</Properties>
</file>