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tags/tag3.xml" ContentType="application/vnd.openxmlformats-officedocument.presentationml.tags+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4"/>
  </p:sldMasterIdLst>
  <p:notesMasterIdLst>
    <p:notesMasterId r:id="rId8"/>
  </p:notesMasterIdLst>
  <p:sldIdLst>
    <p:sldId id="326" r:id="rId5"/>
    <p:sldId id="328" r:id="rId6"/>
    <p:sldId id="329" r:id="rId7"/>
  </p:sldIdLst>
  <p:sldSz cx="9144000" cy="6858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C790518-35EA-7AB6-F205-FCE394BB73BF}" name="Stephanie Whitaker" initials="SW" userId="S::stwhitak@microsoft.com::fac96092-61d8-4fc8-94e2-2c8b284dff28" providerId="AD"/>
  <p188:author id="{D600D52D-574E-D72B-51D3-D4E67EC31E01}" name="Will Martin" initials="WM" userId="Will Martin" providerId="None"/>
  <p188:author id="{5871EF47-7043-6955-6E1E-F0074B3D5EC9}" name="Amy Waite" initials="AW" userId="Amy Waite" providerId="None"/>
  <p188:author id="{68340C5C-A88B-E153-77C7-5F683CB6D203}" name="Patti Juric" initials="PJ" userId="S::pjuric@bridge.partners::d315546c-fdb7-4dbf-97cc-fcd5ca8a2325" providerId="AD"/>
  <p188:author id="{73450E91-7CDA-D000-F833-5EA8CAE99CDA}" name="Alex Noakes" initials="AN" userId="S::alexn@agconsultingpartners.com::772b27e1-1a8f-4a15-9268-ec63c2e9e81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Barbara Spear" initials="BS" lastIdx="22" clrIdx="0">
    <p:extLst>
      <p:ext uri="{19B8F6BF-5375-455C-9EA6-DF929625EA0E}">
        <p15:presenceInfo xmlns:p15="http://schemas.microsoft.com/office/powerpoint/2012/main" userId="Barbara Spear" providerId="None"/>
      </p:ext>
    </p:extLst>
  </p:cmAuthor>
  <p:cmAuthor id="2" name="Anna James" initials="AJ" lastIdx="8" clrIdx="1">
    <p:extLst>
      <p:ext uri="{19B8F6BF-5375-455C-9EA6-DF929625EA0E}">
        <p15:presenceInfo xmlns:p15="http://schemas.microsoft.com/office/powerpoint/2012/main" userId="Anna James" providerId="None"/>
      </p:ext>
    </p:extLst>
  </p:cmAuthor>
  <p:cmAuthor id="3" name="Barbara Spear" initials="BS [2]" lastIdx="1" clrIdx="2">
    <p:extLst>
      <p:ext uri="{19B8F6BF-5375-455C-9EA6-DF929625EA0E}">
        <p15:presenceInfo xmlns:p15="http://schemas.microsoft.com/office/powerpoint/2012/main" userId="S::barbara.spear@bridgepartnersconsulting.com::0f81128b-aaac-47d1-a4a2-d7aab0932b22" providerId="AD"/>
      </p:ext>
    </p:extLst>
  </p:cmAuthor>
  <p:cmAuthor id="4" name="Anna James" initials="AJ [2]" lastIdx="7" clrIdx="3">
    <p:extLst>
      <p:ext uri="{19B8F6BF-5375-455C-9EA6-DF929625EA0E}">
        <p15:presenceInfo xmlns:p15="http://schemas.microsoft.com/office/powerpoint/2012/main" userId="S::v-jaann@microsoft.com::04412c5c-63a1-439c-abd9-6714edcb31d4" providerId="AD"/>
      </p:ext>
    </p:extLst>
  </p:cmAuthor>
  <p:cmAuthor id="5" name="Kate Fessler" initials="KF" lastIdx="12" clrIdx="4">
    <p:extLst>
      <p:ext uri="{19B8F6BF-5375-455C-9EA6-DF929625EA0E}">
        <p15:presenceInfo xmlns:p15="http://schemas.microsoft.com/office/powerpoint/2012/main" userId="Kate Fessler" providerId="None"/>
      </p:ext>
    </p:extLst>
  </p:cmAuthor>
  <p:cmAuthor id="6" name="Andrea Carlos" initials="AC" lastIdx="33" clrIdx="5">
    <p:extLst>
      <p:ext uri="{19B8F6BF-5375-455C-9EA6-DF929625EA0E}">
        <p15:presenceInfo xmlns:p15="http://schemas.microsoft.com/office/powerpoint/2012/main" userId="044ed55210d35991" providerId="Windows Live"/>
      </p:ext>
    </p:extLst>
  </p:cmAuthor>
  <p:cmAuthor id="7" name="Rob Nicolai" initials="RN" lastIdx="64" clrIdx="6">
    <p:extLst>
      <p:ext uri="{19B8F6BF-5375-455C-9EA6-DF929625EA0E}">
        <p15:presenceInfo xmlns:p15="http://schemas.microsoft.com/office/powerpoint/2012/main" userId="Rob Nicolai" providerId="None"/>
      </p:ext>
    </p:extLst>
  </p:cmAuthor>
  <p:cmAuthor id="8" name="Diana McMillen" initials="DM" lastIdx="90" clrIdx="7">
    <p:extLst>
      <p:ext uri="{19B8F6BF-5375-455C-9EA6-DF929625EA0E}">
        <p15:presenceInfo xmlns:p15="http://schemas.microsoft.com/office/powerpoint/2012/main" userId="S::dmcmillen@bridge.partners::80b61a7e-efd9-472e-bea7-5d7f21ab074a" providerId="AD"/>
      </p:ext>
    </p:extLst>
  </p:cmAuthor>
  <p:cmAuthor id="9" name="Justyna Bednarski" initials="JB" lastIdx="30" clrIdx="8">
    <p:extLst>
      <p:ext uri="{19B8F6BF-5375-455C-9EA6-DF929625EA0E}">
        <p15:presenceInfo xmlns:p15="http://schemas.microsoft.com/office/powerpoint/2012/main" userId="S::jubednar@microsoft.com::a4e78b9f-c189-47cc-99db-02c8d38cbb0c" providerId="AD"/>
      </p:ext>
    </p:extLst>
  </p:cmAuthor>
  <p:cmAuthor id="10" name="Owen Jaques" initials="OJ" lastIdx="2" clrIdx="9">
    <p:extLst>
      <p:ext uri="{19B8F6BF-5375-455C-9EA6-DF929625EA0E}">
        <p15:presenceInfo xmlns:p15="http://schemas.microsoft.com/office/powerpoint/2012/main" userId="S::owjaques@microsoft.com::1155bd68-c887-4924-86ba-ba81c9899039" providerId="AD"/>
      </p:ext>
    </p:extLst>
  </p:cmAuthor>
  <p:cmAuthor id="11" name="Michel Rau" initials="MR" lastIdx="2" clrIdx="10">
    <p:extLst>
      <p:ext uri="{19B8F6BF-5375-455C-9EA6-DF929625EA0E}">
        <p15:presenceInfo xmlns:p15="http://schemas.microsoft.com/office/powerpoint/2012/main" userId="S::mirau@microsoft.com::65d68c3b-79d4-49fe-91a9-9d6ec83775fc" providerId="AD"/>
      </p:ext>
    </p:extLst>
  </p:cmAuthor>
  <p:cmAuthor id="12" name="Sydney Dowdell" initials="SD" lastIdx="13" clrIdx="11">
    <p:extLst>
      <p:ext uri="{19B8F6BF-5375-455C-9EA6-DF929625EA0E}">
        <p15:presenceInfo xmlns:p15="http://schemas.microsoft.com/office/powerpoint/2012/main" userId="S::sydowdel@microsoft.com::7ce30d54-3fd8-49dd-ba0a-6d75657b9a58" providerId="AD"/>
      </p:ext>
    </p:extLst>
  </p:cmAuthor>
  <p:cmAuthor id="13" name="Andrea Carlos" initials="AC [2]" lastIdx="5" clrIdx="12">
    <p:extLst>
      <p:ext uri="{19B8F6BF-5375-455C-9EA6-DF929625EA0E}">
        <p15:presenceInfo xmlns:p15="http://schemas.microsoft.com/office/powerpoint/2012/main" userId="Andrea Carlos" providerId="None"/>
      </p:ext>
    </p:extLst>
  </p:cmAuthor>
  <p:cmAuthor id="14" name="Jennifer Manning" initials="jm" lastIdx="8" clrIdx="13">
    <p:extLst>
      <p:ext uri="{19B8F6BF-5375-455C-9EA6-DF929625EA0E}">
        <p15:presenceInfo xmlns:p15="http://schemas.microsoft.com/office/powerpoint/2012/main" userId="Jennifer Manning" providerId="None"/>
      </p:ext>
    </p:extLst>
  </p:cmAuthor>
  <p:cmAuthor id="15" name="Manning, Jennifer" initials="MJ" lastIdx="1" clrIdx="14">
    <p:extLst>
      <p:ext uri="{19B8F6BF-5375-455C-9EA6-DF929625EA0E}">
        <p15:presenceInfo xmlns:p15="http://schemas.microsoft.com/office/powerpoint/2012/main" userId="S::jmanning_amd.com#ext#@microsoft.onmicrosoft.com::dfee4734-312a-41b2-be0a-be8bb0d4de41" providerId="AD"/>
      </p:ext>
    </p:extLst>
  </p:cmAuthor>
  <p:cmAuthor id="16" name="Raquel Mayer" initials="RM" lastIdx="1" clrIdx="15">
    <p:extLst>
      <p:ext uri="{19B8F6BF-5375-455C-9EA6-DF929625EA0E}">
        <p15:presenceInfo xmlns:p15="http://schemas.microsoft.com/office/powerpoint/2012/main" userId="S::raquel@queldesign.com::380f997a-3f30-43cc-bd62-0c6f361681fe" providerId="AD"/>
      </p:ext>
    </p:extLst>
  </p:cmAuthor>
  <p:cmAuthor id="17" name="Andrea Carlos" initials="AC [3]" lastIdx="1" clrIdx="16">
    <p:extLst>
      <p:ext uri="{19B8F6BF-5375-455C-9EA6-DF929625EA0E}">
        <p15:presenceInfo xmlns:p15="http://schemas.microsoft.com/office/powerpoint/2012/main" userId="S::acarlos_bridge.partners#ext#@microsoft.onmicrosoft.com::ac9e306c-3859-47b2-ab8b-58cdf46420b1" providerId="AD"/>
      </p:ext>
    </p:extLst>
  </p:cmAuthor>
  <p:cmAuthor id="18" name="Gabrielle" initials="G" lastIdx="34" clrIdx="17">
    <p:extLst>
      <p:ext uri="{19B8F6BF-5375-455C-9EA6-DF929625EA0E}">
        <p15:presenceInfo xmlns:p15="http://schemas.microsoft.com/office/powerpoint/2012/main" userId="Gabrielle" providerId="None"/>
      </p:ext>
    </p:extLst>
  </p:cmAuthor>
  <p:cmAuthor id="19" name="Gabrielle Shearer" initials="GS" lastIdx="6" clrIdx="18">
    <p:extLst>
      <p:ext uri="{19B8F6BF-5375-455C-9EA6-DF929625EA0E}">
        <p15:presenceInfo xmlns:p15="http://schemas.microsoft.com/office/powerpoint/2012/main" userId="S::gshearer@bridge.partners::7ff54c90-f732-4449-bf3a-14ac90a50bcb" providerId="AD"/>
      </p:ext>
    </p:extLst>
  </p:cmAuthor>
  <p:cmAuthor id="20" name="Greg Goff" initials="GG" lastIdx="10" clrIdx="19">
    <p:extLst>
      <p:ext uri="{19B8F6BF-5375-455C-9EA6-DF929625EA0E}">
        <p15:presenceInfo xmlns:p15="http://schemas.microsoft.com/office/powerpoint/2012/main" userId="Greg Goff" providerId="None"/>
      </p:ext>
    </p:extLst>
  </p:cmAuthor>
  <p:cmAuthor id="21" name="Pam Johnson" initials="PJ" lastIdx="11" clrIdx="20">
    <p:extLst>
      <p:ext uri="{19B8F6BF-5375-455C-9EA6-DF929625EA0E}">
        <p15:presenceInfo xmlns:p15="http://schemas.microsoft.com/office/powerpoint/2012/main" userId="S::pamelajo@microsoft.com::49e4ea74-38a2-4a29-9e33-0fd7e9467d62" providerId="AD"/>
      </p:ext>
    </p:extLst>
  </p:cmAuthor>
  <p:cmAuthor id="22" name="Amy Waite" initials="AW" lastIdx="16" clrIdx="21">
    <p:extLst>
      <p:ext uri="{19B8F6BF-5375-455C-9EA6-DF929625EA0E}">
        <p15:presenceInfo xmlns:p15="http://schemas.microsoft.com/office/powerpoint/2012/main" userId="Amy Waite" providerId="None"/>
      </p:ext>
    </p:extLst>
  </p:cmAuthor>
  <p:cmAuthor id="23" name="Steve Conn" initials="SC" lastIdx="9" clrIdx="22">
    <p:extLst>
      <p:ext uri="{19B8F6BF-5375-455C-9EA6-DF929625EA0E}">
        <p15:presenceInfo xmlns:p15="http://schemas.microsoft.com/office/powerpoint/2012/main" userId="S::stconn@microsoft.com::d0e2cfa2-4f32-453d-a616-79cda9a2b9e1" providerId="AD"/>
      </p:ext>
    </p:extLst>
  </p:cmAuthor>
  <p:cmAuthor id="24" name="Gabrielle Shearer" initials="GS [2]" lastIdx="1" clrIdx="23">
    <p:extLst>
      <p:ext uri="{19B8F6BF-5375-455C-9EA6-DF929625EA0E}">
        <p15:presenceInfo xmlns:p15="http://schemas.microsoft.com/office/powerpoint/2012/main" userId="Gabrielle Shearer" providerId="None"/>
      </p:ext>
    </p:extLst>
  </p:cmAuthor>
  <p:cmAuthor id="25" name="Will Martin" initials="WM" lastIdx="2" clrIdx="24">
    <p:extLst>
      <p:ext uri="{19B8F6BF-5375-455C-9EA6-DF929625EA0E}">
        <p15:presenceInfo xmlns:p15="http://schemas.microsoft.com/office/powerpoint/2012/main" userId="Will Marti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E6FF"/>
    <a:srgbClr val="191919"/>
    <a:srgbClr val="0066FF"/>
    <a:srgbClr val="0341B7"/>
    <a:srgbClr val="0440B3"/>
    <a:srgbClr val="4EE8FF"/>
    <a:srgbClr val="1874FF"/>
    <a:srgbClr val="0094E5"/>
    <a:srgbClr val="5C005C"/>
    <a:srgbClr val="D59D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E52514B-1069-60BA-0580-0CFEF0E1A874}" v="6" dt="2021-07-01T03:11:24.579"/>
    <p1510:client id="{FE604AD0-D032-449F-9FC3-B180779EA464}" v="13" dt="2021-06-30T19:02:37.44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57" autoAdjust="0"/>
    <p:restoredTop sz="86385" autoAdjust="0"/>
  </p:normalViewPr>
  <p:slideViewPr>
    <p:cSldViewPr snapToGrid="0">
      <p:cViewPr varScale="1">
        <p:scale>
          <a:sx n="57" d="100"/>
          <a:sy n="57" d="100"/>
        </p:scale>
        <p:origin x="836" y="44"/>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6"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ranaghan, Ana" userId="S::ana.stranaghan@techdata.com::239677c6-3043-4aa8-9911-1bacbe3b27c8" providerId="AD" clId="Web-{1FD73DFC-1842-CE7B-C619-79113B0E65A8}"/>
    <pc:docChg chg="mod">
      <pc:chgData name="Stranaghan, Ana" userId="S::ana.stranaghan@techdata.com::239677c6-3043-4aa8-9911-1bacbe3b27c8" providerId="AD" clId="Web-{1FD73DFC-1842-CE7B-C619-79113B0E65A8}" dt="2023-09-18T19:27:22.050" v="0" actId="33475"/>
      <pc:docMkLst>
        <pc:docMk/>
      </pc:docMkLst>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0599D5-1A51-4054-A85A-77ABE595E724}" type="datetimeFigureOut">
              <a:rPr lang="en-US" smtClean="0"/>
              <a:t>9/18/2023</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7524B9-DBB9-4354-8EC0-8F859EEB2A2C}" type="slidenum">
              <a:rPr lang="en-US" smtClean="0"/>
              <a:t>‹#›</a:t>
            </a:fld>
            <a:endParaRPr lang="en-US" dirty="0"/>
          </a:p>
        </p:txBody>
      </p:sp>
    </p:spTree>
    <p:extLst>
      <p:ext uri="{BB962C8B-B14F-4D97-AF65-F5344CB8AC3E}">
        <p14:creationId xmlns:p14="http://schemas.microsoft.com/office/powerpoint/2010/main" val="5406323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07524B9-DBB9-4354-8EC0-8F859EEB2A2C}" type="slidenum">
              <a:rPr lang="en-US" smtClean="0"/>
              <a:t>1</a:t>
            </a:fld>
            <a:endParaRPr lang="en-US" dirty="0"/>
          </a:p>
        </p:txBody>
      </p:sp>
    </p:spTree>
    <p:extLst>
      <p:ext uri="{BB962C8B-B14F-4D97-AF65-F5344CB8AC3E}">
        <p14:creationId xmlns:p14="http://schemas.microsoft.com/office/powerpoint/2010/main" val="32819969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B8C561A-B4B6-4374-916F-03A53FD641C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794585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07524B9-DBB9-4354-8EC0-8F859EEB2A2C}" type="slidenum">
              <a:rPr lang="en-US" smtClean="0"/>
              <a:t>3</a:t>
            </a:fld>
            <a:endParaRPr lang="en-US" dirty="0"/>
          </a:p>
        </p:txBody>
      </p:sp>
    </p:spTree>
    <p:extLst>
      <p:ext uri="{BB962C8B-B14F-4D97-AF65-F5344CB8AC3E}">
        <p14:creationId xmlns:p14="http://schemas.microsoft.com/office/powerpoint/2010/main" val="23557822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6F291E0-EECC-6E43-9788-CA2125CD570E}"/>
              </a:ext>
            </a:extLst>
          </p:cNvPr>
          <p:cNvSpPr/>
          <p:nvPr userDrawn="1"/>
        </p:nvSpPr>
        <p:spPr>
          <a:xfrm>
            <a:off x="7503167" y="6582617"/>
            <a:ext cx="1553630" cy="215444"/>
          </a:xfrm>
          <a:prstGeom prst="rect">
            <a:avLst/>
          </a:prstGeom>
        </p:spPr>
        <p:txBody>
          <a:bodyPr wrap="none">
            <a:spAutoFit/>
          </a:bodyPr>
          <a:lstStyle/>
          <a:p>
            <a:pPr lvl="0" algn="r"/>
            <a:r>
              <a:rPr lang="en-US" sz="800" b="0" i="0" u="none" strike="noStrike" dirty="0">
                <a:solidFill>
                  <a:schemeClr val="accent6">
                    <a:lumMod val="40000"/>
                    <a:lumOff val="60000"/>
                  </a:schemeClr>
                </a:solidFill>
                <a:effectLst/>
                <a:latin typeface="Segoe UI" panose="020B0502040204020203" pitchFamily="34" charset="0"/>
              </a:rPr>
              <a:t>Microsoft Partner Confidential</a:t>
            </a:r>
          </a:p>
        </p:txBody>
      </p:sp>
    </p:spTree>
    <p:extLst>
      <p:ext uri="{BB962C8B-B14F-4D97-AF65-F5344CB8AC3E}">
        <p14:creationId xmlns:p14="http://schemas.microsoft.com/office/powerpoint/2010/main" val="1035201315"/>
      </p:ext>
    </p:extLst>
  </p:cSld>
  <p:clrMapOvr>
    <a:masterClrMapping/>
  </p:clrMapOvr>
  <p:transition>
    <p:fade/>
  </p:transition>
  <p:extLst>
    <p:ext uri="{DCECCB84-F9BA-43D5-87BE-67443E8EF086}">
      <p15:sldGuideLst xmlns:p15="http://schemas.microsoft.com/office/powerpoint/2012/main">
        <p15:guide id="1" orient="horz" pos="744"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ue Sidebar">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8139152"/>
      </p:ext>
    </p:extLst>
  </p:cSld>
  <p:clrMapOvr>
    <a:masterClrMapping/>
  </p:clrMapOvr>
  <p:transition>
    <p:fade/>
  </p:transition>
  <p:extLst>
    <p:ext uri="{DCECCB84-F9BA-43D5-87BE-67443E8EF086}">
      <p15:sldGuideLst xmlns:p15="http://schemas.microsoft.com/office/powerpoint/2012/main">
        <p15:guide id="1" orient="horz" pos="744"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asic Layou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B7C1385-D4EC-C947-AD6D-3C747F78A0ED}"/>
              </a:ext>
            </a:extLst>
          </p:cNvPr>
          <p:cNvSpPr/>
          <p:nvPr userDrawn="1"/>
        </p:nvSpPr>
        <p:spPr>
          <a:xfrm>
            <a:off x="7524939" y="73005"/>
            <a:ext cx="1553630" cy="215444"/>
          </a:xfrm>
          <a:prstGeom prst="rect">
            <a:avLst/>
          </a:prstGeom>
        </p:spPr>
        <p:txBody>
          <a:bodyPr wrap="none">
            <a:spAutoFit/>
          </a:bodyPr>
          <a:lstStyle/>
          <a:p>
            <a:pPr algn="r"/>
            <a:r>
              <a:rPr lang="en-US" sz="800" b="0" i="0" u="none" strike="noStrike" dirty="0">
                <a:solidFill>
                  <a:schemeClr val="accent6">
                    <a:lumMod val="40000"/>
                    <a:lumOff val="60000"/>
                  </a:schemeClr>
                </a:solidFill>
                <a:effectLst/>
                <a:latin typeface="Segoe UI" panose="020B0502040204020203" pitchFamily="34" charset="0"/>
              </a:rPr>
              <a:t>Microsoft Partner Confidential</a:t>
            </a:r>
            <a:endParaRPr lang="en-US" sz="800" dirty="0">
              <a:solidFill>
                <a:schemeClr val="accent6">
                  <a:lumMod val="40000"/>
                  <a:lumOff val="60000"/>
                </a:schemeClr>
              </a:solidFill>
            </a:endParaRPr>
          </a:p>
        </p:txBody>
      </p:sp>
    </p:spTree>
    <p:extLst>
      <p:ext uri="{BB962C8B-B14F-4D97-AF65-F5344CB8AC3E}">
        <p14:creationId xmlns:p14="http://schemas.microsoft.com/office/powerpoint/2010/main" val="182610893"/>
      </p:ext>
    </p:extLst>
  </p:cSld>
  <p:clrMapOvr>
    <a:masterClrMapping/>
  </p:clrMapOvr>
  <p:transition>
    <p:fade/>
  </p:transition>
  <p:extLst>
    <p:ext uri="{DCECCB84-F9BA-43D5-87BE-67443E8EF086}">
      <p15:sldGuideLst xmlns:p15="http://schemas.microsoft.com/office/powerpoint/2012/main">
        <p15:guide id="1" orient="horz" pos="744"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emf"/><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316023"/>
            <a:ext cx="8263890" cy="415498"/>
          </a:xfrm>
          <a:prstGeom prst="rect">
            <a:avLst/>
          </a:prstGeom>
        </p:spPr>
        <p:txBody>
          <a:bodyPr vert="horz" wrap="square" lIns="0" tIns="0" rIns="0" bIns="0" rtlCol="0" anchor="t">
            <a:spAutoFit/>
          </a:bodyPr>
          <a:lstStyle/>
          <a:p>
            <a:r>
              <a:rPr lang="en-US"/>
              <a:t>Click to edit Master title style</a:t>
            </a:r>
          </a:p>
        </p:txBody>
      </p:sp>
      <p:grpSp>
        <p:nvGrpSpPr>
          <p:cNvPr id="47" name="GRID" hidden="1">
            <a:extLst>
              <a:ext uri="{FF2B5EF4-FFF2-40B4-BE49-F238E27FC236}">
                <a16:creationId xmlns:a16="http://schemas.microsoft.com/office/drawing/2014/main" id="{32B5FFBF-552A-4973-B5B3-9EE3A765185F}"/>
              </a:ext>
            </a:extLst>
          </p:cNvPr>
          <p:cNvGrpSpPr/>
          <p:nvPr/>
        </p:nvGrpSpPr>
        <p:grpSpPr>
          <a:xfrm>
            <a:off x="0" y="0"/>
            <a:ext cx="9144000" cy="6858000"/>
            <a:chOff x="0" y="0"/>
            <a:chExt cx="12192000" cy="6858000"/>
          </a:xfrm>
        </p:grpSpPr>
        <p:cxnSp>
          <p:nvCxnSpPr>
            <p:cNvPr id="7" name="Straight Connector 6">
              <a:extLst>
                <a:ext uri="{FF2B5EF4-FFF2-40B4-BE49-F238E27FC236}">
                  <a16:creationId xmlns:a16="http://schemas.microsoft.com/office/drawing/2014/main" id="{5CD412E5-2492-4063-96AB-C451FC39F2B6}"/>
                </a:ext>
              </a:extLst>
            </p:cNvPr>
            <p:cNvCxnSpPr/>
            <p:nvPr/>
          </p:nvCxnSpPr>
          <p:spPr>
            <a:xfrm>
              <a:off x="0" y="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D25E7FAE-6A98-413B-871E-10F8DF6FF1E3}"/>
                </a:ext>
              </a:extLst>
            </p:cNvPr>
            <p:cNvCxnSpPr/>
            <p:nvPr/>
          </p:nvCxnSpPr>
          <p:spPr>
            <a:xfrm>
              <a:off x="0" y="29260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EF42BDE7-00A0-446E-9CEE-23DDF6A13E6E}"/>
                </a:ext>
              </a:extLst>
            </p:cNvPr>
            <p:cNvCxnSpPr/>
            <p:nvPr/>
          </p:nvCxnSpPr>
          <p:spPr>
            <a:xfrm>
              <a:off x="0" y="585216"/>
              <a:ext cx="12188952" cy="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AD48FF31-9C6A-4C0C-AB96-ED556488A1BA}"/>
                </a:ext>
              </a:extLst>
            </p:cNvPr>
            <p:cNvCxnSpPr/>
            <p:nvPr/>
          </p:nvCxnSpPr>
          <p:spPr>
            <a:xfrm>
              <a:off x="0" y="6272784"/>
              <a:ext cx="12188952" cy="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28D811B2-F122-4FF3-A4F6-E7291A5152BB}"/>
                </a:ext>
              </a:extLst>
            </p:cNvPr>
            <p:cNvCxnSpPr/>
            <p:nvPr/>
          </p:nvCxnSpPr>
          <p:spPr>
            <a:xfrm>
              <a:off x="0" y="656539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A2029335-BA6E-4B6F-B752-D02603169DE6}"/>
                </a:ext>
              </a:extLst>
            </p:cNvPr>
            <p:cNvCxnSpPr/>
            <p:nvPr/>
          </p:nvCxnSpPr>
          <p:spPr>
            <a:xfrm>
              <a:off x="0" y="685800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08D55A0-D16C-4191-B9F9-C95B51610B5E}"/>
                </a:ext>
              </a:extLst>
            </p:cNvPr>
            <p:cNvCxnSpPr/>
            <p:nvPr/>
          </p:nvCxnSpPr>
          <p:spPr>
            <a:xfrm>
              <a:off x="0" y="87782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DA3FCB58-9F61-404B-A493-7860A942FCC2}"/>
                </a:ext>
              </a:extLst>
            </p:cNvPr>
            <p:cNvCxnSpPr/>
            <p:nvPr/>
          </p:nvCxnSpPr>
          <p:spPr>
            <a:xfrm>
              <a:off x="0" y="117043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0EFD38DF-4402-499A-B7B2-D5BBF3AD467C}"/>
                </a:ext>
              </a:extLst>
            </p:cNvPr>
            <p:cNvCxnSpPr/>
            <p:nvPr/>
          </p:nvCxnSpPr>
          <p:spPr>
            <a:xfrm>
              <a:off x="0" y="146304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26DFD209-A624-4FEA-8F60-067FBF0CC1E8}"/>
                </a:ext>
              </a:extLst>
            </p:cNvPr>
            <p:cNvCxnSpPr/>
            <p:nvPr/>
          </p:nvCxnSpPr>
          <p:spPr>
            <a:xfrm>
              <a:off x="0"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F1B8ED61-88C3-48AA-91A7-BFD779B3B3BA}"/>
                </a:ext>
              </a:extLst>
            </p:cNvPr>
            <p:cNvCxnSpPr/>
            <p:nvPr/>
          </p:nvCxnSpPr>
          <p:spPr>
            <a:xfrm>
              <a:off x="585216" y="0"/>
              <a:ext cx="0" cy="685800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822AC47D-49D2-4B9E-B580-53A7922E5654}"/>
                </a:ext>
              </a:extLst>
            </p:cNvPr>
            <p:cNvCxnSpPr/>
            <p:nvPr/>
          </p:nvCxnSpPr>
          <p:spPr>
            <a:xfrm>
              <a:off x="292608"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20D7A2DB-4310-49CD-83F6-55B33BE76665}"/>
                </a:ext>
              </a:extLst>
            </p:cNvPr>
            <p:cNvCxnSpPr/>
            <p:nvPr/>
          </p:nvCxnSpPr>
          <p:spPr>
            <a:xfrm>
              <a:off x="877824"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20C40071-7BC6-4682-9CD1-0631E07C9F11}"/>
                </a:ext>
              </a:extLst>
            </p:cNvPr>
            <p:cNvCxnSpPr/>
            <p:nvPr/>
          </p:nvCxnSpPr>
          <p:spPr>
            <a:xfrm>
              <a:off x="1170432"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EE0ACFAA-26E9-44D2-BEF0-E02CAE93F397}"/>
                </a:ext>
              </a:extLst>
            </p:cNvPr>
            <p:cNvCxnSpPr/>
            <p:nvPr/>
          </p:nvCxnSpPr>
          <p:spPr>
            <a:xfrm>
              <a:off x="11021568"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385D1186-93AE-4B67-8544-763E0B213AAC}"/>
                </a:ext>
              </a:extLst>
            </p:cNvPr>
            <p:cNvCxnSpPr/>
            <p:nvPr/>
          </p:nvCxnSpPr>
          <p:spPr>
            <a:xfrm>
              <a:off x="11606784" y="0"/>
              <a:ext cx="0" cy="6858000"/>
            </a:xfrm>
            <a:prstGeom prst="line">
              <a:avLst/>
            </a:prstGeom>
            <a:ln w="3175">
              <a:solidFill>
                <a:srgbClr val="DF45D4"/>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CB1D45AE-FC53-4BB4-A9CD-C563C03A1195}"/>
                </a:ext>
              </a:extLst>
            </p:cNvPr>
            <p:cNvCxnSpPr/>
            <p:nvPr/>
          </p:nvCxnSpPr>
          <p:spPr>
            <a:xfrm>
              <a:off x="11314176"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8325177A-06D9-4C2A-B7EF-984A90245BF7}"/>
                </a:ext>
              </a:extLst>
            </p:cNvPr>
            <p:cNvCxnSpPr/>
            <p:nvPr/>
          </p:nvCxnSpPr>
          <p:spPr>
            <a:xfrm>
              <a:off x="11899392"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D2B67796-DF72-4C3B-A79D-7534FD3084C9}"/>
                </a:ext>
              </a:extLst>
            </p:cNvPr>
            <p:cNvCxnSpPr/>
            <p:nvPr/>
          </p:nvCxnSpPr>
          <p:spPr>
            <a:xfrm>
              <a:off x="12192000" y="0"/>
              <a:ext cx="0" cy="685800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C8B2C409-2FF7-4120-9E48-02A446B82DD6}"/>
                </a:ext>
              </a:extLst>
            </p:cNvPr>
            <p:cNvCxnSpPr/>
            <p:nvPr/>
          </p:nvCxnSpPr>
          <p:spPr>
            <a:xfrm>
              <a:off x="0" y="175564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F3E0130A-B11A-42AB-8439-3CB0569F1C08}"/>
                </a:ext>
              </a:extLst>
            </p:cNvPr>
            <p:cNvCxnSpPr/>
            <p:nvPr/>
          </p:nvCxnSpPr>
          <p:spPr>
            <a:xfrm>
              <a:off x="0" y="204825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0840B631-CB23-44B8-823B-56619D54F0E4}"/>
                </a:ext>
              </a:extLst>
            </p:cNvPr>
            <p:cNvCxnSpPr/>
            <p:nvPr/>
          </p:nvCxnSpPr>
          <p:spPr>
            <a:xfrm>
              <a:off x="0" y="234086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C7DD460B-BBE5-43D6-95DF-C1C1CC6239C6}"/>
                </a:ext>
              </a:extLst>
            </p:cNvPr>
            <p:cNvCxnSpPr/>
            <p:nvPr/>
          </p:nvCxnSpPr>
          <p:spPr>
            <a:xfrm>
              <a:off x="0" y="263347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7F5BEEB4-62B8-420A-9489-8319B9432C34}"/>
                </a:ext>
              </a:extLst>
            </p:cNvPr>
            <p:cNvCxnSpPr/>
            <p:nvPr/>
          </p:nvCxnSpPr>
          <p:spPr>
            <a:xfrm>
              <a:off x="0" y="292608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79242164-82A4-4DA9-B78C-33430C241872}"/>
                </a:ext>
              </a:extLst>
            </p:cNvPr>
            <p:cNvCxnSpPr/>
            <p:nvPr/>
          </p:nvCxnSpPr>
          <p:spPr>
            <a:xfrm>
              <a:off x="0" y="321868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1D8767DD-4892-4904-AE72-87087DD9CCC2}"/>
                </a:ext>
              </a:extLst>
            </p:cNvPr>
            <p:cNvCxnSpPr/>
            <p:nvPr/>
          </p:nvCxnSpPr>
          <p:spPr>
            <a:xfrm>
              <a:off x="0" y="351129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245FC793-2AD0-4021-B3FB-391EDDE6CB63}"/>
                </a:ext>
              </a:extLst>
            </p:cNvPr>
            <p:cNvCxnSpPr/>
            <p:nvPr userDrawn="1"/>
          </p:nvCxnSpPr>
          <p:spPr>
            <a:xfrm>
              <a:off x="0" y="380390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8091C6C8-296D-4AA9-8F03-7DEA5FA7D71A}"/>
                </a:ext>
              </a:extLst>
            </p:cNvPr>
            <p:cNvCxnSpPr/>
            <p:nvPr userDrawn="1"/>
          </p:nvCxnSpPr>
          <p:spPr>
            <a:xfrm>
              <a:off x="0" y="409651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1CBDA8A-698A-4B1C-BC41-CD72C2900FE8}"/>
                </a:ext>
              </a:extLst>
            </p:cNvPr>
            <p:cNvCxnSpPr/>
            <p:nvPr userDrawn="1"/>
          </p:nvCxnSpPr>
          <p:spPr>
            <a:xfrm>
              <a:off x="0" y="438912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F0780C82-EF19-43A2-BF1B-31FDFBA092CA}"/>
                </a:ext>
              </a:extLst>
            </p:cNvPr>
            <p:cNvCxnSpPr/>
            <p:nvPr userDrawn="1"/>
          </p:nvCxnSpPr>
          <p:spPr>
            <a:xfrm>
              <a:off x="0" y="4681728"/>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13492339-9370-44E2-8C4D-414393DEB764}"/>
                </a:ext>
              </a:extLst>
            </p:cNvPr>
            <p:cNvCxnSpPr/>
            <p:nvPr userDrawn="1"/>
          </p:nvCxnSpPr>
          <p:spPr>
            <a:xfrm>
              <a:off x="0" y="4974336"/>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EBF7CE2A-C0A7-4C6F-88B8-E40107AE34E8}"/>
                </a:ext>
              </a:extLst>
            </p:cNvPr>
            <p:cNvCxnSpPr/>
            <p:nvPr userDrawn="1"/>
          </p:nvCxnSpPr>
          <p:spPr>
            <a:xfrm>
              <a:off x="0" y="5266944"/>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CCD7A1D0-B060-4037-BFAE-80FAF89CC35F}"/>
                </a:ext>
              </a:extLst>
            </p:cNvPr>
            <p:cNvCxnSpPr/>
            <p:nvPr userDrawn="1"/>
          </p:nvCxnSpPr>
          <p:spPr>
            <a:xfrm>
              <a:off x="0" y="5559552"/>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2A121C21-7F60-43D7-B9B4-682B9D22E24D}"/>
                </a:ext>
              </a:extLst>
            </p:cNvPr>
            <p:cNvCxnSpPr/>
            <p:nvPr userDrawn="1"/>
          </p:nvCxnSpPr>
          <p:spPr>
            <a:xfrm>
              <a:off x="0" y="5852160"/>
              <a:ext cx="12188952" cy="0"/>
            </a:xfrm>
            <a:prstGeom prst="line">
              <a:avLst/>
            </a:prstGeom>
            <a:ln w="3175">
              <a:solidFill>
                <a:schemeClr val="tx1">
                  <a:alpha val="20000"/>
                </a:schemeClr>
              </a:solidFill>
              <a:headEnd type="none"/>
              <a:tailEnd type="none"/>
            </a:ln>
          </p:spPr>
          <p:style>
            <a:lnRef idx="1">
              <a:schemeClr val="accent1"/>
            </a:lnRef>
            <a:fillRef idx="0">
              <a:schemeClr val="accent1"/>
            </a:fillRef>
            <a:effectRef idx="0">
              <a:schemeClr val="accent1"/>
            </a:effectRef>
            <a:fontRef idx="minor">
              <a:schemeClr val="tx1"/>
            </a:fontRef>
          </p:style>
        </p:cxnSp>
      </p:grpSp>
      <p:sp>
        <p:nvSpPr>
          <p:cNvPr id="3" name=".64 square" hidden="1">
            <a:extLst>
              <a:ext uri="{FF2B5EF4-FFF2-40B4-BE49-F238E27FC236}">
                <a16:creationId xmlns:a16="http://schemas.microsoft.com/office/drawing/2014/main" id="{90E0CE0A-15D7-405F-8DFA-B7F5AF47B03C}"/>
              </a:ext>
            </a:extLst>
          </p:cNvPr>
          <p:cNvSpPr/>
          <p:nvPr/>
        </p:nvSpPr>
        <p:spPr bwMode="auto">
          <a:xfrm>
            <a:off x="0" y="0"/>
            <a:ext cx="438912" cy="585216"/>
          </a:xfrm>
          <a:prstGeom prst="rect">
            <a:avLst/>
          </a:prstGeom>
          <a:solidFill>
            <a:schemeClr val="tx1">
              <a:alpha val="17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37160" tIns="109728" rIns="137160" bIns="109728" numCol="1" spcCol="0" rtlCol="0" fromWordArt="0" anchor="t" anchorCtr="0" forceAA="0" compatLnSpc="1">
            <a:prstTxWarp prst="textNoShape">
              <a:avLst/>
            </a:prstTxWarp>
            <a:noAutofit/>
          </a:bodyPr>
          <a:lstStyle/>
          <a:p>
            <a:pPr algn="ctr" defTabSz="699354" fontAlgn="base">
              <a:lnSpc>
                <a:spcPct val="90000"/>
              </a:lnSpc>
              <a:spcBef>
                <a:spcPct val="0"/>
              </a:spcBef>
              <a:spcAft>
                <a:spcPct val="0"/>
              </a:spcAft>
            </a:pPr>
            <a:endParaRPr lang="en-US" sz="1800" dirty="0">
              <a:gradFill>
                <a:gsLst>
                  <a:gs pos="0">
                    <a:srgbClr val="FFFFFF"/>
                  </a:gs>
                  <a:gs pos="100000">
                    <a:srgbClr val="FFFFFF"/>
                  </a:gs>
                </a:gsLst>
                <a:lin ang="5400000" scaled="0"/>
              </a:gradFill>
              <a:ea typeface="Segoe UI" pitchFamily="34" charset="0"/>
              <a:cs typeface="Segoe UI" pitchFamily="34" charset="0"/>
            </a:endParaRPr>
          </a:p>
        </p:txBody>
      </p:sp>
      <p:sp>
        <p:nvSpPr>
          <p:cNvPr id="35" name=".32 square" hidden="1">
            <a:extLst>
              <a:ext uri="{FF2B5EF4-FFF2-40B4-BE49-F238E27FC236}">
                <a16:creationId xmlns:a16="http://schemas.microsoft.com/office/drawing/2014/main" id="{09835393-211C-428D-B22F-51EE7A413599}"/>
              </a:ext>
            </a:extLst>
          </p:cNvPr>
          <p:cNvSpPr/>
          <p:nvPr/>
        </p:nvSpPr>
        <p:spPr bwMode="auto">
          <a:xfrm>
            <a:off x="0" y="0"/>
            <a:ext cx="219456" cy="292608"/>
          </a:xfrm>
          <a:prstGeom prst="rect">
            <a:avLst/>
          </a:prstGeom>
          <a:solidFill>
            <a:schemeClr val="tx1">
              <a:alpha val="17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37160" tIns="109728" rIns="137160" bIns="109728" numCol="1" spcCol="0" rtlCol="0" fromWordArt="0" anchor="t" anchorCtr="0" forceAA="0" compatLnSpc="1">
            <a:prstTxWarp prst="textNoShape">
              <a:avLst/>
            </a:prstTxWarp>
            <a:noAutofit/>
          </a:bodyPr>
          <a:lstStyle/>
          <a:p>
            <a:pPr algn="ctr" defTabSz="699354" fontAlgn="base">
              <a:lnSpc>
                <a:spcPct val="90000"/>
              </a:lnSpc>
              <a:spcBef>
                <a:spcPct val="0"/>
              </a:spcBef>
              <a:spcAft>
                <a:spcPct val="0"/>
              </a:spcAft>
            </a:pPr>
            <a:endParaRPr lang="en-US" sz="1800" dirty="0">
              <a:gradFill>
                <a:gsLst>
                  <a:gs pos="0">
                    <a:srgbClr val="FFFFFF"/>
                  </a:gs>
                  <a:gs pos="100000">
                    <a:srgbClr val="FFFFFF"/>
                  </a:gs>
                </a:gsLst>
                <a:lin ang="5400000" scaled="0"/>
              </a:gradFill>
              <a:ea typeface="Segoe UI" pitchFamily="34" charset="0"/>
              <a:cs typeface="Segoe UI" pitchFamily="34" charset="0"/>
            </a:endParaRPr>
          </a:p>
        </p:txBody>
      </p:sp>
      <p:pic>
        <p:nvPicPr>
          <p:cNvPr id="48" name="MS Brand colors" descr="These are Microsoft Brand colors. The color bar is placed to the side of the Theme master so that it will be visible on all slides. Users can use the 'eye dropper' color tools under Color Fill Shape, Color Fill line etc. to easily select Brand colors. ">
            <a:extLst>
              <a:ext uri="{FF2B5EF4-FFF2-40B4-BE49-F238E27FC236}">
                <a16:creationId xmlns:a16="http://schemas.microsoft.com/office/drawing/2014/main" id="{64D47851-93E6-4066-B42D-42968BFB647D}"/>
              </a:ext>
              <a:ext uri="{C183D7F6-B498-43B3-948B-1728B52AA6E4}">
                <adec:decorative xmlns:adec="http://schemas.microsoft.com/office/drawing/2017/decorative" val="0"/>
              </a:ext>
            </a:extLst>
          </p:cNvPr>
          <p:cNvPicPr>
            <a:picLocks noChangeAspect="1"/>
          </p:cNvPicPr>
          <p:nvPr/>
        </p:nvPicPr>
        <p:blipFill rotWithShape="1">
          <a:blip r:embed="rId5"/>
          <a:srcRect l="762"/>
          <a:stretch/>
        </p:blipFill>
        <p:spPr>
          <a:xfrm rot="5400000">
            <a:off x="6241125" y="2990081"/>
            <a:ext cx="6858000" cy="877841"/>
          </a:xfrm>
          <a:prstGeom prst="rect">
            <a:avLst/>
          </a:prstGeom>
        </p:spPr>
      </p:pic>
    </p:spTree>
    <p:extLst>
      <p:ext uri="{BB962C8B-B14F-4D97-AF65-F5344CB8AC3E}">
        <p14:creationId xmlns:p14="http://schemas.microsoft.com/office/powerpoint/2010/main" val="2872808841"/>
      </p:ext>
    </p:extLst>
  </p:cSld>
  <p:clrMap bg1="lt1" tx1="dk1" bg2="lt2" tx2="dk2" accent1="accent1" accent2="accent2" accent3="accent3" accent4="accent4" accent5="accent5" accent6="accent6" hlink="hlink" folHlink="folHlink"/>
  <p:sldLayoutIdLst>
    <p:sldLayoutId id="2147483757" r:id="rId1"/>
    <p:sldLayoutId id="2147483759" r:id="rId2"/>
    <p:sldLayoutId id="2147483758" r:id="rId3"/>
  </p:sldLayoutIdLst>
  <p:transition>
    <p:fade/>
  </p:transition>
  <p:hf sldNum="0" hdr="0" ftr="0" dt="0"/>
  <p:txStyles>
    <p:titleStyle>
      <a:lvl1pPr algn="l" defTabSz="699557" rtl="0" eaLnBrk="1" latinLnBrk="0" hangingPunct="1">
        <a:lnSpc>
          <a:spcPct val="100000"/>
        </a:lnSpc>
        <a:spcBef>
          <a:spcPct val="0"/>
        </a:spcBef>
        <a:buNone/>
        <a:defRPr lang="en-US" sz="2700" b="0" kern="1200" cap="none" spc="-38" baseline="0" dirty="0" smtClean="0">
          <a:ln w="3175">
            <a:noFill/>
          </a:ln>
          <a:solidFill>
            <a:schemeClr val="accent1"/>
          </a:solidFill>
          <a:effectLst/>
          <a:latin typeface="+mj-lt"/>
          <a:ea typeface="+mn-ea"/>
          <a:cs typeface="Segoe UI" pitchFamily="34" charset="0"/>
        </a:defRPr>
      </a:lvl1pPr>
    </p:titleStyle>
    <p:bodyStyle>
      <a:lvl1pPr marL="171450" marR="0" indent="-171450" algn="l" defTabSz="699557"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2100" kern="1200" spc="0" baseline="0">
          <a:gradFill>
            <a:gsLst>
              <a:gs pos="1250">
                <a:schemeClr val="tx1"/>
              </a:gs>
              <a:gs pos="100000">
                <a:schemeClr val="tx1"/>
              </a:gs>
            </a:gsLst>
            <a:lin ang="5400000" scaled="0"/>
          </a:gradFill>
          <a:latin typeface="+mn-lt"/>
          <a:ea typeface="+mn-ea"/>
          <a:cs typeface="Segoe UI" panose="020B0502040204020203" pitchFamily="34" charset="0"/>
        </a:defRPr>
      </a:lvl1pPr>
      <a:lvl2pPr marL="342900" marR="0" indent="-171450" algn="l" defTabSz="699557"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1500" kern="1200" spc="0" baseline="0">
          <a:gradFill>
            <a:gsLst>
              <a:gs pos="1250">
                <a:schemeClr val="tx1"/>
              </a:gs>
              <a:gs pos="100000">
                <a:schemeClr val="tx1"/>
              </a:gs>
            </a:gsLst>
            <a:lin ang="5400000" scaled="0"/>
          </a:gradFill>
          <a:latin typeface="+mn-lt"/>
          <a:ea typeface="+mn-ea"/>
          <a:cs typeface="+mn-cs"/>
        </a:defRPr>
      </a:lvl2pPr>
      <a:lvl3pPr marL="492919" marR="0" indent="-150019" algn="l" defTabSz="699557"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1200" kern="1200" spc="0" baseline="0">
          <a:gradFill>
            <a:gsLst>
              <a:gs pos="1250">
                <a:schemeClr val="tx1"/>
              </a:gs>
              <a:gs pos="100000">
                <a:schemeClr val="tx1"/>
              </a:gs>
            </a:gsLst>
            <a:lin ang="5400000" scaled="0"/>
          </a:gradFill>
          <a:latin typeface="+mn-lt"/>
          <a:ea typeface="+mn-ea"/>
          <a:cs typeface="+mn-cs"/>
        </a:defRPr>
      </a:lvl3pPr>
      <a:lvl4pPr marL="632222" marR="0" indent="-135731" algn="l" defTabSz="699557"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1050" kern="1200" spc="0" baseline="0">
          <a:gradFill>
            <a:gsLst>
              <a:gs pos="1250">
                <a:schemeClr val="tx1"/>
              </a:gs>
              <a:gs pos="100000">
                <a:schemeClr val="tx1"/>
              </a:gs>
            </a:gsLst>
            <a:lin ang="5400000" scaled="0"/>
          </a:gradFill>
          <a:latin typeface="+mn-lt"/>
          <a:ea typeface="+mn-ea"/>
          <a:cs typeface="+mn-cs"/>
        </a:defRPr>
      </a:lvl4pPr>
      <a:lvl5pPr marL="767954" marR="0" indent="-126206" algn="l" defTabSz="699557" rtl="0" eaLnBrk="1" fontAlgn="auto" latinLnBrk="0" hangingPunct="1">
        <a:lnSpc>
          <a:spcPct val="100000"/>
        </a:lnSpc>
        <a:spcBef>
          <a:spcPct val="20000"/>
        </a:spcBef>
        <a:spcAft>
          <a:spcPts val="0"/>
        </a:spcAft>
        <a:buClrTx/>
        <a:buSzPct val="90000"/>
        <a:buFont typeface="Wingdings" panose="05000000000000000000" pitchFamily="2" charset="2"/>
        <a:buChar char=""/>
        <a:tabLst/>
        <a:defRPr sz="1050" kern="1200" spc="0" baseline="0">
          <a:gradFill>
            <a:gsLst>
              <a:gs pos="1250">
                <a:schemeClr val="tx1"/>
              </a:gs>
              <a:gs pos="100000">
                <a:schemeClr val="tx1"/>
              </a:gs>
            </a:gsLst>
            <a:lin ang="5400000" scaled="0"/>
          </a:gradFill>
          <a:latin typeface="+mn-lt"/>
          <a:ea typeface="+mn-ea"/>
          <a:cs typeface="+mn-cs"/>
        </a:defRPr>
      </a:lvl5pPr>
      <a:lvl6pPr marL="1923780" indent="-174890" algn="l" defTabSz="699557"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73559" indent="-174890" algn="l" defTabSz="699557"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623337" indent="-174890" algn="l" defTabSz="699557"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73116" indent="-174890" algn="l" defTabSz="699557"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99557" rtl="0" eaLnBrk="1" latinLnBrk="0" hangingPunct="1">
        <a:defRPr sz="1350" kern="1200">
          <a:solidFill>
            <a:schemeClr val="tx1"/>
          </a:solidFill>
          <a:latin typeface="+mn-lt"/>
          <a:ea typeface="+mn-ea"/>
          <a:cs typeface="+mn-cs"/>
        </a:defRPr>
      </a:lvl1pPr>
      <a:lvl2pPr marL="349778" algn="l" defTabSz="699557" rtl="0" eaLnBrk="1" latinLnBrk="0" hangingPunct="1">
        <a:defRPr sz="1350" kern="1200">
          <a:solidFill>
            <a:schemeClr val="tx1"/>
          </a:solidFill>
          <a:latin typeface="+mn-lt"/>
          <a:ea typeface="+mn-ea"/>
          <a:cs typeface="+mn-cs"/>
        </a:defRPr>
      </a:lvl2pPr>
      <a:lvl3pPr marL="699557" algn="l" defTabSz="699557" rtl="0" eaLnBrk="1" latinLnBrk="0" hangingPunct="1">
        <a:defRPr sz="1350" kern="1200">
          <a:solidFill>
            <a:schemeClr val="tx1"/>
          </a:solidFill>
          <a:latin typeface="+mn-lt"/>
          <a:ea typeface="+mn-ea"/>
          <a:cs typeface="+mn-cs"/>
        </a:defRPr>
      </a:lvl3pPr>
      <a:lvl4pPr marL="1049335" algn="l" defTabSz="699557" rtl="0" eaLnBrk="1" latinLnBrk="0" hangingPunct="1">
        <a:defRPr sz="1350" kern="1200">
          <a:solidFill>
            <a:schemeClr val="tx1"/>
          </a:solidFill>
          <a:latin typeface="+mn-lt"/>
          <a:ea typeface="+mn-ea"/>
          <a:cs typeface="+mn-cs"/>
        </a:defRPr>
      </a:lvl4pPr>
      <a:lvl5pPr marL="1399113" algn="l" defTabSz="699557" rtl="0" eaLnBrk="1" latinLnBrk="0" hangingPunct="1">
        <a:defRPr sz="1350" kern="1200">
          <a:solidFill>
            <a:schemeClr val="tx1"/>
          </a:solidFill>
          <a:latin typeface="+mn-lt"/>
          <a:ea typeface="+mn-ea"/>
          <a:cs typeface="+mn-cs"/>
        </a:defRPr>
      </a:lvl5pPr>
      <a:lvl6pPr marL="1748892" algn="l" defTabSz="699557" rtl="0" eaLnBrk="1" latinLnBrk="0" hangingPunct="1">
        <a:defRPr sz="1350" kern="1200">
          <a:solidFill>
            <a:schemeClr val="tx1"/>
          </a:solidFill>
          <a:latin typeface="+mn-lt"/>
          <a:ea typeface="+mn-ea"/>
          <a:cs typeface="+mn-cs"/>
        </a:defRPr>
      </a:lvl6pPr>
      <a:lvl7pPr marL="2098670" algn="l" defTabSz="699557" rtl="0" eaLnBrk="1" latinLnBrk="0" hangingPunct="1">
        <a:defRPr sz="1350" kern="1200">
          <a:solidFill>
            <a:schemeClr val="tx1"/>
          </a:solidFill>
          <a:latin typeface="+mn-lt"/>
          <a:ea typeface="+mn-ea"/>
          <a:cs typeface="+mn-cs"/>
        </a:defRPr>
      </a:lvl7pPr>
      <a:lvl8pPr marL="2448448" algn="l" defTabSz="699557" rtl="0" eaLnBrk="1" latinLnBrk="0" hangingPunct="1">
        <a:defRPr sz="1350" kern="1200">
          <a:solidFill>
            <a:schemeClr val="tx1"/>
          </a:solidFill>
          <a:latin typeface="+mn-lt"/>
          <a:ea typeface="+mn-ea"/>
          <a:cs typeface="+mn-cs"/>
        </a:defRPr>
      </a:lvl8pPr>
      <a:lvl9pPr marL="2798227" algn="l" defTabSz="699557"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7" pos="7313" userDrawn="1">
          <p15:clr>
            <a:srgbClr val="C35EA4"/>
          </p15:clr>
        </p15:guide>
        <p15:guide id="27" orient="horz" pos="240" userDrawn="1">
          <p15:clr>
            <a:srgbClr val="A4A3A4"/>
          </p15:clr>
        </p15:guide>
        <p15:guide id="28" pos="240" userDrawn="1">
          <p15:clr>
            <a:srgbClr val="A4A3A4"/>
          </p15:clr>
        </p15:guide>
        <p15:guide id="29" orient="horz" pos="4080" userDrawn="1">
          <p15:clr>
            <a:srgbClr val="A4A3A4"/>
          </p15:clr>
        </p15:guide>
        <p15:guide id="30" pos="7495" userDrawn="1">
          <p15:clr>
            <a:srgbClr val="A4A3A4"/>
          </p15:clr>
        </p15:guide>
        <p15:guide id="31" pos="5520" userDrawn="1">
          <p15:clr>
            <a:srgbClr val="A4A3A4"/>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hyperlink" Target="https://hbr.org/2017/11/is-your-company-actually-set-up-to-support-your-strategy" TargetMode="External"/><Relationship Id="rId3" Type="http://schemas.openxmlformats.org/officeDocument/2006/relationships/notesSlide" Target="../notesSlides/notesSlide1.xml"/><Relationship Id="rId7" Type="http://schemas.openxmlformats.org/officeDocument/2006/relationships/hyperlink" Target="https://info.microsoft.com/ww-landing-forrester-TEI-of-power-automate.html" TargetMode="External"/><Relationship Id="rId2" Type="http://schemas.openxmlformats.org/officeDocument/2006/relationships/slideLayout" Target="../slideLayouts/slideLayout1.xml"/><Relationship Id="rId1" Type="http://schemas.openxmlformats.org/officeDocument/2006/relationships/tags" Target="../tags/tag1.xml"/><Relationship Id="rId6" Type="http://schemas.openxmlformats.org/officeDocument/2006/relationships/image" Target="../media/image4.png"/><Relationship Id="rId5" Type="http://schemas.openxmlformats.org/officeDocument/2006/relationships/image" Target="../media/image3.sv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tags" Target="../tags/tag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8" Type="http://schemas.openxmlformats.org/officeDocument/2006/relationships/hyperlink" Target="https://youtu.be/4z1A6YretuU" TargetMode="External"/><Relationship Id="rId13" Type="http://schemas.openxmlformats.org/officeDocument/2006/relationships/hyperlink" Target="https://www.youtube.com/watch?v=WCUw7TwIuZU" TargetMode="External"/><Relationship Id="rId18" Type="http://schemas.openxmlformats.org/officeDocument/2006/relationships/hyperlink" Target="https://powerplatformpartners.transform.microsoft.com/products/powerautomate" TargetMode="External"/><Relationship Id="rId3" Type="http://schemas.openxmlformats.org/officeDocument/2006/relationships/notesSlide" Target="../notesSlides/notesSlide3.xml"/><Relationship Id="rId7" Type="http://schemas.openxmlformats.org/officeDocument/2006/relationships/hyperlink" Target="https://powerplatformpartners.transform.microsoft.com/products/powerautomate?tab=go-to-market" TargetMode="External"/><Relationship Id="rId12" Type="http://schemas.openxmlformats.org/officeDocument/2006/relationships/hyperlink" Target="https://www.youtube.com/watch?v=Npa9wmjdneU&amp;list=PLXtHYVsvn_b9MQ5eu2zb9ZYNLnDWsYAeL&amp;index=10" TargetMode="External"/><Relationship Id="rId17" Type="http://schemas.openxmlformats.org/officeDocument/2006/relationships/hyperlink" Target="https://customers.microsoft.com/en-US/story/845187-coca-cola-bottling-company-united-consumer-goods-power-automate" TargetMode="External"/><Relationship Id="rId2" Type="http://schemas.openxmlformats.org/officeDocument/2006/relationships/slideLayout" Target="../slideLayouts/slideLayout3.xml"/><Relationship Id="rId16" Type="http://schemas.openxmlformats.org/officeDocument/2006/relationships/hyperlink" Target="https://customers.microsoft.com/en-gb/story/1344051519177703370-ey-professional-services-power-apps" TargetMode="External"/><Relationship Id="rId1" Type="http://schemas.openxmlformats.org/officeDocument/2006/relationships/tags" Target="../tags/tag3.xml"/><Relationship Id="rId6" Type="http://schemas.openxmlformats.org/officeDocument/2006/relationships/hyperlink" Target="https://flow.microsoft.com/en-us/blog/" TargetMode="External"/><Relationship Id="rId11" Type="http://schemas.openxmlformats.org/officeDocument/2006/relationships/hyperlink" Target="https://partner.microsoft.com/hu-hu/membership/partner-incentives" TargetMode="External"/><Relationship Id="rId5" Type="http://schemas.openxmlformats.org/officeDocument/2006/relationships/hyperlink" Target="https://flow.microsoft.com/en-us/" TargetMode="External"/><Relationship Id="rId15" Type="http://schemas.openxmlformats.org/officeDocument/2006/relationships/hyperlink" Target="https://www.youtube.com/watch?v=rGeD1wmzI84&amp;t=1s" TargetMode="External"/><Relationship Id="rId10" Type="http://schemas.openxmlformats.org/officeDocument/2006/relationships/hyperlink" Target="https://powerplatformpartners.transform.microsoft.com/offers" TargetMode="External"/><Relationship Id="rId19" Type="http://schemas.openxmlformats.org/officeDocument/2006/relationships/image" Target="../media/image7.png"/><Relationship Id="rId4" Type="http://schemas.openxmlformats.org/officeDocument/2006/relationships/image" Target="../media/image4.png"/><Relationship Id="rId9" Type="http://schemas.openxmlformats.org/officeDocument/2006/relationships/hyperlink" Target="https://docs.microsoft.com/en-us/learn/browse/?WT.mc_id=webupdates_GEP_Powerapps-web-wwl%2F&amp;expanded=dynamics-365%2Cpower-platform&amp;products=power-automate" TargetMode="External"/><Relationship Id="rId14" Type="http://schemas.openxmlformats.org/officeDocument/2006/relationships/hyperlink" Target="https://www.youtube.com/watch?v=cteE6fIQRWI"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21B2A1F-8E73-C544-9C64-403D3F46E0A6}"/>
              </a:ext>
              <a:ext uri="{C183D7F6-B498-43B3-948B-1728B52AA6E4}">
                <adec:decorative xmlns:adec="http://schemas.microsoft.com/office/drawing/2017/decorative" val="1"/>
              </a:ext>
            </a:extLst>
          </p:cNvPr>
          <p:cNvSpPr/>
          <p:nvPr/>
        </p:nvSpPr>
        <p:spPr bwMode="auto">
          <a:xfrm>
            <a:off x="0" y="1"/>
            <a:ext cx="3669023" cy="6858000"/>
          </a:xfrm>
          <a:prstGeom prst="rect">
            <a:avLst/>
          </a:prstGeom>
          <a:solidFill>
            <a:schemeClr val="tx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l" defTabSz="932472" fontAlgn="base">
              <a:spcBef>
                <a:spcPct val="0"/>
              </a:spcBef>
              <a:spcAft>
                <a:spcPct val="0"/>
              </a:spcAft>
            </a:pPr>
            <a:endParaRPr lang="en-US" sz="2000" dirty="0">
              <a:gradFill>
                <a:gsLst>
                  <a:gs pos="0">
                    <a:srgbClr val="FFFFFF"/>
                  </a:gs>
                  <a:gs pos="100000">
                    <a:srgbClr val="FFFFFF"/>
                  </a:gs>
                </a:gsLst>
                <a:lin ang="5400000" scaled="0"/>
              </a:gradFill>
              <a:ea typeface="Segoe UI" pitchFamily="34" charset="0"/>
              <a:cs typeface="Segoe UI" pitchFamily="34" charset="0"/>
            </a:endParaRPr>
          </a:p>
        </p:txBody>
      </p:sp>
      <p:pic>
        <p:nvPicPr>
          <p:cNvPr id="8" name="Graphic 7">
            <a:extLst>
              <a:ext uri="{FF2B5EF4-FFF2-40B4-BE49-F238E27FC236}">
                <a16:creationId xmlns:a16="http://schemas.microsoft.com/office/drawing/2014/main" id="{34679C0F-1EA3-4AEB-B1DD-26DF79E59856}"/>
              </a:ext>
              <a:ext uri="{C183D7F6-B498-43B3-948B-1728B52AA6E4}">
                <adec:decorative xmlns:adec="http://schemas.microsoft.com/office/drawing/2017/decorative" val="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26709" y="220272"/>
            <a:ext cx="1988127" cy="189596"/>
          </a:xfrm>
          <a:prstGeom prst="rect">
            <a:avLst/>
          </a:prstGeom>
        </p:spPr>
      </p:pic>
      <p:sp>
        <p:nvSpPr>
          <p:cNvPr id="3" name="Title 3">
            <a:extLst>
              <a:ext uri="{FF2B5EF4-FFF2-40B4-BE49-F238E27FC236}">
                <a16:creationId xmlns:a16="http://schemas.microsoft.com/office/drawing/2014/main" id="{E4FA4B93-A69D-FB4C-935D-77FE10E584C1}"/>
              </a:ext>
              <a:ext uri="{C183D7F6-B498-43B3-948B-1728B52AA6E4}">
                <adec:decorative xmlns:adec="http://schemas.microsoft.com/office/drawing/2017/decorative" val="0"/>
              </a:ext>
            </a:extLst>
          </p:cNvPr>
          <p:cNvSpPr txBox="1">
            <a:spLocks noGrp="1"/>
          </p:cNvSpPr>
          <p:nvPr>
            <p:ph type="title" idx="4294967295"/>
            <p:custDataLst>
              <p:tags r:id="rId1"/>
            </p:custDataLst>
          </p:nvPr>
        </p:nvSpPr>
        <p:spPr>
          <a:xfrm rot="10800000" flipV="1">
            <a:off x="226710" y="666548"/>
            <a:ext cx="3197525" cy="923330"/>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lvl1pPr algn="l" defTabSz="914139" rtl="0" eaLnBrk="1" latinLnBrk="0" hangingPunct="1">
              <a:spcBef>
                <a:spcPct val="0"/>
              </a:spcBef>
              <a:buNone/>
              <a:defRPr sz="2400" b="0" kern="1200">
                <a:solidFill>
                  <a:schemeClr val="bg1"/>
                </a:solidFill>
                <a:latin typeface="+mj-lt"/>
                <a:ea typeface="+mj-ea"/>
                <a:cs typeface="+mj-cs"/>
              </a:defRPr>
            </a:lvl1pPr>
          </a:lstStyle>
          <a:p>
            <a:pPr marL="0" marR="0" lvl="0" indent="0" algn="l" defTabSz="699371" rtl="0" eaLnBrk="1" fontAlgn="base" latinLnBrk="0" hangingPunct="1">
              <a:lnSpc>
                <a:spcPct val="100000"/>
              </a:lnSpc>
              <a:spcBef>
                <a:spcPct val="0"/>
              </a:spcBef>
              <a:spcAft>
                <a:spcPct val="0"/>
              </a:spcAft>
              <a:buClrTx/>
              <a:buSzTx/>
              <a:buFontTx/>
              <a:buNone/>
              <a:tabLst/>
              <a:defRPr/>
            </a:pPr>
            <a:r>
              <a:rPr kumimoji="0" lang="en-US" sz="2000" b="0" i="0" u="none" strike="noStrike" kern="1400" cap="none" spc="0" normalizeH="0" baseline="0" noProof="0" dirty="0">
                <a:ln>
                  <a:noFill/>
                </a:ln>
                <a:solidFill>
                  <a:srgbClr val="50E6FF"/>
                </a:solidFill>
                <a:effectLst/>
                <a:uLnTx/>
                <a:uFillTx/>
                <a:latin typeface="+mj-lt"/>
                <a:ea typeface="Times New Roman" panose="02020603050405020304" pitchFamily="18" charset="0"/>
                <a:cs typeface="Times New Roman" panose="02020603050405020304" pitchFamily="18" charset="0"/>
              </a:rPr>
              <a:t>Power </a:t>
            </a:r>
            <a:r>
              <a:rPr lang="en-US" sz="2000" kern="1400" spc="0" dirty="0">
                <a:ln>
                  <a:noFill/>
                </a:ln>
                <a:solidFill>
                  <a:srgbClr val="50E6FF"/>
                </a:solidFill>
                <a:ea typeface="Times New Roman" panose="02020603050405020304" pitchFamily="18" charset="0"/>
                <a:cs typeface="Times New Roman" panose="02020603050405020304" pitchFamily="18" charset="0"/>
              </a:rPr>
              <a:t>Automate </a:t>
            </a:r>
            <a:r>
              <a:rPr kumimoji="0" lang="en-US" sz="2000" b="0" i="0" u="none" strike="noStrike" kern="1200" cap="none" spc="0" normalizeH="0" baseline="0" noProof="0" dirty="0">
                <a:ln>
                  <a:noFill/>
                </a:ln>
                <a:solidFill>
                  <a:srgbClr val="50E6FF"/>
                </a:solidFill>
                <a:effectLst/>
                <a:uLnTx/>
                <a:uFillTx/>
                <a:latin typeface="+mj-lt"/>
                <a:ea typeface="+mn-ea"/>
                <a:cs typeface="+mn-cs"/>
              </a:rPr>
              <a:t>for small and medium businesses</a:t>
            </a:r>
            <a:br>
              <a:rPr kumimoji="0" lang="en-US" sz="2000" b="1" i="0" u="none" strike="noStrike" kern="1200" cap="none" spc="-50" normalizeH="0" baseline="0" noProof="0" dirty="0">
                <a:ln>
                  <a:noFill/>
                </a:ln>
                <a:solidFill>
                  <a:schemeClr val="accent1"/>
                </a:solidFill>
                <a:effectLst/>
                <a:uLnTx/>
                <a:uFillTx/>
                <a:latin typeface="+mj-lt"/>
                <a:ea typeface="+mj-ea"/>
                <a:cs typeface="Segoe UI Semibold"/>
              </a:rPr>
            </a:br>
            <a:r>
              <a:rPr lang="en-US" sz="2000" spc="0" dirty="0">
                <a:ln>
                  <a:noFill/>
                </a:ln>
                <a:solidFill>
                  <a:srgbClr val="FFFFFF"/>
                </a:solidFill>
                <a:ea typeface="+mn-ea"/>
                <a:cs typeface="+mn-cs"/>
              </a:rPr>
              <a:t>Conversation guide</a:t>
            </a:r>
          </a:p>
        </p:txBody>
      </p:sp>
      <p:sp>
        <p:nvSpPr>
          <p:cNvPr id="7" name="TextBox 6">
            <a:extLst>
              <a:ext uri="{FF2B5EF4-FFF2-40B4-BE49-F238E27FC236}">
                <a16:creationId xmlns:a16="http://schemas.microsoft.com/office/drawing/2014/main" id="{75746102-7EDB-4E90-ABF0-4371D3A52B9E}"/>
              </a:ext>
            </a:extLst>
          </p:cNvPr>
          <p:cNvSpPr txBox="1"/>
          <p:nvPr/>
        </p:nvSpPr>
        <p:spPr>
          <a:xfrm>
            <a:off x="226710" y="1714022"/>
            <a:ext cx="3139227" cy="3347070"/>
          </a:xfrm>
          <a:prstGeom prst="rect">
            <a:avLst/>
          </a:prstGeom>
          <a:noFill/>
        </p:spPr>
        <p:txBody>
          <a:bodyPr wrap="square" lIns="0" tIns="0" rIns="0" bIns="0" rtlCol="0" anchor="t">
            <a:spAutoFit/>
          </a:bodyPr>
          <a:lstStyle/>
          <a:p>
            <a:pPr>
              <a:spcAft>
                <a:spcPts val="300"/>
              </a:spcAft>
            </a:pPr>
            <a:r>
              <a:rPr lang="en-US" sz="900" dirty="0">
                <a:solidFill>
                  <a:srgbClr val="50E6FF"/>
                </a:solidFill>
                <a:latin typeface="+mj-lt"/>
                <a:ea typeface="+mn-lt"/>
                <a:cs typeface="+mn-lt"/>
              </a:rPr>
              <a:t>Guidance</a:t>
            </a:r>
            <a:br>
              <a:rPr lang="en-US" sz="900" dirty="0">
                <a:solidFill>
                  <a:srgbClr val="50E6FF"/>
                </a:solidFill>
                <a:latin typeface="+mj-lt"/>
                <a:ea typeface="+mn-lt"/>
                <a:cs typeface="+mn-lt"/>
              </a:rPr>
            </a:br>
            <a:r>
              <a:rPr kumimoji="0" lang="en-US" sz="900" b="0" i="0" u="none" strike="noStrike" kern="1200" cap="none" spc="0" normalizeH="0" baseline="0" noProof="0" dirty="0">
                <a:ln>
                  <a:noFill/>
                </a:ln>
                <a:solidFill>
                  <a:srgbClr val="FFFFFF"/>
                </a:solidFill>
                <a:effectLst/>
                <a:uLnTx/>
                <a:uFillTx/>
                <a:latin typeface="Segoe UI"/>
                <a:ea typeface="+mn-lt"/>
                <a:cs typeface="Segoe UI"/>
              </a:rPr>
              <a:t>Microsoft Power Automate democratizes intelligent automation by empowering anyone—from citizen developers and business users to professional developers alike—to seamlessly build automated solutions with enhanced security in a single low-code, user-friendly platform.</a:t>
            </a:r>
            <a:endParaRPr lang="en-US" sz="900" dirty="0">
              <a:solidFill>
                <a:schemeClr val="bg1"/>
              </a:solidFill>
              <a:ea typeface="+mn-lt"/>
              <a:cs typeface="+mn-lt"/>
            </a:endParaRPr>
          </a:p>
          <a:p>
            <a:pPr marR="0" lvl="0" indent="0" fontAlgn="auto">
              <a:spcBef>
                <a:spcPts val="0"/>
              </a:spcBef>
              <a:spcAft>
                <a:spcPts val="1200"/>
              </a:spcAft>
              <a:buClr>
                <a:srgbClr val="EAEAEA"/>
              </a:buClr>
              <a:buSzTx/>
              <a:buFontTx/>
              <a:buNone/>
              <a:tabLst/>
              <a:defRPr/>
            </a:pPr>
            <a:r>
              <a:rPr lang="en-US" sz="900" dirty="0">
                <a:solidFill>
                  <a:srgbClr val="50E6FF"/>
                </a:solidFill>
                <a:latin typeface="+mj-lt"/>
                <a:ea typeface="+mn-lt"/>
                <a:cs typeface="+mn-lt"/>
              </a:rPr>
              <a:t>Overview: better together</a:t>
            </a:r>
            <a:br>
              <a:rPr lang="en-US" sz="900" dirty="0">
                <a:solidFill>
                  <a:srgbClr val="50E6FF"/>
                </a:solidFill>
                <a:latin typeface="+mj-lt"/>
                <a:ea typeface="+mn-lt"/>
                <a:cs typeface="+mn-lt"/>
              </a:rPr>
            </a:br>
            <a:r>
              <a:rPr kumimoji="0" lang="en-US" sz="900" b="0" i="0" u="none" strike="noStrike" kern="1200" cap="none" spc="0" normalizeH="0" baseline="0" noProof="0" dirty="0">
                <a:ln>
                  <a:noFill/>
                </a:ln>
                <a:solidFill>
                  <a:srgbClr val="FFFFFF"/>
                </a:solidFill>
                <a:effectLst/>
                <a:uLnTx/>
                <a:uFillTx/>
                <a:latin typeface="Segoe UI"/>
                <a:ea typeface="+mn-lt"/>
                <a:cs typeface="Segoe UI"/>
              </a:rPr>
              <a:t>Microsoft Power Automate, combined with Microsoft’s cloud-based applications, offers a fully integrated automation platform across Azure, Dynamics 365, Microsoft 365, and Microsoft Power Platform.</a:t>
            </a:r>
            <a:endParaRPr lang="en-US" sz="900" dirty="0">
              <a:solidFill>
                <a:srgbClr val="FFFFFF"/>
              </a:solidFill>
              <a:latin typeface="Segoe UI"/>
              <a:ea typeface="+mn-lt"/>
              <a:cs typeface="Segoe UI"/>
            </a:endParaRPr>
          </a:p>
          <a:p>
            <a:pPr>
              <a:spcAft>
                <a:spcPts val="300"/>
              </a:spcAft>
              <a:buClr>
                <a:srgbClr val="EAEAEA"/>
              </a:buClr>
              <a:defRPr/>
            </a:pPr>
            <a:r>
              <a:rPr lang="en-US" sz="900" dirty="0">
                <a:solidFill>
                  <a:srgbClr val="50E6FF"/>
                </a:solidFill>
                <a:latin typeface="+mj-lt"/>
                <a:ea typeface="+mn-lt"/>
                <a:cs typeface="+mn-lt"/>
              </a:rPr>
              <a:t>Target customers who:</a:t>
            </a:r>
          </a:p>
          <a:p>
            <a:pPr marL="171450" indent="-171450" algn="l">
              <a:spcAft>
                <a:spcPts val="600"/>
              </a:spcAft>
              <a:buClr>
                <a:srgbClr val="50E6FF"/>
              </a:buClr>
              <a:buFont typeface="Arial" panose="020B0604020202020204" pitchFamily="34" charset="0"/>
              <a:buChar char="•"/>
            </a:pPr>
            <a:r>
              <a:rPr lang="en-US" sz="900" dirty="0">
                <a:solidFill>
                  <a:schemeClr val="bg1"/>
                </a:solidFill>
              </a:rPr>
              <a:t>Are automating and simplifying repetitive processes.</a:t>
            </a:r>
            <a:endParaRPr lang="en-US" sz="900" dirty="0">
              <a:solidFill>
                <a:schemeClr val="bg1"/>
              </a:solidFill>
              <a:cs typeface="Segoe UI"/>
            </a:endParaRPr>
          </a:p>
          <a:p>
            <a:pPr marL="171450" indent="-171450" algn="l">
              <a:spcAft>
                <a:spcPts val="600"/>
              </a:spcAft>
              <a:buClr>
                <a:srgbClr val="50E6FF"/>
              </a:buClr>
              <a:buFont typeface="Arial" panose="020B0604020202020204" pitchFamily="34" charset="0"/>
              <a:buChar char="•"/>
            </a:pPr>
            <a:r>
              <a:rPr lang="en-US" sz="900" dirty="0">
                <a:solidFill>
                  <a:schemeClr val="bg1"/>
                </a:solidFill>
              </a:rPr>
              <a:t>Would like to reduce human error in a process-heavy function.</a:t>
            </a:r>
            <a:endParaRPr lang="en-US" sz="900" dirty="0">
              <a:solidFill>
                <a:schemeClr val="bg1"/>
              </a:solidFill>
              <a:cs typeface="Segoe UI"/>
            </a:endParaRPr>
          </a:p>
          <a:p>
            <a:pPr marL="171450" indent="-171450" algn="l">
              <a:spcAft>
                <a:spcPts val="1200"/>
              </a:spcAft>
              <a:buClr>
                <a:srgbClr val="50E6FF"/>
              </a:buClr>
              <a:buFont typeface="Arial" panose="020B0604020202020204" pitchFamily="34" charset="0"/>
              <a:buChar char="•"/>
            </a:pPr>
            <a:r>
              <a:rPr lang="en-US" sz="900" dirty="0">
                <a:solidFill>
                  <a:schemeClr val="bg1"/>
                </a:solidFill>
              </a:rPr>
              <a:t>Would like to evolve and reduce time-consuming tasks to focus on more strategic work to grow their business.</a:t>
            </a:r>
            <a:endParaRPr lang="en-US" sz="900" dirty="0">
              <a:solidFill>
                <a:schemeClr val="bg1"/>
              </a:solidFill>
              <a:cs typeface="Segoe UI"/>
            </a:endParaRPr>
          </a:p>
          <a:p>
            <a:pPr>
              <a:spcAft>
                <a:spcPts val="300"/>
              </a:spcAft>
              <a:buClr>
                <a:srgbClr val="EAEAEA"/>
              </a:buClr>
              <a:defRPr/>
            </a:pPr>
            <a:r>
              <a:rPr lang="en-US" sz="900" dirty="0">
                <a:solidFill>
                  <a:srgbClr val="50E6FF"/>
                </a:solidFill>
                <a:latin typeface="+mj-lt"/>
                <a:ea typeface="+mn-lt"/>
                <a:cs typeface="+mn-lt"/>
              </a:rPr>
              <a:t>Talk to:</a:t>
            </a:r>
          </a:p>
          <a:p>
            <a:pPr marL="171450" indent="-171450">
              <a:spcAft>
                <a:spcPts val="1200"/>
              </a:spcAft>
              <a:buClr>
                <a:srgbClr val="50E6FF"/>
              </a:buClr>
              <a:buFont typeface="Arial" panose="020B0604020202020204" pitchFamily="34" charset="0"/>
              <a:buChar char="•"/>
            </a:pPr>
            <a:r>
              <a:rPr lang="en-US" sz="900" dirty="0">
                <a:solidFill>
                  <a:schemeClr val="bg1"/>
                </a:solidFill>
                <a:cs typeface="Segoe UI"/>
              </a:rPr>
              <a:t>Business decision-makers (BDMs) and department leads—sales, marketing, HR, supply chain.</a:t>
            </a:r>
            <a:endParaRPr lang="en-US" sz="900" b="1" dirty="0">
              <a:solidFill>
                <a:schemeClr val="bg1"/>
              </a:solidFill>
              <a:cs typeface="Segoe UI"/>
            </a:endParaRPr>
          </a:p>
        </p:txBody>
      </p:sp>
      <p:pic>
        <p:nvPicPr>
          <p:cNvPr id="5" name="Picture 4">
            <a:extLst>
              <a:ext uri="{FF2B5EF4-FFF2-40B4-BE49-F238E27FC236}">
                <a16:creationId xmlns:a16="http://schemas.microsoft.com/office/drawing/2014/main" id="{D4EE012D-BB5B-44D4-8C7F-BCE37B559445}"/>
              </a:ext>
              <a:ext uri="{C183D7F6-B498-43B3-948B-1728B52AA6E4}">
                <adec:decorative xmlns:adec="http://schemas.microsoft.com/office/drawing/2017/decorative" val="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79411" y="5497307"/>
            <a:ext cx="1284890" cy="1284890"/>
          </a:xfrm>
          <a:prstGeom prst="rect">
            <a:avLst/>
          </a:prstGeom>
        </p:spPr>
      </p:pic>
      <p:sp>
        <p:nvSpPr>
          <p:cNvPr id="4" name="Title 1">
            <a:extLst>
              <a:ext uri="{FF2B5EF4-FFF2-40B4-BE49-F238E27FC236}">
                <a16:creationId xmlns:a16="http://schemas.microsoft.com/office/drawing/2014/main" id="{B2FD6C33-8DCB-644D-8DE2-38DCE87C0700}"/>
              </a:ext>
              <a:ext uri="{C183D7F6-B498-43B3-948B-1728B52AA6E4}">
                <adec:decorative xmlns:adec="http://schemas.microsoft.com/office/drawing/2017/decorative" val="0"/>
              </a:ext>
            </a:extLst>
          </p:cNvPr>
          <p:cNvSpPr txBox="1">
            <a:spLocks/>
          </p:cNvSpPr>
          <p:nvPr/>
        </p:nvSpPr>
        <p:spPr>
          <a:xfrm>
            <a:off x="3895732" y="220272"/>
            <a:ext cx="4958258" cy="769441"/>
          </a:xfrm>
          <a:prstGeom prst="rect">
            <a:avLst/>
          </a:prstGeom>
        </p:spPr>
        <p:txBody>
          <a:bodyPr vert="horz" wrap="square" lIns="0" tIns="0" rIns="0" bIns="0" rtlCol="0" anchor="t" anchorCtr="0">
            <a:sp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defTabSz="457200">
              <a:lnSpc>
                <a:spcPct val="100000"/>
              </a:lnSpc>
              <a:spcBef>
                <a:spcPts val="0"/>
              </a:spcBef>
              <a:defRPr/>
            </a:pPr>
            <a:r>
              <a:rPr lang="en-US" sz="1400" dirty="0">
                <a:solidFill>
                  <a:srgbClr val="0066FF"/>
                </a:solidFill>
                <a:ea typeface="+mn-ea"/>
                <a:cs typeface="Segoe UI"/>
              </a:rPr>
              <a:t>Discover the opportunities</a:t>
            </a:r>
          </a:p>
          <a:p>
            <a:pPr algn="l" defTabSz="457200">
              <a:lnSpc>
                <a:spcPct val="100000"/>
              </a:lnSpc>
              <a:spcBef>
                <a:spcPts val="0"/>
              </a:spcBef>
              <a:spcAft>
                <a:spcPts val="800"/>
              </a:spcAft>
              <a:defRPr/>
            </a:pPr>
            <a:r>
              <a:rPr lang="en-US" sz="900" dirty="0">
                <a:latin typeface="+mn-lt"/>
              </a:rPr>
              <a:t>Complex automation can require professionals, cost time and money, and not enable you to be agile. Microsoft Power Automate democratizes intelligent automation by empowering anyone—from citizen developers and business users to professional developers alike—to seamlessly build automated solutions with enhanced security in a single low-code, user-friendly platform. </a:t>
            </a:r>
          </a:p>
        </p:txBody>
      </p:sp>
      <p:sp>
        <p:nvSpPr>
          <p:cNvPr id="9" name="Rectangle 8">
            <a:extLst>
              <a:ext uri="{FF2B5EF4-FFF2-40B4-BE49-F238E27FC236}">
                <a16:creationId xmlns:a16="http://schemas.microsoft.com/office/drawing/2014/main" id="{4B9A387B-2FF5-4AC1-BA55-2C3B8495AED6}"/>
              </a:ext>
              <a:ext uri="{C183D7F6-B498-43B3-948B-1728B52AA6E4}">
                <adec:decorative xmlns:adec="http://schemas.microsoft.com/office/drawing/2017/decorative" val="1"/>
              </a:ext>
            </a:extLst>
          </p:cNvPr>
          <p:cNvSpPr/>
          <p:nvPr/>
        </p:nvSpPr>
        <p:spPr bwMode="auto">
          <a:xfrm>
            <a:off x="3895732" y="1128213"/>
            <a:ext cx="5037084" cy="1722615"/>
          </a:xfrm>
          <a:prstGeom prst="rect">
            <a:avLst/>
          </a:prstGeom>
          <a:solidFill>
            <a:schemeClr val="tx2">
              <a:lumMod val="85000"/>
              <a:lumOff val="15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l" defTabSz="932472" fontAlgn="base">
              <a:spcBef>
                <a:spcPct val="0"/>
              </a:spcBef>
              <a:spcAft>
                <a:spcPct val="0"/>
              </a:spcAft>
            </a:pPr>
            <a:endParaRPr lang="en-US" sz="2000" dirty="0">
              <a:gradFill>
                <a:gsLst>
                  <a:gs pos="0">
                    <a:srgbClr val="FFFFFF"/>
                  </a:gs>
                  <a:gs pos="100000">
                    <a:srgbClr val="FFFFFF"/>
                  </a:gs>
                </a:gsLst>
                <a:lin ang="5400000" scaled="0"/>
              </a:gradFill>
              <a:ea typeface="Segoe UI" pitchFamily="34" charset="0"/>
              <a:cs typeface="Segoe UI" pitchFamily="34" charset="0"/>
            </a:endParaRPr>
          </a:p>
        </p:txBody>
      </p:sp>
      <p:sp>
        <p:nvSpPr>
          <p:cNvPr id="11" name="Rectangle 10">
            <a:extLst>
              <a:ext uri="{FF2B5EF4-FFF2-40B4-BE49-F238E27FC236}">
                <a16:creationId xmlns:a16="http://schemas.microsoft.com/office/drawing/2014/main" id="{E3CF6A7C-1673-496B-81B9-94D696C4C863}"/>
              </a:ext>
              <a:ext uri="{C183D7F6-B498-43B3-948B-1728B52AA6E4}">
                <adec:decorative xmlns:adec="http://schemas.microsoft.com/office/drawing/2017/decorative" val="1"/>
              </a:ext>
            </a:extLst>
          </p:cNvPr>
          <p:cNvSpPr/>
          <p:nvPr/>
        </p:nvSpPr>
        <p:spPr bwMode="auto">
          <a:xfrm>
            <a:off x="5768222" y="1128213"/>
            <a:ext cx="3164595" cy="1722615"/>
          </a:xfrm>
          <a:prstGeom prst="rect">
            <a:avLst/>
          </a:prstGeom>
          <a:solidFill>
            <a:srgbClr val="191919"/>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l" defTabSz="932472" fontAlgn="base">
              <a:spcBef>
                <a:spcPct val="0"/>
              </a:spcBef>
              <a:spcAft>
                <a:spcPct val="0"/>
              </a:spcAft>
            </a:pPr>
            <a:endParaRPr lang="en-US" sz="2000" dirty="0">
              <a:gradFill>
                <a:gsLst>
                  <a:gs pos="0">
                    <a:srgbClr val="FFFFFF"/>
                  </a:gs>
                  <a:gs pos="100000">
                    <a:srgbClr val="FFFFFF"/>
                  </a:gs>
                </a:gsLst>
                <a:lin ang="5400000" scaled="0"/>
              </a:gradFill>
              <a:ea typeface="Segoe UI" pitchFamily="34" charset="0"/>
              <a:cs typeface="Segoe UI" pitchFamily="34" charset="0"/>
            </a:endParaRPr>
          </a:p>
        </p:txBody>
      </p:sp>
      <p:sp>
        <p:nvSpPr>
          <p:cNvPr id="52" name="TextBox 51">
            <a:extLst>
              <a:ext uri="{FF2B5EF4-FFF2-40B4-BE49-F238E27FC236}">
                <a16:creationId xmlns:a16="http://schemas.microsoft.com/office/drawing/2014/main" id="{F818F6A7-2938-4ECF-B39F-6D9D83DD3EB5}"/>
              </a:ext>
              <a:ext uri="{C183D7F6-B498-43B3-948B-1728B52AA6E4}">
                <adec:decorative xmlns:adec="http://schemas.microsoft.com/office/drawing/2017/decorative" val="0"/>
              </a:ext>
            </a:extLst>
          </p:cNvPr>
          <p:cNvSpPr txBox="1"/>
          <p:nvPr/>
        </p:nvSpPr>
        <p:spPr>
          <a:xfrm>
            <a:off x="4013630" y="1236771"/>
            <a:ext cx="1589878" cy="1477328"/>
          </a:xfrm>
          <a:prstGeom prst="rect">
            <a:avLst/>
          </a:prstGeom>
          <a:noFill/>
        </p:spPr>
        <p:txBody>
          <a:bodyPr wrap="square" lIns="0" tIns="0" rIns="0" bIns="0" rtlCol="0" anchor="t">
            <a:spAutoFit/>
          </a:bodyPr>
          <a:lstStyle/>
          <a:p>
            <a:pPr>
              <a:spcAft>
                <a:spcPts val="600"/>
              </a:spcAft>
            </a:pPr>
            <a:r>
              <a:rPr lang="en-US" sz="900" b="1" dirty="0">
                <a:ln w="3175">
                  <a:noFill/>
                </a:ln>
                <a:solidFill>
                  <a:srgbClr val="50E6FF"/>
                </a:solidFill>
                <a:latin typeface="+mj-lt"/>
                <a:cs typeface="Segoe UI"/>
              </a:rPr>
              <a:t>199% ROI </a:t>
            </a:r>
            <a:r>
              <a:rPr lang="en-US" sz="900" dirty="0">
                <a:solidFill>
                  <a:schemeClr val="bg1"/>
                </a:solidFill>
                <a:cs typeface="Segoe UI"/>
              </a:rPr>
              <a:t>over 3 years</a:t>
            </a:r>
            <a:r>
              <a:rPr lang="en-US" sz="900" baseline="30000" dirty="0">
                <a:solidFill>
                  <a:schemeClr val="bg1"/>
                </a:solidFill>
                <a:cs typeface="Segoe UI"/>
              </a:rPr>
              <a:t>1</a:t>
            </a:r>
            <a:r>
              <a:rPr lang="en-US" sz="900" dirty="0">
                <a:solidFill>
                  <a:schemeClr val="bg1"/>
                </a:solidFill>
                <a:cs typeface="Segoe UI"/>
              </a:rPr>
              <a:t> </a:t>
            </a:r>
          </a:p>
          <a:p>
            <a:pPr>
              <a:spcAft>
                <a:spcPts val="600"/>
              </a:spcAft>
            </a:pPr>
            <a:r>
              <a:rPr lang="en-US" sz="900" b="1" dirty="0">
                <a:ln w="3175">
                  <a:noFill/>
                </a:ln>
                <a:solidFill>
                  <a:srgbClr val="50E6FF"/>
                </a:solidFill>
                <a:latin typeface="+mj-lt"/>
                <a:cs typeface="Segoe UI"/>
              </a:rPr>
              <a:t>$1.41M in worker time savings </a:t>
            </a:r>
            <a:br>
              <a:rPr lang="en-US" sz="900" b="1" dirty="0">
                <a:ln w="3175">
                  <a:noFill/>
                </a:ln>
                <a:solidFill>
                  <a:schemeClr val="bg1"/>
                </a:solidFill>
                <a:latin typeface="+mj-lt"/>
                <a:cs typeface="Segoe UI"/>
              </a:rPr>
            </a:br>
            <a:r>
              <a:rPr lang="en-US" sz="900" dirty="0">
                <a:solidFill>
                  <a:schemeClr val="bg1"/>
                </a:solidFill>
                <a:cs typeface="Segoe UI"/>
              </a:rPr>
              <a:t>over 3 years, after applying a 50% productivity capture</a:t>
            </a:r>
            <a:r>
              <a:rPr lang="en-US" sz="900" baseline="30000" dirty="0">
                <a:solidFill>
                  <a:schemeClr val="bg1"/>
                </a:solidFill>
                <a:cs typeface="Segoe UI"/>
              </a:rPr>
              <a:t>1</a:t>
            </a:r>
            <a:r>
              <a:rPr lang="en-US" sz="900" dirty="0">
                <a:solidFill>
                  <a:schemeClr val="bg1"/>
                </a:solidFill>
                <a:cs typeface="Segoe UI"/>
              </a:rPr>
              <a:t> </a:t>
            </a:r>
          </a:p>
          <a:p>
            <a:pPr>
              <a:spcAft>
                <a:spcPts val="600"/>
              </a:spcAft>
            </a:pPr>
            <a:r>
              <a:rPr lang="en-US" sz="900" b="1" dirty="0">
                <a:ln w="3175">
                  <a:noFill/>
                </a:ln>
                <a:solidFill>
                  <a:srgbClr val="50E6FF"/>
                </a:solidFill>
                <a:latin typeface="+mj-lt"/>
                <a:cs typeface="Segoe UI"/>
              </a:rPr>
              <a:t>27.4% reduced errors </a:t>
            </a:r>
            <a:br>
              <a:rPr lang="en-US" sz="900" b="1" dirty="0">
                <a:ln w="3175">
                  <a:noFill/>
                </a:ln>
                <a:solidFill>
                  <a:schemeClr val="bg1"/>
                </a:solidFill>
                <a:latin typeface="+mj-lt"/>
                <a:cs typeface="Segoe UI"/>
              </a:rPr>
            </a:br>
            <a:r>
              <a:rPr lang="en-US" sz="900" dirty="0">
                <a:solidFill>
                  <a:schemeClr val="bg1"/>
                </a:solidFill>
                <a:cs typeface="Segoe UI"/>
              </a:rPr>
              <a:t>due to increased automation </a:t>
            </a:r>
            <a:br>
              <a:rPr lang="en-US" sz="900" dirty="0">
                <a:solidFill>
                  <a:schemeClr val="bg1"/>
                </a:solidFill>
                <a:cs typeface="Segoe UI"/>
              </a:rPr>
            </a:br>
            <a:r>
              <a:rPr lang="en-US" sz="900" dirty="0">
                <a:solidFill>
                  <a:schemeClr val="bg1"/>
                </a:solidFill>
                <a:cs typeface="Segoe UI"/>
              </a:rPr>
              <a:t>of processes</a:t>
            </a:r>
            <a:r>
              <a:rPr lang="en-US" sz="900" baseline="30000" dirty="0">
                <a:solidFill>
                  <a:schemeClr val="bg1"/>
                </a:solidFill>
                <a:cs typeface="Segoe UI"/>
              </a:rPr>
              <a:t>1</a:t>
            </a:r>
            <a:r>
              <a:rPr lang="en-US" sz="900" dirty="0">
                <a:solidFill>
                  <a:schemeClr val="bg1"/>
                </a:solidFill>
                <a:cs typeface="Segoe UI"/>
              </a:rPr>
              <a:t> </a:t>
            </a:r>
          </a:p>
          <a:p>
            <a:pPr>
              <a:spcAft>
                <a:spcPts val="600"/>
              </a:spcAft>
            </a:pPr>
            <a:r>
              <a:rPr lang="en-US" sz="900" b="1" dirty="0">
                <a:ln w="3175">
                  <a:noFill/>
                </a:ln>
                <a:solidFill>
                  <a:srgbClr val="50E6FF"/>
                </a:solidFill>
                <a:latin typeface="+mj-lt"/>
                <a:cs typeface="Segoe UI"/>
              </a:rPr>
              <a:t>66% of IT budgets </a:t>
            </a:r>
            <a:r>
              <a:rPr lang="en-US" sz="900" dirty="0">
                <a:solidFill>
                  <a:schemeClr val="bg1"/>
                </a:solidFill>
                <a:cs typeface="Segoe UI"/>
              </a:rPr>
              <a:t>are spent maintaining legacy systems</a:t>
            </a:r>
            <a:r>
              <a:rPr lang="en-US" sz="900" baseline="30000" dirty="0">
                <a:solidFill>
                  <a:schemeClr val="bg1"/>
                </a:solidFill>
                <a:ea typeface="+mn-lt"/>
                <a:cs typeface="+mn-lt"/>
              </a:rPr>
              <a:t>2</a:t>
            </a:r>
            <a:r>
              <a:rPr lang="en-US" sz="900" dirty="0">
                <a:solidFill>
                  <a:schemeClr val="bg1"/>
                </a:solidFill>
                <a:ea typeface="+mn-lt"/>
                <a:cs typeface="+mn-lt"/>
              </a:rPr>
              <a:t> </a:t>
            </a:r>
          </a:p>
        </p:txBody>
      </p:sp>
      <p:sp>
        <p:nvSpPr>
          <p:cNvPr id="56" name="TextBox 55">
            <a:extLst>
              <a:ext uri="{FF2B5EF4-FFF2-40B4-BE49-F238E27FC236}">
                <a16:creationId xmlns:a16="http://schemas.microsoft.com/office/drawing/2014/main" id="{C0B4EB1D-BB5F-42B0-A049-51A06F1551C6}"/>
              </a:ext>
              <a:ext uri="{C183D7F6-B498-43B3-948B-1728B52AA6E4}">
                <adec:decorative xmlns:adec="http://schemas.microsoft.com/office/drawing/2017/decorative" val="0"/>
              </a:ext>
            </a:extLst>
          </p:cNvPr>
          <p:cNvSpPr txBox="1"/>
          <p:nvPr/>
        </p:nvSpPr>
        <p:spPr>
          <a:xfrm>
            <a:off x="5925880" y="1249453"/>
            <a:ext cx="2765194" cy="1400383"/>
          </a:xfrm>
          <a:prstGeom prst="rect">
            <a:avLst/>
          </a:prstGeom>
          <a:noFill/>
        </p:spPr>
        <p:txBody>
          <a:bodyPr wrap="square" lIns="0" tIns="0" rIns="0" bIns="0" rtlCol="0" anchor="t">
            <a:spAutoFit/>
          </a:bodyPr>
          <a:lstStyle/>
          <a:p>
            <a:pPr algn="l">
              <a:buClr>
                <a:srgbClr val="5C005C"/>
              </a:buClr>
            </a:pPr>
            <a:r>
              <a:rPr lang="en-US" sz="900" b="1" dirty="0">
                <a:ln w="3175">
                  <a:noFill/>
                </a:ln>
                <a:solidFill>
                  <a:srgbClr val="50E6FF"/>
                </a:solidFill>
                <a:latin typeface="+mj-lt"/>
                <a:cs typeface="Segoe UI"/>
              </a:rPr>
              <a:t>SMBs spend more time:</a:t>
            </a:r>
          </a:p>
          <a:p>
            <a:pPr marL="117475" indent="-117475">
              <a:spcAft>
                <a:spcPts val="300"/>
              </a:spcAft>
              <a:buClr>
                <a:srgbClr val="50E6FF"/>
              </a:buClr>
              <a:buFont typeface="Segoe UI Symbol" panose="020B0502040204020203" pitchFamily="34" charset="0"/>
              <a:buChar char="❱"/>
              <a:defRPr/>
            </a:pPr>
            <a:r>
              <a:rPr kumimoji="0" lang="en-US" sz="900" b="0" i="0" u="none" strike="noStrike" kern="0" cap="none" spc="0" normalizeH="0" baseline="0" noProof="0" dirty="0">
                <a:ln>
                  <a:noFill/>
                </a:ln>
                <a:solidFill>
                  <a:schemeClr val="bg1"/>
                </a:solidFill>
                <a:effectLst/>
                <a:uLnTx/>
                <a:uFillTx/>
                <a:latin typeface="Segoe UI"/>
                <a:ea typeface="+mn-ea"/>
                <a:cs typeface="Segoe UI Semibold"/>
              </a:rPr>
              <a:t>Maintaining disparate systems across their business.</a:t>
            </a:r>
            <a:endParaRPr lang="en-US" sz="900" b="0" i="0" u="none" strike="noStrike" kern="0" cap="none" spc="0" normalizeH="0" baseline="0" noProof="0" dirty="0">
              <a:ln>
                <a:noFill/>
              </a:ln>
              <a:solidFill>
                <a:schemeClr val="bg1"/>
              </a:solidFill>
              <a:effectLst/>
              <a:uLnTx/>
              <a:uFillTx/>
              <a:latin typeface="Segoe UI"/>
              <a:cs typeface="Segoe UI Semibold"/>
            </a:endParaRPr>
          </a:p>
          <a:p>
            <a:pPr marL="117475" indent="-117475">
              <a:spcAft>
                <a:spcPts val="300"/>
              </a:spcAft>
              <a:buClr>
                <a:srgbClr val="50E6FF"/>
              </a:buClr>
              <a:buFont typeface="Segoe UI Symbol" panose="020B0502040204020203" pitchFamily="34" charset="0"/>
              <a:buChar char="❱"/>
              <a:defRPr/>
            </a:pPr>
            <a:r>
              <a:rPr lang="en-US" sz="900" kern="0" dirty="0">
                <a:solidFill>
                  <a:schemeClr val="bg1"/>
                </a:solidFill>
                <a:cs typeface="Segoe UI Semibold"/>
              </a:rPr>
              <a:t>Performing mundane, repetitive tasks using legacy systems.</a:t>
            </a:r>
            <a:endParaRPr lang="en-US" sz="900" kern="0" dirty="0">
              <a:solidFill>
                <a:schemeClr val="bg1"/>
              </a:solidFill>
              <a:latin typeface="Segoe UI"/>
              <a:cs typeface="Segoe UI Semibold" charset="0"/>
            </a:endParaRPr>
          </a:p>
          <a:p>
            <a:pPr marL="0" marR="0" lvl="0" indent="0" algn="l" defTabSz="457200" rtl="0" eaLnBrk="1" fontAlgn="auto" latinLnBrk="0" hangingPunct="1">
              <a:lnSpc>
                <a:spcPct val="100000"/>
              </a:lnSpc>
              <a:spcBef>
                <a:spcPts val="0"/>
              </a:spcBef>
              <a:buClr>
                <a:srgbClr val="5C005C"/>
              </a:buClr>
              <a:buSzTx/>
              <a:buFontTx/>
              <a:buNone/>
              <a:tabLst/>
              <a:defRPr/>
            </a:pPr>
            <a:r>
              <a:rPr lang="en-US" sz="900" b="1" dirty="0">
                <a:ln w="3175">
                  <a:noFill/>
                </a:ln>
                <a:solidFill>
                  <a:srgbClr val="50E6FF"/>
                </a:solidFill>
                <a:latin typeface="+mj-lt"/>
                <a:cs typeface="Segoe UI"/>
              </a:rPr>
              <a:t>SMBs need more time to:</a:t>
            </a:r>
          </a:p>
          <a:p>
            <a:pPr marL="117475" marR="0" lvl="0" indent="-117475" algn="l" defTabSz="457200" rtl="0" eaLnBrk="1" fontAlgn="auto" latinLnBrk="0" hangingPunct="1">
              <a:lnSpc>
                <a:spcPct val="100000"/>
              </a:lnSpc>
              <a:spcBef>
                <a:spcPts val="0"/>
              </a:spcBef>
              <a:spcAft>
                <a:spcPts val="300"/>
              </a:spcAft>
              <a:buClr>
                <a:srgbClr val="50E6FF"/>
              </a:buClr>
              <a:buSzTx/>
              <a:buFont typeface="Segoe UI Symbol" panose="020B0502040204020203" pitchFamily="34" charset="0"/>
              <a:buChar char="❱"/>
              <a:tabLst/>
              <a:defRPr/>
            </a:pPr>
            <a:r>
              <a:rPr kumimoji="0" lang="en-US" sz="900" b="0" i="0" u="none" strike="noStrike" kern="0" cap="none" spc="0" normalizeH="0" baseline="0" noProof="0" dirty="0">
                <a:ln>
                  <a:noFill/>
                </a:ln>
                <a:solidFill>
                  <a:schemeClr val="bg1"/>
                </a:solidFill>
                <a:effectLst/>
                <a:uLnTx/>
                <a:uFillTx/>
                <a:latin typeface="Segoe UI"/>
                <a:ea typeface="+mn-ea"/>
                <a:cs typeface="Segoe UI Semibold"/>
              </a:rPr>
              <a:t>Engage with customers directly and effectively.</a:t>
            </a:r>
            <a:endParaRPr lang="en-US" sz="900" b="0" i="0" u="none" strike="noStrike" kern="0" cap="none" spc="0" normalizeH="0" baseline="0" noProof="0" dirty="0">
              <a:ln>
                <a:noFill/>
              </a:ln>
              <a:solidFill>
                <a:schemeClr val="bg1"/>
              </a:solidFill>
              <a:effectLst/>
              <a:uLnTx/>
              <a:uFillTx/>
              <a:latin typeface="Segoe UI"/>
              <a:cs typeface="Segoe UI Semibold"/>
            </a:endParaRPr>
          </a:p>
          <a:p>
            <a:pPr marL="117475" indent="-117475">
              <a:spcAft>
                <a:spcPts val="300"/>
              </a:spcAft>
              <a:buClr>
                <a:srgbClr val="50E6FF"/>
              </a:buClr>
              <a:buFont typeface="Segoe UI Symbol" panose="020B0502040204020203" pitchFamily="34" charset="0"/>
              <a:buChar char="❱"/>
              <a:defRPr/>
            </a:pPr>
            <a:r>
              <a:rPr lang="en-US" sz="900" kern="0" dirty="0">
                <a:solidFill>
                  <a:schemeClr val="bg1"/>
                </a:solidFill>
                <a:latin typeface="Segoe UI"/>
                <a:cs typeface="Segoe UI Semibold"/>
              </a:rPr>
              <a:t>Focus more on strategic work that benefits the business.</a:t>
            </a:r>
          </a:p>
          <a:p>
            <a:pPr marL="117475" indent="-117475">
              <a:spcAft>
                <a:spcPts val="300"/>
              </a:spcAft>
              <a:buClr>
                <a:srgbClr val="50E6FF"/>
              </a:buClr>
              <a:buFont typeface="Segoe UI Symbol" panose="020B0502040204020203" pitchFamily="34" charset="0"/>
              <a:buChar char="❱"/>
              <a:defRPr/>
            </a:pPr>
            <a:r>
              <a:rPr lang="en-US" sz="900" kern="0" dirty="0">
                <a:solidFill>
                  <a:schemeClr val="bg1"/>
                </a:solidFill>
                <a:cs typeface="Segoe UI Semibold"/>
              </a:rPr>
              <a:t>Improve operating efficiency.</a:t>
            </a:r>
          </a:p>
        </p:txBody>
      </p:sp>
      <p:sp>
        <p:nvSpPr>
          <p:cNvPr id="35" name="Rectangle 34">
            <a:extLst>
              <a:ext uri="{FF2B5EF4-FFF2-40B4-BE49-F238E27FC236}">
                <a16:creationId xmlns:a16="http://schemas.microsoft.com/office/drawing/2014/main" id="{9B4CCB46-691F-40A7-95BD-1D4BCFAC5398}"/>
              </a:ext>
              <a:ext uri="{C183D7F6-B498-43B3-948B-1728B52AA6E4}">
                <adec:decorative xmlns:adec="http://schemas.microsoft.com/office/drawing/2017/decorative" val="0"/>
              </a:ext>
            </a:extLst>
          </p:cNvPr>
          <p:cNvSpPr/>
          <p:nvPr/>
        </p:nvSpPr>
        <p:spPr>
          <a:xfrm>
            <a:off x="3895732" y="2958911"/>
            <a:ext cx="3955443" cy="211981"/>
          </a:xfrm>
          <a:prstGeom prst="rect">
            <a:avLst/>
          </a:prstGeom>
          <a:noFill/>
        </p:spPr>
        <p:txBody>
          <a:bodyPr wrap="square" lIns="0" tIns="0" rIns="0" bIns="0" rtlCol="0">
            <a:spAutoFit/>
          </a:bodyPr>
          <a:lstStyle/>
          <a:p>
            <a:pPr>
              <a:lnSpc>
                <a:spcPct val="106000"/>
              </a:lnSpc>
              <a:spcAft>
                <a:spcPts val="800"/>
              </a:spcAft>
              <a:defRPr/>
            </a:pPr>
            <a:r>
              <a:rPr lang="en-US" sz="1400" dirty="0">
                <a:solidFill>
                  <a:srgbClr val="0066FF"/>
                </a:solidFill>
                <a:latin typeface="+mj-lt"/>
                <a:cs typeface="Segoe UI"/>
              </a:rPr>
              <a:t>Start a customer conversation</a:t>
            </a:r>
          </a:p>
        </p:txBody>
      </p:sp>
      <p:graphicFrame>
        <p:nvGraphicFramePr>
          <p:cNvPr id="37" name="Table 36">
            <a:extLst>
              <a:ext uri="{FF2B5EF4-FFF2-40B4-BE49-F238E27FC236}">
                <a16:creationId xmlns:a16="http://schemas.microsoft.com/office/drawing/2014/main" id="{00B2F81A-0CE4-4D83-A719-AADA6CCF46C9}"/>
              </a:ext>
              <a:ext uri="{C183D7F6-B498-43B3-948B-1728B52AA6E4}">
                <adec:decorative xmlns:adec="http://schemas.microsoft.com/office/drawing/2017/decorative" val="0"/>
              </a:ext>
            </a:extLst>
          </p:cNvPr>
          <p:cNvGraphicFramePr>
            <a:graphicFrameLocks noGrp="1"/>
          </p:cNvGraphicFramePr>
          <p:nvPr>
            <p:extLst>
              <p:ext uri="{D42A27DB-BD31-4B8C-83A1-F6EECF244321}">
                <p14:modId xmlns:p14="http://schemas.microsoft.com/office/powerpoint/2010/main" val="382684433"/>
              </p:ext>
            </p:extLst>
          </p:nvPr>
        </p:nvGraphicFramePr>
        <p:xfrm>
          <a:off x="3895733" y="3278975"/>
          <a:ext cx="5037084" cy="3336424"/>
        </p:xfrm>
        <a:graphic>
          <a:graphicData uri="http://schemas.openxmlformats.org/drawingml/2006/table">
            <a:tbl>
              <a:tblPr firstRow="1"/>
              <a:tblGrid>
                <a:gridCol w="1438849">
                  <a:extLst>
                    <a:ext uri="{9D8B030D-6E8A-4147-A177-3AD203B41FA5}">
                      <a16:colId xmlns:a16="http://schemas.microsoft.com/office/drawing/2014/main" val="2863972206"/>
                    </a:ext>
                  </a:extLst>
                </a:gridCol>
                <a:gridCol w="3598235">
                  <a:extLst>
                    <a:ext uri="{9D8B030D-6E8A-4147-A177-3AD203B41FA5}">
                      <a16:colId xmlns:a16="http://schemas.microsoft.com/office/drawing/2014/main" val="3822386088"/>
                    </a:ext>
                  </a:extLst>
                </a:gridCol>
              </a:tblGrid>
              <a:tr h="258911">
                <a:tc>
                  <a:txBody>
                    <a:bodyPr/>
                    <a:lstStyle/>
                    <a:p>
                      <a:r>
                        <a:rPr lang="en-US" sz="900" b="1" kern="1200" dirty="0">
                          <a:ln w="3175">
                            <a:noFill/>
                          </a:ln>
                          <a:solidFill>
                            <a:srgbClr val="50E6FF"/>
                          </a:solidFill>
                          <a:latin typeface="+mj-lt"/>
                          <a:ea typeface="+mn-ea"/>
                          <a:cs typeface="Segoe UI"/>
                        </a:rPr>
                        <a:t>Is your SMB:</a:t>
                      </a:r>
                    </a:p>
                  </a:txBody>
                  <a:tcPr>
                    <a:lnL w="12700"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91919"/>
                    </a:solidFill>
                  </a:tcPr>
                </a:tc>
                <a:tc>
                  <a:txBody>
                    <a:bodyPr/>
                    <a:lstStyle/>
                    <a:p>
                      <a:pPr marL="0" indent="0" algn="l" defTabSz="699557" rtl="0" eaLnBrk="1" latinLnBrk="0" hangingPunct="1">
                        <a:buFont typeface="Arial" panose="020B0604020202020204" pitchFamily="34" charset="0"/>
                        <a:buNone/>
                      </a:pPr>
                      <a:r>
                        <a:rPr lang="en-US" sz="900" b="1" kern="1200" dirty="0">
                          <a:ln w="3175">
                            <a:noFill/>
                          </a:ln>
                          <a:solidFill>
                            <a:srgbClr val="50E6FF"/>
                          </a:solidFill>
                          <a:latin typeface="+mj-lt"/>
                          <a:ea typeface="+mn-ea"/>
                          <a:cs typeface="Segoe UI"/>
                        </a:rPr>
                        <a:t>With Power Automate, SMBs can:</a:t>
                      </a:r>
                    </a:p>
                  </a:txBody>
                  <a:tcPr>
                    <a:lnL w="3175"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191919"/>
                    </a:solidFill>
                  </a:tcPr>
                </a:tc>
                <a:extLst>
                  <a:ext uri="{0D108BD9-81ED-4DB2-BD59-A6C34878D82A}">
                    <a16:rowId xmlns:a16="http://schemas.microsoft.com/office/drawing/2014/main" val="2874818346"/>
                  </a:ext>
                </a:extLst>
              </a:tr>
              <a:tr h="882953">
                <a:tc>
                  <a:txBody>
                    <a:bodyPr/>
                    <a:lstStyle/>
                    <a:p>
                      <a:r>
                        <a:rPr lang="en-US" sz="900" kern="1200" dirty="0">
                          <a:solidFill>
                            <a:schemeClr val="tx1"/>
                          </a:solidFill>
                          <a:latin typeface="+mn-lt"/>
                          <a:ea typeface="+mn-ea"/>
                          <a:cs typeface="+mn-cs"/>
                        </a:rPr>
                        <a:t>Cost-effective</a:t>
                      </a:r>
                      <a:endParaRPr lang="en-US" dirty="0"/>
                    </a:p>
                  </a:txBody>
                  <a:tcPr>
                    <a:lnL w="12700"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171450" indent="-171450" algn="l" defTabSz="699557" rtl="0" eaLnBrk="1" latinLnBrk="0" hangingPunct="1">
                        <a:buFont typeface="Arial" panose="020B0604020202020204" pitchFamily="34" charset="0"/>
                        <a:buChar char="•"/>
                      </a:pPr>
                      <a:r>
                        <a:rPr lang="en-US" sz="900" kern="1200" dirty="0">
                          <a:solidFill>
                            <a:schemeClr val="tx1"/>
                          </a:solidFill>
                          <a:latin typeface="+mn-lt"/>
                          <a:ea typeface="+mn-ea"/>
                          <a:cs typeface="+mn-cs"/>
                        </a:rPr>
                        <a:t>Build automations with an enterprise-level automation solution (with built-in recommendations, security, and governance) for $15/month per user, or $40/month per user with attended RPA. </a:t>
                      </a:r>
                    </a:p>
                    <a:p>
                      <a:pPr marL="171450" indent="-171450" algn="l" rtl="0" eaLnBrk="1" latinLnBrk="0" hangingPunct="1">
                        <a:buFont typeface="Arial" panose="020B0604020202020204" pitchFamily="34" charset="0"/>
                        <a:buChar char="•"/>
                      </a:pPr>
                      <a:r>
                        <a:rPr lang="en-US" sz="900" kern="1200" dirty="0">
                          <a:solidFill>
                            <a:schemeClr val="tx1"/>
                          </a:solidFill>
                          <a:latin typeface="+mn-lt"/>
                          <a:ea typeface="+mn-ea"/>
                          <a:cs typeface="+mn-cs"/>
                        </a:rPr>
                        <a:t>Integrate with Dynamics 365, Azure, and 400+ connectors to reduce application development costs. </a:t>
                      </a:r>
                    </a:p>
                  </a:txBody>
                  <a:tcPr>
                    <a:lnL w="3175"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3995952841"/>
                  </a:ext>
                </a:extLst>
              </a:tr>
              <a:tr h="776736">
                <a:tc>
                  <a:txBody>
                    <a:bodyPr/>
                    <a:lstStyle/>
                    <a:p>
                      <a:r>
                        <a:rPr lang="en-US" sz="900" kern="1200" dirty="0">
                          <a:solidFill>
                            <a:schemeClr val="tx1"/>
                          </a:solidFill>
                          <a:latin typeface="+mn-lt"/>
                          <a:ea typeface="+mn-ea"/>
                          <a:cs typeface="+mn-cs"/>
                        </a:rPr>
                        <a:t>Focusing on existing talent</a:t>
                      </a:r>
                    </a:p>
                  </a:txBody>
                  <a:tcPr>
                    <a:lnL w="12700"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171450" indent="-171450" algn="l" rtl="0" eaLnBrk="1" latinLnBrk="0" hangingPunct="1">
                        <a:buFont typeface="Arial" panose="020B0604020202020204" pitchFamily="34" charset="0"/>
                        <a:buChar char="•"/>
                      </a:pPr>
                      <a:r>
                        <a:rPr lang="en-US" sz="900" kern="1200" dirty="0">
                          <a:solidFill>
                            <a:schemeClr val="tx1"/>
                          </a:solidFill>
                          <a:latin typeface="+mn-lt"/>
                          <a:ea typeface="+mn-ea"/>
                          <a:cs typeface="+mn-cs"/>
                        </a:rPr>
                        <a:t>Reduce the IT skills gap with minimal training thanks to an intuitive, visual approach to build automations.</a:t>
                      </a:r>
                    </a:p>
                    <a:p>
                      <a:pPr marL="171450" indent="-171450" algn="l" rtl="0" eaLnBrk="1" latinLnBrk="0" hangingPunct="1">
                        <a:buFont typeface="Arial" panose="020B0604020202020204" pitchFamily="34" charset="0"/>
                        <a:buChar char="•"/>
                      </a:pPr>
                      <a:r>
                        <a:rPr lang="en-US" sz="900" kern="1200" dirty="0">
                          <a:solidFill>
                            <a:schemeClr val="tx1"/>
                          </a:solidFill>
                          <a:latin typeface="+mn-lt"/>
                          <a:ea typeface="+mn-ea"/>
                          <a:cs typeface="+mn-cs"/>
                        </a:rPr>
                        <a:t>Utilize prebuilt components for easy integration.</a:t>
                      </a:r>
                    </a:p>
                    <a:p>
                      <a:pPr marL="171450" indent="-171450" algn="l" rtl="0" eaLnBrk="1" latinLnBrk="0" hangingPunct="1">
                        <a:buFont typeface="Arial" panose="020B0604020202020204" pitchFamily="34" charset="0"/>
                        <a:buChar char="•"/>
                      </a:pPr>
                      <a:r>
                        <a:rPr lang="en-US" sz="900" kern="1200" dirty="0">
                          <a:solidFill>
                            <a:schemeClr val="tx1"/>
                          </a:solidFill>
                          <a:latin typeface="+mn-lt"/>
                          <a:ea typeface="+mn-ea"/>
                          <a:cs typeface="+mn-cs"/>
                        </a:rPr>
                        <a:t>Help IT and business users get up to speed quickly with free online learning resources and tutorials.</a:t>
                      </a:r>
                    </a:p>
                  </a:txBody>
                  <a:tcPr>
                    <a:lnL w="3175"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2318194463"/>
                  </a:ext>
                </a:extLst>
              </a:tr>
              <a:tr h="617403">
                <a:tc>
                  <a:txBody>
                    <a:bodyPr/>
                    <a:lstStyle/>
                    <a:p>
                      <a:r>
                        <a:rPr lang="en-US" sz="900" kern="1200" dirty="0">
                          <a:solidFill>
                            <a:schemeClr val="tx1"/>
                          </a:solidFill>
                          <a:latin typeface="+mn-lt"/>
                          <a:ea typeface="+mn-ea"/>
                          <a:cs typeface="+mn-cs"/>
                        </a:rPr>
                        <a:t>Time constrained</a:t>
                      </a:r>
                    </a:p>
                  </a:txBody>
                  <a:tcPr>
                    <a:lnL w="12700"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171450" indent="-171450" algn="l" defTabSz="699557" rtl="0" eaLnBrk="1" latinLnBrk="0" hangingPunct="1">
                        <a:buFont typeface="Arial" panose="020B0604020202020204" pitchFamily="34" charset="0"/>
                        <a:buChar char="•"/>
                      </a:pPr>
                      <a:r>
                        <a:rPr lang="en-US" sz="900" kern="1200" dirty="0">
                          <a:solidFill>
                            <a:schemeClr val="tx1"/>
                          </a:solidFill>
                          <a:latin typeface="+mn-lt"/>
                          <a:ea typeface="+mn-ea"/>
                          <a:cs typeface="+mn-cs"/>
                        </a:rPr>
                        <a:t>Simplify automation with an easy “get started” interface. </a:t>
                      </a:r>
                    </a:p>
                    <a:p>
                      <a:pPr marL="171450" indent="-171450" algn="l" defTabSz="699557" rtl="0" eaLnBrk="1" latinLnBrk="0" hangingPunct="1">
                        <a:buFont typeface="Arial" panose="020B0604020202020204" pitchFamily="34" charset="0"/>
                        <a:buChar char="•"/>
                      </a:pPr>
                      <a:r>
                        <a:rPr lang="en-US" sz="900" kern="1200" dirty="0">
                          <a:solidFill>
                            <a:schemeClr val="tx1"/>
                          </a:solidFill>
                          <a:latin typeface="+mn-lt"/>
                          <a:ea typeface="+mn-ea"/>
                          <a:cs typeface="+mn-cs"/>
                        </a:rPr>
                        <a:t>Leverage Process Advisor to identify bottlenecks and automation opportunities with visual process maps and automation recommendations. </a:t>
                      </a:r>
                    </a:p>
                  </a:txBody>
                  <a:tcPr>
                    <a:lnL w="3175"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2191282466"/>
                  </a:ext>
                </a:extLst>
              </a:tr>
              <a:tr h="750175">
                <a:tc>
                  <a:txBody>
                    <a:bodyPr/>
                    <a:lstStyle/>
                    <a:p>
                      <a:pPr marL="0" indent="0">
                        <a:buFont typeface="Arial"/>
                        <a:buNone/>
                      </a:pPr>
                      <a:r>
                        <a:rPr lang="en-US" sz="900" kern="1200" dirty="0">
                          <a:solidFill>
                            <a:schemeClr val="tx1"/>
                          </a:solidFill>
                          <a:latin typeface="+mn-lt"/>
                          <a:ea typeface="+mn-ea"/>
                          <a:cs typeface="+mn-cs"/>
                        </a:rPr>
                        <a:t>Looking to scale</a:t>
                      </a:r>
                    </a:p>
                  </a:txBody>
                  <a:tcPr>
                    <a:lnL w="12700"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171450" indent="-171450" algn="l" defTabSz="699557" rtl="0" eaLnBrk="1" latinLnBrk="0" hangingPunct="1">
                        <a:buFont typeface="Arial" panose="020B0604020202020204" pitchFamily="34" charset="0"/>
                        <a:buChar char="•"/>
                      </a:pPr>
                      <a:r>
                        <a:rPr lang="en-US" sz="900" kern="1200" dirty="0">
                          <a:solidFill>
                            <a:schemeClr val="tx1"/>
                          </a:solidFill>
                          <a:latin typeface="+mn-lt"/>
                          <a:ea typeface="+mn-ea"/>
                          <a:cs typeface="+mn-cs"/>
                        </a:rPr>
                        <a:t>Start with one solution, then iterate it into a complete platform modernization with one powerful tool—starting with automation.</a:t>
                      </a:r>
                    </a:p>
                    <a:p>
                      <a:pPr marL="171450" indent="-171450" algn="l" defTabSz="699557" rtl="0" eaLnBrk="1" latinLnBrk="0" hangingPunct="1">
                        <a:buFont typeface="Arial" panose="020B0604020202020204" pitchFamily="34" charset="0"/>
                        <a:buChar char="•"/>
                      </a:pPr>
                      <a:r>
                        <a:rPr lang="en-US" sz="900" kern="1200" dirty="0">
                          <a:solidFill>
                            <a:schemeClr val="tx1"/>
                          </a:solidFill>
                          <a:latin typeface="+mn-lt"/>
                          <a:ea typeface="+mn-ea"/>
                          <a:cs typeface="+mn-cs"/>
                        </a:rPr>
                        <a:t>Employ the massive scale of Azure, which has more than 90 compliance certifications for enterprise-grade security.</a:t>
                      </a:r>
                    </a:p>
                  </a:txBody>
                  <a:tcPr>
                    <a:lnL w="3175"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26796040"/>
                  </a:ext>
                </a:extLst>
              </a:tr>
            </a:tbl>
          </a:graphicData>
        </a:graphic>
      </p:graphicFrame>
      <p:sp>
        <p:nvSpPr>
          <p:cNvPr id="14" name="Rectangle 13">
            <a:extLst>
              <a:ext uri="{FF2B5EF4-FFF2-40B4-BE49-F238E27FC236}">
                <a16:creationId xmlns:a16="http://schemas.microsoft.com/office/drawing/2014/main" id="{0C08EF9F-1C44-44BA-93D1-F7B97DEE3993}"/>
              </a:ext>
              <a:ext uri="{C183D7F6-B498-43B3-948B-1728B52AA6E4}">
                <adec:decorative xmlns:adec="http://schemas.microsoft.com/office/drawing/2017/decorative" val="0"/>
              </a:ext>
            </a:extLst>
          </p:cNvPr>
          <p:cNvSpPr/>
          <p:nvPr/>
        </p:nvSpPr>
        <p:spPr bwMode="auto">
          <a:xfrm>
            <a:off x="3895732" y="6653341"/>
            <a:ext cx="5037085" cy="257713"/>
          </a:xfrm>
          <a:prstGeom prst="rect">
            <a:avLst/>
          </a:prstGeom>
          <a:noFill/>
          <a:ln w="9525" cap="flat" cmpd="sng" algn="ctr">
            <a:noFill/>
            <a:prstDash val="solid"/>
            <a:headEnd type="none" w="med" len="med"/>
            <a:tailEnd type="none" w="med" len="med"/>
          </a:ln>
          <a:effectLst/>
        </p:spPr>
        <p:txBody>
          <a:bodyPr rot="0" spcFirstLastPara="0" vert="horz" wrap="square" lIns="0" tIns="0" rIns="0" bIns="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914102" fontAlgn="base">
              <a:defRPr/>
            </a:pPr>
            <a:r>
              <a:rPr lang="en-US" sz="500" kern="0" dirty="0">
                <a:latin typeface="Segoe UI"/>
                <a:ea typeface="Segoe UI" pitchFamily="34" charset="0"/>
                <a:cs typeface="Segoe UI"/>
              </a:rPr>
              <a:t>1. </a:t>
            </a:r>
            <a:r>
              <a:rPr lang="en-US" sz="500" kern="0" dirty="0">
                <a:latin typeface="Segoe UI"/>
                <a:ea typeface="Segoe UI" pitchFamily="34" charset="0"/>
                <a:cs typeface="Segoe UI"/>
                <a:hlinkClick r:id="rId7">
                  <a:extLst>
                    <a:ext uri="{A12FA001-AC4F-418D-AE19-62706E023703}">
                      <ahyp:hlinkClr xmlns:ahyp="http://schemas.microsoft.com/office/drawing/2018/hyperlinkcolor" val="tx"/>
                    </a:ext>
                  </a:extLst>
                </a:hlinkClick>
              </a:rPr>
              <a:t>Forrester Consulting: Total Economic Impact of Power Automate</a:t>
            </a:r>
            <a:r>
              <a:rPr lang="en-US" sz="500" kern="0" dirty="0">
                <a:latin typeface="Segoe UI"/>
                <a:ea typeface="Segoe UI" pitchFamily="34" charset="0"/>
                <a:cs typeface="Segoe UI"/>
              </a:rPr>
              <a:t> 2. </a:t>
            </a:r>
            <a:r>
              <a:rPr lang="en-US" sz="500" kern="0" dirty="0">
                <a:ea typeface="+mn-lt"/>
                <a:cs typeface="+mn-lt"/>
                <a:hlinkClick r:id="rId8">
                  <a:extLst>
                    <a:ext uri="{A12FA001-AC4F-418D-AE19-62706E023703}">
                      <ahyp:hlinkClr xmlns:ahyp="http://schemas.microsoft.com/office/drawing/2018/hyperlinkcolor" val="tx"/>
                    </a:ext>
                  </a:extLst>
                </a:hlinkClick>
              </a:rPr>
              <a:t>”Is Your Company Actually Set Up to Support Your Strategy?” Harvard Business Review</a:t>
            </a:r>
            <a:endParaRPr lang="en-US" sz="500" dirty="0">
              <a:cs typeface="Segoe UI"/>
            </a:endParaRPr>
          </a:p>
          <a:p>
            <a:pPr marL="114300" indent="-114300" defTabSz="914102">
              <a:lnSpc>
                <a:spcPct val="90000"/>
              </a:lnSpc>
              <a:spcBef>
                <a:spcPct val="0"/>
              </a:spcBef>
              <a:spcAft>
                <a:spcPct val="0"/>
              </a:spcAft>
              <a:buAutoNum type="arabicPeriod"/>
              <a:defRPr/>
            </a:pPr>
            <a:endParaRPr lang="en-US" sz="500" b="0" i="0" u="none" strike="noStrike" kern="0" cap="none" spc="0" normalizeH="0" noProof="0" dirty="0">
              <a:ln>
                <a:noFill/>
              </a:ln>
              <a:effectLst/>
              <a:uLnTx/>
              <a:uFillTx/>
              <a:latin typeface="Segoe UI"/>
              <a:ea typeface="Segoe UI" pitchFamily="34" charset="0"/>
              <a:cs typeface="Segoe UI"/>
            </a:endParaRPr>
          </a:p>
        </p:txBody>
      </p:sp>
    </p:spTree>
    <p:extLst>
      <p:ext uri="{BB962C8B-B14F-4D97-AF65-F5344CB8AC3E}">
        <p14:creationId xmlns:p14="http://schemas.microsoft.com/office/powerpoint/2010/main" val="3265606485"/>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ectangle 33">
            <a:extLst>
              <a:ext uri="{FF2B5EF4-FFF2-40B4-BE49-F238E27FC236}">
                <a16:creationId xmlns:a16="http://schemas.microsoft.com/office/drawing/2014/main" id="{8DC44806-A1BA-4003-911C-989087DDCB9D}"/>
              </a:ext>
              <a:ext uri="{C183D7F6-B498-43B3-948B-1728B52AA6E4}">
                <adec:decorative xmlns:adec="http://schemas.microsoft.com/office/drawing/2017/decorative" val="1"/>
              </a:ext>
            </a:extLst>
          </p:cNvPr>
          <p:cNvSpPr/>
          <p:nvPr/>
        </p:nvSpPr>
        <p:spPr bwMode="auto">
          <a:xfrm>
            <a:off x="0" y="0"/>
            <a:ext cx="9143999" cy="617645"/>
          </a:xfrm>
          <a:prstGeom prst="rect">
            <a:avLst/>
          </a:prstGeom>
          <a:solidFill>
            <a:srgbClr val="191919"/>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l" defTabSz="932472" fontAlgn="base">
              <a:spcBef>
                <a:spcPct val="0"/>
              </a:spcBef>
              <a:spcAft>
                <a:spcPct val="0"/>
              </a:spcAft>
            </a:pPr>
            <a:endParaRPr lang="en-US" sz="2000" dirty="0">
              <a:gradFill>
                <a:gsLst>
                  <a:gs pos="0">
                    <a:srgbClr val="FFFFFF"/>
                  </a:gs>
                  <a:gs pos="100000">
                    <a:srgbClr val="FFFFFF"/>
                  </a:gs>
                </a:gsLst>
                <a:lin ang="5400000" scaled="0"/>
              </a:gradFill>
              <a:ea typeface="Segoe UI" pitchFamily="34" charset="0"/>
              <a:cs typeface="Segoe UI" pitchFamily="34" charset="0"/>
            </a:endParaRPr>
          </a:p>
        </p:txBody>
      </p:sp>
      <p:sp>
        <p:nvSpPr>
          <p:cNvPr id="32" name="Title 3">
            <a:extLst>
              <a:ext uri="{FF2B5EF4-FFF2-40B4-BE49-F238E27FC236}">
                <a16:creationId xmlns:a16="http://schemas.microsoft.com/office/drawing/2014/main" id="{96AC7245-EDF2-4D7F-AD1B-2554F1505582}"/>
              </a:ext>
              <a:ext uri="{C183D7F6-B498-43B3-948B-1728B52AA6E4}">
                <adec:decorative xmlns:adec="http://schemas.microsoft.com/office/drawing/2017/decorative" val="0"/>
              </a:ext>
            </a:extLst>
          </p:cNvPr>
          <p:cNvSpPr txBox="1">
            <a:spLocks noGrp="1"/>
          </p:cNvSpPr>
          <p:nvPr>
            <p:ph type="title" idx="4294967295"/>
            <p:custDataLst>
              <p:tags r:id="rId1"/>
            </p:custDataLst>
          </p:nvPr>
        </p:nvSpPr>
        <p:spPr>
          <a:xfrm rot="10800000" flipV="1">
            <a:off x="226709" y="151829"/>
            <a:ext cx="8696429" cy="307777"/>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lvl1pPr algn="l" defTabSz="914139" rtl="0" eaLnBrk="1" latinLnBrk="0" hangingPunct="1">
              <a:lnSpc>
                <a:spcPct val="100000"/>
              </a:lnSpc>
              <a:spcBef>
                <a:spcPct val="0"/>
              </a:spcBef>
              <a:buNone/>
              <a:defRPr lang="en-US" sz="2400" b="0" kern="1200" cap="none" spc="-38" baseline="0">
                <a:ln w="3175">
                  <a:noFill/>
                </a:ln>
                <a:solidFill>
                  <a:schemeClr val="bg1"/>
                </a:solidFill>
                <a:effectLst/>
                <a:latin typeface="+mj-lt"/>
                <a:ea typeface="+mj-ea"/>
                <a:cs typeface="+mj-cs"/>
              </a:defRPr>
            </a:lvl1pPr>
          </a:lstStyle>
          <a:p>
            <a:pPr marL="0" marR="0" lvl="0" indent="0" algn="l" defTabSz="699371" rtl="0" eaLnBrk="1" fontAlgn="base" latinLnBrk="0" hangingPunct="1">
              <a:lnSpc>
                <a:spcPct val="100000"/>
              </a:lnSpc>
              <a:spcBef>
                <a:spcPct val="0"/>
              </a:spcBef>
              <a:spcAft>
                <a:spcPct val="0"/>
              </a:spcAft>
              <a:buClrTx/>
              <a:buSzTx/>
              <a:buFontTx/>
              <a:buNone/>
              <a:tabLst/>
              <a:defRPr/>
            </a:pPr>
            <a:r>
              <a:rPr kumimoji="0" lang="en-US" sz="2000" b="0" i="0" u="none" strike="noStrike" kern="1200" cap="none" spc="0" normalizeH="0" baseline="0" noProof="0" dirty="0">
                <a:ln>
                  <a:noFill/>
                </a:ln>
                <a:solidFill>
                  <a:srgbClr val="4EE8FF"/>
                </a:solidFill>
                <a:effectLst/>
                <a:uLnTx/>
                <a:uFillTx/>
                <a:latin typeface="+mj-lt"/>
                <a:ea typeface="+mn-ea"/>
                <a:cs typeface="+mn-cs"/>
              </a:rPr>
              <a:t>Help customers discover the value of low-code automation</a:t>
            </a:r>
            <a:endParaRPr kumimoji="0" lang="en-US" sz="2000" b="0" i="0" u="none" strike="noStrike" kern="1200" cap="none" spc="0" normalizeH="0" baseline="0" noProof="0" dirty="0">
              <a:ln>
                <a:noFill/>
              </a:ln>
              <a:solidFill>
                <a:srgbClr val="FFFFFF"/>
              </a:solidFill>
              <a:effectLst/>
              <a:uLnTx/>
              <a:uFillTx/>
              <a:latin typeface="+mj-lt"/>
              <a:ea typeface="+mn-ea"/>
              <a:cs typeface="+mn-cs"/>
            </a:endParaRPr>
          </a:p>
        </p:txBody>
      </p:sp>
      <p:pic>
        <p:nvPicPr>
          <p:cNvPr id="39" name="Picture 38">
            <a:extLst>
              <a:ext uri="{FF2B5EF4-FFF2-40B4-BE49-F238E27FC236}">
                <a16:creationId xmlns:a16="http://schemas.microsoft.com/office/drawing/2014/main" id="{73371BD1-A6D8-496A-9519-5948DB4DCE76}"/>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413401" y="49123"/>
            <a:ext cx="503889" cy="503889"/>
          </a:xfrm>
          <a:prstGeom prst="rect">
            <a:avLst/>
          </a:prstGeom>
        </p:spPr>
      </p:pic>
      <p:sp>
        <p:nvSpPr>
          <p:cNvPr id="16" name="Rectangle 15">
            <a:extLst>
              <a:ext uri="{FF2B5EF4-FFF2-40B4-BE49-F238E27FC236}">
                <a16:creationId xmlns:a16="http://schemas.microsoft.com/office/drawing/2014/main" id="{28035569-6D6E-4CD8-B8D1-235CB5101F2A}"/>
              </a:ext>
            </a:extLst>
          </p:cNvPr>
          <p:cNvSpPr/>
          <p:nvPr/>
        </p:nvSpPr>
        <p:spPr>
          <a:xfrm>
            <a:off x="226711" y="897244"/>
            <a:ext cx="2883250" cy="1169551"/>
          </a:xfrm>
          <a:prstGeom prst="rect">
            <a:avLst/>
          </a:prstGeom>
        </p:spPr>
        <p:txBody>
          <a:bodyPr wrap="square" lIns="0" tIns="45720" rIns="91440" bIns="45720" anchor="t">
            <a:spAutoFit/>
          </a:bodyPr>
          <a:lstStyle/>
          <a:p>
            <a:pPr>
              <a:spcAft>
                <a:spcPts val="800"/>
              </a:spcAft>
            </a:pPr>
            <a:r>
              <a:rPr lang="en-US" sz="1000" dirty="0">
                <a:solidFill>
                  <a:srgbClr val="0066FF"/>
                </a:solidFill>
                <a:latin typeface="+mj-lt"/>
                <a:ea typeface="+mn-lt"/>
                <a:cs typeface="+mn-lt"/>
              </a:rPr>
              <a:t>From simple tasks to complex, enterprise-wide processes, Power Automate helps you automate any task across your organization</a:t>
            </a:r>
            <a:r>
              <a:rPr lang="en-US" sz="1000" dirty="0">
                <a:latin typeface="+mj-lt"/>
                <a:ea typeface="+mn-lt"/>
                <a:cs typeface="+mn-lt"/>
              </a:rPr>
              <a:t> </a:t>
            </a:r>
            <a:r>
              <a:rPr lang="en-US" sz="1000" dirty="0">
                <a:ea typeface="+mn-lt"/>
                <a:cs typeface="+mn-lt"/>
              </a:rPr>
              <a:t>with </a:t>
            </a:r>
            <a:r>
              <a:rPr lang="en-US" sz="1000" dirty="0">
                <a:ea typeface="+mj-ea"/>
                <a:cs typeface="+mj-cs"/>
              </a:rPr>
              <a:t>business process management (BPM), digital process automation (DPA), robotic process automation (RPA), and artificial intelligence (AI)—all accessible in a single platform.</a:t>
            </a:r>
          </a:p>
        </p:txBody>
      </p:sp>
      <p:grpSp>
        <p:nvGrpSpPr>
          <p:cNvPr id="10" name="Group 9" descr="Save time&#10;Streamline repetitive, manual, time-consuming tasks and create more time for your team.">
            <a:extLst>
              <a:ext uri="{FF2B5EF4-FFF2-40B4-BE49-F238E27FC236}">
                <a16:creationId xmlns:a16="http://schemas.microsoft.com/office/drawing/2014/main" id="{4CA2E87A-EB5F-42EA-9F57-1ECF229493B7}"/>
              </a:ext>
            </a:extLst>
          </p:cNvPr>
          <p:cNvGrpSpPr/>
          <p:nvPr/>
        </p:nvGrpSpPr>
        <p:grpSpPr>
          <a:xfrm>
            <a:off x="3551415" y="897244"/>
            <a:ext cx="2463935" cy="615553"/>
            <a:chOff x="3551415" y="834184"/>
            <a:chExt cx="2463935" cy="615553"/>
          </a:xfrm>
        </p:grpSpPr>
        <p:sp>
          <p:nvSpPr>
            <p:cNvPr id="7" name="TextBox 6">
              <a:extLst>
                <a:ext uri="{FF2B5EF4-FFF2-40B4-BE49-F238E27FC236}">
                  <a16:creationId xmlns:a16="http://schemas.microsoft.com/office/drawing/2014/main" id="{E5F06FB1-5264-4D9D-8EB0-2F04C6D959F8}"/>
                </a:ext>
              </a:extLst>
            </p:cNvPr>
            <p:cNvSpPr txBox="1"/>
            <p:nvPr/>
          </p:nvSpPr>
          <p:spPr>
            <a:xfrm>
              <a:off x="4093621" y="834184"/>
              <a:ext cx="1921729" cy="615553"/>
            </a:xfrm>
            <a:prstGeom prst="rect">
              <a:avLst/>
            </a:prstGeom>
            <a:noFill/>
          </p:spPr>
          <p:txBody>
            <a:bodyPr wrap="square" lIns="0" tIns="0" rIns="0" bIns="0" rtlCol="0" anchor="t">
              <a:spAutoFit/>
            </a:bodyPr>
            <a:lstStyle/>
            <a:p>
              <a:pPr algn="l"/>
              <a:r>
                <a:rPr lang="en-US" sz="1000" dirty="0">
                  <a:solidFill>
                    <a:srgbClr val="0066FF"/>
                  </a:solidFill>
                  <a:latin typeface="+mj-lt"/>
                  <a:ea typeface="+mn-lt"/>
                  <a:cs typeface="+mn-lt"/>
                </a:rPr>
                <a:t>Save time</a:t>
              </a:r>
            </a:p>
            <a:p>
              <a:pPr>
                <a:defRPr/>
              </a:pPr>
              <a:r>
                <a:rPr lang="en-US" sz="1000" dirty="0">
                  <a:ea typeface="+mj-ea"/>
                  <a:cs typeface="+mj-cs"/>
                </a:rPr>
                <a:t>Streamline repetitive, manual, time-consuming tasks and create more time for your team. </a:t>
              </a:r>
            </a:p>
          </p:txBody>
        </p:sp>
        <p:grpSp>
          <p:nvGrpSpPr>
            <p:cNvPr id="9" name="Group 8">
              <a:extLst>
                <a:ext uri="{FF2B5EF4-FFF2-40B4-BE49-F238E27FC236}">
                  <a16:creationId xmlns:a16="http://schemas.microsoft.com/office/drawing/2014/main" id="{797B3CFB-7B74-424B-8B42-A80330FCC16E}"/>
                </a:ext>
              </a:extLst>
            </p:cNvPr>
            <p:cNvGrpSpPr/>
            <p:nvPr/>
          </p:nvGrpSpPr>
          <p:grpSpPr>
            <a:xfrm>
              <a:off x="3551415" y="964261"/>
              <a:ext cx="355398" cy="355398"/>
              <a:chOff x="220966" y="1333741"/>
              <a:chExt cx="355398" cy="355398"/>
            </a:xfrm>
          </p:grpSpPr>
          <p:sp>
            <p:nvSpPr>
              <p:cNvPr id="6" name="Oval 5">
                <a:extLst>
                  <a:ext uri="{FF2B5EF4-FFF2-40B4-BE49-F238E27FC236}">
                    <a16:creationId xmlns:a16="http://schemas.microsoft.com/office/drawing/2014/main" id="{4186B489-26EA-4100-BFA3-6C4070062716}"/>
                  </a:ext>
                </a:extLst>
              </p:cNvPr>
              <p:cNvSpPr/>
              <p:nvPr/>
            </p:nvSpPr>
            <p:spPr bwMode="auto">
              <a:xfrm>
                <a:off x="229266" y="1337948"/>
                <a:ext cx="345450" cy="345450"/>
              </a:xfrm>
              <a:prstGeom prst="ellipse">
                <a:avLst/>
              </a:prstGeom>
              <a:solidFill>
                <a:srgbClr val="50E6FF"/>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l" defTabSz="932472" fontAlgn="base">
                  <a:spcBef>
                    <a:spcPct val="0"/>
                  </a:spcBef>
                  <a:spcAft>
                    <a:spcPct val="0"/>
                  </a:spcAft>
                </a:pPr>
                <a:endParaRPr lang="en-US" sz="2000" dirty="0">
                  <a:gradFill>
                    <a:gsLst>
                      <a:gs pos="0">
                        <a:srgbClr val="FFFFFF"/>
                      </a:gs>
                      <a:gs pos="100000">
                        <a:srgbClr val="FFFFFF"/>
                      </a:gs>
                    </a:gsLst>
                    <a:lin ang="5400000" scaled="0"/>
                  </a:gradFill>
                  <a:ea typeface="Segoe UI" pitchFamily="34" charset="0"/>
                  <a:cs typeface="Segoe UI" pitchFamily="34" charset="0"/>
                </a:endParaRPr>
              </a:p>
            </p:txBody>
          </p:sp>
          <p:pic>
            <p:nvPicPr>
              <p:cNvPr id="5" name="Graphic 4">
                <a:extLst>
                  <a:ext uri="{FF2B5EF4-FFF2-40B4-BE49-F238E27FC236}">
                    <a16:creationId xmlns:a16="http://schemas.microsoft.com/office/drawing/2014/main" id="{5E711C2E-763D-4095-9587-20991F494AB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20966" y="1333741"/>
                <a:ext cx="355398" cy="355398"/>
              </a:xfrm>
              <a:prstGeom prst="rect">
                <a:avLst/>
              </a:prstGeom>
            </p:spPr>
          </p:pic>
        </p:grpSp>
      </p:grpSp>
      <p:grpSp>
        <p:nvGrpSpPr>
          <p:cNvPr id="23" name="Group 22" descr="Automate with low-code&#10;Build solutions with ease, using drag-and-drop features and intuitive visual design with thousands of templates.">
            <a:extLst>
              <a:ext uri="{FF2B5EF4-FFF2-40B4-BE49-F238E27FC236}">
                <a16:creationId xmlns:a16="http://schemas.microsoft.com/office/drawing/2014/main" id="{6C7F395B-CC81-455D-B358-121A0BCF91CE}"/>
              </a:ext>
            </a:extLst>
          </p:cNvPr>
          <p:cNvGrpSpPr/>
          <p:nvPr/>
        </p:nvGrpSpPr>
        <p:grpSpPr>
          <a:xfrm>
            <a:off x="3559213" y="1779177"/>
            <a:ext cx="2637053" cy="615553"/>
            <a:chOff x="3559213" y="1716117"/>
            <a:chExt cx="2637053" cy="615553"/>
          </a:xfrm>
        </p:grpSpPr>
        <p:sp>
          <p:nvSpPr>
            <p:cNvPr id="47" name="TextBox 46">
              <a:extLst>
                <a:ext uri="{FF2B5EF4-FFF2-40B4-BE49-F238E27FC236}">
                  <a16:creationId xmlns:a16="http://schemas.microsoft.com/office/drawing/2014/main" id="{96EEDE9C-AB24-4CDE-BBA6-704F3A9342F0}"/>
                </a:ext>
              </a:extLst>
            </p:cNvPr>
            <p:cNvSpPr txBox="1"/>
            <p:nvPr/>
          </p:nvSpPr>
          <p:spPr>
            <a:xfrm>
              <a:off x="4093621" y="1716117"/>
              <a:ext cx="2102645" cy="615553"/>
            </a:xfrm>
            <a:prstGeom prst="rect">
              <a:avLst/>
            </a:prstGeom>
            <a:noFill/>
          </p:spPr>
          <p:txBody>
            <a:bodyPr wrap="square" lIns="0" tIns="0" rIns="0" bIns="0" rtlCol="0" anchor="t">
              <a:spAutoFit/>
            </a:bodyPr>
            <a:lstStyle>
              <a:defPPr>
                <a:defRPr lang="en-US"/>
              </a:defPPr>
              <a:lvl1pPr>
                <a:defRPr sz="1400" b="1">
                  <a:solidFill>
                    <a:schemeClr val="accent1"/>
                  </a:solidFill>
                </a:defRPr>
              </a:lvl1pPr>
            </a:lstStyle>
            <a:p>
              <a:r>
                <a:rPr lang="en-US" sz="1000" dirty="0">
                  <a:solidFill>
                    <a:srgbClr val="0066FF"/>
                  </a:solidFill>
                  <a:latin typeface="+mj-lt"/>
                  <a:ea typeface="+mn-lt"/>
                  <a:cs typeface="+mn-lt"/>
                </a:rPr>
                <a:t>Automate with low-code</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000" b="0" dirty="0">
                  <a:solidFill>
                    <a:schemeClr val="tx1"/>
                  </a:solidFill>
                  <a:ea typeface="+mj-ea"/>
                  <a:cs typeface="+mj-cs"/>
                </a:rPr>
                <a:t>Build solutions with ease, using drag-and-drop features and intuitive visual design with thousands of templates.</a:t>
              </a:r>
            </a:p>
          </p:txBody>
        </p:sp>
        <p:grpSp>
          <p:nvGrpSpPr>
            <p:cNvPr id="42" name="Group 41">
              <a:extLst>
                <a:ext uri="{FF2B5EF4-FFF2-40B4-BE49-F238E27FC236}">
                  <a16:creationId xmlns:a16="http://schemas.microsoft.com/office/drawing/2014/main" id="{48FE9310-82D4-4636-AF81-FFB199695EBA}"/>
                </a:ext>
              </a:extLst>
            </p:cNvPr>
            <p:cNvGrpSpPr/>
            <p:nvPr/>
          </p:nvGrpSpPr>
          <p:grpSpPr>
            <a:xfrm>
              <a:off x="3559213" y="1855854"/>
              <a:ext cx="339802" cy="336078"/>
              <a:chOff x="5720178" y="7477808"/>
              <a:chExt cx="905827" cy="867727"/>
            </a:xfrm>
          </p:grpSpPr>
          <p:sp>
            <p:nvSpPr>
              <p:cNvPr id="43" name="Rectangle 42">
                <a:extLst>
                  <a:ext uri="{FF2B5EF4-FFF2-40B4-BE49-F238E27FC236}">
                    <a16:creationId xmlns:a16="http://schemas.microsoft.com/office/drawing/2014/main" id="{0A8AD8C8-3E34-4B37-BD93-9199CBDF1DE1}"/>
                  </a:ext>
                </a:extLst>
              </p:cNvPr>
              <p:cNvSpPr/>
              <p:nvPr/>
            </p:nvSpPr>
            <p:spPr bwMode="auto">
              <a:xfrm>
                <a:off x="5828287" y="7789069"/>
                <a:ext cx="652798" cy="428625"/>
              </a:xfrm>
              <a:prstGeom prst="rect">
                <a:avLst/>
              </a:prstGeom>
              <a:solidFill>
                <a:srgbClr val="50E6FF"/>
              </a:solidFill>
              <a:ln w="9525" cap="flat" cmpd="sng" algn="ctr">
                <a:noFill/>
                <a:prstDash val="solid"/>
                <a:headEnd type="none" w="med" len="med"/>
                <a:tailEnd type="none" w="med" len="med"/>
              </a:ln>
              <a:effectLst/>
            </p:spPr>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marL="0" marR="0" lvl="0" indent="0" defTabSz="932472" eaLnBrk="1" fontAlgn="base" latinLnBrk="0" hangingPunct="1">
                  <a:lnSpc>
                    <a:spcPct val="100000"/>
                  </a:lnSpc>
                  <a:spcBef>
                    <a:spcPct val="0"/>
                  </a:spcBef>
                  <a:spcAft>
                    <a:spcPct val="0"/>
                  </a:spcAft>
                  <a:buClrTx/>
                  <a:buSzTx/>
                  <a:buFontTx/>
                  <a:buNone/>
                  <a:tabLst/>
                  <a:defRPr/>
                </a:pPr>
                <a:endParaRPr kumimoji="0" lang="en-IN" sz="2000" b="0" i="0" u="none" strike="noStrike" kern="0" cap="none" spc="0" normalizeH="0" baseline="0" noProof="0" dirty="0">
                  <a:ln>
                    <a:noFill/>
                  </a:ln>
                  <a:solidFill>
                    <a:srgbClr val="FFFFFF"/>
                  </a:solidFill>
                  <a:effectLst/>
                  <a:uLnTx/>
                  <a:uFillTx/>
                  <a:latin typeface="Segoe UI"/>
                  <a:ea typeface="Segoe UI" pitchFamily="34" charset="0"/>
                  <a:cs typeface="Segoe UI" pitchFamily="34" charset="0"/>
                </a:endParaRPr>
              </a:p>
            </p:txBody>
          </p:sp>
          <p:sp>
            <p:nvSpPr>
              <p:cNvPr id="44" name="Graphic 130">
                <a:extLst>
                  <a:ext uri="{FF2B5EF4-FFF2-40B4-BE49-F238E27FC236}">
                    <a16:creationId xmlns:a16="http://schemas.microsoft.com/office/drawing/2014/main" id="{FA33F899-A3E8-4D3B-81B5-89EC50F1E2C2}"/>
                  </a:ext>
                </a:extLst>
              </p:cNvPr>
              <p:cNvSpPr/>
              <p:nvPr/>
            </p:nvSpPr>
            <p:spPr>
              <a:xfrm>
                <a:off x="5720178" y="7477808"/>
                <a:ext cx="905827" cy="867727"/>
              </a:xfrm>
              <a:custGeom>
                <a:avLst/>
                <a:gdLst>
                  <a:gd name="connsiteX0" fmla="*/ 853440 w 905827"/>
                  <a:gd name="connsiteY0" fmla="*/ 451485 h 867727"/>
                  <a:gd name="connsiteX1" fmla="*/ 829628 w 905827"/>
                  <a:gd name="connsiteY1" fmla="*/ 451485 h 867727"/>
                  <a:gd name="connsiteX2" fmla="*/ 829628 w 905827"/>
                  <a:gd name="connsiteY2" fmla="*/ 369570 h 867727"/>
                  <a:gd name="connsiteX3" fmla="*/ 726758 w 905827"/>
                  <a:gd name="connsiteY3" fmla="*/ 266700 h 867727"/>
                  <a:gd name="connsiteX4" fmla="*/ 486728 w 905827"/>
                  <a:gd name="connsiteY4" fmla="*/ 266700 h 867727"/>
                  <a:gd name="connsiteX5" fmla="*/ 486728 w 905827"/>
                  <a:gd name="connsiteY5" fmla="*/ 181928 h 867727"/>
                  <a:gd name="connsiteX6" fmla="*/ 546735 w 905827"/>
                  <a:gd name="connsiteY6" fmla="*/ 94298 h 867727"/>
                  <a:gd name="connsiteX7" fmla="*/ 452438 w 905827"/>
                  <a:gd name="connsiteY7" fmla="*/ 0 h 867727"/>
                  <a:gd name="connsiteX8" fmla="*/ 358140 w 905827"/>
                  <a:gd name="connsiteY8" fmla="*/ 94298 h 867727"/>
                  <a:gd name="connsiteX9" fmla="*/ 418148 w 905827"/>
                  <a:gd name="connsiteY9" fmla="*/ 181928 h 867727"/>
                  <a:gd name="connsiteX10" fmla="*/ 418148 w 905827"/>
                  <a:gd name="connsiteY10" fmla="*/ 266700 h 867727"/>
                  <a:gd name="connsiteX11" fmla="*/ 177165 w 905827"/>
                  <a:gd name="connsiteY11" fmla="*/ 266700 h 867727"/>
                  <a:gd name="connsiteX12" fmla="*/ 74295 w 905827"/>
                  <a:gd name="connsiteY12" fmla="*/ 369570 h 867727"/>
                  <a:gd name="connsiteX13" fmla="*/ 74295 w 905827"/>
                  <a:gd name="connsiteY13" fmla="*/ 451485 h 867727"/>
                  <a:gd name="connsiteX14" fmla="*/ 51435 w 905827"/>
                  <a:gd name="connsiteY14" fmla="*/ 451485 h 867727"/>
                  <a:gd name="connsiteX15" fmla="*/ 0 w 905827"/>
                  <a:gd name="connsiteY15" fmla="*/ 502920 h 867727"/>
                  <a:gd name="connsiteX16" fmla="*/ 0 w 905827"/>
                  <a:gd name="connsiteY16" fmla="*/ 623888 h 867727"/>
                  <a:gd name="connsiteX17" fmla="*/ 51435 w 905827"/>
                  <a:gd name="connsiteY17" fmla="*/ 675323 h 867727"/>
                  <a:gd name="connsiteX18" fmla="*/ 75248 w 905827"/>
                  <a:gd name="connsiteY18" fmla="*/ 675323 h 867727"/>
                  <a:gd name="connsiteX19" fmla="*/ 75248 w 905827"/>
                  <a:gd name="connsiteY19" fmla="*/ 764858 h 867727"/>
                  <a:gd name="connsiteX20" fmla="*/ 178118 w 905827"/>
                  <a:gd name="connsiteY20" fmla="*/ 867728 h 867727"/>
                  <a:gd name="connsiteX21" fmla="*/ 727710 w 905827"/>
                  <a:gd name="connsiteY21" fmla="*/ 867728 h 867727"/>
                  <a:gd name="connsiteX22" fmla="*/ 830580 w 905827"/>
                  <a:gd name="connsiteY22" fmla="*/ 764858 h 867727"/>
                  <a:gd name="connsiteX23" fmla="*/ 830580 w 905827"/>
                  <a:gd name="connsiteY23" fmla="*/ 675323 h 867727"/>
                  <a:gd name="connsiteX24" fmla="*/ 854393 w 905827"/>
                  <a:gd name="connsiteY24" fmla="*/ 675323 h 867727"/>
                  <a:gd name="connsiteX25" fmla="*/ 905828 w 905827"/>
                  <a:gd name="connsiteY25" fmla="*/ 623888 h 867727"/>
                  <a:gd name="connsiteX26" fmla="*/ 905828 w 905827"/>
                  <a:gd name="connsiteY26" fmla="*/ 502920 h 867727"/>
                  <a:gd name="connsiteX27" fmla="*/ 853440 w 905827"/>
                  <a:gd name="connsiteY27" fmla="*/ 451485 h 867727"/>
                  <a:gd name="connsiteX28" fmla="*/ 231458 w 905827"/>
                  <a:gd name="connsiteY28" fmla="*/ 490538 h 867727"/>
                  <a:gd name="connsiteX29" fmla="*/ 308610 w 905827"/>
                  <a:gd name="connsiteY29" fmla="*/ 413385 h 867727"/>
                  <a:gd name="connsiteX30" fmla="*/ 385763 w 905827"/>
                  <a:gd name="connsiteY30" fmla="*/ 490538 h 867727"/>
                  <a:gd name="connsiteX31" fmla="*/ 308610 w 905827"/>
                  <a:gd name="connsiteY31" fmla="*/ 567690 h 867727"/>
                  <a:gd name="connsiteX32" fmla="*/ 231458 w 905827"/>
                  <a:gd name="connsiteY32" fmla="*/ 490538 h 867727"/>
                  <a:gd name="connsiteX33" fmla="*/ 527685 w 905827"/>
                  <a:gd name="connsiteY33" fmla="*/ 732473 h 867727"/>
                  <a:gd name="connsiteX34" fmla="*/ 377190 w 905827"/>
                  <a:gd name="connsiteY34" fmla="*/ 732473 h 867727"/>
                  <a:gd name="connsiteX35" fmla="*/ 342900 w 905827"/>
                  <a:gd name="connsiteY35" fmla="*/ 698183 h 867727"/>
                  <a:gd name="connsiteX36" fmla="*/ 377190 w 905827"/>
                  <a:gd name="connsiteY36" fmla="*/ 663893 h 867727"/>
                  <a:gd name="connsiteX37" fmla="*/ 526733 w 905827"/>
                  <a:gd name="connsiteY37" fmla="*/ 663893 h 867727"/>
                  <a:gd name="connsiteX38" fmla="*/ 561023 w 905827"/>
                  <a:gd name="connsiteY38" fmla="*/ 698183 h 867727"/>
                  <a:gd name="connsiteX39" fmla="*/ 527685 w 905827"/>
                  <a:gd name="connsiteY39" fmla="*/ 732473 h 867727"/>
                  <a:gd name="connsiteX40" fmla="*/ 596265 w 905827"/>
                  <a:gd name="connsiteY40" fmla="*/ 567690 h 867727"/>
                  <a:gd name="connsiteX41" fmla="*/ 519113 w 905827"/>
                  <a:gd name="connsiteY41" fmla="*/ 490538 h 867727"/>
                  <a:gd name="connsiteX42" fmla="*/ 596265 w 905827"/>
                  <a:gd name="connsiteY42" fmla="*/ 413385 h 867727"/>
                  <a:gd name="connsiteX43" fmla="*/ 673418 w 905827"/>
                  <a:gd name="connsiteY43" fmla="*/ 490538 h 867727"/>
                  <a:gd name="connsiteX44" fmla="*/ 596265 w 905827"/>
                  <a:gd name="connsiteY44" fmla="*/ 567690 h 867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905827" h="867727">
                    <a:moveTo>
                      <a:pt x="853440" y="451485"/>
                    </a:moveTo>
                    <a:lnTo>
                      <a:pt x="829628" y="451485"/>
                    </a:lnTo>
                    <a:lnTo>
                      <a:pt x="829628" y="369570"/>
                    </a:lnTo>
                    <a:cubicBezTo>
                      <a:pt x="829628" y="313373"/>
                      <a:pt x="783908" y="266700"/>
                      <a:pt x="726758" y="266700"/>
                    </a:cubicBezTo>
                    <a:lnTo>
                      <a:pt x="486728" y="266700"/>
                    </a:lnTo>
                    <a:lnTo>
                      <a:pt x="486728" y="181928"/>
                    </a:lnTo>
                    <a:cubicBezTo>
                      <a:pt x="521970" y="168593"/>
                      <a:pt x="546735" y="134303"/>
                      <a:pt x="546735" y="94298"/>
                    </a:cubicBezTo>
                    <a:cubicBezTo>
                      <a:pt x="546735" y="41910"/>
                      <a:pt x="504825" y="0"/>
                      <a:pt x="452438" y="0"/>
                    </a:cubicBezTo>
                    <a:cubicBezTo>
                      <a:pt x="400050" y="0"/>
                      <a:pt x="358140" y="41910"/>
                      <a:pt x="358140" y="94298"/>
                    </a:cubicBezTo>
                    <a:cubicBezTo>
                      <a:pt x="358140" y="134303"/>
                      <a:pt x="382905" y="167640"/>
                      <a:pt x="418148" y="181928"/>
                    </a:cubicBezTo>
                    <a:lnTo>
                      <a:pt x="418148" y="266700"/>
                    </a:lnTo>
                    <a:lnTo>
                      <a:pt x="177165" y="266700"/>
                    </a:lnTo>
                    <a:cubicBezTo>
                      <a:pt x="120968" y="266700"/>
                      <a:pt x="74295" y="312420"/>
                      <a:pt x="74295" y="369570"/>
                    </a:cubicBezTo>
                    <a:lnTo>
                      <a:pt x="74295" y="451485"/>
                    </a:lnTo>
                    <a:lnTo>
                      <a:pt x="51435" y="451485"/>
                    </a:lnTo>
                    <a:cubicBezTo>
                      <a:pt x="22860" y="451485"/>
                      <a:pt x="0" y="474345"/>
                      <a:pt x="0" y="502920"/>
                    </a:cubicBezTo>
                    <a:lnTo>
                      <a:pt x="0" y="623888"/>
                    </a:lnTo>
                    <a:cubicBezTo>
                      <a:pt x="0" y="652463"/>
                      <a:pt x="22860" y="675323"/>
                      <a:pt x="51435" y="675323"/>
                    </a:cubicBezTo>
                    <a:lnTo>
                      <a:pt x="75248" y="675323"/>
                    </a:lnTo>
                    <a:lnTo>
                      <a:pt x="75248" y="764858"/>
                    </a:lnTo>
                    <a:cubicBezTo>
                      <a:pt x="75248" y="821055"/>
                      <a:pt x="120968" y="867728"/>
                      <a:pt x="178118" y="867728"/>
                    </a:cubicBezTo>
                    <a:lnTo>
                      <a:pt x="727710" y="867728"/>
                    </a:lnTo>
                    <a:cubicBezTo>
                      <a:pt x="783908" y="867728"/>
                      <a:pt x="830580" y="822008"/>
                      <a:pt x="830580" y="764858"/>
                    </a:cubicBezTo>
                    <a:lnTo>
                      <a:pt x="830580" y="675323"/>
                    </a:lnTo>
                    <a:lnTo>
                      <a:pt x="854393" y="675323"/>
                    </a:lnTo>
                    <a:cubicBezTo>
                      <a:pt x="882968" y="675323"/>
                      <a:pt x="905828" y="652463"/>
                      <a:pt x="905828" y="623888"/>
                    </a:cubicBezTo>
                    <a:lnTo>
                      <a:pt x="905828" y="502920"/>
                    </a:lnTo>
                    <a:cubicBezTo>
                      <a:pt x="904875" y="475298"/>
                      <a:pt x="882015" y="451485"/>
                      <a:pt x="853440" y="451485"/>
                    </a:cubicBezTo>
                    <a:close/>
                    <a:moveTo>
                      <a:pt x="231458" y="490538"/>
                    </a:moveTo>
                    <a:cubicBezTo>
                      <a:pt x="231458" y="447675"/>
                      <a:pt x="265748" y="413385"/>
                      <a:pt x="308610" y="413385"/>
                    </a:cubicBezTo>
                    <a:cubicBezTo>
                      <a:pt x="351473" y="413385"/>
                      <a:pt x="385763" y="447675"/>
                      <a:pt x="385763" y="490538"/>
                    </a:cubicBezTo>
                    <a:cubicBezTo>
                      <a:pt x="385763" y="533400"/>
                      <a:pt x="351473" y="567690"/>
                      <a:pt x="308610" y="567690"/>
                    </a:cubicBezTo>
                    <a:cubicBezTo>
                      <a:pt x="265748" y="567690"/>
                      <a:pt x="231458" y="533400"/>
                      <a:pt x="231458" y="490538"/>
                    </a:cubicBezTo>
                    <a:close/>
                    <a:moveTo>
                      <a:pt x="527685" y="732473"/>
                    </a:moveTo>
                    <a:lnTo>
                      <a:pt x="377190" y="732473"/>
                    </a:lnTo>
                    <a:cubicBezTo>
                      <a:pt x="358140" y="732473"/>
                      <a:pt x="342900" y="717233"/>
                      <a:pt x="342900" y="698183"/>
                    </a:cubicBezTo>
                    <a:cubicBezTo>
                      <a:pt x="342900" y="679133"/>
                      <a:pt x="358140" y="663893"/>
                      <a:pt x="377190" y="663893"/>
                    </a:cubicBezTo>
                    <a:lnTo>
                      <a:pt x="526733" y="663893"/>
                    </a:lnTo>
                    <a:cubicBezTo>
                      <a:pt x="545783" y="663893"/>
                      <a:pt x="561023" y="679133"/>
                      <a:pt x="561023" y="698183"/>
                    </a:cubicBezTo>
                    <a:cubicBezTo>
                      <a:pt x="561975" y="717233"/>
                      <a:pt x="545783" y="732473"/>
                      <a:pt x="527685" y="732473"/>
                    </a:cubicBezTo>
                    <a:close/>
                    <a:moveTo>
                      <a:pt x="596265" y="567690"/>
                    </a:moveTo>
                    <a:cubicBezTo>
                      <a:pt x="553403" y="567690"/>
                      <a:pt x="519113" y="533400"/>
                      <a:pt x="519113" y="490538"/>
                    </a:cubicBezTo>
                    <a:cubicBezTo>
                      <a:pt x="519113" y="447675"/>
                      <a:pt x="553403" y="413385"/>
                      <a:pt x="596265" y="413385"/>
                    </a:cubicBezTo>
                    <a:cubicBezTo>
                      <a:pt x="639128" y="413385"/>
                      <a:pt x="673418" y="447675"/>
                      <a:pt x="673418" y="490538"/>
                    </a:cubicBezTo>
                    <a:cubicBezTo>
                      <a:pt x="673418" y="533400"/>
                      <a:pt x="639128" y="567690"/>
                      <a:pt x="596265" y="567690"/>
                    </a:cubicBezTo>
                    <a:close/>
                  </a:path>
                </a:pathLst>
              </a:custGeom>
              <a:solidFill>
                <a:srgbClr val="0066FF"/>
              </a:solidFill>
              <a:ln w="9525" cap="flat">
                <a:noFill/>
                <a:prstDash val="solid"/>
                <a:miter/>
              </a:ln>
            </p:spPr>
            <p:txBody>
              <a:bodyPr rtlCol="0" anchor="ctr"/>
              <a:lstStyle/>
              <a:p>
                <a:pPr marL="0" marR="0" lvl="0" indent="0" defTabSz="914367" eaLnBrk="1" fontAlgn="auto" latinLnBrk="0" hangingPunct="1">
                  <a:lnSpc>
                    <a:spcPct val="100000"/>
                  </a:lnSpc>
                  <a:spcBef>
                    <a:spcPts val="0"/>
                  </a:spcBef>
                  <a:spcAft>
                    <a:spcPts val="0"/>
                  </a:spcAft>
                  <a:buClrTx/>
                  <a:buSzTx/>
                  <a:buFontTx/>
                  <a:buNone/>
                  <a:tabLst/>
                  <a:defRPr/>
                </a:pPr>
                <a:endParaRPr kumimoji="0" lang="en-IN" sz="1765" b="0" i="0" u="none" strike="noStrike" kern="0" cap="none" spc="0" normalizeH="0" baseline="0" noProof="0" dirty="0">
                  <a:ln>
                    <a:noFill/>
                  </a:ln>
                  <a:solidFill>
                    <a:srgbClr val="000000"/>
                  </a:solidFill>
                  <a:effectLst/>
                  <a:uLnTx/>
                  <a:uFillTx/>
                </a:endParaRPr>
              </a:p>
            </p:txBody>
          </p:sp>
        </p:grpSp>
      </p:grpSp>
      <p:grpSp>
        <p:nvGrpSpPr>
          <p:cNvPr id="11" name="Group 10" descr="Boost productivity&#10;Empower a more secure and compliant organization to save time with enterprise-grade tools.">
            <a:extLst>
              <a:ext uri="{FF2B5EF4-FFF2-40B4-BE49-F238E27FC236}">
                <a16:creationId xmlns:a16="http://schemas.microsoft.com/office/drawing/2014/main" id="{82DAC42D-5079-424C-A883-6D72703A437B}"/>
              </a:ext>
            </a:extLst>
          </p:cNvPr>
          <p:cNvGrpSpPr/>
          <p:nvPr/>
        </p:nvGrpSpPr>
        <p:grpSpPr>
          <a:xfrm>
            <a:off x="6426707" y="915199"/>
            <a:ext cx="2449867" cy="615553"/>
            <a:chOff x="6426707" y="852139"/>
            <a:chExt cx="2449867" cy="615553"/>
          </a:xfrm>
        </p:grpSpPr>
        <p:grpSp>
          <p:nvGrpSpPr>
            <p:cNvPr id="33" name="Group 21">
              <a:extLst>
                <a:ext uri="{FF2B5EF4-FFF2-40B4-BE49-F238E27FC236}">
                  <a16:creationId xmlns:a16="http://schemas.microsoft.com/office/drawing/2014/main" id="{69FE2D59-8285-4165-80AD-5F7EE2DE1955}"/>
                </a:ext>
                <a:ext uri="{C183D7F6-B498-43B3-948B-1728B52AA6E4}">
                  <adec:decorative xmlns:adec="http://schemas.microsoft.com/office/drawing/2017/decorative" val="1"/>
                </a:ext>
              </a:extLst>
            </p:cNvPr>
            <p:cNvGrpSpPr>
              <a:grpSpLocks noChangeAspect="1"/>
            </p:cNvGrpSpPr>
            <p:nvPr/>
          </p:nvGrpSpPr>
          <p:grpSpPr bwMode="auto">
            <a:xfrm>
              <a:off x="6426707" y="948095"/>
              <a:ext cx="424772" cy="423640"/>
              <a:chOff x="4841" y="993"/>
              <a:chExt cx="375" cy="374"/>
            </a:xfrm>
          </p:grpSpPr>
          <p:sp>
            <p:nvSpPr>
              <p:cNvPr id="35" name="Oval 22">
                <a:extLst>
                  <a:ext uri="{FF2B5EF4-FFF2-40B4-BE49-F238E27FC236}">
                    <a16:creationId xmlns:a16="http://schemas.microsoft.com/office/drawing/2014/main" id="{935C2733-1AB8-482A-A676-11CA162B1DDF}"/>
                  </a:ext>
                </a:extLst>
              </p:cNvPr>
              <p:cNvSpPr>
                <a:spLocks noChangeArrowheads="1"/>
              </p:cNvSpPr>
              <p:nvPr/>
            </p:nvSpPr>
            <p:spPr bwMode="auto">
              <a:xfrm>
                <a:off x="5070" y="993"/>
                <a:ext cx="105" cy="105"/>
              </a:xfrm>
              <a:prstGeom prst="ellipse">
                <a:avLst/>
              </a:prstGeom>
              <a:solidFill>
                <a:srgbClr val="1874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6" name="Oval 23">
                <a:extLst>
                  <a:ext uri="{FF2B5EF4-FFF2-40B4-BE49-F238E27FC236}">
                    <a16:creationId xmlns:a16="http://schemas.microsoft.com/office/drawing/2014/main" id="{5481E615-B560-4714-8622-7C3533B41443}"/>
                  </a:ext>
                </a:extLst>
              </p:cNvPr>
              <p:cNvSpPr>
                <a:spLocks noChangeArrowheads="1"/>
              </p:cNvSpPr>
              <p:nvPr/>
            </p:nvSpPr>
            <p:spPr bwMode="auto">
              <a:xfrm>
                <a:off x="4882" y="1133"/>
                <a:ext cx="105" cy="106"/>
              </a:xfrm>
              <a:prstGeom prst="ellipse">
                <a:avLst/>
              </a:prstGeom>
              <a:solidFill>
                <a:srgbClr val="4EE8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7" name="Freeform 24">
                <a:extLst>
                  <a:ext uri="{FF2B5EF4-FFF2-40B4-BE49-F238E27FC236}">
                    <a16:creationId xmlns:a16="http://schemas.microsoft.com/office/drawing/2014/main" id="{162E5D8E-8865-4EDF-B413-CA6770ADBAC9}"/>
                  </a:ext>
                </a:extLst>
              </p:cNvPr>
              <p:cNvSpPr>
                <a:spLocks/>
              </p:cNvSpPr>
              <p:nvPr/>
            </p:nvSpPr>
            <p:spPr bwMode="auto">
              <a:xfrm>
                <a:off x="4841" y="1262"/>
                <a:ext cx="187" cy="105"/>
              </a:xfrm>
              <a:custGeom>
                <a:avLst/>
                <a:gdLst>
                  <a:gd name="T0" fmla="*/ 341 w 682"/>
                  <a:gd name="T1" fmla="*/ 0 h 384"/>
                  <a:gd name="T2" fmla="*/ 341 w 682"/>
                  <a:gd name="T3" fmla="*/ 0 h 384"/>
                  <a:gd name="T4" fmla="*/ 682 w 682"/>
                  <a:gd name="T5" fmla="*/ 341 h 384"/>
                  <a:gd name="T6" fmla="*/ 682 w 682"/>
                  <a:gd name="T7" fmla="*/ 384 h 384"/>
                  <a:gd name="T8" fmla="*/ 0 w 682"/>
                  <a:gd name="T9" fmla="*/ 384 h 384"/>
                  <a:gd name="T10" fmla="*/ 0 w 682"/>
                  <a:gd name="T11" fmla="*/ 341 h 384"/>
                  <a:gd name="T12" fmla="*/ 341 w 682"/>
                  <a:gd name="T13" fmla="*/ 0 h 384"/>
                </a:gdLst>
                <a:ahLst/>
                <a:cxnLst>
                  <a:cxn ang="0">
                    <a:pos x="T0" y="T1"/>
                  </a:cxn>
                  <a:cxn ang="0">
                    <a:pos x="T2" y="T3"/>
                  </a:cxn>
                  <a:cxn ang="0">
                    <a:pos x="T4" y="T5"/>
                  </a:cxn>
                  <a:cxn ang="0">
                    <a:pos x="T6" y="T7"/>
                  </a:cxn>
                  <a:cxn ang="0">
                    <a:pos x="T8" y="T9"/>
                  </a:cxn>
                  <a:cxn ang="0">
                    <a:pos x="T10" y="T11"/>
                  </a:cxn>
                  <a:cxn ang="0">
                    <a:pos x="T12" y="T13"/>
                  </a:cxn>
                </a:cxnLst>
                <a:rect l="0" t="0" r="r" b="b"/>
                <a:pathLst>
                  <a:path w="682" h="384">
                    <a:moveTo>
                      <a:pt x="341" y="0"/>
                    </a:moveTo>
                    <a:cubicBezTo>
                      <a:pt x="341" y="0"/>
                      <a:pt x="341" y="0"/>
                      <a:pt x="341" y="0"/>
                    </a:cubicBezTo>
                    <a:cubicBezTo>
                      <a:pt x="530" y="0"/>
                      <a:pt x="682" y="153"/>
                      <a:pt x="682" y="341"/>
                    </a:cubicBezTo>
                    <a:cubicBezTo>
                      <a:pt x="682" y="384"/>
                      <a:pt x="682" y="384"/>
                      <a:pt x="682" y="384"/>
                    </a:cubicBezTo>
                    <a:cubicBezTo>
                      <a:pt x="0" y="384"/>
                      <a:pt x="0" y="384"/>
                      <a:pt x="0" y="384"/>
                    </a:cubicBezTo>
                    <a:cubicBezTo>
                      <a:pt x="0" y="341"/>
                      <a:pt x="0" y="341"/>
                      <a:pt x="0" y="341"/>
                    </a:cubicBezTo>
                    <a:cubicBezTo>
                      <a:pt x="0" y="153"/>
                      <a:pt x="153" y="0"/>
                      <a:pt x="341" y="0"/>
                    </a:cubicBezTo>
                    <a:close/>
                  </a:path>
                </a:pathLst>
              </a:custGeom>
              <a:solidFill>
                <a:srgbClr val="4EE8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8" name="Freeform 25">
                <a:extLst>
                  <a:ext uri="{FF2B5EF4-FFF2-40B4-BE49-F238E27FC236}">
                    <a16:creationId xmlns:a16="http://schemas.microsoft.com/office/drawing/2014/main" id="{6CB3134F-CC47-49AD-9903-D78B832FB702}"/>
                  </a:ext>
                </a:extLst>
              </p:cNvPr>
              <p:cNvSpPr>
                <a:spLocks/>
              </p:cNvSpPr>
              <p:nvPr/>
            </p:nvSpPr>
            <p:spPr bwMode="auto">
              <a:xfrm>
                <a:off x="5028" y="1122"/>
                <a:ext cx="188" cy="105"/>
              </a:xfrm>
              <a:custGeom>
                <a:avLst/>
                <a:gdLst>
                  <a:gd name="T0" fmla="*/ 342 w 683"/>
                  <a:gd name="T1" fmla="*/ 0 h 384"/>
                  <a:gd name="T2" fmla="*/ 342 w 683"/>
                  <a:gd name="T3" fmla="*/ 0 h 384"/>
                  <a:gd name="T4" fmla="*/ 683 w 683"/>
                  <a:gd name="T5" fmla="*/ 341 h 384"/>
                  <a:gd name="T6" fmla="*/ 683 w 683"/>
                  <a:gd name="T7" fmla="*/ 384 h 384"/>
                  <a:gd name="T8" fmla="*/ 0 w 683"/>
                  <a:gd name="T9" fmla="*/ 384 h 384"/>
                  <a:gd name="T10" fmla="*/ 0 w 683"/>
                  <a:gd name="T11" fmla="*/ 341 h 384"/>
                  <a:gd name="T12" fmla="*/ 342 w 683"/>
                  <a:gd name="T13" fmla="*/ 0 h 384"/>
                </a:gdLst>
                <a:ahLst/>
                <a:cxnLst>
                  <a:cxn ang="0">
                    <a:pos x="T0" y="T1"/>
                  </a:cxn>
                  <a:cxn ang="0">
                    <a:pos x="T2" y="T3"/>
                  </a:cxn>
                  <a:cxn ang="0">
                    <a:pos x="T4" y="T5"/>
                  </a:cxn>
                  <a:cxn ang="0">
                    <a:pos x="T6" y="T7"/>
                  </a:cxn>
                  <a:cxn ang="0">
                    <a:pos x="T8" y="T9"/>
                  </a:cxn>
                  <a:cxn ang="0">
                    <a:pos x="T10" y="T11"/>
                  </a:cxn>
                  <a:cxn ang="0">
                    <a:pos x="T12" y="T13"/>
                  </a:cxn>
                </a:cxnLst>
                <a:rect l="0" t="0" r="r" b="b"/>
                <a:pathLst>
                  <a:path w="683" h="384">
                    <a:moveTo>
                      <a:pt x="342" y="0"/>
                    </a:moveTo>
                    <a:cubicBezTo>
                      <a:pt x="342" y="0"/>
                      <a:pt x="342" y="0"/>
                      <a:pt x="342" y="0"/>
                    </a:cubicBezTo>
                    <a:cubicBezTo>
                      <a:pt x="530" y="0"/>
                      <a:pt x="683" y="153"/>
                      <a:pt x="683" y="341"/>
                    </a:cubicBezTo>
                    <a:cubicBezTo>
                      <a:pt x="683" y="384"/>
                      <a:pt x="683" y="384"/>
                      <a:pt x="683" y="384"/>
                    </a:cubicBezTo>
                    <a:cubicBezTo>
                      <a:pt x="0" y="384"/>
                      <a:pt x="0" y="384"/>
                      <a:pt x="0" y="384"/>
                    </a:cubicBezTo>
                    <a:cubicBezTo>
                      <a:pt x="0" y="341"/>
                      <a:pt x="0" y="341"/>
                      <a:pt x="0" y="341"/>
                    </a:cubicBezTo>
                    <a:cubicBezTo>
                      <a:pt x="0" y="153"/>
                      <a:pt x="153" y="0"/>
                      <a:pt x="342" y="0"/>
                    </a:cubicBezTo>
                    <a:close/>
                  </a:path>
                </a:pathLst>
              </a:custGeom>
              <a:solidFill>
                <a:srgbClr val="1874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3" name="TextBox 2">
              <a:extLst>
                <a:ext uri="{FF2B5EF4-FFF2-40B4-BE49-F238E27FC236}">
                  <a16:creationId xmlns:a16="http://schemas.microsoft.com/office/drawing/2014/main" id="{844975EC-4E05-4431-9CE9-B6486A377ED5}"/>
                </a:ext>
              </a:extLst>
            </p:cNvPr>
            <p:cNvSpPr txBox="1"/>
            <p:nvPr/>
          </p:nvSpPr>
          <p:spPr>
            <a:xfrm>
              <a:off x="6997705" y="852139"/>
              <a:ext cx="1878869" cy="615553"/>
            </a:xfrm>
            <a:prstGeom prst="rect">
              <a:avLst/>
            </a:prstGeom>
            <a:noFill/>
          </p:spPr>
          <p:txBody>
            <a:bodyPr wrap="square" lIns="0" tIns="0" rIns="0" bIns="0" rtlCol="0">
              <a:spAutoFit/>
            </a:bodyPr>
            <a:lstStyle>
              <a:defPPr>
                <a:defRPr lang="en-US"/>
              </a:defPPr>
              <a:lvl1pPr>
                <a:defRPr sz="1400" b="1">
                  <a:solidFill>
                    <a:schemeClr val="accent1"/>
                  </a:solidFill>
                </a:defRPr>
              </a:lvl1pPr>
            </a:lstStyle>
            <a:p>
              <a:r>
                <a:rPr lang="en-US" sz="1000" dirty="0">
                  <a:solidFill>
                    <a:srgbClr val="0066FF"/>
                  </a:solidFill>
                  <a:latin typeface="+mj-lt"/>
                  <a:ea typeface="+mn-lt"/>
                  <a:cs typeface="+mn-lt"/>
                </a:rPr>
                <a:t>Boost productivity</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000" b="0" dirty="0">
                  <a:solidFill>
                    <a:schemeClr val="tx1"/>
                  </a:solidFill>
                  <a:ea typeface="+mj-ea"/>
                  <a:cs typeface="+mj-cs"/>
                </a:rPr>
                <a:t>Empower a more secure and compliant organization to save time with enterprise-grade tools. </a:t>
              </a:r>
            </a:p>
          </p:txBody>
        </p:sp>
      </p:grpSp>
      <p:grpSp>
        <p:nvGrpSpPr>
          <p:cNvPr id="22" name="Group 21" descr="Scale with confidence&#10;Streamline how you work by combining the power of AI with automated workflows.">
            <a:extLst>
              <a:ext uri="{FF2B5EF4-FFF2-40B4-BE49-F238E27FC236}">
                <a16:creationId xmlns:a16="http://schemas.microsoft.com/office/drawing/2014/main" id="{1CF14440-6852-4679-92CE-4E7DC7A7A621}"/>
              </a:ext>
            </a:extLst>
          </p:cNvPr>
          <p:cNvGrpSpPr/>
          <p:nvPr/>
        </p:nvGrpSpPr>
        <p:grpSpPr>
          <a:xfrm>
            <a:off x="6529495" y="1779177"/>
            <a:ext cx="2269578" cy="615553"/>
            <a:chOff x="6529495" y="1716117"/>
            <a:chExt cx="2269578" cy="615553"/>
          </a:xfrm>
        </p:grpSpPr>
        <p:grpSp>
          <p:nvGrpSpPr>
            <p:cNvPr id="14" name="Group 4">
              <a:extLst>
                <a:ext uri="{FF2B5EF4-FFF2-40B4-BE49-F238E27FC236}">
                  <a16:creationId xmlns:a16="http://schemas.microsoft.com/office/drawing/2014/main" id="{3244B08A-D791-42B0-A75C-852411BC497C}"/>
                </a:ext>
                <a:ext uri="{C183D7F6-B498-43B3-948B-1728B52AA6E4}">
                  <adec:decorative xmlns:adec="http://schemas.microsoft.com/office/drawing/2017/decorative" val="1"/>
                </a:ext>
              </a:extLst>
            </p:cNvPr>
            <p:cNvGrpSpPr>
              <a:grpSpLocks noChangeAspect="1"/>
            </p:cNvGrpSpPr>
            <p:nvPr/>
          </p:nvGrpSpPr>
          <p:grpSpPr bwMode="auto">
            <a:xfrm>
              <a:off x="6529495" y="1875721"/>
              <a:ext cx="296346" cy="296344"/>
              <a:chOff x="4464" y="734"/>
              <a:chExt cx="374" cy="374"/>
            </a:xfrm>
          </p:grpSpPr>
          <p:sp>
            <p:nvSpPr>
              <p:cNvPr id="15" name="AutoShape 3">
                <a:extLst>
                  <a:ext uri="{FF2B5EF4-FFF2-40B4-BE49-F238E27FC236}">
                    <a16:creationId xmlns:a16="http://schemas.microsoft.com/office/drawing/2014/main" id="{F8771043-E8CF-4031-8436-B8DF9A79BBDB}"/>
                  </a:ext>
                </a:extLst>
              </p:cNvPr>
              <p:cNvSpPr>
                <a:spLocks noChangeAspect="1" noChangeArrowheads="1" noTextEdit="1"/>
              </p:cNvSpPr>
              <p:nvPr/>
            </p:nvSpPr>
            <p:spPr bwMode="auto">
              <a:xfrm>
                <a:off x="4464" y="734"/>
                <a:ext cx="374" cy="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7" name="Rectangle 5">
                <a:extLst>
                  <a:ext uri="{FF2B5EF4-FFF2-40B4-BE49-F238E27FC236}">
                    <a16:creationId xmlns:a16="http://schemas.microsoft.com/office/drawing/2014/main" id="{90264137-A583-41E6-8EAA-789C8C789890}"/>
                  </a:ext>
                </a:extLst>
              </p:cNvPr>
              <p:cNvSpPr>
                <a:spLocks noChangeArrowheads="1"/>
              </p:cNvSpPr>
              <p:nvPr/>
            </p:nvSpPr>
            <p:spPr bwMode="auto">
              <a:xfrm>
                <a:off x="4464" y="933"/>
                <a:ext cx="175" cy="175"/>
              </a:xfrm>
              <a:prstGeom prst="rect">
                <a:avLst/>
              </a:prstGeom>
              <a:solidFill>
                <a:srgbClr val="4EE8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19" name="Rectangle 6">
                <a:extLst>
                  <a:ext uri="{FF2B5EF4-FFF2-40B4-BE49-F238E27FC236}">
                    <a16:creationId xmlns:a16="http://schemas.microsoft.com/office/drawing/2014/main" id="{7D7231D3-D9E0-4BC5-B14F-EF529115D1B6}"/>
                  </a:ext>
                </a:extLst>
              </p:cNvPr>
              <p:cNvSpPr>
                <a:spLocks noChangeArrowheads="1"/>
              </p:cNvSpPr>
              <p:nvPr/>
            </p:nvSpPr>
            <p:spPr bwMode="auto">
              <a:xfrm>
                <a:off x="4464" y="734"/>
                <a:ext cx="374" cy="164"/>
              </a:xfrm>
              <a:prstGeom prst="rect">
                <a:avLst/>
              </a:prstGeom>
              <a:solidFill>
                <a:srgbClr val="1874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20" name="Rectangle 7">
                <a:extLst>
                  <a:ext uri="{FF2B5EF4-FFF2-40B4-BE49-F238E27FC236}">
                    <a16:creationId xmlns:a16="http://schemas.microsoft.com/office/drawing/2014/main" id="{4F325554-0829-4CA0-A7F5-DE257633697C}"/>
                  </a:ext>
                </a:extLst>
              </p:cNvPr>
              <p:cNvSpPr>
                <a:spLocks noChangeArrowheads="1"/>
              </p:cNvSpPr>
              <p:nvPr/>
            </p:nvSpPr>
            <p:spPr bwMode="auto">
              <a:xfrm>
                <a:off x="4674" y="734"/>
                <a:ext cx="164" cy="374"/>
              </a:xfrm>
              <a:prstGeom prst="rect">
                <a:avLst/>
              </a:prstGeom>
              <a:solidFill>
                <a:srgbClr val="1874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8" name="TextBox 7">
              <a:extLst>
                <a:ext uri="{FF2B5EF4-FFF2-40B4-BE49-F238E27FC236}">
                  <a16:creationId xmlns:a16="http://schemas.microsoft.com/office/drawing/2014/main" id="{EE74A23A-E694-4017-A78D-57BABB6E6B04}"/>
                </a:ext>
              </a:extLst>
            </p:cNvPr>
            <p:cNvSpPr txBox="1"/>
            <p:nvPr/>
          </p:nvSpPr>
          <p:spPr>
            <a:xfrm>
              <a:off x="6997705" y="1716117"/>
              <a:ext cx="1801368" cy="615553"/>
            </a:xfrm>
            <a:prstGeom prst="rect">
              <a:avLst/>
            </a:prstGeom>
            <a:noFill/>
          </p:spPr>
          <p:txBody>
            <a:bodyPr wrap="square" lIns="0" tIns="0" rIns="0" bIns="0" rtlCol="0">
              <a:spAutoFit/>
            </a:bodyPr>
            <a:lstStyle/>
            <a:p>
              <a:r>
                <a:rPr lang="en-US" sz="1000" dirty="0">
                  <a:solidFill>
                    <a:srgbClr val="0066FF"/>
                  </a:solidFill>
                  <a:latin typeface="+mj-lt"/>
                  <a:ea typeface="+mn-lt"/>
                  <a:cs typeface="+mn-lt"/>
                </a:rPr>
                <a:t>Scale with confidence</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000" dirty="0">
                  <a:ea typeface="+mj-ea"/>
                  <a:cs typeface="+mj-cs"/>
                </a:rPr>
                <a:t>Streamline how you work by combining the power of AI with automated workflows. </a:t>
              </a:r>
            </a:p>
          </p:txBody>
        </p:sp>
      </p:grpSp>
      <p:graphicFrame>
        <p:nvGraphicFramePr>
          <p:cNvPr id="12" name="Table 11">
            <a:extLst>
              <a:ext uri="{FF2B5EF4-FFF2-40B4-BE49-F238E27FC236}">
                <a16:creationId xmlns:a16="http://schemas.microsoft.com/office/drawing/2014/main" id="{E8378F82-0870-4F31-ABA4-B8EC8358859D}"/>
              </a:ext>
            </a:extLst>
          </p:cNvPr>
          <p:cNvGraphicFramePr>
            <a:graphicFrameLocks noGrp="1"/>
          </p:cNvGraphicFramePr>
          <p:nvPr>
            <p:extLst>
              <p:ext uri="{D42A27DB-BD31-4B8C-83A1-F6EECF244321}">
                <p14:modId xmlns:p14="http://schemas.microsoft.com/office/powerpoint/2010/main" val="2231342095"/>
              </p:ext>
            </p:extLst>
          </p:nvPr>
        </p:nvGraphicFramePr>
        <p:xfrm>
          <a:off x="223784" y="2412390"/>
          <a:ext cx="8696430" cy="4191538"/>
        </p:xfrm>
        <a:graphic>
          <a:graphicData uri="http://schemas.openxmlformats.org/drawingml/2006/table">
            <a:tbl>
              <a:tblPr firstRow="1"/>
              <a:tblGrid>
                <a:gridCol w="2046450">
                  <a:extLst>
                    <a:ext uri="{9D8B030D-6E8A-4147-A177-3AD203B41FA5}">
                      <a16:colId xmlns:a16="http://schemas.microsoft.com/office/drawing/2014/main" val="2863972206"/>
                    </a:ext>
                  </a:extLst>
                </a:gridCol>
                <a:gridCol w="6649980">
                  <a:extLst>
                    <a:ext uri="{9D8B030D-6E8A-4147-A177-3AD203B41FA5}">
                      <a16:colId xmlns:a16="http://schemas.microsoft.com/office/drawing/2014/main" val="3822386088"/>
                    </a:ext>
                  </a:extLst>
                </a:gridCol>
              </a:tblGrid>
              <a:tr h="367465">
                <a:tc gridSpan="2">
                  <a:txBody>
                    <a:bodyPr/>
                    <a:lstStyle/>
                    <a:p>
                      <a:r>
                        <a:rPr lang="en-US" sz="1800" b="0" kern="1200" cap="none" spc="-38" baseline="0" dirty="0">
                          <a:ln w="3175">
                            <a:noFill/>
                          </a:ln>
                          <a:solidFill>
                            <a:srgbClr val="0066FF"/>
                          </a:solidFill>
                          <a:effectLst/>
                          <a:latin typeface="+mj-lt"/>
                          <a:ea typeface="+mn-ea"/>
                          <a:cs typeface="Segoe UI"/>
                        </a:rPr>
                        <a:t>Objection handling</a:t>
                      </a:r>
                    </a:p>
                  </a:txBody>
                  <a:tcPr marL="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indent="0">
                        <a:buFont typeface="Arial" panose="020B0604020202020204" pitchFamily="34" charset="0"/>
                        <a:buNone/>
                      </a:pPr>
                      <a:r>
                        <a:rPr lang="en-US" sz="1000">
                          <a:solidFill>
                            <a:schemeClr val="accent1"/>
                          </a:solidFill>
                        </a:rPr>
                        <a:t>With Dynamics 365 Sales Professional they can:</a:t>
                      </a:r>
                    </a:p>
                  </a:txBody>
                  <a:tcPr>
                    <a:lnL w="3175"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74818346"/>
                  </a:ext>
                </a:extLst>
              </a:tr>
              <a:tr h="256696">
                <a:tc gridSpan="2">
                  <a:txBody>
                    <a:bodyPr/>
                    <a:lstStyle/>
                    <a:p>
                      <a:pPr marL="0" marR="0" lvl="0" indent="0" algn="l" rtl="0" eaLnBrk="1" fontAlgn="t" latinLnBrk="0" hangingPunct="1">
                        <a:lnSpc>
                          <a:spcPct val="107000"/>
                        </a:lnSpc>
                        <a:spcBef>
                          <a:spcPts val="0"/>
                        </a:spcBef>
                        <a:spcAft>
                          <a:spcPts val="600"/>
                        </a:spcAft>
                        <a:buClrTx/>
                        <a:buSzTx/>
                        <a:buFontTx/>
                        <a:buNone/>
                      </a:pPr>
                      <a:r>
                        <a:rPr lang="en-US" sz="1000" dirty="0">
                          <a:ea typeface="+mn-lt"/>
                          <a:cs typeface="+mn-lt"/>
                        </a:rPr>
                        <a:t>Get prepared to handle some common concerns and perceptions about adopting Power Automate. </a:t>
                      </a:r>
                    </a:p>
                  </a:txBody>
                  <a:tcPr marL="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extLst>
                  <a:ext uri="{0D108BD9-81ED-4DB2-BD59-A6C34878D82A}">
                    <a16:rowId xmlns:a16="http://schemas.microsoft.com/office/drawing/2014/main" val="3931945902"/>
                  </a:ext>
                </a:extLst>
              </a:tr>
              <a:tr h="918662">
                <a:tc>
                  <a:txBody>
                    <a:bodyPr/>
                    <a:lstStyle/>
                    <a:p>
                      <a:pPr fontAlgn="t">
                        <a:spcAft>
                          <a:spcPts val="600"/>
                        </a:spcAft>
                      </a:pPr>
                      <a:r>
                        <a:rPr lang="en-US" sz="1000" i="1" dirty="0">
                          <a:solidFill>
                            <a:srgbClr val="50E6FF"/>
                          </a:solidFill>
                          <a:latin typeface="Segoe UI Semibold"/>
                          <a:cs typeface="Times New Roman"/>
                        </a:rPr>
                        <a:t>I’m already using a competitive solution/too many solutions.</a:t>
                      </a:r>
                    </a:p>
                  </a:txBody>
                  <a:tcPr marL="45720" anchor="ctr">
                    <a:lnL w="12700" cap="flat" cmpd="sng" algn="ctr">
                      <a:noFill/>
                      <a:prstDash val="solid"/>
                      <a:round/>
                      <a:headEnd type="none" w="med" len="med"/>
                      <a:tailEnd type="none" w="med" len="med"/>
                    </a:lnL>
                    <a:lnR w="3175" cap="flat" cmpd="sng" algn="ctr">
                      <a:noFill/>
                      <a:prstDash val="solid"/>
                      <a:round/>
                      <a:headEnd type="none" w="med" len="med"/>
                      <a:tailEnd type="none" w="med" len="med"/>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rgbClr val="191919"/>
                    </a:solidFill>
                  </a:tcPr>
                </a:tc>
                <a:tc>
                  <a:txBody>
                    <a:bodyPr/>
                    <a:lstStyle/>
                    <a:p>
                      <a:pPr marL="0" marR="0" lvl="0" indent="0" algn="l" rtl="0" eaLnBrk="1" fontAlgn="auto" latinLnBrk="0" hangingPunct="1">
                        <a:lnSpc>
                          <a:spcPct val="100000"/>
                        </a:lnSpc>
                        <a:spcBef>
                          <a:spcPts val="0"/>
                        </a:spcBef>
                        <a:spcAft>
                          <a:spcPts val="0"/>
                        </a:spcAft>
                        <a:buClrTx/>
                        <a:buSzTx/>
                        <a:buFont typeface="Arial" panose="020B0604020202020204" pitchFamily="34" charset="0"/>
                        <a:buNone/>
                      </a:pPr>
                      <a:r>
                        <a:rPr lang="en-US" sz="900" kern="1200" dirty="0">
                          <a:solidFill>
                            <a:srgbClr val="0066FF"/>
                          </a:solidFill>
                          <a:latin typeface="+mj-lt"/>
                          <a:ea typeface="+mn-ea"/>
                          <a:cs typeface="+mn-cs"/>
                        </a:rPr>
                        <a:t>Power Automate offers many unique benefits, including seamless integration with Microsoft Power Platform, Azure, Microsoft 365, Dynamics 365, and 3rd-party connectivity. With over 475 connectors, Power Automate covers a wide range of Microsoft and non-Microsoft scenarios to begin automating with ease. </a:t>
                      </a:r>
                    </a:p>
                    <a:p>
                      <a:pPr marL="171450" marR="0" lvl="0" indent="-171450" algn="l" rtl="0" eaLnBrk="1" fontAlgn="auto" latinLnBrk="0" hangingPunct="1">
                        <a:lnSpc>
                          <a:spcPct val="100000"/>
                        </a:lnSpc>
                        <a:spcBef>
                          <a:spcPts val="0"/>
                        </a:spcBef>
                        <a:spcAft>
                          <a:spcPts val="0"/>
                        </a:spcAft>
                        <a:buClrTx/>
                        <a:buSzTx/>
                        <a:buFont typeface="Arial" panose="020B0604020202020204" pitchFamily="34" charset="0"/>
                        <a:buChar char="•"/>
                      </a:pPr>
                      <a:r>
                        <a:rPr lang="en-US" sz="900" dirty="0"/>
                        <a:t>Use one connected solution for automation across all apps and services. </a:t>
                      </a:r>
                    </a:p>
                    <a:p>
                      <a:pPr marL="171450" marR="0" lvl="0" indent="-171450" algn="l" rtl="0" eaLnBrk="1" fontAlgn="auto" latinLnBrk="0" hangingPunct="1">
                        <a:lnSpc>
                          <a:spcPct val="100000"/>
                        </a:lnSpc>
                        <a:spcBef>
                          <a:spcPts val="0"/>
                        </a:spcBef>
                        <a:spcAft>
                          <a:spcPts val="0"/>
                        </a:spcAft>
                        <a:buClrTx/>
                        <a:buSzTx/>
                        <a:buFont typeface="Arial" panose="020B0604020202020204" pitchFamily="34" charset="0"/>
                        <a:buChar char="•"/>
                      </a:pPr>
                      <a:r>
                        <a:rPr lang="en-US" sz="900" dirty="0"/>
                        <a:t>Native integration and scalability across Microsoft and 3rd-party apps gives Power Automate unparalleled strength of scale. </a:t>
                      </a:r>
                    </a:p>
                    <a:p>
                      <a:pPr marL="171450" marR="0" lvl="0" indent="-171450" algn="l" rtl="0" eaLnBrk="1" fontAlgn="auto" latinLnBrk="0" hangingPunct="1">
                        <a:lnSpc>
                          <a:spcPct val="100000"/>
                        </a:lnSpc>
                        <a:spcBef>
                          <a:spcPts val="0"/>
                        </a:spcBef>
                        <a:spcAft>
                          <a:spcPts val="0"/>
                        </a:spcAft>
                        <a:buClrTx/>
                        <a:buSzTx/>
                        <a:buFont typeface="Arial" panose="020B0604020202020204" pitchFamily="34" charset="0"/>
                        <a:buChar char="•"/>
                      </a:pPr>
                      <a:r>
                        <a:rPr lang="en-US" sz="900" b="0" i="0" kern="1200" dirty="0">
                          <a:solidFill>
                            <a:schemeClr val="tx1"/>
                          </a:solidFill>
                          <a:effectLst/>
                          <a:cs typeface="Segoe UI Light"/>
                        </a:rPr>
                        <a:t>Power Automate is accessible across the business, making it easy to license the entire organization with automation. </a:t>
                      </a:r>
                    </a:p>
                  </a:txBody>
                  <a:tcPr anchor="ctr">
                    <a:lnL w="3175"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95952841"/>
                  </a:ext>
                </a:extLst>
              </a:tr>
              <a:tr h="704307">
                <a:tc>
                  <a:txBody>
                    <a:bodyPr/>
                    <a:lstStyle/>
                    <a:p>
                      <a:r>
                        <a:rPr lang="en-US" sz="1000" i="1" kern="1200" dirty="0">
                          <a:solidFill>
                            <a:srgbClr val="50E6FF"/>
                          </a:solidFill>
                          <a:latin typeface="Segoe UI Semibold"/>
                          <a:ea typeface="+mn-ea"/>
                          <a:cs typeface="Times New Roman"/>
                        </a:rPr>
                        <a:t>I don’t have time, skills, or budget for a complicated, lengthy deployment.</a:t>
                      </a:r>
                    </a:p>
                  </a:txBody>
                  <a:tcPr marL="45720" anchor="ctr">
                    <a:lnL w="12700" cap="flat" cmpd="sng" algn="ctr">
                      <a:noFill/>
                      <a:prstDash val="solid"/>
                      <a:round/>
                      <a:headEnd type="none" w="med" len="med"/>
                      <a:tailEnd type="none" w="med" len="med"/>
                    </a:lnL>
                    <a:lnR w="3175" cap="flat" cmpd="sng" algn="ctr">
                      <a:noFill/>
                      <a:prstDash val="solid"/>
                      <a:round/>
                      <a:headEnd type="none" w="med" len="med"/>
                      <a:tailEnd type="none" w="med" len="med"/>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rgbClr val="191919"/>
                    </a:solidFill>
                  </a:tcPr>
                </a:tc>
                <a:tc>
                  <a:txBody>
                    <a:bodyPr/>
                    <a:lstStyle/>
                    <a:p>
                      <a:pPr marL="0" marR="0" lvl="0" indent="0" algn="l" defTabSz="699557"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900" kern="1200" dirty="0">
                          <a:solidFill>
                            <a:srgbClr val="0066FF"/>
                          </a:solidFill>
                          <a:latin typeface="+mj-lt"/>
                          <a:ea typeface="+mn-ea"/>
                          <a:cs typeface="+mn-cs"/>
                        </a:rPr>
                        <a:t>Power Automate democratizes automation with low-code and a low barrier to entry.</a:t>
                      </a:r>
                    </a:p>
                    <a:p>
                      <a:pPr marL="171450" marR="0" lvl="0" indent="-171450" algn="l" defTabSz="69955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kern="1200" dirty="0">
                          <a:solidFill>
                            <a:schemeClr val="tx1"/>
                          </a:solidFill>
                          <a:latin typeface="+mn-lt"/>
                          <a:ea typeface="+mn-ea"/>
                          <a:cs typeface="+mn-cs"/>
                        </a:rPr>
                        <a:t>You can get up and running quickly and cost effectively with seeded Microsoft 365 capabilities or standalone licensing.</a:t>
                      </a:r>
                    </a:p>
                    <a:p>
                      <a:pPr marL="171450" marR="0" lvl="0" indent="-171450" algn="l" rtl="0" eaLnBrk="1" fontAlgn="auto" latinLnBrk="0" hangingPunct="1">
                        <a:lnSpc>
                          <a:spcPct val="100000"/>
                        </a:lnSpc>
                        <a:spcBef>
                          <a:spcPts val="0"/>
                        </a:spcBef>
                        <a:spcAft>
                          <a:spcPts val="0"/>
                        </a:spcAft>
                        <a:buClrTx/>
                        <a:buSzTx/>
                        <a:buFont typeface="Arial" panose="020B0604020202020204" pitchFamily="34" charset="0"/>
                        <a:buChar char="•"/>
                      </a:pPr>
                      <a:r>
                        <a:rPr lang="en-US" sz="900" kern="1200" dirty="0">
                          <a:solidFill>
                            <a:schemeClr val="tx1"/>
                          </a:solidFill>
                          <a:latin typeface="+mn-lt"/>
                          <a:ea typeface="+mn-ea"/>
                          <a:cs typeface="+mn-cs"/>
                        </a:rPr>
                        <a:t>Leverage cloud-based API automation and on-premises automation to enable scenarios rapidly. </a:t>
                      </a:r>
                    </a:p>
                    <a:p>
                      <a:pPr marL="171450" marR="0" lvl="0" indent="-171450" algn="l" defTabSz="69955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kern="1200" dirty="0">
                          <a:solidFill>
                            <a:schemeClr val="tx1"/>
                          </a:solidFill>
                          <a:latin typeface="+mn-lt"/>
                          <a:ea typeface="+mn-ea"/>
                          <a:cs typeface="+mn-cs"/>
                        </a:rPr>
                        <a:t>Take advantage of native integration across your apps and services to deploy and start automating quickly. </a:t>
                      </a:r>
                    </a:p>
                  </a:txBody>
                  <a:tcPr anchor="ctr">
                    <a:lnL w="3175"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2318194463"/>
                  </a:ext>
                </a:extLst>
              </a:tr>
              <a:tr h="918662">
                <a:tc>
                  <a:txBody>
                    <a:bodyPr/>
                    <a:lstStyle/>
                    <a:p>
                      <a:r>
                        <a:rPr lang="en-US" sz="1000" i="1" kern="1200" dirty="0">
                          <a:solidFill>
                            <a:srgbClr val="50E6FF"/>
                          </a:solidFill>
                          <a:latin typeface="Segoe UI Semibold"/>
                          <a:ea typeface="+mn-ea"/>
                          <a:cs typeface="Times New Roman"/>
                        </a:rPr>
                        <a:t>My teams are already stretched thin—they don’t have time to learn a new tool.</a:t>
                      </a:r>
                    </a:p>
                  </a:txBody>
                  <a:tcPr marL="45720" anchor="ctr">
                    <a:lnL w="12700" cap="flat" cmpd="sng" algn="ctr">
                      <a:noFill/>
                      <a:prstDash val="solid"/>
                      <a:round/>
                      <a:headEnd type="none" w="med" len="med"/>
                      <a:tailEnd type="none" w="med" len="med"/>
                    </a:lnL>
                    <a:lnR w="3175" cap="flat" cmpd="sng" algn="ctr">
                      <a:noFill/>
                      <a:prstDash val="solid"/>
                      <a:round/>
                      <a:headEnd type="none" w="med" len="med"/>
                      <a:tailEnd type="none" w="med" len="med"/>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rgbClr val="191919"/>
                    </a:solidFill>
                  </a:tcPr>
                </a:tc>
                <a:tc>
                  <a:txBody>
                    <a:bodyPr/>
                    <a:lstStyle/>
                    <a:p>
                      <a:pPr marR="0" lvl="0" algn="l" rtl="0" eaLnBrk="1" fontAlgn="auto" latinLnBrk="0" hangingPunct="1">
                        <a:lnSpc>
                          <a:spcPct val="100000"/>
                        </a:lnSpc>
                        <a:spcBef>
                          <a:spcPts val="0"/>
                        </a:spcBef>
                        <a:spcAft>
                          <a:spcPts val="0"/>
                        </a:spcAft>
                        <a:buClrTx/>
                        <a:buSzTx/>
                        <a:buFont typeface="Arial" panose="020B0604020202020204" pitchFamily="34" charset="0"/>
                      </a:pPr>
                      <a:r>
                        <a:rPr lang="en-US" sz="900" kern="1200" dirty="0">
                          <a:solidFill>
                            <a:srgbClr val="0066FF"/>
                          </a:solidFill>
                          <a:latin typeface="+mj-lt"/>
                          <a:ea typeface="+mn-ea"/>
                          <a:cs typeface="+mn-cs"/>
                        </a:rPr>
                        <a:t>Power Automate leverages guided recommendations with Process Advisor, highlighting the bottlenecks in your processes and identifying the best automation opportunities. </a:t>
                      </a:r>
                    </a:p>
                    <a:p>
                      <a:pPr marL="171450" marR="0" lvl="0" indent="-171450" algn="l" rtl="0" eaLnBrk="1" fontAlgn="auto" latinLnBrk="0" hangingPunct="1">
                        <a:lnSpc>
                          <a:spcPct val="100000"/>
                        </a:lnSpc>
                        <a:spcBef>
                          <a:spcPts val="0"/>
                        </a:spcBef>
                        <a:spcAft>
                          <a:spcPts val="0"/>
                        </a:spcAft>
                        <a:buClrTx/>
                        <a:buSzTx/>
                        <a:buFont typeface="Arial" panose="020B0604020202020204" pitchFamily="34" charset="0"/>
                        <a:buChar char="•"/>
                      </a:pPr>
                      <a:r>
                        <a:rPr lang="en-US" sz="900" kern="1200" dirty="0">
                          <a:solidFill>
                            <a:schemeClr val="tx1"/>
                          </a:solidFill>
                          <a:latin typeface="+mn-lt"/>
                          <a:ea typeface="+mn-ea"/>
                          <a:cs typeface="+mn-cs"/>
                        </a:rPr>
                        <a:t>An intuitive interface helps you get started quickly by identifying processes that slow down your organization. </a:t>
                      </a:r>
                    </a:p>
                    <a:p>
                      <a:pPr marL="171450" marR="0" lvl="0" indent="-171450" algn="l" rtl="0" eaLnBrk="1" fontAlgn="auto" latinLnBrk="0" hangingPunct="1">
                        <a:lnSpc>
                          <a:spcPct val="100000"/>
                        </a:lnSpc>
                        <a:spcBef>
                          <a:spcPts val="0"/>
                        </a:spcBef>
                        <a:spcAft>
                          <a:spcPts val="0"/>
                        </a:spcAft>
                        <a:buClrTx/>
                        <a:buSzTx/>
                        <a:buFont typeface="Arial" panose="020B0604020202020204" pitchFamily="34" charset="0"/>
                        <a:buChar char="•"/>
                      </a:pPr>
                      <a:r>
                        <a:rPr lang="en-US" sz="900" kern="1200" dirty="0">
                          <a:solidFill>
                            <a:schemeClr val="tx1"/>
                          </a:solidFill>
                          <a:latin typeface="+mn-lt"/>
                          <a:ea typeface="+mn-ea"/>
                          <a:cs typeface="+mn-cs"/>
                        </a:rPr>
                        <a:t>Capture rich, visual maps and gain clear insights and recommendations into process improvements with built-in analytics and process maps. </a:t>
                      </a:r>
                    </a:p>
                    <a:p>
                      <a:pPr marL="171450" marR="0" lvl="0" indent="-171450" algn="l" rtl="0" eaLnBrk="1" fontAlgn="auto" latinLnBrk="0" hangingPunct="1">
                        <a:lnSpc>
                          <a:spcPct val="100000"/>
                        </a:lnSpc>
                        <a:spcBef>
                          <a:spcPts val="0"/>
                        </a:spcBef>
                        <a:spcAft>
                          <a:spcPts val="0"/>
                        </a:spcAft>
                        <a:buClrTx/>
                        <a:buSzTx/>
                        <a:buFont typeface="Arial" panose="020B0604020202020204" pitchFamily="34" charset="0"/>
                        <a:buChar char="•"/>
                      </a:pPr>
                      <a:r>
                        <a:rPr lang="en-US" sz="900" kern="1200" dirty="0">
                          <a:solidFill>
                            <a:schemeClr val="tx1"/>
                          </a:solidFill>
                          <a:latin typeface="+mn-lt"/>
                          <a:ea typeface="+mn-ea"/>
                          <a:cs typeface="+mn-cs"/>
                        </a:rPr>
                        <a:t>Power Automate turns discovery into action quickly, with little training required. </a:t>
                      </a:r>
                    </a:p>
                  </a:txBody>
                  <a:tcPr anchor="ctr">
                    <a:lnL w="3175"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accent4"/>
                      </a:solidFill>
                      <a:prstDash val="solid"/>
                      <a:round/>
                      <a:headEnd type="none" w="med" len="med"/>
                      <a:tailEnd type="none" w="med" len="med"/>
                    </a:lnT>
                    <a:lnB w="6350" cap="flat" cmpd="sng" algn="ctr">
                      <a:solidFill>
                        <a:schemeClr val="accent4"/>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91282466"/>
                  </a:ext>
                </a:extLst>
              </a:tr>
              <a:tr h="1025746">
                <a:tc>
                  <a:txBody>
                    <a:bodyPr/>
                    <a:lstStyle/>
                    <a:p>
                      <a:pPr marL="0" algn="l" defTabSz="699557" rtl="0" eaLnBrk="1" latinLnBrk="0" hangingPunct="1"/>
                      <a:r>
                        <a:rPr lang="en-US" sz="1000" i="1" kern="1200" dirty="0">
                          <a:solidFill>
                            <a:srgbClr val="50E6FF"/>
                          </a:solidFill>
                          <a:latin typeface="Segoe UI Semibold"/>
                          <a:ea typeface="+mn-ea"/>
                          <a:cs typeface="Times New Roman"/>
                        </a:rPr>
                        <a:t>We’re already dealing with </a:t>
                      </a:r>
                      <a:br>
                        <a:rPr lang="en-US" sz="1000" i="1" kern="1200" dirty="0">
                          <a:solidFill>
                            <a:srgbClr val="50E6FF"/>
                          </a:solidFill>
                          <a:latin typeface="Segoe UI Semibold"/>
                          <a:ea typeface="+mn-ea"/>
                          <a:cs typeface="Times New Roman"/>
                        </a:rPr>
                      </a:br>
                      <a:r>
                        <a:rPr lang="en-US" sz="1000" i="1" kern="1200" dirty="0">
                          <a:solidFill>
                            <a:srgbClr val="50E6FF"/>
                          </a:solidFill>
                          <a:latin typeface="Segoe UI Semibold"/>
                          <a:ea typeface="+mn-ea"/>
                          <a:cs typeface="Times New Roman"/>
                        </a:rPr>
                        <a:t>a lot of change—this isn’t </a:t>
                      </a:r>
                      <a:br>
                        <a:rPr lang="en-US" sz="1000" i="1" kern="1200" dirty="0">
                          <a:solidFill>
                            <a:srgbClr val="50E6FF"/>
                          </a:solidFill>
                          <a:latin typeface="Segoe UI Semibold"/>
                          <a:ea typeface="+mn-ea"/>
                          <a:cs typeface="Times New Roman"/>
                        </a:rPr>
                      </a:br>
                      <a:r>
                        <a:rPr lang="en-US" sz="1000" i="1" kern="1200" dirty="0">
                          <a:solidFill>
                            <a:srgbClr val="50E6FF"/>
                          </a:solidFill>
                          <a:latin typeface="Segoe UI Semibold"/>
                          <a:ea typeface="+mn-ea"/>
                          <a:cs typeface="Times New Roman"/>
                        </a:rPr>
                        <a:t>the best time for adopting </a:t>
                      </a:r>
                      <a:br>
                        <a:rPr lang="en-US" sz="1000" i="1" kern="1200" dirty="0">
                          <a:solidFill>
                            <a:srgbClr val="50E6FF"/>
                          </a:solidFill>
                          <a:latin typeface="Segoe UI Semibold"/>
                          <a:ea typeface="+mn-ea"/>
                          <a:cs typeface="Times New Roman"/>
                        </a:rPr>
                      </a:br>
                      <a:r>
                        <a:rPr lang="en-US" sz="1000" i="1" kern="1200" dirty="0">
                          <a:solidFill>
                            <a:srgbClr val="50E6FF"/>
                          </a:solidFill>
                          <a:latin typeface="Segoe UI Semibold"/>
                          <a:ea typeface="+mn-ea"/>
                          <a:cs typeface="Times New Roman"/>
                        </a:rPr>
                        <a:t>new technology.</a:t>
                      </a:r>
                    </a:p>
                  </a:txBody>
                  <a:tcPr marL="45720" anchor="ctr">
                    <a:lnL w="12700" cap="flat" cmpd="sng" algn="ctr">
                      <a:noFill/>
                      <a:prstDash val="solid"/>
                      <a:round/>
                      <a:headEnd type="none" w="med" len="med"/>
                      <a:tailEnd type="none" w="med" len="med"/>
                    </a:lnL>
                    <a:lnR w="3175" cap="flat" cmpd="sng" algn="ctr">
                      <a:noFill/>
                      <a:prstDash val="solid"/>
                      <a:round/>
                      <a:headEnd type="none" w="med" len="med"/>
                      <a:tailEnd type="none" w="med" len="med"/>
                    </a:lnR>
                    <a:lnT w="6350" cap="flat" cmpd="sng" algn="ctr">
                      <a:solidFill>
                        <a:schemeClr val="accent4"/>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rgbClr val="191919"/>
                    </a:solidFill>
                  </a:tcPr>
                </a:tc>
                <a:tc>
                  <a:txBody>
                    <a:bodyPr/>
                    <a:lstStyle/>
                    <a:p>
                      <a:pPr marL="0" marR="0" lvl="0" indent="0" algn="l" rtl="0" eaLnBrk="1" fontAlgn="auto" latinLnBrk="0" hangingPunct="1">
                        <a:lnSpc>
                          <a:spcPct val="100000"/>
                        </a:lnSpc>
                        <a:spcBef>
                          <a:spcPts val="0"/>
                        </a:spcBef>
                        <a:spcAft>
                          <a:spcPts val="0"/>
                        </a:spcAft>
                        <a:buClrTx/>
                        <a:buSzTx/>
                        <a:buFont typeface="Arial" panose="020B0604020202020204" pitchFamily="34" charset="0"/>
                        <a:buNone/>
                      </a:pPr>
                      <a:r>
                        <a:rPr lang="en-US" sz="900" kern="1200" dirty="0">
                          <a:solidFill>
                            <a:srgbClr val="0066FF"/>
                          </a:solidFill>
                          <a:latin typeface="+mj-lt"/>
                          <a:ea typeface="+mn-ea"/>
                          <a:cs typeface="+mn-cs"/>
                        </a:rPr>
                        <a:t>As you adopt new business models including remote work, Power Automate seamlessly integrates automation at every level of your organization, in a more secure and compliant way. </a:t>
                      </a:r>
                    </a:p>
                    <a:p>
                      <a:pPr marL="171450" marR="0" lvl="0" indent="-171450" algn="l" defTabSz="69955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kern="1200" dirty="0">
                          <a:solidFill>
                            <a:schemeClr val="tx1"/>
                          </a:solidFill>
                          <a:latin typeface="+mn-lt"/>
                          <a:ea typeface="+mn-ea"/>
                          <a:cs typeface="+mn-cs"/>
                        </a:rPr>
                        <a:t>Easily automate high-value tasks with easy-to-use low- or no-code automation.</a:t>
                      </a:r>
                    </a:p>
                    <a:p>
                      <a:pPr marL="171450" marR="0" lvl="0" indent="-171450" algn="l" rtl="0" eaLnBrk="1" fontAlgn="auto" latinLnBrk="0" hangingPunct="1">
                        <a:lnSpc>
                          <a:spcPct val="100000"/>
                        </a:lnSpc>
                        <a:spcBef>
                          <a:spcPts val="0"/>
                        </a:spcBef>
                        <a:spcAft>
                          <a:spcPts val="0"/>
                        </a:spcAft>
                        <a:buClrTx/>
                        <a:buSzTx/>
                        <a:buFont typeface="Arial" panose="020B0604020202020204" pitchFamily="34" charset="0"/>
                        <a:buChar char="•"/>
                      </a:pPr>
                      <a:r>
                        <a:rPr lang="en-US" sz="900" kern="1200" dirty="0">
                          <a:solidFill>
                            <a:schemeClr val="tx1"/>
                          </a:solidFill>
                          <a:latin typeface="+mn-lt"/>
                          <a:ea typeface="+mn-ea"/>
                          <a:cs typeface="+mn-cs"/>
                        </a:rPr>
                        <a:t>Take advantage of 475+ connectors available with Microsoft and 3rd-party services to scale automation with ease. </a:t>
                      </a:r>
                    </a:p>
                    <a:p>
                      <a:pPr marL="171450" marR="0" lvl="0" indent="-171450" algn="l" defTabSz="699557"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900" kern="1200" dirty="0">
                          <a:solidFill>
                            <a:schemeClr val="tx1"/>
                          </a:solidFill>
                          <a:latin typeface="+mn-lt"/>
                          <a:ea typeface="+mn-ea"/>
                          <a:cs typeface="+mn-cs"/>
                        </a:rPr>
                        <a:t>Power Automate can help to solve inefficiencies you may be experiencing due to changing business models and ease your team’s transition.</a:t>
                      </a:r>
                    </a:p>
                  </a:txBody>
                  <a:tcPr anchor="ctr">
                    <a:lnL w="3175"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accent4"/>
                      </a:solidFill>
                      <a:prstDash val="solid"/>
                      <a:round/>
                      <a:headEnd type="none" w="med" len="med"/>
                      <a:tailEnd type="none" w="med" len="med"/>
                    </a:lnT>
                    <a:lnB w="12700" cap="flat" cmpd="sng" algn="ctr">
                      <a:solidFill>
                        <a:schemeClr val="bg2">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a16="http://schemas.microsoft.com/office/drawing/2014/main" val="26796040"/>
                  </a:ext>
                </a:extLst>
              </a:tr>
            </a:tbl>
          </a:graphicData>
        </a:graphic>
      </p:graphicFrame>
      <p:grpSp>
        <p:nvGrpSpPr>
          <p:cNvPr id="48" name="Group 10">
            <a:extLst>
              <a:ext uri="{FF2B5EF4-FFF2-40B4-BE49-F238E27FC236}">
                <a16:creationId xmlns:a16="http://schemas.microsoft.com/office/drawing/2014/main" id="{BF2E2D4D-D33D-4D20-8AB4-33EFB8290463}"/>
              </a:ext>
              <a:ext uri="{C183D7F6-B498-43B3-948B-1728B52AA6E4}">
                <adec:decorative xmlns:adec="http://schemas.microsoft.com/office/drawing/2017/decorative" val="1"/>
              </a:ext>
            </a:extLst>
          </p:cNvPr>
          <p:cNvGrpSpPr>
            <a:grpSpLocks noChangeAspect="1"/>
          </p:cNvGrpSpPr>
          <p:nvPr/>
        </p:nvGrpSpPr>
        <p:grpSpPr bwMode="auto">
          <a:xfrm>
            <a:off x="-3374521" y="-357066"/>
            <a:ext cx="375" cy="311"/>
            <a:chOff x="2645" y="1231"/>
            <a:chExt cx="375" cy="311"/>
          </a:xfrm>
        </p:grpSpPr>
        <p:sp>
          <p:nvSpPr>
            <p:cNvPr id="49" name="Freeform 11">
              <a:extLst>
                <a:ext uri="{FF2B5EF4-FFF2-40B4-BE49-F238E27FC236}">
                  <a16:creationId xmlns:a16="http://schemas.microsoft.com/office/drawing/2014/main" id="{1F5CBC92-3FF8-40C3-886C-86185F2E6544}"/>
                </a:ext>
              </a:extLst>
            </p:cNvPr>
            <p:cNvSpPr>
              <a:spLocks/>
            </p:cNvSpPr>
            <p:nvPr/>
          </p:nvSpPr>
          <p:spPr bwMode="auto">
            <a:xfrm>
              <a:off x="3020" y="1418"/>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close/>
                </a:path>
              </a:pathLst>
            </a:custGeom>
            <a:solidFill>
              <a:srgbClr val="0078D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0" name="Freeform 12">
              <a:extLst>
                <a:ext uri="{FF2B5EF4-FFF2-40B4-BE49-F238E27FC236}">
                  <a16:creationId xmlns:a16="http://schemas.microsoft.com/office/drawing/2014/main" id="{6EE02BBA-3A43-404A-BF5A-6AF25666B682}"/>
                </a:ext>
              </a:extLst>
            </p:cNvPr>
            <p:cNvSpPr>
              <a:spLocks/>
            </p:cNvSpPr>
            <p:nvPr/>
          </p:nvSpPr>
          <p:spPr bwMode="auto">
            <a:xfrm>
              <a:off x="2949" y="1430"/>
              <a:ext cx="71" cy="112"/>
            </a:xfrm>
            <a:custGeom>
              <a:avLst/>
              <a:gdLst>
                <a:gd name="T0" fmla="*/ 132 w 260"/>
                <a:gd name="T1" fmla="*/ 0 h 409"/>
                <a:gd name="T2" fmla="*/ 0 w 260"/>
                <a:gd name="T3" fmla="*/ 318 h 409"/>
                <a:gd name="T4" fmla="*/ 91 w 260"/>
                <a:gd name="T5" fmla="*/ 409 h 409"/>
                <a:gd name="T6" fmla="*/ 260 w 260"/>
                <a:gd name="T7" fmla="*/ 0 h 409"/>
                <a:gd name="T8" fmla="*/ 132 w 260"/>
                <a:gd name="T9" fmla="*/ 0 h 409"/>
              </a:gdLst>
              <a:ahLst/>
              <a:cxnLst>
                <a:cxn ang="0">
                  <a:pos x="T0" y="T1"/>
                </a:cxn>
                <a:cxn ang="0">
                  <a:pos x="T2" y="T3"/>
                </a:cxn>
                <a:cxn ang="0">
                  <a:pos x="T4" y="T5"/>
                </a:cxn>
                <a:cxn ang="0">
                  <a:pos x="T6" y="T7"/>
                </a:cxn>
                <a:cxn ang="0">
                  <a:pos x="T8" y="T9"/>
                </a:cxn>
              </a:cxnLst>
              <a:rect l="0" t="0" r="r" b="b"/>
              <a:pathLst>
                <a:path w="260" h="409">
                  <a:moveTo>
                    <a:pt x="132" y="0"/>
                  </a:moveTo>
                  <a:cubicBezTo>
                    <a:pt x="123" y="121"/>
                    <a:pt x="74" y="231"/>
                    <a:pt x="0" y="318"/>
                  </a:cubicBezTo>
                  <a:cubicBezTo>
                    <a:pt x="91" y="409"/>
                    <a:pt x="91" y="409"/>
                    <a:pt x="91" y="409"/>
                  </a:cubicBezTo>
                  <a:cubicBezTo>
                    <a:pt x="188" y="298"/>
                    <a:pt x="250" y="156"/>
                    <a:pt x="260" y="0"/>
                  </a:cubicBezTo>
                  <a:lnTo>
                    <a:pt x="132" y="0"/>
                  </a:lnTo>
                  <a:close/>
                </a:path>
              </a:pathLst>
            </a:custGeom>
            <a:solidFill>
              <a:srgbClr val="4EE8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1" name="Freeform 13">
              <a:extLst>
                <a:ext uri="{FF2B5EF4-FFF2-40B4-BE49-F238E27FC236}">
                  <a16:creationId xmlns:a16="http://schemas.microsoft.com/office/drawing/2014/main" id="{8078B416-9853-46EC-BAE1-23E4933683E0}"/>
                </a:ext>
              </a:extLst>
            </p:cNvPr>
            <p:cNvSpPr>
              <a:spLocks/>
            </p:cNvSpPr>
            <p:nvPr/>
          </p:nvSpPr>
          <p:spPr bwMode="auto">
            <a:xfrm>
              <a:off x="2949" y="1295"/>
              <a:ext cx="71" cy="112"/>
            </a:xfrm>
            <a:custGeom>
              <a:avLst/>
              <a:gdLst>
                <a:gd name="T0" fmla="*/ 0 w 260"/>
                <a:gd name="T1" fmla="*/ 90 h 409"/>
                <a:gd name="T2" fmla="*/ 132 w 260"/>
                <a:gd name="T3" fmla="*/ 409 h 409"/>
                <a:gd name="T4" fmla="*/ 260 w 260"/>
                <a:gd name="T5" fmla="*/ 409 h 409"/>
                <a:gd name="T6" fmla="*/ 91 w 260"/>
                <a:gd name="T7" fmla="*/ 0 h 409"/>
                <a:gd name="T8" fmla="*/ 0 w 260"/>
                <a:gd name="T9" fmla="*/ 90 h 409"/>
              </a:gdLst>
              <a:ahLst/>
              <a:cxnLst>
                <a:cxn ang="0">
                  <a:pos x="T0" y="T1"/>
                </a:cxn>
                <a:cxn ang="0">
                  <a:pos x="T2" y="T3"/>
                </a:cxn>
                <a:cxn ang="0">
                  <a:pos x="T4" y="T5"/>
                </a:cxn>
                <a:cxn ang="0">
                  <a:pos x="T6" y="T7"/>
                </a:cxn>
                <a:cxn ang="0">
                  <a:pos x="T8" y="T9"/>
                </a:cxn>
              </a:cxnLst>
              <a:rect l="0" t="0" r="r" b="b"/>
              <a:pathLst>
                <a:path w="260" h="409">
                  <a:moveTo>
                    <a:pt x="0" y="90"/>
                  </a:moveTo>
                  <a:cubicBezTo>
                    <a:pt x="79" y="182"/>
                    <a:pt x="123" y="294"/>
                    <a:pt x="132" y="409"/>
                  </a:cubicBezTo>
                  <a:cubicBezTo>
                    <a:pt x="260" y="409"/>
                    <a:pt x="260" y="409"/>
                    <a:pt x="260" y="409"/>
                  </a:cubicBezTo>
                  <a:cubicBezTo>
                    <a:pt x="251" y="262"/>
                    <a:pt x="195" y="117"/>
                    <a:pt x="91" y="0"/>
                  </a:cubicBezTo>
                  <a:lnTo>
                    <a:pt x="0" y="90"/>
                  </a:lnTo>
                  <a:close/>
                </a:path>
              </a:pathLst>
            </a:custGeom>
            <a:solidFill>
              <a:srgbClr val="4EE8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2" name="Freeform 14">
              <a:extLst>
                <a:ext uri="{FF2B5EF4-FFF2-40B4-BE49-F238E27FC236}">
                  <a16:creationId xmlns:a16="http://schemas.microsoft.com/office/drawing/2014/main" id="{81A85965-133F-400E-AD63-50699A3C5C20}"/>
                </a:ext>
              </a:extLst>
            </p:cNvPr>
            <p:cNvSpPr>
              <a:spLocks/>
            </p:cNvSpPr>
            <p:nvPr/>
          </p:nvSpPr>
          <p:spPr bwMode="auto">
            <a:xfrm>
              <a:off x="2844" y="1231"/>
              <a:ext cx="113" cy="72"/>
            </a:xfrm>
            <a:custGeom>
              <a:avLst/>
              <a:gdLst>
                <a:gd name="T0" fmla="*/ 0 w 409"/>
                <a:gd name="T1" fmla="*/ 129 h 261"/>
                <a:gd name="T2" fmla="*/ 318 w 409"/>
                <a:gd name="T3" fmla="*/ 261 h 261"/>
                <a:gd name="T4" fmla="*/ 409 w 409"/>
                <a:gd name="T5" fmla="*/ 170 h 261"/>
                <a:gd name="T6" fmla="*/ 0 w 409"/>
                <a:gd name="T7" fmla="*/ 0 h 261"/>
                <a:gd name="T8" fmla="*/ 0 w 409"/>
                <a:gd name="T9" fmla="*/ 129 h 261"/>
              </a:gdLst>
              <a:ahLst/>
              <a:cxnLst>
                <a:cxn ang="0">
                  <a:pos x="T0" y="T1"/>
                </a:cxn>
                <a:cxn ang="0">
                  <a:pos x="T2" y="T3"/>
                </a:cxn>
                <a:cxn ang="0">
                  <a:pos x="T4" y="T5"/>
                </a:cxn>
                <a:cxn ang="0">
                  <a:pos x="T6" y="T7"/>
                </a:cxn>
                <a:cxn ang="0">
                  <a:pos x="T8" y="T9"/>
                </a:cxn>
              </a:cxnLst>
              <a:rect l="0" t="0" r="r" b="b"/>
              <a:pathLst>
                <a:path w="409" h="261">
                  <a:moveTo>
                    <a:pt x="0" y="129"/>
                  </a:moveTo>
                  <a:cubicBezTo>
                    <a:pt x="121" y="138"/>
                    <a:pt x="231" y="186"/>
                    <a:pt x="318" y="261"/>
                  </a:cubicBezTo>
                  <a:cubicBezTo>
                    <a:pt x="409" y="170"/>
                    <a:pt x="409" y="170"/>
                    <a:pt x="409" y="170"/>
                  </a:cubicBezTo>
                  <a:cubicBezTo>
                    <a:pt x="299" y="72"/>
                    <a:pt x="156" y="10"/>
                    <a:pt x="0" y="0"/>
                  </a:cubicBezTo>
                  <a:lnTo>
                    <a:pt x="0" y="129"/>
                  </a:lnTo>
                  <a:close/>
                </a:path>
              </a:pathLst>
            </a:custGeom>
            <a:solidFill>
              <a:srgbClr val="1874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3" name="Freeform 15">
              <a:extLst>
                <a:ext uri="{FF2B5EF4-FFF2-40B4-BE49-F238E27FC236}">
                  <a16:creationId xmlns:a16="http://schemas.microsoft.com/office/drawing/2014/main" id="{859226FC-951D-4AF7-B45F-838318B3CDA0}"/>
                </a:ext>
              </a:extLst>
            </p:cNvPr>
            <p:cNvSpPr>
              <a:spLocks/>
            </p:cNvSpPr>
            <p:nvPr/>
          </p:nvSpPr>
          <p:spPr bwMode="auto">
            <a:xfrm>
              <a:off x="2708" y="1231"/>
              <a:ext cx="113" cy="72"/>
            </a:xfrm>
            <a:custGeom>
              <a:avLst/>
              <a:gdLst>
                <a:gd name="T0" fmla="*/ 91 w 409"/>
                <a:gd name="T1" fmla="*/ 261 h 261"/>
                <a:gd name="T2" fmla="*/ 409 w 409"/>
                <a:gd name="T3" fmla="*/ 129 h 261"/>
                <a:gd name="T4" fmla="*/ 409 w 409"/>
                <a:gd name="T5" fmla="*/ 0 h 261"/>
                <a:gd name="T6" fmla="*/ 0 w 409"/>
                <a:gd name="T7" fmla="*/ 170 h 261"/>
                <a:gd name="T8" fmla="*/ 91 w 409"/>
                <a:gd name="T9" fmla="*/ 261 h 261"/>
              </a:gdLst>
              <a:ahLst/>
              <a:cxnLst>
                <a:cxn ang="0">
                  <a:pos x="T0" y="T1"/>
                </a:cxn>
                <a:cxn ang="0">
                  <a:pos x="T2" y="T3"/>
                </a:cxn>
                <a:cxn ang="0">
                  <a:pos x="T4" y="T5"/>
                </a:cxn>
                <a:cxn ang="0">
                  <a:pos x="T6" y="T7"/>
                </a:cxn>
                <a:cxn ang="0">
                  <a:pos x="T8" y="T9"/>
                </a:cxn>
              </a:cxnLst>
              <a:rect l="0" t="0" r="r" b="b"/>
              <a:pathLst>
                <a:path w="409" h="261">
                  <a:moveTo>
                    <a:pt x="91" y="261"/>
                  </a:moveTo>
                  <a:cubicBezTo>
                    <a:pt x="183" y="182"/>
                    <a:pt x="295" y="138"/>
                    <a:pt x="409" y="129"/>
                  </a:cubicBezTo>
                  <a:cubicBezTo>
                    <a:pt x="409" y="0"/>
                    <a:pt x="409" y="0"/>
                    <a:pt x="409" y="0"/>
                  </a:cubicBezTo>
                  <a:cubicBezTo>
                    <a:pt x="262" y="10"/>
                    <a:pt x="117" y="66"/>
                    <a:pt x="0" y="170"/>
                  </a:cubicBezTo>
                  <a:lnTo>
                    <a:pt x="91" y="261"/>
                  </a:lnTo>
                  <a:close/>
                </a:path>
              </a:pathLst>
            </a:custGeom>
            <a:solidFill>
              <a:srgbClr val="1874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4" name="Freeform 16">
              <a:extLst>
                <a:ext uri="{FF2B5EF4-FFF2-40B4-BE49-F238E27FC236}">
                  <a16:creationId xmlns:a16="http://schemas.microsoft.com/office/drawing/2014/main" id="{033DFDC0-C6DC-4479-8A81-8914BF33A9C3}"/>
                </a:ext>
              </a:extLst>
            </p:cNvPr>
            <p:cNvSpPr>
              <a:spLocks/>
            </p:cNvSpPr>
            <p:nvPr/>
          </p:nvSpPr>
          <p:spPr bwMode="auto">
            <a:xfrm>
              <a:off x="2645" y="1295"/>
              <a:ext cx="71" cy="112"/>
            </a:xfrm>
            <a:custGeom>
              <a:avLst/>
              <a:gdLst>
                <a:gd name="T0" fmla="*/ 128 w 260"/>
                <a:gd name="T1" fmla="*/ 409 h 409"/>
                <a:gd name="T2" fmla="*/ 260 w 260"/>
                <a:gd name="T3" fmla="*/ 91 h 409"/>
                <a:gd name="T4" fmla="*/ 169 w 260"/>
                <a:gd name="T5" fmla="*/ 0 h 409"/>
                <a:gd name="T6" fmla="*/ 0 w 260"/>
                <a:gd name="T7" fmla="*/ 409 h 409"/>
                <a:gd name="T8" fmla="*/ 128 w 260"/>
                <a:gd name="T9" fmla="*/ 409 h 409"/>
              </a:gdLst>
              <a:ahLst/>
              <a:cxnLst>
                <a:cxn ang="0">
                  <a:pos x="T0" y="T1"/>
                </a:cxn>
                <a:cxn ang="0">
                  <a:pos x="T2" y="T3"/>
                </a:cxn>
                <a:cxn ang="0">
                  <a:pos x="T4" y="T5"/>
                </a:cxn>
                <a:cxn ang="0">
                  <a:pos x="T6" y="T7"/>
                </a:cxn>
                <a:cxn ang="0">
                  <a:pos x="T8" y="T9"/>
                </a:cxn>
              </a:cxnLst>
              <a:rect l="0" t="0" r="r" b="b"/>
              <a:pathLst>
                <a:path w="260" h="409">
                  <a:moveTo>
                    <a:pt x="128" y="409"/>
                  </a:moveTo>
                  <a:cubicBezTo>
                    <a:pt x="137" y="288"/>
                    <a:pt x="185" y="178"/>
                    <a:pt x="260" y="91"/>
                  </a:cubicBezTo>
                  <a:cubicBezTo>
                    <a:pt x="169" y="0"/>
                    <a:pt x="169" y="0"/>
                    <a:pt x="169" y="0"/>
                  </a:cubicBezTo>
                  <a:cubicBezTo>
                    <a:pt x="72" y="110"/>
                    <a:pt x="9" y="252"/>
                    <a:pt x="0" y="409"/>
                  </a:cubicBezTo>
                  <a:lnTo>
                    <a:pt x="128" y="409"/>
                  </a:lnTo>
                  <a:close/>
                </a:path>
              </a:pathLst>
            </a:custGeom>
            <a:solidFill>
              <a:srgbClr val="1874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5" name="Oval 17">
              <a:extLst>
                <a:ext uri="{FF2B5EF4-FFF2-40B4-BE49-F238E27FC236}">
                  <a16:creationId xmlns:a16="http://schemas.microsoft.com/office/drawing/2014/main" id="{465F46DB-6272-4FFF-A83A-FCEEC1A79D07}"/>
                </a:ext>
              </a:extLst>
            </p:cNvPr>
            <p:cNvSpPr>
              <a:spLocks noChangeArrowheads="1"/>
            </p:cNvSpPr>
            <p:nvPr/>
          </p:nvSpPr>
          <p:spPr bwMode="auto">
            <a:xfrm>
              <a:off x="2797" y="1383"/>
              <a:ext cx="71" cy="70"/>
            </a:xfrm>
            <a:prstGeom prst="ellipse">
              <a:avLst/>
            </a:prstGeom>
            <a:solidFill>
              <a:srgbClr val="1874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6" name="Freeform 18">
              <a:extLst>
                <a:ext uri="{FF2B5EF4-FFF2-40B4-BE49-F238E27FC236}">
                  <a16:creationId xmlns:a16="http://schemas.microsoft.com/office/drawing/2014/main" id="{680BD169-7401-49C3-9607-F5AD8822A047}"/>
                </a:ext>
              </a:extLst>
            </p:cNvPr>
            <p:cNvSpPr>
              <a:spLocks/>
            </p:cNvSpPr>
            <p:nvPr/>
          </p:nvSpPr>
          <p:spPr bwMode="auto">
            <a:xfrm>
              <a:off x="2814" y="1329"/>
              <a:ext cx="107" cy="106"/>
            </a:xfrm>
            <a:custGeom>
              <a:avLst/>
              <a:gdLst>
                <a:gd name="T0" fmla="*/ 25 w 107"/>
                <a:gd name="T1" fmla="*/ 106 h 106"/>
                <a:gd name="T2" fmla="*/ 0 w 107"/>
                <a:gd name="T3" fmla="*/ 82 h 106"/>
                <a:gd name="T4" fmla="*/ 82 w 107"/>
                <a:gd name="T5" fmla="*/ 0 h 106"/>
                <a:gd name="T6" fmla="*/ 107 w 107"/>
                <a:gd name="T7" fmla="*/ 25 h 106"/>
                <a:gd name="T8" fmla="*/ 25 w 107"/>
                <a:gd name="T9" fmla="*/ 106 h 106"/>
              </a:gdLst>
              <a:ahLst/>
              <a:cxnLst>
                <a:cxn ang="0">
                  <a:pos x="T0" y="T1"/>
                </a:cxn>
                <a:cxn ang="0">
                  <a:pos x="T2" y="T3"/>
                </a:cxn>
                <a:cxn ang="0">
                  <a:pos x="T4" y="T5"/>
                </a:cxn>
                <a:cxn ang="0">
                  <a:pos x="T6" y="T7"/>
                </a:cxn>
                <a:cxn ang="0">
                  <a:pos x="T8" y="T9"/>
                </a:cxn>
              </a:cxnLst>
              <a:rect l="0" t="0" r="r" b="b"/>
              <a:pathLst>
                <a:path w="107" h="106">
                  <a:moveTo>
                    <a:pt x="25" y="106"/>
                  </a:moveTo>
                  <a:lnTo>
                    <a:pt x="0" y="82"/>
                  </a:lnTo>
                  <a:lnTo>
                    <a:pt x="82" y="0"/>
                  </a:lnTo>
                  <a:lnTo>
                    <a:pt x="107" y="25"/>
                  </a:lnTo>
                  <a:lnTo>
                    <a:pt x="25" y="106"/>
                  </a:lnTo>
                  <a:close/>
                </a:path>
              </a:pathLst>
            </a:custGeom>
            <a:solidFill>
              <a:srgbClr val="1874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Tree>
    <p:extLst>
      <p:ext uri="{BB962C8B-B14F-4D97-AF65-F5344CB8AC3E}">
        <p14:creationId xmlns:p14="http://schemas.microsoft.com/office/powerpoint/2010/main" val="3154989338"/>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5">
            <a:extLst>
              <a:ext uri="{FF2B5EF4-FFF2-40B4-BE49-F238E27FC236}">
                <a16:creationId xmlns:a16="http://schemas.microsoft.com/office/drawing/2014/main" id="{5BFFC4B2-05A0-45E2-BDC2-083C357835F6}"/>
              </a:ext>
              <a:ext uri="{C183D7F6-B498-43B3-948B-1728B52AA6E4}">
                <adec:decorative xmlns:adec="http://schemas.microsoft.com/office/drawing/2017/decorative" val="1"/>
              </a:ext>
            </a:extLst>
          </p:cNvPr>
          <p:cNvSpPr/>
          <p:nvPr/>
        </p:nvSpPr>
        <p:spPr bwMode="auto">
          <a:xfrm>
            <a:off x="0" y="0"/>
            <a:ext cx="9143999" cy="617645"/>
          </a:xfrm>
          <a:prstGeom prst="rect">
            <a:avLst/>
          </a:prstGeom>
          <a:solidFill>
            <a:srgbClr val="191919"/>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l" defTabSz="932472" fontAlgn="base">
              <a:spcBef>
                <a:spcPct val="0"/>
              </a:spcBef>
              <a:spcAft>
                <a:spcPct val="0"/>
              </a:spcAft>
            </a:pPr>
            <a:endParaRPr lang="en-US" sz="2000" dirty="0">
              <a:gradFill>
                <a:gsLst>
                  <a:gs pos="0">
                    <a:srgbClr val="FFFFFF"/>
                  </a:gs>
                  <a:gs pos="100000">
                    <a:srgbClr val="FFFFFF"/>
                  </a:gs>
                </a:gsLst>
                <a:lin ang="5400000" scaled="0"/>
              </a:gradFill>
              <a:ea typeface="Segoe UI" pitchFamily="34" charset="0"/>
              <a:cs typeface="Segoe UI" pitchFamily="34" charset="0"/>
            </a:endParaRPr>
          </a:p>
        </p:txBody>
      </p:sp>
      <p:sp>
        <p:nvSpPr>
          <p:cNvPr id="53" name="Title 3">
            <a:extLst>
              <a:ext uri="{FF2B5EF4-FFF2-40B4-BE49-F238E27FC236}">
                <a16:creationId xmlns:a16="http://schemas.microsoft.com/office/drawing/2014/main" id="{0D85DC0B-AB9E-4974-9663-DB2E880310AE}"/>
              </a:ext>
              <a:ext uri="{C183D7F6-B498-43B3-948B-1728B52AA6E4}">
                <adec:decorative xmlns:adec="http://schemas.microsoft.com/office/drawing/2017/decorative" val="0"/>
              </a:ext>
            </a:extLst>
          </p:cNvPr>
          <p:cNvSpPr txBox="1">
            <a:spLocks noGrp="1"/>
          </p:cNvSpPr>
          <p:nvPr>
            <p:ph type="title" idx="4294967295"/>
            <p:custDataLst>
              <p:tags r:id="rId1"/>
            </p:custDataLst>
          </p:nvPr>
        </p:nvSpPr>
        <p:spPr>
          <a:xfrm rot="10800000" flipV="1">
            <a:off x="226709" y="151829"/>
            <a:ext cx="8696429" cy="307777"/>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lvl1pPr algn="l" defTabSz="914139" rtl="0" eaLnBrk="1" latinLnBrk="0" hangingPunct="1">
              <a:lnSpc>
                <a:spcPct val="100000"/>
              </a:lnSpc>
              <a:spcBef>
                <a:spcPct val="0"/>
              </a:spcBef>
              <a:buNone/>
              <a:defRPr lang="en-US" sz="2400" b="0" kern="1200" cap="none" spc="-38" baseline="0">
                <a:ln w="3175">
                  <a:noFill/>
                </a:ln>
                <a:solidFill>
                  <a:schemeClr val="bg1"/>
                </a:solidFill>
                <a:effectLst/>
                <a:latin typeface="+mj-lt"/>
                <a:ea typeface="+mj-ea"/>
                <a:cs typeface="+mj-cs"/>
              </a:defRPr>
            </a:lvl1pPr>
          </a:lstStyle>
          <a:p>
            <a:pPr marL="0" marR="0" lvl="0" indent="0" algn="l" defTabSz="699371" rtl="0" eaLnBrk="1" fontAlgn="base" latinLnBrk="0" hangingPunct="1">
              <a:lnSpc>
                <a:spcPct val="100000"/>
              </a:lnSpc>
              <a:spcBef>
                <a:spcPct val="0"/>
              </a:spcBef>
              <a:spcAft>
                <a:spcPct val="0"/>
              </a:spcAft>
              <a:buClrTx/>
              <a:buSzTx/>
              <a:buFontTx/>
              <a:buNone/>
              <a:tabLst/>
              <a:defRPr/>
            </a:pPr>
            <a:r>
              <a:rPr kumimoji="0" lang="en-US" sz="2000" b="0" i="0" u="none" strike="noStrike" kern="1200" cap="none" spc="0" normalizeH="0" baseline="0" noProof="0" dirty="0">
                <a:ln>
                  <a:noFill/>
                </a:ln>
                <a:solidFill>
                  <a:srgbClr val="4EE8FF"/>
                </a:solidFill>
                <a:effectLst/>
                <a:uLnTx/>
                <a:uFillTx/>
                <a:latin typeface="+mj-lt"/>
                <a:ea typeface="+mn-ea"/>
                <a:cs typeface="+mn-cs"/>
              </a:rPr>
              <a:t>Additional information and selling resources</a:t>
            </a:r>
            <a:endParaRPr kumimoji="0" lang="en-US" sz="2000" b="0" i="0" u="none" strike="noStrike" kern="1200" cap="none" spc="0" normalizeH="0" baseline="0" noProof="0" dirty="0">
              <a:ln>
                <a:noFill/>
              </a:ln>
              <a:solidFill>
                <a:srgbClr val="FFFFFF"/>
              </a:solidFill>
              <a:effectLst/>
              <a:uLnTx/>
              <a:uFillTx/>
              <a:latin typeface="+mj-lt"/>
              <a:ea typeface="+mn-ea"/>
              <a:cs typeface="+mn-cs"/>
            </a:endParaRPr>
          </a:p>
        </p:txBody>
      </p:sp>
      <p:pic>
        <p:nvPicPr>
          <p:cNvPr id="68" name="Picture 67">
            <a:extLst>
              <a:ext uri="{FF2B5EF4-FFF2-40B4-BE49-F238E27FC236}">
                <a16:creationId xmlns:a16="http://schemas.microsoft.com/office/drawing/2014/main" id="{3C5A656C-3E9B-43A7-89B1-A91DC79AD676}"/>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413401" y="49123"/>
            <a:ext cx="503889" cy="503889"/>
          </a:xfrm>
          <a:prstGeom prst="rect">
            <a:avLst/>
          </a:prstGeom>
        </p:spPr>
      </p:pic>
      <p:sp>
        <p:nvSpPr>
          <p:cNvPr id="18" name="Rectangle 17">
            <a:extLst>
              <a:ext uri="{FF2B5EF4-FFF2-40B4-BE49-F238E27FC236}">
                <a16:creationId xmlns:a16="http://schemas.microsoft.com/office/drawing/2014/main" id="{CAD0527E-8D9B-4A30-BE0C-8B383EC76813}"/>
              </a:ext>
              <a:ext uri="{C183D7F6-B498-43B3-948B-1728B52AA6E4}">
                <adec:decorative xmlns:adec="http://schemas.microsoft.com/office/drawing/2017/decorative" val="1"/>
              </a:ext>
            </a:extLst>
          </p:cNvPr>
          <p:cNvSpPr/>
          <p:nvPr/>
        </p:nvSpPr>
        <p:spPr bwMode="auto">
          <a:xfrm>
            <a:off x="226709" y="820953"/>
            <a:ext cx="5174377" cy="562001"/>
          </a:xfrm>
          <a:prstGeom prst="rect">
            <a:avLst/>
          </a:prstGeom>
          <a:solidFill>
            <a:srgbClr val="191919"/>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l" defTabSz="932472" fontAlgn="base">
              <a:spcBef>
                <a:spcPct val="0"/>
              </a:spcBef>
              <a:spcAft>
                <a:spcPct val="0"/>
              </a:spcAft>
            </a:pPr>
            <a:endParaRPr lang="en-US" sz="2000" dirty="0">
              <a:gradFill>
                <a:gsLst>
                  <a:gs pos="0">
                    <a:srgbClr val="FFFFFF"/>
                  </a:gs>
                  <a:gs pos="100000">
                    <a:srgbClr val="FFFFFF"/>
                  </a:gs>
                </a:gsLst>
                <a:lin ang="5400000" scaled="0"/>
              </a:gradFill>
              <a:ea typeface="Segoe UI" pitchFamily="34" charset="0"/>
              <a:cs typeface="Segoe UI" pitchFamily="34" charset="0"/>
            </a:endParaRPr>
          </a:p>
        </p:txBody>
      </p:sp>
      <p:sp>
        <p:nvSpPr>
          <p:cNvPr id="22" name="TextBox 21">
            <a:extLst>
              <a:ext uri="{FF2B5EF4-FFF2-40B4-BE49-F238E27FC236}">
                <a16:creationId xmlns:a16="http://schemas.microsoft.com/office/drawing/2014/main" id="{EDBBF738-6B4E-4CA8-AA60-38DCD28ACB81}"/>
              </a:ext>
            </a:extLst>
          </p:cNvPr>
          <p:cNvSpPr txBox="1"/>
          <p:nvPr/>
        </p:nvSpPr>
        <p:spPr>
          <a:xfrm>
            <a:off x="341427" y="897406"/>
            <a:ext cx="4992077" cy="391454"/>
          </a:xfrm>
          <a:prstGeom prst="rect">
            <a:avLst/>
          </a:prstGeom>
          <a:noFill/>
        </p:spPr>
        <p:txBody>
          <a:bodyPr wrap="square" lIns="0" tIns="0" rIns="0" bIns="0" anchor="t">
            <a:spAutoFit/>
          </a:bodyPr>
          <a:lstStyle/>
          <a:p>
            <a:pPr marR="0" lvl="0">
              <a:lnSpc>
                <a:spcPct val="106000"/>
              </a:lnSpc>
              <a:spcBef>
                <a:spcPts val="0"/>
              </a:spcBef>
              <a:spcAft>
                <a:spcPts val="600"/>
              </a:spcAft>
            </a:pPr>
            <a:r>
              <a:rPr lang="en-US" sz="1000" dirty="0">
                <a:solidFill>
                  <a:srgbClr val="50E6FF"/>
                </a:solidFill>
                <a:effectLst/>
                <a:latin typeface="+mj-lt"/>
                <a:ea typeface="Times New Roman" panose="02020603050405020304" pitchFamily="18" charset="0"/>
                <a:cs typeface="Segoe UI"/>
              </a:rPr>
              <a:t>Power Automate </a:t>
            </a:r>
            <a:r>
              <a:rPr lang="en-US" sz="1000" dirty="0">
                <a:solidFill>
                  <a:srgbClr val="50E6FF"/>
                </a:solidFill>
                <a:latin typeface="+mj-lt"/>
                <a:ea typeface="Times New Roman" panose="02020603050405020304" pitchFamily="18" charset="0"/>
                <a:cs typeface="Segoe UI"/>
              </a:rPr>
              <a:t>overview: </a:t>
            </a:r>
            <a:r>
              <a:rPr lang="en-US" sz="1000" b="1" dirty="0">
                <a:solidFill>
                  <a:schemeClr val="bg1"/>
                </a:solidFill>
                <a:latin typeface="Segoe UI"/>
                <a:ea typeface="Times New Roman" panose="02020603050405020304" pitchFamily="18" charset="0"/>
                <a:cs typeface="Segoe UI"/>
                <a:hlinkClick r:id="rId5">
                  <a:extLst>
                    <a:ext uri="{A12FA001-AC4F-418D-AE19-62706E023703}">
                      <ahyp:hlinkClr xmlns:ahyp="http://schemas.microsoft.com/office/drawing/2018/hyperlinkcolor" val="tx"/>
                    </a:ext>
                  </a:extLst>
                </a:hlinkClick>
              </a:rPr>
              <a:t>Visit webpage</a:t>
            </a:r>
            <a:r>
              <a:rPr lang="en-US" sz="1000" b="1" dirty="0">
                <a:solidFill>
                  <a:srgbClr val="50E6FF"/>
                </a:solidFill>
                <a:latin typeface="Segoe UI"/>
                <a:ea typeface="Times New Roman" panose="02020603050405020304" pitchFamily="18" charset="0"/>
                <a:cs typeface="Segoe UI"/>
              </a:rPr>
              <a:t> </a:t>
            </a:r>
            <a:r>
              <a:rPr lang="en-US" sz="1000" dirty="0">
                <a:solidFill>
                  <a:srgbClr val="50E6FF"/>
                </a:solidFill>
                <a:latin typeface="Segoe UI Symbol"/>
                <a:ea typeface="Segoe UI Symbol"/>
                <a:cs typeface="Segoe UI"/>
              </a:rPr>
              <a:t>❱</a:t>
            </a:r>
          </a:p>
          <a:p>
            <a:pPr marR="0" lvl="0">
              <a:lnSpc>
                <a:spcPct val="106000"/>
              </a:lnSpc>
              <a:spcBef>
                <a:spcPts val="0"/>
              </a:spcBef>
              <a:spcAft>
                <a:spcPts val="800"/>
              </a:spcAft>
            </a:pPr>
            <a:r>
              <a:rPr lang="en-US" sz="1000" dirty="0">
                <a:solidFill>
                  <a:srgbClr val="50E6FF"/>
                </a:solidFill>
                <a:latin typeface="+mj-lt"/>
                <a:cs typeface="Segoe UI"/>
              </a:rPr>
              <a:t>Learn about Power Automate innovations: </a:t>
            </a:r>
            <a:r>
              <a:rPr lang="en-US" sz="1000" b="1" dirty="0">
                <a:solidFill>
                  <a:schemeClr val="bg1"/>
                </a:solidFill>
                <a:latin typeface="Segoe UI"/>
                <a:cs typeface="Segoe UI"/>
                <a:hlinkClick r:id="rId6">
                  <a:extLst>
                    <a:ext uri="{A12FA001-AC4F-418D-AE19-62706E023703}">
                      <ahyp:hlinkClr xmlns:ahyp="http://schemas.microsoft.com/office/drawing/2018/hyperlinkcolor" val="tx"/>
                    </a:ext>
                  </a:extLst>
                </a:hlinkClick>
              </a:rPr>
              <a:t>Visit blogs</a:t>
            </a:r>
            <a:r>
              <a:rPr lang="en-US" sz="1000" dirty="0">
                <a:solidFill>
                  <a:srgbClr val="50E6FF"/>
                </a:solidFill>
                <a:latin typeface="Segoe UI"/>
                <a:cs typeface="Segoe UI"/>
              </a:rPr>
              <a:t> </a:t>
            </a:r>
            <a:r>
              <a:rPr lang="en-US" sz="1000" dirty="0">
                <a:solidFill>
                  <a:srgbClr val="50E6FF"/>
                </a:solidFill>
                <a:latin typeface="Segoe UI Symbol"/>
                <a:ea typeface="Segoe UI Symbol"/>
                <a:cs typeface="Segoe UI"/>
              </a:rPr>
              <a:t>❱</a:t>
            </a:r>
          </a:p>
        </p:txBody>
      </p:sp>
      <p:sp>
        <p:nvSpPr>
          <p:cNvPr id="13" name="Rectangle 12">
            <a:extLst>
              <a:ext uri="{FF2B5EF4-FFF2-40B4-BE49-F238E27FC236}">
                <a16:creationId xmlns:a16="http://schemas.microsoft.com/office/drawing/2014/main" id="{955F9A7D-A3F0-43EA-9260-EC5BA770F37F}"/>
              </a:ext>
              <a:ext uri="{C183D7F6-B498-43B3-948B-1728B52AA6E4}">
                <adec:decorative xmlns:adec="http://schemas.microsoft.com/office/drawing/2017/decorative" val="1"/>
              </a:ext>
            </a:extLst>
          </p:cNvPr>
          <p:cNvSpPr/>
          <p:nvPr/>
        </p:nvSpPr>
        <p:spPr bwMode="auto">
          <a:xfrm>
            <a:off x="227939" y="1382954"/>
            <a:ext cx="5174377" cy="2941103"/>
          </a:xfrm>
          <a:prstGeom prst="rect">
            <a:avLst/>
          </a:prstGeom>
          <a:solidFill>
            <a:schemeClr val="bg2"/>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l" defTabSz="932472" fontAlgn="base">
              <a:spcBef>
                <a:spcPct val="0"/>
              </a:spcBef>
              <a:spcAft>
                <a:spcPct val="0"/>
              </a:spcAft>
            </a:pPr>
            <a:endParaRPr lang="en-US" sz="2000" dirty="0">
              <a:gradFill>
                <a:gsLst>
                  <a:gs pos="0">
                    <a:srgbClr val="FFFFFF"/>
                  </a:gs>
                  <a:gs pos="100000">
                    <a:srgbClr val="FFFFFF"/>
                  </a:gs>
                </a:gsLst>
                <a:lin ang="5400000" scaled="0"/>
              </a:gradFill>
              <a:latin typeface="+mj-lt"/>
              <a:ea typeface="Segoe UI" pitchFamily="34" charset="0"/>
              <a:cs typeface="Segoe UI" pitchFamily="34" charset="0"/>
            </a:endParaRPr>
          </a:p>
        </p:txBody>
      </p:sp>
      <p:sp>
        <p:nvSpPr>
          <p:cNvPr id="14" name="TextBox 13">
            <a:extLst>
              <a:ext uri="{FF2B5EF4-FFF2-40B4-BE49-F238E27FC236}">
                <a16:creationId xmlns:a16="http://schemas.microsoft.com/office/drawing/2014/main" id="{77563252-BAB4-4CE8-8F06-E8B39BC9AA96}"/>
              </a:ext>
            </a:extLst>
          </p:cNvPr>
          <p:cNvSpPr txBox="1"/>
          <p:nvPr/>
        </p:nvSpPr>
        <p:spPr>
          <a:xfrm>
            <a:off x="331811" y="1481619"/>
            <a:ext cx="4992077" cy="272510"/>
          </a:xfrm>
          <a:prstGeom prst="rect">
            <a:avLst/>
          </a:prstGeom>
          <a:noFill/>
        </p:spPr>
        <p:txBody>
          <a:bodyPr wrap="square" lIns="0" tIns="0" rIns="0" bIns="0" anchor="t">
            <a:spAutoFit/>
          </a:bodyPr>
          <a:lstStyle/>
          <a:p>
            <a:pPr defTabSz="699557">
              <a:lnSpc>
                <a:spcPct val="106000"/>
              </a:lnSpc>
              <a:spcAft>
                <a:spcPts val="800"/>
              </a:spcAft>
            </a:pPr>
            <a:r>
              <a:rPr lang="en-US" spc="-38" dirty="0">
                <a:ln w="3175">
                  <a:noFill/>
                </a:ln>
                <a:solidFill>
                  <a:srgbClr val="0066FF"/>
                </a:solidFill>
                <a:latin typeface="+mj-lt"/>
                <a:cs typeface="Segoe UI"/>
              </a:rPr>
              <a:t>How to win over customers with Power Automate</a:t>
            </a:r>
            <a:endParaRPr lang="en-US" sz="1000" b="1" dirty="0">
              <a:effectLst/>
              <a:latin typeface="Segoe UI" panose="020B0502040204020203" pitchFamily="34" charset="0"/>
              <a:ea typeface="Times New Roman" panose="02020603050405020304" pitchFamily="18" charset="0"/>
              <a:cs typeface="Times New Roman" panose="02020603050405020304" pitchFamily="18" charset="0"/>
            </a:endParaRPr>
          </a:p>
        </p:txBody>
      </p:sp>
      <p:grpSp>
        <p:nvGrpSpPr>
          <p:cNvPr id="3" name="Group 2" descr="Understand &amp; articulate the value proposition&#10;Review the Power Automate business pitch deck">
            <a:extLst>
              <a:ext uri="{FF2B5EF4-FFF2-40B4-BE49-F238E27FC236}">
                <a16:creationId xmlns:a16="http://schemas.microsoft.com/office/drawing/2014/main" id="{ABC71DD5-D6C3-4D2E-9A36-5A536411A834}"/>
              </a:ext>
            </a:extLst>
          </p:cNvPr>
          <p:cNvGrpSpPr/>
          <p:nvPr/>
        </p:nvGrpSpPr>
        <p:grpSpPr>
          <a:xfrm>
            <a:off x="489466" y="1920585"/>
            <a:ext cx="4699620" cy="307777"/>
            <a:chOff x="415894" y="1781096"/>
            <a:chExt cx="4699620" cy="307777"/>
          </a:xfrm>
        </p:grpSpPr>
        <p:grpSp>
          <p:nvGrpSpPr>
            <p:cNvPr id="36" name="Group 4">
              <a:extLst>
                <a:ext uri="{FF2B5EF4-FFF2-40B4-BE49-F238E27FC236}">
                  <a16:creationId xmlns:a16="http://schemas.microsoft.com/office/drawing/2014/main" id="{73E053B9-FB93-44E0-A9F8-9C68FB807C50}"/>
                </a:ext>
                <a:ext uri="{C183D7F6-B498-43B3-948B-1728B52AA6E4}">
                  <adec:decorative xmlns:adec="http://schemas.microsoft.com/office/drawing/2017/decorative" val="1"/>
                </a:ext>
              </a:extLst>
            </p:cNvPr>
            <p:cNvGrpSpPr>
              <a:grpSpLocks noChangeAspect="1"/>
            </p:cNvGrpSpPr>
            <p:nvPr/>
          </p:nvGrpSpPr>
          <p:grpSpPr bwMode="auto">
            <a:xfrm>
              <a:off x="415894" y="1784594"/>
              <a:ext cx="301584" cy="300780"/>
              <a:chOff x="-276" y="944"/>
              <a:chExt cx="375" cy="374"/>
            </a:xfrm>
          </p:grpSpPr>
          <p:sp>
            <p:nvSpPr>
              <p:cNvPr id="38" name="Freeform 5">
                <a:extLst>
                  <a:ext uri="{FF2B5EF4-FFF2-40B4-BE49-F238E27FC236}">
                    <a16:creationId xmlns:a16="http://schemas.microsoft.com/office/drawing/2014/main" id="{C7F31B08-C555-4DE9-B7DD-945D3B9D8358}"/>
                  </a:ext>
                </a:extLst>
              </p:cNvPr>
              <p:cNvSpPr>
                <a:spLocks/>
              </p:cNvSpPr>
              <p:nvPr/>
            </p:nvSpPr>
            <p:spPr bwMode="auto">
              <a:xfrm>
                <a:off x="-276" y="944"/>
                <a:ext cx="375" cy="374"/>
              </a:xfrm>
              <a:custGeom>
                <a:avLst/>
                <a:gdLst>
                  <a:gd name="T0" fmla="*/ 682 w 1365"/>
                  <a:gd name="T1" fmla="*/ 1365 h 1365"/>
                  <a:gd name="T2" fmla="*/ 0 w 1365"/>
                  <a:gd name="T3" fmla="*/ 683 h 1365"/>
                  <a:gd name="T4" fmla="*/ 682 w 1365"/>
                  <a:gd name="T5" fmla="*/ 0 h 1365"/>
                  <a:gd name="T6" fmla="*/ 682 w 1365"/>
                  <a:gd name="T7" fmla="*/ 128 h 1365"/>
                  <a:gd name="T8" fmla="*/ 128 w 1365"/>
                  <a:gd name="T9" fmla="*/ 683 h 1365"/>
                  <a:gd name="T10" fmla="*/ 682 w 1365"/>
                  <a:gd name="T11" fmla="*/ 1237 h 1365"/>
                  <a:gd name="T12" fmla="*/ 1237 w 1365"/>
                  <a:gd name="T13" fmla="*/ 683 h 1365"/>
                  <a:gd name="T14" fmla="*/ 1365 w 1365"/>
                  <a:gd name="T15" fmla="*/ 683 h 1365"/>
                  <a:gd name="T16" fmla="*/ 682 w 1365"/>
                  <a:gd name="T17" fmla="*/ 1365 h 13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365" h="1365">
                    <a:moveTo>
                      <a:pt x="682" y="1365"/>
                    </a:moveTo>
                    <a:cubicBezTo>
                      <a:pt x="306" y="1365"/>
                      <a:pt x="0" y="1059"/>
                      <a:pt x="0" y="683"/>
                    </a:cubicBezTo>
                    <a:cubicBezTo>
                      <a:pt x="0" y="306"/>
                      <a:pt x="306" y="0"/>
                      <a:pt x="682" y="0"/>
                    </a:cubicBezTo>
                    <a:cubicBezTo>
                      <a:pt x="682" y="128"/>
                      <a:pt x="682" y="128"/>
                      <a:pt x="682" y="128"/>
                    </a:cubicBezTo>
                    <a:cubicBezTo>
                      <a:pt x="377" y="128"/>
                      <a:pt x="128" y="377"/>
                      <a:pt x="128" y="683"/>
                    </a:cubicBezTo>
                    <a:cubicBezTo>
                      <a:pt x="128" y="988"/>
                      <a:pt x="377" y="1237"/>
                      <a:pt x="682" y="1237"/>
                    </a:cubicBezTo>
                    <a:cubicBezTo>
                      <a:pt x="988" y="1237"/>
                      <a:pt x="1237" y="988"/>
                      <a:pt x="1237" y="683"/>
                    </a:cubicBezTo>
                    <a:cubicBezTo>
                      <a:pt x="1365" y="683"/>
                      <a:pt x="1365" y="683"/>
                      <a:pt x="1365" y="683"/>
                    </a:cubicBezTo>
                    <a:cubicBezTo>
                      <a:pt x="1365" y="1059"/>
                      <a:pt x="1058" y="1365"/>
                      <a:pt x="682" y="1365"/>
                    </a:cubicBezTo>
                    <a:close/>
                  </a:path>
                </a:pathLst>
              </a:custGeom>
              <a:solidFill>
                <a:srgbClr val="1874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39" name="Freeform 6">
                <a:extLst>
                  <a:ext uri="{FF2B5EF4-FFF2-40B4-BE49-F238E27FC236}">
                    <a16:creationId xmlns:a16="http://schemas.microsoft.com/office/drawing/2014/main" id="{D6A616D8-1FFF-46A9-9F5B-E316481DA8AA}"/>
                  </a:ext>
                </a:extLst>
              </p:cNvPr>
              <p:cNvSpPr>
                <a:spLocks/>
              </p:cNvSpPr>
              <p:nvPr/>
            </p:nvSpPr>
            <p:spPr bwMode="auto">
              <a:xfrm>
                <a:off x="-114" y="1027"/>
                <a:ext cx="163" cy="162"/>
              </a:xfrm>
              <a:custGeom>
                <a:avLst/>
                <a:gdLst>
                  <a:gd name="T0" fmla="*/ 0 w 163"/>
                  <a:gd name="T1" fmla="*/ 137 h 162"/>
                  <a:gd name="T2" fmla="*/ 25 w 163"/>
                  <a:gd name="T3" fmla="*/ 162 h 162"/>
                  <a:gd name="T4" fmla="*/ 163 w 163"/>
                  <a:gd name="T5" fmla="*/ 24 h 162"/>
                  <a:gd name="T6" fmla="*/ 138 w 163"/>
                  <a:gd name="T7" fmla="*/ 0 h 162"/>
                  <a:gd name="T8" fmla="*/ 0 w 163"/>
                  <a:gd name="T9" fmla="*/ 137 h 162"/>
                </a:gdLst>
                <a:ahLst/>
                <a:cxnLst>
                  <a:cxn ang="0">
                    <a:pos x="T0" y="T1"/>
                  </a:cxn>
                  <a:cxn ang="0">
                    <a:pos x="T2" y="T3"/>
                  </a:cxn>
                  <a:cxn ang="0">
                    <a:pos x="T4" y="T5"/>
                  </a:cxn>
                  <a:cxn ang="0">
                    <a:pos x="T6" y="T7"/>
                  </a:cxn>
                  <a:cxn ang="0">
                    <a:pos x="T8" y="T9"/>
                  </a:cxn>
                </a:cxnLst>
                <a:rect l="0" t="0" r="r" b="b"/>
                <a:pathLst>
                  <a:path w="163" h="162">
                    <a:moveTo>
                      <a:pt x="0" y="137"/>
                    </a:moveTo>
                    <a:lnTo>
                      <a:pt x="25" y="162"/>
                    </a:lnTo>
                    <a:lnTo>
                      <a:pt x="163" y="24"/>
                    </a:lnTo>
                    <a:lnTo>
                      <a:pt x="138" y="0"/>
                    </a:lnTo>
                    <a:lnTo>
                      <a:pt x="0" y="137"/>
                    </a:lnTo>
                    <a:close/>
                  </a:path>
                </a:pathLst>
              </a:custGeom>
              <a:solidFill>
                <a:srgbClr val="4EE8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0" name="Freeform 7">
                <a:extLst>
                  <a:ext uri="{FF2B5EF4-FFF2-40B4-BE49-F238E27FC236}">
                    <a16:creationId xmlns:a16="http://schemas.microsoft.com/office/drawing/2014/main" id="{783B8420-E5BA-4094-B32E-50FEFF6B6C85}"/>
                  </a:ext>
                </a:extLst>
              </p:cNvPr>
              <p:cNvSpPr>
                <a:spLocks/>
              </p:cNvSpPr>
              <p:nvPr/>
            </p:nvSpPr>
            <p:spPr bwMode="auto">
              <a:xfrm>
                <a:off x="-168" y="1085"/>
                <a:ext cx="104" cy="104"/>
              </a:xfrm>
              <a:custGeom>
                <a:avLst/>
                <a:gdLst>
                  <a:gd name="T0" fmla="*/ 79 w 104"/>
                  <a:gd name="T1" fmla="*/ 104 h 104"/>
                  <a:gd name="T2" fmla="*/ 104 w 104"/>
                  <a:gd name="T3" fmla="*/ 79 h 104"/>
                  <a:gd name="T4" fmla="*/ 25 w 104"/>
                  <a:gd name="T5" fmla="*/ 0 h 104"/>
                  <a:gd name="T6" fmla="*/ 0 w 104"/>
                  <a:gd name="T7" fmla="*/ 25 h 104"/>
                  <a:gd name="T8" fmla="*/ 79 w 104"/>
                  <a:gd name="T9" fmla="*/ 104 h 104"/>
                </a:gdLst>
                <a:ahLst/>
                <a:cxnLst>
                  <a:cxn ang="0">
                    <a:pos x="T0" y="T1"/>
                  </a:cxn>
                  <a:cxn ang="0">
                    <a:pos x="T2" y="T3"/>
                  </a:cxn>
                  <a:cxn ang="0">
                    <a:pos x="T4" y="T5"/>
                  </a:cxn>
                  <a:cxn ang="0">
                    <a:pos x="T6" y="T7"/>
                  </a:cxn>
                  <a:cxn ang="0">
                    <a:pos x="T8" y="T9"/>
                  </a:cxn>
                </a:cxnLst>
                <a:rect l="0" t="0" r="r" b="b"/>
                <a:pathLst>
                  <a:path w="104" h="104">
                    <a:moveTo>
                      <a:pt x="79" y="104"/>
                    </a:moveTo>
                    <a:lnTo>
                      <a:pt x="104" y="79"/>
                    </a:lnTo>
                    <a:lnTo>
                      <a:pt x="25" y="0"/>
                    </a:lnTo>
                    <a:lnTo>
                      <a:pt x="0" y="25"/>
                    </a:lnTo>
                    <a:lnTo>
                      <a:pt x="79" y="104"/>
                    </a:lnTo>
                    <a:close/>
                  </a:path>
                </a:pathLst>
              </a:custGeom>
              <a:solidFill>
                <a:srgbClr val="4EE8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69" name="TextBox 68">
              <a:hlinkClick r:id="rId7"/>
              <a:extLst>
                <a:ext uri="{FF2B5EF4-FFF2-40B4-BE49-F238E27FC236}">
                  <a16:creationId xmlns:a16="http://schemas.microsoft.com/office/drawing/2014/main" id="{74232396-B2FA-4692-848F-7816FE64ED5C}"/>
                </a:ext>
              </a:extLst>
            </p:cNvPr>
            <p:cNvSpPr txBox="1"/>
            <p:nvPr/>
          </p:nvSpPr>
          <p:spPr>
            <a:xfrm>
              <a:off x="4018234" y="1843544"/>
              <a:ext cx="1097280" cy="182880"/>
            </a:xfrm>
            <a:prstGeom prst="rect">
              <a:avLst/>
            </a:prstGeom>
            <a:solidFill>
              <a:srgbClr val="1874FF"/>
            </a:solidFill>
            <a:ln>
              <a:noFill/>
            </a:ln>
          </p:spPr>
          <p:txBody>
            <a:bodyPr wrap="square" lIns="91440" tIns="91440" rIns="91440" bIns="91440" rtlCol="0" anchor="ctr">
              <a:noAutofit/>
            </a:bodyPr>
            <a:lstStyle/>
            <a:p>
              <a:pPr algn="ctr"/>
              <a:r>
                <a:rPr lang="en-US" sz="1050" dirty="0">
                  <a:solidFill>
                    <a:schemeClr val="bg1"/>
                  </a:solidFill>
                  <a:latin typeface="+mj-lt"/>
                </a:rPr>
                <a:t>Download</a:t>
              </a:r>
            </a:p>
          </p:txBody>
        </p:sp>
        <p:sp>
          <p:nvSpPr>
            <p:cNvPr id="72" name="TextBox 71">
              <a:extLst>
                <a:ext uri="{FF2B5EF4-FFF2-40B4-BE49-F238E27FC236}">
                  <a16:creationId xmlns:a16="http://schemas.microsoft.com/office/drawing/2014/main" id="{3D191667-C29A-4F41-A242-977C3296EFB4}"/>
                </a:ext>
              </a:extLst>
            </p:cNvPr>
            <p:cNvSpPr txBox="1"/>
            <p:nvPr/>
          </p:nvSpPr>
          <p:spPr>
            <a:xfrm>
              <a:off x="881841" y="1781096"/>
              <a:ext cx="2770309" cy="307777"/>
            </a:xfrm>
            <a:prstGeom prst="rect">
              <a:avLst/>
            </a:prstGeom>
            <a:noFill/>
          </p:spPr>
          <p:txBody>
            <a:bodyPr wrap="square" lIns="0" tIns="0" rIns="0" bIns="0" rtlCol="0" anchor="t">
              <a:spAutoFit/>
            </a:bodyPr>
            <a:lstStyle/>
            <a:p>
              <a:pPr algn="l"/>
              <a:r>
                <a:rPr lang="en-US" sz="1000" dirty="0">
                  <a:solidFill>
                    <a:srgbClr val="0066FF"/>
                  </a:solidFill>
                  <a:latin typeface="+mj-lt"/>
                  <a:ea typeface="+mn-lt"/>
                  <a:cs typeface="+mn-lt"/>
                </a:rPr>
                <a:t>Understand &amp; articulate the value proposition</a:t>
              </a:r>
              <a:br>
                <a:rPr lang="en-US" sz="1000" dirty="0">
                  <a:solidFill>
                    <a:srgbClr val="0066FF"/>
                  </a:solidFill>
                  <a:latin typeface="+mj-lt"/>
                  <a:ea typeface="+mn-lt"/>
                  <a:cs typeface="+mn-lt"/>
                </a:rPr>
              </a:br>
              <a:r>
                <a:rPr lang="en-US" sz="1000" dirty="0">
                  <a:ea typeface="+mn-lt"/>
                  <a:cs typeface="+mn-lt"/>
                </a:rPr>
                <a:t>Review the Power Automate business pitch deck </a:t>
              </a:r>
            </a:p>
          </p:txBody>
        </p:sp>
      </p:grpSp>
      <p:grpSp>
        <p:nvGrpSpPr>
          <p:cNvPr id="4" name="Group 3" descr="Watch the Power Automate overview&#10;Learn to streamline repetitive tasks &#10;and automate processes">
            <a:extLst>
              <a:ext uri="{FF2B5EF4-FFF2-40B4-BE49-F238E27FC236}">
                <a16:creationId xmlns:a16="http://schemas.microsoft.com/office/drawing/2014/main" id="{4F3A49B0-FA44-4247-B492-EB4C654CB92F}"/>
              </a:ext>
            </a:extLst>
          </p:cNvPr>
          <p:cNvGrpSpPr/>
          <p:nvPr/>
        </p:nvGrpSpPr>
        <p:grpSpPr>
          <a:xfrm>
            <a:off x="489466" y="2438592"/>
            <a:ext cx="4699620" cy="461665"/>
            <a:chOff x="415894" y="2257292"/>
            <a:chExt cx="4699620" cy="461665"/>
          </a:xfrm>
        </p:grpSpPr>
        <p:sp>
          <p:nvSpPr>
            <p:cNvPr id="65" name="TextBox 64">
              <a:hlinkClick r:id="rId8"/>
              <a:extLst>
                <a:ext uri="{FF2B5EF4-FFF2-40B4-BE49-F238E27FC236}">
                  <a16:creationId xmlns:a16="http://schemas.microsoft.com/office/drawing/2014/main" id="{A02B2A9C-F488-4E90-B95C-F57F0CC8BDBB}"/>
                </a:ext>
              </a:extLst>
            </p:cNvPr>
            <p:cNvSpPr txBox="1"/>
            <p:nvPr/>
          </p:nvSpPr>
          <p:spPr>
            <a:xfrm>
              <a:off x="4018234" y="2396684"/>
              <a:ext cx="1097280" cy="182880"/>
            </a:xfrm>
            <a:prstGeom prst="rect">
              <a:avLst/>
            </a:prstGeom>
            <a:solidFill>
              <a:srgbClr val="1874FF"/>
            </a:solidFill>
            <a:ln>
              <a:noFill/>
            </a:ln>
          </p:spPr>
          <p:txBody>
            <a:bodyPr wrap="square" lIns="91440" tIns="91440" rIns="91440" bIns="91440" rtlCol="0" anchor="ctr">
              <a:noAutofit/>
            </a:bodyPr>
            <a:lstStyle/>
            <a:p>
              <a:pPr algn="ctr"/>
              <a:r>
                <a:rPr lang="en-US" sz="1050" dirty="0">
                  <a:solidFill>
                    <a:schemeClr val="bg1"/>
                  </a:solidFill>
                  <a:latin typeface="+mj-lt"/>
                </a:rPr>
                <a:t>View now</a:t>
              </a:r>
            </a:p>
          </p:txBody>
        </p:sp>
        <p:grpSp>
          <p:nvGrpSpPr>
            <p:cNvPr id="41" name="Group 10">
              <a:extLst>
                <a:ext uri="{FF2B5EF4-FFF2-40B4-BE49-F238E27FC236}">
                  <a16:creationId xmlns:a16="http://schemas.microsoft.com/office/drawing/2014/main" id="{1A2BF4B3-0BEE-4857-A261-4E252A40E6F2}"/>
                </a:ext>
                <a:ext uri="{C183D7F6-B498-43B3-948B-1728B52AA6E4}">
                  <adec:decorative xmlns:adec="http://schemas.microsoft.com/office/drawing/2017/decorative" val="1"/>
                </a:ext>
              </a:extLst>
            </p:cNvPr>
            <p:cNvGrpSpPr>
              <a:grpSpLocks noChangeAspect="1"/>
            </p:cNvGrpSpPr>
            <p:nvPr/>
          </p:nvGrpSpPr>
          <p:grpSpPr bwMode="auto">
            <a:xfrm>
              <a:off x="415894" y="2337332"/>
              <a:ext cx="301584" cy="301584"/>
              <a:chOff x="-103" y="1300"/>
              <a:chExt cx="375" cy="375"/>
            </a:xfrm>
          </p:grpSpPr>
          <p:sp>
            <p:nvSpPr>
              <p:cNvPr id="43" name="Rectangle 11">
                <a:extLst>
                  <a:ext uri="{FF2B5EF4-FFF2-40B4-BE49-F238E27FC236}">
                    <a16:creationId xmlns:a16="http://schemas.microsoft.com/office/drawing/2014/main" id="{67779512-8B33-4CBF-8297-3BB0D057E9C3}"/>
                  </a:ext>
                </a:extLst>
              </p:cNvPr>
              <p:cNvSpPr>
                <a:spLocks noChangeArrowheads="1"/>
              </p:cNvSpPr>
              <p:nvPr/>
            </p:nvSpPr>
            <p:spPr bwMode="auto">
              <a:xfrm>
                <a:off x="-103" y="1300"/>
                <a:ext cx="375" cy="375"/>
              </a:xfrm>
              <a:prstGeom prst="rect">
                <a:avLst/>
              </a:prstGeom>
              <a:solidFill>
                <a:srgbClr val="1874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4" name="Freeform 12">
                <a:extLst>
                  <a:ext uri="{FF2B5EF4-FFF2-40B4-BE49-F238E27FC236}">
                    <a16:creationId xmlns:a16="http://schemas.microsoft.com/office/drawing/2014/main" id="{0BB7EE5E-FDA0-4D9A-9EA2-73EC5B163E53}"/>
                  </a:ext>
                </a:extLst>
              </p:cNvPr>
              <p:cNvSpPr>
                <a:spLocks/>
              </p:cNvSpPr>
              <p:nvPr/>
            </p:nvSpPr>
            <p:spPr bwMode="auto">
              <a:xfrm>
                <a:off x="26" y="1417"/>
                <a:ext cx="117" cy="141"/>
              </a:xfrm>
              <a:custGeom>
                <a:avLst/>
                <a:gdLst>
                  <a:gd name="T0" fmla="*/ 117 w 117"/>
                  <a:gd name="T1" fmla="*/ 70 h 141"/>
                  <a:gd name="T2" fmla="*/ 0 w 117"/>
                  <a:gd name="T3" fmla="*/ 141 h 141"/>
                  <a:gd name="T4" fmla="*/ 0 w 117"/>
                  <a:gd name="T5" fmla="*/ 0 h 141"/>
                  <a:gd name="T6" fmla="*/ 117 w 117"/>
                  <a:gd name="T7" fmla="*/ 70 h 141"/>
                </a:gdLst>
                <a:ahLst/>
                <a:cxnLst>
                  <a:cxn ang="0">
                    <a:pos x="T0" y="T1"/>
                  </a:cxn>
                  <a:cxn ang="0">
                    <a:pos x="T2" y="T3"/>
                  </a:cxn>
                  <a:cxn ang="0">
                    <a:pos x="T4" y="T5"/>
                  </a:cxn>
                  <a:cxn ang="0">
                    <a:pos x="T6" y="T7"/>
                  </a:cxn>
                </a:cxnLst>
                <a:rect l="0" t="0" r="r" b="b"/>
                <a:pathLst>
                  <a:path w="117" h="141">
                    <a:moveTo>
                      <a:pt x="117" y="70"/>
                    </a:moveTo>
                    <a:lnTo>
                      <a:pt x="0" y="141"/>
                    </a:lnTo>
                    <a:lnTo>
                      <a:pt x="0" y="0"/>
                    </a:lnTo>
                    <a:lnTo>
                      <a:pt x="117" y="70"/>
                    </a:lnTo>
                    <a:close/>
                  </a:path>
                </a:pathLst>
              </a:custGeom>
              <a:solidFill>
                <a:srgbClr val="4EE8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73" name="TextBox 72">
              <a:extLst>
                <a:ext uri="{FF2B5EF4-FFF2-40B4-BE49-F238E27FC236}">
                  <a16:creationId xmlns:a16="http://schemas.microsoft.com/office/drawing/2014/main" id="{78C46BCE-6C74-42C9-BE0A-DF9F751D0B1D}"/>
                </a:ext>
              </a:extLst>
            </p:cNvPr>
            <p:cNvSpPr txBox="1"/>
            <p:nvPr/>
          </p:nvSpPr>
          <p:spPr>
            <a:xfrm>
              <a:off x="881842" y="2257292"/>
              <a:ext cx="2535570" cy="461665"/>
            </a:xfrm>
            <a:prstGeom prst="rect">
              <a:avLst/>
            </a:prstGeom>
            <a:noFill/>
          </p:spPr>
          <p:txBody>
            <a:bodyPr wrap="square" lIns="0" tIns="0" rIns="0" bIns="0" rtlCol="0" anchor="t">
              <a:spAutoFit/>
            </a:bodyPr>
            <a:lstStyle/>
            <a:p>
              <a:pPr algn="l"/>
              <a:r>
                <a:rPr lang="en-US" sz="1000" dirty="0">
                  <a:solidFill>
                    <a:srgbClr val="0066FF"/>
                  </a:solidFill>
                  <a:latin typeface="+mj-lt"/>
                  <a:ea typeface="+mn-lt"/>
                  <a:cs typeface="+mn-lt"/>
                </a:rPr>
                <a:t>Watch the Power Automate overview</a:t>
              </a:r>
              <a:br>
                <a:rPr lang="en-US" sz="1000" dirty="0">
                  <a:solidFill>
                    <a:srgbClr val="0066FF"/>
                  </a:solidFill>
                  <a:latin typeface="+mj-lt"/>
                  <a:ea typeface="+mn-lt"/>
                  <a:cs typeface="+mn-lt"/>
                </a:rPr>
              </a:br>
              <a:r>
                <a:rPr lang="en-US" sz="1000" dirty="0">
                  <a:ea typeface="+mn-lt"/>
                  <a:cs typeface="+mn-lt"/>
                </a:rPr>
                <a:t>Learn to streamline repetitive tasks </a:t>
              </a:r>
              <a:br>
                <a:rPr lang="en-US" sz="1000" dirty="0">
                  <a:ea typeface="+mn-lt"/>
                  <a:cs typeface="+mn-lt"/>
                </a:rPr>
              </a:br>
              <a:r>
                <a:rPr lang="en-US" sz="1000" dirty="0">
                  <a:ea typeface="+mn-lt"/>
                  <a:cs typeface="+mn-lt"/>
                </a:rPr>
                <a:t>and automate processes</a:t>
              </a:r>
            </a:p>
          </p:txBody>
        </p:sp>
      </p:grpSp>
      <p:grpSp>
        <p:nvGrpSpPr>
          <p:cNvPr id="5" name="Group 4" descr="Build skills&#10;Explore Power Automate learning paths and modules">
            <a:extLst>
              <a:ext uri="{FF2B5EF4-FFF2-40B4-BE49-F238E27FC236}">
                <a16:creationId xmlns:a16="http://schemas.microsoft.com/office/drawing/2014/main" id="{F1D99779-970C-4672-B20A-70628F5E9D84}"/>
              </a:ext>
            </a:extLst>
          </p:cNvPr>
          <p:cNvGrpSpPr/>
          <p:nvPr/>
        </p:nvGrpSpPr>
        <p:grpSpPr>
          <a:xfrm>
            <a:off x="489466" y="3110487"/>
            <a:ext cx="4699620" cy="461665"/>
            <a:chOff x="415894" y="2954903"/>
            <a:chExt cx="4699620" cy="461665"/>
          </a:xfrm>
        </p:grpSpPr>
        <p:sp>
          <p:nvSpPr>
            <p:cNvPr id="66" name="TextBox 65">
              <a:hlinkClick r:id="rId9"/>
              <a:extLst>
                <a:ext uri="{FF2B5EF4-FFF2-40B4-BE49-F238E27FC236}">
                  <a16:creationId xmlns:a16="http://schemas.microsoft.com/office/drawing/2014/main" id="{5AE9EC6B-0E4A-4416-9662-EAFA800A431F}"/>
                </a:ext>
              </a:extLst>
            </p:cNvPr>
            <p:cNvSpPr txBox="1"/>
            <p:nvPr/>
          </p:nvSpPr>
          <p:spPr>
            <a:xfrm>
              <a:off x="4018234" y="3094295"/>
              <a:ext cx="1097280" cy="182880"/>
            </a:xfrm>
            <a:prstGeom prst="rect">
              <a:avLst/>
            </a:prstGeom>
            <a:solidFill>
              <a:srgbClr val="1874FF"/>
            </a:solidFill>
            <a:ln>
              <a:noFill/>
            </a:ln>
          </p:spPr>
          <p:txBody>
            <a:bodyPr wrap="square" lIns="91440" tIns="91440" rIns="91440" bIns="91440" rtlCol="0" anchor="ctr">
              <a:noAutofit/>
            </a:bodyPr>
            <a:lstStyle/>
            <a:p>
              <a:pPr algn="ctr"/>
              <a:r>
                <a:rPr lang="en-US" sz="1050" dirty="0">
                  <a:solidFill>
                    <a:schemeClr val="bg1"/>
                  </a:solidFill>
                  <a:latin typeface="+mj-lt"/>
                </a:rPr>
                <a:t>Learn more</a:t>
              </a:r>
            </a:p>
          </p:txBody>
        </p:sp>
        <p:grpSp>
          <p:nvGrpSpPr>
            <p:cNvPr id="45" name="Group 15">
              <a:extLst>
                <a:ext uri="{FF2B5EF4-FFF2-40B4-BE49-F238E27FC236}">
                  <a16:creationId xmlns:a16="http://schemas.microsoft.com/office/drawing/2014/main" id="{EC84F5E1-D880-4F84-B7FB-F320050BF8B5}"/>
                </a:ext>
                <a:ext uri="{C183D7F6-B498-43B3-948B-1728B52AA6E4}">
                  <adec:decorative xmlns:adec="http://schemas.microsoft.com/office/drawing/2017/decorative" val="1"/>
                </a:ext>
              </a:extLst>
            </p:cNvPr>
            <p:cNvGrpSpPr>
              <a:grpSpLocks noChangeAspect="1"/>
            </p:cNvGrpSpPr>
            <p:nvPr/>
          </p:nvGrpSpPr>
          <p:grpSpPr bwMode="auto">
            <a:xfrm>
              <a:off x="415894" y="3035345"/>
              <a:ext cx="301584" cy="300780"/>
              <a:chOff x="-214" y="1748"/>
              <a:chExt cx="375" cy="374"/>
            </a:xfrm>
          </p:grpSpPr>
          <p:sp>
            <p:nvSpPr>
              <p:cNvPr id="47" name="Oval 16">
                <a:extLst>
                  <a:ext uri="{FF2B5EF4-FFF2-40B4-BE49-F238E27FC236}">
                    <a16:creationId xmlns:a16="http://schemas.microsoft.com/office/drawing/2014/main" id="{7E4F0784-AA2A-441C-9FF5-A2C06F5FF0D6}"/>
                  </a:ext>
                </a:extLst>
              </p:cNvPr>
              <p:cNvSpPr>
                <a:spLocks noChangeArrowheads="1"/>
              </p:cNvSpPr>
              <p:nvPr/>
            </p:nvSpPr>
            <p:spPr bwMode="auto">
              <a:xfrm>
                <a:off x="-214" y="2052"/>
                <a:ext cx="70" cy="70"/>
              </a:xfrm>
              <a:prstGeom prst="ellipse">
                <a:avLst/>
              </a:prstGeom>
              <a:solidFill>
                <a:srgbClr val="1874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8" name="Rectangle 17">
                <a:extLst>
                  <a:ext uri="{FF2B5EF4-FFF2-40B4-BE49-F238E27FC236}">
                    <a16:creationId xmlns:a16="http://schemas.microsoft.com/office/drawing/2014/main" id="{FB117093-38AC-471D-8515-C4E89ACA431B}"/>
                  </a:ext>
                </a:extLst>
              </p:cNvPr>
              <p:cNvSpPr>
                <a:spLocks noChangeArrowheads="1"/>
              </p:cNvSpPr>
              <p:nvPr/>
            </p:nvSpPr>
            <p:spPr bwMode="auto">
              <a:xfrm>
                <a:off x="91" y="1748"/>
                <a:ext cx="70" cy="70"/>
              </a:xfrm>
              <a:prstGeom prst="rect">
                <a:avLst/>
              </a:prstGeom>
              <a:solidFill>
                <a:srgbClr val="4EE8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49" name="Freeform 18">
                <a:extLst>
                  <a:ext uri="{FF2B5EF4-FFF2-40B4-BE49-F238E27FC236}">
                    <a16:creationId xmlns:a16="http://schemas.microsoft.com/office/drawing/2014/main" id="{D2F4E713-EA25-443A-9C35-0DB1AE9BD5A9}"/>
                  </a:ext>
                </a:extLst>
              </p:cNvPr>
              <p:cNvSpPr>
                <a:spLocks/>
              </p:cNvSpPr>
              <p:nvPr/>
            </p:nvSpPr>
            <p:spPr bwMode="auto">
              <a:xfrm>
                <a:off x="-144" y="1852"/>
                <a:ext cx="201" cy="201"/>
              </a:xfrm>
              <a:custGeom>
                <a:avLst/>
                <a:gdLst>
                  <a:gd name="T0" fmla="*/ 176 w 201"/>
                  <a:gd name="T1" fmla="*/ 0 h 201"/>
                  <a:gd name="T2" fmla="*/ 201 w 201"/>
                  <a:gd name="T3" fmla="*/ 25 h 201"/>
                  <a:gd name="T4" fmla="*/ 25 w 201"/>
                  <a:gd name="T5" fmla="*/ 201 h 201"/>
                  <a:gd name="T6" fmla="*/ 0 w 201"/>
                  <a:gd name="T7" fmla="*/ 176 h 201"/>
                  <a:gd name="T8" fmla="*/ 176 w 201"/>
                  <a:gd name="T9" fmla="*/ 0 h 201"/>
                </a:gdLst>
                <a:ahLst/>
                <a:cxnLst>
                  <a:cxn ang="0">
                    <a:pos x="T0" y="T1"/>
                  </a:cxn>
                  <a:cxn ang="0">
                    <a:pos x="T2" y="T3"/>
                  </a:cxn>
                  <a:cxn ang="0">
                    <a:pos x="T4" y="T5"/>
                  </a:cxn>
                  <a:cxn ang="0">
                    <a:pos x="T6" y="T7"/>
                  </a:cxn>
                  <a:cxn ang="0">
                    <a:pos x="T8" y="T9"/>
                  </a:cxn>
                </a:cxnLst>
                <a:rect l="0" t="0" r="r" b="b"/>
                <a:pathLst>
                  <a:path w="201" h="201">
                    <a:moveTo>
                      <a:pt x="176" y="0"/>
                    </a:moveTo>
                    <a:lnTo>
                      <a:pt x="201" y="25"/>
                    </a:lnTo>
                    <a:lnTo>
                      <a:pt x="25" y="201"/>
                    </a:lnTo>
                    <a:lnTo>
                      <a:pt x="0" y="176"/>
                    </a:lnTo>
                    <a:lnTo>
                      <a:pt x="176" y="0"/>
                    </a:lnTo>
                    <a:close/>
                  </a:path>
                </a:pathLst>
              </a:custGeom>
              <a:solidFill>
                <a:srgbClr val="1874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0" name="Rectangle 19">
                <a:extLst>
                  <a:ext uri="{FF2B5EF4-FFF2-40B4-BE49-F238E27FC236}">
                    <a16:creationId xmlns:a16="http://schemas.microsoft.com/office/drawing/2014/main" id="{FDA3287C-2CD9-49E0-B4D7-A24B52614037}"/>
                  </a:ext>
                </a:extLst>
              </p:cNvPr>
              <p:cNvSpPr>
                <a:spLocks noChangeArrowheads="1"/>
              </p:cNvSpPr>
              <p:nvPr/>
            </p:nvSpPr>
            <p:spPr bwMode="auto">
              <a:xfrm>
                <a:off x="32" y="1841"/>
                <a:ext cx="35" cy="117"/>
              </a:xfrm>
              <a:prstGeom prst="rect">
                <a:avLst/>
              </a:prstGeom>
              <a:solidFill>
                <a:srgbClr val="1874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1" name="Rectangle 20">
                <a:extLst>
                  <a:ext uri="{FF2B5EF4-FFF2-40B4-BE49-F238E27FC236}">
                    <a16:creationId xmlns:a16="http://schemas.microsoft.com/office/drawing/2014/main" id="{A1603390-C7E5-4FAF-9970-9B83B32A8EA4}"/>
                  </a:ext>
                </a:extLst>
              </p:cNvPr>
              <p:cNvSpPr>
                <a:spLocks noChangeArrowheads="1"/>
              </p:cNvSpPr>
              <p:nvPr/>
            </p:nvSpPr>
            <p:spPr bwMode="auto">
              <a:xfrm>
                <a:off x="-50" y="1841"/>
                <a:ext cx="117" cy="36"/>
              </a:xfrm>
              <a:prstGeom prst="rect">
                <a:avLst/>
              </a:prstGeom>
              <a:solidFill>
                <a:srgbClr val="1874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74" name="TextBox 73">
              <a:extLst>
                <a:ext uri="{FF2B5EF4-FFF2-40B4-BE49-F238E27FC236}">
                  <a16:creationId xmlns:a16="http://schemas.microsoft.com/office/drawing/2014/main" id="{0B3E4016-8D7D-4E2F-90E7-08FD819631C6}"/>
                </a:ext>
              </a:extLst>
            </p:cNvPr>
            <p:cNvSpPr txBox="1"/>
            <p:nvPr/>
          </p:nvSpPr>
          <p:spPr>
            <a:xfrm>
              <a:off x="881841" y="2954903"/>
              <a:ext cx="2394831" cy="461665"/>
            </a:xfrm>
            <a:prstGeom prst="rect">
              <a:avLst/>
            </a:prstGeom>
            <a:noFill/>
          </p:spPr>
          <p:txBody>
            <a:bodyPr wrap="square" lIns="0" tIns="0" rIns="0" bIns="0" rtlCol="0" anchor="t">
              <a:spAutoFit/>
            </a:bodyPr>
            <a:lstStyle/>
            <a:p>
              <a:pPr algn="l"/>
              <a:r>
                <a:rPr lang="en-US" sz="1000" dirty="0">
                  <a:solidFill>
                    <a:srgbClr val="0066FF"/>
                  </a:solidFill>
                  <a:latin typeface="+mj-lt"/>
                  <a:ea typeface="+mn-lt"/>
                  <a:cs typeface="+mn-lt"/>
                </a:rPr>
                <a:t>Build skills</a:t>
              </a:r>
              <a:br>
                <a:rPr lang="en-US" sz="1000" dirty="0">
                  <a:solidFill>
                    <a:srgbClr val="0066FF"/>
                  </a:solidFill>
                  <a:latin typeface="+mj-lt"/>
                  <a:ea typeface="+mn-lt"/>
                  <a:cs typeface="+mn-lt"/>
                </a:rPr>
              </a:br>
              <a:r>
                <a:rPr lang="en-US" sz="1000" dirty="0">
                  <a:ea typeface="+mn-lt"/>
                  <a:cs typeface="+mn-lt"/>
                </a:rPr>
                <a:t>Explore Power Automate learning paths and modules</a:t>
              </a:r>
            </a:p>
          </p:txBody>
        </p:sp>
      </p:grpSp>
      <p:grpSp>
        <p:nvGrpSpPr>
          <p:cNvPr id="7" name="Group 6" descr="Execute a plan&#10;Create a marketing plan, target customers, and leverage our go-to-market resources">
            <a:extLst>
              <a:ext uri="{FF2B5EF4-FFF2-40B4-BE49-F238E27FC236}">
                <a16:creationId xmlns:a16="http://schemas.microsoft.com/office/drawing/2014/main" id="{997F6F05-97DA-4B9D-A1F6-6B2CFA610F7C}"/>
              </a:ext>
            </a:extLst>
          </p:cNvPr>
          <p:cNvGrpSpPr/>
          <p:nvPr/>
        </p:nvGrpSpPr>
        <p:grpSpPr>
          <a:xfrm>
            <a:off x="489466" y="3782382"/>
            <a:ext cx="4699620" cy="461665"/>
            <a:chOff x="415894" y="3579791"/>
            <a:chExt cx="4699620" cy="461665"/>
          </a:xfrm>
        </p:grpSpPr>
        <p:sp>
          <p:nvSpPr>
            <p:cNvPr id="67" name="TextBox 66">
              <a:hlinkClick r:id="rId7"/>
              <a:extLst>
                <a:ext uri="{FF2B5EF4-FFF2-40B4-BE49-F238E27FC236}">
                  <a16:creationId xmlns:a16="http://schemas.microsoft.com/office/drawing/2014/main" id="{3A3E2BC2-093A-4ECC-A974-2B41C7EFBA1A}"/>
                </a:ext>
              </a:extLst>
            </p:cNvPr>
            <p:cNvSpPr txBox="1"/>
            <p:nvPr/>
          </p:nvSpPr>
          <p:spPr>
            <a:xfrm>
              <a:off x="4018234" y="3719183"/>
              <a:ext cx="1097280" cy="182880"/>
            </a:xfrm>
            <a:prstGeom prst="rect">
              <a:avLst/>
            </a:prstGeom>
            <a:solidFill>
              <a:srgbClr val="1874FF"/>
            </a:solidFill>
            <a:ln>
              <a:noFill/>
            </a:ln>
          </p:spPr>
          <p:txBody>
            <a:bodyPr wrap="square" lIns="91440" tIns="91440" rIns="91440" bIns="91440" rtlCol="0" anchor="ctr">
              <a:noAutofit/>
            </a:bodyPr>
            <a:lstStyle/>
            <a:p>
              <a:pPr algn="ctr"/>
              <a:r>
                <a:rPr lang="en-US" sz="1050" dirty="0">
                  <a:solidFill>
                    <a:schemeClr val="bg1"/>
                  </a:solidFill>
                  <a:latin typeface="+mj-lt"/>
                </a:rPr>
                <a:t>Visit site</a:t>
              </a:r>
            </a:p>
          </p:txBody>
        </p:sp>
        <p:grpSp>
          <p:nvGrpSpPr>
            <p:cNvPr id="52" name="Group 23">
              <a:extLst>
                <a:ext uri="{FF2B5EF4-FFF2-40B4-BE49-F238E27FC236}">
                  <a16:creationId xmlns:a16="http://schemas.microsoft.com/office/drawing/2014/main" id="{DF21DAC0-EA94-4C8E-B866-3DE28C21FC99}"/>
                </a:ext>
                <a:ext uri="{C183D7F6-B498-43B3-948B-1728B52AA6E4}">
                  <adec:decorative xmlns:adec="http://schemas.microsoft.com/office/drawing/2017/decorative" val="1"/>
                </a:ext>
              </a:extLst>
            </p:cNvPr>
            <p:cNvGrpSpPr>
              <a:grpSpLocks noChangeAspect="1"/>
            </p:cNvGrpSpPr>
            <p:nvPr/>
          </p:nvGrpSpPr>
          <p:grpSpPr bwMode="auto">
            <a:xfrm>
              <a:off x="415894" y="3659831"/>
              <a:ext cx="300776" cy="301584"/>
              <a:chOff x="-187" y="2084"/>
              <a:chExt cx="374" cy="375"/>
            </a:xfrm>
          </p:grpSpPr>
          <p:sp>
            <p:nvSpPr>
              <p:cNvPr id="54" name="Rectangle 24">
                <a:extLst>
                  <a:ext uri="{FF2B5EF4-FFF2-40B4-BE49-F238E27FC236}">
                    <a16:creationId xmlns:a16="http://schemas.microsoft.com/office/drawing/2014/main" id="{644A7513-1FA6-4AAA-AEC0-4A715F00B65C}"/>
                  </a:ext>
                </a:extLst>
              </p:cNvPr>
              <p:cNvSpPr>
                <a:spLocks noChangeArrowheads="1"/>
              </p:cNvSpPr>
              <p:nvPr/>
            </p:nvSpPr>
            <p:spPr bwMode="auto">
              <a:xfrm>
                <a:off x="-187" y="2084"/>
                <a:ext cx="23" cy="82"/>
              </a:xfrm>
              <a:prstGeom prst="rect">
                <a:avLst/>
              </a:prstGeom>
              <a:solidFill>
                <a:srgbClr val="4EE8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5" name="Rectangle 25">
                <a:extLst>
                  <a:ext uri="{FF2B5EF4-FFF2-40B4-BE49-F238E27FC236}">
                    <a16:creationId xmlns:a16="http://schemas.microsoft.com/office/drawing/2014/main" id="{5CE7F552-1239-45E3-B4BB-9D877C6F3A21}"/>
                  </a:ext>
                </a:extLst>
              </p:cNvPr>
              <p:cNvSpPr>
                <a:spLocks noChangeArrowheads="1"/>
              </p:cNvSpPr>
              <p:nvPr/>
            </p:nvSpPr>
            <p:spPr bwMode="auto">
              <a:xfrm>
                <a:off x="-187" y="2084"/>
                <a:ext cx="82" cy="23"/>
              </a:xfrm>
              <a:prstGeom prst="rect">
                <a:avLst/>
              </a:prstGeom>
              <a:solidFill>
                <a:srgbClr val="4EE8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6" name="Rectangle 26">
                <a:extLst>
                  <a:ext uri="{FF2B5EF4-FFF2-40B4-BE49-F238E27FC236}">
                    <a16:creationId xmlns:a16="http://schemas.microsoft.com/office/drawing/2014/main" id="{A6DDEE8A-DA2E-4862-8EF8-BFF64ED37368}"/>
                  </a:ext>
                </a:extLst>
              </p:cNvPr>
              <p:cNvSpPr>
                <a:spLocks noChangeArrowheads="1"/>
              </p:cNvSpPr>
              <p:nvPr/>
            </p:nvSpPr>
            <p:spPr bwMode="auto">
              <a:xfrm>
                <a:off x="-187" y="2436"/>
                <a:ext cx="82" cy="23"/>
              </a:xfrm>
              <a:prstGeom prst="rect">
                <a:avLst/>
              </a:prstGeom>
              <a:solidFill>
                <a:srgbClr val="4EE8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7" name="Rectangle 27">
                <a:extLst>
                  <a:ext uri="{FF2B5EF4-FFF2-40B4-BE49-F238E27FC236}">
                    <a16:creationId xmlns:a16="http://schemas.microsoft.com/office/drawing/2014/main" id="{AAC63B92-9A4A-4122-A2D2-2B7EC199BA7E}"/>
                  </a:ext>
                </a:extLst>
              </p:cNvPr>
              <p:cNvSpPr>
                <a:spLocks noChangeArrowheads="1"/>
              </p:cNvSpPr>
              <p:nvPr/>
            </p:nvSpPr>
            <p:spPr bwMode="auto">
              <a:xfrm>
                <a:off x="-187" y="2377"/>
                <a:ext cx="23" cy="82"/>
              </a:xfrm>
              <a:prstGeom prst="rect">
                <a:avLst/>
              </a:prstGeom>
              <a:solidFill>
                <a:srgbClr val="4EE8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8" name="Rectangle 28">
                <a:extLst>
                  <a:ext uri="{FF2B5EF4-FFF2-40B4-BE49-F238E27FC236}">
                    <a16:creationId xmlns:a16="http://schemas.microsoft.com/office/drawing/2014/main" id="{3708E113-5B81-4ACA-9402-0342805873D1}"/>
                  </a:ext>
                </a:extLst>
              </p:cNvPr>
              <p:cNvSpPr>
                <a:spLocks noChangeArrowheads="1"/>
              </p:cNvSpPr>
              <p:nvPr/>
            </p:nvSpPr>
            <p:spPr bwMode="auto">
              <a:xfrm>
                <a:off x="164" y="2084"/>
                <a:ext cx="23" cy="82"/>
              </a:xfrm>
              <a:prstGeom prst="rect">
                <a:avLst/>
              </a:prstGeom>
              <a:solidFill>
                <a:srgbClr val="4EE8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59" name="Rectangle 29">
                <a:extLst>
                  <a:ext uri="{FF2B5EF4-FFF2-40B4-BE49-F238E27FC236}">
                    <a16:creationId xmlns:a16="http://schemas.microsoft.com/office/drawing/2014/main" id="{AB12F25A-3B20-4998-BED4-08979EC15141}"/>
                  </a:ext>
                </a:extLst>
              </p:cNvPr>
              <p:cNvSpPr>
                <a:spLocks noChangeArrowheads="1"/>
              </p:cNvSpPr>
              <p:nvPr/>
            </p:nvSpPr>
            <p:spPr bwMode="auto">
              <a:xfrm>
                <a:off x="105" y="2084"/>
                <a:ext cx="82" cy="23"/>
              </a:xfrm>
              <a:prstGeom prst="rect">
                <a:avLst/>
              </a:prstGeom>
              <a:solidFill>
                <a:srgbClr val="4EE8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0" name="Rectangle 30">
                <a:extLst>
                  <a:ext uri="{FF2B5EF4-FFF2-40B4-BE49-F238E27FC236}">
                    <a16:creationId xmlns:a16="http://schemas.microsoft.com/office/drawing/2014/main" id="{D4D413AE-C3E2-4751-B826-439F71279FA5}"/>
                  </a:ext>
                </a:extLst>
              </p:cNvPr>
              <p:cNvSpPr>
                <a:spLocks noChangeArrowheads="1"/>
              </p:cNvSpPr>
              <p:nvPr/>
            </p:nvSpPr>
            <p:spPr bwMode="auto">
              <a:xfrm>
                <a:off x="105" y="2436"/>
                <a:ext cx="82" cy="23"/>
              </a:xfrm>
              <a:prstGeom prst="rect">
                <a:avLst/>
              </a:prstGeom>
              <a:solidFill>
                <a:srgbClr val="4EE8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1" name="Rectangle 31">
                <a:extLst>
                  <a:ext uri="{FF2B5EF4-FFF2-40B4-BE49-F238E27FC236}">
                    <a16:creationId xmlns:a16="http://schemas.microsoft.com/office/drawing/2014/main" id="{EA7FACA3-0612-42D8-9996-3FE1E76F6B3B}"/>
                  </a:ext>
                </a:extLst>
              </p:cNvPr>
              <p:cNvSpPr>
                <a:spLocks noChangeArrowheads="1"/>
              </p:cNvSpPr>
              <p:nvPr/>
            </p:nvSpPr>
            <p:spPr bwMode="auto">
              <a:xfrm>
                <a:off x="164" y="2377"/>
                <a:ext cx="23" cy="82"/>
              </a:xfrm>
              <a:prstGeom prst="rect">
                <a:avLst/>
              </a:prstGeom>
              <a:solidFill>
                <a:srgbClr val="4EE8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2" name="Oval 32">
                <a:extLst>
                  <a:ext uri="{FF2B5EF4-FFF2-40B4-BE49-F238E27FC236}">
                    <a16:creationId xmlns:a16="http://schemas.microsoft.com/office/drawing/2014/main" id="{A0E80B7B-0188-4233-AB7E-950DB293AB53}"/>
                  </a:ext>
                </a:extLst>
              </p:cNvPr>
              <p:cNvSpPr>
                <a:spLocks noChangeArrowheads="1"/>
              </p:cNvSpPr>
              <p:nvPr/>
            </p:nvSpPr>
            <p:spPr bwMode="auto">
              <a:xfrm>
                <a:off x="-35" y="2190"/>
                <a:ext cx="70" cy="69"/>
              </a:xfrm>
              <a:prstGeom prst="ellipse">
                <a:avLst/>
              </a:prstGeom>
              <a:solidFill>
                <a:srgbClr val="1874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sp>
            <p:nvSpPr>
              <p:cNvPr id="63" name="Freeform 33">
                <a:extLst>
                  <a:ext uri="{FF2B5EF4-FFF2-40B4-BE49-F238E27FC236}">
                    <a16:creationId xmlns:a16="http://schemas.microsoft.com/office/drawing/2014/main" id="{69367B4D-D27D-453E-89F9-6518C5129083}"/>
                  </a:ext>
                </a:extLst>
              </p:cNvPr>
              <p:cNvSpPr>
                <a:spLocks/>
              </p:cNvSpPr>
              <p:nvPr/>
            </p:nvSpPr>
            <p:spPr bwMode="auto">
              <a:xfrm>
                <a:off x="-70" y="2283"/>
                <a:ext cx="140" cy="71"/>
              </a:xfrm>
              <a:custGeom>
                <a:avLst/>
                <a:gdLst>
                  <a:gd name="T0" fmla="*/ 0 w 512"/>
                  <a:gd name="T1" fmla="*/ 256 h 256"/>
                  <a:gd name="T2" fmla="*/ 256 w 512"/>
                  <a:gd name="T3" fmla="*/ 0 h 256"/>
                  <a:gd name="T4" fmla="*/ 512 w 512"/>
                  <a:gd name="T5" fmla="*/ 256 h 256"/>
                  <a:gd name="T6" fmla="*/ 0 w 512"/>
                  <a:gd name="T7" fmla="*/ 256 h 256"/>
                </a:gdLst>
                <a:ahLst/>
                <a:cxnLst>
                  <a:cxn ang="0">
                    <a:pos x="T0" y="T1"/>
                  </a:cxn>
                  <a:cxn ang="0">
                    <a:pos x="T2" y="T3"/>
                  </a:cxn>
                  <a:cxn ang="0">
                    <a:pos x="T4" y="T5"/>
                  </a:cxn>
                  <a:cxn ang="0">
                    <a:pos x="T6" y="T7"/>
                  </a:cxn>
                </a:cxnLst>
                <a:rect l="0" t="0" r="r" b="b"/>
                <a:pathLst>
                  <a:path w="512" h="256">
                    <a:moveTo>
                      <a:pt x="0" y="256"/>
                    </a:moveTo>
                    <a:cubicBezTo>
                      <a:pt x="0" y="115"/>
                      <a:pt x="114" y="0"/>
                      <a:pt x="256" y="0"/>
                    </a:cubicBezTo>
                    <a:cubicBezTo>
                      <a:pt x="397" y="0"/>
                      <a:pt x="512" y="115"/>
                      <a:pt x="512" y="256"/>
                    </a:cubicBezTo>
                    <a:lnTo>
                      <a:pt x="0" y="256"/>
                    </a:lnTo>
                    <a:close/>
                  </a:path>
                </a:pathLst>
              </a:custGeom>
              <a:solidFill>
                <a:srgbClr val="1874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sp>
          <p:nvSpPr>
            <p:cNvPr id="76" name="TextBox 75">
              <a:extLst>
                <a:ext uri="{FF2B5EF4-FFF2-40B4-BE49-F238E27FC236}">
                  <a16:creationId xmlns:a16="http://schemas.microsoft.com/office/drawing/2014/main" id="{E6494FE8-AA32-4AF3-B794-1CD02F79C7A8}"/>
                </a:ext>
              </a:extLst>
            </p:cNvPr>
            <p:cNvSpPr txBox="1"/>
            <p:nvPr/>
          </p:nvSpPr>
          <p:spPr>
            <a:xfrm>
              <a:off x="881841" y="3579791"/>
              <a:ext cx="2770309" cy="461665"/>
            </a:xfrm>
            <a:prstGeom prst="rect">
              <a:avLst/>
            </a:prstGeom>
            <a:noFill/>
          </p:spPr>
          <p:txBody>
            <a:bodyPr wrap="square" lIns="0" tIns="0" rIns="0" bIns="0" rtlCol="0" anchor="t">
              <a:spAutoFit/>
            </a:bodyPr>
            <a:lstStyle/>
            <a:p>
              <a:pPr algn="l"/>
              <a:r>
                <a:rPr lang="en-US" sz="1000" dirty="0">
                  <a:solidFill>
                    <a:srgbClr val="0066FF"/>
                  </a:solidFill>
                  <a:latin typeface="+mj-lt"/>
                  <a:ea typeface="+mn-lt"/>
                  <a:cs typeface="+mn-lt"/>
                </a:rPr>
                <a:t>Execute a plan</a:t>
              </a:r>
              <a:br>
                <a:rPr lang="en-US" sz="1000" dirty="0">
                  <a:solidFill>
                    <a:srgbClr val="0066FF"/>
                  </a:solidFill>
                  <a:latin typeface="+mj-lt"/>
                  <a:ea typeface="+mn-lt"/>
                  <a:cs typeface="+mn-lt"/>
                </a:rPr>
              </a:br>
              <a:r>
                <a:rPr lang="en-US" sz="1000" dirty="0">
                  <a:ea typeface="+mn-lt"/>
                  <a:cs typeface="+mn-lt"/>
                </a:rPr>
                <a:t>Create a marketing plan, target customers, and leverage our go-to-market resources</a:t>
              </a:r>
            </a:p>
          </p:txBody>
        </p:sp>
      </p:grpSp>
      <p:cxnSp>
        <p:nvCxnSpPr>
          <p:cNvPr id="10" name="Straight Connector 9">
            <a:extLst>
              <a:ext uri="{FF2B5EF4-FFF2-40B4-BE49-F238E27FC236}">
                <a16:creationId xmlns:a16="http://schemas.microsoft.com/office/drawing/2014/main" id="{CD2CF9FB-58B3-42BF-88CA-4EDF8C4EA13D}"/>
              </a:ext>
              <a:ext uri="{C183D7F6-B498-43B3-948B-1728B52AA6E4}">
                <adec:decorative xmlns:adec="http://schemas.microsoft.com/office/drawing/2017/decorative" val="1"/>
              </a:ext>
            </a:extLst>
          </p:cNvPr>
          <p:cNvCxnSpPr/>
          <p:nvPr/>
        </p:nvCxnSpPr>
        <p:spPr>
          <a:xfrm>
            <a:off x="325881" y="2333477"/>
            <a:ext cx="4998007" cy="0"/>
          </a:xfrm>
          <a:prstGeom prst="line">
            <a:avLst/>
          </a:prstGeom>
          <a:ln>
            <a:solidFill>
              <a:schemeClr val="bg2">
                <a:lumMod val="75000"/>
              </a:schemeClr>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7C854AAC-C713-457A-A573-EA9580EA0797}"/>
              </a:ext>
              <a:ext uri="{C183D7F6-B498-43B3-948B-1728B52AA6E4}">
                <adec:decorative xmlns:adec="http://schemas.microsoft.com/office/drawing/2017/decorative" val="1"/>
              </a:ext>
            </a:extLst>
          </p:cNvPr>
          <p:cNvCxnSpPr/>
          <p:nvPr/>
        </p:nvCxnSpPr>
        <p:spPr>
          <a:xfrm>
            <a:off x="325881" y="3005372"/>
            <a:ext cx="4998007" cy="0"/>
          </a:xfrm>
          <a:prstGeom prst="line">
            <a:avLst/>
          </a:prstGeom>
          <a:ln>
            <a:solidFill>
              <a:schemeClr val="bg2">
                <a:lumMod val="75000"/>
              </a:schemeClr>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25F9270D-D184-4739-B88B-B369C5C95E5E}"/>
              </a:ext>
              <a:ext uri="{C183D7F6-B498-43B3-948B-1728B52AA6E4}">
                <adec:decorative xmlns:adec="http://schemas.microsoft.com/office/drawing/2017/decorative" val="1"/>
              </a:ext>
            </a:extLst>
          </p:cNvPr>
          <p:cNvCxnSpPr/>
          <p:nvPr/>
        </p:nvCxnSpPr>
        <p:spPr>
          <a:xfrm>
            <a:off x="325881" y="3677267"/>
            <a:ext cx="4998007" cy="0"/>
          </a:xfrm>
          <a:prstGeom prst="line">
            <a:avLst/>
          </a:prstGeom>
          <a:ln>
            <a:solidFill>
              <a:schemeClr val="bg2">
                <a:lumMod val="75000"/>
              </a:schemeClr>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338B2384-503B-48E8-AD28-453E52FD8646}"/>
              </a:ext>
            </a:extLst>
          </p:cNvPr>
          <p:cNvSpPr txBox="1"/>
          <p:nvPr/>
        </p:nvSpPr>
        <p:spPr>
          <a:xfrm>
            <a:off x="5583152" y="820953"/>
            <a:ext cx="3339985" cy="3503103"/>
          </a:xfrm>
          <a:prstGeom prst="rect">
            <a:avLst/>
          </a:prstGeom>
          <a:solidFill>
            <a:srgbClr val="191919"/>
          </a:solidFill>
        </p:spPr>
        <p:txBody>
          <a:bodyPr wrap="square" lIns="182880" tIns="182880" rIns="182880" bIns="182880" anchor="t">
            <a:noAutofit/>
          </a:bodyPr>
          <a:lstStyle/>
          <a:p>
            <a:pPr>
              <a:lnSpc>
                <a:spcPct val="106000"/>
              </a:lnSpc>
              <a:spcAft>
                <a:spcPts val="800"/>
              </a:spcAft>
              <a:defRPr/>
            </a:pPr>
            <a:r>
              <a:rPr lang="en-US" sz="1400" kern="0" dirty="0">
                <a:solidFill>
                  <a:srgbClr val="50E6FF"/>
                </a:solidFill>
                <a:latin typeface="+mj-lt"/>
                <a:cs typeface="Segoe UI"/>
                <a:hlinkClick r:id="rId10">
                  <a:extLst>
                    <a:ext uri="{A12FA001-AC4F-418D-AE19-62706E023703}">
                      <ahyp:hlinkClr xmlns:ahyp="http://schemas.microsoft.com/office/drawing/2018/hyperlinkcolor" val="tx"/>
                    </a:ext>
                  </a:extLst>
                </a:hlinkClick>
              </a:rPr>
              <a:t>Partner offers and incentives</a:t>
            </a:r>
            <a:r>
              <a:rPr lang="en-US" sz="1400" kern="0" dirty="0">
                <a:solidFill>
                  <a:srgbClr val="50E6FF"/>
                </a:solidFill>
                <a:latin typeface="+mj-lt"/>
                <a:cs typeface="Segoe UI"/>
              </a:rPr>
              <a:t> </a:t>
            </a:r>
            <a:r>
              <a:rPr lang="en-US" sz="1400" dirty="0">
                <a:solidFill>
                  <a:srgbClr val="50E6FF"/>
                </a:solidFill>
                <a:latin typeface="Segoe UI Symbol" panose="020B0502040204020203" pitchFamily="34" charset="0"/>
                <a:ea typeface="Segoe UI Symbol" panose="020B0502040204020203" pitchFamily="34" charset="0"/>
                <a:cs typeface="Segoe UI" panose="020B0502040204020203" pitchFamily="34" charset="0"/>
              </a:rPr>
              <a:t>❱</a:t>
            </a:r>
            <a:endParaRPr lang="en-US" sz="1400" kern="0" dirty="0">
              <a:solidFill>
                <a:srgbClr val="50E6FF"/>
              </a:solidFill>
              <a:latin typeface="+mj-lt"/>
              <a:cs typeface="Segoe UI"/>
            </a:endParaRPr>
          </a:p>
          <a:p>
            <a:pPr>
              <a:spcAft>
                <a:spcPts val="600"/>
              </a:spcAft>
              <a:defRPr/>
            </a:pPr>
            <a:r>
              <a:rPr lang="en-US" sz="1000" kern="0" dirty="0">
                <a:solidFill>
                  <a:schemeClr val="bg1"/>
                </a:solidFill>
                <a:cs typeface="Segoe UI"/>
              </a:rPr>
              <a:t>In order to support your opportunities, Microsoft continues to invest in pre-sales and post-sales activities. This includes alignment with each sales play in order to drive sales acceleration and value realization. All the activities will be funded by partners to help accelerate sales conversations, generate leads for key technologies, and drive customer adoption.</a:t>
            </a:r>
            <a:endParaRPr lang="en-US" sz="900" kern="0" dirty="0">
              <a:solidFill>
                <a:schemeClr val="bg1"/>
              </a:solidFill>
              <a:cs typeface="Segoe UI"/>
            </a:endParaRPr>
          </a:p>
          <a:p>
            <a:pPr>
              <a:spcAft>
                <a:spcPts val="1200"/>
              </a:spcAft>
              <a:defRPr/>
            </a:pPr>
            <a:r>
              <a:rPr lang="en-US" sz="1000" kern="0" dirty="0">
                <a:solidFill>
                  <a:schemeClr val="bg1"/>
                </a:solidFill>
                <a:latin typeface="Segoe UI"/>
                <a:cs typeface="Segoe UI"/>
                <a:hlinkClick r:id="rId11">
                  <a:extLst>
                    <a:ext uri="{A12FA001-AC4F-418D-AE19-62706E023703}">
                      <ahyp:hlinkClr xmlns:ahyp="http://schemas.microsoft.com/office/drawing/2018/hyperlinkcolor" val="tx"/>
                    </a:ext>
                  </a:extLst>
                </a:hlinkClick>
              </a:rPr>
              <a:t>Incentives: CSP incentives</a:t>
            </a:r>
            <a:endParaRPr lang="en-US" sz="1000" kern="0" dirty="0">
              <a:solidFill>
                <a:schemeClr val="bg1"/>
              </a:solidFill>
              <a:highlight>
                <a:srgbClr val="FFFF00"/>
              </a:highlight>
              <a:latin typeface="Segoe UI"/>
              <a:cs typeface="Segoe UI"/>
            </a:endParaRPr>
          </a:p>
          <a:p>
            <a:pPr marR="0" lvl="0" indent="0" fontAlgn="auto">
              <a:lnSpc>
                <a:spcPct val="106000"/>
              </a:lnSpc>
              <a:spcBef>
                <a:spcPts val="0"/>
              </a:spcBef>
              <a:spcAft>
                <a:spcPts val="600"/>
              </a:spcAft>
              <a:buClrTx/>
              <a:buSzTx/>
              <a:buFontTx/>
              <a:buNone/>
              <a:tabLst/>
              <a:defRPr/>
            </a:pPr>
            <a:r>
              <a:rPr lang="en-US" sz="1400" dirty="0">
                <a:solidFill>
                  <a:srgbClr val="50E6FF"/>
                </a:solidFill>
                <a:latin typeface="+mj-lt"/>
                <a:cs typeface="Segoe UI"/>
              </a:rPr>
              <a:t>Demo videos</a:t>
            </a:r>
          </a:p>
          <a:p>
            <a:pPr marR="0" lvl="0" indent="0" fontAlgn="auto">
              <a:lnSpc>
                <a:spcPct val="106000"/>
              </a:lnSpc>
              <a:spcBef>
                <a:spcPts val="0"/>
              </a:spcBef>
              <a:spcAft>
                <a:spcPts val="600"/>
              </a:spcAft>
              <a:buClrTx/>
              <a:buSzTx/>
              <a:buFontTx/>
              <a:buNone/>
              <a:tabLst/>
              <a:defRPr/>
            </a:pPr>
            <a:r>
              <a:rPr kumimoji="0" lang="en-US" sz="1000" b="0" i="0" u="none" strike="noStrike" kern="0" cap="none" spc="0" normalizeH="0" baseline="0" noProof="0" dirty="0">
                <a:ln>
                  <a:noFill/>
                </a:ln>
                <a:solidFill>
                  <a:schemeClr val="bg1"/>
                </a:solidFill>
                <a:effectLst/>
                <a:uLnTx/>
                <a:uFillTx/>
                <a:latin typeface="Segoe UI"/>
                <a:cs typeface="Segoe UI"/>
                <a:hlinkClick r:id="rId12">
                  <a:extLst>
                    <a:ext uri="{A12FA001-AC4F-418D-AE19-62706E023703}">
                      <ahyp:hlinkClr xmlns:ahyp="http://schemas.microsoft.com/office/drawing/2018/hyperlinkcolor" val="tx"/>
                    </a:ext>
                  </a:extLst>
                </a:hlinkClick>
              </a:rPr>
              <a:t>Mechanics live RPA </a:t>
            </a:r>
            <a:r>
              <a:rPr lang="en-US" sz="1000" kern="0" dirty="0">
                <a:solidFill>
                  <a:schemeClr val="bg1"/>
                </a:solidFill>
                <a:latin typeface="Segoe UI"/>
                <a:cs typeface="Segoe UI"/>
                <a:hlinkClick r:id="rId12">
                  <a:extLst>
                    <a:ext uri="{A12FA001-AC4F-418D-AE19-62706E023703}">
                      <ahyp:hlinkClr xmlns:ahyp="http://schemas.microsoft.com/office/drawing/2018/hyperlinkcolor" val="tx"/>
                    </a:ext>
                  </a:extLst>
                </a:hlinkClick>
              </a:rPr>
              <a:t>demo</a:t>
            </a:r>
            <a:endParaRPr kumimoji="0" lang="en-US" sz="1000" b="0" i="0" u="none" strike="noStrike" kern="0" cap="none" spc="0" normalizeH="0" baseline="0" noProof="0" dirty="0">
              <a:ln>
                <a:noFill/>
              </a:ln>
              <a:solidFill>
                <a:schemeClr val="bg1"/>
              </a:solidFill>
              <a:effectLst/>
              <a:uLnTx/>
              <a:uFillTx/>
              <a:latin typeface="Segoe UI"/>
              <a:ea typeface="+mn-ea"/>
              <a:cs typeface="Segoe UI"/>
              <a:hlinkClick r:id="rId13">
                <a:extLst>
                  <a:ext uri="{A12FA001-AC4F-418D-AE19-62706E023703}">
                    <ahyp:hlinkClr xmlns:ahyp="http://schemas.microsoft.com/office/drawing/2018/hyperlinkcolor" val="tx"/>
                  </a:ext>
                </a:extLst>
              </a:hlinkClick>
            </a:endParaRPr>
          </a:p>
          <a:p>
            <a:pPr marR="0" lvl="0" indent="0" fontAlgn="auto">
              <a:lnSpc>
                <a:spcPct val="106000"/>
              </a:lnSpc>
              <a:spcBef>
                <a:spcPts val="0"/>
              </a:spcBef>
              <a:spcAft>
                <a:spcPts val="600"/>
              </a:spcAft>
              <a:buClrTx/>
              <a:buSzTx/>
              <a:buFontTx/>
              <a:buNone/>
              <a:tabLst/>
              <a:defRPr/>
            </a:pPr>
            <a:r>
              <a:rPr kumimoji="0" lang="en-US" sz="1000" b="0" i="0" u="none" strike="noStrike" kern="0" cap="none" spc="0" normalizeH="0" baseline="0" noProof="0" dirty="0">
                <a:ln>
                  <a:noFill/>
                </a:ln>
                <a:solidFill>
                  <a:schemeClr val="bg1"/>
                </a:solidFill>
                <a:effectLst/>
                <a:uLnTx/>
                <a:uFillTx/>
                <a:latin typeface="Segoe UI"/>
                <a:ea typeface="+mn-ea"/>
                <a:cs typeface="Segoe UI"/>
                <a:hlinkClick r:id="rId13">
                  <a:extLst>
                    <a:ext uri="{A12FA001-AC4F-418D-AE19-62706E023703}">
                      <ahyp:hlinkClr xmlns:ahyp="http://schemas.microsoft.com/office/drawing/2018/hyperlinkcolor" val="tx"/>
                    </a:ext>
                  </a:extLst>
                </a:hlinkClick>
              </a:rPr>
              <a:t>Drive efficiencies in invoice processing</a:t>
            </a:r>
            <a:endParaRPr kumimoji="0" lang="en-US" sz="1000" b="0" i="0" u="none" strike="noStrike" kern="0" cap="none" spc="0" normalizeH="0" baseline="0" noProof="0" dirty="0">
              <a:ln>
                <a:noFill/>
              </a:ln>
              <a:solidFill>
                <a:schemeClr val="bg1"/>
              </a:solidFill>
              <a:effectLst/>
              <a:uLnTx/>
              <a:uFillTx/>
              <a:latin typeface="Segoe UI"/>
              <a:ea typeface="+mn-ea"/>
              <a:cs typeface="Segoe UI"/>
            </a:endParaRPr>
          </a:p>
          <a:p>
            <a:pPr marR="0" lvl="0" indent="0" fontAlgn="auto">
              <a:lnSpc>
                <a:spcPct val="106000"/>
              </a:lnSpc>
              <a:spcBef>
                <a:spcPts val="0"/>
              </a:spcBef>
              <a:spcAft>
                <a:spcPts val="600"/>
              </a:spcAft>
              <a:buClrTx/>
              <a:buSzTx/>
              <a:buFontTx/>
              <a:buNone/>
              <a:tabLst/>
              <a:defRPr/>
            </a:pPr>
            <a:r>
              <a:rPr lang="en-US" sz="1000" kern="0" dirty="0">
                <a:solidFill>
                  <a:schemeClr val="bg1"/>
                </a:solidFill>
                <a:latin typeface="Segoe UI"/>
                <a:cs typeface="Segoe UI"/>
                <a:hlinkClick r:id="rId14">
                  <a:extLst>
                    <a:ext uri="{A12FA001-AC4F-418D-AE19-62706E023703}">
                      <ahyp:hlinkClr xmlns:ahyp="http://schemas.microsoft.com/office/drawing/2018/hyperlinkcolor" val="tx"/>
                    </a:ext>
                  </a:extLst>
                </a:hlinkClick>
              </a:rPr>
              <a:t>Drive efficiencies in loan processing</a:t>
            </a:r>
            <a:endParaRPr lang="en-US" sz="1000" kern="0" dirty="0">
              <a:solidFill>
                <a:schemeClr val="bg1"/>
              </a:solidFill>
              <a:latin typeface="Segoe UI"/>
              <a:cs typeface="Segoe UI"/>
            </a:endParaRPr>
          </a:p>
          <a:p>
            <a:pPr marR="0" lvl="0" indent="0" fontAlgn="auto">
              <a:lnSpc>
                <a:spcPct val="106000"/>
              </a:lnSpc>
              <a:spcBef>
                <a:spcPts val="0"/>
              </a:spcBef>
              <a:spcAft>
                <a:spcPts val="600"/>
              </a:spcAft>
              <a:buClrTx/>
              <a:buSzTx/>
              <a:buFontTx/>
              <a:buNone/>
              <a:tabLst/>
              <a:defRPr/>
            </a:pPr>
            <a:r>
              <a:rPr kumimoji="0" lang="en-US" sz="1000" b="0" i="0" u="none" strike="noStrike" kern="0" cap="none" spc="0" normalizeH="0" baseline="0" noProof="0" dirty="0">
                <a:ln>
                  <a:noFill/>
                </a:ln>
                <a:solidFill>
                  <a:schemeClr val="bg1"/>
                </a:solidFill>
                <a:effectLst/>
                <a:uLnTx/>
                <a:uFillTx/>
                <a:latin typeface="Segoe UI"/>
                <a:ea typeface="+mn-ea"/>
                <a:cs typeface="Segoe UI"/>
                <a:hlinkClick r:id="rId15">
                  <a:extLst>
                    <a:ext uri="{A12FA001-AC4F-418D-AE19-62706E023703}">
                      <ahyp:hlinkClr xmlns:ahyp="http://schemas.microsoft.com/office/drawing/2018/hyperlinkcolor" val="tx"/>
                    </a:ext>
                  </a:extLst>
                </a:hlinkClick>
              </a:rPr>
              <a:t>Automated reporting for a marketing team</a:t>
            </a:r>
            <a:endParaRPr kumimoji="0" lang="en-US" sz="1000" b="0" i="0" u="none" strike="noStrike" kern="0" cap="none" spc="0" normalizeH="0" baseline="0" noProof="0" dirty="0">
              <a:ln>
                <a:noFill/>
              </a:ln>
              <a:solidFill>
                <a:schemeClr val="bg1"/>
              </a:solidFill>
              <a:effectLst/>
              <a:uLnTx/>
              <a:uFillTx/>
              <a:latin typeface="+mj-lt"/>
              <a:ea typeface="+mn-ea"/>
              <a:cs typeface="Segoe UI"/>
            </a:endParaRPr>
          </a:p>
          <a:p>
            <a:pPr marR="0" lvl="0" indent="0" fontAlgn="auto">
              <a:lnSpc>
                <a:spcPct val="106000"/>
              </a:lnSpc>
              <a:spcBef>
                <a:spcPts val="0"/>
              </a:spcBef>
              <a:spcAft>
                <a:spcPts val="800"/>
              </a:spcAft>
              <a:buClrTx/>
              <a:buSzTx/>
              <a:buFontTx/>
              <a:buNone/>
              <a:tabLst/>
              <a:defRPr/>
            </a:pPr>
            <a:endParaRPr kumimoji="0" lang="en-US" sz="1050" b="0" i="0" u="none" strike="noStrike" kern="0" cap="none" spc="0" normalizeH="0" baseline="0" noProof="0" dirty="0">
              <a:ln>
                <a:noFill/>
              </a:ln>
              <a:solidFill>
                <a:srgbClr val="191919"/>
              </a:solidFill>
              <a:effectLst/>
              <a:uLnTx/>
              <a:uFillTx/>
              <a:latin typeface="Segoe UI"/>
              <a:ea typeface="+mn-ea"/>
              <a:cs typeface="Segoe UI"/>
            </a:endParaRPr>
          </a:p>
        </p:txBody>
      </p:sp>
      <p:sp>
        <p:nvSpPr>
          <p:cNvPr id="6" name="Rectangle 5">
            <a:extLst>
              <a:ext uri="{FF2B5EF4-FFF2-40B4-BE49-F238E27FC236}">
                <a16:creationId xmlns:a16="http://schemas.microsoft.com/office/drawing/2014/main" id="{A311F4D1-0523-4974-AACD-AD0D8AFB2B65}"/>
              </a:ext>
              <a:ext uri="{C183D7F6-B498-43B3-948B-1728B52AA6E4}">
                <adec:decorative xmlns:adec="http://schemas.microsoft.com/office/drawing/2017/decorative" val="1"/>
              </a:ext>
            </a:extLst>
          </p:cNvPr>
          <p:cNvSpPr/>
          <p:nvPr/>
        </p:nvSpPr>
        <p:spPr bwMode="auto">
          <a:xfrm>
            <a:off x="0" y="4527365"/>
            <a:ext cx="9144000" cy="1587108"/>
          </a:xfrm>
          <a:prstGeom prst="rect">
            <a:avLst/>
          </a:prstGeom>
          <a:solidFill>
            <a:schemeClr val="tx2">
              <a:lumMod val="85000"/>
              <a:lumOff val="15000"/>
            </a:schemeClr>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l" defTabSz="932472" fontAlgn="base">
              <a:spcBef>
                <a:spcPct val="0"/>
              </a:spcBef>
              <a:spcAft>
                <a:spcPct val="0"/>
              </a:spcAft>
            </a:pPr>
            <a:endParaRPr lang="en-US" sz="2000" dirty="0">
              <a:gradFill>
                <a:gsLst>
                  <a:gs pos="0">
                    <a:srgbClr val="FFFFFF"/>
                  </a:gs>
                  <a:gs pos="100000">
                    <a:srgbClr val="FFFFFF"/>
                  </a:gs>
                </a:gsLst>
                <a:lin ang="5400000" scaled="0"/>
              </a:gradFill>
              <a:ea typeface="Segoe UI" pitchFamily="34" charset="0"/>
              <a:cs typeface="Segoe UI" pitchFamily="34" charset="0"/>
            </a:endParaRPr>
          </a:p>
        </p:txBody>
      </p:sp>
      <p:cxnSp>
        <p:nvCxnSpPr>
          <p:cNvPr id="71" name="Straight Connector 70">
            <a:extLst>
              <a:ext uri="{FF2B5EF4-FFF2-40B4-BE49-F238E27FC236}">
                <a16:creationId xmlns:a16="http://schemas.microsoft.com/office/drawing/2014/main" id="{BF715385-FC76-4CFA-AA8E-206A8519449E}"/>
              </a:ext>
              <a:ext uri="{C183D7F6-B498-43B3-948B-1728B52AA6E4}">
                <adec:decorative xmlns:adec="http://schemas.microsoft.com/office/drawing/2017/decorative" val="1"/>
              </a:ext>
            </a:extLst>
          </p:cNvPr>
          <p:cNvCxnSpPr>
            <a:cxnSpLocks/>
          </p:cNvCxnSpPr>
          <p:nvPr/>
        </p:nvCxnSpPr>
        <p:spPr>
          <a:xfrm>
            <a:off x="4704956" y="4715149"/>
            <a:ext cx="0" cy="1211541"/>
          </a:xfrm>
          <a:prstGeom prst="line">
            <a:avLst/>
          </a:prstGeom>
          <a:ln w="6350">
            <a:solidFill>
              <a:schemeClr val="bg2">
                <a:lumMod val="75000"/>
              </a:schemeClr>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20" name="Title 4">
            <a:extLst>
              <a:ext uri="{FF2B5EF4-FFF2-40B4-BE49-F238E27FC236}">
                <a16:creationId xmlns:a16="http://schemas.microsoft.com/office/drawing/2014/main" id="{1DCF7AEB-78EB-42D5-B29A-2346EE58BB82}"/>
              </a:ext>
            </a:extLst>
          </p:cNvPr>
          <p:cNvSpPr txBox="1">
            <a:spLocks/>
          </p:cNvSpPr>
          <p:nvPr/>
        </p:nvSpPr>
        <p:spPr>
          <a:xfrm>
            <a:off x="227939" y="4711866"/>
            <a:ext cx="4155538" cy="211981"/>
          </a:xfrm>
          <a:prstGeom prst="rect">
            <a:avLst/>
          </a:prstGeom>
        </p:spPr>
        <p:txBody>
          <a:bodyPr vert="horz" wrap="square" lIns="0" tIns="0" rIns="0" bIns="0" rtlCol="0" anchor="t">
            <a:spAutoFit/>
          </a:bodyPr>
          <a:lstStyle>
            <a:lvl1pPr algn="l" defTabSz="699557" rtl="0" eaLnBrk="1" latinLnBrk="0" hangingPunct="1">
              <a:lnSpc>
                <a:spcPct val="100000"/>
              </a:lnSpc>
              <a:spcBef>
                <a:spcPct val="0"/>
              </a:spcBef>
              <a:buNone/>
              <a:defRPr lang="en-US" sz="2700" b="0" kern="1200" cap="none" spc="-38" baseline="0" dirty="0" smtClean="0">
                <a:ln w="3175">
                  <a:noFill/>
                </a:ln>
                <a:solidFill>
                  <a:schemeClr val="accent1"/>
                </a:solidFill>
                <a:effectLst/>
                <a:latin typeface="+mj-lt"/>
                <a:ea typeface="+mn-ea"/>
                <a:cs typeface="Segoe UI" pitchFamily="34" charset="0"/>
              </a:defRPr>
            </a:lvl1pPr>
          </a:lstStyle>
          <a:p>
            <a:pPr defTabSz="457200">
              <a:lnSpc>
                <a:spcPct val="106000"/>
              </a:lnSpc>
              <a:spcAft>
                <a:spcPts val="800"/>
              </a:spcAft>
            </a:pPr>
            <a:r>
              <a:rPr lang="en-US" sz="1400" b="1" spc="0" dirty="0">
                <a:solidFill>
                  <a:srgbClr val="4EE8FF"/>
                </a:solidFill>
                <a:cs typeface="Segoe UI"/>
              </a:rPr>
              <a:t>TIP:</a:t>
            </a:r>
            <a:r>
              <a:rPr lang="en-US" sz="1400" b="1" spc="0" dirty="0">
                <a:solidFill>
                  <a:schemeClr val="bg1"/>
                </a:solidFill>
                <a:cs typeface="Segoe UI"/>
              </a:rPr>
              <a:t> E</a:t>
            </a:r>
            <a:r>
              <a:rPr lang="en-US" sz="1400" spc="0" dirty="0">
                <a:solidFill>
                  <a:schemeClr val="bg1"/>
                </a:solidFill>
                <a:cs typeface="Segoe UI"/>
              </a:rPr>
              <a:t>mphasize the three steps to customer success</a:t>
            </a:r>
          </a:p>
        </p:txBody>
      </p:sp>
      <p:sp>
        <p:nvSpPr>
          <p:cNvPr id="80" name="TextBox 79">
            <a:extLst>
              <a:ext uri="{FF2B5EF4-FFF2-40B4-BE49-F238E27FC236}">
                <a16:creationId xmlns:a16="http://schemas.microsoft.com/office/drawing/2014/main" id="{C4C866FE-EBA2-4EA7-A92B-6A8DF9D1C4ED}"/>
              </a:ext>
            </a:extLst>
          </p:cNvPr>
          <p:cNvSpPr txBox="1"/>
          <p:nvPr/>
        </p:nvSpPr>
        <p:spPr>
          <a:xfrm>
            <a:off x="365155" y="5078817"/>
            <a:ext cx="1275040" cy="769441"/>
          </a:xfrm>
          <a:prstGeom prst="rect">
            <a:avLst/>
          </a:prstGeom>
          <a:noFill/>
        </p:spPr>
        <p:txBody>
          <a:bodyPr wrap="square" lIns="0" tIns="0" rIns="0" bIns="0" rtlCol="0" anchor="t">
            <a:spAutoFit/>
          </a:bodyPr>
          <a:lstStyle/>
          <a:p>
            <a:pPr algn="ctr"/>
            <a:r>
              <a:rPr lang="en-US" dirty="0">
                <a:solidFill>
                  <a:srgbClr val="50E6FF"/>
                </a:solidFill>
                <a:latin typeface="+mj-lt"/>
                <a:ea typeface="+mn-lt"/>
                <a:cs typeface="+mn-lt"/>
              </a:rPr>
              <a:t>1.</a:t>
            </a:r>
            <a:br>
              <a:rPr lang="en-US" sz="1000" dirty="0">
                <a:solidFill>
                  <a:schemeClr val="bg1"/>
                </a:solidFill>
                <a:latin typeface="+mj-lt"/>
                <a:ea typeface="+mn-lt"/>
                <a:cs typeface="+mn-lt"/>
              </a:rPr>
            </a:br>
            <a:r>
              <a:rPr lang="en-US" sz="1200" b="0" dirty="0">
                <a:solidFill>
                  <a:srgbClr val="50E6FF"/>
                </a:solidFill>
                <a:latin typeface="+mj-lt"/>
                <a:ea typeface="Times New Roman" panose="02020603050405020304" pitchFamily="18" charset="0"/>
                <a:cs typeface="Times New Roman"/>
              </a:rPr>
              <a:t>Identify </a:t>
            </a:r>
            <a:br>
              <a:rPr lang="en-US" sz="1000" b="0" dirty="0">
                <a:solidFill>
                  <a:schemeClr val="bg1"/>
                </a:solidFill>
                <a:latin typeface="Segoe UI"/>
                <a:ea typeface="Times New Roman" panose="02020603050405020304" pitchFamily="18" charset="0"/>
                <a:cs typeface="Times New Roman"/>
              </a:rPr>
            </a:br>
            <a:r>
              <a:rPr lang="en-US" sz="1000" b="0" dirty="0">
                <a:solidFill>
                  <a:schemeClr val="bg1"/>
                </a:solidFill>
                <a:latin typeface="Segoe UI"/>
                <a:ea typeface="Times New Roman" panose="02020603050405020304" pitchFamily="18" charset="0"/>
                <a:cs typeface="Times New Roman"/>
              </a:rPr>
              <a:t>bottlenecks and automatable tasks</a:t>
            </a:r>
            <a:endParaRPr lang="en-US" sz="1000" dirty="0">
              <a:solidFill>
                <a:schemeClr val="bg1"/>
              </a:solidFill>
              <a:ea typeface="+mn-lt"/>
              <a:cs typeface="+mn-lt"/>
            </a:endParaRPr>
          </a:p>
        </p:txBody>
      </p:sp>
      <p:sp>
        <p:nvSpPr>
          <p:cNvPr id="81" name="TextBox 80">
            <a:extLst>
              <a:ext uri="{FF2B5EF4-FFF2-40B4-BE49-F238E27FC236}">
                <a16:creationId xmlns:a16="http://schemas.microsoft.com/office/drawing/2014/main" id="{13F380B3-94D9-482A-9D61-B1F0043FB486}"/>
              </a:ext>
            </a:extLst>
          </p:cNvPr>
          <p:cNvSpPr txBox="1"/>
          <p:nvPr/>
        </p:nvSpPr>
        <p:spPr>
          <a:xfrm>
            <a:off x="1751940" y="5078817"/>
            <a:ext cx="1275040" cy="769441"/>
          </a:xfrm>
          <a:prstGeom prst="rect">
            <a:avLst/>
          </a:prstGeom>
          <a:noFill/>
        </p:spPr>
        <p:txBody>
          <a:bodyPr wrap="square" lIns="0" tIns="0" rIns="0" bIns="0" rtlCol="0" anchor="t">
            <a:spAutoFit/>
          </a:bodyPr>
          <a:lstStyle/>
          <a:p>
            <a:pPr algn="ctr"/>
            <a:r>
              <a:rPr lang="en-US" dirty="0">
                <a:solidFill>
                  <a:srgbClr val="50E6FF"/>
                </a:solidFill>
                <a:latin typeface="+mj-lt"/>
                <a:ea typeface="+mn-lt"/>
                <a:cs typeface="+mn-lt"/>
              </a:rPr>
              <a:t>2.</a:t>
            </a:r>
            <a:br>
              <a:rPr lang="en-US" sz="1000" dirty="0">
                <a:solidFill>
                  <a:schemeClr val="bg1"/>
                </a:solidFill>
                <a:latin typeface="+mj-lt"/>
                <a:ea typeface="+mn-lt"/>
                <a:cs typeface="+mn-lt"/>
              </a:rPr>
            </a:br>
            <a:r>
              <a:rPr lang="en-US" sz="1200" dirty="0">
                <a:solidFill>
                  <a:srgbClr val="50E6FF"/>
                </a:solidFill>
                <a:latin typeface="+mj-lt"/>
                <a:cs typeface="Times New Roman"/>
              </a:rPr>
              <a:t>Unify</a:t>
            </a:r>
            <a:r>
              <a:rPr kumimoji="0" lang="en-US" sz="1000" b="0" i="0" u="none" strike="noStrike" kern="1200" cap="none" spc="0" normalizeH="0" baseline="0" noProof="0" dirty="0">
                <a:ln>
                  <a:noFill/>
                </a:ln>
                <a:solidFill>
                  <a:srgbClr val="FFFFFF"/>
                </a:solidFill>
                <a:effectLst/>
                <a:uLnTx/>
                <a:uFillTx/>
                <a:latin typeface="Segoe UI"/>
                <a:ea typeface="Times New Roman" panose="02020603050405020304" pitchFamily="18" charset="0"/>
                <a:cs typeface="Times New Roman"/>
              </a:rPr>
              <a:t> </a:t>
            </a:r>
            <a:br>
              <a:rPr kumimoji="0" lang="en-US" sz="1000" b="0" i="0" u="none" strike="noStrike" kern="1200" cap="none" spc="0" normalizeH="0" baseline="0" noProof="0" dirty="0">
                <a:ln>
                  <a:noFill/>
                </a:ln>
                <a:solidFill>
                  <a:srgbClr val="FFFFFF"/>
                </a:solidFill>
                <a:effectLst/>
                <a:uLnTx/>
                <a:uFillTx/>
                <a:latin typeface="Segoe UI"/>
                <a:ea typeface="Times New Roman" panose="02020603050405020304" pitchFamily="18" charset="0"/>
                <a:cs typeface="Times New Roman"/>
              </a:rPr>
            </a:br>
            <a:r>
              <a:rPr kumimoji="0" lang="en-US" sz="1000" b="0" i="0" u="none" strike="noStrike" kern="1200" cap="none" spc="0" normalizeH="0" baseline="0" noProof="0" dirty="0">
                <a:ln>
                  <a:noFill/>
                </a:ln>
                <a:solidFill>
                  <a:srgbClr val="FFFFFF"/>
                </a:solidFill>
                <a:effectLst/>
                <a:uLnTx/>
                <a:uFillTx/>
                <a:latin typeface="Segoe UI"/>
                <a:ea typeface="Times New Roman" panose="02020603050405020304" pitchFamily="18" charset="0"/>
                <a:cs typeface="Times New Roman"/>
              </a:rPr>
              <a:t>disparate</a:t>
            </a:r>
            <a:r>
              <a:rPr lang="en-US" sz="1000" b="0" i="0" u="none" strike="noStrike" kern="1200" cap="none" spc="0" normalizeH="0" baseline="0" noProof="0" dirty="0">
                <a:ln>
                  <a:noFill/>
                </a:ln>
                <a:solidFill>
                  <a:srgbClr val="FFFFFF"/>
                </a:solidFill>
                <a:effectLst/>
                <a:uLnTx/>
                <a:uFillTx/>
                <a:latin typeface="Segoe UI"/>
                <a:ea typeface="Times New Roman" panose="02020603050405020304" pitchFamily="18" charset="0"/>
                <a:cs typeface="Times New Roman"/>
              </a:rPr>
              <a:t> </a:t>
            </a:r>
            <a:br>
              <a:rPr lang="en-US" sz="1000" b="0" i="0" u="none" strike="noStrike" kern="1200" cap="none" spc="0" normalizeH="0" baseline="0" noProof="0" dirty="0">
                <a:ln>
                  <a:noFill/>
                </a:ln>
                <a:solidFill>
                  <a:srgbClr val="FFFFFF"/>
                </a:solidFill>
                <a:effectLst/>
                <a:uLnTx/>
                <a:uFillTx/>
                <a:latin typeface="Segoe UI"/>
                <a:ea typeface="Times New Roman" panose="02020603050405020304" pitchFamily="18" charset="0"/>
                <a:cs typeface="Times New Roman"/>
              </a:rPr>
            </a:br>
            <a:r>
              <a:rPr kumimoji="0" lang="en-US" sz="1000" b="0" i="0" u="none" strike="noStrike" kern="1200" cap="none" spc="0" normalizeH="0" baseline="0" noProof="0" dirty="0">
                <a:ln>
                  <a:noFill/>
                </a:ln>
                <a:solidFill>
                  <a:srgbClr val="FFFFFF"/>
                </a:solidFill>
                <a:effectLst/>
                <a:uLnTx/>
                <a:uFillTx/>
                <a:latin typeface="Segoe UI"/>
                <a:ea typeface="Times New Roman" panose="02020603050405020304" pitchFamily="18" charset="0"/>
                <a:cs typeface="Times New Roman"/>
              </a:rPr>
              <a:t>systems</a:t>
            </a:r>
            <a:endParaRPr lang="en-US" sz="1000" dirty="0">
              <a:solidFill>
                <a:schemeClr val="bg1"/>
              </a:solidFill>
              <a:ea typeface="+mn-lt"/>
              <a:cs typeface="+mn-lt"/>
            </a:endParaRPr>
          </a:p>
        </p:txBody>
      </p:sp>
      <p:sp>
        <p:nvSpPr>
          <p:cNvPr id="82" name="TextBox 81">
            <a:extLst>
              <a:ext uri="{FF2B5EF4-FFF2-40B4-BE49-F238E27FC236}">
                <a16:creationId xmlns:a16="http://schemas.microsoft.com/office/drawing/2014/main" id="{1EE6B626-6422-4C95-99DF-DA2FE2B310AA}"/>
              </a:ext>
            </a:extLst>
          </p:cNvPr>
          <p:cNvSpPr txBox="1"/>
          <p:nvPr/>
        </p:nvSpPr>
        <p:spPr>
          <a:xfrm>
            <a:off x="3077212" y="5078817"/>
            <a:ext cx="1569843" cy="769441"/>
          </a:xfrm>
          <a:prstGeom prst="rect">
            <a:avLst/>
          </a:prstGeom>
          <a:noFill/>
        </p:spPr>
        <p:txBody>
          <a:bodyPr wrap="square" lIns="0" tIns="0" rIns="0" bIns="0" rtlCol="0" anchor="t">
            <a:spAutoFit/>
          </a:bodyPr>
          <a:lstStyle/>
          <a:p>
            <a:pPr algn="ctr"/>
            <a:r>
              <a:rPr lang="en-US" dirty="0">
                <a:solidFill>
                  <a:srgbClr val="50E6FF"/>
                </a:solidFill>
                <a:latin typeface="+mj-lt"/>
                <a:ea typeface="+mn-lt"/>
                <a:cs typeface="+mn-lt"/>
              </a:rPr>
              <a:t>3.</a:t>
            </a:r>
            <a:br>
              <a:rPr lang="en-US" sz="1000" dirty="0">
                <a:solidFill>
                  <a:schemeClr val="bg1"/>
                </a:solidFill>
                <a:latin typeface="+mj-lt"/>
                <a:ea typeface="+mn-lt"/>
                <a:cs typeface="+mn-lt"/>
              </a:rPr>
            </a:br>
            <a:r>
              <a:rPr lang="en-US" sz="1200" dirty="0">
                <a:solidFill>
                  <a:srgbClr val="50E6FF"/>
                </a:solidFill>
                <a:latin typeface="+mj-lt"/>
                <a:cs typeface="Times New Roman"/>
              </a:rPr>
              <a:t>Enhance </a:t>
            </a:r>
            <a:br>
              <a:rPr kumimoji="0" lang="en-US" sz="1000" b="0" i="0" u="none" strike="noStrike" kern="1200" cap="none" spc="0" normalizeH="0" baseline="0" noProof="0" dirty="0">
                <a:ln>
                  <a:noFill/>
                </a:ln>
                <a:solidFill>
                  <a:srgbClr val="FFFFFF"/>
                </a:solidFill>
                <a:effectLst/>
                <a:uLnTx/>
                <a:uFillTx/>
                <a:latin typeface="Segoe UI"/>
                <a:ea typeface="Times New Roman" panose="02020603050405020304" pitchFamily="18" charset="0"/>
                <a:cs typeface="Times New Roman"/>
              </a:rPr>
            </a:br>
            <a:r>
              <a:rPr kumimoji="0" lang="en-US" sz="1000" b="0" i="0" u="none" strike="noStrike" kern="1200" cap="none" spc="0" normalizeH="0" baseline="0" noProof="0" dirty="0">
                <a:ln>
                  <a:noFill/>
                </a:ln>
                <a:solidFill>
                  <a:srgbClr val="FFFFFF"/>
                </a:solidFill>
                <a:effectLst/>
                <a:uLnTx/>
                <a:uFillTx/>
                <a:latin typeface="Segoe UI"/>
                <a:ea typeface="Times New Roman" panose="02020603050405020304" pitchFamily="18" charset="0"/>
                <a:cs typeface="Times New Roman"/>
              </a:rPr>
              <a:t>compliance and </a:t>
            </a:r>
            <a:br>
              <a:rPr kumimoji="0" lang="en-US" sz="1000" b="0" i="0" u="none" strike="noStrike" kern="1200" cap="none" spc="0" normalizeH="0" baseline="0" noProof="0" dirty="0">
                <a:ln>
                  <a:noFill/>
                </a:ln>
                <a:solidFill>
                  <a:srgbClr val="FFFFFF"/>
                </a:solidFill>
                <a:effectLst/>
                <a:uLnTx/>
                <a:uFillTx/>
                <a:latin typeface="Segoe UI"/>
                <a:ea typeface="Times New Roman" panose="02020603050405020304" pitchFamily="18" charset="0"/>
                <a:cs typeface="Times New Roman"/>
              </a:rPr>
            </a:br>
            <a:r>
              <a:rPr kumimoji="0" lang="en-US" sz="1000" b="0" i="0" u="none" strike="noStrike" kern="1200" cap="none" spc="0" normalizeH="0" baseline="0" noProof="0" dirty="0">
                <a:ln>
                  <a:noFill/>
                </a:ln>
                <a:solidFill>
                  <a:srgbClr val="FFFFFF"/>
                </a:solidFill>
                <a:effectLst/>
                <a:uLnTx/>
                <a:uFillTx/>
                <a:latin typeface="Segoe UI"/>
                <a:ea typeface="Times New Roman" panose="02020603050405020304" pitchFamily="18" charset="0"/>
                <a:cs typeface="Times New Roman"/>
              </a:rPr>
              <a:t>automate your tasks</a:t>
            </a:r>
            <a:endParaRPr lang="en-US" sz="1000" dirty="0">
              <a:solidFill>
                <a:schemeClr val="bg1"/>
              </a:solidFill>
              <a:ea typeface="+mn-lt"/>
              <a:cs typeface="+mn-lt"/>
            </a:endParaRPr>
          </a:p>
        </p:txBody>
      </p:sp>
      <p:sp>
        <p:nvSpPr>
          <p:cNvPr id="23" name="Title 4">
            <a:extLst>
              <a:ext uri="{FF2B5EF4-FFF2-40B4-BE49-F238E27FC236}">
                <a16:creationId xmlns:a16="http://schemas.microsoft.com/office/drawing/2014/main" id="{A5664FD1-C7C5-4E9E-BD9A-2D1B592AF734}"/>
              </a:ext>
            </a:extLst>
          </p:cNvPr>
          <p:cNvSpPr txBox="1">
            <a:spLocks/>
          </p:cNvSpPr>
          <p:nvPr/>
        </p:nvSpPr>
        <p:spPr>
          <a:xfrm>
            <a:off x="4981906" y="4718538"/>
            <a:ext cx="3934154" cy="1061381"/>
          </a:xfrm>
          <a:prstGeom prst="rect">
            <a:avLst/>
          </a:prstGeom>
        </p:spPr>
        <p:txBody>
          <a:bodyPr vert="horz" wrap="square" lIns="0" tIns="0" rIns="0" bIns="0" rtlCol="0" anchor="t">
            <a:spAutoFit/>
          </a:bodyPr>
          <a:lstStyle>
            <a:lvl1pPr algn="l" defTabSz="699557" rtl="0" eaLnBrk="1" latinLnBrk="0" hangingPunct="1">
              <a:lnSpc>
                <a:spcPct val="100000"/>
              </a:lnSpc>
              <a:spcBef>
                <a:spcPct val="0"/>
              </a:spcBef>
              <a:buNone/>
              <a:defRPr lang="en-US" sz="2700" b="0" kern="1200" cap="none" spc="-38" baseline="0" dirty="0" smtClean="0">
                <a:ln w="3175">
                  <a:noFill/>
                </a:ln>
                <a:solidFill>
                  <a:schemeClr val="accent1"/>
                </a:solidFill>
                <a:effectLst/>
                <a:latin typeface="+mj-lt"/>
                <a:ea typeface="+mn-ea"/>
                <a:cs typeface="Segoe UI" pitchFamily="34" charset="0"/>
              </a:defRPr>
            </a:lvl1pPr>
          </a:lstStyle>
          <a:p>
            <a:pPr>
              <a:spcAft>
                <a:spcPts val="800"/>
              </a:spcAft>
            </a:pPr>
            <a:r>
              <a:rPr lang="en-US" sz="1400" spc="0" dirty="0">
                <a:solidFill>
                  <a:srgbClr val="50E6FF"/>
                </a:solidFill>
                <a:cs typeface="Segoe UI"/>
              </a:rPr>
              <a:t>Customer stories</a:t>
            </a:r>
          </a:p>
          <a:p>
            <a:pPr marL="171450" marR="0" lvl="0" indent="-171450" algn="l" defTabSz="457200" rtl="0" eaLnBrk="1" fontAlgn="auto" latinLnBrk="0" hangingPunct="1">
              <a:lnSpc>
                <a:spcPct val="106000"/>
              </a:lnSpc>
              <a:spcBef>
                <a:spcPts val="0"/>
              </a:spcBef>
              <a:spcAft>
                <a:spcPts val="800"/>
              </a:spcAft>
              <a:buClr>
                <a:srgbClr val="50E6FF"/>
              </a:buClr>
              <a:buSzPct val="120000"/>
              <a:buFont typeface="Segoe UI Symbol" panose="020B0502040204020203" pitchFamily="34" charset="0"/>
              <a:buChar char="❱"/>
              <a:tabLst/>
              <a:defRPr/>
            </a:pPr>
            <a:r>
              <a:rPr lang="en-US" sz="1000" spc="0" dirty="0">
                <a:ln>
                  <a:noFill/>
                </a:ln>
                <a:solidFill>
                  <a:srgbClr val="FFFFFF"/>
                </a:solidFill>
                <a:latin typeface="Segoe UI"/>
                <a:ea typeface="Times New Roman" panose="02020603050405020304" pitchFamily="18" charset="0"/>
                <a:cs typeface="Times New Roman"/>
              </a:rPr>
              <a:t>Ernst &amp; Young helps banks process emergency business loans using Power Automate</a:t>
            </a:r>
            <a:r>
              <a:rPr lang="en-US" sz="1000" spc="0" dirty="0">
                <a:ln>
                  <a:noFill/>
                </a:ln>
                <a:solidFill>
                  <a:schemeClr val="bg1"/>
                </a:solidFill>
                <a:latin typeface="Segoe UI"/>
                <a:ea typeface="Times New Roman" panose="02020603050405020304" pitchFamily="18" charset="0"/>
                <a:cs typeface="Times New Roman"/>
              </a:rPr>
              <a:t>. </a:t>
            </a:r>
            <a:r>
              <a:rPr lang="en-US" sz="1000" spc="0" dirty="0">
                <a:ln>
                  <a:noFill/>
                </a:ln>
                <a:solidFill>
                  <a:schemeClr val="bg1"/>
                </a:solidFill>
                <a:latin typeface="Segoe UI"/>
                <a:ea typeface="Times New Roman" panose="02020603050405020304" pitchFamily="18" charset="0"/>
                <a:cs typeface="Times New Roman"/>
                <a:hlinkClick r:id="rId16">
                  <a:extLst>
                    <a:ext uri="{A12FA001-AC4F-418D-AE19-62706E023703}">
                      <ahyp:hlinkClr xmlns:ahyp="http://schemas.microsoft.com/office/drawing/2018/hyperlinkcolor" val="tx"/>
                    </a:ext>
                  </a:extLst>
                </a:hlinkClick>
              </a:rPr>
              <a:t>Read the case study</a:t>
            </a:r>
            <a:endParaRPr lang="en-US" sz="1000" b="0" i="0" u="none" strike="noStrike" kern="1200" cap="none" spc="0" normalizeH="0" baseline="0" noProof="0" dirty="0">
              <a:ln>
                <a:noFill/>
              </a:ln>
              <a:solidFill>
                <a:schemeClr val="bg1"/>
              </a:solidFill>
              <a:effectLst/>
              <a:uLnTx/>
              <a:uFillTx/>
              <a:latin typeface="Segoe UI"/>
              <a:ea typeface="Times New Roman" panose="02020603050405020304" pitchFamily="18" charset="0"/>
              <a:cs typeface="Times New Roman"/>
            </a:endParaRPr>
          </a:p>
          <a:p>
            <a:pPr marL="171450" indent="-171450" defTabSz="457200">
              <a:lnSpc>
                <a:spcPct val="106000"/>
              </a:lnSpc>
              <a:spcBef>
                <a:spcPts val="0"/>
              </a:spcBef>
              <a:spcAft>
                <a:spcPts val="800"/>
              </a:spcAft>
              <a:buClr>
                <a:srgbClr val="50E6FF"/>
              </a:buClr>
              <a:buSzPct val="120000"/>
              <a:buFont typeface="Segoe UI Symbol" panose="020B0502040204020203" pitchFamily="34" charset="0"/>
              <a:buChar char="❱"/>
              <a:defRPr/>
            </a:pPr>
            <a:r>
              <a:rPr lang="en-US" sz="1000" spc="0" dirty="0">
                <a:ln>
                  <a:noFill/>
                </a:ln>
                <a:solidFill>
                  <a:srgbClr val="FFFFFF"/>
                </a:solidFill>
                <a:latin typeface="Segoe UI"/>
                <a:ea typeface="Times New Roman" panose="02020603050405020304" pitchFamily="18" charset="0"/>
                <a:cs typeface="Times New Roman"/>
              </a:rPr>
              <a:t>Coca-Cola Bottling Company United dispenses streamlined order</a:t>
            </a:r>
            <a:r>
              <a:rPr kumimoji="0" lang="en-US" sz="1000" b="0" i="0" u="none" strike="noStrike" kern="1200" cap="none" spc="0" normalizeH="0" baseline="0" noProof="0" dirty="0">
                <a:ln>
                  <a:noFill/>
                </a:ln>
                <a:solidFill>
                  <a:srgbClr val="FFFFFF"/>
                </a:solidFill>
                <a:effectLst/>
                <a:uLnTx/>
                <a:uFillTx/>
                <a:latin typeface="Segoe UI"/>
                <a:ea typeface="Times New Roman" panose="02020603050405020304" pitchFamily="18" charset="0"/>
                <a:cs typeface="Times New Roman"/>
              </a:rPr>
              <a:t> </a:t>
            </a:r>
            <a:r>
              <a:rPr lang="en-US" sz="1000" spc="0" dirty="0">
                <a:ln>
                  <a:noFill/>
                </a:ln>
                <a:solidFill>
                  <a:srgbClr val="FFFFFF"/>
                </a:solidFill>
                <a:latin typeface="Segoe UI"/>
                <a:ea typeface="Times New Roman" panose="02020603050405020304" pitchFamily="18" charset="0"/>
                <a:cs typeface="Times New Roman"/>
              </a:rPr>
              <a:t>management with RPA and Power Automate. </a:t>
            </a:r>
            <a:r>
              <a:rPr lang="en-US" sz="1000" spc="0" dirty="0">
                <a:ln>
                  <a:noFill/>
                </a:ln>
                <a:solidFill>
                  <a:schemeClr val="bg1"/>
                </a:solidFill>
                <a:latin typeface="Segoe UI"/>
                <a:ea typeface="Times New Roman" panose="02020603050405020304" pitchFamily="18" charset="0"/>
                <a:cs typeface="Times New Roman"/>
                <a:hlinkClick r:id="rId17">
                  <a:extLst>
                    <a:ext uri="{A12FA001-AC4F-418D-AE19-62706E023703}">
                      <ahyp:hlinkClr xmlns:ahyp="http://schemas.microsoft.com/office/drawing/2018/hyperlinkcolor" val="tx"/>
                    </a:ext>
                  </a:extLst>
                </a:hlinkClick>
              </a:rPr>
              <a:t>Read</a:t>
            </a:r>
            <a:r>
              <a:rPr kumimoji="0" lang="en-US" sz="1000" b="0" i="0" u="none" strike="noStrike" kern="1200" cap="none" spc="0" normalizeH="0" baseline="0" noProof="0" dirty="0">
                <a:ln>
                  <a:noFill/>
                </a:ln>
                <a:solidFill>
                  <a:schemeClr val="bg1"/>
                </a:solidFill>
                <a:effectLst/>
                <a:uLnTx/>
                <a:uFillTx/>
                <a:latin typeface="Segoe UI"/>
                <a:ea typeface="Times New Roman" panose="02020603050405020304" pitchFamily="18" charset="0"/>
                <a:cs typeface="Times New Roman"/>
                <a:hlinkClick r:id="rId17">
                  <a:extLst>
                    <a:ext uri="{A12FA001-AC4F-418D-AE19-62706E023703}">
                      <ahyp:hlinkClr xmlns:ahyp="http://schemas.microsoft.com/office/drawing/2018/hyperlinkcolor" val="tx"/>
                    </a:ext>
                  </a:extLst>
                </a:hlinkClick>
              </a:rPr>
              <a:t> the case study</a:t>
            </a:r>
            <a:r>
              <a:rPr lang="en-US" sz="1000" spc="0" dirty="0">
                <a:ln>
                  <a:noFill/>
                </a:ln>
                <a:solidFill>
                  <a:schemeClr val="bg1"/>
                </a:solidFill>
                <a:latin typeface="Segoe UI"/>
                <a:ea typeface="Times New Roman" panose="02020603050405020304" pitchFamily="18" charset="0"/>
                <a:cs typeface="Times New Roman"/>
              </a:rPr>
              <a:t> </a:t>
            </a:r>
            <a:endParaRPr kumimoji="0" lang="en-US" sz="1000" b="0" i="0" u="none" strike="noStrike" kern="1200" cap="none" spc="0" normalizeH="0" baseline="0" noProof="0" dirty="0">
              <a:ln>
                <a:noFill/>
              </a:ln>
              <a:solidFill>
                <a:schemeClr val="bg1"/>
              </a:solidFill>
              <a:effectLst/>
              <a:uLnTx/>
              <a:uFillTx/>
              <a:latin typeface="Segoe UI" panose="020B0502040204020203" pitchFamily="34" charset="0"/>
              <a:ea typeface="Times New Roman" panose="02020603050405020304" pitchFamily="18" charset="0"/>
              <a:cs typeface="Times New Roman" panose="02020603050405020304" pitchFamily="18" charset="0"/>
            </a:endParaRPr>
          </a:p>
        </p:txBody>
      </p:sp>
      <p:sp>
        <p:nvSpPr>
          <p:cNvPr id="15" name="Rectangle 14">
            <a:extLst>
              <a:ext uri="{FF2B5EF4-FFF2-40B4-BE49-F238E27FC236}">
                <a16:creationId xmlns:a16="http://schemas.microsoft.com/office/drawing/2014/main" id="{A191CD31-6123-E748-9A92-344098213747}"/>
              </a:ext>
              <a:ext uri="{C183D7F6-B498-43B3-948B-1728B52AA6E4}">
                <adec:decorative xmlns:adec="http://schemas.microsoft.com/office/drawing/2017/decorative" val="1"/>
              </a:ext>
            </a:extLst>
          </p:cNvPr>
          <p:cNvSpPr/>
          <p:nvPr/>
        </p:nvSpPr>
        <p:spPr bwMode="auto">
          <a:xfrm>
            <a:off x="0" y="6114473"/>
            <a:ext cx="9144000" cy="743527"/>
          </a:xfrm>
          <a:prstGeom prst="rect">
            <a:avLst/>
          </a:prstGeom>
          <a:solidFill>
            <a:schemeClr val="tx1"/>
          </a:solidFill>
          <a:ln>
            <a:noFill/>
            <a:headEnd type="none" w="med" len="med"/>
            <a:tailEnd type="none" w="med" len="med"/>
          </a:ln>
          <a:effectLst/>
        </p:spPr>
        <p:style>
          <a:lnRef idx="1">
            <a:schemeClr val="accent2"/>
          </a:lnRef>
          <a:fillRef idx="3">
            <a:schemeClr val="accent2"/>
          </a:fillRef>
          <a:effectRef idx="2">
            <a:schemeClr val="accent2"/>
          </a:effectRef>
          <a:fontRef idx="minor">
            <a:schemeClr val="lt1"/>
          </a:fontRef>
        </p:style>
        <p:txBody>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p>
            <a:pPr algn="l" defTabSz="932472" fontAlgn="base">
              <a:spcBef>
                <a:spcPct val="0"/>
              </a:spcBef>
              <a:spcAft>
                <a:spcPct val="0"/>
              </a:spcAft>
            </a:pPr>
            <a:endParaRPr lang="en-US" sz="2000" dirty="0">
              <a:gradFill>
                <a:gsLst>
                  <a:gs pos="0">
                    <a:srgbClr val="FFFFFF"/>
                  </a:gs>
                  <a:gs pos="100000">
                    <a:srgbClr val="FFFFFF"/>
                  </a:gs>
                </a:gsLst>
                <a:lin ang="5400000" scaled="0"/>
              </a:gradFill>
              <a:ea typeface="Segoe UI" pitchFamily="34" charset="0"/>
              <a:cs typeface="Segoe UI" pitchFamily="34" charset="0"/>
            </a:endParaRPr>
          </a:p>
        </p:txBody>
      </p:sp>
      <p:sp>
        <p:nvSpPr>
          <p:cNvPr id="17" name="Rectangle 16">
            <a:extLst>
              <a:ext uri="{FF2B5EF4-FFF2-40B4-BE49-F238E27FC236}">
                <a16:creationId xmlns:a16="http://schemas.microsoft.com/office/drawing/2014/main" id="{7C142A84-EAC7-2A40-8AE0-487FE4016085}"/>
              </a:ext>
            </a:extLst>
          </p:cNvPr>
          <p:cNvSpPr/>
          <p:nvPr/>
        </p:nvSpPr>
        <p:spPr>
          <a:xfrm>
            <a:off x="355905" y="6259896"/>
            <a:ext cx="8148346" cy="461665"/>
          </a:xfrm>
          <a:prstGeom prst="rect">
            <a:avLst/>
          </a:prstGeom>
        </p:spPr>
        <p:txBody>
          <a:bodyPr wrap="square" lIns="0" tIns="45720" rIns="91440" bIns="45720" anchor="t">
            <a:spAutoFit/>
          </a:bodyPr>
          <a:lstStyle/>
          <a:p>
            <a:pPr marL="4445" lvl="0">
              <a:buClr>
                <a:srgbClr val="FFFFFF">
                  <a:lumMod val="65000"/>
                </a:srgbClr>
              </a:buClr>
              <a:buSzPct val="100000"/>
              <a:defRPr/>
            </a:pPr>
            <a:r>
              <a:rPr lang="en-US" sz="1400" b="1" dirty="0">
                <a:solidFill>
                  <a:srgbClr val="50E6FF"/>
                </a:solidFill>
                <a:latin typeface="+mj-lt"/>
                <a:cs typeface="Segoe UI Semibold"/>
              </a:rPr>
              <a:t>Get the latest sales readiness and go-to-market resources from Microsoft</a:t>
            </a:r>
          </a:p>
          <a:p>
            <a:pPr marL="4445" lvl="0">
              <a:buClr>
                <a:srgbClr val="FFFFFF">
                  <a:lumMod val="65000"/>
                </a:srgbClr>
              </a:buClr>
              <a:buSzPct val="100000"/>
              <a:defRPr/>
            </a:pPr>
            <a:r>
              <a:rPr lang="en-US" sz="1000" dirty="0">
                <a:solidFill>
                  <a:schemeClr val="bg1"/>
                </a:solidFill>
                <a:cs typeface="Segoe UI"/>
              </a:rPr>
              <a:t>Visit the </a:t>
            </a:r>
            <a:r>
              <a:rPr lang="en-US" sz="1000" dirty="0">
                <a:solidFill>
                  <a:schemeClr val="bg1"/>
                </a:solidFill>
                <a:cs typeface="Segoe UI"/>
                <a:hlinkClick r:id="rId18">
                  <a:extLst>
                    <a:ext uri="{A12FA001-AC4F-418D-AE19-62706E023703}">
                      <ahyp:hlinkClr xmlns:ahyp="http://schemas.microsoft.com/office/drawing/2018/hyperlinkcolor" val="tx"/>
                    </a:ext>
                  </a:extLst>
                </a:hlinkClick>
              </a:rPr>
              <a:t>Power Automate Partner Portal</a:t>
            </a:r>
            <a:r>
              <a:rPr lang="en-US" sz="1000" dirty="0">
                <a:solidFill>
                  <a:schemeClr val="bg1"/>
                </a:solidFill>
                <a:cs typeface="Segoe UI"/>
              </a:rPr>
              <a:t> </a:t>
            </a:r>
            <a:r>
              <a:rPr lang="en-US" sz="1000" dirty="0">
                <a:solidFill>
                  <a:srgbClr val="50E6FF"/>
                </a:solidFill>
                <a:latin typeface="Segoe UI Symbol" panose="020B0502040204020203" pitchFamily="34" charset="0"/>
                <a:ea typeface="Segoe UI Symbol" panose="020B0502040204020203" pitchFamily="34" charset="0"/>
                <a:cs typeface="Segoe UI" panose="020B0502040204020203" pitchFamily="34" charset="0"/>
              </a:rPr>
              <a:t>❱</a:t>
            </a:r>
            <a:endParaRPr lang="en-US" sz="1000" dirty="0">
              <a:solidFill>
                <a:srgbClr val="50E6FF"/>
              </a:solidFill>
              <a:cs typeface="Segoe UI"/>
            </a:endParaRPr>
          </a:p>
        </p:txBody>
      </p:sp>
      <p:pic>
        <p:nvPicPr>
          <p:cNvPr id="21" name="Picture 20" descr="Microsoft logo">
            <a:extLst>
              <a:ext uri="{FF2B5EF4-FFF2-40B4-BE49-F238E27FC236}">
                <a16:creationId xmlns:a16="http://schemas.microsoft.com/office/drawing/2014/main" id="{027EF69F-AA62-4692-80C2-CB8D5AB6B954}"/>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7872248" y="6371859"/>
            <a:ext cx="1043812" cy="222350"/>
          </a:xfrm>
          <a:prstGeom prst="rect">
            <a:avLst/>
          </a:prstGeom>
        </p:spPr>
      </p:pic>
    </p:spTree>
    <p:extLst>
      <p:ext uri="{BB962C8B-B14F-4D97-AF65-F5344CB8AC3E}">
        <p14:creationId xmlns:p14="http://schemas.microsoft.com/office/powerpoint/2010/main" val="4024589259"/>
      </p:ext>
    </p:extLst>
  </p:cSld>
  <p:clrMapOvr>
    <a:masterClrMapping/>
  </p:clrMapOvr>
  <p:transition>
    <p:fade/>
  </p:transition>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pPkfdbewSvEGWvfi68mRwVg"/>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PkfdbewSvEGWvfi68mRwVg"/>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PkfdbewSvEGWvfi68mRwVg"/>
</p:tagLst>
</file>

<file path=ppt/theme/theme1.xml><?xml version="1.0" encoding="utf-8"?>
<a:theme xmlns:a="http://schemas.openxmlformats.org/drawingml/2006/main" name="White Template">
  <a:themeElements>
    <a:clrScheme name="DynamicsGreen">
      <a:dk1>
        <a:srgbClr val="191919"/>
      </a:dk1>
      <a:lt1>
        <a:srgbClr val="FFFFFF"/>
      </a:lt1>
      <a:dk2>
        <a:srgbClr val="000000"/>
      </a:dk2>
      <a:lt2>
        <a:srgbClr val="F2F2F2"/>
      </a:lt2>
      <a:accent1>
        <a:srgbClr val="107C10"/>
      </a:accent1>
      <a:accent2>
        <a:srgbClr val="9BF00B"/>
      </a:accent2>
      <a:accent3>
        <a:srgbClr val="054B16"/>
      </a:accent3>
      <a:accent4>
        <a:srgbClr val="737373"/>
      </a:accent4>
      <a:accent5>
        <a:srgbClr val="191919"/>
      </a:accent5>
      <a:accent6>
        <a:srgbClr val="E6E6E6"/>
      </a:accent6>
      <a:hlink>
        <a:srgbClr val="107C10"/>
      </a:hlink>
      <a:folHlink>
        <a:srgbClr val="107C10"/>
      </a:folHlink>
    </a:clrScheme>
    <a:fontScheme name="Microsoft 2019 Brand Templates">
      <a:majorFont>
        <a:latin typeface="Segoe UI Semibold"/>
        <a:ea typeface=""/>
        <a:cs typeface=""/>
      </a:majorFont>
      <a:minorFont>
        <a:latin typeface="Segoe UI"/>
        <a:ea typeface=""/>
        <a:cs typeface=""/>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a:noFill/>
          <a:headEnd type="none" w="med" len="med"/>
          <a:tailEnd type="none" w="med" len="med"/>
        </a:ln>
        <a:effectLst/>
      </a:spPr>
      <a:bodyPr rot="0" spcFirstLastPara="0" vertOverflow="overflow" horzOverflow="overflow" vert="horz" wrap="square" lIns="182880" tIns="146304" rIns="182880" bIns="146304" numCol="1" spcCol="0" rtlCol="0" fromWordArt="0" anchor="t" anchorCtr="0" forceAA="0" compatLnSpc="1">
        <a:prstTxWarp prst="textNoShape">
          <a:avLst/>
        </a:prstTxWarp>
        <a:noAutofit/>
      </a:bodyPr>
      <a:lstStyle>
        <a:defPPr algn="l" defTabSz="932472" fontAlgn="base">
          <a:spcBef>
            <a:spcPct val="0"/>
          </a:spcBef>
          <a:spcAft>
            <a:spcPct val="0"/>
          </a:spcAft>
          <a:defRPr sz="2000" dirty="0" err="1" smtClean="0">
            <a:gradFill>
              <a:gsLst>
                <a:gs pos="0">
                  <a:srgbClr val="FFFFFF"/>
                </a:gs>
                <a:gs pos="100000">
                  <a:srgbClr val="FFFFFF"/>
                </a:gs>
              </a:gsLst>
              <a:lin ang="5400000" scaled="0"/>
            </a:gradFill>
            <a:ea typeface="Segoe UI" pitchFamily="34" charset="0"/>
            <a:cs typeface="Segoe UI" pitchFamily="34" charset="0"/>
          </a:defRPr>
        </a:defPPr>
      </a:lstStyle>
      <a:style>
        <a:lnRef idx="1">
          <a:schemeClr val="accent2"/>
        </a:lnRef>
        <a:fillRef idx="3">
          <a:schemeClr val="accent2"/>
        </a:fillRef>
        <a:effectRef idx="2">
          <a:schemeClr val="accent2"/>
        </a:effectRef>
        <a:fontRef idx="minor">
          <a:schemeClr val="lt1"/>
        </a:fontRef>
      </a:style>
    </a:spDef>
    <a:lnDef>
      <a:spPr>
        <a:ln>
          <a:solidFill>
            <a:schemeClr val="tx1"/>
          </a:solidFill>
          <a:headEnd type="none" w="lg" len="med"/>
          <a:tailEnd type="none" w="lg" len="med"/>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defRPr sz="2000" dirty="0" err="1" smtClean="0">
            <a:gradFill>
              <a:gsLst>
                <a:gs pos="2917">
                  <a:schemeClr val="tx1"/>
                </a:gs>
                <a:gs pos="30000">
                  <a:schemeClr val="tx1"/>
                </a:gs>
              </a:gsLst>
              <a:lin ang="5400000" scaled="0"/>
            </a:gradFill>
          </a:defRPr>
        </a:defPPr>
      </a:lstStyle>
    </a:txDef>
  </a:objectDefaults>
  <a:extraClrSchemeLst/>
  <a:extLst>
    <a:ext uri="{05A4C25C-085E-4340-85A3-A5531E510DB2}">
      <thm15:themeFamily xmlns:thm15="http://schemas.microsoft.com/office/thememl/2012/main" name="16-9_Blue_Business_2019_01.potx" id="{B0165121-FD4C-4FB2-AB8E-131DE748EDF5}" vid="{38B4141F-19E8-4729-A392-CD2A2D91325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908b7943-0f18-4644-9aff-50c3c870c93f">
      <UserInfo>
        <DisplayName>Tracey Newsome (Simple Concepts Consulting LLC)</DisplayName>
        <AccountId>50454</AccountId>
        <AccountType/>
      </UserInfo>
    </SharedWithUsers>
    <Whatsthisfor xmlns="1ce2d906-1f96-4ec6-bff3-a6181fa4dbcc" xsi:nil="true"/>
    <lcf76f155ced4ddcb4097134ff3c332f xmlns="1ce2d906-1f96-4ec6-bff3-a6181fa4dbcc">
      <Terms xmlns="http://schemas.microsoft.com/office/infopath/2007/PartnerControls"/>
    </lcf76f155ced4ddcb4097134ff3c332f>
    <TaxCatchAll xmlns="908b7943-0f18-4644-9aff-50c3c870c93f"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3BA895510AE75419EBC51A5F43F116D" ma:contentTypeVersion="14" ma:contentTypeDescription="Create a new document." ma:contentTypeScope="" ma:versionID="458dc9a52619438e3fad496b6175171b">
  <xsd:schema xmlns:xsd="http://www.w3.org/2001/XMLSchema" xmlns:xs="http://www.w3.org/2001/XMLSchema" xmlns:p="http://schemas.microsoft.com/office/2006/metadata/properties" xmlns:ns2="1ce2d906-1f96-4ec6-bff3-a6181fa4dbcc" xmlns:ns3="908b7943-0f18-4644-9aff-50c3c870c93f" targetNamespace="http://schemas.microsoft.com/office/2006/metadata/properties" ma:root="true" ma:fieldsID="0bbe783207d4af3b7a4ed9bbd3d53cac" ns2:_="" ns3:_="">
    <xsd:import namespace="1ce2d906-1f96-4ec6-bff3-a6181fa4dbcc"/>
    <xsd:import namespace="908b7943-0f18-4644-9aff-50c3c870c93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Whatsthisfor"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ce2d906-1f96-4ec6-bff3-a6181fa4db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10f7b148-ca8e-42c9-920e-52e5e6763c1b"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Whatsthisfor" ma:index="20" nillable="true" ma:displayName="What's this for" ma:format="Dropdown" ma:internalName="Whatsthisfor">
      <xsd:simpleType>
        <xsd:restriction base="dms:Text">
          <xsd:maxLength value="255"/>
        </xsd:restrictio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08b7943-0f18-4644-9aff-50c3c870c93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8d7dfbfe-e6a6-465e-8cf0-23b5a3679409}" ma:internalName="TaxCatchAll" ma:showField="CatchAllData" ma:web="908b7943-0f18-4644-9aff-50c3c870c93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9FF9615-4986-4235-AF34-0A6E7BC6C173}">
  <ds:schemaRefs>
    <ds:schemaRef ds:uri="http://purl.org/dc/elements/1.1/"/>
    <ds:schemaRef ds:uri="http://schemas.microsoft.com/office/2006/documentManagement/types"/>
    <ds:schemaRef ds:uri="c8f699ea-2cf9-4c1d-b031-8f4db23ecc8f"/>
    <ds:schemaRef ds:uri="http://schemas.microsoft.com/office/infopath/2007/PartnerControls"/>
    <ds:schemaRef ds:uri="http://purl.org/dc/dcmitype/"/>
    <ds:schemaRef ds:uri="http://www.w3.org/XML/1998/namespace"/>
    <ds:schemaRef ds:uri="ceb70a57-9492-4570-b234-5f1ddbe5a7ff"/>
    <ds:schemaRef ds:uri="http://schemas.microsoft.com/office/2006/metadata/properties"/>
    <ds:schemaRef ds:uri="http://purl.org/dc/terms/"/>
    <ds:schemaRef ds:uri="http://schemas.openxmlformats.org/package/2006/metadata/core-properties"/>
    <ds:schemaRef ds:uri="908b7943-0f18-4644-9aff-50c3c870c93f"/>
    <ds:schemaRef ds:uri="1ce2d906-1f96-4ec6-bff3-a6181fa4dbcc"/>
  </ds:schemaRefs>
</ds:datastoreItem>
</file>

<file path=customXml/itemProps2.xml><?xml version="1.0" encoding="utf-8"?>
<ds:datastoreItem xmlns:ds="http://schemas.openxmlformats.org/officeDocument/2006/customXml" ds:itemID="{FFE6C8DF-E2E6-4DAF-8B48-4038C498158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ce2d906-1f96-4ec6-bff3-a6181fa4dbcc"/>
    <ds:schemaRef ds:uri="908b7943-0f18-4644-9aff-50c3c870c93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CC1E33F-EC60-42D8-A1DF-44279B42C871}">
  <ds:schemaRefs>
    <ds:schemaRef ds:uri="http://schemas.microsoft.com/sharepoint/v3/contenttype/forms"/>
  </ds:schemaRefs>
</ds:datastoreItem>
</file>

<file path=docMetadata/LabelInfo.xml><?xml version="1.0" encoding="utf-8"?>
<clbl:labelList xmlns:clbl="http://schemas.microsoft.com/office/2020/mipLabelMetadata">
  <clbl:label id="{f42aa342-8706-4288-bd11-ebb85995028c}"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
  <TotalTime>1476</TotalTime>
  <Words>1316</Words>
  <Application>Microsoft Office PowerPoint</Application>
  <PresentationFormat>Letter Paper (8.5x11 in)</PresentationFormat>
  <Paragraphs>103</Paragraphs>
  <Slides>3</Slides>
  <Notes>3</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White Template</vt:lpstr>
      <vt:lpstr>Power Automate for small and medium businesses Conversation guide</vt:lpstr>
      <vt:lpstr>Help customers discover the value of low-code automation</vt:lpstr>
      <vt:lpstr>Additional information and selling resources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 Apps Conversation Guide</dc:title>
  <dc:creator>Bridge Partners</dc:creator>
  <cp:keywords/>
  <cp:lastModifiedBy>Meredith Goldstein</cp:lastModifiedBy>
  <cp:revision>29</cp:revision>
  <dcterms:created xsi:type="dcterms:W3CDTF">2019-09-07T01:59:30Z</dcterms:created>
  <dcterms:modified xsi:type="dcterms:W3CDTF">2023-09-18T19:27:22Z</dcterms:modified>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0x01010063BA895510AE75419EBC51A5F43F116D</vt:lpwstr>
  </property>
  <property fmtid="{D5CDD505-2E9C-101B-9397-08002B2CF9AE}" pid="3" name="MSIP_Label_f42aa342-8706-4288-bd11-ebb85995028c_Enabled">
    <vt:lpwstr>True</vt:lpwstr>
  </property>
  <property fmtid="{D5CDD505-2E9C-101B-9397-08002B2CF9AE}" pid="4" name="MSIP_Label_f42aa342-8706-4288-bd11-ebb85995028c_SiteId">
    <vt:lpwstr>72f988bf-86f1-41af-91ab-2d7cd011db47</vt:lpwstr>
  </property>
  <property fmtid="{D5CDD505-2E9C-101B-9397-08002B2CF9AE}" pid="5" name="MSIP_Label_f42aa342-8706-4288-bd11-ebb85995028c_Owner">
    <vt:lpwstr>v-kafess@microsoft.com</vt:lpwstr>
  </property>
  <property fmtid="{D5CDD505-2E9C-101B-9397-08002B2CF9AE}" pid="6" name="MSIP_Label_f42aa342-8706-4288-bd11-ebb85995028c_SetDate">
    <vt:lpwstr>2019-10-16T19:49:08.0421026Z</vt:lpwstr>
  </property>
  <property fmtid="{D5CDD505-2E9C-101B-9397-08002B2CF9AE}" pid="7" name="MSIP_Label_f42aa342-8706-4288-bd11-ebb85995028c_Name">
    <vt:lpwstr>General</vt:lpwstr>
  </property>
  <property fmtid="{D5CDD505-2E9C-101B-9397-08002B2CF9AE}" pid="8" name="MSIP_Label_f42aa342-8706-4288-bd11-ebb85995028c_Application">
    <vt:lpwstr>Microsoft Azure Information Protection</vt:lpwstr>
  </property>
  <property fmtid="{D5CDD505-2E9C-101B-9397-08002B2CF9AE}" pid="9" name="MSIP_Label_f42aa342-8706-4288-bd11-ebb85995028c_ActionId">
    <vt:lpwstr>1499184b-a054-48d2-a37f-4ccd68ed3221</vt:lpwstr>
  </property>
  <property fmtid="{D5CDD505-2E9C-101B-9397-08002B2CF9AE}" pid="10" name="MSIP_Label_f42aa342-8706-4288-bd11-ebb85995028c_Extended_MSFT_Method">
    <vt:lpwstr>Automatic</vt:lpwstr>
  </property>
  <property fmtid="{D5CDD505-2E9C-101B-9397-08002B2CF9AE}" pid="11" name="Sensitivity">
    <vt:lpwstr>General</vt:lpwstr>
  </property>
  <property fmtid="{D5CDD505-2E9C-101B-9397-08002B2CF9AE}" pid="12" name="NewsType">
    <vt:lpwstr/>
  </property>
  <property fmtid="{D5CDD505-2E9C-101B-9397-08002B2CF9AE}" pid="13" name="TaxKeyword">
    <vt:lpwstr>1784;#Modern Device|f92c6a9c-826b-4371-a9f0-ae03065fe74d;#1781;#Windows Commercial Devices|abb0c1c4-72c6-4469-9227-7f559b6f4719;#1780;#Windows Commercial|c2b3c71c-0e12-4b0d-9d62-5f9ed55127e8;#1785;#Commercial Devices|0689d366-e9be-4094-a7ef-21c1799e302f</vt:lpwstr>
  </property>
  <property fmtid="{D5CDD505-2E9C-101B-9397-08002B2CF9AE}" pid="14" name="LastSharedByUser">
    <vt:lpwstr>v-tranew@microsoft.com</vt:lpwstr>
  </property>
  <property fmtid="{D5CDD505-2E9C-101B-9397-08002B2CF9AE}" pid="15" name="_dlc_policyId">
    <vt:lpwstr>0x0101000E4CB7077FEE4FF7AE86D4A500EEC780030016C849C62B10EB41ACA8C7EEDEF40BB2003AE68AEF13E2EA44A7998FA73A2E3557|-661092312</vt:lpwstr>
  </property>
  <property fmtid="{D5CDD505-2E9C-101B-9397-08002B2CF9AE}" pid="16" name="Region">
    <vt:lpwstr/>
  </property>
  <property fmtid="{D5CDD505-2E9C-101B-9397-08002B2CF9AE}" pid="17" name="ODSWF1">
    <vt:lpwstr>, </vt:lpwstr>
  </property>
  <property fmtid="{D5CDD505-2E9C-101B-9397-08002B2CF9AE}" pid="18" name="Confidentiality">
    <vt:lpwstr>5;#internal users|461efa83-0283-486a-a8d5-943328f3693f</vt:lpwstr>
  </property>
  <property fmtid="{D5CDD505-2E9C-101B-9397-08002B2CF9AE}" pid="19" name="ItemType">
    <vt:lpwstr>218;#sales guides|dbc0d3ee-e678-45c3-b9bf-fe10a3ea9eb5;#1632;#documents|e037ed84-7d8e-4cbb-9c8f-61e80301a44f</vt:lpwstr>
  </property>
  <property fmtid="{D5CDD505-2E9C-101B-9397-08002B2CF9AE}" pid="20" name="Update Parent Child Relation">
    <vt:lpwstr>, </vt:lpwstr>
  </property>
  <property fmtid="{D5CDD505-2E9C-101B-9397-08002B2CF9AE}" pid="21" name="Industries">
    <vt:lpwstr/>
  </property>
  <property fmtid="{D5CDD505-2E9C-101B-9397-08002B2CF9AE}" pid="22" name="MSProducts">
    <vt:lpwstr/>
  </property>
  <property fmtid="{D5CDD505-2E9C-101B-9397-08002B2CF9AE}" pid="23" name="Competitors">
    <vt:lpwstr/>
  </property>
  <property fmtid="{D5CDD505-2E9C-101B-9397-08002B2CF9AE}" pid="24" name="ExperienceContentType">
    <vt:lpwstr/>
  </property>
  <property fmtid="{D5CDD505-2E9C-101B-9397-08002B2CF9AE}" pid="25" name="SMSGDomain">
    <vt:lpwstr>22;#Windows Division|02060bcf-ed70-4849-aa5b-8abb20bff174;#21;#Windows Domain|394afea1-7a30-43aa-ba56-b48b78e065b4;#23;#Marketing and Operations|4e55053f-00bf-4a09-94d0-fbe9f56e7b2c</vt:lpwstr>
  </property>
  <property fmtid="{D5CDD505-2E9C-101B-9397-08002B2CF9AE}" pid="26" name="LastSharedByTime">
    <vt:filetime>2016-10-25T03:02:38Z</vt:filetime>
  </property>
  <property fmtid="{D5CDD505-2E9C-101B-9397-08002B2CF9AE}" pid="27" name="BusinessArchitecture">
    <vt:lpwstr/>
  </property>
  <property fmtid="{D5CDD505-2E9C-101B-9397-08002B2CF9AE}" pid="28" name="Products">
    <vt:lpwstr>24;#Windows|11182676-d3c8-405d-bf7b-bf8604ca2c9e;#25;#Windows 10|d367191d-72a3-43b9-a75c-4ec35baf2ce8;#1512;#Windows 10 Pro|0820f627-7c11-4521-a87a-901de8f7a4da</vt:lpwstr>
  </property>
  <property fmtid="{D5CDD505-2E9C-101B-9397-08002B2CF9AE}" pid="29" name="ODSWF2">
    <vt:lpwstr>, </vt:lpwstr>
  </property>
  <property fmtid="{D5CDD505-2E9C-101B-9397-08002B2CF9AE}" pid="30" name="l6f004f21209409da86a713c0f24627d">
    <vt:lpwstr/>
  </property>
  <property fmtid="{D5CDD505-2E9C-101B-9397-08002B2CF9AE}" pid="31" name="MSProductsTaxHTField0">
    <vt:lpwstr/>
  </property>
  <property fmtid="{D5CDD505-2E9C-101B-9397-08002B2CF9AE}" pid="32" name="_ip_UnifiedCompliancePolicyUIAction">
    <vt:lpwstr/>
  </property>
  <property fmtid="{D5CDD505-2E9C-101B-9397-08002B2CF9AE}" pid="33" name="_docset_NoMedatataSyncRequired">
    <vt:lpwstr>False</vt:lpwstr>
  </property>
  <property fmtid="{D5CDD505-2E9C-101B-9397-08002B2CF9AE}" pid="34" name="e8080b0481964c759b2c36ae49591b31">
    <vt:lpwstr/>
  </property>
  <property fmtid="{D5CDD505-2E9C-101B-9397-08002B2CF9AE}" pid="35" name="TechnicalLevel">
    <vt:lpwstr>1638;#200 (intermediate)|855c9113-a119-44e7-b3de-bccffe25ed46</vt:lpwstr>
  </property>
  <property fmtid="{D5CDD505-2E9C-101B-9397-08002B2CF9AE}" pid="36" name="Audiences">
    <vt:lpwstr>1494;#Small Medium and Corporate|6db4621e-b930-49a2-a1a5-911f8be5e921</vt:lpwstr>
  </property>
  <property fmtid="{D5CDD505-2E9C-101B-9397-08002B2CF9AE}" pid="37" name="_ip_UnifiedCompliancePolicyProperties">
    <vt:lpwstr/>
  </property>
  <property fmtid="{D5CDD505-2E9C-101B-9397-08002B2CF9AE}" pid="38" name="SMSG Items">
    <vt:lpwstr>1658;#documents|e037ed84-7d8e-4cbb-9c8f-61e80301a44f</vt:lpwstr>
  </property>
  <property fmtid="{D5CDD505-2E9C-101B-9397-08002B2CF9AE}" pid="39" name="ODSWF">
    <vt:lpwstr>, </vt:lpwstr>
  </property>
  <property fmtid="{D5CDD505-2E9C-101B-9397-08002B2CF9AE}" pid="40" name="Solution Areas">
    <vt:lpwstr>1660;#Modern Life|ebc38c2e-198b-4c51-af15-46e2adac26b6</vt:lpwstr>
  </property>
  <property fmtid="{D5CDD505-2E9C-101B-9397-08002B2CF9AE}" pid="41" name="ldac8aee9d1f469e8cd8c3f8d6a615f2">
    <vt:lpwstr/>
  </property>
  <property fmtid="{D5CDD505-2E9C-101B-9397-08002B2CF9AE}" pid="42" name="Update Expiration Date For Docset">
    <vt:lpwstr>, </vt:lpwstr>
  </property>
  <property fmtid="{D5CDD505-2E9C-101B-9397-08002B2CF9AE}" pid="43" name="EmployeeRole">
    <vt:lpwstr/>
  </property>
  <property fmtid="{D5CDD505-2E9C-101B-9397-08002B2CF9AE}" pid="44" name="SharedWithUsers">
    <vt:lpwstr>50454;#Tracey Newsome (Simple Concepts Consulting LLC)</vt:lpwstr>
  </property>
  <property fmtid="{D5CDD505-2E9C-101B-9397-08002B2CF9AE}" pid="45" name="NewsTopic">
    <vt:lpwstr/>
  </property>
  <property fmtid="{D5CDD505-2E9C-101B-9397-08002B2CF9AE}" pid="46" name="Roles">
    <vt:lpwstr>527;#Sales|72627068-acd7-4c1a-8b95-a0256be5dc9f;#889;#Sales Manager|79dd1453-4b32-e111-927a-acdc9d396bdb;#313;#Technical Sales|831f7989-43a4-4e48-852a-a5355978f47f;#529;#Marketing|6bac43fe-835f-4207-8dba-9b6899aa3139;#901;#Technical Account Manager|39921d</vt:lpwstr>
  </property>
  <property fmtid="{D5CDD505-2E9C-101B-9397-08002B2CF9AE}" pid="47" name="ItemRetentionFormula">
    <vt:lpwstr>&lt;formula id="Microsoft.Office.RecordsManagement.PolicyFeatures.Expiration.Formula.BuiltIn"&gt;&lt;number&gt;30&lt;/number&gt;&lt;property&gt;Expire_x005f_x0020_Review&lt;/property&gt;&lt;propertyId&gt;4efb7b69-53dd-4711-a372-96a7c80c7a38&lt;/propertyId&gt;&lt;period&gt;days&lt;/period&gt;&lt;/formula&gt;</vt:lpwstr>
  </property>
  <property fmtid="{D5CDD505-2E9C-101B-9397-08002B2CF9AE}" pid="48" name="NewsSource">
    <vt:lpwstr/>
  </property>
  <property fmtid="{D5CDD505-2E9C-101B-9397-08002B2CF9AE}" pid="49" name="MSProfessions">
    <vt:lpwstr>1690;#Business Development ＆ Strategy|e15e035a-c407-4f56-adf2-716c26e5bbdb;#1687;#Business Programs ＆ Operations|fbd0f99b-1360-4841-bfb2-b078687ebc1e;#1655;#Sales|72627068-acd7-4c1a-8b95-a0256be5dc9f;#1711;#Services|31216a1b-ed7a-4548-8e47-1aa2e6048472;#1</vt:lpwstr>
  </property>
  <property fmtid="{D5CDD505-2E9C-101B-9397-08002B2CF9AE}" pid="50" name="SMSGTags">
    <vt:lpwstr/>
  </property>
  <property fmtid="{D5CDD505-2E9C-101B-9397-08002B2CF9AE}" pid="51" name="_dlc_DocIdItemGuid">
    <vt:lpwstr>413bd3ed-ead9-48b8-bb76-12678477bb2b</vt:lpwstr>
  </property>
  <property fmtid="{D5CDD505-2E9C-101B-9397-08002B2CF9AE}" pid="52" name="MSPhysicalGeography">
    <vt:lpwstr/>
  </property>
  <property fmtid="{D5CDD505-2E9C-101B-9397-08002B2CF9AE}" pid="53" name="j3562c58ee414e028925bc902cfc01a1">
    <vt:lpwstr/>
  </property>
  <property fmtid="{D5CDD505-2E9C-101B-9397-08002B2CF9AE}" pid="54" name="EnterpriseDomainTags">
    <vt:lpwstr/>
  </property>
  <property fmtid="{D5CDD505-2E9C-101B-9397-08002B2CF9AE}" pid="55" name="Segments">
    <vt:lpwstr/>
  </property>
  <property fmtid="{D5CDD505-2E9C-101B-9397-08002B2CF9AE}" pid="56" name="Partners">
    <vt:lpwstr/>
  </property>
  <property fmtid="{D5CDD505-2E9C-101B-9397-08002B2CF9AE}" pid="57" name="la4444b61d19467597d63190b69ac227">
    <vt:lpwstr/>
  </property>
  <property fmtid="{D5CDD505-2E9C-101B-9397-08002B2CF9AE}" pid="58" name="ActivitiesAndPrograms">
    <vt:lpwstr/>
  </property>
  <property fmtid="{D5CDD505-2E9C-101B-9397-08002B2CF9AE}" pid="59" name="Topics">
    <vt:lpwstr/>
  </property>
  <property fmtid="{D5CDD505-2E9C-101B-9397-08002B2CF9AE}" pid="60" name="Groups">
    <vt:lpwstr>27;#Worldwide Readiness|c6595b84-b463-470a-bb46-2a47364645be;#28;#Windows Business Group|0345b95b-a01a-476d-9ed3-4bc6428075b5</vt:lpwstr>
  </property>
  <property fmtid="{D5CDD505-2E9C-101B-9397-08002B2CF9AE}" pid="61" name="Languages">
    <vt:lpwstr/>
  </property>
  <property fmtid="{D5CDD505-2E9C-101B-9397-08002B2CF9AE}" pid="62" name="of67e5d4b76f4a9db8769983fda9cec0">
    <vt:lpwstr/>
  </property>
  <property fmtid="{D5CDD505-2E9C-101B-9397-08002B2CF9AE}" pid="63" name="MSIP_Label_3a23c400-78e7-4d42-982d-273adef68ef9_Enabled">
    <vt:lpwstr>true</vt:lpwstr>
  </property>
  <property fmtid="{D5CDD505-2E9C-101B-9397-08002B2CF9AE}" pid="64" name="MSIP_Label_3a23c400-78e7-4d42-982d-273adef68ef9_SetDate">
    <vt:lpwstr>2023-09-18T19:27:22Z</vt:lpwstr>
  </property>
  <property fmtid="{D5CDD505-2E9C-101B-9397-08002B2CF9AE}" pid="65" name="MSIP_Label_3a23c400-78e7-4d42-982d-273adef68ef9_Method">
    <vt:lpwstr>Standard</vt:lpwstr>
  </property>
  <property fmtid="{D5CDD505-2E9C-101B-9397-08002B2CF9AE}" pid="66" name="MSIP_Label_3a23c400-78e7-4d42-982d-273adef68ef9_Name">
    <vt:lpwstr>3a23c400-78e7-4d42-982d-273adef68ef9</vt:lpwstr>
  </property>
  <property fmtid="{D5CDD505-2E9C-101B-9397-08002B2CF9AE}" pid="67" name="MSIP_Label_3a23c400-78e7-4d42-982d-273adef68ef9_SiteId">
    <vt:lpwstr>7fe14ab6-8f5d-4139-84bf-cd8aed0ee6b9</vt:lpwstr>
  </property>
  <property fmtid="{D5CDD505-2E9C-101B-9397-08002B2CF9AE}" pid="68" name="MSIP_Label_3a23c400-78e7-4d42-982d-273adef68ef9_ActionId">
    <vt:lpwstr>67f5f512-babe-4e20-b6dd-30a73ef9dadd</vt:lpwstr>
  </property>
  <property fmtid="{D5CDD505-2E9C-101B-9397-08002B2CF9AE}" pid="69" name="MSIP_Label_3a23c400-78e7-4d42-982d-273adef68ef9_ContentBits">
    <vt:lpwstr>0</vt:lpwstr>
  </property>
  <property fmtid="{D5CDD505-2E9C-101B-9397-08002B2CF9AE}" pid="70" name="MediaServiceImageTags">
    <vt:lpwstr/>
  </property>
</Properties>
</file>